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7" r:id="rId2"/>
    <p:sldId id="268" r:id="rId3"/>
    <p:sldId id="266" r:id="rId4"/>
    <p:sldId id="269" r:id="rId5"/>
  </p:sldIdLst>
  <p:sldSz cx="9144000" cy="6858000" type="screen4x3"/>
  <p:notesSz cx="6797675" cy="9928225"/>
  <p:defaultTextStyle>
    <a:defPPr>
      <a:defRPr lang="th-TH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ＭＳ Ｐゴシック" charset="0"/>
        <a:cs typeface="Angsana New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ＭＳ Ｐゴシック" charset="0"/>
        <a:cs typeface="Angsana New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ＭＳ Ｐゴシック" charset="0"/>
        <a:cs typeface="Angsana New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ＭＳ Ｐゴシック" charset="0"/>
        <a:cs typeface="Angsana New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ＭＳ Ｐゴシック" charset="0"/>
        <a:cs typeface="Angsana New" charset="0"/>
      </a:defRPr>
    </a:lvl5pPr>
    <a:lvl6pPr marL="2286000" algn="l" defTabSz="457200" rtl="0" eaLnBrk="1" latinLnBrk="0" hangingPunct="1">
      <a:defRPr sz="2800" kern="1200">
        <a:solidFill>
          <a:schemeClr val="tx1"/>
        </a:solidFill>
        <a:latin typeface="Arial" charset="0"/>
        <a:ea typeface="ＭＳ Ｐゴシック" charset="0"/>
        <a:cs typeface="Angsana New" charset="0"/>
      </a:defRPr>
    </a:lvl6pPr>
    <a:lvl7pPr marL="2743200" algn="l" defTabSz="457200" rtl="0" eaLnBrk="1" latinLnBrk="0" hangingPunct="1">
      <a:defRPr sz="2800" kern="1200">
        <a:solidFill>
          <a:schemeClr val="tx1"/>
        </a:solidFill>
        <a:latin typeface="Arial" charset="0"/>
        <a:ea typeface="ＭＳ Ｐゴシック" charset="0"/>
        <a:cs typeface="Angsana New" charset="0"/>
      </a:defRPr>
    </a:lvl7pPr>
    <a:lvl8pPr marL="3200400" algn="l" defTabSz="457200" rtl="0" eaLnBrk="1" latinLnBrk="0" hangingPunct="1">
      <a:defRPr sz="2800" kern="1200">
        <a:solidFill>
          <a:schemeClr val="tx1"/>
        </a:solidFill>
        <a:latin typeface="Arial" charset="0"/>
        <a:ea typeface="ＭＳ Ｐゴシック" charset="0"/>
        <a:cs typeface="Angsana New" charset="0"/>
      </a:defRPr>
    </a:lvl8pPr>
    <a:lvl9pPr marL="3657600" algn="l" defTabSz="457200" rtl="0" eaLnBrk="1" latinLnBrk="0" hangingPunct="1">
      <a:defRPr sz="2800" kern="1200">
        <a:solidFill>
          <a:schemeClr val="tx1"/>
        </a:solidFill>
        <a:latin typeface="Arial" charset="0"/>
        <a:ea typeface="ＭＳ Ｐゴシック" charset="0"/>
        <a:cs typeface="Angsana New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-247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A2EBD7E-BE77-264B-A864-11AD8C3F4AC7}" type="datetimeFigureOut">
              <a:rPr lang="en-GB"/>
              <a:pPr/>
              <a:t>04/04/14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E90FFD4-728D-8440-898B-2D5DDD1CBE3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075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B6ADE5-2CA4-1547-B52F-F3209163C6CD}" type="datetimeFigureOut">
              <a:rPr lang="en-GB"/>
              <a:pPr/>
              <a:t>04/04/14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435A501-6089-B444-B608-52CD50F483C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38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Cordia New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Cordia New" charset="0"/>
        <a:cs typeface="Cordia New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Cordia New" charset="0"/>
        <a:cs typeface="Cordia New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Cordia New" charset="0"/>
        <a:cs typeface="Cordia New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Cordia New" charset="0"/>
        <a:cs typeface="Cordia New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CC11D4-3257-B744-96CD-D4BFCCCD7875}" type="datetimeFigureOut">
              <a:rPr lang="th-TH"/>
              <a:pPr/>
              <a:t>04/04/14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374F7-1EA5-8246-BAFC-A583A635D724}" type="slidenum">
              <a:rPr lang="th-TH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80799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507EFF-6117-AD43-9615-E013968D8E31}" type="datetimeFigureOut">
              <a:rPr lang="th-TH"/>
              <a:pPr/>
              <a:t>04/04/14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70B5DB-E9CC-B04E-9AE6-D9818F03CB46}" type="slidenum">
              <a:rPr lang="th-TH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91576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F3F092-85FA-B642-A82D-E78C215C0D5D}" type="datetimeFigureOut">
              <a:rPr lang="th-TH"/>
              <a:pPr/>
              <a:t>04/04/14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234DBF-0FD0-874F-8972-6A5B2B38FEDE}" type="slidenum">
              <a:rPr lang="th-TH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800400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5035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13200" cy="22050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73600" y="1600200"/>
            <a:ext cx="4013200" cy="22050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19537"/>
            <a:ext cx="4013200" cy="220622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73600" y="3919537"/>
            <a:ext cx="4013200" cy="220622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>
                <a:cs typeface="Angsana New" charset="0"/>
              </a:defRPr>
            </a:lvl1pPr>
          </a:lstStyle>
          <a:p>
            <a:fld id="{6AF01A93-B21E-D345-ABDF-94D53CF8ED41}" type="slidenum">
              <a:rPr lang="en-US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94376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4210DA-78D1-A442-AC8D-3A8F5574DB52}" type="datetimeFigureOut">
              <a:rPr lang="th-TH"/>
              <a:pPr/>
              <a:t>04/04/14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B2159-6089-A34C-8E52-3E922C00E08B}" type="slidenum">
              <a:rPr lang="th-TH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82111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02D081-9414-9D4D-9A82-E42C51A0E8EE}" type="datetimeFigureOut">
              <a:rPr lang="th-TH"/>
              <a:pPr/>
              <a:t>04/04/14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C10B0D-0C7F-734D-A08E-DC6055060BBF}" type="slidenum">
              <a:rPr lang="th-TH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1134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459BC6-2F69-6141-B828-A7FEFD49464B}" type="datetimeFigureOut">
              <a:rPr lang="th-TH"/>
              <a:pPr/>
              <a:t>04/04/14</a:t>
            </a:fld>
            <a:endParaRPr lang="th-T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A4C04-6448-2A43-A803-82E0EA7F96A9}" type="slidenum">
              <a:rPr lang="th-TH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27125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217148-5095-6D42-BFF2-E82BBF672290}" type="datetimeFigureOut">
              <a:rPr lang="th-TH"/>
              <a:pPr/>
              <a:t>04/04/14</a:t>
            </a:fld>
            <a:endParaRPr lang="th-TH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C2063A-807A-0D4E-9B4E-050A92C89142}" type="slidenum">
              <a:rPr lang="th-TH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6446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DA24FE-1CA4-9849-9806-A533460E31BD}" type="datetimeFigureOut">
              <a:rPr lang="th-TH"/>
              <a:pPr/>
              <a:t>04/04/14</a:t>
            </a:fld>
            <a:endParaRPr lang="th-TH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823C0-9C73-6340-A130-7986F5C71B53}" type="slidenum">
              <a:rPr lang="th-TH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57388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28D49D-BFA5-A649-B0A0-6290DB118079}" type="datetimeFigureOut">
              <a:rPr lang="th-TH"/>
              <a:pPr/>
              <a:t>04/04/14</a:t>
            </a:fld>
            <a:endParaRPr lang="th-TH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E5D7C6-1754-D846-B24E-81623C39B2B1}" type="slidenum">
              <a:rPr lang="th-TH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3931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83FB5-E651-2F43-AB86-A9F73AC2313C}" type="datetimeFigureOut">
              <a:rPr lang="th-TH"/>
              <a:pPr/>
              <a:t>04/04/14</a:t>
            </a:fld>
            <a:endParaRPr lang="th-T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0A986-0CD1-4941-B747-DD5073A86A26}" type="slidenum">
              <a:rPr lang="th-TH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19633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F653FD-584D-1C4E-AD89-86023DF45805}" type="datetimeFigureOut">
              <a:rPr lang="th-TH"/>
              <a:pPr/>
              <a:t>04/04/14</a:t>
            </a:fld>
            <a:endParaRPr lang="th-T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6EE95C-B950-A545-8569-29BB54102766}" type="slidenum">
              <a:rPr lang="th-TH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44448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charset="0"/>
                <a:cs typeface="Cordia New" charset="0"/>
              </a:defRPr>
            </a:lvl1pPr>
          </a:lstStyle>
          <a:p>
            <a:fld id="{5A7311B2-BB90-0449-8A08-F4353EEBA820}" type="datetimeFigureOut">
              <a:rPr lang="th-TH"/>
              <a:pPr/>
              <a:t>04/04/14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charset="0"/>
                <a:cs typeface="Cordia New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charset="0"/>
                <a:cs typeface="Cordia New" charset="0"/>
              </a:defRPr>
            </a:lvl1pPr>
          </a:lstStyle>
          <a:p>
            <a:fld id="{46678543-A120-BF43-A8EC-42350EC3841E}" type="slidenum">
              <a:rPr lang="th-TH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  <p:sldLayoutId id="214748401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Calibri" charset="0"/>
          <a:ea typeface="ＭＳ Ｐゴシック" charset="0"/>
          <a:cs typeface="Angsana New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Angsana New" pitchFamily="18" charset="-34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Angsana New" pitchFamily="18" charset="-34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Angsana New" pitchFamily="18" charset="-34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Angsana New" pitchFamily="18" charset="-34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charset="0"/>
          <a:ea typeface="ＭＳ Ｐゴシック" charset="0"/>
          <a:cs typeface="Cordia New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charset="0"/>
          <a:ea typeface="Cordia New" charset="0"/>
          <a:cs typeface="Cordia New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charset="0"/>
          <a:ea typeface="Cordia New" charset="0"/>
          <a:cs typeface="Cordia New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charset="0"/>
          <a:ea typeface="Cordia New" charset="0"/>
          <a:cs typeface="Cordia New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charset="0"/>
          <a:ea typeface="Cordia New" charset="0"/>
          <a:cs typeface="Cordia New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88950"/>
            <a:ext cx="4191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950" y="488950"/>
            <a:ext cx="4191000" cy="553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82550" y="76200"/>
            <a:ext cx="4079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Cordia New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9pPr>
          </a:lstStyle>
          <a:p>
            <a:r>
              <a:rPr lang="en-US" sz="2400">
                <a:latin typeface="Times New Roman" charset="0"/>
                <a:cs typeface="Times New Roman" charset="0"/>
              </a:rPr>
              <a:t>A</a:t>
            </a:r>
            <a:endParaRPr lang="en-GB" sz="2400">
              <a:latin typeface="Times New Roman" charset="0"/>
              <a:cs typeface="Times New Roman" charset="0"/>
            </a:endParaRPr>
          </a:p>
        </p:txBody>
      </p:sp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4608513" y="76200"/>
            <a:ext cx="388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Cordia New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9pPr>
          </a:lstStyle>
          <a:p>
            <a:r>
              <a:rPr lang="en-US" sz="2400">
                <a:latin typeface="Times New Roman" charset="0"/>
                <a:cs typeface="Times New Roman" charset="0"/>
              </a:rPr>
              <a:t>B</a:t>
            </a:r>
            <a:endParaRPr lang="en-GB" sz="2400">
              <a:latin typeface="Times New Roman" charset="0"/>
              <a:cs typeface="Times New Roman" charset="0"/>
            </a:endParaRPr>
          </a:p>
        </p:txBody>
      </p:sp>
      <p:sp>
        <p:nvSpPr>
          <p:cNvPr id="15366" name="TextBox 5"/>
          <p:cNvSpPr txBox="1">
            <a:spLocks noChangeArrowheads="1"/>
          </p:cNvSpPr>
          <p:nvPr/>
        </p:nvSpPr>
        <p:spPr bwMode="auto">
          <a:xfrm>
            <a:off x="6659563" y="6194425"/>
            <a:ext cx="22812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Cordia New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9pPr>
          </a:lstStyle>
          <a:p>
            <a:pPr eaLnBrk="1" hangingPunct="1"/>
            <a:r>
              <a:rPr lang="en-US" sz="1800">
                <a:latin typeface="Times New Roman" charset="0"/>
                <a:cs typeface="Times New Roman" charset="0"/>
              </a:rPr>
              <a:t>Figure S1</a:t>
            </a:r>
          </a:p>
          <a:p>
            <a:pPr eaLnBrk="1" hangingPunct="1"/>
            <a:r>
              <a:rPr lang="en-US" sz="1800">
                <a:latin typeface="Times New Roman" charset="0"/>
                <a:cs typeface="Times New Roman" charset="0"/>
              </a:rPr>
              <a:t>Sangphech et al., 2014</a:t>
            </a:r>
            <a:endParaRPr lang="th-TH" sz="18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709613"/>
            <a:ext cx="4189412" cy="543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709613"/>
            <a:ext cx="4191000" cy="553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82550" y="76200"/>
            <a:ext cx="4079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Cordia New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9pPr>
          </a:lstStyle>
          <a:p>
            <a:r>
              <a:rPr lang="en-US" sz="2400">
                <a:latin typeface="Times New Roman" charset="0"/>
                <a:cs typeface="Times New Roman" charset="0"/>
              </a:rPr>
              <a:t>A</a:t>
            </a:r>
            <a:endParaRPr lang="en-GB" sz="2400">
              <a:latin typeface="Times New Roman" charset="0"/>
              <a:cs typeface="Times New Roman" charset="0"/>
            </a:endParaRPr>
          </a:p>
        </p:txBody>
      </p:sp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4608513" y="76200"/>
            <a:ext cx="388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Cordia New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9pPr>
          </a:lstStyle>
          <a:p>
            <a:r>
              <a:rPr lang="en-US" sz="2400">
                <a:latin typeface="Times New Roman" charset="0"/>
                <a:cs typeface="Times New Roman" charset="0"/>
              </a:rPr>
              <a:t>B</a:t>
            </a:r>
            <a:endParaRPr lang="en-GB" sz="2400">
              <a:latin typeface="Times New Roman" charset="0"/>
              <a:cs typeface="Times New Roman" charset="0"/>
            </a:endParaRPr>
          </a:p>
        </p:txBody>
      </p:sp>
      <p:sp>
        <p:nvSpPr>
          <p:cNvPr id="16390" name="TextBox 5"/>
          <p:cNvSpPr txBox="1">
            <a:spLocks noChangeArrowheads="1"/>
          </p:cNvSpPr>
          <p:nvPr/>
        </p:nvSpPr>
        <p:spPr bwMode="auto">
          <a:xfrm>
            <a:off x="6659563" y="6194425"/>
            <a:ext cx="22812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Cordia New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9pPr>
          </a:lstStyle>
          <a:p>
            <a:pPr eaLnBrk="1" hangingPunct="1"/>
            <a:r>
              <a:rPr lang="en-US" sz="1800">
                <a:latin typeface="Times New Roman" charset="0"/>
                <a:cs typeface="Times New Roman" charset="0"/>
              </a:rPr>
              <a:t>Figure S2</a:t>
            </a:r>
          </a:p>
          <a:p>
            <a:pPr eaLnBrk="1" hangingPunct="1"/>
            <a:r>
              <a:rPr lang="en-US" sz="1800">
                <a:latin typeface="Times New Roman" charset="0"/>
                <a:cs typeface="Times New Roman" charset="0"/>
              </a:rPr>
              <a:t>Sangphech et al., 2014</a:t>
            </a:r>
            <a:endParaRPr lang="th-TH" sz="18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5"/>
          <p:cNvSpPr txBox="1">
            <a:spLocks noChangeArrowheads="1"/>
          </p:cNvSpPr>
          <p:nvPr/>
        </p:nvSpPr>
        <p:spPr bwMode="auto">
          <a:xfrm>
            <a:off x="6775450" y="5922963"/>
            <a:ext cx="22812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Cordia New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Cordia New" charset="0"/>
                <a:cs typeface="Cordia New" charset="0"/>
              </a:defRPr>
            </a:lvl9pPr>
          </a:lstStyle>
          <a:p>
            <a:pPr eaLnBrk="1" hangingPunct="1"/>
            <a:r>
              <a:rPr lang="en-US" sz="1800">
                <a:latin typeface="Times New Roman" charset="0"/>
                <a:cs typeface="Times New Roman" charset="0"/>
              </a:rPr>
              <a:t>Figure S3</a:t>
            </a:r>
          </a:p>
          <a:p>
            <a:pPr eaLnBrk="1" hangingPunct="1"/>
            <a:r>
              <a:rPr lang="en-US" sz="1800">
                <a:latin typeface="Times New Roman" charset="0"/>
                <a:cs typeface="Times New Roman" charset="0"/>
              </a:rPr>
              <a:t>Sangphech et al., 2014</a:t>
            </a:r>
            <a:endParaRPr lang="th-TH" sz="1800">
              <a:latin typeface="Times New Roman" charset="0"/>
            </a:endParaRPr>
          </a:p>
        </p:txBody>
      </p:sp>
      <p:grpSp>
        <p:nvGrpSpPr>
          <p:cNvPr id="17411" name="Group 41"/>
          <p:cNvGrpSpPr>
            <a:grpSpLocks/>
          </p:cNvGrpSpPr>
          <p:nvPr/>
        </p:nvGrpSpPr>
        <p:grpSpPr bwMode="auto">
          <a:xfrm>
            <a:off x="1492250" y="3652838"/>
            <a:ext cx="6261100" cy="1985962"/>
            <a:chOff x="1492044" y="3653135"/>
            <a:chExt cx="6260810" cy="1985665"/>
          </a:xfrm>
        </p:grpSpPr>
        <p:pic>
          <p:nvPicPr>
            <p:cNvPr id="17426" name="Picture 16" descr="SiRGS19-SAPK-JNK.tif"/>
            <p:cNvPicPr preferRelativeResize="0"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3119" y="4805733"/>
              <a:ext cx="3456000" cy="82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7" name="Text Box 5"/>
            <p:cNvSpPr txBox="1">
              <a:spLocks noChangeArrowheads="1"/>
            </p:cNvSpPr>
            <p:nvPr/>
          </p:nvSpPr>
          <p:spPr bwMode="auto">
            <a:xfrm>
              <a:off x="5633578" y="4848981"/>
              <a:ext cx="2119276" cy="369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Cordia New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800">
                  <a:solidFill>
                    <a:srgbClr val="000000"/>
                  </a:solidFill>
                  <a:latin typeface="Times New Roman" charset="0"/>
                  <a:cs typeface="Times New Roman" charset="0"/>
                </a:rPr>
                <a:t>Phospho-SAPK/JNK</a:t>
              </a:r>
              <a:endParaRPr lang="th-TH" sz="1800">
                <a:solidFill>
                  <a:srgbClr val="000000"/>
                </a:solidFill>
                <a:latin typeface="Times New Roman" charset="0"/>
                <a:cs typeface="Angsana New" charset="0"/>
              </a:endParaRPr>
            </a:p>
          </p:txBody>
        </p:sp>
        <p:sp>
          <p:nvSpPr>
            <p:cNvPr id="17428" name="Text Box 6"/>
            <p:cNvSpPr txBox="1">
              <a:spLocks noChangeArrowheads="1"/>
            </p:cNvSpPr>
            <p:nvPr/>
          </p:nvSpPr>
          <p:spPr bwMode="auto">
            <a:xfrm>
              <a:off x="5624052" y="5269562"/>
              <a:ext cx="1976404" cy="369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Cordia New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800">
                  <a:solidFill>
                    <a:srgbClr val="000000"/>
                  </a:solidFill>
                  <a:latin typeface="Times New Roman" charset="0"/>
                  <a:cs typeface="Times New Roman" charset="0"/>
                </a:rPr>
                <a:t>Total-SAPK/JNK</a:t>
              </a:r>
              <a:endParaRPr lang="th-TH" sz="1800">
                <a:solidFill>
                  <a:srgbClr val="000000"/>
                </a:solidFill>
                <a:latin typeface="Times New Roman" charset="0"/>
                <a:cs typeface="Angsana New" charset="0"/>
              </a:endParaRPr>
            </a:p>
          </p:txBody>
        </p:sp>
        <p:sp>
          <p:nvSpPr>
            <p:cNvPr id="17429" name="Text Box 163"/>
            <p:cNvSpPr txBox="1">
              <a:spLocks noChangeArrowheads="1"/>
            </p:cNvSpPr>
            <p:nvPr/>
          </p:nvSpPr>
          <p:spPr bwMode="auto">
            <a:xfrm>
              <a:off x="5587794" y="4074167"/>
              <a:ext cx="2060575" cy="382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Cordia New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800">
                  <a:solidFill>
                    <a:srgbClr val="000000"/>
                  </a:solidFill>
                  <a:latin typeface="Times New Roman" charset="0"/>
                  <a:cs typeface="Times New Roman" charset="0"/>
                </a:rPr>
                <a:t> AllStars</a:t>
              </a:r>
              <a:endParaRPr lang="th-TH" sz="1800">
                <a:solidFill>
                  <a:srgbClr val="000000"/>
                </a:solidFill>
                <a:latin typeface="Times New Roman" charset="0"/>
                <a:cs typeface="Angsana New" charset="0"/>
              </a:endParaRPr>
            </a:p>
          </p:txBody>
        </p:sp>
        <p:sp>
          <p:nvSpPr>
            <p:cNvPr id="17430" name="Text Box 163"/>
            <p:cNvSpPr txBox="1">
              <a:spLocks noChangeArrowheads="1"/>
            </p:cNvSpPr>
            <p:nvPr/>
          </p:nvSpPr>
          <p:spPr bwMode="auto">
            <a:xfrm>
              <a:off x="5587794" y="4483742"/>
              <a:ext cx="2060575" cy="382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Cordia New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800">
                  <a:solidFill>
                    <a:srgbClr val="000000"/>
                  </a:solidFill>
                  <a:latin typeface="Times New Roman" charset="0"/>
                  <a:cs typeface="Times New Roman" charset="0"/>
                </a:rPr>
                <a:t> siRGS19</a:t>
              </a:r>
              <a:endParaRPr lang="th-TH" sz="1800">
                <a:solidFill>
                  <a:srgbClr val="000000"/>
                </a:solidFill>
                <a:latin typeface="Times New Roman" charset="0"/>
                <a:cs typeface="Angsana New" charset="0"/>
              </a:endParaRPr>
            </a:p>
          </p:txBody>
        </p:sp>
        <p:sp>
          <p:nvSpPr>
            <p:cNvPr id="17431" name="TextBox 47"/>
            <p:cNvSpPr txBox="1">
              <a:spLocks noChangeArrowheads="1"/>
            </p:cNvSpPr>
            <p:nvPr/>
          </p:nvSpPr>
          <p:spPr bwMode="auto">
            <a:xfrm>
              <a:off x="1492044" y="3653135"/>
              <a:ext cx="38985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Cordia New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9pPr>
            </a:lstStyle>
            <a:p>
              <a:pPr eaLnBrk="1" hangingPunct="1"/>
              <a:r>
                <a:rPr lang="en-US" sz="2400">
                  <a:latin typeface="Times New Roman" charset="0"/>
                  <a:cs typeface="Times New Roman" charset="0"/>
                </a:rPr>
                <a:t>B</a:t>
              </a:r>
              <a:endParaRPr lang="en-GB" sz="2400"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7432" name="Text Box 207"/>
            <p:cNvSpPr txBox="1">
              <a:spLocks noChangeArrowheads="1"/>
            </p:cNvSpPr>
            <p:nvPr/>
          </p:nvSpPr>
          <p:spPr bwMode="auto">
            <a:xfrm>
              <a:off x="2006394" y="4372617"/>
              <a:ext cx="367665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Cordia New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800">
                  <a:solidFill>
                    <a:srgbClr val="000000"/>
                  </a:solidFill>
                  <a:latin typeface="Times New Roman" charset="0"/>
                  <a:cs typeface="Times New Roman" charset="0"/>
                  <a:sym typeface="Symbol" charset="0"/>
                </a:rPr>
                <a:t>  - </a:t>
              </a:r>
              <a:r>
                <a:rPr lang="en-US" sz="2000">
                  <a:solidFill>
                    <a:srgbClr val="000000"/>
                  </a:solidFill>
                  <a:latin typeface="Times New Roman" charset="0"/>
                  <a:cs typeface="Times New Roman" charset="0"/>
                  <a:sym typeface="Symbol" charset="0"/>
                </a:rPr>
                <a:t>  </a:t>
              </a:r>
              <a:r>
                <a:rPr lang="en-US" sz="2800">
                  <a:solidFill>
                    <a:srgbClr val="000000"/>
                  </a:solidFill>
                  <a:latin typeface="Times New Roman" charset="0"/>
                  <a:cs typeface="Times New Roman" charset="0"/>
                  <a:sym typeface="Symbol" charset="0"/>
                </a:rPr>
                <a:t> +   -   +   -   +   -   + </a:t>
              </a:r>
            </a:p>
          </p:txBody>
        </p:sp>
        <p:sp>
          <p:nvSpPr>
            <p:cNvPr id="17433" name="Text Box 207"/>
            <p:cNvSpPr txBox="1">
              <a:spLocks noChangeArrowheads="1"/>
            </p:cNvSpPr>
            <p:nvPr/>
          </p:nvSpPr>
          <p:spPr bwMode="auto">
            <a:xfrm>
              <a:off x="2006394" y="4021113"/>
              <a:ext cx="351155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Cordia New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800">
                  <a:solidFill>
                    <a:srgbClr val="000000"/>
                  </a:solidFill>
                  <a:latin typeface="Times New Roman" charset="0"/>
                  <a:cs typeface="Times New Roman" charset="0"/>
                  <a:sym typeface="Symbol" charset="0"/>
                </a:rPr>
                <a:t>  +   -   +   -   +   -   +   - </a:t>
              </a:r>
            </a:p>
          </p:txBody>
        </p:sp>
        <p:sp>
          <p:nvSpPr>
            <p:cNvPr id="17434" name="Text Box 150"/>
            <p:cNvSpPr txBox="1">
              <a:spLocks noChangeArrowheads="1"/>
            </p:cNvSpPr>
            <p:nvPr/>
          </p:nvSpPr>
          <p:spPr bwMode="auto">
            <a:xfrm>
              <a:off x="5529057" y="3709042"/>
              <a:ext cx="131127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Cordia New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800">
                  <a:solidFill>
                    <a:srgbClr val="000000"/>
                  </a:solidFill>
                  <a:latin typeface="Times New Roman" charset="0"/>
                  <a:cs typeface="Times New Roman" charset="0"/>
                  <a:sym typeface="Symbol" charset="0"/>
                </a:rPr>
                <a:t>  LPS (min)</a:t>
              </a:r>
            </a:p>
          </p:txBody>
        </p:sp>
        <p:cxnSp>
          <p:nvCxnSpPr>
            <p:cNvPr id="35" name="Straight Connector 34"/>
            <p:cNvCxnSpPr/>
            <p:nvPr/>
          </p:nvCxnSpPr>
          <p:spPr bwMode="auto">
            <a:xfrm>
              <a:off x="2293695" y="4075347"/>
              <a:ext cx="49368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 bwMode="auto">
            <a:xfrm>
              <a:off x="3154080" y="4075347"/>
              <a:ext cx="49368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 bwMode="auto">
            <a:xfrm>
              <a:off x="4016052" y="4075347"/>
              <a:ext cx="49369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 bwMode="auto">
            <a:xfrm>
              <a:off x="4884375" y="4075347"/>
              <a:ext cx="49368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39" name="TextBox 4"/>
            <p:cNvSpPr txBox="1">
              <a:spLocks noChangeArrowheads="1"/>
            </p:cNvSpPr>
            <p:nvPr/>
          </p:nvSpPr>
          <p:spPr bwMode="auto">
            <a:xfrm>
              <a:off x="2373773" y="3699517"/>
              <a:ext cx="318548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Cordia New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9pPr>
            </a:lstStyle>
            <a:p>
              <a:pPr eaLnBrk="1" hangingPunct="1"/>
              <a:r>
                <a:rPr lang="en-US" sz="1800">
                  <a:latin typeface="Times New Roman" charset="0"/>
                  <a:cs typeface="Times New Roman" charset="0"/>
                </a:rPr>
                <a:t>0             15           30           60   </a:t>
              </a:r>
              <a:endParaRPr lang="en-GB" sz="1800">
                <a:latin typeface="Times New Roman" charset="0"/>
                <a:cs typeface="Times New Roman" charset="0"/>
              </a:endParaRPr>
            </a:p>
          </p:txBody>
        </p:sp>
      </p:grpSp>
      <p:grpSp>
        <p:nvGrpSpPr>
          <p:cNvPr id="17412" name="Group 40"/>
          <p:cNvGrpSpPr>
            <a:grpSpLocks/>
          </p:cNvGrpSpPr>
          <p:nvPr/>
        </p:nvGrpSpPr>
        <p:grpSpPr bwMode="auto">
          <a:xfrm>
            <a:off x="1492250" y="685800"/>
            <a:ext cx="6296025" cy="2239963"/>
            <a:chOff x="1492044" y="685800"/>
            <a:chExt cx="6296231" cy="2239962"/>
          </a:xfrm>
        </p:grpSpPr>
        <p:pic>
          <p:nvPicPr>
            <p:cNvPr id="17413" name="Picture 1" descr="SAPK-JNK013.t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1554510"/>
              <a:ext cx="3550368" cy="1371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4" name="Text Box 5"/>
            <p:cNvSpPr txBox="1">
              <a:spLocks noChangeArrowheads="1"/>
            </p:cNvSpPr>
            <p:nvPr/>
          </p:nvSpPr>
          <p:spPr bwMode="auto">
            <a:xfrm>
              <a:off x="5668999" y="1640919"/>
              <a:ext cx="2119276" cy="369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Cordia New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800">
                  <a:solidFill>
                    <a:srgbClr val="000000"/>
                  </a:solidFill>
                  <a:latin typeface="Times New Roman" charset="0"/>
                  <a:cs typeface="Times New Roman" charset="0"/>
                </a:rPr>
                <a:t>Phospho-SAPK/JNK</a:t>
              </a:r>
              <a:endParaRPr lang="th-TH" sz="1800">
                <a:solidFill>
                  <a:srgbClr val="000000"/>
                </a:solidFill>
                <a:latin typeface="Times New Roman" charset="0"/>
                <a:cs typeface="Angsana New" charset="0"/>
              </a:endParaRPr>
            </a:p>
          </p:txBody>
        </p:sp>
        <p:sp>
          <p:nvSpPr>
            <p:cNvPr id="17415" name="Text Box 6"/>
            <p:cNvSpPr txBox="1">
              <a:spLocks noChangeArrowheads="1"/>
            </p:cNvSpPr>
            <p:nvPr/>
          </p:nvSpPr>
          <p:spPr bwMode="auto">
            <a:xfrm>
              <a:off x="5659473" y="2061500"/>
              <a:ext cx="1976404" cy="369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Cordia New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800">
                  <a:solidFill>
                    <a:srgbClr val="000000"/>
                  </a:solidFill>
                  <a:latin typeface="Times New Roman" charset="0"/>
                  <a:cs typeface="Times New Roman" charset="0"/>
                </a:rPr>
                <a:t>Total-SAPK/JNK</a:t>
              </a:r>
              <a:endParaRPr lang="th-TH" sz="1800">
                <a:solidFill>
                  <a:srgbClr val="000000"/>
                </a:solidFill>
                <a:latin typeface="Times New Roman" charset="0"/>
                <a:cs typeface="Angsana New" charset="0"/>
              </a:endParaRPr>
            </a:p>
          </p:txBody>
        </p:sp>
        <p:sp>
          <p:nvSpPr>
            <p:cNvPr id="17416" name="Text Box 150"/>
            <p:cNvSpPr txBox="1">
              <a:spLocks noChangeArrowheads="1"/>
            </p:cNvSpPr>
            <p:nvPr/>
          </p:nvSpPr>
          <p:spPr bwMode="auto">
            <a:xfrm>
              <a:off x="5681698" y="842962"/>
              <a:ext cx="1311253" cy="368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Cordia New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800">
                  <a:solidFill>
                    <a:srgbClr val="000000"/>
                  </a:solidFill>
                  <a:latin typeface="Times New Roman" charset="0"/>
                  <a:cs typeface="Times New Roman" charset="0"/>
                  <a:sym typeface="Symbol" charset="0"/>
                </a:rPr>
                <a:t>LPS (min)</a:t>
              </a:r>
            </a:p>
          </p:txBody>
        </p:sp>
        <p:sp>
          <p:nvSpPr>
            <p:cNvPr id="17417" name="Text Box 206"/>
            <p:cNvSpPr txBox="1">
              <a:spLocks noChangeArrowheads="1"/>
            </p:cNvSpPr>
            <p:nvPr/>
          </p:nvSpPr>
          <p:spPr bwMode="auto">
            <a:xfrm>
              <a:off x="5665824" y="1223865"/>
              <a:ext cx="1924018" cy="366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Cordia New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800">
                  <a:solidFill>
                    <a:srgbClr val="000000"/>
                  </a:solidFill>
                  <a:latin typeface="Times New Roman" charset="0"/>
                  <a:cs typeface="Times New Roman" charset="0"/>
                  <a:sym typeface="Symbol" charset="0"/>
                </a:rPr>
                <a:t>25 </a:t>
              </a:r>
              <a:r>
                <a:rPr lang="en-US" sz="1800">
                  <a:solidFill>
                    <a:srgbClr val="000000"/>
                  </a:solidFill>
                  <a:latin typeface="Symbol" charset="0"/>
                  <a:cs typeface="Times New Roman" charset="0"/>
                  <a:sym typeface="Symbol" charset="0"/>
                </a:rPr>
                <a:t>m</a:t>
              </a:r>
              <a:r>
                <a:rPr lang="en-US" sz="1800">
                  <a:solidFill>
                    <a:srgbClr val="000000"/>
                  </a:solidFill>
                  <a:latin typeface="Times New Roman" charset="0"/>
                  <a:cs typeface="Times New Roman" charset="0"/>
                  <a:sym typeface="Symbol" charset="0"/>
                </a:rPr>
                <a:t>M DAPT</a:t>
              </a:r>
            </a:p>
          </p:txBody>
        </p:sp>
        <p:sp>
          <p:nvSpPr>
            <p:cNvPr id="17418" name="Text Box 207"/>
            <p:cNvSpPr txBox="1">
              <a:spLocks noChangeArrowheads="1"/>
            </p:cNvSpPr>
            <p:nvPr/>
          </p:nvSpPr>
          <p:spPr bwMode="auto">
            <a:xfrm>
              <a:off x="2071784" y="1147684"/>
              <a:ext cx="3511491" cy="523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Cordia New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800">
                  <a:solidFill>
                    <a:srgbClr val="000000"/>
                  </a:solidFill>
                  <a:latin typeface="Times New Roman" charset="0"/>
                  <a:cs typeface="Times New Roman" charset="0"/>
                  <a:sym typeface="Symbol" charset="0"/>
                </a:rPr>
                <a:t> -   +   -   +   -   +   -   + </a:t>
              </a:r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2223906" y="1209675"/>
              <a:ext cx="4953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auto">
            <a:xfrm>
              <a:off x="3062133" y="1209675"/>
              <a:ext cx="4953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auto">
            <a:xfrm>
              <a:off x="3941637" y="1209675"/>
              <a:ext cx="49214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auto">
            <a:xfrm>
              <a:off x="4779865" y="1209675"/>
              <a:ext cx="49214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23" name="TextBox 73"/>
            <p:cNvSpPr txBox="1">
              <a:spLocks noChangeArrowheads="1"/>
            </p:cNvSpPr>
            <p:nvPr/>
          </p:nvSpPr>
          <p:spPr bwMode="auto">
            <a:xfrm>
              <a:off x="2294030" y="838200"/>
              <a:ext cx="3127323" cy="368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Cordia New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9pPr>
            </a:lstStyle>
            <a:p>
              <a:pPr eaLnBrk="1" hangingPunct="1"/>
              <a:r>
                <a:rPr lang="en-US" sz="1800">
                  <a:latin typeface="Times New Roman" charset="0"/>
                  <a:cs typeface="Times New Roman" charset="0"/>
                </a:rPr>
                <a:t>0             15           30          60   </a:t>
              </a:r>
              <a:endParaRPr lang="en-GB" sz="1800"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7424" name="TextBox 11"/>
            <p:cNvSpPr txBox="1">
              <a:spLocks noChangeArrowheads="1"/>
            </p:cNvSpPr>
            <p:nvPr/>
          </p:nvSpPr>
          <p:spPr bwMode="auto">
            <a:xfrm>
              <a:off x="5697043" y="2336067"/>
              <a:ext cx="836965" cy="527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Cordia New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9pPr>
            </a:lstStyle>
            <a:p>
              <a:pPr eaLnBrk="1" hangingPunct="1">
                <a:lnSpc>
                  <a:spcPts val="3800"/>
                </a:lnSpc>
              </a:pPr>
              <a:r>
                <a:rPr lang="en-US" sz="1800">
                  <a:latin typeface="Symbol" charset="0"/>
                  <a:cs typeface="Times New Roman" charset="0"/>
                </a:rPr>
                <a:t>b</a:t>
              </a:r>
              <a:r>
                <a:rPr lang="en-US" sz="1800">
                  <a:latin typeface="Times New Roman" charset="0"/>
                  <a:cs typeface="Times New Roman" charset="0"/>
                </a:rPr>
                <a:t>-actin</a:t>
              </a:r>
              <a:endParaRPr lang="th-TH" sz="1800">
                <a:latin typeface="Times New Roman" charset="0"/>
              </a:endParaRPr>
            </a:p>
          </p:txBody>
        </p:sp>
        <p:sp>
          <p:nvSpPr>
            <p:cNvPr id="17425" name="TextBox 47"/>
            <p:cNvSpPr txBox="1">
              <a:spLocks noChangeArrowheads="1"/>
            </p:cNvSpPr>
            <p:nvPr/>
          </p:nvSpPr>
          <p:spPr bwMode="auto">
            <a:xfrm>
              <a:off x="1492044" y="685800"/>
              <a:ext cx="40748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Cordia New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Cordia New" charset="0"/>
                  <a:cs typeface="Cordia New" charset="0"/>
                </a:defRPr>
              </a:lvl9pPr>
            </a:lstStyle>
            <a:p>
              <a:pPr eaLnBrk="1" hangingPunct="1"/>
              <a:r>
                <a:rPr lang="en-US" sz="2400">
                  <a:latin typeface="Times New Roman" charset="0"/>
                  <a:cs typeface="Times New Roman" charset="0"/>
                </a:rPr>
                <a:t>A</a:t>
              </a:r>
              <a:endParaRPr lang="en-GB" sz="2400">
                <a:latin typeface="Times New Roman" charset="0"/>
                <a:cs typeface="Times New Roman" charset="0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609600"/>
            <a:ext cx="8305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b="1" dirty="0"/>
              <a:t>Figure S1 </a:t>
            </a:r>
            <a:r>
              <a:rPr lang="en-US" sz="1500" dirty="0"/>
              <a:t>Analysis of spot P7 that was obtained from DMSO-pretreated, LPS-stimulated macrophages (P7DMSO) using HRESIMS (</a:t>
            </a:r>
            <a:r>
              <a:rPr lang="en-US" sz="1500" dirty="0" err="1"/>
              <a:t>nano</a:t>
            </a:r>
            <a:r>
              <a:rPr lang="en-US" sz="1500" dirty="0"/>
              <a:t>-LC-MS/MS).</a:t>
            </a:r>
            <a:endParaRPr lang="en-US" sz="1500" dirty="0" smtClean="0">
              <a:effectLst/>
            </a:endParaRPr>
          </a:p>
          <a:p>
            <a:r>
              <a:rPr lang="en-US" sz="1500" dirty="0"/>
              <a:t>After the significantly different phosphorylation spot was subjected to in-gel digestion, the digested peptides were identified using HRESIMS   (A) The MS spectrum of spot P7DMSO. (B) The HRESIMS spectrum of spot P7DMSO. </a:t>
            </a:r>
            <a:endParaRPr lang="en-US" sz="1500" dirty="0" smtClean="0">
              <a:effectLst/>
            </a:endParaRPr>
          </a:p>
          <a:p>
            <a:r>
              <a:rPr lang="en-US" sz="1500" dirty="0"/>
              <a:t> </a:t>
            </a:r>
            <a:endParaRPr lang="en-US" sz="1500" dirty="0" smtClean="0">
              <a:effectLst/>
            </a:endParaRPr>
          </a:p>
          <a:p>
            <a:r>
              <a:rPr lang="en-US" sz="1500" b="1" dirty="0"/>
              <a:t>Figure S2 Analysis of spot P7 obtained from DAPT pretreated, LPS-stimulated macrophages (P7DAPT) using HRESIMS (</a:t>
            </a:r>
            <a:r>
              <a:rPr lang="en-US" sz="1500" b="1" dirty="0" err="1"/>
              <a:t>nano</a:t>
            </a:r>
            <a:r>
              <a:rPr lang="en-US" sz="1500" b="1" dirty="0"/>
              <a:t>-LC-MS/MS).</a:t>
            </a:r>
            <a:endParaRPr lang="en-US" sz="1500" dirty="0" smtClean="0">
              <a:effectLst/>
            </a:endParaRPr>
          </a:p>
          <a:p>
            <a:r>
              <a:rPr lang="en-US" sz="1500" dirty="0"/>
              <a:t>After the significantly different phosphorylation spot was subjected to in-gel digestion, the digested peptides were identified using HRESIMS   (A) The MS spectrum of spot P7DAPT. (B) The HRESIMS spectrum of spot P7DAPT. </a:t>
            </a:r>
            <a:endParaRPr lang="en-US" sz="1500" dirty="0" smtClean="0"/>
          </a:p>
          <a:p>
            <a:endParaRPr lang="en-US" sz="1500" dirty="0" smtClean="0">
              <a:effectLst/>
            </a:endParaRPr>
          </a:p>
          <a:p>
            <a:r>
              <a:rPr lang="en-US" sz="1500" b="1" dirty="0"/>
              <a:t>Figure S3</a:t>
            </a:r>
            <a:r>
              <a:rPr lang="en-US" sz="1500" dirty="0"/>
              <a:t> </a:t>
            </a:r>
            <a:r>
              <a:rPr lang="en-US" sz="1500" b="1" dirty="0"/>
              <a:t>Effect of DAPT on SAPK/JNK phosphorylation in LPS-stimulated macrophages. The </a:t>
            </a:r>
            <a:r>
              <a:rPr lang="en-US" sz="1500" dirty="0"/>
              <a:t>RAW264.7 cell line was pretreated with DAPT (25 </a:t>
            </a:r>
            <a:r>
              <a:rPr lang="en-US" sz="1500" dirty="0" err="1"/>
              <a:t>mM</a:t>
            </a:r>
            <a:r>
              <a:rPr lang="en-US" sz="1500" dirty="0"/>
              <a:t>) or vehicle control (DMSO) for 1 </a:t>
            </a:r>
            <a:r>
              <a:rPr lang="en-US" sz="1500" dirty="0" err="1"/>
              <a:t>hr</a:t>
            </a:r>
            <a:r>
              <a:rPr lang="en-US" sz="1500" dirty="0"/>
              <a:t>, and the cells were stimulated with LPS (100 </a:t>
            </a:r>
            <a:r>
              <a:rPr lang="en-US" sz="1500" dirty="0" err="1"/>
              <a:t>ng</a:t>
            </a:r>
            <a:r>
              <a:rPr lang="en-US" sz="1500" dirty="0"/>
              <a:t>/ml) for the indicated times. Phosphorylation of SAPK/JNK in cell lysates was detected using Western blotting.</a:t>
            </a:r>
            <a:endParaRPr lang="en-US" sz="15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60392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1893</TotalTime>
  <Words>178</Words>
  <Application>Microsoft Macintosh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Angsana New</vt:lpstr>
      <vt:lpstr>Calibri</vt:lpstr>
      <vt:lpstr>Cordia New</vt:lpstr>
      <vt:lpstr>Times New Roman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Tanapat Palaga</dc:creator>
  <cp:lastModifiedBy>td-58499</cp:lastModifiedBy>
  <cp:revision>122</cp:revision>
  <cp:lastPrinted>2014-03-28T09:09:59Z</cp:lastPrinted>
  <dcterms:created xsi:type="dcterms:W3CDTF">2012-06-27T10:28:23Z</dcterms:created>
  <dcterms:modified xsi:type="dcterms:W3CDTF">2014-04-04T10:20:16Z</dcterms:modified>
</cp:coreProperties>
</file>