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700" autoAdjust="0"/>
  </p:normalViewPr>
  <p:slideViewPr>
    <p:cSldViewPr>
      <p:cViewPr>
        <p:scale>
          <a:sx n="120" d="100"/>
          <a:sy n="120" d="100"/>
        </p:scale>
        <p:origin x="-1176" y="28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E576EE1-2AF0-4509-AB4B-42887CC73B38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EDB9D45-DDA2-43BD-97E2-A54775B8CB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347DAC-8606-402E-83E5-7978945323D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2D41B-63BE-49AA-9AAD-B81F2AE19A57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E30A8-4F2B-423C-8161-187758AB12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AD629-F684-4127-BEAD-ED97927907AE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9EA1A-2B58-4365-94C4-7E257504A7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3916A-4BEB-432A-8FF9-A1B6E8178C46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223B3-5BD9-40D0-A2B5-034EC5158D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7F9F7-8EF1-4446-8E5A-E91D5F71667A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E7EFC-A15C-4F05-867B-9AD7E75E4B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B9AFC-5F54-4EA8-9F49-83AE0A9293D9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8E31F-8711-4DC0-9D34-221C4A9C11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A494-584D-4D16-A2F6-3C94C03B44D3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8A102-616F-4DA4-827F-43F7F11CFF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BC341-0AEB-4A61-B09F-FC61CCDEB4EF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604DA-F874-4BC5-B8C7-E844206D15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221F4-1A3C-42A1-8607-0E9A861C8E15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ADAC2-64FD-45DA-84B6-8E6555DC83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CCD9B-8FF1-4FEC-81D7-B5C41E17CFC9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E310E-7094-4D38-A22E-C5C1117BD7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2B4F8-0ACD-429F-A41D-C2472F228C38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94349-4937-48B4-B52F-6932776004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E0067-E4D0-490A-9BC5-57EFD6273C29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CF220-8659-4216-ADA3-4B21EA4B8E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E4E7F9-100C-4A5B-B06B-956690B13B15}" type="datetimeFigureOut">
              <a:rPr lang="en-US"/>
              <a:pPr>
                <a:defRPr/>
              </a:pPr>
              <a:t>8/8/2013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5017FF-F2CF-487E-A848-456293A79F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127"/>
          <p:cNvGrpSpPr>
            <a:grpSpLocks/>
          </p:cNvGrpSpPr>
          <p:nvPr/>
        </p:nvGrpSpPr>
        <p:grpSpPr bwMode="auto">
          <a:xfrm>
            <a:off x="228600" y="1524000"/>
            <a:ext cx="2590800" cy="1147763"/>
            <a:chOff x="220907" y="4571999"/>
            <a:chExt cx="2590798" cy="1148151"/>
          </a:xfrm>
        </p:grpSpPr>
        <p:pic>
          <p:nvPicPr>
            <p:cNvPr id="1441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1985" y="4571999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97305" y="4571999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6" name="Straight Arrow Connector 25"/>
            <p:cNvCxnSpPr/>
            <p:nvPr/>
          </p:nvCxnSpPr>
          <p:spPr>
            <a:xfrm flipV="1">
              <a:off x="982906" y="4648225"/>
              <a:ext cx="990599" cy="3811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19" name="Group 51"/>
            <p:cNvGrpSpPr>
              <a:grpSpLocks/>
            </p:cNvGrpSpPr>
            <p:nvPr/>
          </p:nvGrpSpPr>
          <p:grpSpPr bwMode="auto">
            <a:xfrm>
              <a:off x="220907" y="4698020"/>
              <a:ext cx="2477631" cy="1022130"/>
              <a:chOff x="220907" y="4698020"/>
              <a:chExt cx="2477631" cy="1022130"/>
            </a:xfrm>
          </p:grpSpPr>
          <p:sp>
            <p:nvSpPr>
              <p:cNvPr id="14420" name="TextBox 26"/>
              <p:cNvSpPr txBox="1">
                <a:spLocks noChangeArrowheads="1"/>
              </p:cNvSpPr>
              <p:nvPr/>
            </p:nvSpPr>
            <p:spPr bwMode="auto">
              <a:xfrm rot="-5400000">
                <a:off x="28226" y="4890701"/>
                <a:ext cx="662361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cs typeface="Arial" charset="0"/>
                  </a:rPr>
                  <a:t>SSC-H</a:t>
                </a:r>
              </a:p>
            </p:txBody>
          </p:sp>
          <p:sp>
            <p:nvSpPr>
              <p:cNvPr id="14421" name="TextBox 27"/>
              <p:cNvSpPr txBox="1">
                <a:spLocks noChangeArrowheads="1"/>
              </p:cNvSpPr>
              <p:nvPr/>
            </p:nvSpPr>
            <p:spPr bwMode="auto">
              <a:xfrm>
                <a:off x="560484" y="5443151"/>
                <a:ext cx="65434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cs typeface="Arial" charset="0"/>
                  </a:rPr>
                  <a:t>FSC-H</a:t>
                </a:r>
              </a:p>
            </p:txBody>
          </p:sp>
          <p:sp>
            <p:nvSpPr>
              <p:cNvPr id="14422" name="TextBox 29"/>
              <p:cNvSpPr txBox="1">
                <a:spLocks noChangeArrowheads="1"/>
              </p:cNvSpPr>
              <p:nvPr/>
            </p:nvSpPr>
            <p:spPr bwMode="auto">
              <a:xfrm rot="-5400000">
                <a:off x="1532039" y="4890700"/>
                <a:ext cx="63671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cs typeface="Arial" charset="0"/>
                  </a:rPr>
                  <a:t>counts</a:t>
                </a:r>
              </a:p>
            </p:txBody>
          </p:sp>
          <p:sp>
            <p:nvSpPr>
              <p:cNvPr id="14423" name="TextBox 30"/>
              <p:cNvSpPr txBox="1">
                <a:spLocks noChangeArrowheads="1"/>
              </p:cNvSpPr>
              <p:nvPr/>
            </p:nvSpPr>
            <p:spPr bwMode="auto">
              <a:xfrm>
                <a:off x="2057400" y="5443151"/>
                <a:ext cx="64113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cs typeface="Arial" charset="0"/>
                  </a:rPr>
                  <a:t>STAT5</a:t>
                </a:r>
              </a:p>
            </p:txBody>
          </p:sp>
        </p:grpSp>
      </p:grpSp>
      <p:grpSp>
        <p:nvGrpSpPr>
          <p:cNvPr id="14338" name="Group 103"/>
          <p:cNvGrpSpPr>
            <a:grpSpLocks/>
          </p:cNvGrpSpPr>
          <p:nvPr/>
        </p:nvGrpSpPr>
        <p:grpSpPr bwMode="auto">
          <a:xfrm>
            <a:off x="220663" y="228600"/>
            <a:ext cx="2636837" cy="1125538"/>
            <a:chOff x="220907" y="980661"/>
            <a:chExt cx="2635981" cy="1125138"/>
          </a:xfrm>
        </p:grpSpPr>
        <p:pic>
          <p:nvPicPr>
            <p:cNvPr id="14409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1985" y="98066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10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05000" y="98066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411" name="TextBox 45"/>
            <p:cNvSpPr txBox="1">
              <a:spLocks noChangeArrowheads="1"/>
            </p:cNvSpPr>
            <p:nvPr/>
          </p:nvSpPr>
          <p:spPr bwMode="auto">
            <a:xfrm rot="-5400000">
              <a:off x="28226" y="1276350"/>
              <a:ext cx="66236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SSC-H</a:t>
              </a:r>
            </a:p>
          </p:txBody>
        </p:sp>
        <p:sp>
          <p:nvSpPr>
            <p:cNvPr id="14412" name="TextBox 46"/>
            <p:cNvSpPr txBox="1">
              <a:spLocks noChangeArrowheads="1"/>
            </p:cNvSpPr>
            <p:nvPr/>
          </p:nvSpPr>
          <p:spPr bwMode="auto">
            <a:xfrm>
              <a:off x="560484" y="1828800"/>
              <a:ext cx="65434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FSC-H</a:t>
              </a:r>
            </a:p>
          </p:txBody>
        </p:sp>
        <p:sp>
          <p:nvSpPr>
            <p:cNvPr id="14413" name="TextBox 47"/>
            <p:cNvSpPr txBox="1">
              <a:spLocks noChangeArrowheads="1"/>
            </p:cNvSpPr>
            <p:nvPr/>
          </p:nvSpPr>
          <p:spPr bwMode="auto">
            <a:xfrm rot="-5400000">
              <a:off x="1532039" y="1276349"/>
              <a:ext cx="63671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counts</a:t>
              </a:r>
            </a:p>
          </p:txBody>
        </p:sp>
        <p:sp>
          <p:nvSpPr>
            <p:cNvPr id="14414" name="TextBox 48"/>
            <p:cNvSpPr txBox="1">
              <a:spLocks noChangeArrowheads="1"/>
            </p:cNvSpPr>
            <p:nvPr/>
          </p:nvSpPr>
          <p:spPr bwMode="auto">
            <a:xfrm>
              <a:off x="1981327" y="1828800"/>
              <a:ext cx="87556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CAR-GD2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V="1">
              <a:off x="990594" y="1066356"/>
              <a:ext cx="990278" cy="4570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39" name="Group 104"/>
          <p:cNvGrpSpPr>
            <a:grpSpLocks/>
          </p:cNvGrpSpPr>
          <p:nvPr/>
        </p:nvGrpSpPr>
        <p:grpSpPr bwMode="auto">
          <a:xfrm>
            <a:off x="3336925" y="228600"/>
            <a:ext cx="2598738" cy="1125538"/>
            <a:chOff x="3337412" y="980661"/>
            <a:chExt cx="2598493" cy="1125138"/>
          </a:xfrm>
        </p:grpSpPr>
        <p:pic>
          <p:nvPicPr>
            <p:cNvPr id="14402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08490" y="98066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403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21505" y="98066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404" name="TextBox 62"/>
            <p:cNvSpPr txBox="1">
              <a:spLocks noChangeArrowheads="1"/>
            </p:cNvSpPr>
            <p:nvPr/>
          </p:nvSpPr>
          <p:spPr bwMode="auto">
            <a:xfrm rot="-5400000">
              <a:off x="3144731" y="1276350"/>
              <a:ext cx="66236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SSC-H</a:t>
              </a:r>
            </a:p>
          </p:txBody>
        </p:sp>
        <p:sp>
          <p:nvSpPr>
            <p:cNvPr id="14405" name="TextBox 63"/>
            <p:cNvSpPr txBox="1">
              <a:spLocks noChangeArrowheads="1"/>
            </p:cNvSpPr>
            <p:nvPr/>
          </p:nvSpPr>
          <p:spPr bwMode="auto">
            <a:xfrm>
              <a:off x="3676989" y="1828800"/>
              <a:ext cx="65434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FSC-H</a:t>
              </a:r>
            </a:p>
          </p:txBody>
        </p:sp>
        <p:sp>
          <p:nvSpPr>
            <p:cNvPr id="14406" name="TextBox 64"/>
            <p:cNvSpPr txBox="1">
              <a:spLocks noChangeArrowheads="1"/>
            </p:cNvSpPr>
            <p:nvPr/>
          </p:nvSpPr>
          <p:spPr bwMode="auto">
            <a:xfrm rot="-5400000">
              <a:off x="4648544" y="1276349"/>
              <a:ext cx="63671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counts</a:t>
              </a:r>
            </a:p>
          </p:txBody>
        </p:sp>
        <p:sp>
          <p:nvSpPr>
            <p:cNvPr id="14407" name="TextBox 65"/>
            <p:cNvSpPr txBox="1">
              <a:spLocks noChangeArrowheads="1"/>
            </p:cNvSpPr>
            <p:nvPr/>
          </p:nvSpPr>
          <p:spPr bwMode="auto">
            <a:xfrm>
              <a:off x="5190004" y="1828800"/>
              <a:ext cx="65755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IL-7R</a:t>
              </a:r>
              <a:r>
                <a:rPr lang="en-US" sz="1200" dirty="0">
                  <a:latin typeface="Symbol" pitchFamily="18" charset="2"/>
                  <a:cs typeface="Arial" charset="0"/>
                </a:rPr>
                <a:t>a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V="1">
              <a:off x="4107277" y="1066356"/>
              <a:ext cx="990507" cy="4570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0" name="Group 164"/>
          <p:cNvGrpSpPr>
            <a:grpSpLocks/>
          </p:cNvGrpSpPr>
          <p:nvPr/>
        </p:nvGrpSpPr>
        <p:grpSpPr bwMode="auto">
          <a:xfrm>
            <a:off x="152400" y="2819400"/>
            <a:ext cx="5548313" cy="2317750"/>
            <a:chOff x="270023" y="3553599"/>
            <a:chExt cx="5548002" cy="2317530"/>
          </a:xfrm>
        </p:grpSpPr>
        <p:grpSp>
          <p:nvGrpSpPr>
            <p:cNvPr id="14355" name="Group 94"/>
            <p:cNvGrpSpPr>
              <a:grpSpLocks/>
            </p:cNvGrpSpPr>
            <p:nvPr/>
          </p:nvGrpSpPr>
          <p:grpSpPr bwMode="auto">
            <a:xfrm>
              <a:off x="304800" y="3553599"/>
              <a:ext cx="1101577" cy="1098330"/>
              <a:chOff x="270023" y="5943600"/>
              <a:chExt cx="1101577" cy="1098330"/>
            </a:xfrm>
          </p:grpSpPr>
          <p:pic>
            <p:nvPicPr>
              <p:cNvPr id="14398" name="Picture 1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57200" y="5943600"/>
                <a:ext cx="9144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99" name="Group 78"/>
              <p:cNvGrpSpPr>
                <a:grpSpLocks/>
              </p:cNvGrpSpPr>
              <p:nvPr/>
            </p:nvGrpSpPr>
            <p:grpSpPr bwMode="auto">
              <a:xfrm>
                <a:off x="270023" y="6019800"/>
                <a:ext cx="993923" cy="1022130"/>
                <a:chOff x="270023" y="6036669"/>
                <a:chExt cx="993923" cy="1022130"/>
              </a:xfrm>
            </p:grpSpPr>
            <p:sp>
              <p:nvSpPr>
                <p:cNvPr id="14400" name="TextBox 76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77342" y="6229350"/>
                  <a:ext cx="662361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SSC-H</a:t>
                  </a:r>
                </a:p>
              </p:txBody>
            </p:sp>
            <p:sp>
              <p:nvSpPr>
                <p:cNvPr id="14401" name="TextBox 77"/>
                <p:cNvSpPr txBox="1">
                  <a:spLocks noChangeArrowheads="1"/>
                </p:cNvSpPr>
                <p:nvPr/>
              </p:nvSpPr>
              <p:spPr bwMode="auto">
                <a:xfrm>
                  <a:off x="609600" y="6781800"/>
                  <a:ext cx="654346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FSC-H</a:t>
                  </a:r>
                </a:p>
              </p:txBody>
            </p:sp>
          </p:grpSp>
        </p:grpSp>
        <p:grpSp>
          <p:nvGrpSpPr>
            <p:cNvPr id="14356" name="Group 97"/>
            <p:cNvGrpSpPr>
              <a:grpSpLocks/>
            </p:cNvGrpSpPr>
            <p:nvPr/>
          </p:nvGrpSpPr>
          <p:grpSpPr bwMode="auto">
            <a:xfrm>
              <a:off x="270023" y="4772799"/>
              <a:ext cx="1101577" cy="1098330"/>
              <a:chOff x="270023" y="7543800"/>
              <a:chExt cx="1101577" cy="1098330"/>
            </a:xfrm>
          </p:grpSpPr>
          <p:pic>
            <p:nvPicPr>
              <p:cNvPr id="14394" name="Picture 14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57200" y="7543800"/>
                <a:ext cx="9144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95" name="Group 79"/>
              <p:cNvGrpSpPr>
                <a:grpSpLocks/>
              </p:cNvGrpSpPr>
              <p:nvPr/>
            </p:nvGrpSpPr>
            <p:grpSpPr bwMode="auto">
              <a:xfrm>
                <a:off x="270023" y="7620000"/>
                <a:ext cx="993923" cy="1022130"/>
                <a:chOff x="270023" y="6036669"/>
                <a:chExt cx="993923" cy="1022130"/>
              </a:xfrm>
            </p:grpSpPr>
            <p:sp>
              <p:nvSpPr>
                <p:cNvPr id="14396" name="TextBox 80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77342" y="6229350"/>
                  <a:ext cx="662361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SSC-H</a:t>
                  </a:r>
                </a:p>
              </p:txBody>
            </p:sp>
            <p:sp>
              <p:nvSpPr>
                <p:cNvPr id="14397" name="TextBox 81"/>
                <p:cNvSpPr txBox="1">
                  <a:spLocks noChangeArrowheads="1"/>
                </p:cNvSpPr>
                <p:nvPr/>
              </p:nvSpPr>
              <p:spPr bwMode="auto">
                <a:xfrm>
                  <a:off x="609600" y="6781800"/>
                  <a:ext cx="654346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FSC-H</a:t>
                  </a:r>
                </a:p>
              </p:txBody>
            </p:sp>
          </p:grpSp>
        </p:grpSp>
        <p:grpSp>
          <p:nvGrpSpPr>
            <p:cNvPr id="14357" name="Group 98"/>
            <p:cNvGrpSpPr>
              <a:grpSpLocks/>
            </p:cNvGrpSpPr>
            <p:nvPr/>
          </p:nvGrpSpPr>
          <p:grpSpPr bwMode="auto">
            <a:xfrm>
              <a:off x="1421294" y="4772799"/>
              <a:ext cx="1093306" cy="1098330"/>
              <a:chOff x="1553816" y="7543800"/>
              <a:chExt cx="1093306" cy="1098330"/>
            </a:xfrm>
          </p:grpSpPr>
          <p:pic>
            <p:nvPicPr>
              <p:cNvPr id="14390" name="Picture 15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732722" y="7543800"/>
                <a:ext cx="9144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91" name="Group 82"/>
              <p:cNvGrpSpPr>
                <a:grpSpLocks/>
              </p:cNvGrpSpPr>
              <p:nvPr/>
            </p:nvGrpSpPr>
            <p:grpSpPr bwMode="auto">
              <a:xfrm>
                <a:off x="1553816" y="7705761"/>
                <a:ext cx="960784" cy="936369"/>
                <a:chOff x="299839" y="6122430"/>
                <a:chExt cx="960784" cy="936369"/>
              </a:xfrm>
            </p:grpSpPr>
            <p:sp>
              <p:nvSpPr>
                <p:cNvPr id="14392" name="TextBox 83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192919" y="6229350"/>
                  <a:ext cx="490840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CD8</a:t>
                  </a:r>
                </a:p>
              </p:txBody>
            </p:sp>
            <p:sp>
              <p:nvSpPr>
                <p:cNvPr id="14393" name="TextBox 84"/>
                <p:cNvSpPr txBox="1">
                  <a:spLocks noChangeArrowheads="1"/>
                </p:cNvSpPr>
                <p:nvPr/>
              </p:nvSpPr>
              <p:spPr bwMode="auto">
                <a:xfrm>
                  <a:off x="665588" y="6781800"/>
                  <a:ext cx="595035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CFSE</a:t>
                  </a:r>
                </a:p>
              </p:txBody>
            </p:sp>
          </p:grpSp>
        </p:grpSp>
        <p:grpSp>
          <p:nvGrpSpPr>
            <p:cNvPr id="14358" name="Group 95"/>
            <p:cNvGrpSpPr>
              <a:grpSpLocks/>
            </p:cNvGrpSpPr>
            <p:nvPr/>
          </p:nvGrpSpPr>
          <p:grpSpPr bwMode="auto">
            <a:xfrm>
              <a:off x="1421294" y="3553599"/>
              <a:ext cx="1093306" cy="1098330"/>
              <a:chOff x="1553816" y="5943600"/>
              <a:chExt cx="1093306" cy="1098330"/>
            </a:xfrm>
          </p:grpSpPr>
          <p:pic>
            <p:nvPicPr>
              <p:cNvPr id="14386" name="Picture 11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1732722" y="5943600"/>
                <a:ext cx="9144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87" name="Group 85"/>
              <p:cNvGrpSpPr>
                <a:grpSpLocks/>
              </p:cNvGrpSpPr>
              <p:nvPr/>
            </p:nvGrpSpPr>
            <p:grpSpPr bwMode="auto">
              <a:xfrm>
                <a:off x="1553816" y="6105561"/>
                <a:ext cx="960784" cy="936369"/>
                <a:chOff x="299839" y="6122430"/>
                <a:chExt cx="960784" cy="936369"/>
              </a:xfrm>
            </p:grpSpPr>
            <p:sp>
              <p:nvSpPr>
                <p:cNvPr id="14388" name="TextBox 86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192919" y="6229350"/>
                  <a:ext cx="490840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CD8</a:t>
                  </a:r>
                </a:p>
              </p:txBody>
            </p:sp>
            <p:sp>
              <p:nvSpPr>
                <p:cNvPr id="14389" name="TextBox 87"/>
                <p:cNvSpPr txBox="1">
                  <a:spLocks noChangeArrowheads="1"/>
                </p:cNvSpPr>
                <p:nvPr/>
              </p:nvSpPr>
              <p:spPr bwMode="auto">
                <a:xfrm>
                  <a:off x="665588" y="6781800"/>
                  <a:ext cx="595035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CFSE</a:t>
                  </a:r>
                </a:p>
              </p:txBody>
            </p:sp>
          </p:grpSp>
        </p:grpSp>
        <p:grpSp>
          <p:nvGrpSpPr>
            <p:cNvPr id="14359" name="Group 96"/>
            <p:cNvGrpSpPr>
              <a:grpSpLocks/>
            </p:cNvGrpSpPr>
            <p:nvPr/>
          </p:nvGrpSpPr>
          <p:grpSpPr bwMode="auto">
            <a:xfrm>
              <a:off x="2514600" y="3553599"/>
              <a:ext cx="1113183" cy="1098330"/>
              <a:chOff x="2991678" y="5943600"/>
              <a:chExt cx="1113183" cy="1098330"/>
            </a:xfrm>
          </p:grpSpPr>
          <p:pic>
            <p:nvPicPr>
              <p:cNvPr id="14382" name="Picture 13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3190461" y="5943600"/>
                <a:ext cx="9144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83" name="Group 88"/>
              <p:cNvGrpSpPr>
                <a:grpSpLocks/>
              </p:cNvGrpSpPr>
              <p:nvPr/>
            </p:nvGrpSpPr>
            <p:grpSpPr bwMode="auto">
              <a:xfrm>
                <a:off x="2991678" y="6032624"/>
                <a:ext cx="970722" cy="1009306"/>
                <a:chOff x="289901" y="6049493"/>
                <a:chExt cx="970722" cy="1009306"/>
              </a:xfrm>
            </p:grpSpPr>
            <p:sp>
              <p:nvSpPr>
                <p:cNvPr id="14384" name="TextBox 89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110044" y="6229350"/>
                  <a:ext cx="636713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counts</a:t>
                  </a:r>
                </a:p>
              </p:txBody>
            </p:sp>
            <p:sp>
              <p:nvSpPr>
                <p:cNvPr id="14385" name="TextBox 90"/>
                <p:cNvSpPr txBox="1">
                  <a:spLocks noChangeArrowheads="1"/>
                </p:cNvSpPr>
                <p:nvPr/>
              </p:nvSpPr>
              <p:spPr bwMode="auto">
                <a:xfrm>
                  <a:off x="665588" y="6781800"/>
                  <a:ext cx="595035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CFSE</a:t>
                  </a:r>
                </a:p>
              </p:txBody>
            </p:sp>
          </p:grpSp>
        </p:grpSp>
        <p:grpSp>
          <p:nvGrpSpPr>
            <p:cNvPr id="14360" name="Group 99"/>
            <p:cNvGrpSpPr>
              <a:grpSpLocks/>
            </p:cNvGrpSpPr>
            <p:nvPr/>
          </p:nvGrpSpPr>
          <p:grpSpPr bwMode="auto">
            <a:xfrm>
              <a:off x="2514600" y="4772799"/>
              <a:ext cx="1113183" cy="1098330"/>
              <a:chOff x="2991678" y="7543800"/>
              <a:chExt cx="1113183" cy="1098330"/>
            </a:xfrm>
          </p:grpSpPr>
          <p:pic>
            <p:nvPicPr>
              <p:cNvPr id="14378" name="Picture 16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3190461" y="7543800"/>
                <a:ext cx="914400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4379" name="Group 91"/>
              <p:cNvGrpSpPr>
                <a:grpSpLocks/>
              </p:cNvGrpSpPr>
              <p:nvPr/>
            </p:nvGrpSpPr>
            <p:grpSpPr bwMode="auto">
              <a:xfrm>
                <a:off x="2991678" y="7632824"/>
                <a:ext cx="970722" cy="1009306"/>
                <a:chOff x="289901" y="6049493"/>
                <a:chExt cx="970722" cy="1009306"/>
              </a:xfrm>
            </p:grpSpPr>
            <p:sp>
              <p:nvSpPr>
                <p:cNvPr id="14380" name="TextBox 92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110044" y="6229350"/>
                  <a:ext cx="636713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counts</a:t>
                  </a:r>
                </a:p>
              </p:txBody>
            </p:sp>
            <p:sp>
              <p:nvSpPr>
                <p:cNvPr id="14381" name="TextBox 93"/>
                <p:cNvSpPr txBox="1">
                  <a:spLocks noChangeArrowheads="1"/>
                </p:cNvSpPr>
                <p:nvPr/>
              </p:nvSpPr>
              <p:spPr bwMode="auto">
                <a:xfrm>
                  <a:off x="665588" y="6781800"/>
                  <a:ext cx="595035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>
                      <a:cs typeface="Arial" charset="0"/>
                    </a:rPr>
                    <a:t>CFSE</a:t>
                  </a:r>
                </a:p>
              </p:txBody>
            </p:sp>
          </p:grpSp>
        </p:grpSp>
        <p:grpSp>
          <p:nvGrpSpPr>
            <p:cNvPr id="14361" name="Group 119"/>
            <p:cNvGrpSpPr>
              <a:grpSpLocks/>
            </p:cNvGrpSpPr>
            <p:nvPr/>
          </p:nvGrpSpPr>
          <p:grpSpPr bwMode="auto">
            <a:xfrm>
              <a:off x="1143000" y="3629799"/>
              <a:ext cx="1600200" cy="304800"/>
              <a:chOff x="1143000" y="6400800"/>
              <a:chExt cx="1600200" cy="304800"/>
            </a:xfrm>
          </p:grpSpPr>
          <p:cxnSp>
            <p:nvCxnSpPr>
              <p:cNvPr id="114" name="Straight Arrow Connector 113"/>
              <p:cNvCxnSpPr/>
              <p:nvPr/>
            </p:nvCxnSpPr>
            <p:spPr>
              <a:xfrm flipV="1">
                <a:off x="1143099" y="6476986"/>
                <a:ext cx="609566" cy="22857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/>
              <p:nvPr/>
            </p:nvCxnSpPr>
            <p:spPr>
              <a:xfrm>
                <a:off x="2438426" y="6400793"/>
                <a:ext cx="304783" cy="761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62" name="Group 120"/>
            <p:cNvGrpSpPr>
              <a:grpSpLocks/>
            </p:cNvGrpSpPr>
            <p:nvPr/>
          </p:nvGrpSpPr>
          <p:grpSpPr bwMode="auto">
            <a:xfrm>
              <a:off x="1143000" y="4848999"/>
              <a:ext cx="1600200" cy="304800"/>
              <a:chOff x="1143000" y="6400800"/>
              <a:chExt cx="1600200" cy="304800"/>
            </a:xfrm>
          </p:grpSpPr>
          <p:cxnSp>
            <p:nvCxnSpPr>
              <p:cNvPr id="122" name="Straight Arrow Connector 121"/>
              <p:cNvCxnSpPr/>
              <p:nvPr/>
            </p:nvCxnSpPr>
            <p:spPr>
              <a:xfrm flipV="1">
                <a:off x="1143099" y="6476870"/>
                <a:ext cx="609566" cy="22857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/>
              <p:nvPr/>
            </p:nvCxnSpPr>
            <p:spPr>
              <a:xfrm>
                <a:off x="2438426" y="6400677"/>
                <a:ext cx="304783" cy="761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363" name="TextBox 123"/>
            <p:cNvSpPr txBox="1">
              <a:spLocks noChangeArrowheads="1"/>
            </p:cNvSpPr>
            <p:nvPr/>
          </p:nvSpPr>
          <p:spPr bwMode="auto">
            <a:xfrm>
              <a:off x="3733800" y="4939108"/>
              <a:ext cx="208422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cs typeface="Arial" charset="0"/>
                </a:rPr>
                <a:t>M1 based on non stimulated CTR</a:t>
              </a:r>
            </a:p>
          </p:txBody>
        </p:sp>
        <p:sp>
          <p:nvSpPr>
            <p:cNvPr id="14364" name="TextBox 124"/>
            <p:cNvSpPr txBox="1">
              <a:spLocks noChangeArrowheads="1"/>
            </p:cNvSpPr>
            <p:nvPr/>
          </p:nvSpPr>
          <p:spPr bwMode="auto">
            <a:xfrm>
              <a:off x="3246783" y="3563538"/>
              <a:ext cx="3626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>
                  <a:cs typeface="Arial" charset="0"/>
                </a:rPr>
                <a:t>M1</a:t>
              </a:r>
            </a:p>
          </p:txBody>
        </p:sp>
        <p:grpSp>
          <p:nvGrpSpPr>
            <p:cNvPr id="14365" name="Group 145"/>
            <p:cNvGrpSpPr>
              <a:grpSpLocks/>
            </p:cNvGrpSpPr>
            <p:nvPr/>
          </p:nvGrpSpPr>
          <p:grpSpPr bwMode="auto">
            <a:xfrm>
              <a:off x="3886200" y="3657600"/>
              <a:ext cx="1732023" cy="962799"/>
              <a:chOff x="4267200" y="914400"/>
              <a:chExt cx="1732023" cy="962799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4267145" y="1007230"/>
                <a:ext cx="92070" cy="9206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8" name="Shape 147"/>
              <p:cNvCxnSpPr>
                <a:stCxn id="147" idx="2"/>
                <a:endCxn id="149" idx="1"/>
              </p:cNvCxnSpPr>
              <p:nvPr/>
            </p:nvCxnSpPr>
            <p:spPr>
              <a:xfrm rot="16200000" flipH="1">
                <a:off x="4258420" y="1154057"/>
                <a:ext cx="292072" cy="182552"/>
              </a:xfrm>
              <a:prstGeom prst="bentConnector2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Rectangle 148"/>
              <p:cNvSpPr/>
              <p:nvPr/>
            </p:nvSpPr>
            <p:spPr>
              <a:xfrm>
                <a:off x="4495732" y="1346923"/>
                <a:ext cx="92070" cy="9047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69" name="TextBox 149"/>
              <p:cNvSpPr txBox="1">
                <a:spLocks noChangeArrowheads="1"/>
              </p:cNvSpPr>
              <p:nvPr/>
            </p:nvSpPr>
            <p:spPr bwMode="auto">
              <a:xfrm>
                <a:off x="4419600" y="914400"/>
                <a:ext cx="10830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cs typeface="Arial" charset="0"/>
                  </a:rPr>
                  <a:t>Lymphocytes</a:t>
                </a:r>
              </a:p>
            </p:txBody>
          </p:sp>
          <p:sp>
            <p:nvSpPr>
              <p:cNvPr id="14370" name="TextBox 150"/>
              <p:cNvSpPr txBox="1">
                <a:spLocks noChangeArrowheads="1"/>
              </p:cNvSpPr>
              <p:nvPr/>
            </p:nvSpPr>
            <p:spPr bwMode="auto">
              <a:xfrm>
                <a:off x="4648200" y="1252978"/>
                <a:ext cx="105349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cs typeface="Arial" charset="0"/>
                  </a:rPr>
                  <a:t>CD8 positive</a:t>
                </a:r>
              </a:p>
            </p:txBody>
          </p:sp>
          <p:cxnSp>
            <p:nvCxnSpPr>
              <p:cNvPr id="152" name="Shape 151"/>
              <p:cNvCxnSpPr>
                <a:stCxn id="149" idx="2"/>
                <a:endCxn id="153" idx="1"/>
              </p:cNvCxnSpPr>
              <p:nvPr/>
            </p:nvCxnSpPr>
            <p:spPr>
              <a:xfrm rot="16200000" flipH="1">
                <a:off x="4482245" y="1496925"/>
                <a:ext cx="301596" cy="182552"/>
              </a:xfrm>
              <a:prstGeom prst="bentConnector2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Rectangle 152"/>
              <p:cNvSpPr/>
              <p:nvPr/>
            </p:nvSpPr>
            <p:spPr>
              <a:xfrm>
                <a:off x="4724319" y="1692965"/>
                <a:ext cx="92070" cy="9206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73" name="TextBox 153"/>
              <p:cNvSpPr txBox="1">
                <a:spLocks noChangeArrowheads="1"/>
              </p:cNvSpPr>
              <p:nvPr/>
            </p:nvSpPr>
            <p:spPr bwMode="auto">
              <a:xfrm>
                <a:off x="4876800" y="1600200"/>
                <a:ext cx="112242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cs typeface="Arial" charset="0"/>
                  </a:rPr>
                  <a:t>CFSE dilution</a:t>
                </a:r>
              </a:p>
            </p:txBody>
          </p:sp>
        </p:grpSp>
      </p:grpSp>
      <p:grpSp>
        <p:nvGrpSpPr>
          <p:cNvPr id="14341" name="Group 163"/>
          <p:cNvGrpSpPr>
            <a:grpSpLocks/>
          </p:cNvGrpSpPr>
          <p:nvPr/>
        </p:nvGrpSpPr>
        <p:grpSpPr bwMode="auto">
          <a:xfrm>
            <a:off x="228600" y="5405438"/>
            <a:ext cx="2590800" cy="1147762"/>
            <a:chOff x="220907" y="7162799"/>
            <a:chExt cx="2590798" cy="1148151"/>
          </a:xfrm>
        </p:grpSpPr>
        <p:pic>
          <p:nvPicPr>
            <p:cNvPr id="14348" name="Picture 17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91985" y="7162799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9" name="TextBox 140"/>
            <p:cNvSpPr txBox="1">
              <a:spLocks noChangeArrowheads="1"/>
            </p:cNvSpPr>
            <p:nvPr/>
          </p:nvSpPr>
          <p:spPr bwMode="auto">
            <a:xfrm rot="-5400000">
              <a:off x="28226" y="7481501"/>
              <a:ext cx="66236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SSC-H</a:t>
              </a:r>
            </a:p>
          </p:txBody>
        </p:sp>
        <p:sp>
          <p:nvSpPr>
            <p:cNvPr id="14350" name="TextBox 141"/>
            <p:cNvSpPr txBox="1">
              <a:spLocks noChangeArrowheads="1"/>
            </p:cNvSpPr>
            <p:nvPr/>
          </p:nvSpPr>
          <p:spPr bwMode="auto">
            <a:xfrm>
              <a:off x="560484" y="8033951"/>
              <a:ext cx="65434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FSC-H</a:t>
              </a:r>
            </a:p>
          </p:txBody>
        </p:sp>
        <p:sp>
          <p:nvSpPr>
            <p:cNvPr id="14351" name="TextBox 143"/>
            <p:cNvSpPr txBox="1">
              <a:spLocks noChangeArrowheads="1"/>
            </p:cNvSpPr>
            <p:nvPr/>
          </p:nvSpPr>
          <p:spPr bwMode="auto">
            <a:xfrm>
              <a:off x="2057400" y="8033951"/>
              <a:ext cx="50206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GFP</a:t>
              </a:r>
            </a:p>
          </p:txBody>
        </p:sp>
        <p:pic>
          <p:nvPicPr>
            <p:cNvPr id="14352" name="Picture 19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897305" y="7162799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3" name="TextBox 142"/>
            <p:cNvSpPr txBox="1">
              <a:spLocks noChangeArrowheads="1"/>
            </p:cNvSpPr>
            <p:nvPr/>
          </p:nvSpPr>
          <p:spPr bwMode="auto">
            <a:xfrm rot="-5400000">
              <a:off x="1604975" y="7481500"/>
              <a:ext cx="49084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>
                  <a:cs typeface="Arial" charset="0"/>
                </a:rPr>
                <a:t>CD3</a:t>
              </a:r>
            </a:p>
          </p:txBody>
        </p:sp>
        <p:cxnSp>
          <p:nvCxnSpPr>
            <p:cNvPr id="138" name="Straight Arrow Connector 137"/>
            <p:cNvCxnSpPr/>
            <p:nvPr/>
          </p:nvCxnSpPr>
          <p:spPr>
            <a:xfrm flipV="1">
              <a:off x="982906" y="7239025"/>
              <a:ext cx="990599" cy="38112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42" name="Rectangle 102"/>
          <p:cNvSpPr>
            <a:spLocks noChangeArrowheads="1"/>
          </p:cNvSpPr>
          <p:nvPr/>
        </p:nvSpPr>
        <p:spPr bwMode="auto">
          <a:xfrm>
            <a:off x="152400" y="6629400"/>
            <a:ext cx="6553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200" b="1" dirty="0">
                <a:cs typeface="Arial" charset="0"/>
              </a:rPr>
              <a:t>Supplementary Fig. 1. Flow cytometry gating strategies. A. </a:t>
            </a:r>
            <a:r>
              <a:rPr lang="en-US" sz="1200" dirty="0">
                <a:cs typeface="Arial" charset="0"/>
              </a:rPr>
              <a:t>Gating strategy to evaluate the transduction efficiency for the CAR-GD2. </a:t>
            </a:r>
            <a:r>
              <a:rPr lang="en-US" sz="1200" dirty="0" smtClean="0">
                <a:cs typeface="Arial" charset="0"/>
              </a:rPr>
              <a:t>The gate </a:t>
            </a:r>
            <a:r>
              <a:rPr lang="en-US" sz="1200" dirty="0">
                <a:cs typeface="Arial" charset="0"/>
              </a:rPr>
              <a:t>was drawn based on the physical parameters and the expression of the CAR-GD2 evaluated on </a:t>
            </a:r>
            <a:r>
              <a:rPr lang="en-US" sz="1200" dirty="0" smtClean="0">
                <a:cs typeface="Arial" charset="0"/>
              </a:rPr>
              <a:t>gated cells. </a:t>
            </a:r>
            <a:r>
              <a:rPr lang="en-US" sz="1200" b="1" dirty="0">
                <a:cs typeface="Arial" charset="0"/>
              </a:rPr>
              <a:t>B.</a:t>
            </a:r>
            <a:r>
              <a:rPr lang="en-US" sz="1200" dirty="0">
                <a:cs typeface="Arial" charset="0"/>
              </a:rPr>
              <a:t> Gating strategy to evaluate the transduction efficiency for IL-7R</a:t>
            </a:r>
            <a:r>
              <a:rPr lang="en-US" sz="1200" dirty="0">
                <a:latin typeface="Symbol" pitchFamily="18" charset="2"/>
                <a:cs typeface="Arial" charset="0"/>
              </a:rPr>
              <a:t>a</a:t>
            </a:r>
            <a:r>
              <a:rPr lang="en-US" sz="1200" dirty="0">
                <a:cs typeface="Arial" charset="0"/>
              </a:rPr>
              <a:t>. </a:t>
            </a:r>
            <a:r>
              <a:rPr lang="en-US" sz="1200" dirty="0" smtClean="0">
                <a:cs typeface="Arial" charset="0"/>
              </a:rPr>
              <a:t>The gate </a:t>
            </a:r>
            <a:r>
              <a:rPr lang="en-US" sz="1200" dirty="0">
                <a:cs typeface="Arial" charset="0"/>
              </a:rPr>
              <a:t>was drawn based on the physical parameters and the expression of IL-7R</a:t>
            </a:r>
            <a:r>
              <a:rPr lang="en-US" sz="1200" dirty="0">
                <a:latin typeface="Symbol" pitchFamily="18" charset="2"/>
                <a:cs typeface="Arial" charset="0"/>
              </a:rPr>
              <a:t>a</a:t>
            </a:r>
            <a:r>
              <a:rPr lang="en-US" sz="1200" dirty="0">
                <a:cs typeface="Arial" charset="0"/>
              </a:rPr>
              <a:t> evaluated </a:t>
            </a:r>
            <a:r>
              <a:rPr lang="en-US" sz="1200" dirty="0" smtClean="0">
                <a:cs typeface="Arial" charset="0"/>
              </a:rPr>
              <a:t>on gated cells. </a:t>
            </a:r>
            <a:r>
              <a:rPr lang="en-US" sz="1200" b="1" dirty="0">
                <a:cs typeface="Arial" charset="0"/>
              </a:rPr>
              <a:t>C.</a:t>
            </a:r>
            <a:r>
              <a:rPr lang="en-US" sz="1200" dirty="0">
                <a:cs typeface="Arial" charset="0"/>
              </a:rPr>
              <a:t> Gating strategy to evaluate the </a:t>
            </a:r>
            <a:r>
              <a:rPr lang="en-US" sz="1200" dirty="0">
                <a:cs typeface="Arial" charset="0"/>
              </a:rPr>
              <a:t>phosphorylation</a:t>
            </a:r>
            <a:r>
              <a:rPr lang="en-US" sz="1200" dirty="0">
                <a:cs typeface="Arial" charset="0"/>
              </a:rPr>
              <a:t> of STAT5</a:t>
            </a:r>
            <a:r>
              <a:rPr lang="en-US" sz="1200" dirty="0">
                <a:latin typeface="Symbol" pitchFamily="18" charset="2"/>
                <a:cs typeface="Arial" charset="0"/>
              </a:rPr>
              <a:t>.</a:t>
            </a:r>
            <a:r>
              <a:rPr lang="en-US" sz="1200" dirty="0">
                <a:cs typeface="Arial" charset="0"/>
              </a:rPr>
              <a:t> </a:t>
            </a:r>
            <a:r>
              <a:rPr lang="en-US" sz="1200" dirty="0" smtClean="0">
                <a:cs typeface="Arial" charset="0"/>
              </a:rPr>
              <a:t>The gate </a:t>
            </a:r>
            <a:r>
              <a:rPr lang="en-US" sz="1200" dirty="0">
                <a:cs typeface="Arial" charset="0"/>
              </a:rPr>
              <a:t>was drawn based on the physical parameters and the </a:t>
            </a:r>
            <a:r>
              <a:rPr lang="en-US" sz="1200" dirty="0">
                <a:cs typeface="Arial" charset="0"/>
              </a:rPr>
              <a:t>phosphorylation</a:t>
            </a:r>
            <a:r>
              <a:rPr lang="en-US" sz="1200" dirty="0">
                <a:cs typeface="Arial" charset="0"/>
              </a:rPr>
              <a:t> of STAT5 evaluated on </a:t>
            </a:r>
            <a:r>
              <a:rPr lang="en-US" sz="1200" dirty="0" smtClean="0">
                <a:cs typeface="Arial" charset="0"/>
              </a:rPr>
              <a:t>gated cells. </a:t>
            </a:r>
            <a:r>
              <a:rPr lang="en-US" sz="1200" b="1" dirty="0">
                <a:cs typeface="Arial" charset="0"/>
              </a:rPr>
              <a:t>D.</a:t>
            </a:r>
            <a:r>
              <a:rPr lang="en-US" sz="1200" dirty="0">
                <a:cs typeface="Arial" charset="0"/>
              </a:rPr>
              <a:t> Gating strategy to assess CSFE dilution. After gating on lymphocyte, the dilution of the CFSE was assessed on </a:t>
            </a:r>
            <a:r>
              <a:rPr lang="en-US" sz="1200" dirty="0" smtClean="0">
                <a:cs typeface="Arial" charset="0"/>
              </a:rPr>
              <a:t>CD8+ cells. </a:t>
            </a:r>
            <a:r>
              <a:rPr lang="en-US" sz="1200" dirty="0">
                <a:cs typeface="Arial" charset="0"/>
              </a:rPr>
              <a:t>Two independent </a:t>
            </a:r>
            <a:r>
              <a:rPr lang="en-US" sz="1200" dirty="0" smtClean="0">
                <a:cs typeface="Arial" charset="0"/>
              </a:rPr>
              <a:t>experiments are </a:t>
            </a:r>
            <a:r>
              <a:rPr lang="en-US" sz="1200" dirty="0">
                <a:cs typeface="Arial" charset="0"/>
              </a:rPr>
              <a:t>shown. </a:t>
            </a:r>
            <a:r>
              <a:rPr lang="en-US" sz="1200" b="1" dirty="0">
                <a:cs typeface="Arial" charset="0"/>
              </a:rPr>
              <a:t>E.</a:t>
            </a:r>
            <a:r>
              <a:rPr lang="en-US" sz="1200" dirty="0">
                <a:cs typeface="Arial" charset="0"/>
              </a:rPr>
              <a:t> Gating strategy to assess the elimination of tumor cells in co-culture experiments. </a:t>
            </a:r>
            <a:r>
              <a:rPr lang="en-US" sz="1200" dirty="0" smtClean="0">
                <a:cs typeface="Arial" charset="0"/>
              </a:rPr>
              <a:t>The gate </a:t>
            </a:r>
            <a:r>
              <a:rPr lang="en-US" sz="1200" dirty="0">
                <a:cs typeface="Arial" charset="0"/>
              </a:rPr>
              <a:t>was drawn based on the physical parameters. Lymphocytes were identified based </a:t>
            </a:r>
            <a:r>
              <a:rPr lang="en-US" sz="1200" dirty="0" smtClean="0">
                <a:cs typeface="Arial" charset="0"/>
              </a:rPr>
              <a:t>on CD3 </a:t>
            </a:r>
            <a:r>
              <a:rPr lang="en-US" sz="1200" dirty="0">
                <a:cs typeface="Arial" charset="0"/>
              </a:rPr>
              <a:t>expression and tumor cells by GFP expression on </a:t>
            </a:r>
            <a:r>
              <a:rPr lang="en-US" sz="1200" dirty="0" smtClean="0">
                <a:cs typeface="Arial" charset="0"/>
              </a:rPr>
              <a:t>gated cells.</a:t>
            </a:r>
            <a:endParaRPr lang="en-US" sz="1200" dirty="0">
              <a:cs typeface="Arial" charset="0"/>
            </a:endParaRPr>
          </a:p>
        </p:txBody>
      </p:sp>
      <p:sp>
        <p:nvSpPr>
          <p:cNvPr id="14343" name="TextBox 18"/>
          <p:cNvSpPr txBox="1">
            <a:spLocks noChangeArrowheads="1"/>
          </p:cNvSpPr>
          <p:nvPr/>
        </p:nvSpPr>
        <p:spPr bwMode="auto">
          <a:xfrm>
            <a:off x="0" y="0"/>
            <a:ext cx="403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Arial" charset="0"/>
              </a:rPr>
              <a:t>A.</a:t>
            </a:r>
          </a:p>
        </p:txBody>
      </p:sp>
      <p:sp>
        <p:nvSpPr>
          <p:cNvPr id="14344" name="TextBox 18"/>
          <p:cNvSpPr txBox="1">
            <a:spLocks noChangeArrowheads="1"/>
          </p:cNvSpPr>
          <p:nvPr/>
        </p:nvSpPr>
        <p:spPr bwMode="auto">
          <a:xfrm>
            <a:off x="0" y="1295400"/>
            <a:ext cx="365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Arial" charset="0"/>
              </a:rPr>
              <a:t>C.</a:t>
            </a:r>
          </a:p>
        </p:txBody>
      </p:sp>
      <p:sp>
        <p:nvSpPr>
          <p:cNvPr id="14345" name="TextBox 18"/>
          <p:cNvSpPr txBox="1">
            <a:spLocks noChangeArrowheads="1"/>
          </p:cNvSpPr>
          <p:nvPr/>
        </p:nvSpPr>
        <p:spPr bwMode="auto">
          <a:xfrm>
            <a:off x="0" y="2590800"/>
            <a:ext cx="3794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Arial" charset="0"/>
              </a:rPr>
              <a:t>D.</a:t>
            </a:r>
          </a:p>
        </p:txBody>
      </p:sp>
      <p:sp>
        <p:nvSpPr>
          <p:cNvPr id="14346" name="TextBox 18"/>
          <p:cNvSpPr txBox="1">
            <a:spLocks noChangeArrowheads="1"/>
          </p:cNvSpPr>
          <p:nvPr/>
        </p:nvSpPr>
        <p:spPr bwMode="auto">
          <a:xfrm>
            <a:off x="0" y="5181600"/>
            <a:ext cx="354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Arial" charset="0"/>
              </a:rPr>
              <a:t>E.</a:t>
            </a:r>
          </a:p>
        </p:txBody>
      </p:sp>
      <p:sp>
        <p:nvSpPr>
          <p:cNvPr id="14347" name="TextBox 18"/>
          <p:cNvSpPr txBox="1">
            <a:spLocks noChangeArrowheads="1"/>
          </p:cNvSpPr>
          <p:nvPr/>
        </p:nvSpPr>
        <p:spPr bwMode="auto">
          <a:xfrm>
            <a:off x="3048000" y="0"/>
            <a:ext cx="366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cs typeface="Arial" charset="0"/>
              </a:rPr>
              <a:t>B.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229</Words>
  <Application>Microsoft Office PowerPoint</Application>
  <PresentationFormat>On-screen Show (4:3)</PresentationFormat>
  <Paragraphs>40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Texas Childrens Hospital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sxperna</dc:creator>
  <cp:lastModifiedBy>gxdotti</cp:lastModifiedBy>
  <cp:revision>54</cp:revision>
  <dcterms:created xsi:type="dcterms:W3CDTF">2013-07-11T22:49:48Z</dcterms:created>
  <dcterms:modified xsi:type="dcterms:W3CDTF">2013-08-08T23:09:17Z</dcterms:modified>
</cp:coreProperties>
</file>