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214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9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95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6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95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53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40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633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19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75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04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B428A-A794-4CFC-BD73-45565576A756}" type="datetimeFigureOut">
              <a:rPr lang="zh-CN" altLang="en-US" smtClean="0"/>
              <a:t>2014/7/6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FE940-D20C-4308-B405-4B91F8304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64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407156"/>
              </p:ext>
            </p:extLst>
          </p:nvPr>
        </p:nvGraphicFramePr>
        <p:xfrm>
          <a:off x="516675" y="5035640"/>
          <a:ext cx="7004587" cy="1686579"/>
        </p:xfrm>
        <a:graphic>
          <a:graphicData uri="http://schemas.openxmlformats.org/drawingml/2006/table">
            <a:tbl>
              <a:tblPr/>
              <a:tblGrid>
                <a:gridCol w="679741"/>
                <a:gridCol w="443720"/>
                <a:gridCol w="704916"/>
                <a:gridCol w="604214"/>
                <a:gridCol w="629390"/>
                <a:gridCol w="783590"/>
                <a:gridCol w="969608"/>
                <a:gridCol w="785611"/>
                <a:gridCol w="463640"/>
                <a:gridCol w="443985"/>
                <a:gridCol w="496172"/>
              </a:tblGrid>
              <a:tr h="502276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Table S2.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Clinicopathologic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d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etails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of KIF5B-RET positive lung cancer patient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635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patient NO.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smoking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Tumor Size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Lymph Node Status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Histology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Differentiation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Fusion Variant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IHC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3407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RET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TTF-1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Nap-A    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NO.21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58y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never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4cm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N0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ADC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poor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K15;R12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+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+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+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159026"/>
              </p:ext>
            </p:extLst>
          </p:nvPr>
        </p:nvGraphicFramePr>
        <p:xfrm>
          <a:off x="484389" y="1064998"/>
          <a:ext cx="5710349" cy="4056846"/>
        </p:xfrm>
        <a:graphic>
          <a:graphicData uri="http://schemas.openxmlformats.org/drawingml/2006/table">
            <a:tbl>
              <a:tblPr/>
              <a:tblGrid>
                <a:gridCol w="731215"/>
                <a:gridCol w="731215"/>
                <a:gridCol w="731215"/>
                <a:gridCol w="731215"/>
                <a:gridCol w="346901"/>
                <a:gridCol w="922571"/>
                <a:gridCol w="312633"/>
                <a:gridCol w="418582"/>
                <a:gridCol w="731215"/>
                <a:gridCol w="53587"/>
              </a:tblGrid>
              <a:tr h="540484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Table S1.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Clinicopathological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data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of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patients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with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lung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adenocarcinoma(n=100)</a:t>
                      </a: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Factors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NO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. of patients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KIF58-RET fusion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5477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（＋）n=1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（-）n=99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Age(years)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 ≤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＞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Gender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Male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Female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Smoking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Never smoker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Smoker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Stage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I-II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 III-IV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Differentiation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Moderate-Well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 Poor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405"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44698" y="141668"/>
            <a:ext cx="1007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Supplementary </a:t>
            </a:r>
            <a:r>
              <a:rPr lang="en-US" alt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Data</a:t>
            </a:r>
            <a:endParaRPr lang="zh-CN" altLang="zh-CN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en-US" altLang="zh-CN" sz="16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KIF5B-RET fusion kinase promotes cell growth by multilevel activation of STAT3 in lung cancer</a:t>
            </a:r>
            <a:endParaRPr lang="zh-CN" altLang="zh-CN" sz="16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546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7751" y="465078"/>
            <a:ext cx="3004131" cy="2900861"/>
            <a:chOff x="38458" y="1050236"/>
            <a:chExt cx="3004131" cy="2900861"/>
          </a:xfrm>
        </p:grpSpPr>
        <p:grpSp>
          <p:nvGrpSpPr>
            <p:cNvPr id="3" name="组合 2"/>
            <p:cNvGrpSpPr/>
            <p:nvPr/>
          </p:nvGrpSpPr>
          <p:grpSpPr>
            <a:xfrm>
              <a:off x="111028" y="1213109"/>
              <a:ext cx="2931561" cy="2737988"/>
              <a:chOff x="1961651" y="1003543"/>
              <a:chExt cx="4154781" cy="3956482"/>
            </a:xfrm>
          </p:grpSpPr>
          <p:sp>
            <p:nvSpPr>
              <p:cNvPr id="5" name="文本框 2"/>
              <p:cNvSpPr txBox="1">
                <a:spLocks noChangeArrowheads="1"/>
              </p:cNvSpPr>
              <p:nvPr/>
            </p:nvSpPr>
            <p:spPr bwMode="auto">
              <a:xfrm>
                <a:off x="1961651" y="1673878"/>
                <a:ext cx="1288147" cy="328614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2000     </a:t>
                </a: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1000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 750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 500</a:t>
                </a: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 250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 100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pic>
            <p:nvPicPr>
              <p:cNvPr id="6" name="图片 3"/>
              <p:cNvPicPr>
                <a:picLocks noChangeAspect="1" noChangeArrowheads="1"/>
              </p:cNvPicPr>
              <p:nvPr/>
            </p:nvPicPr>
            <p:blipFill>
              <a:blip r:embed="rId2"/>
              <a:srcRect l="52904" t="27818" r="23177" b="52162"/>
              <a:stretch>
                <a:fillRect/>
              </a:stretch>
            </p:blipFill>
            <p:spPr bwMode="auto">
              <a:xfrm>
                <a:off x="2714613" y="1397331"/>
                <a:ext cx="3143272" cy="3055472"/>
              </a:xfrm>
              <a:prstGeom prst="rect">
                <a:avLst/>
              </a:prstGeom>
              <a:noFill/>
            </p:spPr>
          </p:pic>
          <p:sp>
            <p:nvSpPr>
              <p:cNvPr id="7" name="矩形 6"/>
              <p:cNvSpPr/>
              <p:nvPr/>
            </p:nvSpPr>
            <p:spPr>
              <a:xfrm>
                <a:off x="2056544" y="1003543"/>
                <a:ext cx="4059888" cy="707935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Marker      21</a:t>
                </a:r>
                <a:r>
                  <a:rPr kumimoji="0" lang="en-US" altLang="zh-CN" sz="1200" b="1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# </a:t>
                </a: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T      21</a:t>
                </a:r>
                <a:r>
                  <a:rPr kumimoji="0" lang="en-US" altLang="zh-CN" sz="1200" b="1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#</a:t>
                </a: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N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4857752" y="4643446"/>
                <a:ext cx="1000132" cy="28575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" name="TextBox 15"/>
            <p:cNvSpPr txBox="1"/>
            <p:nvPr/>
          </p:nvSpPr>
          <p:spPr>
            <a:xfrm>
              <a:off x="38458" y="1050236"/>
              <a:ext cx="11533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A.</a:t>
              </a: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71064" y="511939"/>
            <a:ext cx="6305885" cy="2502989"/>
            <a:chOff x="3558267" y="637979"/>
            <a:chExt cx="6305885" cy="2502989"/>
          </a:xfrm>
        </p:grpSpPr>
        <p:grpSp>
          <p:nvGrpSpPr>
            <p:cNvPr id="10" name="组合 9"/>
            <p:cNvGrpSpPr/>
            <p:nvPr/>
          </p:nvGrpSpPr>
          <p:grpSpPr>
            <a:xfrm>
              <a:off x="3558267" y="637979"/>
              <a:ext cx="6305885" cy="2502989"/>
              <a:chOff x="3563888" y="246173"/>
              <a:chExt cx="6305885" cy="2488342"/>
            </a:xfrm>
          </p:grpSpPr>
          <p:sp>
            <p:nvSpPr>
              <p:cNvPr id="12" name="TextBox 59"/>
              <p:cNvSpPr txBox="1"/>
              <p:nvPr/>
            </p:nvSpPr>
            <p:spPr>
              <a:xfrm>
                <a:off x="3641517" y="246173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B.</a:t>
                </a:r>
                <a:endPara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3563888" y="701813"/>
                <a:ext cx="6305885" cy="2032702"/>
                <a:chOff x="3563888" y="701813"/>
                <a:chExt cx="6305885" cy="2032702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4181141" y="846557"/>
                  <a:ext cx="4423307" cy="276999"/>
                  <a:chOff x="4211960" y="1025974"/>
                  <a:chExt cx="4423307" cy="276999"/>
                </a:xfrm>
              </p:grpSpPr>
              <p:sp>
                <p:nvSpPr>
                  <p:cNvPr id="22" name="TextBox 51"/>
                  <p:cNvSpPr txBox="1"/>
                  <p:nvPr/>
                </p:nvSpPr>
                <p:spPr>
                  <a:xfrm>
                    <a:off x="4211960" y="1025974"/>
                    <a:ext cx="165618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rPr>
                      <a:t>KIF5B exon 15</a:t>
                    </a:r>
                    <a:endParaRPr kumimoji="0" lang="zh-CN" alt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endParaRPr>
                  </a:p>
                </p:txBody>
              </p:sp>
              <p:sp>
                <p:nvSpPr>
                  <p:cNvPr id="23" name="TextBox 56"/>
                  <p:cNvSpPr txBox="1"/>
                  <p:nvPr/>
                </p:nvSpPr>
                <p:spPr>
                  <a:xfrm>
                    <a:off x="6381782" y="1025974"/>
                    <a:ext cx="225348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rPr>
                      <a:t>RET exon 12</a:t>
                    </a:r>
                    <a:endParaRPr kumimoji="0" lang="zh-CN" alt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endParaRPr>
                  </a:p>
                </p:txBody>
              </p:sp>
            </p:grpSp>
            <p:grpSp>
              <p:nvGrpSpPr>
                <p:cNvPr id="15" name="组合 14"/>
                <p:cNvGrpSpPr/>
                <p:nvPr/>
              </p:nvGrpSpPr>
              <p:grpSpPr>
                <a:xfrm>
                  <a:off x="3563888" y="701813"/>
                  <a:ext cx="6305885" cy="2032702"/>
                  <a:chOff x="3329427" y="1726114"/>
                  <a:chExt cx="5891763" cy="1640402"/>
                </a:xfrm>
              </p:grpSpPr>
              <p:pic>
                <p:nvPicPr>
                  <p:cNvPr id="16" name="Picture 3"/>
                  <p:cNvPicPr>
                    <a:picLocks noChangeAspect="1"/>
                  </p:cNvPicPr>
                  <p:nvPr/>
                </p:nvPicPr>
                <p:blipFill>
                  <a:blip r:embed="rId3"/>
                  <a:srcRect l="32394" t="37410" r="29344" b="52272"/>
                  <a:stretch>
                    <a:fillRect/>
                  </a:stretch>
                </p:blipFill>
                <p:spPr bwMode="auto">
                  <a:xfrm>
                    <a:off x="3329427" y="2096611"/>
                    <a:ext cx="5084535" cy="900341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</p:pic>
              <p:sp>
                <p:nvSpPr>
                  <p:cNvPr id="17" name="上箭头 16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5571196" y="1726114"/>
                    <a:ext cx="45719" cy="225086"/>
                  </a:xfrm>
                  <a:prstGeom prst="upArrow">
                    <a:avLst>
                      <a:gd name="adj1" fmla="val 50000"/>
                      <a:gd name="adj2" fmla="val 49960"/>
                    </a:avLst>
                  </a:prstGeom>
                  <a:solidFill>
                    <a:srgbClr val="4F81BD"/>
                  </a:solidFill>
                  <a:ln w="25400">
                    <a:solidFill>
                      <a:srgbClr val="C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1" i="0" u="none" strike="noStrike" kern="0" cap="none" spc="0" normalizeH="0" baseline="0" noProof="0">
                      <a:ln w="18000">
                        <a:solidFill>
                          <a:srgbClr val="C0504D">
                            <a:satMod val="140000"/>
                          </a:srgbClr>
                        </a:solidFill>
                        <a:prstDash val="solid"/>
                        <a:miter lim="800000"/>
                      </a:ln>
                      <a:noFill/>
                      <a:effectLst>
                        <a:outerShdw blurRad="25500" dist="23000" dir="7020000" algn="tl">
                          <a:srgbClr val="000000">
                            <a:alpha val="50000"/>
                          </a:srgbClr>
                        </a:outerShdw>
                      </a:effectLst>
                      <a:uLnTx/>
                      <a:uFillTx/>
                    </a:endParaRPr>
                  </a:p>
                </p:txBody>
              </p: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3559090" y="2077243"/>
                    <a:ext cx="1981735" cy="1246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" name="直接连接符 18"/>
                  <p:cNvCxnSpPr/>
                  <p:nvPr/>
                </p:nvCxnSpPr>
                <p:spPr>
                  <a:xfrm>
                    <a:off x="5710688" y="2077243"/>
                    <a:ext cx="2717808" cy="1246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" name="直接连接符 19"/>
                  <p:cNvCxnSpPr/>
                  <p:nvPr/>
                </p:nvCxnSpPr>
                <p:spPr>
                  <a:xfrm rot="5400000">
                    <a:off x="8486531" y="3084825"/>
                    <a:ext cx="280277" cy="283105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" name="直接连接符 20"/>
                  <p:cNvCxnSpPr/>
                  <p:nvPr/>
                </p:nvCxnSpPr>
                <p:spPr>
                  <a:xfrm rot="5400000">
                    <a:off x="8939499" y="3084825"/>
                    <a:ext cx="280277" cy="283105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</p:cxnSp>
            </p:grpSp>
          </p:grpSp>
        </p:grpSp>
        <p:cxnSp>
          <p:nvCxnSpPr>
            <p:cNvPr id="11" name="直接连接符 10"/>
            <p:cNvCxnSpPr/>
            <p:nvPr/>
          </p:nvCxnSpPr>
          <p:spPr>
            <a:xfrm>
              <a:off x="3558267" y="2683023"/>
              <a:ext cx="5457474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24" name="文本框 23"/>
          <p:cNvSpPr txBox="1"/>
          <p:nvPr/>
        </p:nvSpPr>
        <p:spPr>
          <a:xfrm>
            <a:off x="111370" y="126524"/>
            <a:ext cx="3507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Figure S1 (related to Figure 1).</a:t>
            </a:r>
            <a:endParaRPr lang="zh-CN" altLang="en-US" sz="16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06747" y="3701794"/>
            <a:ext cx="1009256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Figure S1.</a:t>
            </a:r>
          </a:p>
          <a:p>
            <a:r>
              <a:rPr lang="en-US" altLang="zh-CN" sz="1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(A) Detection 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of KIF5B-RET fusion by RT-PCR analysis in NO.21 patient among 100 Chinese LAD patients. The KIF5B-RET fusion gene was detected by RT-PCR. One LAD positive for KIF5B-RET fusions (T) is shown, with its corresponding noncancerous lung tissues (N</a:t>
            </a:r>
            <a:r>
              <a:rPr lang="en-US" altLang="zh-CN" sz="1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).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sz="1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</a:p>
          <a:p>
            <a:r>
              <a:rPr lang="en-US" altLang="zh-CN" sz="1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(B) 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KIF5B exon 15 fused to RET exon 12 (K15; R12) were validated by direct sequencing. The fusion point of KIF5B-RET is shown. </a:t>
            </a:r>
            <a:endParaRPr lang="zh-CN" altLang="zh-CN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1311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261</Words>
  <Application>Microsoft Office PowerPoint</Application>
  <PresentationFormat>宽屏</PresentationFormat>
  <Paragraphs>99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Arial Unicode MS</vt:lpstr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DuoDuo</dc:creator>
  <cp:lastModifiedBy>DuoDuo</cp:lastModifiedBy>
  <cp:revision>17</cp:revision>
  <cp:lastPrinted>2014-07-02T08:05:20Z</cp:lastPrinted>
  <dcterms:created xsi:type="dcterms:W3CDTF">2014-07-01T07:48:07Z</dcterms:created>
  <dcterms:modified xsi:type="dcterms:W3CDTF">2014-07-06T13:50:20Z</dcterms:modified>
</cp:coreProperties>
</file>