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68" d="100"/>
          <a:sy n="68" d="100"/>
        </p:scale>
        <p:origin x="-870" y="-14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03667F7C-834F-45B0-AB65-A91AE7054AF6}" type="datetimeFigureOut">
              <a:rPr kumimoji="1" lang="ja-JP" altLang="en-US" smtClean="0"/>
              <a:t>2014/4/25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E1F54B1-6BE4-4D83-B00A-18E57516B4C4}" type="slidenum">
              <a:rPr kumimoji="1" lang="ja-JP" altLang="en-US" smtClean="0"/>
              <a:t>‹#›</a:t>
            </a:fld>
            <a:endParaRPr kumimoji="1" lang="ja-JP" altLang="en-US"/>
          </a:p>
        </p:txBody>
      </p:sp>
    </p:spTree>
    <p:extLst>
      <p:ext uri="{BB962C8B-B14F-4D97-AF65-F5344CB8AC3E}">
        <p14:creationId xmlns:p14="http://schemas.microsoft.com/office/powerpoint/2010/main" val="608345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03667F7C-834F-45B0-AB65-A91AE7054AF6}" type="datetimeFigureOut">
              <a:rPr kumimoji="1" lang="ja-JP" altLang="en-US" smtClean="0"/>
              <a:t>2014/4/25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E1F54B1-6BE4-4D83-B00A-18E57516B4C4}" type="slidenum">
              <a:rPr kumimoji="1" lang="ja-JP" altLang="en-US" smtClean="0"/>
              <a:t>‹#›</a:t>
            </a:fld>
            <a:endParaRPr kumimoji="1" lang="ja-JP" altLang="en-US"/>
          </a:p>
        </p:txBody>
      </p:sp>
    </p:spTree>
    <p:extLst>
      <p:ext uri="{BB962C8B-B14F-4D97-AF65-F5344CB8AC3E}">
        <p14:creationId xmlns:p14="http://schemas.microsoft.com/office/powerpoint/2010/main" val="21784965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03667F7C-834F-45B0-AB65-A91AE7054AF6}" type="datetimeFigureOut">
              <a:rPr kumimoji="1" lang="ja-JP" altLang="en-US" smtClean="0"/>
              <a:t>2014/4/25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E1F54B1-6BE4-4D83-B00A-18E57516B4C4}" type="slidenum">
              <a:rPr kumimoji="1" lang="ja-JP" altLang="en-US" smtClean="0"/>
              <a:t>‹#›</a:t>
            </a:fld>
            <a:endParaRPr kumimoji="1" lang="ja-JP" altLang="en-US"/>
          </a:p>
        </p:txBody>
      </p:sp>
    </p:spTree>
    <p:extLst>
      <p:ext uri="{BB962C8B-B14F-4D97-AF65-F5344CB8AC3E}">
        <p14:creationId xmlns:p14="http://schemas.microsoft.com/office/powerpoint/2010/main" val="2090933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03667F7C-834F-45B0-AB65-A91AE7054AF6}" type="datetimeFigureOut">
              <a:rPr kumimoji="1" lang="ja-JP" altLang="en-US" smtClean="0"/>
              <a:t>2014/4/25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E1F54B1-6BE4-4D83-B00A-18E57516B4C4}" type="slidenum">
              <a:rPr kumimoji="1" lang="ja-JP" altLang="en-US" smtClean="0"/>
              <a:t>‹#›</a:t>
            </a:fld>
            <a:endParaRPr kumimoji="1" lang="ja-JP" altLang="en-US"/>
          </a:p>
        </p:txBody>
      </p:sp>
    </p:spTree>
    <p:extLst>
      <p:ext uri="{BB962C8B-B14F-4D97-AF65-F5344CB8AC3E}">
        <p14:creationId xmlns:p14="http://schemas.microsoft.com/office/powerpoint/2010/main" val="4131043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03667F7C-834F-45B0-AB65-A91AE7054AF6}" type="datetimeFigureOut">
              <a:rPr kumimoji="1" lang="ja-JP" altLang="en-US" smtClean="0"/>
              <a:t>2014/4/25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E1F54B1-6BE4-4D83-B00A-18E57516B4C4}" type="slidenum">
              <a:rPr kumimoji="1" lang="ja-JP" altLang="en-US" smtClean="0"/>
              <a:t>‹#›</a:t>
            </a:fld>
            <a:endParaRPr kumimoji="1" lang="ja-JP" altLang="en-US"/>
          </a:p>
        </p:txBody>
      </p:sp>
    </p:spTree>
    <p:extLst>
      <p:ext uri="{BB962C8B-B14F-4D97-AF65-F5344CB8AC3E}">
        <p14:creationId xmlns:p14="http://schemas.microsoft.com/office/powerpoint/2010/main" val="12085199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03667F7C-834F-45B0-AB65-A91AE7054AF6}" type="datetimeFigureOut">
              <a:rPr kumimoji="1" lang="ja-JP" altLang="en-US" smtClean="0"/>
              <a:t>2014/4/25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E1F54B1-6BE4-4D83-B00A-18E57516B4C4}" type="slidenum">
              <a:rPr kumimoji="1" lang="ja-JP" altLang="en-US" smtClean="0"/>
              <a:t>‹#›</a:t>
            </a:fld>
            <a:endParaRPr kumimoji="1" lang="ja-JP" altLang="en-US"/>
          </a:p>
        </p:txBody>
      </p:sp>
    </p:spTree>
    <p:extLst>
      <p:ext uri="{BB962C8B-B14F-4D97-AF65-F5344CB8AC3E}">
        <p14:creationId xmlns:p14="http://schemas.microsoft.com/office/powerpoint/2010/main" val="11150883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03667F7C-834F-45B0-AB65-A91AE7054AF6}" type="datetimeFigureOut">
              <a:rPr kumimoji="1" lang="ja-JP" altLang="en-US" smtClean="0"/>
              <a:t>2014/4/25</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6E1F54B1-6BE4-4D83-B00A-18E57516B4C4}" type="slidenum">
              <a:rPr kumimoji="1" lang="ja-JP" altLang="en-US" smtClean="0"/>
              <a:t>‹#›</a:t>
            </a:fld>
            <a:endParaRPr kumimoji="1" lang="ja-JP" altLang="en-US"/>
          </a:p>
        </p:txBody>
      </p:sp>
    </p:spTree>
    <p:extLst>
      <p:ext uri="{BB962C8B-B14F-4D97-AF65-F5344CB8AC3E}">
        <p14:creationId xmlns:p14="http://schemas.microsoft.com/office/powerpoint/2010/main" val="21706351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03667F7C-834F-45B0-AB65-A91AE7054AF6}" type="datetimeFigureOut">
              <a:rPr kumimoji="1" lang="ja-JP" altLang="en-US" smtClean="0"/>
              <a:t>2014/4/25</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6E1F54B1-6BE4-4D83-B00A-18E57516B4C4}" type="slidenum">
              <a:rPr kumimoji="1" lang="ja-JP" altLang="en-US" smtClean="0"/>
              <a:t>‹#›</a:t>
            </a:fld>
            <a:endParaRPr kumimoji="1" lang="ja-JP" altLang="en-US"/>
          </a:p>
        </p:txBody>
      </p:sp>
    </p:spTree>
    <p:extLst>
      <p:ext uri="{BB962C8B-B14F-4D97-AF65-F5344CB8AC3E}">
        <p14:creationId xmlns:p14="http://schemas.microsoft.com/office/powerpoint/2010/main" val="37674086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03667F7C-834F-45B0-AB65-A91AE7054AF6}" type="datetimeFigureOut">
              <a:rPr kumimoji="1" lang="ja-JP" altLang="en-US" smtClean="0"/>
              <a:t>2014/4/25</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6E1F54B1-6BE4-4D83-B00A-18E57516B4C4}" type="slidenum">
              <a:rPr kumimoji="1" lang="ja-JP" altLang="en-US" smtClean="0"/>
              <a:t>‹#›</a:t>
            </a:fld>
            <a:endParaRPr kumimoji="1" lang="ja-JP" altLang="en-US"/>
          </a:p>
        </p:txBody>
      </p:sp>
    </p:spTree>
    <p:extLst>
      <p:ext uri="{BB962C8B-B14F-4D97-AF65-F5344CB8AC3E}">
        <p14:creationId xmlns:p14="http://schemas.microsoft.com/office/powerpoint/2010/main" val="26194285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03667F7C-834F-45B0-AB65-A91AE7054AF6}" type="datetimeFigureOut">
              <a:rPr kumimoji="1" lang="ja-JP" altLang="en-US" smtClean="0"/>
              <a:t>2014/4/25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E1F54B1-6BE4-4D83-B00A-18E57516B4C4}" type="slidenum">
              <a:rPr kumimoji="1" lang="ja-JP" altLang="en-US" smtClean="0"/>
              <a:t>‹#›</a:t>
            </a:fld>
            <a:endParaRPr kumimoji="1" lang="ja-JP" altLang="en-US"/>
          </a:p>
        </p:txBody>
      </p:sp>
    </p:spTree>
    <p:extLst>
      <p:ext uri="{BB962C8B-B14F-4D97-AF65-F5344CB8AC3E}">
        <p14:creationId xmlns:p14="http://schemas.microsoft.com/office/powerpoint/2010/main" val="744211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03667F7C-834F-45B0-AB65-A91AE7054AF6}" type="datetimeFigureOut">
              <a:rPr kumimoji="1" lang="ja-JP" altLang="en-US" smtClean="0"/>
              <a:t>2014/4/25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E1F54B1-6BE4-4D83-B00A-18E57516B4C4}" type="slidenum">
              <a:rPr kumimoji="1" lang="ja-JP" altLang="en-US" smtClean="0"/>
              <a:t>‹#›</a:t>
            </a:fld>
            <a:endParaRPr kumimoji="1" lang="ja-JP" altLang="en-US"/>
          </a:p>
        </p:txBody>
      </p:sp>
    </p:spTree>
    <p:extLst>
      <p:ext uri="{BB962C8B-B14F-4D97-AF65-F5344CB8AC3E}">
        <p14:creationId xmlns:p14="http://schemas.microsoft.com/office/powerpoint/2010/main" val="2242570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667F7C-834F-45B0-AB65-A91AE7054AF6}" type="datetimeFigureOut">
              <a:rPr kumimoji="1" lang="ja-JP" altLang="en-US" smtClean="0"/>
              <a:t>2014/4/25</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1F54B1-6BE4-4D83-B00A-18E57516B4C4}" type="slidenum">
              <a:rPr kumimoji="1" lang="ja-JP" altLang="en-US" smtClean="0"/>
              <a:t>‹#›</a:t>
            </a:fld>
            <a:endParaRPr kumimoji="1" lang="ja-JP" altLang="en-US"/>
          </a:p>
        </p:txBody>
      </p:sp>
    </p:spTree>
    <p:extLst>
      <p:ext uri="{BB962C8B-B14F-4D97-AF65-F5344CB8AC3E}">
        <p14:creationId xmlns:p14="http://schemas.microsoft.com/office/powerpoint/2010/main" val="31400609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27249" y="295017"/>
            <a:ext cx="6657933" cy="6445191"/>
            <a:chOff x="2163151" y="295017"/>
            <a:chExt cx="6657933" cy="6445191"/>
          </a:xfrm>
        </p:grpSpPr>
        <p:pic>
          <p:nvPicPr>
            <p:cNvPr id="2" name="図 1"/>
            <p:cNvPicPr>
              <a:picLocks noChangeAspect="1"/>
            </p:cNvPicPr>
            <p:nvPr/>
          </p:nvPicPr>
          <p:blipFill>
            <a:blip r:embed="rId2"/>
            <a:stretch>
              <a:fillRect/>
            </a:stretch>
          </p:blipFill>
          <p:spPr>
            <a:xfrm>
              <a:off x="3193865" y="1193749"/>
              <a:ext cx="5607088" cy="5505908"/>
            </a:xfrm>
            <a:prstGeom prst="rect">
              <a:avLst/>
            </a:prstGeom>
            <a:ln>
              <a:solidFill>
                <a:schemeClr val="tx1"/>
              </a:solidFill>
            </a:ln>
          </p:spPr>
        </p:pic>
        <p:grpSp>
          <p:nvGrpSpPr>
            <p:cNvPr id="44" name="グループ化 43"/>
            <p:cNvGrpSpPr/>
            <p:nvPr/>
          </p:nvGrpSpPr>
          <p:grpSpPr>
            <a:xfrm>
              <a:off x="2163151" y="295017"/>
              <a:ext cx="6657933" cy="6445191"/>
              <a:chOff x="344992" y="82360"/>
              <a:chExt cx="6657933" cy="6445191"/>
            </a:xfrm>
          </p:grpSpPr>
          <p:grpSp>
            <p:nvGrpSpPr>
              <p:cNvPr id="5" name="Group 13"/>
              <p:cNvGrpSpPr/>
              <p:nvPr/>
            </p:nvGrpSpPr>
            <p:grpSpPr>
              <a:xfrm>
                <a:off x="1984405" y="82360"/>
                <a:ext cx="4942987" cy="1084085"/>
                <a:chOff x="2805894" y="744869"/>
                <a:chExt cx="3966132" cy="669026"/>
              </a:xfrm>
            </p:grpSpPr>
            <p:sp>
              <p:nvSpPr>
                <p:cNvPr id="6" name="TextBox 14"/>
                <p:cNvSpPr txBox="1"/>
                <p:nvPr/>
              </p:nvSpPr>
              <p:spPr>
                <a:xfrm rot="2219021">
                  <a:off x="2805894" y="954866"/>
                  <a:ext cx="370429" cy="341891"/>
                </a:xfrm>
                <a:prstGeom prst="rect">
                  <a:avLst/>
                </a:prstGeom>
                <a:noFill/>
              </p:spPr>
              <p:txBody>
                <a:bodyPr vert="vert270" wrap="none" rtlCol="0">
                  <a:spAutoFit/>
                </a:bodyPr>
                <a:lstStyle/>
                <a:p>
                  <a:r>
                    <a:rPr lang="en-US" b="1" dirty="0" smtClean="0">
                      <a:latin typeface="Arial"/>
                      <a:cs typeface="Arial"/>
                    </a:rPr>
                    <a:t>LM1</a:t>
                  </a:r>
                  <a:endParaRPr lang="en-US" b="1" dirty="0">
                    <a:latin typeface="Arial"/>
                    <a:cs typeface="Arial"/>
                  </a:endParaRPr>
                </a:p>
              </p:txBody>
            </p:sp>
            <p:sp>
              <p:nvSpPr>
                <p:cNvPr id="7" name="TextBox 15"/>
                <p:cNvSpPr txBox="1"/>
                <p:nvPr/>
              </p:nvSpPr>
              <p:spPr>
                <a:xfrm rot="2159535">
                  <a:off x="4002398" y="890875"/>
                  <a:ext cx="370429" cy="428947"/>
                </a:xfrm>
                <a:prstGeom prst="rect">
                  <a:avLst/>
                </a:prstGeom>
                <a:noFill/>
              </p:spPr>
              <p:txBody>
                <a:bodyPr vert="vert270" wrap="none" rtlCol="0">
                  <a:spAutoFit/>
                </a:bodyPr>
                <a:lstStyle/>
                <a:p>
                  <a:r>
                    <a:rPr lang="en-US" b="1" dirty="0" smtClean="0">
                      <a:latin typeface="Arial"/>
                      <a:cs typeface="Arial"/>
                    </a:rPr>
                    <a:t>GD1a</a:t>
                  </a:r>
                  <a:endParaRPr lang="en-US" b="1" dirty="0">
                    <a:latin typeface="Arial"/>
                    <a:cs typeface="Arial"/>
                  </a:endParaRPr>
                </a:p>
              </p:txBody>
            </p:sp>
            <p:sp>
              <p:nvSpPr>
                <p:cNvPr id="8" name="TextBox 16"/>
                <p:cNvSpPr txBox="1"/>
                <p:nvPr/>
              </p:nvSpPr>
              <p:spPr>
                <a:xfrm rot="2149372">
                  <a:off x="3207952" y="933425"/>
                  <a:ext cx="370429" cy="365634"/>
                </a:xfrm>
                <a:prstGeom prst="rect">
                  <a:avLst/>
                </a:prstGeom>
                <a:noFill/>
              </p:spPr>
              <p:txBody>
                <a:bodyPr vert="vert270" wrap="none" rtlCol="0">
                  <a:spAutoFit/>
                </a:bodyPr>
                <a:lstStyle/>
                <a:p>
                  <a:r>
                    <a:rPr lang="en-US" b="1" dirty="0">
                      <a:latin typeface="Arial"/>
                      <a:cs typeface="Arial"/>
                    </a:rPr>
                    <a:t>G</a:t>
                  </a:r>
                  <a:r>
                    <a:rPr lang="en-US" b="1" dirty="0" smtClean="0">
                      <a:latin typeface="Arial"/>
                      <a:cs typeface="Arial"/>
                    </a:rPr>
                    <a:t>M1</a:t>
                  </a:r>
                  <a:endParaRPr lang="en-US" b="1" dirty="0">
                    <a:latin typeface="Arial"/>
                    <a:cs typeface="Arial"/>
                  </a:endParaRPr>
                </a:p>
              </p:txBody>
            </p:sp>
            <p:sp>
              <p:nvSpPr>
                <p:cNvPr id="9" name="TextBox 17"/>
                <p:cNvSpPr txBox="1"/>
                <p:nvPr/>
              </p:nvSpPr>
              <p:spPr>
                <a:xfrm rot="2186153">
                  <a:off x="3612562" y="865014"/>
                  <a:ext cx="370429" cy="452689"/>
                </a:xfrm>
                <a:prstGeom prst="rect">
                  <a:avLst/>
                </a:prstGeom>
                <a:noFill/>
              </p:spPr>
              <p:txBody>
                <a:bodyPr vert="vert270" wrap="none" rtlCol="0">
                  <a:spAutoFit/>
                </a:bodyPr>
                <a:lstStyle/>
                <a:p>
                  <a:r>
                    <a:rPr lang="en-US" b="1" dirty="0" smtClean="0">
                      <a:latin typeface="Arial"/>
                      <a:cs typeface="Arial"/>
                    </a:rPr>
                    <a:t>GM1b</a:t>
                  </a:r>
                  <a:endParaRPr lang="en-US" b="1" dirty="0">
                    <a:latin typeface="Arial"/>
                    <a:cs typeface="Arial"/>
                  </a:endParaRPr>
                </a:p>
              </p:txBody>
            </p:sp>
            <p:sp>
              <p:nvSpPr>
                <p:cNvPr id="10" name="TextBox 18"/>
                <p:cNvSpPr txBox="1"/>
                <p:nvPr/>
              </p:nvSpPr>
              <p:spPr>
                <a:xfrm rot="1801543">
                  <a:off x="4824434" y="879455"/>
                  <a:ext cx="370429" cy="436861"/>
                </a:xfrm>
                <a:prstGeom prst="rect">
                  <a:avLst/>
                </a:prstGeom>
                <a:noFill/>
              </p:spPr>
              <p:txBody>
                <a:bodyPr vert="vert270" wrap="none" rtlCol="0">
                  <a:spAutoFit/>
                </a:bodyPr>
                <a:lstStyle/>
                <a:p>
                  <a:r>
                    <a:rPr lang="en-US" b="1" dirty="0" smtClean="0">
                      <a:latin typeface="Arial"/>
                      <a:cs typeface="Arial"/>
                    </a:rPr>
                    <a:t>GD1b</a:t>
                  </a:r>
                  <a:endParaRPr lang="en-US" b="1" dirty="0">
                    <a:latin typeface="Arial"/>
                    <a:cs typeface="Arial"/>
                  </a:endParaRPr>
                </a:p>
              </p:txBody>
            </p:sp>
            <p:sp>
              <p:nvSpPr>
                <p:cNvPr id="11" name="TextBox 19"/>
                <p:cNvSpPr txBox="1"/>
                <p:nvPr/>
              </p:nvSpPr>
              <p:spPr>
                <a:xfrm rot="2040075">
                  <a:off x="4450071" y="744869"/>
                  <a:ext cx="460463" cy="669026"/>
                </a:xfrm>
                <a:prstGeom prst="rect">
                  <a:avLst/>
                </a:prstGeom>
                <a:noFill/>
              </p:spPr>
              <p:txBody>
                <a:bodyPr vert="vert270" wrap="square" rtlCol="0">
                  <a:spAutoFit/>
                </a:bodyPr>
                <a:lstStyle/>
                <a:p>
                  <a:pPr algn="ctr">
                    <a:lnSpc>
                      <a:spcPts val="1500"/>
                    </a:lnSpc>
                  </a:pPr>
                  <a:r>
                    <a:rPr lang="en-US" b="1" dirty="0" smtClean="0">
                      <a:latin typeface="Arial"/>
                      <a:cs typeface="Arial"/>
                    </a:rPr>
                    <a:t>GaNAc-      GD1a</a:t>
                  </a:r>
                  <a:endParaRPr lang="en-US" b="1" dirty="0">
                    <a:latin typeface="Arial"/>
                    <a:cs typeface="Arial"/>
                  </a:endParaRPr>
                </a:p>
              </p:txBody>
            </p:sp>
            <p:sp>
              <p:nvSpPr>
                <p:cNvPr id="12" name="TextBox 20"/>
                <p:cNvSpPr txBox="1"/>
                <p:nvPr/>
              </p:nvSpPr>
              <p:spPr>
                <a:xfrm rot="1815135">
                  <a:off x="5206634" y="900205"/>
                  <a:ext cx="370429" cy="413118"/>
                </a:xfrm>
                <a:prstGeom prst="rect">
                  <a:avLst/>
                </a:prstGeom>
                <a:noFill/>
              </p:spPr>
              <p:txBody>
                <a:bodyPr vert="vert270" wrap="none" rtlCol="0">
                  <a:spAutoFit/>
                </a:bodyPr>
                <a:lstStyle/>
                <a:p>
                  <a:r>
                    <a:rPr lang="en-US" b="1" dirty="0" smtClean="0">
                      <a:latin typeface="Arial"/>
                      <a:cs typeface="Arial"/>
                    </a:rPr>
                    <a:t>GT1a</a:t>
                  </a:r>
                  <a:endParaRPr lang="en-US" b="1" dirty="0">
                    <a:latin typeface="Arial"/>
                    <a:cs typeface="Arial"/>
                  </a:endParaRPr>
                </a:p>
              </p:txBody>
            </p:sp>
            <p:sp>
              <p:nvSpPr>
                <p:cNvPr id="13" name="TextBox 21"/>
                <p:cNvSpPr txBox="1"/>
                <p:nvPr/>
              </p:nvSpPr>
              <p:spPr>
                <a:xfrm rot="1720209">
                  <a:off x="5599834" y="872848"/>
                  <a:ext cx="370429" cy="421032"/>
                </a:xfrm>
                <a:prstGeom prst="rect">
                  <a:avLst/>
                </a:prstGeom>
                <a:noFill/>
              </p:spPr>
              <p:txBody>
                <a:bodyPr vert="vert270" wrap="none" rtlCol="0">
                  <a:spAutoFit/>
                </a:bodyPr>
                <a:lstStyle/>
                <a:p>
                  <a:r>
                    <a:rPr lang="en-US" b="1" dirty="0" smtClean="0">
                      <a:latin typeface="Arial"/>
                      <a:cs typeface="Arial"/>
                    </a:rPr>
                    <a:t>GT1b</a:t>
                  </a:r>
                  <a:endParaRPr lang="en-US" b="1" dirty="0">
                    <a:latin typeface="Arial"/>
                    <a:cs typeface="Arial"/>
                  </a:endParaRPr>
                </a:p>
              </p:txBody>
            </p:sp>
            <p:sp>
              <p:nvSpPr>
                <p:cNvPr id="14" name="TextBox 22"/>
                <p:cNvSpPr txBox="1"/>
                <p:nvPr/>
              </p:nvSpPr>
              <p:spPr>
                <a:xfrm rot="1842718">
                  <a:off x="6039351" y="861934"/>
                  <a:ext cx="370429" cy="444775"/>
                </a:xfrm>
                <a:prstGeom prst="rect">
                  <a:avLst/>
                </a:prstGeom>
                <a:noFill/>
              </p:spPr>
              <p:txBody>
                <a:bodyPr vert="vert270" wrap="none" rtlCol="0">
                  <a:spAutoFit/>
                </a:bodyPr>
                <a:lstStyle/>
                <a:p>
                  <a:r>
                    <a:rPr lang="en-US" b="1" dirty="0" smtClean="0">
                      <a:latin typeface="Arial"/>
                      <a:cs typeface="Arial"/>
                    </a:rPr>
                    <a:t>GQ1b</a:t>
                  </a:r>
                  <a:endParaRPr lang="en-US" b="1" dirty="0">
                    <a:latin typeface="Arial"/>
                    <a:cs typeface="Arial"/>
                  </a:endParaRPr>
                </a:p>
              </p:txBody>
            </p:sp>
            <p:sp>
              <p:nvSpPr>
                <p:cNvPr id="15" name="TextBox 23"/>
                <p:cNvSpPr txBox="1"/>
                <p:nvPr/>
              </p:nvSpPr>
              <p:spPr>
                <a:xfrm rot="1995358">
                  <a:off x="6401597" y="952896"/>
                  <a:ext cx="370429" cy="349805"/>
                </a:xfrm>
                <a:prstGeom prst="rect">
                  <a:avLst/>
                </a:prstGeom>
                <a:noFill/>
              </p:spPr>
              <p:txBody>
                <a:bodyPr vert="vert270" wrap="none" rtlCol="0">
                  <a:spAutoFit/>
                </a:bodyPr>
                <a:lstStyle/>
                <a:p>
                  <a:r>
                    <a:rPr lang="en-US" b="1" dirty="0" smtClean="0">
                      <a:latin typeface="Arial"/>
                      <a:cs typeface="Arial"/>
                    </a:rPr>
                    <a:t>GA1</a:t>
                  </a:r>
                  <a:endParaRPr lang="en-US" b="1" dirty="0">
                    <a:latin typeface="Arial"/>
                    <a:cs typeface="Arial"/>
                  </a:endParaRPr>
                </a:p>
              </p:txBody>
            </p:sp>
          </p:grpSp>
          <p:grpSp>
            <p:nvGrpSpPr>
              <p:cNvPr id="16" name="図形グループ 41"/>
              <p:cNvGrpSpPr/>
              <p:nvPr/>
            </p:nvGrpSpPr>
            <p:grpSpPr>
              <a:xfrm>
                <a:off x="344992" y="1542431"/>
                <a:ext cx="1050816" cy="4985120"/>
                <a:chOff x="672934" y="1607254"/>
                <a:chExt cx="1050816" cy="4985120"/>
              </a:xfrm>
            </p:grpSpPr>
            <p:sp>
              <p:nvSpPr>
                <p:cNvPr id="17" name="TextBox 3"/>
                <p:cNvSpPr txBox="1"/>
                <p:nvPr/>
              </p:nvSpPr>
              <p:spPr>
                <a:xfrm rot="5400000" flipV="1">
                  <a:off x="1194586" y="1561088"/>
                  <a:ext cx="461665" cy="553998"/>
                </a:xfrm>
                <a:prstGeom prst="rect">
                  <a:avLst/>
                </a:prstGeom>
                <a:noFill/>
              </p:spPr>
              <p:txBody>
                <a:bodyPr vert="vert" wrap="none" rtlCol="0">
                  <a:spAutoFit/>
                </a:bodyPr>
                <a:lstStyle/>
                <a:p>
                  <a:r>
                    <a:rPr lang="en-US" b="1" dirty="0" smtClean="0">
                      <a:latin typeface="Arial"/>
                      <a:cs typeface="Arial"/>
                    </a:rPr>
                    <a:t>LM1</a:t>
                  </a:r>
                  <a:endParaRPr lang="en-US" b="1" dirty="0">
                    <a:latin typeface="Arial"/>
                    <a:cs typeface="Arial"/>
                  </a:endParaRPr>
                </a:p>
              </p:txBody>
            </p:sp>
            <p:sp>
              <p:nvSpPr>
                <p:cNvPr id="18" name="TextBox 4"/>
                <p:cNvSpPr txBox="1"/>
                <p:nvPr/>
              </p:nvSpPr>
              <p:spPr>
                <a:xfrm rot="5400000" flipV="1">
                  <a:off x="1061829" y="2944369"/>
                  <a:ext cx="461665" cy="695062"/>
                </a:xfrm>
                <a:prstGeom prst="rect">
                  <a:avLst/>
                </a:prstGeom>
                <a:noFill/>
              </p:spPr>
              <p:txBody>
                <a:bodyPr vert="vert" wrap="none" rtlCol="0">
                  <a:spAutoFit/>
                </a:bodyPr>
                <a:lstStyle/>
                <a:p>
                  <a:r>
                    <a:rPr lang="en-US" b="1" dirty="0" smtClean="0">
                      <a:latin typeface="Arial"/>
                      <a:cs typeface="Arial"/>
                    </a:rPr>
                    <a:t>GD1a</a:t>
                  </a:r>
                  <a:endParaRPr lang="en-US" b="1" dirty="0">
                    <a:latin typeface="Arial"/>
                    <a:cs typeface="Arial"/>
                  </a:endParaRPr>
                </a:p>
              </p:txBody>
            </p:sp>
            <p:sp>
              <p:nvSpPr>
                <p:cNvPr id="19" name="TextBox 5"/>
                <p:cNvSpPr txBox="1"/>
                <p:nvPr/>
              </p:nvSpPr>
              <p:spPr>
                <a:xfrm rot="5400000" flipV="1">
                  <a:off x="1166014" y="2061160"/>
                  <a:ext cx="461665" cy="592470"/>
                </a:xfrm>
                <a:prstGeom prst="rect">
                  <a:avLst/>
                </a:prstGeom>
                <a:noFill/>
              </p:spPr>
              <p:txBody>
                <a:bodyPr vert="vert" wrap="none" rtlCol="0">
                  <a:spAutoFit/>
                </a:bodyPr>
                <a:lstStyle/>
                <a:p>
                  <a:r>
                    <a:rPr lang="en-US" b="1" dirty="0">
                      <a:latin typeface="Arial"/>
                      <a:cs typeface="Arial"/>
                    </a:rPr>
                    <a:t>G</a:t>
                  </a:r>
                  <a:r>
                    <a:rPr lang="en-US" b="1" dirty="0" smtClean="0">
                      <a:latin typeface="Arial"/>
                      <a:cs typeface="Arial"/>
                    </a:rPr>
                    <a:t>M1</a:t>
                  </a:r>
                  <a:endParaRPr lang="en-US" b="1" dirty="0">
                    <a:latin typeface="Arial"/>
                    <a:cs typeface="Arial"/>
                  </a:endParaRPr>
                </a:p>
              </p:txBody>
            </p:sp>
            <p:sp>
              <p:nvSpPr>
                <p:cNvPr id="20" name="TextBox 6"/>
                <p:cNvSpPr txBox="1"/>
                <p:nvPr/>
              </p:nvSpPr>
              <p:spPr>
                <a:xfrm rot="5400000" flipV="1">
                  <a:off x="1067748" y="2485424"/>
                  <a:ext cx="461665" cy="733534"/>
                </a:xfrm>
                <a:prstGeom prst="rect">
                  <a:avLst/>
                </a:prstGeom>
                <a:noFill/>
              </p:spPr>
              <p:txBody>
                <a:bodyPr vert="vert" wrap="none" rtlCol="0">
                  <a:spAutoFit/>
                </a:bodyPr>
                <a:lstStyle/>
                <a:p>
                  <a:r>
                    <a:rPr lang="en-US" b="1" dirty="0" smtClean="0">
                      <a:latin typeface="Arial"/>
                      <a:cs typeface="Arial"/>
                    </a:rPr>
                    <a:t>GM1b</a:t>
                  </a:r>
                  <a:endParaRPr lang="en-US" b="1" dirty="0">
                    <a:latin typeface="Arial"/>
                    <a:cs typeface="Arial"/>
                  </a:endParaRPr>
                </a:p>
              </p:txBody>
            </p:sp>
            <p:sp>
              <p:nvSpPr>
                <p:cNvPr id="21" name="TextBox 7"/>
                <p:cNvSpPr txBox="1"/>
                <p:nvPr/>
              </p:nvSpPr>
              <p:spPr>
                <a:xfrm rot="5400000" flipV="1">
                  <a:off x="1061829" y="3959099"/>
                  <a:ext cx="461665" cy="707886"/>
                </a:xfrm>
                <a:prstGeom prst="rect">
                  <a:avLst/>
                </a:prstGeom>
                <a:noFill/>
              </p:spPr>
              <p:txBody>
                <a:bodyPr vert="vert" wrap="none" rtlCol="0">
                  <a:spAutoFit/>
                </a:bodyPr>
                <a:lstStyle/>
                <a:p>
                  <a:r>
                    <a:rPr lang="en-US" b="1" dirty="0" smtClean="0">
                      <a:latin typeface="Arial"/>
                      <a:cs typeface="Arial"/>
                    </a:rPr>
                    <a:t>GD1b</a:t>
                  </a:r>
                  <a:endParaRPr lang="en-US" b="1" dirty="0">
                    <a:latin typeface="Arial"/>
                    <a:cs typeface="Arial"/>
                  </a:endParaRPr>
                </a:p>
              </p:txBody>
            </p:sp>
            <p:sp>
              <p:nvSpPr>
                <p:cNvPr id="22" name="TextBox 8"/>
                <p:cNvSpPr txBox="1"/>
                <p:nvPr/>
              </p:nvSpPr>
              <p:spPr>
                <a:xfrm rot="5400000" flipV="1">
                  <a:off x="911404" y="3312206"/>
                  <a:ext cx="573875" cy="1050816"/>
                </a:xfrm>
                <a:prstGeom prst="rect">
                  <a:avLst/>
                </a:prstGeom>
                <a:noFill/>
              </p:spPr>
              <p:txBody>
                <a:bodyPr vert="vert" wrap="square" rtlCol="0">
                  <a:spAutoFit/>
                </a:bodyPr>
                <a:lstStyle/>
                <a:p>
                  <a:pPr algn="ctr">
                    <a:lnSpc>
                      <a:spcPts val="1500"/>
                    </a:lnSpc>
                  </a:pPr>
                  <a:r>
                    <a:rPr lang="en-US" b="1" dirty="0" smtClean="0">
                      <a:latin typeface="Arial"/>
                      <a:cs typeface="Arial"/>
                    </a:rPr>
                    <a:t>GalNAc-GD1a</a:t>
                  </a:r>
                  <a:endParaRPr lang="en-US" b="1" dirty="0">
                    <a:latin typeface="Arial"/>
                    <a:cs typeface="Arial"/>
                  </a:endParaRPr>
                </a:p>
              </p:txBody>
            </p:sp>
            <p:sp>
              <p:nvSpPr>
                <p:cNvPr id="23" name="TextBox 9"/>
                <p:cNvSpPr txBox="1"/>
                <p:nvPr/>
              </p:nvSpPr>
              <p:spPr>
                <a:xfrm rot="5400000" flipV="1">
                  <a:off x="1058749" y="4511720"/>
                  <a:ext cx="461665" cy="669414"/>
                </a:xfrm>
                <a:prstGeom prst="rect">
                  <a:avLst/>
                </a:prstGeom>
                <a:noFill/>
              </p:spPr>
              <p:txBody>
                <a:bodyPr vert="vert" wrap="none" rtlCol="0">
                  <a:spAutoFit/>
                </a:bodyPr>
                <a:lstStyle/>
                <a:p>
                  <a:r>
                    <a:rPr lang="en-US" b="1" dirty="0" smtClean="0">
                      <a:latin typeface="Arial"/>
                      <a:cs typeface="Arial"/>
                    </a:rPr>
                    <a:t>GT1a</a:t>
                  </a:r>
                  <a:endParaRPr lang="en-US" b="1" dirty="0">
                    <a:latin typeface="Arial"/>
                    <a:cs typeface="Arial"/>
                  </a:endParaRPr>
                </a:p>
              </p:txBody>
            </p:sp>
            <p:sp>
              <p:nvSpPr>
                <p:cNvPr id="24" name="TextBox 10"/>
                <p:cNvSpPr txBox="1"/>
                <p:nvPr/>
              </p:nvSpPr>
              <p:spPr>
                <a:xfrm rot="5400000" flipV="1">
                  <a:off x="1067126" y="5016470"/>
                  <a:ext cx="461665" cy="682238"/>
                </a:xfrm>
                <a:prstGeom prst="rect">
                  <a:avLst/>
                </a:prstGeom>
                <a:noFill/>
              </p:spPr>
              <p:txBody>
                <a:bodyPr vert="vert" wrap="none" rtlCol="0">
                  <a:spAutoFit/>
                </a:bodyPr>
                <a:lstStyle/>
                <a:p>
                  <a:r>
                    <a:rPr lang="en-US" b="1" dirty="0" smtClean="0">
                      <a:latin typeface="Arial"/>
                      <a:cs typeface="Arial"/>
                    </a:rPr>
                    <a:t>GT1b</a:t>
                  </a:r>
                  <a:endParaRPr lang="en-US" b="1" dirty="0">
                    <a:latin typeface="Arial"/>
                    <a:cs typeface="Arial"/>
                  </a:endParaRPr>
                </a:p>
              </p:txBody>
            </p:sp>
            <p:sp>
              <p:nvSpPr>
                <p:cNvPr id="25" name="TextBox 11"/>
                <p:cNvSpPr txBox="1"/>
                <p:nvPr/>
              </p:nvSpPr>
              <p:spPr>
                <a:xfrm rot="5400000" flipV="1">
                  <a:off x="1060300" y="5497419"/>
                  <a:ext cx="461665" cy="720710"/>
                </a:xfrm>
                <a:prstGeom prst="rect">
                  <a:avLst/>
                </a:prstGeom>
                <a:noFill/>
              </p:spPr>
              <p:txBody>
                <a:bodyPr vert="vert" wrap="none" rtlCol="0">
                  <a:spAutoFit/>
                </a:bodyPr>
                <a:lstStyle/>
                <a:p>
                  <a:r>
                    <a:rPr lang="en-US" b="1" dirty="0" smtClean="0">
                      <a:latin typeface="Arial"/>
                      <a:cs typeface="Arial"/>
                    </a:rPr>
                    <a:t>GQ1b</a:t>
                  </a:r>
                  <a:endParaRPr lang="en-US" b="1" dirty="0">
                    <a:latin typeface="Arial"/>
                    <a:cs typeface="Arial"/>
                  </a:endParaRPr>
                </a:p>
              </p:txBody>
            </p:sp>
            <p:sp>
              <p:nvSpPr>
                <p:cNvPr id="26" name="TextBox 12"/>
                <p:cNvSpPr txBox="1"/>
                <p:nvPr/>
              </p:nvSpPr>
              <p:spPr>
                <a:xfrm rot="5400000" flipV="1">
                  <a:off x="1138405" y="6078131"/>
                  <a:ext cx="461665" cy="566822"/>
                </a:xfrm>
                <a:prstGeom prst="rect">
                  <a:avLst/>
                </a:prstGeom>
                <a:noFill/>
              </p:spPr>
              <p:txBody>
                <a:bodyPr vert="vert" wrap="none" rtlCol="0">
                  <a:spAutoFit/>
                </a:bodyPr>
                <a:lstStyle/>
                <a:p>
                  <a:r>
                    <a:rPr lang="en-US" b="1" dirty="0" smtClean="0">
                      <a:latin typeface="Arial"/>
                      <a:cs typeface="Arial"/>
                    </a:rPr>
                    <a:t>GA1</a:t>
                  </a:r>
                  <a:endParaRPr lang="en-US" b="1" dirty="0">
                    <a:latin typeface="Arial"/>
                    <a:cs typeface="Arial"/>
                  </a:endParaRPr>
                </a:p>
              </p:txBody>
            </p:sp>
          </p:grpSp>
          <p:cxnSp>
            <p:nvCxnSpPr>
              <p:cNvPr id="35" name="直線コネクタ 34"/>
              <p:cNvCxnSpPr/>
              <p:nvPr/>
            </p:nvCxnSpPr>
            <p:spPr>
              <a:xfrm flipH="1" flipV="1">
                <a:off x="1822642" y="981092"/>
                <a:ext cx="38" cy="5505908"/>
              </a:xfrm>
              <a:prstGeom prst="line">
                <a:avLst/>
              </a:prstGeom>
              <a:ln w="635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a:off x="1423805" y="1408325"/>
                <a:ext cx="5579120" cy="35449"/>
              </a:xfrm>
              <a:prstGeom prst="line">
                <a:avLst/>
              </a:prstGeom>
              <a:ln w="635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0" name="直線コネクタ 39"/>
              <p:cNvCxnSpPr/>
              <p:nvPr/>
            </p:nvCxnSpPr>
            <p:spPr>
              <a:xfrm>
                <a:off x="1401668" y="1024362"/>
                <a:ext cx="5562957" cy="5462638"/>
              </a:xfrm>
              <a:prstGeom prst="line">
                <a:avLst/>
              </a:prstGeom>
              <a:ln w="6350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grpSp>
      </p:grpSp>
      <p:sp>
        <p:nvSpPr>
          <p:cNvPr id="4" name="TextBox 3"/>
          <p:cNvSpPr txBox="1"/>
          <p:nvPr/>
        </p:nvSpPr>
        <p:spPr>
          <a:xfrm>
            <a:off x="7172314" y="1493914"/>
            <a:ext cx="3997071" cy="4524316"/>
          </a:xfrm>
          <a:prstGeom prst="rect">
            <a:avLst/>
          </a:prstGeom>
          <a:noFill/>
        </p:spPr>
        <p:txBody>
          <a:bodyPr wrap="square" rtlCol="0">
            <a:spAutoFit/>
          </a:bodyPr>
          <a:lstStyle/>
          <a:p>
            <a:r>
              <a:rPr lang="en-US" b="1" smtClean="0"/>
              <a:t>Figure e-1. </a:t>
            </a:r>
            <a:r>
              <a:rPr lang="en-US" b="1" dirty="0"/>
              <a:t>Reactivity of </a:t>
            </a:r>
            <a:r>
              <a:rPr lang="en-US" b="1" dirty="0" err="1"/>
              <a:t>IgG</a:t>
            </a:r>
            <a:r>
              <a:rPr lang="en-US" b="1" dirty="0"/>
              <a:t> antibodies to single glycolipid and to </a:t>
            </a:r>
            <a:r>
              <a:rPr lang="en-US" b="1" dirty="0" err="1"/>
              <a:t>ganglioside</a:t>
            </a:r>
            <a:r>
              <a:rPr lang="en-US" b="1" dirty="0"/>
              <a:t> complexes in a patient with acute motor axonal neuropathy.</a:t>
            </a:r>
            <a:r>
              <a:rPr lang="en-US" dirty="0"/>
              <a:t> S</a:t>
            </a:r>
            <a:r>
              <a:rPr lang="en-US" dirty="0" smtClean="0"/>
              <a:t>erum </a:t>
            </a:r>
            <a:r>
              <a:rPr lang="en-US" dirty="0" err="1"/>
              <a:t>IgG</a:t>
            </a:r>
            <a:r>
              <a:rPr lang="en-US" dirty="0"/>
              <a:t> antibodies reacted </a:t>
            </a:r>
            <a:r>
              <a:rPr lang="en-US" dirty="0" smtClean="0"/>
              <a:t>with none of the single antigens but with </a:t>
            </a:r>
            <a:r>
              <a:rPr lang="en-US" dirty="0" err="1" smtClean="0"/>
              <a:t>ganglioside</a:t>
            </a:r>
            <a:r>
              <a:rPr lang="en-US" dirty="0" smtClean="0"/>
              <a:t> </a:t>
            </a:r>
            <a:r>
              <a:rPr lang="en-US" dirty="0"/>
              <a:t>complexes of asialo-GM1 (GA1) and LM1, GM1b, GD1a, GD1b, GT1a, GT1b and GQ1b as well as complex of GM1/GT1a</a:t>
            </a:r>
            <a:r>
              <a:rPr lang="en-US" dirty="0" smtClean="0"/>
              <a:t>. This </a:t>
            </a:r>
            <a:r>
              <a:rPr lang="en-US" dirty="0"/>
              <a:t>is visually demonstrated by the darker shade in these wells when compared to the other wells. The oblique dotted line runs through the control wells, which have no antigen added to them.</a:t>
            </a:r>
          </a:p>
          <a:p>
            <a:endParaRPr lang="en-US" dirty="0"/>
          </a:p>
        </p:txBody>
      </p:sp>
    </p:spTree>
    <p:extLst>
      <p:ext uri="{BB962C8B-B14F-4D97-AF65-F5344CB8AC3E}">
        <p14:creationId xmlns:p14="http://schemas.microsoft.com/office/powerpoint/2010/main" val="166369181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118</TotalTime>
  <Words>120</Words>
  <Application>Microsoft Office PowerPoint</Application>
  <PresentationFormat>Custom</PresentationFormat>
  <Paragraphs>21</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テーマ</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user</dc:creator>
  <cp:lastModifiedBy>Robert Witherow</cp:lastModifiedBy>
  <cp:revision>14</cp:revision>
  <dcterms:created xsi:type="dcterms:W3CDTF">2013-11-07T05:02:54Z</dcterms:created>
  <dcterms:modified xsi:type="dcterms:W3CDTF">2014-04-25T18:38:21Z</dcterms:modified>
</cp:coreProperties>
</file>