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7"/>
  </p:notesMasterIdLst>
  <p:sldIdLst>
    <p:sldId id="256" r:id="rId2"/>
    <p:sldId id="271" r:id="rId3"/>
    <p:sldId id="272" r:id="rId4"/>
    <p:sldId id="273" r:id="rId5"/>
    <p:sldId id="274" r:id="rId6"/>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840262"/>
    <a:srgbClr val="214043"/>
    <a:srgbClr val="84023D"/>
    <a:srgbClr val="990033"/>
    <a:srgbClr val="243F50"/>
    <a:srgbClr val="1B303D"/>
    <a:srgbClr val="294759"/>
    <a:srgbClr val="192C37"/>
    <a:srgbClr val="86003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67" autoAdjust="0"/>
  </p:normalViewPr>
  <p:slideViewPr>
    <p:cSldViewPr>
      <p:cViewPr varScale="1">
        <p:scale>
          <a:sx n="69" d="100"/>
          <a:sy n="69" d="100"/>
        </p:scale>
        <p:origin x="-1404" y="-102"/>
      </p:cViewPr>
      <p:guideLst>
        <p:guide orient="horz" pos="2160"/>
        <p:guide pos="2880"/>
      </p:guideLst>
    </p:cSldViewPr>
  </p:slideViewPr>
  <p:outlineViewPr>
    <p:cViewPr>
      <p:scale>
        <a:sx n="33" d="100"/>
        <a:sy n="33" d="100"/>
      </p:scale>
      <p:origin x="144" y="2066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DEB12C-6E72-40B3-9E2F-2B0450BF6358}" type="datetimeFigureOut">
              <a:rPr lang="pl-PL" smtClean="0"/>
              <a:pPr/>
              <a:t>2014-05-02</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45810B-EA8D-4AA0-8709-50FB294EA93C}" type="slidenum">
              <a:rPr lang="pl-PL" smtClean="0"/>
              <a:pPr/>
              <a:t>‹#›</a:t>
            </a:fld>
            <a:endParaRPr lang="pl-P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AE45810B-EA8D-4AA0-8709-50FB294EA93C}" type="slidenum">
              <a:rPr lang="pl-PL" smtClean="0"/>
              <a:pPr/>
              <a:t>3</a:t>
            </a:fld>
            <a:endParaRPr 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AE45810B-EA8D-4AA0-8709-50FB294EA93C}" type="slidenum">
              <a:rPr lang="pl-PL" smtClean="0"/>
              <a:pPr/>
              <a:t>4</a:t>
            </a:fld>
            <a:endParaRPr lang="pl-P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
        <p:nvSpPr>
          <p:cNvPr id="4" name="Symbol zastępczy numeru slajdu 3"/>
          <p:cNvSpPr>
            <a:spLocks noGrp="1"/>
          </p:cNvSpPr>
          <p:nvPr>
            <p:ph type="sldNum" sz="quarter" idx="10"/>
          </p:nvPr>
        </p:nvSpPr>
        <p:spPr/>
        <p:txBody>
          <a:bodyPr/>
          <a:lstStyle/>
          <a:p>
            <a:fld id="{AE45810B-EA8D-4AA0-8709-50FB294EA93C}" type="slidenum">
              <a:rPr lang="pl-PL" smtClean="0"/>
              <a:pPr/>
              <a:t>5</a:t>
            </a:fld>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66221E02-25CB-4963-84BC-0813985E7D90}" type="datetimeFigureOut">
              <a:rPr lang="pl-PL" smtClean="0"/>
              <a:pPr/>
              <a:t>2014-05-02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66221E02-25CB-4963-84BC-0813985E7D90}" type="datetimeFigureOut">
              <a:rPr lang="pl-PL" smtClean="0"/>
              <a:pPr/>
              <a:t>2014-05-02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66221E02-25CB-4963-84BC-0813985E7D90}" type="datetimeFigureOut">
              <a:rPr lang="pl-PL" smtClean="0"/>
              <a:pPr/>
              <a:t>2014-05-02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66221E02-25CB-4963-84BC-0813985E7D90}" type="datetimeFigureOut">
              <a:rPr lang="pl-PL" smtClean="0"/>
              <a:pPr/>
              <a:t>2014-05-02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66221E02-25CB-4963-84BC-0813985E7D90}" type="datetimeFigureOut">
              <a:rPr lang="pl-PL" smtClean="0"/>
              <a:pPr/>
              <a:t>2014-05-02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66221E02-25CB-4963-84BC-0813985E7D90}" type="datetimeFigureOut">
              <a:rPr lang="pl-PL" smtClean="0"/>
              <a:pPr/>
              <a:t>2014-05-02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66221E02-25CB-4963-84BC-0813985E7D90}" type="datetimeFigureOut">
              <a:rPr lang="pl-PL" smtClean="0"/>
              <a:pPr/>
              <a:t>2014-05-02</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66221E02-25CB-4963-84BC-0813985E7D90}" type="datetimeFigureOut">
              <a:rPr lang="pl-PL" smtClean="0"/>
              <a:pPr/>
              <a:t>2014-05-02</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66221E02-25CB-4963-84BC-0813985E7D90}" type="datetimeFigureOut">
              <a:rPr lang="pl-PL" smtClean="0"/>
              <a:pPr/>
              <a:t>2014-05-02</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66221E02-25CB-4963-84BC-0813985E7D90}" type="datetimeFigureOut">
              <a:rPr lang="pl-PL" smtClean="0"/>
              <a:pPr/>
              <a:t>2014-05-02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66221E02-25CB-4963-84BC-0813985E7D90}" type="datetimeFigureOut">
              <a:rPr lang="pl-PL" smtClean="0"/>
              <a:pPr/>
              <a:t>2014-05-02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589B7C76-EFF2-4CD8-A475-4750F11B4BC6}"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221E02-25CB-4963-84BC-0813985E7D90}" type="datetimeFigureOut">
              <a:rPr lang="pl-PL" smtClean="0"/>
              <a:pPr/>
              <a:t>2014-05-02</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9B7C76-EFF2-4CD8-A475-4750F11B4BC6}"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571472" y="285729"/>
            <a:ext cx="7772400" cy="571503"/>
          </a:xfrm>
        </p:spPr>
        <p:txBody>
          <a:bodyPr>
            <a:noAutofit/>
          </a:bodyPr>
          <a:lstStyle/>
          <a:p>
            <a:pPr algn="l"/>
            <a:r>
              <a:rPr lang="en-US" sz="1600" i="1" dirty="0">
                <a:solidFill>
                  <a:schemeClr val="bg1">
                    <a:lumMod val="50000"/>
                  </a:schemeClr>
                </a:solidFill>
              </a:rPr>
              <a:t>S1: Pattern of mixed emotion </a:t>
            </a:r>
            <a:r>
              <a:rPr lang="en-US" sz="1600" i="1" dirty="0" smtClean="0">
                <a:solidFill>
                  <a:schemeClr val="bg1">
                    <a:lumMod val="50000"/>
                  </a:schemeClr>
                </a:solidFill>
              </a:rPr>
              <a:t>manipulation</a:t>
            </a:r>
            <a:r>
              <a:rPr lang="pl-PL" sz="1600" i="1" dirty="0" smtClean="0">
                <a:solidFill>
                  <a:schemeClr val="bg1">
                    <a:lumMod val="50000"/>
                  </a:schemeClr>
                </a:solidFill>
              </a:rPr>
              <a:t> </a:t>
            </a:r>
            <a:r>
              <a:rPr lang="pl-PL" sz="1200" dirty="0"/>
              <a:t/>
            </a:r>
            <a:br>
              <a:rPr lang="pl-PL" sz="1200" dirty="0"/>
            </a:br>
            <a:r>
              <a:rPr lang="en-US" sz="1200" dirty="0"/>
              <a:t> </a:t>
            </a:r>
            <a:r>
              <a:rPr lang="pl-PL" sz="1200" dirty="0"/>
              <a:t/>
            </a:r>
            <a:br>
              <a:rPr lang="pl-PL" sz="1200" dirty="0"/>
            </a:br>
            <a:endParaRPr lang="pl-PL" sz="1200" dirty="0"/>
          </a:p>
        </p:txBody>
      </p:sp>
      <p:sp>
        <p:nvSpPr>
          <p:cNvPr id="3" name="Tytuł 1"/>
          <p:cNvSpPr txBox="1">
            <a:spLocks/>
          </p:cNvSpPr>
          <p:nvPr/>
        </p:nvSpPr>
        <p:spPr>
          <a:xfrm>
            <a:off x="642910" y="1857364"/>
            <a:ext cx="8072494" cy="2214578"/>
          </a:xfrm>
          <a:prstGeom prst="rect">
            <a:avLst/>
          </a:prstGeom>
        </p:spPr>
        <p:txBody>
          <a:bodyPr vert="horz" lIns="91440" tIns="45720" rIns="91440" bIns="45720" rtlCol="0" anchor="ctr">
            <a:noAutofit/>
          </a:bodyPr>
          <a:lstStyle/>
          <a:p>
            <a:r>
              <a:rPr lang="en-US" sz="2400" dirty="0" smtClean="0"/>
              <a:t>In a moment you will read a short story. </a:t>
            </a:r>
            <a:endParaRPr lang="pl-PL" sz="2400" dirty="0" smtClean="0"/>
          </a:p>
          <a:p>
            <a:r>
              <a:rPr lang="en-US" sz="2400" dirty="0" smtClean="0"/>
              <a:t>The main character is a girl in your age. </a:t>
            </a:r>
            <a:endParaRPr lang="pl-PL" sz="2400" dirty="0" smtClean="0"/>
          </a:p>
          <a:p>
            <a:r>
              <a:rPr lang="en-US" sz="2400" dirty="0" smtClean="0"/>
              <a:t>Please read the story carefully. </a:t>
            </a:r>
            <a:endParaRPr lang="pl-PL" sz="2400" dirty="0" smtClean="0"/>
          </a:p>
          <a:p>
            <a:r>
              <a:rPr lang="en-US" sz="2400" dirty="0" smtClean="0"/>
              <a:t>Try to imagine yourself in the same situation and feel </a:t>
            </a:r>
            <a:endParaRPr lang="pl-PL" sz="2400" dirty="0" smtClean="0"/>
          </a:p>
          <a:p>
            <a:r>
              <a:rPr lang="en-US" sz="2400" dirty="0" smtClean="0"/>
              <a:t>the emotions resulting from it.</a:t>
            </a:r>
            <a:r>
              <a:rPr lang="pl-PL" sz="2400" dirty="0" smtClean="0">
                <a:solidFill>
                  <a:schemeClr val="bg1">
                    <a:lumMod val="50000"/>
                  </a:schemeClr>
                </a:solidFill>
              </a:rPr>
              <a:t>*</a:t>
            </a:r>
            <a:endParaRPr lang="pl-PL" sz="2400" dirty="0">
              <a:solidFill>
                <a:schemeClr val="bg1">
                  <a:lumMod val="50000"/>
                </a:schemeClr>
              </a:solidFill>
            </a:endParaRPr>
          </a:p>
        </p:txBody>
      </p:sp>
      <p:sp>
        <p:nvSpPr>
          <p:cNvPr id="4" name="Tytuł 1"/>
          <p:cNvSpPr txBox="1">
            <a:spLocks/>
          </p:cNvSpPr>
          <p:nvPr/>
        </p:nvSpPr>
        <p:spPr>
          <a:xfrm>
            <a:off x="500034" y="5816603"/>
            <a:ext cx="7700962" cy="1041397"/>
          </a:xfrm>
          <a:prstGeom prst="rect">
            <a:avLst/>
          </a:prstGeom>
        </p:spPr>
        <p:txBody>
          <a:bodyPr vert="horz" lIns="91440" tIns="45720" rIns="91440" bIns="45720" rtlCol="0" anchor="ctr">
            <a:noAutofit/>
          </a:bodyPr>
          <a:lstStyle/>
          <a:p>
            <a:pPr lvl="0">
              <a:spcBef>
                <a:spcPct val="0"/>
              </a:spcBef>
            </a:pPr>
            <a:r>
              <a:rPr lang="pl-PL" sz="1400" dirty="0" smtClean="0">
                <a:solidFill>
                  <a:schemeClr val="bg1">
                    <a:lumMod val="50000"/>
                  </a:schemeClr>
                </a:solidFill>
                <a:latin typeface="+mj-lt"/>
                <a:ea typeface="+mj-ea"/>
                <a:cs typeface="+mj-cs"/>
              </a:rPr>
              <a:t>*   V</a:t>
            </a:r>
            <a:r>
              <a:rPr lang="en-US" sz="1400" dirty="0" err="1" smtClean="0">
                <a:solidFill>
                  <a:schemeClr val="bg1">
                    <a:lumMod val="50000"/>
                  </a:schemeClr>
                </a:solidFill>
                <a:latin typeface="+mj-lt"/>
                <a:ea typeface="+mj-ea"/>
                <a:cs typeface="+mj-cs"/>
              </a:rPr>
              <a:t>ersion</a:t>
            </a:r>
            <a:r>
              <a:rPr lang="en-US" sz="1400" dirty="0" smtClean="0">
                <a:solidFill>
                  <a:schemeClr val="bg1">
                    <a:lumMod val="50000"/>
                  </a:schemeClr>
                </a:solidFill>
                <a:latin typeface="+mj-lt"/>
                <a:ea typeface="+mj-ea"/>
                <a:cs typeface="+mj-cs"/>
              </a:rPr>
              <a:t> for women (translated from Polish)</a:t>
            </a:r>
            <a:r>
              <a:rPr kumimoji="0" lang="pl-PL" sz="1400" b="0" i="0" u="none" strike="noStrike" kern="1200" cap="none" spc="0" normalizeH="0" baseline="0" noProof="0" dirty="0" smtClean="0">
                <a:ln>
                  <a:noFill/>
                </a:ln>
                <a:solidFill>
                  <a:schemeClr val="bg1">
                    <a:lumMod val="50000"/>
                  </a:schemeClr>
                </a:solidFill>
                <a:effectLst/>
                <a:uLnTx/>
                <a:uFillTx/>
                <a:latin typeface="+mj-lt"/>
                <a:ea typeface="+mj-ea"/>
                <a:cs typeface="+mj-cs"/>
              </a:rPr>
              <a:t/>
            </a:r>
            <a:br>
              <a:rPr kumimoji="0" lang="pl-PL" sz="1400" b="0" i="0" u="none" strike="noStrike" kern="1200" cap="none" spc="0" normalizeH="0" baseline="0" noProof="0" dirty="0" smtClean="0">
                <a:ln>
                  <a:noFill/>
                </a:ln>
                <a:solidFill>
                  <a:schemeClr val="bg1">
                    <a:lumMod val="50000"/>
                  </a:schemeClr>
                </a:solidFill>
                <a:effectLst/>
                <a:uLnTx/>
                <a:uFillTx/>
                <a:latin typeface="+mj-lt"/>
                <a:ea typeface="+mj-ea"/>
                <a:cs typeface="+mj-cs"/>
              </a:rPr>
            </a:br>
            <a:r>
              <a:rPr kumimoji="0" lang="en-US" sz="1200" b="0" i="0" u="none" strike="noStrike" kern="1200" cap="none" spc="0" normalizeH="0" baseline="0" noProof="0" dirty="0" smtClean="0">
                <a:ln>
                  <a:noFill/>
                </a:ln>
                <a:solidFill>
                  <a:schemeClr val="tx1"/>
                </a:solidFill>
                <a:effectLst/>
                <a:uLnTx/>
                <a:uFillTx/>
                <a:latin typeface="+mj-lt"/>
                <a:ea typeface="+mj-ea"/>
                <a:cs typeface="+mj-cs"/>
              </a:rPr>
              <a:t> </a:t>
            </a:r>
            <a:r>
              <a:rPr kumimoji="0" lang="pl-PL" sz="1200" b="0" i="0" u="none" strike="noStrike" kern="1200" cap="none" spc="0" normalizeH="0" baseline="0" noProof="0" dirty="0" smtClean="0">
                <a:ln>
                  <a:noFill/>
                </a:ln>
                <a:solidFill>
                  <a:schemeClr val="tx1"/>
                </a:solidFill>
                <a:effectLst/>
                <a:uLnTx/>
                <a:uFillTx/>
                <a:latin typeface="+mj-lt"/>
                <a:ea typeface="+mj-ea"/>
                <a:cs typeface="+mj-cs"/>
              </a:rPr>
              <a:t/>
            </a:r>
            <a:br>
              <a:rPr kumimoji="0" lang="pl-PL" sz="1200" b="0" i="0" u="none" strike="noStrike" kern="1200" cap="none" spc="0" normalizeH="0" baseline="0" noProof="0" dirty="0" smtClean="0">
                <a:ln>
                  <a:noFill/>
                </a:ln>
                <a:solidFill>
                  <a:schemeClr val="tx1"/>
                </a:solidFill>
                <a:effectLst/>
                <a:uLnTx/>
                <a:uFillTx/>
                <a:latin typeface="+mj-lt"/>
                <a:ea typeface="+mj-ea"/>
                <a:cs typeface="+mj-cs"/>
              </a:rPr>
            </a:br>
            <a:endParaRPr kumimoji="0" lang="pl-PL" sz="1200" b="0" i="0" u="none" strike="noStrike" kern="1200" cap="none" spc="0" normalizeH="0" baseline="0" noProof="0" dirty="0" smtClean="0">
              <a:ln>
                <a:noFill/>
              </a:ln>
              <a:solidFill>
                <a:schemeClr val="tx1"/>
              </a:solidFill>
              <a:effectLst/>
              <a:uLnTx/>
              <a:uFillTx/>
              <a:latin typeface="+mj-lt"/>
              <a:ea typeface="+mj-ea"/>
              <a:cs typeface="+mj-cs"/>
            </a:endParaRPr>
          </a:p>
        </p:txBody>
      </p:sp>
    </p:spTree>
    <p:extLst>
      <p:ext uri="{BB962C8B-B14F-4D97-AF65-F5344CB8AC3E}">
        <p14:creationId xmlns="" xmlns:p14="http://schemas.microsoft.com/office/powerpoint/2010/main" val="2797041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571472" y="285729"/>
            <a:ext cx="7772400" cy="571503"/>
          </a:xfrm>
        </p:spPr>
        <p:txBody>
          <a:bodyPr>
            <a:noAutofit/>
          </a:bodyPr>
          <a:lstStyle/>
          <a:p>
            <a:pPr algn="l"/>
            <a:r>
              <a:rPr lang="pl-PL" sz="1600" i="1" dirty="0" err="1" smtClean="0">
                <a:solidFill>
                  <a:schemeClr val="bg1">
                    <a:lumMod val="50000"/>
                  </a:schemeClr>
                </a:solidFill>
              </a:rPr>
              <a:t>Introduction</a:t>
            </a:r>
            <a:r>
              <a:rPr lang="pl-PL" sz="1600" i="1" dirty="0" smtClean="0">
                <a:solidFill>
                  <a:schemeClr val="bg1">
                    <a:lumMod val="50000"/>
                  </a:schemeClr>
                </a:solidFill>
              </a:rPr>
              <a:t>:</a:t>
            </a:r>
            <a:r>
              <a:rPr lang="pl-PL" sz="1200" dirty="0"/>
              <a:t/>
            </a:r>
            <a:br>
              <a:rPr lang="pl-PL" sz="1200" dirty="0"/>
            </a:br>
            <a:r>
              <a:rPr lang="en-US" sz="1200" dirty="0"/>
              <a:t> </a:t>
            </a:r>
            <a:r>
              <a:rPr lang="pl-PL" sz="1200" dirty="0"/>
              <a:t/>
            </a:r>
            <a:br>
              <a:rPr lang="pl-PL" sz="1200" dirty="0"/>
            </a:br>
            <a:endParaRPr lang="pl-PL" sz="1200" dirty="0"/>
          </a:p>
        </p:txBody>
      </p:sp>
      <p:sp>
        <p:nvSpPr>
          <p:cNvPr id="3" name="Tytuł 1"/>
          <p:cNvSpPr txBox="1">
            <a:spLocks/>
          </p:cNvSpPr>
          <p:nvPr/>
        </p:nvSpPr>
        <p:spPr>
          <a:xfrm>
            <a:off x="500034" y="500042"/>
            <a:ext cx="8001056" cy="5643602"/>
          </a:xfrm>
          <a:prstGeom prst="rect">
            <a:avLst/>
          </a:prstGeom>
        </p:spPr>
        <p:txBody>
          <a:bodyPr vert="horz" lIns="91440" tIns="45720" rIns="91440" bIns="45720" rtlCol="0" anchor="ctr">
            <a:noAutofit/>
          </a:bodyPr>
          <a:lstStyle/>
          <a:p>
            <a:r>
              <a:rPr lang="en-US" sz="2200" dirty="0" smtClean="0"/>
              <a:t>She is studying and living in your town. Her boyfriend left the country some time ago. The haven't seen each other for a while. </a:t>
            </a:r>
            <a:endParaRPr lang="pl-PL" sz="2200" dirty="0" smtClean="0"/>
          </a:p>
          <a:p>
            <a:r>
              <a:rPr lang="en-US" sz="2200" dirty="0" smtClean="0"/>
              <a:t>It's difficult for them, </a:t>
            </a:r>
            <a:r>
              <a:rPr lang="pl-PL" sz="2200" dirty="0" err="1" smtClean="0"/>
              <a:t>because</a:t>
            </a:r>
            <a:r>
              <a:rPr lang="en-US" sz="2200" dirty="0" smtClean="0"/>
              <a:t> they love each other very much. </a:t>
            </a:r>
            <a:endParaRPr lang="pl-PL" sz="2200" dirty="0" smtClean="0"/>
          </a:p>
          <a:p>
            <a:r>
              <a:rPr lang="en-US" sz="2200" dirty="0" smtClean="0"/>
              <a:t>In order to be close to each other once again, the boy is looking for a job near where she lives. The girl has just got news from him that he did not manage to get the job…</a:t>
            </a:r>
            <a:endParaRPr lang="pl-PL" sz="2200" dirty="0" smtClean="0"/>
          </a:p>
          <a:p>
            <a:r>
              <a:rPr lang="en-US" sz="2200" dirty="0" smtClean="0"/>
              <a:t> </a:t>
            </a:r>
            <a:endParaRPr lang="pl-PL" sz="2200" dirty="0" smtClean="0"/>
          </a:p>
          <a:p>
            <a:r>
              <a:rPr lang="en-US" sz="2200" dirty="0" smtClean="0"/>
              <a:t>The message means a great deal to her.</a:t>
            </a:r>
            <a:endParaRPr lang="pl-PL" sz="2200" dirty="0" smtClean="0"/>
          </a:p>
          <a:p>
            <a:r>
              <a:rPr lang="en-US" sz="2200" dirty="0" smtClean="0"/>
              <a:t>In a while you will read her reaction. </a:t>
            </a:r>
            <a:endParaRPr lang="pl-PL" sz="2200" dirty="0" smtClean="0"/>
          </a:p>
          <a:p>
            <a:endParaRPr lang="pl-PL" sz="2200" dirty="0" smtClean="0"/>
          </a:p>
          <a:p>
            <a:r>
              <a:rPr lang="en-US" sz="2200" b="1" dirty="0" smtClean="0"/>
              <a:t>Read each sentence very slowly and carefully. </a:t>
            </a:r>
            <a:endParaRPr lang="pl-PL" sz="2200" b="1" dirty="0" smtClean="0"/>
          </a:p>
          <a:p>
            <a:r>
              <a:rPr lang="en-US" sz="2200" b="1" dirty="0" smtClean="0"/>
              <a:t>Please try to </a:t>
            </a:r>
            <a:r>
              <a:rPr lang="en-US" sz="2200" b="1" dirty="0" err="1" smtClean="0"/>
              <a:t>empa</a:t>
            </a:r>
            <a:r>
              <a:rPr lang="pl-PL" sz="2200" b="1" dirty="0" err="1" smtClean="0"/>
              <a:t>th</a:t>
            </a:r>
            <a:r>
              <a:rPr lang="en-US" sz="2200" b="1" dirty="0" err="1" smtClean="0"/>
              <a:t>ize</a:t>
            </a:r>
            <a:r>
              <a:rPr lang="en-US" sz="2200" b="1" dirty="0" smtClean="0"/>
              <a:t> with</a:t>
            </a:r>
            <a:r>
              <a:rPr lang="pl-PL" sz="2200" b="1" dirty="0" smtClean="0"/>
              <a:t> </a:t>
            </a:r>
            <a:r>
              <a:rPr lang="pl-PL" sz="2200" b="1" dirty="0" err="1" smtClean="0"/>
              <a:t>the</a:t>
            </a:r>
            <a:r>
              <a:rPr lang="en-US" sz="2200" b="1" dirty="0" smtClean="0"/>
              <a:t> described feelings </a:t>
            </a:r>
            <a:endParaRPr lang="pl-PL" sz="2200" b="1" dirty="0" smtClean="0"/>
          </a:p>
          <a:p>
            <a:r>
              <a:rPr lang="en-US" sz="2200" b="1" dirty="0" smtClean="0"/>
              <a:t>as intensely as you can. </a:t>
            </a:r>
            <a:endParaRPr lang="pl-PL" sz="2200" b="1" dirty="0" smtClean="0"/>
          </a:p>
          <a:p>
            <a:r>
              <a:rPr lang="en-US" sz="2200" b="1" dirty="0" smtClean="0"/>
              <a:t>Try to imagine as if they were your own feelings.</a:t>
            </a:r>
            <a:endParaRPr lang="pl-PL" sz="2200" b="1" dirty="0"/>
          </a:p>
        </p:txBody>
      </p:sp>
    </p:spTree>
    <p:extLst>
      <p:ext uri="{BB962C8B-B14F-4D97-AF65-F5344CB8AC3E}">
        <p14:creationId xmlns="" xmlns:p14="http://schemas.microsoft.com/office/powerpoint/2010/main" val="2797041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571472" y="285729"/>
            <a:ext cx="7772400" cy="571503"/>
          </a:xfrm>
        </p:spPr>
        <p:txBody>
          <a:bodyPr>
            <a:noAutofit/>
          </a:bodyPr>
          <a:lstStyle/>
          <a:p>
            <a:pPr algn="l"/>
            <a:r>
              <a:rPr lang="pl-PL" sz="1600" i="1" dirty="0" err="1" smtClean="0">
                <a:solidFill>
                  <a:schemeClr val="bg1">
                    <a:lumMod val="50000"/>
                  </a:schemeClr>
                </a:solidFill>
              </a:rPr>
              <a:t>Secondary</a:t>
            </a:r>
            <a:r>
              <a:rPr lang="pl-PL" sz="1600" i="1" dirty="0" smtClean="0">
                <a:solidFill>
                  <a:schemeClr val="bg1">
                    <a:lumMod val="50000"/>
                  </a:schemeClr>
                </a:solidFill>
              </a:rPr>
              <a:t> </a:t>
            </a:r>
            <a:r>
              <a:rPr lang="pl-PL" sz="1600" i="1" dirty="0" err="1" smtClean="0">
                <a:solidFill>
                  <a:schemeClr val="bg1">
                    <a:lumMod val="50000"/>
                  </a:schemeClr>
                </a:solidFill>
              </a:rPr>
              <a:t>mixed</a:t>
            </a:r>
            <a:r>
              <a:rPr lang="pl-PL" sz="1600" i="1" dirty="0" smtClean="0">
                <a:solidFill>
                  <a:schemeClr val="bg1">
                    <a:lumMod val="50000"/>
                  </a:schemeClr>
                </a:solidFill>
              </a:rPr>
              <a:t> </a:t>
            </a:r>
            <a:r>
              <a:rPr lang="pl-PL" sz="1600" i="1" dirty="0" err="1" smtClean="0">
                <a:solidFill>
                  <a:schemeClr val="bg1">
                    <a:lumMod val="50000"/>
                  </a:schemeClr>
                </a:solidFill>
              </a:rPr>
              <a:t>emotion</a:t>
            </a:r>
            <a:r>
              <a:rPr lang="pl-PL" sz="1600" i="1" dirty="0" smtClean="0">
                <a:solidFill>
                  <a:schemeClr val="bg1">
                    <a:lumMod val="50000"/>
                  </a:schemeClr>
                </a:solidFill>
              </a:rPr>
              <a:t> </a:t>
            </a:r>
            <a:r>
              <a:rPr lang="pl-PL" sz="1600" i="1" dirty="0" err="1" smtClean="0">
                <a:solidFill>
                  <a:schemeClr val="bg1">
                    <a:lumMod val="50000"/>
                  </a:schemeClr>
                </a:solidFill>
              </a:rPr>
              <a:t>condition</a:t>
            </a:r>
            <a:r>
              <a:rPr lang="pl-PL" sz="1600" i="1" dirty="0" smtClean="0">
                <a:solidFill>
                  <a:schemeClr val="bg1">
                    <a:lumMod val="50000"/>
                  </a:schemeClr>
                </a:solidFill>
              </a:rPr>
              <a:t> (nostalgia):</a:t>
            </a:r>
            <a:r>
              <a:rPr lang="pl-PL" sz="1200" dirty="0"/>
              <a:t/>
            </a:r>
            <a:br>
              <a:rPr lang="pl-PL" sz="1200" dirty="0"/>
            </a:br>
            <a:r>
              <a:rPr lang="en-US" sz="1200" dirty="0"/>
              <a:t> </a:t>
            </a:r>
            <a:r>
              <a:rPr lang="pl-PL" sz="1200" dirty="0"/>
              <a:t/>
            </a:r>
            <a:br>
              <a:rPr lang="pl-PL" sz="1200" dirty="0"/>
            </a:br>
            <a:endParaRPr lang="pl-PL" sz="1200" dirty="0"/>
          </a:p>
        </p:txBody>
      </p:sp>
      <p:sp>
        <p:nvSpPr>
          <p:cNvPr id="4" name="Tytuł 1"/>
          <p:cNvSpPr txBox="1">
            <a:spLocks/>
          </p:cNvSpPr>
          <p:nvPr/>
        </p:nvSpPr>
        <p:spPr>
          <a:xfrm>
            <a:off x="428596" y="5715015"/>
            <a:ext cx="8072494" cy="1142985"/>
          </a:xfrm>
          <a:prstGeom prst="rect">
            <a:avLst/>
          </a:prstGeom>
        </p:spPr>
        <p:txBody>
          <a:bodyPr vert="horz" lIns="91440" tIns="45720" rIns="91440" bIns="45720" rtlCol="0" anchor="ctr">
            <a:noAutofit/>
          </a:bodyPr>
          <a:lstStyle/>
          <a:p>
            <a:pPr lvl="0">
              <a:spcBef>
                <a:spcPct val="0"/>
              </a:spcBef>
            </a:pPr>
            <a:r>
              <a:rPr kumimoji="0" lang="pl-PL" sz="1300" b="0" i="0" u="none" strike="noStrike" kern="1200" cap="none" spc="0" normalizeH="0" baseline="0" noProof="0" dirty="0" smtClean="0">
                <a:ln>
                  <a:noFill/>
                </a:ln>
                <a:solidFill>
                  <a:schemeClr val="bg1">
                    <a:lumMod val="50000"/>
                  </a:schemeClr>
                </a:solidFill>
                <a:effectLst/>
                <a:uLnTx/>
                <a:uFillTx/>
                <a:latin typeface="+mj-lt"/>
                <a:ea typeface="+mj-ea"/>
                <a:cs typeface="+mj-cs"/>
              </a:rPr>
              <a:t>*  </a:t>
            </a:r>
            <a:r>
              <a:rPr lang="en-US" sz="1400" dirty="0" smtClean="0">
                <a:solidFill>
                  <a:schemeClr val="bg1">
                    <a:lumMod val="50000"/>
                  </a:schemeClr>
                </a:solidFill>
              </a:rPr>
              <a:t>In the presented supplementary material, all descriptions of emotional responses that are positively </a:t>
            </a:r>
            <a:r>
              <a:rPr lang="en-US" sz="1400" dirty="0" err="1" smtClean="0">
                <a:solidFill>
                  <a:schemeClr val="bg1">
                    <a:lumMod val="50000"/>
                  </a:schemeClr>
                </a:solidFill>
              </a:rPr>
              <a:t>valenced</a:t>
            </a:r>
            <a:r>
              <a:rPr lang="en-US" sz="1400" dirty="0" smtClean="0">
                <a:solidFill>
                  <a:schemeClr val="bg1">
                    <a:lumMod val="50000"/>
                  </a:schemeClr>
                </a:solidFill>
              </a:rPr>
              <a:t> sentences are marked red, while negatively </a:t>
            </a:r>
            <a:r>
              <a:rPr lang="en-US" sz="1400" dirty="0" err="1" smtClean="0">
                <a:solidFill>
                  <a:schemeClr val="bg1">
                    <a:lumMod val="50000"/>
                  </a:schemeClr>
                </a:solidFill>
              </a:rPr>
              <a:t>valenced</a:t>
            </a:r>
            <a:r>
              <a:rPr lang="en-US" sz="1400" dirty="0" smtClean="0">
                <a:solidFill>
                  <a:schemeClr val="bg1">
                    <a:lumMod val="50000"/>
                  </a:schemeClr>
                </a:solidFill>
              </a:rPr>
              <a:t> sentences are marked  blue in order for the affective balance to be more visible (the participants read the whole text in a black color).</a:t>
            </a:r>
            <a:r>
              <a:rPr kumimoji="0" lang="pl-PL" sz="1200" b="0" i="0" u="none" strike="noStrike" kern="1200" cap="none" spc="0" normalizeH="0" baseline="0" noProof="0" dirty="0" smtClean="0">
                <a:ln>
                  <a:noFill/>
                </a:ln>
                <a:solidFill>
                  <a:schemeClr val="tx1"/>
                </a:solidFill>
                <a:effectLst/>
                <a:uLnTx/>
                <a:uFillTx/>
                <a:latin typeface="+mj-lt"/>
                <a:ea typeface="+mj-ea"/>
                <a:cs typeface="+mj-cs"/>
              </a:rPr>
              <a:t/>
            </a:r>
            <a:br>
              <a:rPr kumimoji="0" lang="pl-PL" sz="1200" b="0" i="0" u="none" strike="noStrike" kern="1200" cap="none" spc="0" normalizeH="0" baseline="0" noProof="0" dirty="0" smtClean="0">
                <a:ln>
                  <a:noFill/>
                </a:ln>
                <a:solidFill>
                  <a:schemeClr val="tx1"/>
                </a:solidFill>
                <a:effectLst/>
                <a:uLnTx/>
                <a:uFillTx/>
                <a:latin typeface="+mj-lt"/>
                <a:ea typeface="+mj-ea"/>
                <a:cs typeface="+mj-cs"/>
              </a:rPr>
            </a:br>
            <a:endParaRPr kumimoji="0" lang="pl-PL" sz="12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6" name="Prostokąt zaokrąglony 5"/>
          <p:cNvSpPr/>
          <p:nvPr/>
        </p:nvSpPr>
        <p:spPr>
          <a:xfrm>
            <a:off x="571472" y="642918"/>
            <a:ext cx="8001056" cy="5143536"/>
          </a:xfrm>
          <a:prstGeom prst="roundRect">
            <a:avLst/>
          </a:prstGeom>
          <a:solidFill>
            <a:srgbClr val="FFFFCC"/>
          </a:solid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002060"/>
                </a:solidFill>
              </a:rPr>
              <a:t>What a pity he didn't get this job… He won't come after all</a:t>
            </a:r>
            <a:r>
              <a:rPr lang="pl-PL" sz="2000" dirty="0" smtClean="0">
                <a:solidFill>
                  <a:srgbClr val="002060"/>
                </a:solidFill>
              </a:rPr>
              <a:t>.</a:t>
            </a:r>
            <a:r>
              <a:rPr lang="en-US" sz="2000" dirty="0" smtClean="0">
                <a:solidFill>
                  <a:srgbClr val="002060"/>
                </a:solidFill>
              </a:rPr>
              <a:t> </a:t>
            </a:r>
            <a:r>
              <a:rPr lang="pl-PL" sz="2000" dirty="0" smtClean="0">
                <a:solidFill>
                  <a:srgbClr val="002060"/>
                </a:solidFill>
              </a:rPr>
              <a:t>W</a:t>
            </a:r>
            <a:r>
              <a:rPr lang="en-US" sz="2000" dirty="0" err="1" smtClean="0">
                <a:solidFill>
                  <a:srgbClr val="002060"/>
                </a:solidFill>
              </a:rPr>
              <a:t>e'll</a:t>
            </a:r>
            <a:r>
              <a:rPr lang="en-US" sz="2000" dirty="0" smtClean="0">
                <a:solidFill>
                  <a:srgbClr val="002060"/>
                </a:solidFill>
              </a:rPr>
              <a:t> still be far away from each other</a:t>
            </a:r>
            <a:r>
              <a:rPr lang="en-US" sz="2000" dirty="0" smtClean="0">
                <a:solidFill>
                  <a:schemeClr val="tx1"/>
                </a:solidFill>
              </a:rPr>
              <a:t>. </a:t>
            </a:r>
            <a:r>
              <a:rPr lang="en-US" sz="2000" dirty="0" smtClean="0">
                <a:solidFill>
                  <a:srgbClr val="002060"/>
                </a:solidFill>
              </a:rPr>
              <a:t>I haven't seen him for such a long time</a:t>
            </a:r>
            <a:r>
              <a:rPr lang="pl-PL" sz="2000" dirty="0" smtClean="0">
                <a:solidFill>
                  <a:srgbClr val="002060"/>
                </a:solidFill>
              </a:rPr>
              <a:t>..</a:t>
            </a:r>
            <a:r>
              <a:rPr lang="en-US" sz="2000" dirty="0" smtClean="0">
                <a:solidFill>
                  <a:srgbClr val="002060"/>
                </a:solidFill>
              </a:rPr>
              <a:t>. </a:t>
            </a:r>
            <a:r>
              <a:rPr lang="en-US" sz="2000" dirty="0" smtClean="0">
                <a:solidFill>
                  <a:srgbClr val="C00000"/>
                </a:solidFill>
              </a:rPr>
              <a:t>At least I have so many great memories</a:t>
            </a:r>
            <a:r>
              <a:rPr lang="pl-PL" sz="2000" dirty="0" smtClean="0">
                <a:solidFill>
                  <a:srgbClr val="C00000"/>
                </a:solidFill>
              </a:rPr>
              <a:t>.</a:t>
            </a:r>
            <a:r>
              <a:rPr lang="en-US" sz="2000" dirty="0" smtClean="0">
                <a:solidFill>
                  <a:srgbClr val="C00000"/>
                </a:solidFill>
              </a:rPr>
              <a:t> I remember our first trip to the sea.</a:t>
            </a:r>
            <a:r>
              <a:rPr lang="en-US" sz="2000" dirty="0" smtClean="0">
                <a:solidFill>
                  <a:schemeClr val="tx1"/>
                </a:solidFill>
              </a:rPr>
              <a:t> </a:t>
            </a:r>
            <a:r>
              <a:rPr lang="en-US" sz="2000" dirty="0" smtClean="0">
                <a:solidFill>
                  <a:srgbClr val="C00000"/>
                </a:solidFill>
              </a:rPr>
              <a:t>It was wonderful, we were so in love...  We kept holding hands</a:t>
            </a:r>
            <a:r>
              <a:rPr lang="pl-PL" sz="2000" dirty="0" smtClean="0">
                <a:solidFill>
                  <a:srgbClr val="C00000"/>
                </a:solidFill>
              </a:rPr>
              <a:t>…</a:t>
            </a:r>
            <a:r>
              <a:rPr lang="en-US" sz="2000" dirty="0" smtClean="0">
                <a:solidFill>
                  <a:srgbClr val="C00000"/>
                </a:solidFill>
              </a:rPr>
              <a:t> </a:t>
            </a:r>
            <a:r>
              <a:rPr lang="pl-PL" sz="2000" dirty="0" smtClean="0">
                <a:solidFill>
                  <a:srgbClr val="C00000"/>
                </a:solidFill>
              </a:rPr>
              <a:t>E</a:t>
            </a:r>
            <a:r>
              <a:rPr lang="en-US" sz="2000" dirty="0" smtClean="0">
                <a:solidFill>
                  <a:srgbClr val="C00000"/>
                </a:solidFill>
              </a:rPr>
              <a:t>ach moment together was pure happiness. </a:t>
            </a:r>
            <a:r>
              <a:rPr lang="en-US" sz="2000" dirty="0" smtClean="0">
                <a:solidFill>
                  <a:schemeClr val="tx2">
                    <a:lumMod val="50000"/>
                  </a:schemeClr>
                </a:solidFill>
              </a:rPr>
              <a:t>It is a pity that those holidays are over. Now all we have are memories...</a:t>
            </a:r>
            <a:r>
              <a:rPr lang="en-US" sz="2000" dirty="0" smtClean="0">
                <a:solidFill>
                  <a:srgbClr val="C00000"/>
                </a:solidFill>
              </a:rPr>
              <a:t> I remember our walks to the beach. The smell of the sea air, the warm sun on our faces</a:t>
            </a:r>
            <a:r>
              <a:rPr lang="pl-PL" sz="2000" dirty="0" smtClean="0">
                <a:solidFill>
                  <a:srgbClr val="C00000"/>
                </a:solidFill>
              </a:rPr>
              <a:t>…</a:t>
            </a:r>
            <a:r>
              <a:rPr lang="en-US" sz="2000" dirty="0" smtClean="0">
                <a:solidFill>
                  <a:srgbClr val="C00000"/>
                </a:solidFill>
              </a:rPr>
              <a:t> I even remember the song that was with us then. The memory of those moments is so moving… We were joking all the time, fooling around, </a:t>
            </a:r>
            <a:r>
              <a:rPr lang="pl-PL" sz="2000" dirty="0" smtClean="0">
                <a:solidFill>
                  <a:srgbClr val="C00000"/>
                </a:solidFill>
              </a:rPr>
              <a:t>w</a:t>
            </a:r>
            <a:r>
              <a:rPr lang="en-US" sz="2000" dirty="0" smtClean="0">
                <a:solidFill>
                  <a:srgbClr val="C00000"/>
                </a:solidFill>
              </a:rPr>
              <a:t>e were so inseparable</a:t>
            </a:r>
            <a:r>
              <a:rPr lang="en-US" sz="2000" dirty="0" smtClean="0">
                <a:solidFill>
                  <a:srgbClr val="FF0000"/>
                </a:solidFill>
              </a:rPr>
              <a:t>…</a:t>
            </a:r>
            <a:r>
              <a:rPr lang="en-US" sz="2000" dirty="0" smtClean="0">
                <a:solidFill>
                  <a:schemeClr val="tx2">
                    <a:lumMod val="50000"/>
                  </a:schemeClr>
                </a:solidFill>
              </a:rPr>
              <a:t> It’s a pity that those days are behind us. They're long gone...</a:t>
            </a:r>
            <a:r>
              <a:rPr lang="en-US" sz="2000" dirty="0" smtClean="0">
                <a:solidFill>
                  <a:schemeClr val="tx1"/>
                </a:solidFill>
              </a:rPr>
              <a:t> </a:t>
            </a:r>
            <a:r>
              <a:rPr lang="en-US" sz="2000" dirty="0" smtClean="0">
                <a:solidFill>
                  <a:schemeClr val="tx2">
                    <a:lumMod val="50000"/>
                  </a:schemeClr>
                </a:solidFill>
              </a:rPr>
              <a:t>If only I could turn back time, even just for a moment, and live it through once again…</a:t>
            </a:r>
            <a:r>
              <a:rPr lang="en-US" sz="2000" dirty="0" smtClean="0">
                <a:solidFill>
                  <a:srgbClr val="C00000"/>
                </a:solidFill>
              </a:rPr>
              <a:t> Our first vacation together was wonderful... </a:t>
            </a:r>
            <a:r>
              <a:rPr lang="en-US" sz="2000" dirty="0" smtClean="0">
                <a:solidFill>
                  <a:schemeClr val="tx2">
                    <a:lumMod val="50000"/>
                  </a:schemeClr>
                </a:solidFill>
              </a:rPr>
              <a:t>It was so long time ago. Amazing moments, that won't come back...</a:t>
            </a:r>
            <a:r>
              <a:rPr lang="pl-PL" sz="2000" dirty="0" smtClean="0">
                <a:solidFill>
                  <a:schemeClr val="bg1">
                    <a:lumMod val="50000"/>
                  </a:schemeClr>
                </a:solidFill>
              </a:rPr>
              <a:t>*</a:t>
            </a:r>
            <a:endParaRPr lang="pl-PL" sz="2000" dirty="0">
              <a:solidFill>
                <a:schemeClr val="bg1">
                  <a:lumMod val="50000"/>
                </a:schemeClr>
              </a:solidFill>
            </a:endParaRPr>
          </a:p>
        </p:txBody>
      </p:sp>
    </p:spTree>
    <p:extLst>
      <p:ext uri="{BB962C8B-B14F-4D97-AF65-F5344CB8AC3E}">
        <p14:creationId xmlns="" xmlns:p14="http://schemas.microsoft.com/office/powerpoint/2010/main" val="27970417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500034" y="214290"/>
            <a:ext cx="8143932" cy="571503"/>
          </a:xfrm>
        </p:spPr>
        <p:txBody>
          <a:bodyPr>
            <a:noAutofit/>
          </a:bodyPr>
          <a:lstStyle/>
          <a:p>
            <a:pPr algn="l"/>
            <a:r>
              <a:rPr lang="pl-PL" sz="1600" i="1" dirty="0" err="1" smtClean="0">
                <a:solidFill>
                  <a:schemeClr val="bg1">
                    <a:lumMod val="50000"/>
                  </a:schemeClr>
                </a:solidFill>
              </a:rPr>
              <a:t>Sequentially</a:t>
            </a:r>
            <a:r>
              <a:rPr lang="pl-PL" sz="1600" i="1" dirty="0" smtClean="0">
                <a:solidFill>
                  <a:schemeClr val="bg1">
                    <a:lumMod val="50000"/>
                  </a:schemeClr>
                </a:solidFill>
              </a:rPr>
              <a:t> </a:t>
            </a:r>
            <a:r>
              <a:rPr lang="pl-PL" sz="1600" i="1" dirty="0" err="1" smtClean="0">
                <a:solidFill>
                  <a:schemeClr val="bg1">
                    <a:lumMod val="50000"/>
                  </a:schemeClr>
                </a:solidFill>
              </a:rPr>
              <a:t>mixed</a:t>
            </a:r>
            <a:r>
              <a:rPr lang="pl-PL" sz="1600" i="1" dirty="0" smtClean="0">
                <a:solidFill>
                  <a:schemeClr val="bg1">
                    <a:lumMod val="50000"/>
                  </a:schemeClr>
                </a:solidFill>
              </a:rPr>
              <a:t> </a:t>
            </a:r>
            <a:r>
              <a:rPr lang="pl-PL" sz="1600" i="1" dirty="0" err="1" smtClean="0">
                <a:solidFill>
                  <a:schemeClr val="bg1">
                    <a:lumMod val="50000"/>
                  </a:schemeClr>
                </a:solidFill>
              </a:rPr>
              <a:t>emotion</a:t>
            </a:r>
            <a:r>
              <a:rPr lang="pl-PL" sz="1600" i="1" dirty="0" smtClean="0">
                <a:solidFill>
                  <a:schemeClr val="bg1">
                    <a:lumMod val="50000"/>
                  </a:schemeClr>
                </a:solidFill>
              </a:rPr>
              <a:t> </a:t>
            </a:r>
            <a:r>
              <a:rPr lang="pl-PL" sz="1600" i="1" dirty="0" err="1" smtClean="0">
                <a:solidFill>
                  <a:schemeClr val="bg1">
                    <a:lumMod val="50000"/>
                  </a:schemeClr>
                </a:solidFill>
              </a:rPr>
              <a:t>condition</a:t>
            </a:r>
            <a:r>
              <a:rPr lang="pl-PL" sz="1600" i="1" dirty="0" smtClean="0">
                <a:solidFill>
                  <a:schemeClr val="bg1">
                    <a:lumMod val="50000"/>
                  </a:schemeClr>
                </a:solidFill>
              </a:rPr>
              <a:t> (</a:t>
            </a:r>
            <a:r>
              <a:rPr lang="pl-PL" sz="1600" i="1" dirty="0" err="1" smtClean="0">
                <a:solidFill>
                  <a:schemeClr val="bg1">
                    <a:lumMod val="50000"/>
                  </a:schemeClr>
                </a:solidFill>
              </a:rPr>
              <a:t>sadness</a:t>
            </a:r>
            <a:r>
              <a:rPr lang="pl-PL" sz="1600" i="1" dirty="0" smtClean="0">
                <a:solidFill>
                  <a:schemeClr val="bg1">
                    <a:lumMod val="50000"/>
                  </a:schemeClr>
                </a:solidFill>
              </a:rPr>
              <a:t> </a:t>
            </a:r>
            <a:r>
              <a:rPr lang="pl-PL" sz="1600" i="1" dirty="0" err="1" smtClean="0">
                <a:solidFill>
                  <a:schemeClr val="bg1">
                    <a:lumMod val="50000"/>
                  </a:schemeClr>
                </a:solidFill>
              </a:rPr>
              <a:t>followed</a:t>
            </a:r>
            <a:r>
              <a:rPr lang="pl-PL" sz="1600" i="1" dirty="0" smtClean="0">
                <a:solidFill>
                  <a:schemeClr val="bg1">
                    <a:lumMod val="50000"/>
                  </a:schemeClr>
                </a:solidFill>
              </a:rPr>
              <a:t> by </a:t>
            </a:r>
            <a:r>
              <a:rPr lang="pl-PL" sz="1600" i="1" dirty="0" err="1" smtClean="0">
                <a:solidFill>
                  <a:schemeClr val="bg1">
                    <a:lumMod val="50000"/>
                  </a:schemeClr>
                </a:solidFill>
              </a:rPr>
              <a:t>love</a:t>
            </a:r>
            <a:r>
              <a:rPr lang="pl-PL" sz="1600" i="1" dirty="0" smtClean="0">
                <a:solidFill>
                  <a:schemeClr val="bg1">
                    <a:lumMod val="50000"/>
                  </a:schemeClr>
                </a:solidFill>
              </a:rPr>
              <a:t> </a:t>
            </a:r>
            <a:r>
              <a:rPr lang="pl-PL" sz="1600" i="1" dirty="0" err="1" smtClean="0">
                <a:solidFill>
                  <a:schemeClr val="bg1">
                    <a:lumMod val="50000"/>
                  </a:schemeClr>
                </a:solidFill>
              </a:rPr>
              <a:t>vs</a:t>
            </a:r>
            <a:r>
              <a:rPr lang="pl-PL" sz="1600" i="1" dirty="0" smtClean="0">
                <a:solidFill>
                  <a:schemeClr val="bg1">
                    <a:lumMod val="50000"/>
                  </a:schemeClr>
                </a:solidFill>
              </a:rPr>
              <a:t> </a:t>
            </a:r>
            <a:r>
              <a:rPr lang="pl-PL" sz="1600" i="1" dirty="0" err="1" smtClean="0">
                <a:solidFill>
                  <a:schemeClr val="bg1">
                    <a:lumMod val="50000"/>
                  </a:schemeClr>
                </a:solidFill>
              </a:rPr>
              <a:t>love</a:t>
            </a:r>
            <a:r>
              <a:rPr lang="pl-PL" sz="1600" i="1" dirty="0" smtClean="0">
                <a:solidFill>
                  <a:schemeClr val="bg1">
                    <a:lumMod val="50000"/>
                  </a:schemeClr>
                </a:solidFill>
              </a:rPr>
              <a:t> </a:t>
            </a:r>
            <a:r>
              <a:rPr lang="pl-PL" sz="1600" i="1" dirty="0" err="1" smtClean="0">
                <a:solidFill>
                  <a:schemeClr val="bg1">
                    <a:lumMod val="50000"/>
                  </a:schemeClr>
                </a:solidFill>
              </a:rPr>
              <a:t>followed</a:t>
            </a:r>
            <a:r>
              <a:rPr lang="pl-PL" sz="1600" i="1" dirty="0" smtClean="0">
                <a:solidFill>
                  <a:schemeClr val="bg1">
                    <a:lumMod val="50000"/>
                  </a:schemeClr>
                </a:solidFill>
              </a:rPr>
              <a:t> by </a:t>
            </a:r>
            <a:r>
              <a:rPr lang="pl-PL" sz="1600" i="1" dirty="0" err="1" smtClean="0">
                <a:solidFill>
                  <a:schemeClr val="bg1">
                    <a:lumMod val="50000"/>
                  </a:schemeClr>
                </a:solidFill>
              </a:rPr>
              <a:t>sadness</a:t>
            </a:r>
            <a:r>
              <a:rPr lang="pl-PL" sz="1600" i="1" dirty="0" smtClean="0">
                <a:solidFill>
                  <a:schemeClr val="bg1">
                    <a:lumMod val="50000"/>
                  </a:schemeClr>
                </a:solidFill>
              </a:rPr>
              <a:t> ):</a:t>
            </a:r>
            <a:r>
              <a:rPr lang="pl-PL" sz="1200" dirty="0"/>
              <a:t/>
            </a:r>
            <a:br>
              <a:rPr lang="pl-PL" sz="1200" dirty="0"/>
            </a:br>
            <a:r>
              <a:rPr lang="en-US" sz="1200" dirty="0"/>
              <a:t> </a:t>
            </a:r>
            <a:r>
              <a:rPr lang="pl-PL" sz="1200" dirty="0"/>
              <a:t/>
            </a:r>
            <a:br>
              <a:rPr lang="pl-PL" sz="1200" dirty="0"/>
            </a:br>
            <a:endParaRPr lang="pl-PL" sz="1200" dirty="0"/>
          </a:p>
        </p:txBody>
      </p:sp>
      <p:sp>
        <p:nvSpPr>
          <p:cNvPr id="6" name="Prostokąt zaokrąglony 5"/>
          <p:cNvSpPr/>
          <p:nvPr/>
        </p:nvSpPr>
        <p:spPr>
          <a:xfrm>
            <a:off x="500034" y="857232"/>
            <a:ext cx="8001056" cy="5143536"/>
          </a:xfrm>
          <a:prstGeom prst="roundRect">
            <a:avLst/>
          </a:prstGeom>
          <a:solidFill>
            <a:srgbClr val="FFFFCC"/>
          </a:solid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chemeClr val="tx2">
                    <a:lumMod val="50000"/>
                  </a:schemeClr>
                </a:solidFill>
              </a:rPr>
              <a:t>What a pity that he didn't get the job. It's all over</a:t>
            </a:r>
            <a:r>
              <a:rPr lang="pl-PL" sz="2000" dirty="0" smtClean="0">
                <a:solidFill>
                  <a:schemeClr val="tx2">
                    <a:lumMod val="50000"/>
                  </a:schemeClr>
                </a:solidFill>
              </a:rPr>
              <a:t>…</a:t>
            </a:r>
            <a:r>
              <a:rPr lang="en-US" sz="2000" dirty="0" smtClean="0">
                <a:solidFill>
                  <a:schemeClr val="tx2">
                    <a:lumMod val="50000"/>
                  </a:schemeClr>
                </a:solidFill>
              </a:rPr>
              <a:t> </a:t>
            </a:r>
            <a:r>
              <a:rPr lang="pl-PL" sz="2000" dirty="0" smtClean="0">
                <a:solidFill>
                  <a:schemeClr val="tx2">
                    <a:lumMod val="50000"/>
                  </a:schemeClr>
                </a:solidFill>
              </a:rPr>
              <a:t>W</a:t>
            </a:r>
            <a:r>
              <a:rPr lang="en-US" sz="2000" dirty="0" smtClean="0">
                <a:solidFill>
                  <a:schemeClr val="tx2">
                    <a:lumMod val="50000"/>
                  </a:schemeClr>
                </a:solidFill>
              </a:rPr>
              <a:t>e tried so hard but it's worth nothing. We will still be so far away from each other… It's so hard without him. We haven't seen each other for so long. It will never be the same as it was before he left… It's awful that I can't turn back time. I am overtaken by stronger and stronger feeling of hopelessness and apathy... I don't feel like doing anything. It's terrible, I want to cry...</a:t>
            </a:r>
            <a:endParaRPr lang="pl-PL" sz="2000" dirty="0" smtClean="0">
              <a:solidFill>
                <a:schemeClr val="tx2">
                  <a:lumMod val="50000"/>
                </a:schemeClr>
              </a:solidFill>
            </a:endParaRPr>
          </a:p>
          <a:p>
            <a:r>
              <a:rPr lang="en-US" sz="2000" dirty="0" smtClean="0">
                <a:solidFill>
                  <a:schemeClr val="tx1">
                    <a:lumMod val="95000"/>
                    <a:lumOff val="5000"/>
                  </a:schemeClr>
                </a:solidFill>
              </a:rPr>
              <a:t> </a:t>
            </a:r>
            <a:endParaRPr lang="pl-PL" sz="2000" dirty="0" smtClean="0">
              <a:solidFill>
                <a:srgbClr val="C00000"/>
              </a:solidFill>
            </a:endParaRPr>
          </a:p>
          <a:p>
            <a:r>
              <a:rPr lang="en-US" sz="2000" dirty="0" smtClean="0">
                <a:solidFill>
                  <a:srgbClr val="C00000"/>
                </a:solidFill>
              </a:rPr>
              <a:t>He's trying so hard so we can be close together… He's wonderful! When I'm thinking of him, my heart is full of joy. We understand each other so well… </a:t>
            </a:r>
            <a:r>
              <a:rPr lang="pl-PL" sz="2000" dirty="0" smtClean="0">
                <a:solidFill>
                  <a:srgbClr val="C00000"/>
                </a:solidFill>
              </a:rPr>
              <a:t>I </a:t>
            </a:r>
            <a:r>
              <a:rPr lang="pl-PL" sz="2000" dirty="0" err="1" smtClean="0">
                <a:solidFill>
                  <a:srgbClr val="C00000"/>
                </a:solidFill>
              </a:rPr>
              <a:t>love</a:t>
            </a:r>
            <a:r>
              <a:rPr lang="pl-PL" sz="2000" dirty="0" smtClean="0">
                <a:solidFill>
                  <a:srgbClr val="C00000"/>
                </a:solidFill>
              </a:rPr>
              <a:t> </a:t>
            </a:r>
            <a:r>
              <a:rPr lang="pl-PL" sz="2000" dirty="0" err="1" smtClean="0">
                <a:solidFill>
                  <a:srgbClr val="C00000"/>
                </a:solidFill>
              </a:rPr>
              <a:t>spend</a:t>
            </a:r>
            <a:r>
              <a:rPr lang="pl-PL" sz="2000" dirty="0" smtClean="0">
                <a:solidFill>
                  <a:srgbClr val="C00000"/>
                </a:solidFill>
              </a:rPr>
              <a:t> time </a:t>
            </a:r>
            <a:r>
              <a:rPr lang="pl-PL" sz="2000" dirty="0" err="1" smtClean="0">
                <a:solidFill>
                  <a:srgbClr val="C00000"/>
                </a:solidFill>
              </a:rPr>
              <a:t>with</a:t>
            </a:r>
            <a:r>
              <a:rPr lang="pl-PL" sz="2000" dirty="0" smtClean="0">
                <a:solidFill>
                  <a:srgbClr val="C00000"/>
                </a:solidFill>
              </a:rPr>
              <a:t> </a:t>
            </a:r>
            <a:r>
              <a:rPr lang="pl-PL" sz="2000" dirty="0" err="1" smtClean="0">
                <a:solidFill>
                  <a:srgbClr val="C00000"/>
                </a:solidFill>
              </a:rPr>
              <a:t>him</a:t>
            </a:r>
            <a:r>
              <a:rPr lang="pl-PL" sz="2000" dirty="0" smtClean="0">
                <a:solidFill>
                  <a:srgbClr val="C00000"/>
                </a:solidFill>
              </a:rPr>
              <a:t>. </a:t>
            </a:r>
            <a:r>
              <a:rPr lang="en-US" sz="2000" dirty="0" smtClean="0">
                <a:solidFill>
                  <a:srgbClr val="C00000"/>
                </a:solidFill>
              </a:rPr>
              <a:t>We have so much in common</a:t>
            </a:r>
            <a:r>
              <a:rPr lang="pl-PL" sz="2000" dirty="0" smtClean="0">
                <a:solidFill>
                  <a:srgbClr val="C00000"/>
                </a:solidFill>
              </a:rPr>
              <a:t>.</a:t>
            </a:r>
            <a:r>
              <a:rPr lang="en-US" sz="2000" dirty="0" smtClean="0">
                <a:solidFill>
                  <a:srgbClr val="C00000"/>
                </a:solidFill>
              </a:rPr>
              <a:t> I love it when we listen to the music, walk together, plan our trips to the sea… We're so close to each other. He is giving me so much warmth and caring. I'm so happy that we have each other. I would love to hug him right now.</a:t>
            </a:r>
            <a:endParaRPr lang="pl-PL" sz="2000" dirty="0">
              <a:solidFill>
                <a:srgbClr val="C00000"/>
              </a:solidFill>
            </a:endParaRPr>
          </a:p>
        </p:txBody>
      </p:sp>
    </p:spTree>
    <p:extLst>
      <p:ext uri="{BB962C8B-B14F-4D97-AF65-F5344CB8AC3E}">
        <p14:creationId xmlns="" xmlns:p14="http://schemas.microsoft.com/office/powerpoint/2010/main" val="2797041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571472" y="285729"/>
            <a:ext cx="7772400" cy="571503"/>
          </a:xfrm>
        </p:spPr>
        <p:txBody>
          <a:bodyPr>
            <a:noAutofit/>
          </a:bodyPr>
          <a:lstStyle/>
          <a:p>
            <a:pPr algn="l"/>
            <a:r>
              <a:rPr lang="pl-PL" sz="1600" i="1" dirty="0" err="1" smtClean="0">
                <a:solidFill>
                  <a:schemeClr val="bg1">
                    <a:lumMod val="50000"/>
                  </a:schemeClr>
                </a:solidFill>
              </a:rPr>
              <a:t>Simultaneously</a:t>
            </a:r>
            <a:r>
              <a:rPr lang="pl-PL" sz="1600" i="1" dirty="0" smtClean="0">
                <a:solidFill>
                  <a:schemeClr val="bg1">
                    <a:lumMod val="50000"/>
                  </a:schemeClr>
                </a:solidFill>
              </a:rPr>
              <a:t> </a:t>
            </a:r>
            <a:r>
              <a:rPr lang="pl-PL" sz="1600" i="1" dirty="0" err="1" smtClean="0">
                <a:solidFill>
                  <a:schemeClr val="bg1">
                    <a:lumMod val="50000"/>
                  </a:schemeClr>
                </a:solidFill>
              </a:rPr>
              <a:t>mixed</a:t>
            </a:r>
            <a:r>
              <a:rPr lang="pl-PL" sz="1600" i="1" dirty="0" smtClean="0">
                <a:solidFill>
                  <a:schemeClr val="bg1">
                    <a:lumMod val="50000"/>
                  </a:schemeClr>
                </a:solidFill>
              </a:rPr>
              <a:t> </a:t>
            </a:r>
            <a:r>
              <a:rPr lang="pl-PL" sz="1600" i="1" dirty="0" err="1" smtClean="0">
                <a:solidFill>
                  <a:schemeClr val="bg1">
                    <a:lumMod val="50000"/>
                  </a:schemeClr>
                </a:solidFill>
              </a:rPr>
              <a:t>emotion</a:t>
            </a:r>
            <a:r>
              <a:rPr lang="pl-PL" sz="1600" i="1" dirty="0" smtClean="0">
                <a:solidFill>
                  <a:schemeClr val="bg1">
                    <a:lumMod val="50000"/>
                  </a:schemeClr>
                </a:solidFill>
              </a:rPr>
              <a:t> </a:t>
            </a:r>
            <a:r>
              <a:rPr lang="pl-PL" sz="1600" i="1" dirty="0" err="1" smtClean="0">
                <a:solidFill>
                  <a:schemeClr val="bg1">
                    <a:lumMod val="50000"/>
                  </a:schemeClr>
                </a:solidFill>
              </a:rPr>
              <a:t>condition</a:t>
            </a:r>
            <a:r>
              <a:rPr lang="pl-PL" sz="1600" i="1" dirty="0" smtClean="0">
                <a:solidFill>
                  <a:schemeClr val="bg1">
                    <a:lumMod val="50000"/>
                  </a:schemeClr>
                </a:solidFill>
              </a:rPr>
              <a:t> (</a:t>
            </a:r>
            <a:r>
              <a:rPr lang="pl-PL" sz="1600" i="1" dirty="0" err="1" smtClean="0">
                <a:solidFill>
                  <a:schemeClr val="bg1">
                    <a:lumMod val="50000"/>
                  </a:schemeClr>
                </a:solidFill>
              </a:rPr>
              <a:t>love</a:t>
            </a:r>
            <a:r>
              <a:rPr lang="pl-PL" sz="1600" i="1" dirty="0" smtClean="0">
                <a:solidFill>
                  <a:schemeClr val="bg1">
                    <a:lumMod val="50000"/>
                  </a:schemeClr>
                </a:solidFill>
              </a:rPr>
              <a:t> and </a:t>
            </a:r>
            <a:r>
              <a:rPr lang="pl-PL" sz="1600" i="1" dirty="0" err="1" smtClean="0">
                <a:solidFill>
                  <a:schemeClr val="bg1">
                    <a:lumMod val="50000"/>
                  </a:schemeClr>
                </a:solidFill>
              </a:rPr>
              <a:t>sadness</a:t>
            </a:r>
            <a:r>
              <a:rPr lang="pl-PL" sz="1600" i="1" dirty="0" smtClean="0">
                <a:solidFill>
                  <a:schemeClr val="bg1">
                    <a:lumMod val="50000"/>
                  </a:schemeClr>
                </a:solidFill>
              </a:rPr>
              <a:t> </a:t>
            </a:r>
            <a:r>
              <a:rPr lang="pl-PL" sz="1600" i="1" dirty="0" err="1" smtClean="0">
                <a:solidFill>
                  <a:schemeClr val="bg1">
                    <a:lumMod val="50000"/>
                  </a:schemeClr>
                </a:solidFill>
              </a:rPr>
              <a:t>blended</a:t>
            </a:r>
            <a:r>
              <a:rPr lang="pl-PL" sz="1600" i="1" dirty="0" smtClean="0">
                <a:solidFill>
                  <a:schemeClr val="bg1">
                    <a:lumMod val="50000"/>
                  </a:schemeClr>
                </a:solidFill>
              </a:rPr>
              <a:t> </a:t>
            </a:r>
            <a:r>
              <a:rPr lang="pl-PL" sz="1600" i="1" dirty="0" err="1" smtClean="0">
                <a:solidFill>
                  <a:schemeClr val="bg1">
                    <a:lumMod val="50000"/>
                  </a:schemeClr>
                </a:solidFill>
              </a:rPr>
              <a:t>each</a:t>
            </a:r>
            <a:r>
              <a:rPr lang="pl-PL" sz="1600" i="1" dirty="0" smtClean="0">
                <a:solidFill>
                  <a:schemeClr val="bg1">
                    <a:lumMod val="50000"/>
                  </a:schemeClr>
                </a:solidFill>
              </a:rPr>
              <a:t> </a:t>
            </a:r>
            <a:r>
              <a:rPr lang="pl-PL" sz="1600" i="1" dirty="0" err="1" smtClean="0">
                <a:solidFill>
                  <a:schemeClr val="bg1">
                    <a:lumMod val="50000"/>
                  </a:schemeClr>
                </a:solidFill>
              </a:rPr>
              <a:t>other</a:t>
            </a:r>
            <a:r>
              <a:rPr lang="pl-PL" sz="1600" i="1" dirty="0" smtClean="0">
                <a:solidFill>
                  <a:schemeClr val="bg1">
                    <a:lumMod val="50000"/>
                  </a:schemeClr>
                </a:solidFill>
              </a:rPr>
              <a:t>):</a:t>
            </a:r>
            <a:r>
              <a:rPr lang="pl-PL" sz="1200" dirty="0"/>
              <a:t/>
            </a:r>
            <a:br>
              <a:rPr lang="pl-PL" sz="1200" dirty="0"/>
            </a:br>
            <a:r>
              <a:rPr lang="en-US" sz="1200" dirty="0"/>
              <a:t> </a:t>
            </a:r>
            <a:r>
              <a:rPr lang="pl-PL" sz="1200" dirty="0"/>
              <a:t/>
            </a:r>
            <a:br>
              <a:rPr lang="pl-PL" sz="1200" dirty="0"/>
            </a:br>
            <a:endParaRPr lang="pl-PL" sz="1200" dirty="0"/>
          </a:p>
        </p:txBody>
      </p:sp>
      <p:sp>
        <p:nvSpPr>
          <p:cNvPr id="6" name="Prostokąt zaokrąglony 5"/>
          <p:cNvSpPr/>
          <p:nvPr/>
        </p:nvSpPr>
        <p:spPr>
          <a:xfrm>
            <a:off x="500034" y="857232"/>
            <a:ext cx="8001056" cy="5143536"/>
          </a:xfrm>
          <a:prstGeom prst="roundRect">
            <a:avLst/>
          </a:prstGeom>
          <a:solidFill>
            <a:srgbClr val="FFFFCC"/>
          </a:solid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C00000"/>
                </a:solidFill>
              </a:rPr>
              <a:t>He's trying so hard so we can be close together… He's wonderful</a:t>
            </a:r>
            <a:r>
              <a:rPr lang="pl-PL" sz="2000" dirty="0" smtClean="0">
                <a:solidFill>
                  <a:srgbClr val="C00000"/>
                </a:solidFill>
              </a:rPr>
              <a:t>! </a:t>
            </a:r>
            <a:r>
              <a:rPr lang="en-US" sz="2000" dirty="0" smtClean="0">
                <a:solidFill>
                  <a:schemeClr val="tx2">
                    <a:lumMod val="50000"/>
                  </a:schemeClr>
                </a:solidFill>
              </a:rPr>
              <a:t>What a pity that he didn't get the job</a:t>
            </a:r>
            <a:r>
              <a:rPr lang="pl-PL" sz="2000" dirty="0" smtClean="0">
                <a:solidFill>
                  <a:schemeClr val="tx2">
                    <a:lumMod val="50000"/>
                  </a:schemeClr>
                </a:solidFill>
              </a:rPr>
              <a:t>. </a:t>
            </a:r>
            <a:r>
              <a:rPr lang="en-US" sz="2000" dirty="0" smtClean="0">
                <a:solidFill>
                  <a:schemeClr val="tx2">
                    <a:lumMod val="50000"/>
                  </a:schemeClr>
                </a:solidFill>
              </a:rPr>
              <a:t>We haven't seen each other for so long</a:t>
            </a:r>
            <a:r>
              <a:rPr lang="pl-PL" sz="2000" dirty="0" smtClean="0">
                <a:solidFill>
                  <a:schemeClr val="tx2">
                    <a:lumMod val="50000"/>
                  </a:schemeClr>
                </a:solidFill>
              </a:rPr>
              <a:t>. </a:t>
            </a:r>
            <a:r>
              <a:rPr lang="en-US" sz="2000" dirty="0" smtClean="0">
                <a:solidFill>
                  <a:schemeClr val="tx2">
                    <a:lumMod val="50000"/>
                  </a:schemeClr>
                </a:solidFill>
              </a:rPr>
              <a:t>It's so hard without him. </a:t>
            </a:r>
            <a:r>
              <a:rPr lang="en-US" sz="2000" dirty="0" smtClean="0">
                <a:solidFill>
                  <a:srgbClr val="C00000"/>
                </a:solidFill>
              </a:rPr>
              <a:t>I would love to hug him right now</a:t>
            </a:r>
            <a:r>
              <a:rPr lang="pl-PL" sz="2000" dirty="0" smtClean="0">
                <a:solidFill>
                  <a:srgbClr val="C00000"/>
                </a:solidFill>
              </a:rPr>
              <a:t>. </a:t>
            </a:r>
            <a:r>
              <a:rPr lang="en-US" sz="2000" dirty="0" smtClean="0">
                <a:solidFill>
                  <a:srgbClr val="C00000"/>
                </a:solidFill>
              </a:rPr>
              <a:t>When I'm thinking of him, my heart is full of joy…</a:t>
            </a:r>
            <a:r>
              <a:rPr lang="en-US" sz="2000" dirty="0" smtClean="0">
                <a:solidFill>
                  <a:schemeClr val="tx2">
                    <a:lumMod val="50000"/>
                  </a:schemeClr>
                </a:solidFill>
              </a:rPr>
              <a:t> </a:t>
            </a:r>
            <a:r>
              <a:rPr lang="en-US" sz="2000" dirty="0" smtClean="0">
                <a:solidFill>
                  <a:srgbClr val="C00000"/>
                </a:solidFill>
              </a:rPr>
              <a:t>We're so close to each other</a:t>
            </a:r>
            <a:r>
              <a:rPr lang="pl-PL" sz="2000" dirty="0" smtClean="0">
                <a:solidFill>
                  <a:srgbClr val="C00000"/>
                </a:solidFill>
              </a:rPr>
              <a:t>. </a:t>
            </a:r>
            <a:r>
              <a:rPr lang="pl-PL" sz="2000" dirty="0" smtClean="0">
                <a:solidFill>
                  <a:schemeClr val="tx2">
                    <a:lumMod val="50000"/>
                  </a:schemeClr>
                </a:solidFill>
              </a:rPr>
              <a:t>W</a:t>
            </a:r>
            <a:r>
              <a:rPr lang="en-US" sz="2000" dirty="0" smtClean="0">
                <a:solidFill>
                  <a:schemeClr val="tx2">
                    <a:lumMod val="50000"/>
                  </a:schemeClr>
                </a:solidFill>
              </a:rPr>
              <a:t>e tried so hard but it's worth nothing. We will still be so far away from each other…</a:t>
            </a:r>
            <a:r>
              <a:rPr lang="pl-PL" sz="2000" dirty="0" smtClean="0">
                <a:solidFill>
                  <a:schemeClr val="tx2">
                    <a:lumMod val="50000"/>
                  </a:schemeClr>
                </a:solidFill>
              </a:rPr>
              <a:t> </a:t>
            </a:r>
            <a:r>
              <a:rPr lang="en-US" sz="2000" dirty="0" smtClean="0">
                <a:solidFill>
                  <a:schemeClr val="tx2">
                    <a:lumMod val="50000"/>
                  </a:schemeClr>
                </a:solidFill>
              </a:rPr>
              <a:t>It's all over</a:t>
            </a:r>
            <a:r>
              <a:rPr lang="pl-PL" sz="2000" dirty="0" smtClean="0">
                <a:solidFill>
                  <a:schemeClr val="tx2">
                    <a:lumMod val="50000"/>
                  </a:schemeClr>
                </a:solidFill>
              </a:rPr>
              <a:t>…</a:t>
            </a:r>
            <a:r>
              <a:rPr lang="en-US" sz="2000" dirty="0" smtClean="0">
                <a:solidFill>
                  <a:schemeClr val="tx2">
                    <a:lumMod val="50000"/>
                  </a:schemeClr>
                </a:solidFill>
              </a:rPr>
              <a:t> </a:t>
            </a:r>
            <a:r>
              <a:rPr lang="en-US" sz="2000" dirty="0" smtClean="0">
                <a:solidFill>
                  <a:srgbClr val="C00000"/>
                </a:solidFill>
              </a:rPr>
              <a:t>We have so much in common</a:t>
            </a:r>
            <a:r>
              <a:rPr lang="pl-PL" sz="2000" dirty="0" smtClean="0">
                <a:solidFill>
                  <a:srgbClr val="C00000"/>
                </a:solidFill>
              </a:rPr>
              <a:t>.</a:t>
            </a:r>
            <a:r>
              <a:rPr lang="en-US" sz="2000" dirty="0" smtClean="0">
                <a:solidFill>
                  <a:srgbClr val="C00000"/>
                </a:solidFill>
              </a:rPr>
              <a:t> I love it when we listen to the music, walk together, plan our trips to the sea…. I'm so happy that we have each other..</a:t>
            </a:r>
            <a:r>
              <a:rPr lang="en-US" sz="2000" dirty="0" smtClean="0">
                <a:solidFill>
                  <a:srgbClr val="FF0000"/>
                </a:solidFill>
              </a:rPr>
              <a:t>.</a:t>
            </a:r>
            <a:r>
              <a:rPr lang="en-US" sz="2000" dirty="0" smtClean="0">
                <a:solidFill>
                  <a:schemeClr val="tx2">
                    <a:lumMod val="50000"/>
                  </a:schemeClr>
                </a:solidFill>
              </a:rPr>
              <a:t> It's awful that I can't turn back time. I don't feel like doing anything. I am overtaken by stronger and stronger feeling of hopelessness and apathy…</a:t>
            </a:r>
            <a:r>
              <a:rPr lang="pl-PL" sz="2000" dirty="0" smtClean="0">
                <a:solidFill>
                  <a:schemeClr val="tx2">
                    <a:lumMod val="50000"/>
                  </a:schemeClr>
                </a:solidFill>
              </a:rPr>
              <a:t> </a:t>
            </a:r>
            <a:r>
              <a:rPr lang="en-US" sz="2000" dirty="0" smtClean="0">
                <a:solidFill>
                  <a:srgbClr val="C00000"/>
                </a:solidFill>
              </a:rPr>
              <a:t>He is giving me so much warmth and caring</a:t>
            </a:r>
            <a:r>
              <a:rPr lang="pl-PL" sz="2000" dirty="0" smtClean="0">
                <a:solidFill>
                  <a:srgbClr val="C00000"/>
                </a:solidFill>
              </a:rPr>
              <a:t>..</a:t>
            </a:r>
            <a:r>
              <a:rPr lang="en-US" sz="2000" dirty="0" smtClean="0">
                <a:solidFill>
                  <a:srgbClr val="C00000"/>
                </a:solidFill>
              </a:rPr>
              <a:t>.</a:t>
            </a:r>
            <a:r>
              <a:rPr lang="pl-PL" sz="2000" dirty="0" smtClean="0">
                <a:solidFill>
                  <a:srgbClr val="C00000"/>
                </a:solidFill>
              </a:rPr>
              <a:t> </a:t>
            </a:r>
            <a:r>
              <a:rPr lang="en-US" sz="2000" dirty="0" smtClean="0">
                <a:solidFill>
                  <a:srgbClr val="C00000"/>
                </a:solidFill>
              </a:rPr>
              <a:t>We understand each other so well…</a:t>
            </a:r>
            <a:r>
              <a:rPr lang="pl-PL" sz="2000" dirty="0" smtClean="0">
                <a:solidFill>
                  <a:srgbClr val="C00000"/>
                </a:solidFill>
              </a:rPr>
              <a:t> I </a:t>
            </a:r>
            <a:r>
              <a:rPr lang="pl-PL" sz="2000" dirty="0" err="1" smtClean="0">
                <a:solidFill>
                  <a:srgbClr val="C00000"/>
                </a:solidFill>
              </a:rPr>
              <a:t>love</a:t>
            </a:r>
            <a:r>
              <a:rPr lang="pl-PL" sz="2000" dirty="0" smtClean="0">
                <a:solidFill>
                  <a:srgbClr val="C00000"/>
                </a:solidFill>
              </a:rPr>
              <a:t> </a:t>
            </a:r>
            <a:r>
              <a:rPr lang="pl-PL" sz="2000" dirty="0" err="1" smtClean="0">
                <a:solidFill>
                  <a:srgbClr val="C00000"/>
                </a:solidFill>
              </a:rPr>
              <a:t>spend</a:t>
            </a:r>
            <a:r>
              <a:rPr lang="pl-PL" sz="2000" dirty="0" smtClean="0">
                <a:solidFill>
                  <a:srgbClr val="C00000"/>
                </a:solidFill>
              </a:rPr>
              <a:t> time </a:t>
            </a:r>
            <a:r>
              <a:rPr lang="pl-PL" sz="2000" dirty="0" err="1" smtClean="0">
                <a:solidFill>
                  <a:srgbClr val="C00000"/>
                </a:solidFill>
              </a:rPr>
              <a:t>with</a:t>
            </a:r>
            <a:r>
              <a:rPr lang="pl-PL" sz="2000" dirty="0" smtClean="0">
                <a:solidFill>
                  <a:srgbClr val="C00000"/>
                </a:solidFill>
              </a:rPr>
              <a:t> </a:t>
            </a:r>
            <a:r>
              <a:rPr lang="pl-PL" sz="2000" dirty="0" err="1" smtClean="0">
                <a:solidFill>
                  <a:srgbClr val="C00000"/>
                </a:solidFill>
              </a:rPr>
              <a:t>him</a:t>
            </a:r>
            <a:r>
              <a:rPr lang="pl-PL" sz="2000" dirty="0" smtClean="0">
                <a:solidFill>
                  <a:srgbClr val="C00000"/>
                </a:solidFill>
              </a:rPr>
              <a:t>. </a:t>
            </a:r>
            <a:r>
              <a:rPr lang="en-US" sz="2000" dirty="0" smtClean="0">
                <a:solidFill>
                  <a:schemeClr val="tx2">
                    <a:lumMod val="50000"/>
                  </a:schemeClr>
                </a:solidFill>
              </a:rPr>
              <a:t>It will never be the same as it was before he left… </a:t>
            </a:r>
            <a:r>
              <a:rPr lang="pl-PL" sz="2000" dirty="0" smtClean="0">
                <a:solidFill>
                  <a:srgbClr val="C00000"/>
                </a:solidFill>
              </a:rPr>
              <a:t> </a:t>
            </a:r>
            <a:r>
              <a:rPr lang="en-US" sz="2000" dirty="0" smtClean="0">
                <a:solidFill>
                  <a:schemeClr val="tx2">
                    <a:lumMod val="50000"/>
                  </a:schemeClr>
                </a:solidFill>
              </a:rPr>
              <a:t>It's terrible, I want to cry...</a:t>
            </a:r>
            <a:endParaRPr lang="pl-PL" sz="2000" dirty="0">
              <a:solidFill>
                <a:srgbClr val="C00000"/>
              </a:solidFill>
            </a:endParaRPr>
          </a:p>
        </p:txBody>
      </p:sp>
    </p:spTree>
    <p:extLst>
      <p:ext uri="{BB962C8B-B14F-4D97-AF65-F5344CB8AC3E}">
        <p14:creationId xmlns="" xmlns:p14="http://schemas.microsoft.com/office/powerpoint/2010/main" val="279704176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40997</TotalTime>
  <Words>744</Words>
  <Application>Microsoft Office PowerPoint</Application>
  <PresentationFormat>Pokaz na ekranie (4:3)</PresentationFormat>
  <Paragraphs>31</Paragraphs>
  <Slides>5</Slides>
  <Notes>3</Notes>
  <HiddenSlides>0</HiddenSlides>
  <MMClips>0</MMClips>
  <ScaleCrop>false</ScaleCrop>
  <HeadingPairs>
    <vt:vector size="4" baseType="variant">
      <vt:variant>
        <vt:lpstr>Motyw</vt:lpstr>
      </vt:variant>
      <vt:variant>
        <vt:i4>1</vt:i4>
      </vt:variant>
      <vt:variant>
        <vt:lpstr>Tytuły slajdów</vt:lpstr>
      </vt:variant>
      <vt:variant>
        <vt:i4>5</vt:i4>
      </vt:variant>
    </vt:vector>
  </HeadingPairs>
  <TitlesOfParts>
    <vt:vector size="6" baseType="lpstr">
      <vt:lpstr>Motyw pakietu Office</vt:lpstr>
      <vt:lpstr>S1: Pattern of mixed emotion manipulation    </vt:lpstr>
      <vt:lpstr>Introduction:   </vt:lpstr>
      <vt:lpstr>Secondary mixed emotion condition (nostalgia):   </vt:lpstr>
      <vt:lpstr>Sequentially mixed emotion condition (sadness followed by love vs love followed by sadness ):   </vt:lpstr>
      <vt:lpstr>Simultaneously mixed emotion condition (love and sadness blended each other):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E.</dc:creator>
  <cp:lastModifiedBy>Anna Braniecka</cp:lastModifiedBy>
  <cp:revision>713</cp:revision>
  <dcterms:created xsi:type="dcterms:W3CDTF">2012-10-05T15:56:01Z</dcterms:created>
  <dcterms:modified xsi:type="dcterms:W3CDTF">2014-05-02T05:06:09Z</dcterms:modified>
</cp:coreProperties>
</file>