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61" autoAdjust="0"/>
    <p:restoredTop sz="94660"/>
  </p:normalViewPr>
  <p:slideViewPr>
    <p:cSldViewPr>
      <p:cViewPr varScale="1">
        <p:scale>
          <a:sx n="69" d="100"/>
          <a:sy n="69" d="100"/>
        </p:scale>
        <p:origin x="-13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25" tIns="45713" rIns="91425" bIns="45713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1" cy="493316"/>
          </a:xfrm>
          <a:prstGeom prst="rect">
            <a:avLst/>
          </a:prstGeom>
        </p:spPr>
        <p:txBody>
          <a:bodyPr vert="horz" lIns="91425" tIns="45713" rIns="91425" bIns="45713" rtlCol="0"/>
          <a:lstStyle>
            <a:lvl1pPr algn="r">
              <a:defRPr sz="1200"/>
            </a:lvl1pPr>
          </a:lstStyle>
          <a:p>
            <a:fld id="{24B17DEB-0904-4369-A6EA-ACB00E3A52A9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5" tIns="45713" rIns="91425" bIns="45713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25" tIns="45713" rIns="91425" bIns="4571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25" tIns="45713" rIns="91425" bIns="45713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4" y="9371285"/>
            <a:ext cx="2918831" cy="493316"/>
          </a:xfrm>
          <a:prstGeom prst="rect">
            <a:avLst/>
          </a:prstGeom>
        </p:spPr>
        <p:txBody>
          <a:bodyPr vert="horz" lIns="91425" tIns="45713" rIns="91425" bIns="45713" rtlCol="0" anchor="b"/>
          <a:lstStyle>
            <a:lvl1pPr algn="r">
              <a:defRPr sz="1200"/>
            </a:lvl1pPr>
          </a:lstStyle>
          <a:p>
            <a:fld id="{27C71963-4059-4562-914A-FF42F7120A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1700" y="739775"/>
            <a:ext cx="4932363" cy="37004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C71963-4059-4562-914A-FF42F7120A5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78C45-16B9-4BFA-B536-9CBD3D2D04B3}" type="datetimeFigureOut">
              <a:rPr lang="ru-RU" smtClean="0"/>
              <a:pPr/>
              <a:t>17.07.2014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9924E-1054-4A3E-819B-6B7014606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3851920" y="460674"/>
            <a:ext cx="4968552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b="1" smtClean="0">
                <a:latin typeface="Arial" pitchFamily="34" charset="0"/>
                <a:cs typeface="Arial" pitchFamily="34" charset="0"/>
              </a:rPr>
              <a:t>Fig. </a:t>
            </a: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S3. Assembly and </a:t>
            </a:r>
            <a:r>
              <a:rPr lang="en-US" sz="1000" b="1" dirty="0" err="1" smtClean="0">
                <a:latin typeface="Arial" pitchFamily="34" charset="0"/>
                <a:cs typeface="Arial" pitchFamily="34" charset="0"/>
              </a:rPr>
              <a:t>toeprinting</a:t>
            </a: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 of 48S and 80S translation initiation complexes in nuclease-treated rabbit </a:t>
            </a:r>
            <a:r>
              <a:rPr lang="en-US" sz="1000" b="1" dirty="0" err="1" smtClean="0">
                <a:latin typeface="Arial" pitchFamily="34" charset="0"/>
                <a:cs typeface="Arial" pitchFamily="34" charset="0"/>
              </a:rPr>
              <a:t>reticulocyte</a:t>
            </a: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000" b="1" dirty="0" err="1" smtClean="0">
                <a:latin typeface="Arial" pitchFamily="34" charset="0"/>
                <a:cs typeface="Arial" pitchFamily="34" charset="0"/>
              </a:rPr>
              <a:t>lysate</a:t>
            </a: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 (RRL) with alternative </a:t>
            </a:r>
            <a:r>
              <a:rPr lang="en-US" sz="1000" b="1" i="1" dirty="0" smtClean="0">
                <a:latin typeface="Arial" pitchFamily="34" charset="0"/>
                <a:cs typeface="Arial" pitchFamily="34" charset="0"/>
              </a:rPr>
              <a:t>YB-1</a:t>
            </a: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 mRNA. 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toeprint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assay was performed as described previously (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Dmitriev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et al., 2003. 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FEBS letters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, 533, 99-104). To assemble the translation initiation complexes, a nuclease-treated RRL was employed. First, a 10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μl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master mix containing 7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μl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of RRL, 10 U of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ribonuclease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inhibitor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RiboLock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Fermentas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), and 10 mM MgAc</a:t>
            </a:r>
            <a:r>
              <a:rPr lang="en-US" sz="1000" baseline="-25000" dirty="0" smtClean="0">
                <a:latin typeface="Arial" pitchFamily="34" charset="0"/>
                <a:cs typeface="Arial" pitchFamily="34" charset="0"/>
              </a:rPr>
              <a:t>2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was prepared. To assemble 48S and 80S initiation complexes, 0.4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μl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of 50 mM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guanylimidodiphosphate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(GMP-PNP) water solution , 0.4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μl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of 50 mM MgAc</a:t>
            </a:r>
            <a:r>
              <a:rPr lang="en-US" sz="10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and 1.2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μl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of water or 1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μl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of water solution of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cycloheximide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(10 mg/ml) and 1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μl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of water were added to this master mix. In control experiment, 1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μl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of water solution of 20 mM cap analog  (</a:t>
            </a:r>
            <a:r>
              <a:rPr lang="en-US" sz="1000" baseline="30000" dirty="0" smtClean="0">
                <a:latin typeface="Arial" pitchFamily="34" charset="0"/>
                <a:cs typeface="Arial" pitchFamily="34" charset="0"/>
              </a:rPr>
              <a:t>7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mGpppG that inhibits 40S binding to mRNA) and 0.4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μl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of 50 mM MgAc</a:t>
            </a:r>
            <a:r>
              <a:rPr lang="en-US" sz="10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(2 mM) were added.  </a:t>
            </a:r>
          </a:p>
          <a:p>
            <a:pPr indent="457200" algn="just"/>
            <a:r>
              <a:rPr lang="en-US" sz="1000" dirty="0" smtClean="0">
                <a:latin typeface="Arial" pitchFamily="34" charset="0"/>
                <a:cs typeface="Arial" pitchFamily="34" charset="0"/>
              </a:rPr>
              <a:t>The mixtures were incubated for 5 min at 30 °C, followed by addition of 0.5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μl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of mRNA (1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pmol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μl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) annealed with 1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μl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of [</a:t>
            </a:r>
            <a:r>
              <a:rPr lang="en-US" sz="1000" baseline="30000" dirty="0" smtClean="0">
                <a:latin typeface="Arial" pitchFamily="34" charset="0"/>
                <a:cs typeface="Arial" pitchFamily="34" charset="0"/>
              </a:rPr>
              <a:t>32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P]-labeled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toeprint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primer (5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pmol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), 8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μl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of RT-Mix (25 mM MgAc</a:t>
            </a:r>
            <a:r>
              <a:rPr lang="en-US" sz="10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, 1.25 mM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dNTPs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, 25 mM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Tris–HCl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, pH 7.5, 125 mM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KCl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, 1.25 mM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dithiothreitol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), 4.4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μl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of water and 0.1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μl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RevertAid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Premium reverse transcriptase (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Fermentas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, 200 U/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μl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) per each assay, and the samples were incubated for 15 min at 30°C. The mixtures were carefully phenol-purified,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cDNA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products were precipitated with ethanol overnight and finally analyzed using a 6% sequencing gel. The primer 5′-GGTGTACAAATACATCTTCCTTGGTGTC-3′ complementary to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exon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3 of the long alternative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 YB-1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mRNA sequence was used.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cDNA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products were compared with a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dideoxynucleotide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sequence ladder obtained by using the same primer and the appropriate plasmid DNA. </a:t>
            </a:r>
            <a:endParaRPr lang="ru-RU" sz="1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0" name="Группа 29"/>
          <p:cNvGrpSpPr/>
          <p:nvPr/>
        </p:nvGrpSpPr>
        <p:grpSpPr>
          <a:xfrm>
            <a:off x="376486" y="169600"/>
            <a:ext cx="3766887" cy="5691674"/>
            <a:chOff x="376486" y="-117977"/>
            <a:chExt cx="3766886" cy="5691674"/>
          </a:xfrm>
        </p:grpSpPr>
        <p:pic>
          <p:nvPicPr>
            <p:cNvPr id="2150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28662" y="942960"/>
              <a:ext cx="2124075" cy="4630737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4" name="TextBox 13"/>
            <p:cNvSpPr txBox="1"/>
            <p:nvPr/>
          </p:nvSpPr>
          <p:spPr>
            <a:xfrm rot="16200000">
              <a:off x="1946363" y="453173"/>
              <a:ext cx="7825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GMP-PNP</a:t>
              </a:r>
              <a:endParaRPr lang="ru-RU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2239399" y="451584"/>
              <a:ext cx="7809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7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mGpppG</a:t>
              </a:r>
              <a:endParaRPr lang="ru-RU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2382733" y="301689"/>
              <a:ext cx="108555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Cycloheximide</a:t>
              </a:r>
              <a:endParaRPr lang="ru-RU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888308" y="697685"/>
              <a:ext cx="28207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C</a:t>
              </a:r>
              <a:endParaRPr lang="ru-RU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571604" y="700066"/>
              <a:ext cx="28207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T</a:t>
              </a:r>
              <a:endParaRPr lang="ru-RU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247749" y="702455"/>
              <a:ext cx="28207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A</a:t>
              </a:r>
              <a:endParaRPr lang="ru-RU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931043" y="704836"/>
              <a:ext cx="28207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G</a:t>
              </a:r>
              <a:endParaRPr lang="ru-RU" sz="100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8" name="Группа 27"/>
            <p:cNvGrpSpPr/>
            <p:nvPr/>
          </p:nvGrpSpPr>
          <p:grpSpPr>
            <a:xfrm>
              <a:off x="3100382" y="2586729"/>
              <a:ext cx="108000" cy="216000"/>
              <a:chOff x="3929058" y="2072373"/>
              <a:chExt cx="142876" cy="216000"/>
            </a:xfrm>
          </p:grpSpPr>
          <p:cxnSp>
            <p:nvCxnSpPr>
              <p:cNvPr id="24" name="Прямая соединительная линия 23"/>
              <p:cNvCxnSpPr/>
              <p:nvPr/>
            </p:nvCxnSpPr>
            <p:spPr>
              <a:xfrm>
                <a:off x="3929058" y="2074059"/>
                <a:ext cx="14287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Прямая соединительная линия 24"/>
              <p:cNvCxnSpPr/>
              <p:nvPr/>
            </p:nvCxnSpPr>
            <p:spPr>
              <a:xfrm>
                <a:off x="3929058" y="2283611"/>
                <a:ext cx="14287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Прямая соединительная линия 25"/>
              <p:cNvCxnSpPr/>
              <p:nvPr/>
            </p:nvCxnSpPr>
            <p:spPr>
              <a:xfrm rot="16200000" flipV="1">
                <a:off x="3956022" y="2180373"/>
                <a:ext cx="216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TextBox 32"/>
            <p:cNvSpPr txBox="1"/>
            <p:nvPr/>
          </p:nvSpPr>
          <p:spPr>
            <a:xfrm>
              <a:off x="3143240" y="2586034"/>
              <a:ext cx="10001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+16-+18</a:t>
              </a:r>
              <a:endParaRPr lang="ru-RU" sz="100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1" name="Группа 20"/>
            <p:cNvGrpSpPr/>
            <p:nvPr/>
          </p:nvGrpSpPr>
          <p:grpSpPr>
            <a:xfrm flipH="1">
              <a:off x="772468" y="1717972"/>
              <a:ext cx="108000" cy="144000"/>
              <a:chOff x="3929058" y="2072373"/>
              <a:chExt cx="142876" cy="216000"/>
            </a:xfrm>
          </p:grpSpPr>
          <p:cxnSp>
            <p:nvCxnSpPr>
              <p:cNvPr id="22" name="Прямая соединительная линия 21"/>
              <p:cNvCxnSpPr/>
              <p:nvPr/>
            </p:nvCxnSpPr>
            <p:spPr>
              <a:xfrm>
                <a:off x="3929058" y="2074059"/>
                <a:ext cx="14287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Прямая соединительная линия 22"/>
              <p:cNvCxnSpPr/>
              <p:nvPr/>
            </p:nvCxnSpPr>
            <p:spPr>
              <a:xfrm>
                <a:off x="3929058" y="2283611"/>
                <a:ext cx="14287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Прямая соединительная линия 26"/>
              <p:cNvCxnSpPr/>
              <p:nvPr/>
            </p:nvCxnSpPr>
            <p:spPr>
              <a:xfrm rot="16200000" flipV="1">
                <a:off x="3956022" y="2180373"/>
                <a:ext cx="216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Прямоугольник 35"/>
            <p:cNvSpPr/>
            <p:nvPr/>
          </p:nvSpPr>
          <p:spPr>
            <a:xfrm>
              <a:off x="376486" y="1671340"/>
              <a:ext cx="47000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AUG</a:t>
              </a:r>
              <a:endParaRPr lang="ru-RU" dirty="0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3851920" y="4342716"/>
            <a:ext cx="4896544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dirty="0" smtClean="0">
                <a:latin typeface="Arial" pitchFamily="34" charset="0"/>
                <a:cs typeface="Arial" pitchFamily="34" charset="0"/>
              </a:rPr>
              <a:t>This figure shows primer </a:t>
            </a:r>
            <a:r>
              <a:rPr lang="en-US" sz="1100" dirty="0" err="1" smtClean="0">
                <a:latin typeface="Arial" pitchFamily="34" charset="0"/>
                <a:cs typeface="Arial" pitchFamily="34" charset="0"/>
              </a:rPr>
              <a:t>extention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 inhibition by the 48S and 80S complexes in RRL with alternative </a:t>
            </a:r>
            <a:r>
              <a:rPr lang="en-US" sz="1100" i="1" dirty="0" smtClean="0">
                <a:latin typeface="Arial" pitchFamily="34" charset="0"/>
                <a:cs typeface="Arial" pitchFamily="34" charset="0"/>
              </a:rPr>
              <a:t>YB-1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 mRNA. The 48S complex was assembled in the presence of a non-</a:t>
            </a:r>
            <a:r>
              <a:rPr lang="en-US" sz="1100" dirty="0" err="1" smtClean="0">
                <a:latin typeface="Arial" pitchFamily="34" charset="0"/>
                <a:cs typeface="Arial" pitchFamily="34" charset="0"/>
              </a:rPr>
              <a:t>hydrolyzable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 GTP analog GMP-PNP, the inhibitor of 60S ribosomal </a:t>
            </a:r>
            <a:r>
              <a:rPr lang="en-US" sz="1100" dirty="0" err="1" smtClean="0">
                <a:latin typeface="Arial" pitchFamily="34" charset="0"/>
                <a:cs typeface="Arial" pitchFamily="34" charset="0"/>
              </a:rPr>
              <a:t>subparticle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 binding to the 48S complex. The </a:t>
            </a:r>
            <a:r>
              <a:rPr lang="ru-RU" sz="1100" dirty="0" smtClean="0">
                <a:latin typeface="Arial" pitchFamily="34" charset="0"/>
                <a:cs typeface="Arial" pitchFamily="34" charset="0"/>
              </a:rPr>
              <a:t>80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S complex was assembled in the presence of</a:t>
            </a:r>
            <a:r>
              <a:rPr lang="ru-RU" sz="1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100" dirty="0" err="1" smtClean="0">
                <a:latin typeface="Arial" pitchFamily="34" charset="0"/>
                <a:cs typeface="Arial" pitchFamily="34" charset="0"/>
              </a:rPr>
              <a:t>cycloheximide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, an inhibitor of translation elongation. The 48S (lane  1)  and 80S (lane  3) </a:t>
            </a:r>
            <a:r>
              <a:rPr lang="en-US" sz="1100" dirty="0" err="1" smtClean="0">
                <a:latin typeface="Arial" pitchFamily="34" charset="0"/>
                <a:cs typeface="Arial" pitchFamily="34" charset="0"/>
              </a:rPr>
              <a:t>toeprints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  are characterized by three bands at position +16 to +18 to the A of the initiation </a:t>
            </a:r>
            <a:r>
              <a:rPr lang="en-US" sz="1100" dirty="0" err="1" smtClean="0">
                <a:latin typeface="Arial" pitchFamily="34" charset="0"/>
                <a:cs typeface="Arial" pitchFamily="34" charset="0"/>
              </a:rPr>
              <a:t>codon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. In control experiment with a cap analog (</a:t>
            </a:r>
            <a:r>
              <a:rPr lang="en-US" sz="1100" baseline="30000" dirty="0" smtClean="0">
                <a:latin typeface="Arial" pitchFamily="34" charset="0"/>
                <a:cs typeface="Arial" pitchFamily="34" charset="0"/>
              </a:rPr>
              <a:t>7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mGpppG) the +18 signal is absent, while signals of +16 and +17 are weak (lane 2). Together, these results suggest initiation of translation of alternative </a:t>
            </a:r>
            <a:r>
              <a:rPr lang="en-US" sz="1100" i="1" dirty="0" smtClean="0">
                <a:latin typeface="Arial" pitchFamily="34" charset="0"/>
                <a:cs typeface="Arial" pitchFamily="34" charset="0"/>
              </a:rPr>
              <a:t>YB-1</a:t>
            </a: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mRNA from the AUG in question. </a:t>
            </a:r>
            <a:endParaRPr lang="ru-RU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192174" y="5831077"/>
            <a:ext cx="2820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1</a:t>
            </a:r>
            <a:endParaRPr lang="ru-RU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494493" y="5831077"/>
            <a:ext cx="2820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2</a:t>
            </a:r>
            <a:endParaRPr lang="ru-RU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796813" y="5831077"/>
            <a:ext cx="2820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3</a:t>
            </a:r>
            <a:endParaRPr lang="ru-RU" sz="1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2712</TotalTime>
  <Words>509</Words>
  <Application>Microsoft Office PowerPoint</Application>
  <PresentationFormat>Экран (4:3)</PresentationFormat>
  <Paragraphs>16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Lyabin</dc:creator>
  <cp:lastModifiedBy>Admin</cp:lastModifiedBy>
  <cp:revision>126</cp:revision>
  <dcterms:created xsi:type="dcterms:W3CDTF">2012-07-09T09:21:16Z</dcterms:created>
  <dcterms:modified xsi:type="dcterms:W3CDTF">2014-07-17T09:14:09Z</dcterms:modified>
</cp:coreProperties>
</file>