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8579" autoAdjust="0"/>
  </p:normalViewPr>
  <p:slideViewPr>
    <p:cSldViewPr>
      <p:cViewPr>
        <p:scale>
          <a:sx n="70" d="100"/>
          <a:sy n="70" d="100"/>
        </p:scale>
        <p:origin x="-171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tin%20S%20Weber\Desktop\Kopie%20von%20ELIZA_IL-17%20mouse_2we%20vs%208we_CD3_CD28_%2014-03%2013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tin%20S%20Weber\Desktop\NEU%20Kopie%20von%20ELIZA_IFNgamma%20mouse_2we%20vs%208we_CD3_CD28_%2014-03%2013%201-5%20neu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2894736842105261E-2"/>
          <c:y val="0.15372424722662439"/>
          <c:w val="0.7817982456140351"/>
          <c:h val="0.811410459587955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'Magellan Sheet 1'!$A$53</c:f>
              <c:strCache>
                <c:ptCount val="1"/>
                <c:pt idx="0">
                  <c:v>2w</c:v>
                </c:pt>
              </c:strCache>
            </c:strRef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('Magellan Sheet 1'!$C$53,'Magellan Sheet 1'!$G$53,'Magellan Sheet 1'!$I$53,'Magellan Sheet 1'!$K$53,'Magellan Sheet 1'!$M$53)</c:f>
                <c:numCache>
                  <c:formatCode>General</c:formatCode>
                  <c:ptCount val="5"/>
                  <c:pt idx="0">
                    <c:v>16.055459438389732</c:v>
                  </c:pt>
                  <c:pt idx="1">
                    <c:v>10.186470062568343</c:v>
                  </c:pt>
                  <c:pt idx="2">
                    <c:v>13.641423509815606</c:v>
                  </c:pt>
                  <c:pt idx="3">
                    <c:v>28.299699925494199</c:v>
                  </c:pt>
                  <c:pt idx="4">
                    <c:v>79.022335313872162</c:v>
                  </c:pt>
                </c:numCache>
              </c:numRef>
            </c:plus>
            <c:minus>
              <c:numRef>
                <c:f>('Magellan Sheet 1'!$C$53,'Magellan Sheet 1'!$G$53,'Magellan Sheet 1'!$I$53,'Magellan Sheet 1'!$K$53,'Magellan Sheet 1'!$M$53)</c:f>
                <c:numCache>
                  <c:formatCode>General</c:formatCode>
                  <c:ptCount val="5"/>
                  <c:pt idx="0">
                    <c:v>16.055459438389732</c:v>
                  </c:pt>
                  <c:pt idx="1">
                    <c:v>10.186470062568343</c:v>
                  </c:pt>
                  <c:pt idx="2">
                    <c:v>13.641423509815606</c:v>
                  </c:pt>
                  <c:pt idx="3">
                    <c:v>28.299699925494199</c:v>
                  </c:pt>
                  <c:pt idx="4">
                    <c:v>79.022335313872162</c:v>
                  </c:pt>
                </c:numCache>
              </c:numRef>
            </c:minus>
          </c:errBars>
          <c:cat>
            <c:numRef>
              <c:f>('Magellan Sheet 1'!$B$52,'Magellan Sheet 1'!$F$52,'Magellan Sheet 1'!$H$52,'Magellan Sheet 1'!$J$52,'Magellan Sheet 1'!$L$52)</c:f>
              <c:numCache>
                <c:formatCode>General</c:formatCode>
                <c:ptCount val="5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</c:numCache>
            </c:numRef>
          </c:cat>
          <c:val>
            <c:numRef>
              <c:f>('Magellan Sheet 1'!$B$53,'Magellan Sheet 1'!$F$53,'Magellan Sheet 1'!$H$53,'Magellan Sheet 1'!$J$53,'Magellan Sheet 1'!$L$53)</c:f>
              <c:numCache>
                <c:formatCode>General</c:formatCode>
                <c:ptCount val="5"/>
                <c:pt idx="0">
                  <c:v>82.619047619047606</c:v>
                </c:pt>
                <c:pt idx="1">
                  <c:v>80.238095238095227</c:v>
                </c:pt>
                <c:pt idx="2">
                  <c:v>118.57142857142857</c:v>
                </c:pt>
                <c:pt idx="3">
                  <c:v>143.33333333333334</c:v>
                </c:pt>
                <c:pt idx="4">
                  <c:v>500.35714285714289</c:v>
                </c:pt>
              </c:numCache>
            </c:numRef>
          </c:val>
        </c:ser>
        <c:ser>
          <c:idx val="1"/>
          <c:order val="1"/>
          <c:tx>
            <c:strRef>
              <c:f>'Magellan Sheet 1'!$A$54</c:f>
              <c:strCache>
                <c:ptCount val="1"/>
                <c:pt idx="0">
                  <c:v>8w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('Magellan Sheet 1'!$C$54,'Magellan Sheet 1'!$G$54,'Magellan Sheet 1'!$I$54,'Magellan Sheet 1'!$K$54,'Magellan Sheet 1'!$M$54)</c:f>
                <c:numCache>
                  <c:formatCode>General</c:formatCode>
                  <c:ptCount val="5"/>
                  <c:pt idx="0">
                    <c:v>4.8573762782380578</c:v>
                  </c:pt>
                  <c:pt idx="1">
                    <c:v>10.846276935244134</c:v>
                  </c:pt>
                  <c:pt idx="2">
                    <c:v>5.2994245184508371</c:v>
                  </c:pt>
                  <c:pt idx="3">
                    <c:v>17.576525264192913</c:v>
                  </c:pt>
                  <c:pt idx="4">
                    <c:v>13.548434990911206</c:v>
                  </c:pt>
                </c:numCache>
              </c:numRef>
            </c:plus>
            <c:minus>
              <c:numRef>
                <c:f>('Magellan Sheet 1'!$C$54,'Magellan Sheet 1'!$G$54,'Magellan Sheet 1'!$I$54,'Magellan Sheet 1'!$K$54,'Magellan Sheet 1'!$M$54)</c:f>
                <c:numCache>
                  <c:formatCode>General</c:formatCode>
                  <c:ptCount val="5"/>
                  <c:pt idx="0">
                    <c:v>4.8573762782380578</c:v>
                  </c:pt>
                  <c:pt idx="1">
                    <c:v>10.846276935244134</c:v>
                  </c:pt>
                  <c:pt idx="2">
                    <c:v>5.2994245184508371</c:v>
                  </c:pt>
                  <c:pt idx="3">
                    <c:v>17.576525264192913</c:v>
                  </c:pt>
                  <c:pt idx="4">
                    <c:v>13.548434990911206</c:v>
                  </c:pt>
                </c:numCache>
              </c:numRef>
            </c:minus>
          </c:errBars>
          <c:cat>
            <c:numRef>
              <c:f>('Magellan Sheet 1'!$B$52,'Magellan Sheet 1'!$F$52,'Magellan Sheet 1'!$H$52,'Magellan Sheet 1'!$J$52,'Magellan Sheet 1'!$L$52)</c:f>
              <c:numCache>
                <c:formatCode>General</c:formatCode>
                <c:ptCount val="5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</c:numCache>
            </c:numRef>
          </c:cat>
          <c:val>
            <c:numRef>
              <c:f>('Magellan Sheet 1'!$B$54,'Magellan Sheet 1'!$F$54,'Magellan Sheet 1'!$H$54,'Magellan Sheet 1'!$J$54,'Magellan Sheet 1'!$L$54)</c:f>
              <c:numCache>
                <c:formatCode>General</c:formatCode>
                <c:ptCount val="5"/>
                <c:pt idx="0">
                  <c:v>66.666666666666671</c:v>
                </c:pt>
                <c:pt idx="1">
                  <c:v>85.952380952380963</c:v>
                </c:pt>
                <c:pt idx="2">
                  <c:v>78.095238095238088</c:v>
                </c:pt>
                <c:pt idx="3">
                  <c:v>112.61904761904763</c:v>
                </c:pt>
                <c:pt idx="4">
                  <c:v>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694080"/>
        <c:axId val="77695616"/>
      </c:barChart>
      <c:catAx>
        <c:axId val="77694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7695616"/>
        <c:crosses val="autoZero"/>
        <c:auto val="1"/>
        <c:lblAlgn val="ctr"/>
        <c:lblOffset val="100"/>
        <c:noMultiLvlLbl val="0"/>
      </c:catAx>
      <c:valAx>
        <c:axId val="77695616"/>
        <c:scaling>
          <c:orientation val="minMax"/>
          <c:max val="800"/>
        </c:scaling>
        <c:delete val="0"/>
        <c:axPos val="l"/>
        <c:numFmt formatCode="General" sourceLinked="1"/>
        <c:majorTickMark val="out"/>
        <c:minorTickMark val="none"/>
        <c:tickLblPos val="nextTo"/>
        <c:crossAx val="77694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2894736842105261E-2"/>
          <c:y val="0.15372424722662439"/>
          <c:w val="0.7817982456140351"/>
          <c:h val="0.811410459587955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'Magellan Sheet 1'!$A$53</c:f>
              <c:strCache>
                <c:ptCount val="1"/>
                <c:pt idx="0">
                  <c:v>2w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('Magellan Sheet 1'!$C$53,'Magellan Sheet 1'!$E$53,'Magellan Sheet 1'!$G$53,'Magellan Sheet 1'!$I$53,'Magellan Sheet 1'!$K$53,'Magellan Sheet 1'!$M$53)</c:f>
                <c:numCache>
                  <c:formatCode>General</c:formatCode>
                  <c:ptCount val="6"/>
                  <c:pt idx="0">
                    <c:v>2.45011967457777</c:v>
                  </c:pt>
                  <c:pt idx="1">
                    <c:v>4.7482940406314595</c:v>
                  </c:pt>
                  <c:pt idx="2">
                    <c:v>50.027153120907442</c:v>
                  </c:pt>
                  <c:pt idx="3">
                    <c:v>61.33657902040126</c:v>
                  </c:pt>
                  <c:pt idx="4">
                    <c:v>118.36756155987007</c:v>
                  </c:pt>
                  <c:pt idx="5">
                    <c:v>9.262129184860127</c:v>
                  </c:pt>
                </c:numCache>
              </c:numRef>
            </c:plus>
            <c:minus>
              <c:numRef>
                <c:f>('Magellan Sheet 1'!$C$53,'Magellan Sheet 1'!$E$53,'Magellan Sheet 1'!$G$53,'Magellan Sheet 1'!$I$53,'Magellan Sheet 1'!$K$53,'Magellan Sheet 1'!$M$53)</c:f>
                <c:numCache>
                  <c:formatCode>General</c:formatCode>
                  <c:ptCount val="6"/>
                  <c:pt idx="0">
                    <c:v>2.45011967457777</c:v>
                  </c:pt>
                  <c:pt idx="1">
                    <c:v>4.7482940406314595</c:v>
                  </c:pt>
                  <c:pt idx="2">
                    <c:v>50.027153120907442</c:v>
                  </c:pt>
                  <c:pt idx="3">
                    <c:v>61.33657902040126</c:v>
                  </c:pt>
                  <c:pt idx="4">
                    <c:v>118.36756155987007</c:v>
                  </c:pt>
                  <c:pt idx="5">
                    <c:v>9.262129184860127</c:v>
                  </c:pt>
                </c:numCache>
              </c:numRef>
            </c:minus>
          </c:errBars>
          <c:cat>
            <c:numRef>
              <c:f>('Magellan Sheet 1'!$B$52,'Magellan Sheet 1'!$F$52,'Magellan Sheet 1'!$H$52,'Magellan Sheet 1'!$J$52,'Magellan Sheet 1'!$L$52)</c:f>
              <c:numCache>
                <c:formatCode>General</c:formatCode>
                <c:ptCount val="5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</c:numCache>
            </c:numRef>
          </c:cat>
          <c:val>
            <c:numRef>
              <c:f>('Magellan Sheet 1'!$B$53,'Magellan Sheet 1'!$F$53,'Magellan Sheet 1'!$H$53,'Magellan Sheet 1'!$J$53,'Magellan Sheet 1'!$L$53)</c:f>
              <c:numCache>
                <c:formatCode>General</c:formatCode>
                <c:ptCount val="5"/>
                <c:pt idx="0">
                  <c:v>62.777777777777793</c:v>
                </c:pt>
                <c:pt idx="1">
                  <c:v>181.94444444444446</c:v>
                </c:pt>
                <c:pt idx="2">
                  <c:v>1838.1666666666667</c:v>
                </c:pt>
                <c:pt idx="3">
                  <c:v>2732.5</c:v>
                </c:pt>
                <c:pt idx="4">
                  <c:v>3836.8333333333335</c:v>
                </c:pt>
              </c:numCache>
            </c:numRef>
          </c:val>
        </c:ser>
        <c:ser>
          <c:idx val="53"/>
          <c:order val="1"/>
          <c:tx>
            <c:strRef>
              <c:f>'Magellan Sheet 1'!$A$54</c:f>
              <c:strCache>
                <c:ptCount val="1"/>
                <c:pt idx="0">
                  <c:v>8w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('Magellan Sheet 1'!$C$54,'Magellan Sheet 1'!$E$54,'Magellan Sheet 1'!$G$54,'Magellan Sheet 1'!$I$54,'Magellan Sheet 1'!$K$54,'Magellan Sheet 1'!$M$54)</c:f>
                <c:numCache>
                  <c:formatCode>General</c:formatCode>
                  <c:ptCount val="6"/>
                  <c:pt idx="0">
                    <c:v>6.2013538943892588</c:v>
                  </c:pt>
                  <c:pt idx="1">
                    <c:v>6.186404847588908</c:v>
                  </c:pt>
                  <c:pt idx="2">
                    <c:v>54.03145517333536</c:v>
                  </c:pt>
                  <c:pt idx="3">
                    <c:v>48.418029240723499</c:v>
                  </c:pt>
                  <c:pt idx="4">
                    <c:v>86.471468212438609</c:v>
                  </c:pt>
                  <c:pt idx="5">
                    <c:v>29.136492328095873</c:v>
                  </c:pt>
                </c:numCache>
              </c:numRef>
            </c:plus>
            <c:minus>
              <c:numRef>
                <c:f>('Magellan Sheet 1'!$C$54,'Magellan Sheet 1'!$E$54,'Magellan Sheet 1'!$G$54,'Magellan Sheet 1'!$I$54,'Magellan Sheet 1'!$K$54,'Magellan Sheet 1'!$M$54)</c:f>
                <c:numCache>
                  <c:formatCode>General</c:formatCode>
                  <c:ptCount val="6"/>
                  <c:pt idx="0">
                    <c:v>6.2013538943892588</c:v>
                  </c:pt>
                  <c:pt idx="1">
                    <c:v>6.186404847588908</c:v>
                  </c:pt>
                  <c:pt idx="2">
                    <c:v>54.03145517333536</c:v>
                  </c:pt>
                  <c:pt idx="3">
                    <c:v>48.418029240723499</c:v>
                  </c:pt>
                  <c:pt idx="4">
                    <c:v>86.471468212438609</c:v>
                  </c:pt>
                  <c:pt idx="5">
                    <c:v>29.136492328095873</c:v>
                  </c:pt>
                </c:numCache>
              </c:numRef>
            </c:minus>
          </c:errBars>
          <c:cat>
            <c:numRef>
              <c:f>('Magellan Sheet 1'!$B$52,'Magellan Sheet 1'!$F$52,'Magellan Sheet 1'!$H$52,'Magellan Sheet 1'!$J$52,'Magellan Sheet 1'!$L$52)</c:f>
              <c:numCache>
                <c:formatCode>General</c:formatCode>
                <c:ptCount val="5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</c:numCache>
            </c:numRef>
          </c:cat>
          <c:val>
            <c:numRef>
              <c:f>('Magellan Sheet 1'!$B$54,'Magellan Sheet 1'!$F$54,'Magellan Sheet 1'!$H$54,'Magellan Sheet 1'!$J$54,'Magellan Sheet 1'!$L$54)</c:f>
              <c:numCache>
                <c:formatCode>General</c:formatCode>
                <c:ptCount val="5"/>
                <c:pt idx="0">
                  <c:v>64.722222222222229</c:v>
                </c:pt>
                <c:pt idx="1">
                  <c:v>131.66666666666666</c:v>
                </c:pt>
                <c:pt idx="2">
                  <c:v>289.50000000000006</c:v>
                </c:pt>
                <c:pt idx="3">
                  <c:v>1455.0000000000002</c:v>
                </c:pt>
                <c:pt idx="4">
                  <c:v>3436.166666666667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420224"/>
        <c:axId val="80422016"/>
      </c:barChart>
      <c:catAx>
        <c:axId val="80420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0422016"/>
        <c:crosses val="autoZero"/>
        <c:auto val="1"/>
        <c:lblAlgn val="ctr"/>
        <c:lblOffset val="100"/>
        <c:noMultiLvlLbl val="0"/>
      </c:catAx>
      <c:valAx>
        <c:axId val="80422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0420224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ln w="19050"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11468-019B-4FFA-BD4D-2332BDFEFB41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80139-609F-4583-B333-59CF16CE19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8721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1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483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366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16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51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51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1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199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4116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64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007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464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4055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48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1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538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-2143" y="11668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1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m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319866"/>
              </p:ext>
            </p:extLst>
          </p:nvPr>
        </p:nvGraphicFramePr>
        <p:xfrm>
          <a:off x="2038463" y="3672840"/>
          <a:ext cx="502443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m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032933"/>
              </p:ext>
            </p:extLst>
          </p:nvPr>
        </p:nvGraphicFramePr>
        <p:xfrm>
          <a:off x="2038463" y="685800"/>
          <a:ext cx="5029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759645" y="6400800"/>
            <a:ext cx="1293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itchFamily="34" charset="0"/>
                <a:cs typeface="Arial" pitchFamily="34" charset="0"/>
              </a:rPr>
              <a:t>a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nti-CD3 [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ug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/ml]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 rot="16200000">
            <a:off x="1486350" y="1666776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pg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/ml]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281023" y="3072825"/>
            <a:ext cx="182880" cy="182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7616303" y="2996625"/>
            <a:ext cx="841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weeks</a:t>
            </a:r>
            <a:endParaRPr lang="de-DE" sz="1400" dirty="0" smtClean="0">
              <a:latin typeface="Arial" pitchFamily="34" charset="0"/>
              <a:cs typeface="Arial" pitchFamily="34" charset="0"/>
            </a:endParaRPr>
          </a:p>
          <a:p>
            <a:endParaRPr lang="de-DE" sz="400" dirty="0">
              <a:latin typeface="Arial" pitchFamily="34" charset="0"/>
              <a:cs typeface="Arial" pitchFamily="34" charset="0"/>
            </a:endParaRPr>
          </a:p>
          <a:p>
            <a:r>
              <a:rPr lang="de-DE" sz="1400" dirty="0">
                <a:latin typeface="Arial" pitchFamily="34" charset="0"/>
                <a:cs typeface="Arial" pitchFamily="34" charset="0"/>
              </a:rPr>
              <a:t>8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weeks</a:t>
            </a:r>
            <a:endParaRPr lang="de-D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2185"/>
          <p:cNvSpPr txBox="1">
            <a:spLocks noChangeArrowheads="1"/>
          </p:cNvSpPr>
          <p:nvPr/>
        </p:nvSpPr>
        <p:spPr bwMode="auto">
          <a:xfrm>
            <a:off x="3860176" y="3959423"/>
            <a:ext cx="60144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IL-17</a:t>
            </a:r>
          </a:p>
        </p:txBody>
      </p:sp>
      <p:sp>
        <p:nvSpPr>
          <p:cNvPr id="12" name="Text Box 2185"/>
          <p:cNvSpPr txBox="1">
            <a:spLocks noChangeArrowheads="1"/>
          </p:cNvSpPr>
          <p:nvPr/>
        </p:nvSpPr>
        <p:spPr bwMode="auto">
          <a:xfrm>
            <a:off x="3852023" y="911423"/>
            <a:ext cx="6062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IFN-</a:t>
            </a:r>
            <a:r>
              <a:rPr lang="en-US" sz="1400" b="1" dirty="0" smtClean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g</a:t>
            </a:r>
          </a:p>
        </p:txBody>
      </p:sp>
      <p:sp>
        <p:nvSpPr>
          <p:cNvPr id="13" name="Textfeld 12"/>
          <p:cNvSpPr txBox="1"/>
          <p:nvPr/>
        </p:nvSpPr>
        <p:spPr>
          <a:xfrm rot="16200000">
            <a:off x="1486350" y="479613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pg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/ml]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777279" y="3429000"/>
            <a:ext cx="1293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itchFamily="34" charset="0"/>
                <a:cs typeface="Arial" pitchFamily="34" charset="0"/>
              </a:rPr>
              <a:t>a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nti-CD3 [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ug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/ml]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7281023" y="3347145"/>
            <a:ext cx="182880" cy="182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Box 45"/>
          <p:cNvSpPr txBox="1"/>
          <p:nvPr/>
        </p:nvSpPr>
        <p:spPr>
          <a:xfrm>
            <a:off x="5147423" y="1559054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*</a:t>
            </a:r>
            <a:endParaRPr lang="en-US" sz="1000" dirty="0"/>
          </a:p>
        </p:txBody>
      </p:sp>
      <p:sp>
        <p:nvSpPr>
          <p:cNvPr id="17" name="TextBox 45"/>
          <p:cNvSpPr txBox="1"/>
          <p:nvPr/>
        </p:nvSpPr>
        <p:spPr>
          <a:xfrm>
            <a:off x="4337230" y="200533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*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893570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S Weber</dc:creator>
  <cp:lastModifiedBy>Martin S Weber</cp:lastModifiedBy>
  <cp:revision>133</cp:revision>
  <cp:lastPrinted>2013-03-27T12:51:41Z</cp:lastPrinted>
  <dcterms:created xsi:type="dcterms:W3CDTF">2011-11-25T09:21:58Z</dcterms:created>
  <dcterms:modified xsi:type="dcterms:W3CDTF">2013-03-27T12:54:19Z</dcterms:modified>
</cp:coreProperties>
</file>