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8579" autoAdjust="0"/>
  </p:normalViewPr>
  <p:slideViewPr>
    <p:cSldViewPr>
      <p:cViewPr>
        <p:scale>
          <a:sx n="70" d="100"/>
          <a:sy n="70" d="100"/>
        </p:scale>
        <p:origin x="-171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11468-019B-4FFA-BD4D-2332BDFEFB41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80139-609F-4583-B333-59CF16CE19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8721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80139-609F-4583-B333-59CF16CE190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26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1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483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366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616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51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51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1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199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4116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64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007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5464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4055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48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F4FAE-8C34-4B19-8C54-1914803B9C30}" type="datetimeFigureOut">
              <a:rPr lang="de-DE" smtClean="0"/>
              <a:t>27.03.2013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1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E9855-50BF-49DF-A6D3-CEFA5B40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538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-6271" y="11668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 3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30743" y="835223"/>
            <a:ext cx="2868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itchFamily="34" charset="0"/>
                <a:cs typeface="Arial" pitchFamily="34" charset="0"/>
              </a:rPr>
              <a:t>a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Gating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strategy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2a, e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228600" y="2907268"/>
            <a:ext cx="2669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Gating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strategy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3a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4495800" y="2895600"/>
            <a:ext cx="2678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itchFamily="34" charset="0"/>
                <a:cs typeface="Arial" pitchFamily="34" charset="0"/>
              </a:rPr>
              <a:t>d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Gating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strategy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3b</a:t>
            </a: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" y="1304465"/>
            <a:ext cx="146304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300712"/>
            <a:ext cx="146304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feld 27"/>
          <p:cNvSpPr txBox="1"/>
          <p:nvPr/>
        </p:nvSpPr>
        <p:spPr>
          <a:xfrm>
            <a:off x="4506248" y="835223"/>
            <a:ext cx="2868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itchFamily="34" charset="0"/>
                <a:cs typeface="Arial" pitchFamily="34" charset="0"/>
              </a:rPr>
              <a:t>b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Gating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strategy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2c, </a:t>
            </a:r>
            <a:r>
              <a:rPr lang="de-DE" sz="1400" dirty="0">
                <a:latin typeface="Arial" pitchFamily="34" charset="0"/>
                <a:cs typeface="Arial" pitchFamily="34" charset="0"/>
              </a:rPr>
              <a:t>d</a:t>
            </a:r>
            <a:endParaRPr lang="de-DE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Gestreifter Pfeil nach rechts 30"/>
          <p:cNvSpPr/>
          <p:nvPr/>
        </p:nvSpPr>
        <p:spPr>
          <a:xfrm>
            <a:off x="1066800" y="1981200"/>
            <a:ext cx="45720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 Box 311"/>
          <p:cNvSpPr txBox="1">
            <a:spLocks noChangeArrowheads="1"/>
          </p:cNvSpPr>
          <p:nvPr/>
        </p:nvSpPr>
        <p:spPr bwMode="auto">
          <a:xfrm>
            <a:off x="306943" y="1171206"/>
            <a:ext cx="11582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lymphocytes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311"/>
          <p:cNvSpPr txBox="1">
            <a:spLocks noChangeArrowheads="1"/>
          </p:cNvSpPr>
          <p:nvPr/>
        </p:nvSpPr>
        <p:spPr bwMode="auto">
          <a:xfrm>
            <a:off x="1739501" y="1524000"/>
            <a:ext cx="9274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CD3+        T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cells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 Box 311"/>
          <p:cNvSpPr txBox="1">
            <a:spLocks noChangeArrowheads="1"/>
          </p:cNvSpPr>
          <p:nvPr/>
        </p:nvSpPr>
        <p:spPr bwMode="auto">
          <a:xfrm>
            <a:off x="2701607" y="1524000"/>
            <a:ext cx="9559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CD4/CD8+ T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cells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Gestreifter Pfeil nach rechts 38"/>
          <p:cNvSpPr/>
          <p:nvPr/>
        </p:nvSpPr>
        <p:spPr>
          <a:xfrm>
            <a:off x="2362200" y="1749036"/>
            <a:ext cx="27432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 Box 311"/>
          <p:cNvSpPr txBox="1">
            <a:spLocks noChangeArrowheads="1"/>
          </p:cNvSpPr>
          <p:nvPr/>
        </p:nvSpPr>
        <p:spPr bwMode="auto">
          <a:xfrm>
            <a:off x="4632961" y="1170801"/>
            <a:ext cx="14630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leucocytes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 Box 311"/>
          <p:cNvSpPr txBox="1">
            <a:spLocks noChangeArrowheads="1"/>
          </p:cNvSpPr>
          <p:nvPr/>
        </p:nvSpPr>
        <p:spPr bwMode="auto">
          <a:xfrm>
            <a:off x="5715000" y="1403866"/>
            <a:ext cx="14619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>
                <a:latin typeface="Arial" pitchFamily="34" charset="0"/>
                <a:cs typeface="Arial" pitchFamily="34" charset="0"/>
              </a:rPr>
              <a:t>c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) CD11c+ DC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 Box 311"/>
          <p:cNvSpPr txBox="1">
            <a:spLocks noChangeArrowheads="1"/>
          </p:cNvSpPr>
          <p:nvPr/>
        </p:nvSpPr>
        <p:spPr bwMode="auto">
          <a:xfrm>
            <a:off x="5729184" y="2061865"/>
            <a:ext cx="3200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>
                <a:latin typeface="Arial" pitchFamily="34" charset="0"/>
                <a:cs typeface="Arial" pitchFamily="34" charset="0"/>
              </a:rPr>
              <a:t>d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) CD11b+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myeloid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APC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Gestreifter Pfeil nach rechts 44"/>
          <p:cNvSpPr/>
          <p:nvPr/>
        </p:nvSpPr>
        <p:spPr>
          <a:xfrm>
            <a:off x="5334000" y="1981200"/>
            <a:ext cx="45720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Gestreifter Pfeil nach rechts 46"/>
          <p:cNvSpPr/>
          <p:nvPr/>
        </p:nvSpPr>
        <p:spPr>
          <a:xfrm>
            <a:off x="6856945" y="1481519"/>
            <a:ext cx="27432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 Box 311"/>
          <p:cNvSpPr txBox="1">
            <a:spLocks noChangeArrowheads="1"/>
          </p:cNvSpPr>
          <p:nvPr/>
        </p:nvSpPr>
        <p:spPr bwMode="auto">
          <a:xfrm>
            <a:off x="7162800" y="1371600"/>
            <a:ext cx="18429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CD11c+CD11b+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mDC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Gestreifter Pfeil nach rechts 48"/>
          <p:cNvSpPr/>
          <p:nvPr/>
        </p:nvSpPr>
        <p:spPr>
          <a:xfrm>
            <a:off x="6856945" y="1710119"/>
            <a:ext cx="27432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 Box 311"/>
          <p:cNvSpPr txBox="1">
            <a:spLocks noChangeArrowheads="1"/>
          </p:cNvSpPr>
          <p:nvPr/>
        </p:nvSpPr>
        <p:spPr bwMode="auto">
          <a:xfrm>
            <a:off x="7162800" y="1600200"/>
            <a:ext cx="18429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CD11c+PDCA+    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Siglec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-H+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pDC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Gestreifter Pfeil nach rechts 50"/>
          <p:cNvSpPr/>
          <p:nvPr/>
        </p:nvSpPr>
        <p:spPr>
          <a:xfrm>
            <a:off x="6856945" y="2400384"/>
            <a:ext cx="27432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Text Box 311"/>
          <p:cNvSpPr txBox="1">
            <a:spLocks noChangeArrowheads="1"/>
          </p:cNvSpPr>
          <p:nvPr/>
        </p:nvSpPr>
        <p:spPr bwMode="auto">
          <a:xfrm>
            <a:off x="7162800" y="2290465"/>
            <a:ext cx="245258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>
                <a:latin typeface="Arial" pitchFamily="34" charset="0"/>
                <a:cs typeface="Arial" pitchFamily="34" charset="0"/>
              </a:rPr>
              <a:t>CD115+Gr-1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+ monocytes/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macrophages</a:t>
            </a:r>
            <a:endParaRPr lang="de-DE" sz="12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97" y="5318760"/>
            <a:ext cx="146304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 Box 311"/>
          <p:cNvSpPr txBox="1">
            <a:spLocks noChangeArrowheads="1"/>
          </p:cNvSpPr>
          <p:nvPr/>
        </p:nvSpPr>
        <p:spPr bwMode="auto">
          <a:xfrm>
            <a:off x="716280" y="5180260"/>
            <a:ext cx="14630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viable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leucocytes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Gestreifter Pfeil nach rechts 53"/>
          <p:cNvSpPr/>
          <p:nvPr/>
        </p:nvSpPr>
        <p:spPr>
          <a:xfrm>
            <a:off x="1630681" y="5940036"/>
            <a:ext cx="45720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9" name="Picture 5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841" y="5318760"/>
            <a:ext cx="146304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 Box 311"/>
          <p:cNvSpPr txBox="1">
            <a:spLocks noChangeArrowheads="1"/>
          </p:cNvSpPr>
          <p:nvPr/>
        </p:nvSpPr>
        <p:spPr bwMode="auto">
          <a:xfrm>
            <a:off x="2438400" y="5181600"/>
            <a:ext cx="14630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CD4+ T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cells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 Box 311"/>
          <p:cNvSpPr txBox="1">
            <a:spLocks noChangeArrowheads="1"/>
          </p:cNvSpPr>
          <p:nvPr/>
        </p:nvSpPr>
        <p:spPr bwMode="auto">
          <a:xfrm>
            <a:off x="3764281" y="5791200"/>
            <a:ext cx="15697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CD4/FoxP3+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regulatory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T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cells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Gestreifter Pfeil nach rechts 60"/>
          <p:cNvSpPr/>
          <p:nvPr/>
        </p:nvSpPr>
        <p:spPr>
          <a:xfrm>
            <a:off x="3230881" y="5940036"/>
            <a:ext cx="45720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 Box 311"/>
          <p:cNvSpPr txBox="1">
            <a:spLocks noChangeArrowheads="1"/>
          </p:cNvSpPr>
          <p:nvPr/>
        </p:nvSpPr>
        <p:spPr bwMode="auto">
          <a:xfrm>
            <a:off x="1737358" y="2057400"/>
            <a:ext cx="9274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B220+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Bcells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 Box 311"/>
          <p:cNvSpPr txBox="1">
            <a:spLocks noChangeArrowheads="1"/>
          </p:cNvSpPr>
          <p:nvPr/>
        </p:nvSpPr>
        <p:spPr bwMode="auto">
          <a:xfrm>
            <a:off x="1508758" y="1595735"/>
            <a:ext cx="92749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a)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 Box 311"/>
          <p:cNvSpPr txBox="1">
            <a:spLocks noChangeArrowheads="1"/>
          </p:cNvSpPr>
          <p:nvPr/>
        </p:nvSpPr>
        <p:spPr bwMode="auto">
          <a:xfrm>
            <a:off x="1508758" y="2116539"/>
            <a:ext cx="92749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>
                <a:latin typeface="Arial" pitchFamily="34" charset="0"/>
                <a:cs typeface="Arial" pitchFamily="34" charset="0"/>
              </a:rPr>
              <a:t>e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)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1" y="3413760"/>
            <a:ext cx="146304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681" y="3398520"/>
            <a:ext cx="146304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 Box 311"/>
          <p:cNvSpPr txBox="1">
            <a:spLocks noChangeArrowheads="1"/>
          </p:cNvSpPr>
          <p:nvPr/>
        </p:nvSpPr>
        <p:spPr bwMode="auto">
          <a:xfrm>
            <a:off x="327464" y="3261360"/>
            <a:ext cx="14630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viable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leucocytes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Gestreifter Pfeil nach rechts 59"/>
          <p:cNvSpPr/>
          <p:nvPr/>
        </p:nvSpPr>
        <p:spPr>
          <a:xfrm>
            <a:off x="1241865" y="4021136"/>
            <a:ext cx="45720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Text Box 311"/>
          <p:cNvSpPr txBox="1">
            <a:spLocks noChangeArrowheads="1"/>
          </p:cNvSpPr>
          <p:nvPr/>
        </p:nvSpPr>
        <p:spPr bwMode="auto">
          <a:xfrm>
            <a:off x="1706881" y="3261360"/>
            <a:ext cx="167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CD11b+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myeloid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APC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 Box 311"/>
          <p:cNvSpPr txBox="1">
            <a:spLocks noChangeArrowheads="1"/>
          </p:cNvSpPr>
          <p:nvPr/>
        </p:nvSpPr>
        <p:spPr bwMode="auto">
          <a:xfrm>
            <a:off x="3154681" y="3581400"/>
            <a:ext cx="141731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Expression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MHC II, CD40, CD80, CD86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Gestreifter Pfeil nach rechts 63"/>
          <p:cNvSpPr/>
          <p:nvPr/>
        </p:nvSpPr>
        <p:spPr>
          <a:xfrm>
            <a:off x="2697481" y="4021136"/>
            <a:ext cx="45720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304800" y="4873823"/>
            <a:ext cx="2659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itchFamily="34" charset="0"/>
                <a:cs typeface="Arial" pitchFamily="34" charset="0"/>
              </a:rPr>
              <a:t>e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Gating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strategy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5c</a:t>
            </a:r>
          </a:p>
        </p:txBody>
      </p:sp>
      <p:pic>
        <p:nvPicPr>
          <p:cNvPr id="6" name="Picture 3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839" y="3413760"/>
            <a:ext cx="146304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2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13760"/>
            <a:ext cx="146304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Gestreifter Pfeil nach rechts 65"/>
          <p:cNvSpPr/>
          <p:nvPr/>
        </p:nvSpPr>
        <p:spPr>
          <a:xfrm>
            <a:off x="5577839" y="4021136"/>
            <a:ext cx="45720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Text Box 311"/>
          <p:cNvSpPr txBox="1">
            <a:spLocks noChangeArrowheads="1"/>
          </p:cNvSpPr>
          <p:nvPr/>
        </p:nvSpPr>
        <p:spPr bwMode="auto">
          <a:xfrm>
            <a:off x="7535982" y="3632537"/>
            <a:ext cx="141731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Expression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MHC II, CD40, CD80, CD86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Gestreifter Pfeil nach rechts 67"/>
          <p:cNvSpPr/>
          <p:nvPr/>
        </p:nvSpPr>
        <p:spPr>
          <a:xfrm>
            <a:off x="7078782" y="4021136"/>
            <a:ext cx="457200" cy="79764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Text Box 311"/>
          <p:cNvSpPr txBox="1">
            <a:spLocks noChangeArrowheads="1"/>
          </p:cNvSpPr>
          <p:nvPr/>
        </p:nvSpPr>
        <p:spPr bwMode="auto">
          <a:xfrm>
            <a:off x="4663439" y="3261360"/>
            <a:ext cx="14630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viable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leucocytes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 Box 311"/>
          <p:cNvSpPr txBox="1">
            <a:spLocks noChangeArrowheads="1"/>
          </p:cNvSpPr>
          <p:nvPr/>
        </p:nvSpPr>
        <p:spPr bwMode="auto">
          <a:xfrm>
            <a:off x="6240582" y="3261360"/>
            <a:ext cx="167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B220+ B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cells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3570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Microsoft Office PowerPoint</Application>
  <PresentationFormat>Bildschirmpräsentation (4:3)</PresentationFormat>
  <Paragraphs>28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S Weber</dc:creator>
  <cp:lastModifiedBy>Martin S Weber</cp:lastModifiedBy>
  <cp:revision>144</cp:revision>
  <cp:lastPrinted>2012-06-22T08:25:17Z</cp:lastPrinted>
  <dcterms:created xsi:type="dcterms:W3CDTF">2011-11-25T09:21:58Z</dcterms:created>
  <dcterms:modified xsi:type="dcterms:W3CDTF">2013-03-27T12:55:26Z</dcterms:modified>
</cp:coreProperties>
</file>