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rels" ContentType="application/vnd.openxmlformats-package.relationship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Default Extension="png" ContentType="image/png"/>
  <Default Extension="bin" ContentType="application/vnd.openxmlformats-officedocument.oleObject"/>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Default Extension="emf" ContentType="image/x-emf"/>
  <Default Extension="jpeg" ContentType="image/jpeg"/>
  <Override PartName="/ppt/slides/slide1.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Default Extension="wdp" ContentType="image/vnd.ms-photo"/>
  <Override PartName="/ppt/slides/slide11.xml" ContentType="application/vnd.openxmlformats-officedocument.presentationml.slide+xml"/>
  <Default Extension="gif" ContentType="image/gif"/>
  <Default Extension="vml" ContentType="application/vnd.openxmlformats-officedocument.vmlDrawing"/>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4"/>
  </p:notesMasterIdLst>
  <p:sldIdLst>
    <p:sldId id="261" r:id="rId2"/>
    <p:sldId id="288" r:id="rId3"/>
    <p:sldId id="289" r:id="rId4"/>
    <p:sldId id="290" r:id="rId5"/>
    <p:sldId id="266" r:id="rId6"/>
    <p:sldId id="269" r:id="rId7"/>
    <p:sldId id="282" r:id="rId8"/>
    <p:sldId id="271" r:id="rId9"/>
    <p:sldId id="257" r:id="rId10"/>
    <p:sldId id="276" r:id="rId11"/>
    <p:sldId id="278" r:id="rId12"/>
    <p:sldId id="280" r:id="rId13"/>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27" autoAdjust="0"/>
    <p:restoredTop sz="94660"/>
  </p:normalViewPr>
  <p:slideViewPr>
    <p:cSldViewPr>
      <p:cViewPr>
        <p:scale>
          <a:sx n="91" d="100"/>
          <a:sy n="91" d="100"/>
        </p:scale>
        <p:origin x="-2028" y="1512"/>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49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plantsciences\dfs\FacultyData\KLIEBENSTEIN\KLIEBENSTEINShared\General%20Manuscripts\2012%20-%20TBD%20-%20ATHook%20Cloning%20and%20phenotyping\AT%20Hook%20Flowering%20Time%20al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lantsciences\dfs\FacultyData\KLIEBENSTEIN\KLIEBENSTEINShared\General%20Manuscripts\2012%20-%20TBD%20-%20ATHook%20Cloning%20and%20phenotyping\AT%20Hook%20Flowering%20Time%20al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9.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10.bin"/></Relationships>
</file>

<file path=ppt/charts/_rels/chart5.xml.rels><?xml version="1.0" encoding="UTF-8" standalone="yes"?>
<Relationships xmlns="http://schemas.openxmlformats.org/package/2006/relationships"><Relationship Id="rId1" Type="http://schemas.openxmlformats.org/officeDocument/2006/relationships/oleObject" Target="Book3"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10"/>
        <c:axId val="78875264"/>
        <c:axId val="81928576"/>
      </c:barChart>
      <c:catAx>
        <c:axId val="78875264"/>
        <c:scaling>
          <c:orientation val="minMax"/>
        </c:scaling>
        <c:delete val="0"/>
        <c:axPos val="b"/>
        <c:majorTickMark val="out"/>
        <c:minorTickMark val="none"/>
        <c:tickLblPos val="nextTo"/>
        <c:crossAx val="81928576"/>
        <c:crosses val="autoZero"/>
        <c:auto val="1"/>
        <c:lblAlgn val="ctr"/>
        <c:lblOffset val="100"/>
        <c:noMultiLvlLbl val="0"/>
      </c:catAx>
      <c:valAx>
        <c:axId val="81928576"/>
        <c:scaling>
          <c:orientation val="minMax"/>
          <c:min val="0"/>
        </c:scaling>
        <c:delete val="0"/>
        <c:axPos val="l"/>
        <c:title>
          <c:tx>
            <c:rich>
              <a:bodyPr rot="-5400000" vert="horz"/>
              <a:lstStyle/>
              <a:p>
                <a:pPr>
                  <a:defRPr/>
                </a:pPr>
                <a:r>
                  <a:rPr lang="en-US" dirty="0" smtClean="0"/>
                  <a:t>Leaf Number</a:t>
                </a:r>
                <a:endParaRPr lang="en-US" dirty="0"/>
              </a:p>
            </c:rich>
          </c:tx>
          <c:layout/>
          <c:overlay val="0"/>
        </c:title>
        <c:numFmt formatCode="0" sourceLinked="1"/>
        <c:majorTickMark val="out"/>
        <c:minorTickMark val="none"/>
        <c:tickLblPos val="nextTo"/>
        <c:crossAx val="78875264"/>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10"/>
        <c:axId val="81939456"/>
        <c:axId val="81957632"/>
      </c:barChart>
      <c:catAx>
        <c:axId val="81939456"/>
        <c:scaling>
          <c:orientation val="minMax"/>
        </c:scaling>
        <c:delete val="0"/>
        <c:axPos val="b"/>
        <c:majorTickMark val="out"/>
        <c:minorTickMark val="none"/>
        <c:tickLblPos val="nextTo"/>
        <c:crossAx val="81957632"/>
        <c:crosses val="autoZero"/>
        <c:auto val="1"/>
        <c:lblAlgn val="ctr"/>
        <c:lblOffset val="100"/>
        <c:noMultiLvlLbl val="0"/>
      </c:catAx>
      <c:valAx>
        <c:axId val="81957632"/>
        <c:scaling>
          <c:orientation val="minMax"/>
          <c:max val="80"/>
          <c:min val="0"/>
        </c:scaling>
        <c:delete val="0"/>
        <c:axPos val="l"/>
        <c:title>
          <c:tx>
            <c:rich>
              <a:bodyPr rot="-5400000" vert="horz"/>
              <a:lstStyle/>
              <a:p>
                <a:pPr>
                  <a:defRPr/>
                </a:pPr>
                <a:r>
                  <a:rPr lang="en-US" dirty="0" smtClean="0"/>
                  <a:t>Leaf Number</a:t>
                </a:r>
                <a:endParaRPr lang="en-US" dirty="0"/>
              </a:p>
            </c:rich>
          </c:tx>
          <c:layout/>
          <c:overlay val="0"/>
        </c:title>
        <c:numFmt formatCode="0" sourceLinked="1"/>
        <c:majorTickMark val="out"/>
        <c:minorTickMark val="none"/>
        <c:tickLblPos val="nextTo"/>
        <c:crossAx val="81939456"/>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'[AT Hook Flowering Time all_with MNM1 renamed.xlsx]LSMeans and Se'!$D$2</c:f>
              <c:strCache>
                <c:ptCount val="1"/>
                <c:pt idx="0">
                  <c:v>LD</c:v>
                </c:pt>
              </c:strCache>
            </c:strRef>
          </c:tx>
          <c:invertIfNegative val="0"/>
          <c:errBars>
            <c:errBarType val="both"/>
            <c:errValType val="cust"/>
            <c:noEndCap val="0"/>
            <c:plus>
              <c:numRef>
                <c:f>'[AT Hook Flowering Time all_with MNM1 renamed.xlsx]LSMeans and Se'!$G$3:$G$5</c:f>
                <c:numCache>
                  <c:formatCode>General</c:formatCode>
                  <c:ptCount val="3"/>
                  <c:pt idx="0">
                    <c:v>0.23708750000000001</c:v>
                  </c:pt>
                  <c:pt idx="1">
                    <c:v>0.2298376</c:v>
                  </c:pt>
                  <c:pt idx="2">
                    <c:v>0.23370170000000001</c:v>
                  </c:pt>
                </c:numCache>
              </c:numRef>
            </c:plus>
            <c:minus>
              <c:numRef>
                <c:f>'[AT Hook Flowering Time all_with MNM1 renamed.xlsx]LSMeans and Se'!$G$3:$G$5</c:f>
                <c:numCache>
                  <c:formatCode>General</c:formatCode>
                  <c:ptCount val="3"/>
                  <c:pt idx="0">
                    <c:v>0.23708750000000001</c:v>
                  </c:pt>
                  <c:pt idx="1">
                    <c:v>0.2298376</c:v>
                  </c:pt>
                  <c:pt idx="2">
                    <c:v>0.23370170000000001</c:v>
                  </c:pt>
                </c:numCache>
              </c:numRef>
            </c:minus>
          </c:errBars>
          <c:cat>
            <c:strRef>
              <c:f>'[AT Hook Flowering Time all_with MNM1 renamed.xlsx]LSMeans and Se'!$C$3:$C$5</c:f>
              <c:strCache>
                <c:ptCount val="3"/>
                <c:pt idx="0">
                  <c:v>mnm1-1</c:v>
                </c:pt>
                <c:pt idx="1">
                  <c:v>mnm1-2</c:v>
                </c:pt>
                <c:pt idx="2">
                  <c:v>Col-0</c:v>
                </c:pt>
              </c:strCache>
            </c:strRef>
          </c:cat>
          <c:val>
            <c:numRef>
              <c:f>'[AT Hook Flowering Time all_with MNM1 renamed.xlsx]LSMeans and Se'!$D$3:$D$5</c:f>
              <c:numCache>
                <c:formatCode>0</c:formatCode>
                <c:ptCount val="3"/>
                <c:pt idx="0">
                  <c:v>17.9644294</c:v>
                </c:pt>
                <c:pt idx="1">
                  <c:v>16.611515900000001</c:v>
                </c:pt>
                <c:pt idx="2">
                  <c:v>18.678545400000001</c:v>
                </c:pt>
              </c:numCache>
            </c:numRef>
          </c:val>
        </c:ser>
        <c:dLbls>
          <c:showLegendKey val="0"/>
          <c:showVal val="0"/>
          <c:showCatName val="0"/>
          <c:showSerName val="0"/>
          <c:showPercent val="0"/>
          <c:showBubbleSize val="0"/>
        </c:dLbls>
        <c:gapWidth val="10"/>
        <c:axId val="82641664"/>
        <c:axId val="82643200"/>
      </c:barChart>
      <c:catAx>
        <c:axId val="82641664"/>
        <c:scaling>
          <c:orientation val="minMax"/>
        </c:scaling>
        <c:delete val="0"/>
        <c:axPos val="b"/>
        <c:majorTickMark val="out"/>
        <c:minorTickMark val="none"/>
        <c:tickLblPos val="nextTo"/>
        <c:crossAx val="82643200"/>
        <c:crosses val="autoZero"/>
        <c:auto val="1"/>
        <c:lblAlgn val="ctr"/>
        <c:lblOffset val="100"/>
        <c:noMultiLvlLbl val="0"/>
      </c:catAx>
      <c:valAx>
        <c:axId val="82643200"/>
        <c:scaling>
          <c:orientation val="minMax"/>
          <c:min val="0"/>
        </c:scaling>
        <c:delete val="0"/>
        <c:axPos val="l"/>
        <c:title>
          <c:tx>
            <c:rich>
              <a:bodyPr rot="-5400000" vert="horz"/>
              <a:lstStyle/>
              <a:p>
                <a:pPr>
                  <a:defRPr/>
                </a:pPr>
                <a:r>
                  <a:rPr lang="en-US"/>
                  <a:t>Leaf Number</a:t>
                </a:r>
              </a:p>
            </c:rich>
          </c:tx>
          <c:layout/>
          <c:overlay val="0"/>
        </c:title>
        <c:numFmt formatCode="0" sourceLinked="1"/>
        <c:majorTickMark val="out"/>
        <c:minorTickMark val="none"/>
        <c:tickLblPos val="nextTo"/>
        <c:crossAx val="82641664"/>
        <c:crosses val="autoZero"/>
        <c:crossBetween val="between"/>
      </c:valAx>
    </c:plotArea>
    <c:plotVisOnly val="1"/>
    <c:dispBlanksAs val="gap"/>
    <c:showDLblsOverMax val="0"/>
  </c:chart>
  <c:spPr>
    <a:ln>
      <a:noFill/>
    </a:ln>
  </c:spPr>
  <c:txPr>
    <a:bodyPr/>
    <a:lstStyle/>
    <a:p>
      <a:pPr>
        <a:defRPr sz="120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'[AT Hook Flowering Time all_with MNM1 renamed.xlsx]LSMeans and Se'!$E$2</c:f>
              <c:strCache>
                <c:ptCount val="1"/>
                <c:pt idx="0">
                  <c:v>SD</c:v>
                </c:pt>
              </c:strCache>
            </c:strRef>
          </c:tx>
          <c:invertIfNegative val="0"/>
          <c:errBars>
            <c:errBarType val="both"/>
            <c:errValType val="cust"/>
            <c:noEndCap val="0"/>
            <c:plus>
              <c:numRef>
                <c:f>'[AT Hook Flowering Time all_with MNM1 renamed.xlsx]LSMeans and Se'!$H$3:$H$5</c:f>
                <c:numCache>
                  <c:formatCode>General</c:formatCode>
                  <c:ptCount val="3"/>
                  <c:pt idx="0">
                    <c:v>0.41186460000000003</c:v>
                  </c:pt>
                  <c:pt idx="1">
                    <c:v>0.41592109999999999</c:v>
                  </c:pt>
                  <c:pt idx="2">
                    <c:v>0.40788180000000002</c:v>
                  </c:pt>
                </c:numCache>
              </c:numRef>
            </c:plus>
            <c:minus>
              <c:numRef>
                <c:f>'[AT Hook Flowering Time all_with MNM1 renamed.xlsx]LSMeans and Se'!$H$3:$H$5</c:f>
                <c:numCache>
                  <c:formatCode>General</c:formatCode>
                  <c:ptCount val="3"/>
                  <c:pt idx="0">
                    <c:v>0.41186460000000003</c:v>
                  </c:pt>
                  <c:pt idx="1">
                    <c:v>0.41592109999999999</c:v>
                  </c:pt>
                  <c:pt idx="2">
                    <c:v>0.40788180000000002</c:v>
                  </c:pt>
                </c:numCache>
              </c:numRef>
            </c:minus>
          </c:errBars>
          <c:cat>
            <c:strRef>
              <c:f>'[AT Hook Flowering Time all_with MNM1 renamed.xlsx]LSMeans and Se'!$C$3:$C$5</c:f>
              <c:strCache>
                <c:ptCount val="3"/>
                <c:pt idx="0">
                  <c:v>mnm1-1</c:v>
                </c:pt>
                <c:pt idx="1">
                  <c:v>mnm1-2</c:v>
                </c:pt>
                <c:pt idx="2">
                  <c:v>Col-0</c:v>
                </c:pt>
              </c:strCache>
            </c:strRef>
          </c:cat>
          <c:val>
            <c:numRef>
              <c:f>'[AT Hook Flowering Time all_with MNM1 renamed.xlsx]LSMeans and Se'!$E$3:$E$5</c:f>
              <c:numCache>
                <c:formatCode>0</c:formatCode>
                <c:ptCount val="3"/>
                <c:pt idx="0">
                  <c:v>71.676876899999996</c:v>
                </c:pt>
                <c:pt idx="1">
                  <c:v>68.939376600000003</c:v>
                </c:pt>
                <c:pt idx="2">
                  <c:v>76.713028100000002</c:v>
                </c:pt>
              </c:numCache>
            </c:numRef>
          </c:val>
        </c:ser>
        <c:dLbls>
          <c:showLegendKey val="0"/>
          <c:showVal val="0"/>
          <c:showCatName val="0"/>
          <c:showSerName val="0"/>
          <c:showPercent val="0"/>
          <c:showBubbleSize val="0"/>
        </c:dLbls>
        <c:gapWidth val="10"/>
        <c:axId val="82671872"/>
        <c:axId val="82681856"/>
      </c:barChart>
      <c:catAx>
        <c:axId val="82671872"/>
        <c:scaling>
          <c:orientation val="minMax"/>
        </c:scaling>
        <c:delete val="0"/>
        <c:axPos val="b"/>
        <c:majorTickMark val="out"/>
        <c:minorTickMark val="none"/>
        <c:tickLblPos val="nextTo"/>
        <c:crossAx val="82681856"/>
        <c:crosses val="autoZero"/>
        <c:auto val="1"/>
        <c:lblAlgn val="ctr"/>
        <c:lblOffset val="100"/>
        <c:noMultiLvlLbl val="0"/>
      </c:catAx>
      <c:valAx>
        <c:axId val="82681856"/>
        <c:scaling>
          <c:orientation val="minMax"/>
          <c:max val="80"/>
          <c:min val="0"/>
        </c:scaling>
        <c:delete val="0"/>
        <c:axPos val="l"/>
        <c:title>
          <c:tx>
            <c:rich>
              <a:bodyPr rot="-5400000" vert="horz"/>
              <a:lstStyle/>
              <a:p>
                <a:pPr>
                  <a:defRPr/>
                </a:pPr>
                <a:r>
                  <a:rPr lang="en-US"/>
                  <a:t>Leaf Number</a:t>
                </a:r>
              </a:p>
            </c:rich>
          </c:tx>
          <c:layout/>
          <c:overlay val="0"/>
        </c:title>
        <c:numFmt formatCode="0" sourceLinked="1"/>
        <c:majorTickMark val="out"/>
        <c:minorTickMark val="none"/>
        <c:tickLblPos val="nextTo"/>
        <c:crossAx val="82671872"/>
        <c:crosses val="autoZero"/>
        <c:crossBetween val="between"/>
      </c:valAx>
    </c:plotArea>
    <c:plotVisOnly val="1"/>
    <c:dispBlanksAs val="gap"/>
    <c:showDLblsOverMax val="0"/>
  </c:chart>
  <c:spPr>
    <a:ln>
      <a:noFill/>
    </a:ln>
  </c:spPr>
  <c:txPr>
    <a:bodyPr/>
    <a:lstStyle/>
    <a:p>
      <a:pPr>
        <a:defRPr sz="120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Sheet1!$S$1</c:f>
              <c:strCache>
                <c:ptCount val="1"/>
                <c:pt idx="0">
                  <c:v>KO</c:v>
                </c:pt>
              </c:strCache>
            </c:strRef>
          </c:tx>
          <c:invertIfNegative val="0"/>
          <c:cat>
            <c:strRef>
              <c:f>Sheet1!$R$2:$R$38</c:f>
              <c:strCache>
                <c:ptCount val="37"/>
                <c:pt idx="0">
                  <c:v>204358</c:v>
                </c:pt>
                <c:pt idx="1">
                  <c:v>211972</c:v>
                </c:pt>
                <c:pt idx="2">
                  <c:v>1-hexadecanol</c:v>
                </c:pt>
                <c:pt idx="3">
                  <c:v>succinic acid</c:v>
                </c:pt>
                <c:pt idx="4">
                  <c:v>allantoin</c:v>
                </c:pt>
                <c:pt idx="5">
                  <c:v>280602</c:v>
                </c:pt>
                <c:pt idx="6">
                  <c:v>303838</c:v>
                </c:pt>
                <c:pt idx="7">
                  <c:v>268420</c:v>
                </c:pt>
                <c:pt idx="8">
                  <c:v>236725</c:v>
                </c:pt>
                <c:pt idx="9">
                  <c:v>199239</c:v>
                </c:pt>
                <c:pt idx="10">
                  <c:v>250380</c:v>
                </c:pt>
                <c:pt idx="11">
                  <c:v>225481</c:v>
                </c:pt>
                <c:pt idx="12">
                  <c:v>200491</c:v>
                </c:pt>
                <c:pt idx="13">
                  <c:v>212672</c:v>
                </c:pt>
                <c:pt idx="14">
                  <c:v>202178</c:v>
                </c:pt>
                <c:pt idx="15">
                  <c:v>304346</c:v>
                </c:pt>
                <c:pt idx="16">
                  <c:v>352777</c:v>
                </c:pt>
                <c:pt idx="17">
                  <c:v>211896</c:v>
                </c:pt>
                <c:pt idx="18">
                  <c:v>215062</c:v>
                </c:pt>
                <c:pt idx="19">
                  <c:v>sophorose</c:v>
                </c:pt>
                <c:pt idx="20">
                  <c:v>FAD</c:v>
                </c:pt>
                <c:pt idx="21">
                  <c:v>267647</c:v>
                </c:pt>
                <c:pt idx="22">
                  <c:v>212009</c:v>
                </c:pt>
                <c:pt idx="23">
                  <c:v>199177</c:v>
                </c:pt>
                <c:pt idx="24">
                  <c:v>rhamnose</c:v>
                </c:pt>
                <c:pt idx="25">
                  <c:v>224586</c:v>
                </c:pt>
                <c:pt idx="26">
                  <c:v>pyruvic acid</c:v>
                </c:pt>
                <c:pt idx="27">
                  <c:v>437806</c:v>
                </c:pt>
                <c:pt idx="28">
                  <c:v>hydroxylamine</c:v>
                </c:pt>
                <c:pt idx="29">
                  <c:v>352563</c:v>
                </c:pt>
                <c:pt idx="30">
                  <c:v>362120</c:v>
                </c:pt>
                <c:pt idx="31">
                  <c:v>glycero-guloheptose</c:v>
                </c:pt>
                <c:pt idx="32">
                  <c:v>N-acetyl-D-hexosamine</c:v>
                </c:pt>
                <c:pt idx="33">
                  <c:v>ferulic acid</c:v>
                </c:pt>
                <c:pt idx="34">
                  <c:v>N-acetyl-D-mannosamine</c:v>
                </c:pt>
                <c:pt idx="35">
                  <c:v>enolpyruvate</c:v>
                </c:pt>
                <c:pt idx="36">
                  <c:v>217809</c:v>
                </c:pt>
              </c:strCache>
            </c:strRef>
          </c:cat>
          <c:val>
            <c:numRef>
              <c:f>Sheet1!$S$2:$S$38</c:f>
              <c:numCache>
                <c:formatCode>0%</c:formatCode>
                <c:ptCount val="37"/>
                <c:pt idx="0">
                  <c:v>-1.8069424631478839E-2</c:v>
                </c:pt>
                <c:pt idx="1">
                  <c:v>-0.3371677780235755</c:v>
                </c:pt>
                <c:pt idx="2">
                  <c:v>-3.4084173088322463E-2</c:v>
                </c:pt>
                <c:pt idx="3">
                  <c:v>-5.8115909310800788E-2</c:v>
                </c:pt>
                <c:pt idx="4">
                  <c:v>-0.20439632545931757</c:v>
                </c:pt>
                <c:pt idx="5">
                  <c:v>0.12884784520668427</c:v>
                </c:pt>
                <c:pt idx="6">
                  <c:v>0.98600093327111527</c:v>
                </c:pt>
                <c:pt idx="7">
                  <c:v>8.5396736072031521E-2</c:v>
                </c:pt>
                <c:pt idx="8">
                  <c:v>0.14609015066616859</c:v>
                </c:pt>
                <c:pt idx="9">
                  <c:v>0.43391719745222929</c:v>
                </c:pt>
                <c:pt idx="10">
                  <c:v>0.2042414465281979</c:v>
                </c:pt>
                <c:pt idx="11">
                  <c:v>0.30728285391990978</c:v>
                </c:pt>
                <c:pt idx="12">
                  <c:v>0.21363034911956727</c:v>
                </c:pt>
                <c:pt idx="13">
                  <c:v>0.31297835569088966</c:v>
                </c:pt>
                <c:pt idx="14">
                  <c:v>0.1905196308901442</c:v>
                </c:pt>
                <c:pt idx="15">
                  <c:v>0.53834782094494704</c:v>
                </c:pt>
                <c:pt idx="16">
                  <c:v>0.208286969671032</c:v>
                </c:pt>
                <c:pt idx="17">
                  <c:v>0.26738219481340925</c:v>
                </c:pt>
                <c:pt idx="18">
                  <c:v>0.38810855038865405</c:v>
                </c:pt>
                <c:pt idx="19">
                  <c:v>0.29163393558523176</c:v>
                </c:pt>
                <c:pt idx="20">
                  <c:v>0.30940115904700577</c:v>
                </c:pt>
                <c:pt idx="21">
                  <c:v>0.25955061827686737</c:v>
                </c:pt>
                <c:pt idx="22">
                  <c:v>0.42022905846317754</c:v>
                </c:pt>
                <c:pt idx="23">
                  <c:v>0.19420759777430849</c:v>
                </c:pt>
                <c:pt idx="24">
                  <c:v>0.12952230719111141</c:v>
                </c:pt>
                <c:pt idx="25">
                  <c:v>0.35930408472012104</c:v>
                </c:pt>
                <c:pt idx="26">
                  <c:v>0.66847120843471208</c:v>
                </c:pt>
                <c:pt idx="27">
                  <c:v>0.4041526374859708</c:v>
                </c:pt>
                <c:pt idx="28">
                  <c:v>0.44853041950636052</c:v>
                </c:pt>
                <c:pt idx="29">
                  <c:v>0.27502126955617529</c:v>
                </c:pt>
                <c:pt idx="30">
                  <c:v>0.35158409525834572</c:v>
                </c:pt>
                <c:pt idx="31">
                  <c:v>0.19153305949383861</c:v>
                </c:pt>
                <c:pt idx="32">
                  <c:v>3.9758421773910826E-2</c:v>
                </c:pt>
                <c:pt idx="33">
                  <c:v>0.2673778389538885</c:v>
                </c:pt>
                <c:pt idx="34">
                  <c:v>0.25613410844943368</c:v>
                </c:pt>
                <c:pt idx="35">
                  <c:v>0.51862009237875284</c:v>
                </c:pt>
                <c:pt idx="36">
                  <c:v>0.68495872821767045</c:v>
                </c:pt>
              </c:numCache>
            </c:numRef>
          </c:val>
        </c:ser>
        <c:ser>
          <c:idx val="1"/>
          <c:order val="1"/>
          <c:tx>
            <c:strRef>
              <c:f>Sheet1!$T$1</c:f>
              <c:strCache>
                <c:ptCount val="1"/>
                <c:pt idx="0">
                  <c:v>OE</c:v>
                </c:pt>
              </c:strCache>
            </c:strRef>
          </c:tx>
          <c:invertIfNegative val="0"/>
          <c:cat>
            <c:strRef>
              <c:f>Sheet1!$R$2:$R$38</c:f>
              <c:strCache>
                <c:ptCount val="37"/>
                <c:pt idx="0">
                  <c:v>204358</c:v>
                </c:pt>
                <c:pt idx="1">
                  <c:v>211972</c:v>
                </c:pt>
                <c:pt idx="2">
                  <c:v>1-hexadecanol</c:v>
                </c:pt>
                <c:pt idx="3">
                  <c:v>succinic acid</c:v>
                </c:pt>
                <c:pt idx="4">
                  <c:v>allantoin</c:v>
                </c:pt>
                <c:pt idx="5">
                  <c:v>280602</c:v>
                </c:pt>
                <c:pt idx="6">
                  <c:v>303838</c:v>
                </c:pt>
                <c:pt idx="7">
                  <c:v>268420</c:v>
                </c:pt>
                <c:pt idx="8">
                  <c:v>236725</c:v>
                </c:pt>
                <c:pt idx="9">
                  <c:v>199239</c:v>
                </c:pt>
                <c:pt idx="10">
                  <c:v>250380</c:v>
                </c:pt>
                <c:pt idx="11">
                  <c:v>225481</c:v>
                </c:pt>
                <c:pt idx="12">
                  <c:v>200491</c:v>
                </c:pt>
                <c:pt idx="13">
                  <c:v>212672</c:v>
                </c:pt>
                <c:pt idx="14">
                  <c:v>202178</c:v>
                </c:pt>
                <c:pt idx="15">
                  <c:v>304346</c:v>
                </c:pt>
                <c:pt idx="16">
                  <c:v>352777</c:v>
                </c:pt>
                <c:pt idx="17">
                  <c:v>211896</c:v>
                </c:pt>
                <c:pt idx="18">
                  <c:v>215062</c:v>
                </c:pt>
                <c:pt idx="19">
                  <c:v>sophorose</c:v>
                </c:pt>
                <c:pt idx="20">
                  <c:v>FAD</c:v>
                </c:pt>
                <c:pt idx="21">
                  <c:v>267647</c:v>
                </c:pt>
                <c:pt idx="22">
                  <c:v>212009</c:v>
                </c:pt>
                <c:pt idx="23">
                  <c:v>199177</c:v>
                </c:pt>
                <c:pt idx="24">
                  <c:v>rhamnose</c:v>
                </c:pt>
                <c:pt idx="25">
                  <c:v>224586</c:v>
                </c:pt>
                <c:pt idx="26">
                  <c:v>pyruvic acid</c:v>
                </c:pt>
                <c:pt idx="27">
                  <c:v>437806</c:v>
                </c:pt>
                <c:pt idx="28">
                  <c:v>hydroxylamine</c:v>
                </c:pt>
                <c:pt idx="29">
                  <c:v>352563</c:v>
                </c:pt>
                <c:pt idx="30">
                  <c:v>362120</c:v>
                </c:pt>
                <c:pt idx="31">
                  <c:v>glycero-guloheptose</c:v>
                </c:pt>
                <c:pt idx="32">
                  <c:v>N-acetyl-D-hexosamine</c:v>
                </c:pt>
                <c:pt idx="33">
                  <c:v>ferulic acid</c:v>
                </c:pt>
                <c:pt idx="34">
                  <c:v>N-acetyl-D-mannosamine</c:v>
                </c:pt>
                <c:pt idx="35">
                  <c:v>enolpyruvate</c:v>
                </c:pt>
                <c:pt idx="36">
                  <c:v>217809</c:v>
                </c:pt>
              </c:strCache>
            </c:strRef>
          </c:cat>
          <c:val>
            <c:numRef>
              <c:f>Sheet1!$T$2:$T$38</c:f>
              <c:numCache>
                <c:formatCode>0%</c:formatCode>
                <c:ptCount val="37"/>
                <c:pt idx="0">
                  <c:v>-0.20851165002377556</c:v>
                </c:pt>
                <c:pt idx="1">
                  <c:v>-0.43619441898682171</c:v>
                </c:pt>
                <c:pt idx="2">
                  <c:v>-0.19462556806955147</c:v>
                </c:pt>
                <c:pt idx="3">
                  <c:v>0.17025187860805624</c:v>
                </c:pt>
                <c:pt idx="4">
                  <c:v>6.080489938757655E-2</c:v>
                </c:pt>
                <c:pt idx="5">
                  <c:v>-0.15050571679859279</c:v>
                </c:pt>
                <c:pt idx="6">
                  <c:v>-2.6189920671955202E-2</c:v>
                </c:pt>
                <c:pt idx="7">
                  <c:v>-0.11888013505908836</c:v>
                </c:pt>
                <c:pt idx="8">
                  <c:v>0.27558834516249531</c:v>
                </c:pt>
                <c:pt idx="9">
                  <c:v>0.21528662420382166</c:v>
                </c:pt>
                <c:pt idx="10">
                  <c:v>3.9322444041137326E-3</c:v>
                </c:pt>
                <c:pt idx="11">
                  <c:v>0.32624788494077833</c:v>
                </c:pt>
                <c:pt idx="12">
                  <c:v>9.7182033646925389E-2</c:v>
                </c:pt>
                <c:pt idx="13">
                  <c:v>0.16846350094642415</c:v>
                </c:pt>
                <c:pt idx="14">
                  <c:v>4.3858110241745902E-4</c:v>
                </c:pt>
                <c:pt idx="15">
                  <c:v>0.50857430075099053</c:v>
                </c:pt>
                <c:pt idx="16">
                  <c:v>6.8839339210819139E-2</c:v>
                </c:pt>
                <c:pt idx="17">
                  <c:v>0.14876660341555978</c:v>
                </c:pt>
                <c:pt idx="18">
                  <c:v>7.5323353858741837E-2</c:v>
                </c:pt>
                <c:pt idx="19">
                  <c:v>0.10428122545168893</c:v>
                </c:pt>
                <c:pt idx="20">
                  <c:v>0.11687057308435286</c:v>
                </c:pt>
                <c:pt idx="21">
                  <c:v>9.5179451090781145E-2</c:v>
                </c:pt>
                <c:pt idx="22">
                  <c:v>0.20834998002397123</c:v>
                </c:pt>
                <c:pt idx="23">
                  <c:v>0.16130258996837596</c:v>
                </c:pt>
                <c:pt idx="24">
                  <c:v>0.15143513596927402</c:v>
                </c:pt>
                <c:pt idx="25">
                  <c:v>5.2193645990922848E-2</c:v>
                </c:pt>
                <c:pt idx="26">
                  <c:v>0.39286293592862936</c:v>
                </c:pt>
                <c:pt idx="27">
                  <c:v>0.29842873176206508</c:v>
                </c:pt>
                <c:pt idx="28">
                  <c:v>0.15504416840059307</c:v>
                </c:pt>
                <c:pt idx="29">
                  <c:v>2.5033085976272629E-2</c:v>
                </c:pt>
                <c:pt idx="30">
                  <c:v>0.13517967254943652</c:v>
                </c:pt>
                <c:pt idx="31">
                  <c:v>0.13644494501126275</c:v>
                </c:pt>
                <c:pt idx="32">
                  <c:v>0.17399687669311917</c:v>
                </c:pt>
                <c:pt idx="33">
                  <c:v>5.1961459050240882E-2</c:v>
                </c:pt>
                <c:pt idx="34">
                  <c:v>0.16067455146837728</c:v>
                </c:pt>
                <c:pt idx="35">
                  <c:v>0.26039260969976907</c:v>
                </c:pt>
                <c:pt idx="36">
                  <c:v>0.20773463772546621</c:v>
                </c:pt>
              </c:numCache>
            </c:numRef>
          </c:val>
        </c:ser>
        <c:dLbls>
          <c:showLegendKey val="0"/>
          <c:showVal val="0"/>
          <c:showCatName val="0"/>
          <c:showSerName val="0"/>
          <c:showPercent val="0"/>
          <c:showBubbleSize val="0"/>
        </c:dLbls>
        <c:gapWidth val="150"/>
        <c:axId val="82723968"/>
        <c:axId val="82725504"/>
      </c:barChart>
      <c:catAx>
        <c:axId val="82723968"/>
        <c:scaling>
          <c:orientation val="minMax"/>
        </c:scaling>
        <c:delete val="0"/>
        <c:axPos val="b"/>
        <c:majorTickMark val="out"/>
        <c:minorTickMark val="none"/>
        <c:tickLblPos val="nextTo"/>
        <c:txPr>
          <a:bodyPr rot="-5400000" vert="horz"/>
          <a:lstStyle/>
          <a:p>
            <a:pPr>
              <a:defRPr/>
            </a:pPr>
            <a:endParaRPr lang="en-US"/>
          </a:p>
        </c:txPr>
        <c:crossAx val="82725504"/>
        <c:crosses val="autoZero"/>
        <c:auto val="1"/>
        <c:lblAlgn val="ctr"/>
        <c:lblOffset val="100"/>
        <c:tickLblSkip val="1"/>
        <c:noMultiLvlLbl val="0"/>
      </c:catAx>
      <c:valAx>
        <c:axId val="82725504"/>
        <c:scaling>
          <c:orientation val="minMax"/>
        </c:scaling>
        <c:delete val="0"/>
        <c:axPos val="l"/>
        <c:title>
          <c:tx>
            <c:rich>
              <a:bodyPr rot="-5400000" vert="horz"/>
              <a:lstStyle/>
              <a:p>
                <a:pPr>
                  <a:defRPr/>
                </a:pPr>
                <a:r>
                  <a:rPr lang="en-US"/>
                  <a:t>Percent Change from Wild-type</a:t>
                </a:r>
              </a:p>
            </c:rich>
          </c:tx>
          <c:layout/>
          <c:overlay val="0"/>
        </c:title>
        <c:numFmt formatCode="0%" sourceLinked="1"/>
        <c:majorTickMark val="out"/>
        <c:minorTickMark val="none"/>
        <c:tickLblPos val="nextTo"/>
        <c:crossAx val="82723968"/>
        <c:crosses val="autoZero"/>
        <c:crossBetween val="between"/>
      </c:valAx>
    </c:plotArea>
    <c:plotVisOnly val="1"/>
    <c:dispBlanksAs val="gap"/>
    <c:showDLblsOverMax val="0"/>
  </c:chart>
  <c:txPr>
    <a:bodyPr/>
    <a:lstStyle/>
    <a:p>
      <a:pPr>
        <a:defRPr sz="120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35816FC-A830-46E6-A6A1-A45CC849B070}" type="datetimeFigureOut">
              <a:rPr lang="en-US" smtClean="0"/>
              <a:t>7/4/2014</a:t>
            </a:fld>
            <a:endParaRPr lang="en-US"/>
          </a:p>
        </p:txBody>
      </p:sp>
      <p:sp>
        <p:nvSpPr>
          <p:cNvPr id="4" name="Slide Image Placeholder 3"/>
          <p:cNvSpPr>
            <a:spLocks noGrp="1" noRot="1" noChangeAspect="1"/>
          </p:cNvSpPr>
          <p:nvPr>
            <p:ph type="sldImg" idx="2"/>
          </p:nvPr>
        </p:nvSpPr>
        <p:spPr>
          <a:xfrm>
            <a:off x="2197100" y="696913"/>
            <a:ext cx="2616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B5628640-8C3D-482D-AAE7-6589E502C6F2}" type="slidenum">
              <a:rPr lang="en-US" smtClean="0"/>
              <a:t>‹#›</a:t>
            </a:fld>
            <a:endParaRPr lang="en-US"/>
          </a:p>
        </p:txBody>
      </p:sp>
    </p:spTree>
    <p:extLst>
      <p:ext uri="{BB962C8B-B14F-4D97-AF65-F5344CB8AC3E}">
        <p14:creationId xmlns:p14="http://schemas.microsoft.com/office/powerpoint/2010/main" val="3327112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57066" indent="-291179" eaLnBrk="0" hangingPunct="0">
              <a:defRPr>
                <a:solidFill>
                  <a:schemeClr val="tx1"/>
                </a:solidFill>
                <a:latin typeface="Arial" charset="0"/>
              </a:defRPr>
            </a:lvl2pPr>
            <a:lvl3pPr marL="1164717" indent="-232943" eaLnBrk="0" hangingPunct="0">
              <a:defRPr>
                <a:solidFill>
                  <a:schemeClr val="tx1"/>
                </a:solidFill>
                <a:latin typeface="Arial" charset="0"/>
              </a:defRPr>
            </a:lvl3pPr>
            <a:lvl4pPr marL="1630604" indent="-232943" eaLnBrk="0" hangingPunct="0">
              <a:defRPr>
                <a:solidFill>
                  <a:schemeClr val="tx1"/>
                </a:solidFill>
                <a:latin typeface="Arial" charset="0"/>
              </a:defRPr>
            </a:lvl4pPr>
            <a:lvl5pPr marL="2096491" indent="-232943" eaLnBrk="0" hangingPunct="0">
              <a:defRPr>
                <a:solidFill>
                  <a:schemeClr val="tx1"/>
                </a:solidFill>
                <a:latin typeface="Arial" charset="0"/>
              </a:defRPr>
            </a:lvl5pPr>
            <a:lvl6pPr marL="2562377" indent="-232943" eaLnBrk="0" fontAlgn="base" hangingPunct="0">
              <a:spcBef>
                <a:spcPct val="0"/>
              </a:spcBef>
              <a:spcAft>
                <a:spcPct val="0"/>
              </a:spcAft>
              <a:defRPr>
                <a:solidFill>
                  <a:schemeClr val="tx1"/>
                </a:solidFill>
                <a:latin typeface="Arial" charset="0"/>
              </a:defRPr>
            </a:lvl6pPr>
            <a:lvl7pPr marL="3028264" indent="-232943" eaLnBrk="0" fontAlgn="base" hangingPunct="0">
              <a:spcBef>
                <a:spcPct val="0"/>
              </a:spcBef>
              <a:spcAft>
                <a:spcPct val="0"/>
              </a:spcAft>
              <a:defRPr>
                <a:solidFill>
                  <a:schemeClr val="tx1"/>
                </a:solidFill>
                <a:latin typeface="Arial" charset="0"/>
              </a:defRPr>
            </a:lvl7pPr>
            <a:lvl8pPr marL="3494151" indent="-232943" eaLnBrk="0" fontAlgn="base" hangingPunct="0">
              <a:spcBef>
                <a:spcPct val="0"/>
              </a:spcBef>
              <a:spcAft>
                <a:spcPct val="0"/>
              </a:spcAft>
              <a:defRPr>
                <a:solidFill>
                  <a:schemeClr val="tx1"/>
                </a:solidFill>
                <a:latin typeface="Arial" charset="0"/>
              </a:defRPr>
            </a:lvl8pPr>
            <a:lvl9pPr marL="3960038" indent="-232943" eaLnBrk="0" fontAlgn="base" hangingPunct="0">
              <a:spcBef>
                <a:spcPct val="0"/>
              </a:spcBef>
              <a:spcAft>
                <a:spcPct val="0"/>
              </a:spcAft>
              <a:defRPr>
                <a:solidFill>
                  <a:schemeClr val="tx1"/>
                </a:solidFill>
                <a:latin typeface="Arial" charset="0"/>
              </a:defRPr>
            </a:lvl9pPr>
          </a:lstStyle>
          <a:p>
            <a:pPr eaLnBrk="1" hangingPunct="1"/>
            <a:fld id="{CFB1E8FD-0C4B-43B1-99E4-7047D47A1885}" type="slidenum">
              <a:rPr lang="en-US" altLang="en-US"/>
              <a:pPr eaLnBrk="1" hangingPunct="1"/>
              <a:t>4</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7066" indent="-291179" eaLnBrk="0" hangingPunct="0">
              <a:defRPr>
                <a:solidFill>
                  <a:schemeClr val="tx1"/>
                </a:solidFill>
                <a:latin typeface="Arial" charset="0"/>
              </a:defRPr>
            </a:lvl2pPr>
            <a:lvl3pPr marL="1164717" indent="-232943" eaLnBrk="0" hangingPunct="0">
              <a:defRPr>
                <a:solidFill>
                  <a:schemeClr val="tx1"/>
                </a:solidFill>
                <a:latin typeface="Arial" charset="0"/>
              </a:defRPr>
            </a:lvl3pPr>
            <a:lvl4pPr marL="1630604" indent="-232943" eaLnBrk="0" hangingPunct="0">
              <a:defRPr>
                <a:solidFill>
                  <a:schemeClr val="tx1"/>
                </a:solidFill>
                <a:latin typeface="Arial" charset="0"/>
              </a:defRPr>
            </a:lvl4pPr>
            <a:lvl5pPr marL="2096491" indent="-232943" eaLnBrk="0" hangingPunct="0">
              <a:defRPr>
                <a:solidFill>
                  <a:schemeClr val="tx1"/>
                </a:solidFill>
                <a:latin typeface="Arial" charset="0"/>
              </a:defRPr>
            </a:lvl5pPr>
            <a:lvl6pPr marL="2562377" indent="-232943" eaLnBrk="0" fontAlgn="base" hangingPunct="0">
              <a:spcBef>
                <a:spcPct val="0"/>
              </a:spcBef>
              <a:spcAft>
                <a:spcPct val="0"/>
              </a:spcAft>
              <a:defRPr>
                <a:solidFill>
                  <a:schemeClr val="tx1"/>
                </a:solidFill>
                <a:latin typeface="Arial" charset="0"/>
              </a:defRPr>
            </a:lvl6pPr>
            <a:lvl7pPr marL="3028264" indent="-232943" eaLnBrk="0" fontAlgn="base" hangingPunct="0">
              <a:spcBef>
                <a:spcPct val="0"/>
              </a:spcBef>
              <a:spcAft>
                <a:spcPct val="0"/>
              </a:spcAft>
              <a:defRPr>
                <a:solidFill>
                  <a:schemeClr val="tx1"/>
                </a:solidFill>
                <a:latin typeface="Arial" charset="0"/>
              </a:defRPr>
            </a:lvl7pPr>
            <a:lvl8pPr marL="3494151" indent="-232943" eaLnBrk="0" fontAlgn="base" hangingPunct="0">
              <a:spcBef>
                <a:spcPct val="0"/>
              </a:spcBef>
              <a:spcAft>
                <a:spcPct val="0"/>
              </a:spcAft>
              <a:defRPr>
                <a:solidFill>
                  <a:schemeClr val="tx1"/>
                </a:solidFill>
                <a:latin typeface="Arial" charset="0"/>
              </a:defRPr>
            </a:lvl8pPr>
            <a:lvl9pPr marL="3960038" indent="-232943" eaLnBrk="0" fontAlgn="base" hangingPunct="0">
              <a:spcBef>
                <a:spcPct val="0"/>
              </a:spcBef>
              <a:spcAft>
                <a:spcPct val="0"/>
              </a:spcAft>
              <a:defRPr>
                <a:solidFill>
                  <a:schemeClr val="tx1"/>
                </a:solidFill>
                <a:latin typeface="Arial" charset="0"/>
              </a:defRPr>
            </a:lvl9pPr>
          </a:lstStyle>
          <a:p>
            <a:pPr eaLnBrk="1" hangingPunct="1"/>
            <a:fld id="{C33302AD-456C-4348-BB70-08DBA269271D}" type="slidenum">
              <a:rPr lang="en-US" smtClean="0"/>
              <a:pPr eaLnBrk="1" hangingPunct="1"/>
              <a:t>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628640-8C3D-482D-AAE7-6589E502C6F2}" type="slidenum">
              <a:rPr lang="en-US" smtClean="0"/>
              <a:t>6</a:t>
            </a:fld>
            <a:endParaRPr lang="en-US"/>
          </a:p>
        </p:txBody>
      </p:sp>
    </p:spTree>
    <p:extLst>
      <p:ext uri="{BB962C8B-B14F-4D97-AF65-F5344CB8AC3E}">
        <p14:creationId xmlns:p14="http://schemas.microsoft.com/office/powerpoint/2010/main" val="2835493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7066" indent="-291179" eaLnBrk="0" hangingPunct="0">
              <a:defRPr>
                <a:solidFill>
                  <a:schemeClr val="tx1"/>
                </a:solidFill>
                <a:latin typeface="Arial" charset="0"/>
              </a:defRPr>
            </a:lvl2pPr>
            <a:lvl3pPr marL="1164717" indent="-232943" eaLnBrk="0" hangingPunct="0">
              <a:defRPr>
                <a:solidFill>
                  <a:schemeClr val="tx1"/>
                </a:solidFill>
                <a:latin typeface="Arial" charset="0"/>
              </a:defRPr>
            </a:lvl3pPr>
            <a:lvl4pPr marL="1630604" indent="-232943" eaLnBrk="0" hangingPunct="0">
              <a:defRPr>
                <a:solidFill>
                  <a:schemeClr val="tx1"/>
                </a:solidFill>
                <a:latin typeface="Arial" charset="0"/>
              </a:defRPr>
            </a:lvl4pPr>
            <a:lvl5pPr marL="2096491" indent="-232943" eaLnBrk="0" hangingPunct="0">
              <a:defRPr>
                <a:solidFill>
                  <a:schemeClr val="tx1"/>
                </a:solidFill>
                <a:latin typeface="Arial" charset="0"/>
              </a:defRPr>
            </a:lvl5pPr>
            <a:lvl6pPr marL="2562377" indent="-232943" eaLnBrk="0" fontAlgn="base" hangingPunct="0">
              <a:spcBef>
                <a:spcPct val="0"/>
              </a:spcBef>
              <a:spcAft>
                <a:spcPct val="0"/>
              </a:spcAft>
              <a:defRPr>
                <a:solidFill>
                  <a:schemeClr val="tx1"/>
                </a:solidFill>
                <a:latin typeface="Arial" charset="0"/>
              </a:defRPr>
            </a:lvl6pPr>
            <a:lvl7pPr marL="3028264" indent="-232943" eaLnBrk="0" fontAlgn="base" hangingPunct="0">
              <a:spcBef>
                <a:spcPct val="0"/>
              </a:spcBef>
              <a:spcAft>
                <a:spcPct val="0"/>
              </a:spcAft>
              <a:defRPr>
                <a:solidFill>
                  <a:schemeClr val="tx1"/>
                </a:solidFill>
                <a:latin typeface="Arial" charset="0"/>
              </a:defRPr>
            </a:lvl7pPr>
            <a:lvl8pPr marL="3494151" indent="-232943" eaLnBrk="0" fontAlgn="base" hangingPunct="0">
              <a:spcBef>
                <a:spcPct val="0"/>
              </a:spcBef>
              <a:spcAft>
                <a:spcPct val="0"/>
              </a:spcAft>
              <a:defRPr>
                <a:solidFill>
                  <a:schemeClr val="tx1"/>
                </a:solidFill>
                <a:latin typeface="Arial" charset="0"/>
              </a:defRPr>
            </a:lvl8pPr>
            <a:lvl9pPr marL="3960038" indent="-232943" eaLnBrk="0" fontAlgn="base" hangingPunct="0">
              <a:spcBef>
                <a:spcPct val="0"/>
              </a:spcBef>
              <a:spcAft>
                <a:spcPct val="0"/>
              </a:spcAft>
              <a:defRPr>
                <a:solidFill>
                  <a:schemeClr val="tx1"/>
                </a:solidFill>
                <a:latin typeface="Arial" charset="0"/>
              </a:defRPr>
            </a:lvl9pPr>
          </a:lstStyle>
          <a:p>
            <a:pPr eaLnBrk="1" hangingPunct="1"/>
            <a:fld id="{062E2A4F-C99A-4928-BFDC-7AA9E6F23810}" type="slidenum">
              <a:rPr lang="en-US" smtClean="0"/>
              <a:pPr eaLnBrk="1" hangingPunct="1"/>
              <a:t>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428A9E5-397C-41EB-975C-8A7906BB82F5}" type="slidenum">
              <a:rPr lang="en-US" smtClean="0"/>
              <a:t>10</a:t>
            </a:fld>
            <a:endParaRPr lang="en-US"/>
          </a:p>
        </p:txBody>
      </p:sp>
    </p:spTree>
    <p:extLst>
      <p:ext uri="{BB962C8B-B14F-4D97-AF65-F5344CB8AC3E}">
        <p14:creationId xmlns:p14="http://schemas.microsoft.com/office/powerpoint/2010/main" val="1980892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140</a:t>
            </a:r>
            <a:r>
              <a:rPr lang="en-US" baseline="0" dirty="0" smtClean="0"/>
              <a:t> </a:t>
            </a:r>
            <a:r>
              <a:rPr lang="en-US" baseline="0" dirty="0" err="1" smtClean="0"/>
              <a:t>Sha</a:t>
            </a:r>
            <a:endParaRPr lang="en-US" dirty="0"/>
          </a:p>
        </p:txBody>
      </p:sp>
      <p:sp>
        <p:nvSpPr>
          <p:cNvPr id="4" name="Slide Number Placeholder 3"/>
          <p:cNvSpPr>
            <a:spLocks noGrp="1"/>
          </p:cNvSpPr>
          <p:nvPr>
            <p:ph type="sldNum" sz="quarter" idx="10"/>
          </p:nvPr>
        </p:nvSpPr>
        <p:spPr/>
        <p:txBody>
          <a:bodyPr/>
          <a:lstStyle/>
          <a:p>
            <a:fld id="{1428A9E5-397C-41EB-975C-8A7906BB82F5}" type="slidenum">
              <a:rPr lang="en-US" smtClean="0"/>
              <a:t>11</a:t>
            </a:fld>
            <a:endParaRPr lang="en-US"/>
          </a:p>
        </p:txBody>
      </p:sp>
    </p:spTree>
    <p:extLst>
      <p:ext uri="{BB962C8B-B14F-4D97-AF65-F5344CB8AC3E}">
        <p14:creationId xmlns:p14="http://schemas.microsoft.com/office/powerpoint/2010/main" val="741356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FB03A8-AAD5-40B9-A66D-33E5FAFB30D1}" type="datetimeFigureOut">
              <a:rPr lang="en-US" smtClean="0"/>
              <a:pPr/>
              <a:t>7/4/2014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B03A8-AAD5-40B9-A66D-33E5FAFB30D1}" type="datetimeFigureOut">
              <a:rPr lang="en-US" smtClean="0"/>
              <a:pPr/>
              <a:t>7/4/2014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B03A8-AAD5-40B9-A66D-33E5FAFB30D1}" type="datetimeFigureOut">
              <a:rPr lang="en-US" smtClean="0"/>
              <a:pPr/>
              <a:t>7/4/2014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B03A8-AAD5-40B9-A66D-33E5FAFB30D1}" type="datetimeFigureOut">
              <a:rPr lang="en-US" smtClean="0"/>
              <a:pPr/>
              <a:t>7/4/2014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B03A8-AAD5-40B9-A66D-33E5FAFB30D1}" type="datetimeFigureOut">
              <a:rPr lang="en-US" smtClean="0"/>
              <a:pPr/>
              <a:t>7/4/2014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FB03A8-AAD5-40B9-A66D-33E5FAFB30D1}" type="datetimeFigureOut">
              <a:rPr lang="en-US" smtClean="0"/>
              <a:pPr/>
              <a:t>7/4/2014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B03A8-AAD5-40B9-A66D-33E5FAFB30D1}" type="datetimeFigureOut">
              <a:rPr lang="en-US" smtClean="0"/>
              <a:pPr/>
              <a:t>7/4/2014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B03A8-AAD5-40B9-A66D-33E5FAFB30D1}" type="datetimeFigureOut">
              <a:rPr lang="en-US" smtClean="0"/>
              <a:pPr/>
              <a:t>7/4/2014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B03A8-AAD5-40B9-A66D-33E5FAFB30D1}" type="datetimeFigureOut">
              <a:rPr lang="en-US" smtClean="0"/>
              <a:pPr/>
              <a:t>7/4/2014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B03A8-AAD5-40B9-A66D-33E5FAFB30D1}" type="datetimeFigureOut">
              <a:rPr lang="en-US" smtClean="0"/>
              <a:pPr/>
              <a:t>7/4/2014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B03A8-AAD5-40B9-A66D-33E5FAFB30D1}" type="datetimeFigureOut">
              <a:rPr lang="en-US" smtClean="0"/>
              <a:pPr/>
              <a:t>7/4/2014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3226F-3ADD-4C57-83E7-3328AEFF26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BFB03A8-AAD5-40B9-A66D-33E5FAFB30D1}" type="datetimeFigureOut">
              <a:rPr lang="en-US" smtClean="0"/>
              <a:pPr/>
              <a:t>7/4/2014</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EA3226F-3ADD-4C57-83E7-3328AEFF26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3.jpeg"/><Relationship Id="rId7"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4.jpeg"/><Relationship Id="rId4" Type="http://schemas.microsoft.com/office/2007/relationships/hdphoto" Target="../media/hdphoto1.wdp"/><Relationship Id="rId9" Type="http://schemas.microsoft.com/office/2007/relationships/hdphoto" Target="../media/hdphoto3.wdp"/></Relationships>
</file>

<file path=ppt/slides/_rels/slide11.xml.rels><?xml version="1.0" encoding="UTF-8" standalone="yes"?>
<Relationships xmlns="http://schemas.openxmlformats.org/package/2006/relationships"><Relationship Id="rId8" Type="http://schemas.microsoft.com/office/2007/relationships/hdphoto" Target="../media/hdphoto6.wdp"/><Relationship Id="rId13" Type="http://schemas.microsoft.com/office/2007/relationships/hdphoto" Target="../media/hdphoto7.wdp"/><Relationship Id="rId18" Type="http://schemas.openxmlformats.org/officeDocument/2006/relationships/image" Target="../media/image36.jpeg"/><Relationship Id="rId3" Type="http://schemas.openxmlformats.org/officeDocument/2006/relationships/image" Target="../media/image27.jpeg"/><Relationship Id="rId21" Type="http://schemas.microsoft.com/office/2007/relationships/hdphoto" Target="../media/hdphoto11.wdp"/><Relationship Id="rId7" Type="http://schemas.openxmlformats.org/officeDocument/2006/relationships/image" Target="../media/image29.jpeg"/><Relationship Id="rId12" Type="http://schemas.openxmlformats.org/officeDocument/2006/relationships/image" Target="../media/image33.jpeg"/><Relationship Id="rId17" Type="http://schemas.microsoft.com/office/2007/relationships/hdphoto" Target="../media/hdphoto9.wdp"/><Relationship Id="rId2" Type="http://schemas.openxmlformats.org/officeDocument/2006/relationships/notesSlide" Target="../notesSlides/notesSlide6.xml"/><Relationship Id="rId16" Type="http://schemas.openxmlformats.org/officeDocument/2006/relationships/image" Target="../media/image35.jpeg"/><Relationship Id="rId20" Type="http://schemas.openxmlformats.org/officeDocument/2006/relationships/image" Target="../media/image37.jpeg"/><Relationship Id="rId1" Type="http://schemas.openxmlformats.org/officeDocument/2006/relationships/slideLayout" Target="../slideLayouts/slideLayout2.xml"/><Relationship Id="rId6" Type="http://schemas.microsoft.com/office/2007/relationships/hdphoto" Target="../media/hdphoto5.wdp"/><Relationship Id="rId11" Type="http://schemas.openxmlformats.org/officeDocument/2006/relationships/image" Target="../media/image32.jpeg"/><Relationship Id="rId5" Type="http://schemas.openxmlformats.org/officeDocument/2006/relationships/image" Target="../media/image28.jpeg"/><Relationship Id="rId15" Type="http://schemas.microsoft.com/office/2007/relationships/hdphoto" Target="../media/hdphoto8.wdp"/><Relationship Id="rId23" Type="http://schemas.microsoft.com/office/2007/relationships/hdphoto" Target="../media/hdphoto12.wdp"/><Relationship Id="rId10" Type="http://schemas.openxmlformats.org/officeDocument/2006/relationships/image" Target="../media/image31.jpeg"/><Relationship Id="rId19" Type="http://schemas.microsoft.com/office/2007/relationships/hdphoto" Target="../media/hdphoto10.wdp"/><Relationship Id="rId4" Type="http://schemas.microsoft.com/office/2007/relationships/hdphoto" Target="../media/hdphoto4.wdp"/><Relationship Id="rId9" Type="http://schemas.openxmlformats.org/officeDocument/2006/relationships/image" Target="../media/image30.jpeg"/><Relationship Id="rId14" Type="http://schemas.openxmlformats.org/officeDocument/2006/relationships/image" Target="../media/image34.jpeg"/><Relationship Id="rId22" Type="http://schemas.openxmlformats.org/officeDocument/2006/relationships/image" Target="../media/image38.jpeg"/></Relationships>
</file>

<file path=ppt/slides/_rels/slide12.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5.jpeg"/><Relationship Id="rId18" Type="http://schemas.microsoft.com/office/2007/relationships/hdphoto" Target="../media/hdphoto20.wdp"/><Relationship Id="rId3" Type="http://schemas.microsoft.com/office/2007/relationships/hdphoto" Target="../media/hdphoto13.wdp"/><Relationship Id="rId21" Type="http://schemas.microsoft.com/office/2007/relationships/hdphoto" Target="../media/hdphoto21.wdp"/><Relationship Id="rId7" Type="http://schemas.microsoft.com/office/2007/relationships/hdphoto" Target="../media/hdphoto15.wdp"/><Relationship Id="rId12" Type="http://schemas.microsoft.com/office/2007/relationships/hdphoto" Target="../media/hdphoto17.wdp"/><Relationship Id="rId17" Type="http://schemas.openxmlformats.org/officeDocument/2006/relationships/image" Target="../media/image47.jpeg"/><Relationship Id="rId2" Type="http://schemas.openxmlformats.org/officeDocument/2006/relationships/image" Target="../media/image39.jpeg"/><Relationship Id="rId16" Type="http://schemas.microsoft.com/office/2007/relationships/hdphoto" Target="../media/hdphoto19.wdp"/><Relationship Id="rId20"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41.jpeg"/><Relationship Id="rId11" Type="http://schemas.openxmlformats.org/officeDocument/2006/relationships/image" Target="../media/image44.jpeg"/><Relationship Id="rId5" Type="http://schemas.microsoft.com/office/2007/relationships/hdphoto" Target="../media/hdphoto14.wdp"/><Relationship Id="rId15" Type="http://schemas.openxmlformats.org/officeDocument/2006/relationships/image" Target="../media/image46.jpeg"/><Relationship Id="rId23" Type="http://schemas.microsoft.com/office/2007/relationships/hdphoto" Target="../media/hdphoto22.wdp"/><Relationship Id="rId10" Type="http://schemas.microsoft.com/office/2007/relationships/hdphoto" Target="../media/hdphoto16.wdp"/><Relationship Id="rId19" Type="http://schemas.openxmlformats.org/officeDocument/2006/relationships/image" Target="../media/image48.jpeg"/><Relationship Id="rId4" Type="http://schemas.openxmlformats.org/officeDocument/2006/relationships/image" Target="../media/image40.jpeg"/><Relationship Id="rId9" Type="http://schemas.openxmlformats.org/officeDocument/2006/relationships/image" Target="../media/image43.jpeg"/><Relationship Id="rId14" Type="http://schemas.microsoft.com/office/2007/relationships/hdphoto" Target="../media/hdphoto18.wdp"/><Relationship Id="rId22" Type="http://schemas.openxmlformats.org/officeDocument/2006/relationships/image" Target="../media/image50.jpeg"/></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9.png"/><Relationship Id="rId3" Type="http://schemas.openxmlformats.org/officeDocument/2006/relationships/notesSlide" Target="../notesSlides/notesSlide2.xml"/><Relationship Id="rId7" Type="http://schemas.openxmlformats.org/officeDocument/2006/relationships/image" Target="../media/image6.png"/><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hyperlink" Target="file:///\\plantsciences\dfs\FacultyData\KLIEBENSTEIN\KLIEBENSTEINShared\General%20Manuscripts\2013%20-%20TBD%20-%20ATHook%20Cloning%20and%20phenotyping\?ref=Chr5;start=22305159;stop=22312709" TargetMode="External"/><Relationship Id="rId18" Type="http://schemas.openxmlformats.org/officeDocument/2006/relationships/hyperlink" Target="file:///\\plantsciences\dfs\FacultyData\KLIEBENSTEIN\KLIEBENSTEINShared\General%20Manuscripts\2013%20-%20TBD%20-%20ATHook%20Cloning%20and%20phenotyping\?ref=Chr5;start=22303271;stop=22310821" TargetMode="External"/><Relationship Id="rId26" Type="http://schemas.openxmlformats.org/officeDocument/2006/relationships/hyperlink" Target="file:///\\plantsciences\dfs\FacultyData\KLIEBENSTEIN\KLIEBENSTEINShared\General%20Manuscripts\2013%20-%20TBD%20-%20ATHook%20Cloning%20and%20phenotyping\?ref=Chr5;start=22300251;stop=22307801" TargetMode="External"/><Relationship Id="rId39" Type="http://schemas.openxmlformats.org/officeDocument/2006/relationships/hyperlink" Target="http://www.arabidopsis.org/servlets/TairObject?name=AT5G54940.1&amp;type=gene" TargetMode="External"/><Relationship Id="rId3" Type="http://schemas.openxmlformats.org/officeDocument/2006/relationships/notesSlide" Target="../notesSlides/notesSlide3.xml"/><Relationship Id="rId21" Type="http://schemas.openxmlformats.org/officeDocument/2006/relationships/hyperlink" Target="file:///\\plantsciences\dfs\FacultyData\KLIEBENSTEIN\KLIEBENSTEINShared\General%20Manuscripts\2013%20-%20TBD%20-%20ATHook%20Cloning%20and%20phenotyping\?ref=Chr5;start=22302138;stop=22309688" TargetMode="External"/><Relationship Id="rId34" Type="http://schemas.openxmlformats.org/officeDocument/2006/relationships/hyperlink" Target="http://www.arabidopsis.org/servlets/TairObject?name=AT5G54930&amp;type=locus" TargetMode="External"/><Relationship Id="rId42" Type="http://schemas.openxmlformats.org/officeDocument/2006/relationships/hyperlink" Target="file:///\\plantsciences\dfs\FacultyData\KLIEBENSTEIN\KLIEBENSTEINShared\General%20Manuscripts\2013%20-%20TBD%20-%20ATHook%20Cloning%20and%20phenotyping\%3ciframe%20width='+parseInt(balloon.maxWidth)+'%20height=300%20frameborder=0%20src=http:\www.arabidopsis.org\servlets\processor?type=gbrowse&amp;update_action=gene_detail&amp;name=AT5G54930.2%20scrolling=no%3e%3c\iframe%3e" TargetMode="External"/><Relationship Id="rId47" Type="http://schemas.openxmlformats.org/officeDocument/2006/relationships/hyperlink" Target="http://www.arabidopsis.org/servlets/TairObject?name=AT5G54920.1&amp;type=gene" TargetMode="External"/><Relationship Id="rId7" Type="http://schemas.openxmlformats.org/officeDocument/2006/relationships/image" Target="../media/image11.png"/><Relationship Id="rId12" Type="http://schemas.openxmlformats.org/officeDocument/2006/relationships/hyperlink" Target="file:///\\plantsciences\dfs\FacultyData\KLIEBENSTEIN\KLIEBENSTEINShared\General%20Manuscripts\2013%20-%20TBD%20-%20ATHook%20Cloning%20and%20phenotyping\?ref=Chr5;start=22305536;stop=22313086" TargetMode="External"/><Relationship Id="rId17" Type="http://schemas.openxmlformats.org/officeDocument/2006/relationships/hyperlink" Target="file:///\\plantsciences\dfs\FacultyData\KLIEBENSTEIN\KLIEBENSTEINShared\General%20Manuscripts\2013%20-%20TBD%20-%20ATHook%20Cloning%20and%20phenotyping\?ref=Chr5;start=22303648;stop=22311198" TargetMode="External"/><Relationship Id="rId25" Type="http://schemas.openxmlformats.org/officeDocument/2006/relationships/hyperlink" Target="file:///\\plantsciences\dfs\FacultyData\KLIEBENSTEIN\KLIEBENSTEINShared\General%20Manuscripts\2013%20-%20TBD%20-%20ATHook%20Cloning%20and%20phenotyping\?ref=Chr5;start=22300628;stop=22308178" TargetMode="External"/><Relationship Id="rId33" Type="http://schemas.openxmlformats.org/officeDocument/2006/relationships/hyperlink" Target="http://www.arabidopsis.org/servlets/TairObject?name=AT5G54940&amp;type=locus" TargetMode="External"/><Relationship Id="rId38" Type="http://schemas.openxmlformats.org/officeDocument/2006/relationships/hyperlink" Target="file:///\\plantsciences\dfs\FacultyData\KLIEBENSTEIN\KLIEBENSTEINShared\General%20Manuscripts\2013%20-%20TBD%20-%20ATHook%20Cloning%20and%20phenotyping\%3ciframe%20width='+parseInt(balloon.maxWidth)+'%20height=300%20frameborder=0%20src=http:\www.arabidopsis.org\servlets\processor?type=gbrowse&amp;update_action=gene_detail&amp;name=AT5G54940.2%20scrolling=no%3e%3c\iframe%3e" TargetMode="External"/><Relationship Id="rId46" Type="http://schemas.openxmlformats.org/officeDocument/2006/relationships/hyperlink" Target="file:///\\plantsciences\dfs\FacultyData\KLIEBENSTEIN\KLIEBENSTEINShared\General%20Manuscripts\2013%20-%20TBD%20-%20ATHook%20Cloning%20and%20phenotyping\%3ciframe%20width='+parseInt(balloon.maxWidth)+'%20height=300%20frameborder=0%20src=http:\www.arabidopsis.org\servlets\processor?type=gbrowse&amp;update_action=gene_detail&amp;name=AT5G54920.2%20scrolling=no%3e%3c\iframe%3e" TargetMode="External"/><Relationship Id="rId2" Type="http://schemas.openxmlformats.org/officeDocument/2006/relationships/slideLayout" Target="../slideLayouts/slideLayout2.xml"/><Relationship Id="rId16" Type="http://schemas.openxmlformats.org/officeDocument/2006/relationships/hyperlink" Target="file:///\\plantsciences\dfs\FacultyData\KLIEBENSTEIN\KLIEBENSTEINShared\General%20Manuscripts\2013%20-%20TBD%20-%20ATHook%20Cloning%20and%20phenotyping\?ref=Chr5;start=22304026;stop=22311576" TargetMode="External"/><Relationship Id="rId20" Type="http://schemas.openxmlformats.org/officeDocument/2006/relationships/hyperlink" Target="file:///\\plantsciences\dfs\FacultyData\KLIEBENSTEIN\KLIEBENSTEINShared\General%20Manuscripts\2013%20-%20TBD%20-%20ATHook%20Cloning%20and%20phenotyping\?ref=Chr5;start=22302516;stop=22310066" TargetMode="External"/><Relationship Id="rId29" Type="http://schemas.openxmlformats.org/officeDocument/2006/relationships/hyperlink" Target="file:///\\plantsciences\dfs\FacultyData\KLIEBENSTEIN\KLIEBENSTEINShared\General%20Manuscripts\2013%20-%20TBD%20-%20ATHook%20Cloning%20and%20phenotyping\?ref=Chr5;start=22299118;stop=22306668" TargetMode="External"/><Relationship Id="rId41" Type="http://schemas.openxmlformats.org/officeDocument/2006/relationships/hyperlink" Target="http://www.arabidopsis.org/servlets/TairObject?name=AT5G54930.2&amp;type=gene" TargetMode="External"/><Relationship Id="rId1" Type="http://schemas.openxmlformats.org/officeDocument/2006/relationships/vmlDrawing" Target="../drawings/vmlDrawing2.vml"/><Relationship Id="rId6" Type="http://schemas.openxmlformats.org/officeDocument/2006/relationships/oleObject" Target="../embeddings/oleObject7.bin"/><Relationship Id="rId11" Type="http://schemas.openxmlformats.org/officeDocument/2006/relationships/image" Target="../media/image13.png"/><Relationship Id="rId24" Type="http://schemas.openxmlformats.org/officeDocument/2006/relationships/hyperlink" Target="file:///\\plantsciences\dfs\FacultyData\KLIEBENSTEIN\KLIEBENSTEINShared\General%20Manuscripts\2013%20-%20TBD%20-%20ATHook%20Cloning%20and%20phenotyping\?ref=Chr5;start=22301006;stop=22308556" TargetMode="External"/><Relationship Id="rId32" Type="http://schemas.openxmlformats.org/officeDocument/2006/relationships/image" Target="../media/image14.png"/><Relationship Id="rId37" Type="http://schemas.openxmlformats.org/officeDocument/2006/relationships/hyperlink" Target="http://www.arabidopsis.org/servlets/TairObject?name=AT5G54940.2&amp;type=gene" TargetMode="External"/><Relationship Id="rId40" Type="http://schemas.openxmlformats.org/officeDocument/2006/relationships/hyperlink" Target="file:///\\plantsciences\dfs\FacultyData\KLIEBENSTEIN\KLIEBENSTEINShared\General%20Manuscripts\2013%20-%20TBD%20-%20ATHook%20Cloning%20and%20phenotyping\%3ciframe%20width='+parseInt(balloon.maxWidth)+'%20height=300%20frameborder=0%20src=http:\www.arabidopsis.org\servlets\processor?type=gbrowse&amp;update_action=gene_detail&amp;name=AT5G54940.1%20scrolling=no%3e%3c\iframe%3e" TargetMode="External"/><Relationship Id="rId45" Type="http://schemas.openxmlformats.org/officeDocument/2006/relationships/hyperlink" Target="http://www.arabidopsis.org/servlets/TairObject?name=AT5G54920.2&amp;type=gene" TargetMode="External"/><Relationship Id="rId5" Type="http://schemas.openxmlformats.org/officeDocument/2006/relationships/image" Target="../media/image10.png"/><Relationship Id="rId15" Type="http://schemas.openxmlformats.org/officeDocument/2006/relationships/hyperlink" Target="file:///\\plantsciences\dfs\FacultyData\KLIEBENSTEIN\KLIEBENSTEINShared\General%20Manuscripts\2013%20-%20TBD%20-%20ATHook%20Cloning%20and%20phenotyping\?ref=Chr5;start=22304404;stop=22311954" TargetMode="External"/><Relationship Id="rId23" Type="http://schemas.openxmlformats.org/officeDocument/2006/relationships/hyperlink" Target="file:///\\plantsciences\dfs\FacultyData\KLIEBENSTEIN\KLIEBENSTEINShared\General%20Manuscripts\2013%20-%20TBD%20-%20ATHook%20Cloning%20and%20phenotyping\?ref=Chr5;start=22301383;stop=22308933" TargetMode="External"/><Relationship Id="rId28" Type="http://schemas.openxmlformats.org/officeDocument/2006/relationships/hyperlink" Target="file:///\\plantsciences\dfs\FacultyData\KLIEBENSTEIN\KLIEBENSTEINShared\General%20Manuscripts\2013%20-%20TBD%20-%20ATHook%20Cloning%20and%20phenotyping\?ref=Chr5;start=22299495;stop=22307045" TargetMode="External"/><Relationship Id="rId36" Type="http://schemas.openxmlformats.org/officeDocument/2006/relationships/image" Target="../media/image15.png"/><Relationship Id="rId10" Type="http://schemas.openxmlformats.org/officeDocument/2006/relationships/hyperlink" Target="http://gbrowse.arabidopsis.org/cgi-bin/gbrowse/arabidopsis/?name=Chr5:22301950..22309500;h_feat=_clear_;h_region=_clear_" TargetMode="External"/><Relationship Id="rId19" Type="http://schemas.openxmlformats.org/officeDocument/2006/relationships/hyperlink" Target="file:///\\plantsciences\dfs\FacultyData\KLIEBENSTEIN\KLIEBENSTEINShared\General%20Manuscripts\2013%20-%20TBD%20-%20ATHook%20Cloning%20and%20phenotyping\?ref=Chr5;start=22302893;stop=22310443" TargetMode="External"/><Relationship Id="rId31" Type="http://schemas.openxmlformats.org/officeDocument/2006/relationships/hyperlink" Target="file:///\\plantsciences\dfs\FacultyData\KLIEBENSTEIN\KLIEBENSTEINShared\General%20Manuscripts\2013%20-%20TBD%20-%20ATHook%20Cloning%20and%20phenotyping\?ref=Chr5;start=22298363;stop=22305913" TargetMode="External"/><Relationship Id="rId44" Type="http://schemas.openxmlformats.org/officeDocument/2006/relationships/hyperlink" Target="file:///\\plantsciences\dfs\FacultyData\KLIEBENSTEIN\KLIEBENSTEINShared\General%20Manuscripts\2013%20-%20TBD%20-%20ATHook%20Cloning%20and%20phenotyping\%3ciframe%20width='+parseInt(balloon.maxWidth)+'%20height=300%20frameborder=0%20src=http:\www.arabidopsis.org\servlets\processor?type=gbrowse&amp;update_action=gene_detail&amp;name=AT5G54930.1%20scrolling=no%3e%3c\iframe%3e" TargetMode="External"/><Relationship Id="rId4" Type="http://schemas.openxmlformats.org/officeDocument/2006/relationships/oleObject" Target="../embeddings/oleObject6.bin"/><Relationship Id="rId9" Type="http://schemas.openxmlformats.org/officeDocument/2006/relationships/image" Target="../media/image12.png"/><Relationship Id="rId14" Type="http://schemas.openxmlformats.org/officeDocument/2006/relationships/hyperlink" Target="file:///\\plantsciences\dfs\FacultyData\KLIEBENSTEIN\KLIEBENSTEINShared\General%20Manuscripts\2013%20-%20TBD%20-%20ATHook%20Cloning%20and%20phenotyping\?ref=Chr5;start=22304781;stop=22312331" TargetMode="External"/><Relationship Id="rId22" Type="http://schemas.openxmlformats.org/officeDocument/2006/relationships/hyperlink" Target="file:///\\plantsciences\dfs\FacultyData\KLIEBENSTEIN\KLIEBENSTEINShared\General%20Manuscripts\2013%20-%20TBD%20-%20ATHook%20Cloning%20and%20phenotyping\?ref=Chr5;start=22301761;stop=22309311" TargetMode="External"/><Relationship Id="rId27" Type="http://schemas.openxmlformats.org/officeDocument/2006/relationships/hyperlink" Target="file:///\\plantsciences\dfs\FacultyData\KLIEBENSTEIN\KLIEBENSTEINShared\General%20Manuscripts\2013%20-%20TBD%20-%20ATHook%20Cloning%20and%20phenotyping\?ref=Chr5;start=22299873;stop=22307423" TargetMode="External"/><Relationship Id="rId30" Type="http://schemas.openxmlformats.org/officeDocument/2006/relationships/hyperlink" Target="file:///\\plantsciences\dfs\FacultyData\KLIEBENSTEIN\KLIEBENSTEINShared\General%20Manuscripts\2013%20-%20TBD%20-%20ATHook%20Cloning%20and%20phenotyping\?ref=Chr5;start=22298740;stop=22306290" TargetMode="External"/><Relationship Id="rId35" Type="http://schemas.openxmlformats.org/officeDocument/2006/relationships/hyperlink" Target="http://www.arabidopsis.org/servlets/TairObject?name=AT5G54920&amp;type=locus" TargetMode="External"/><Relationship Id="rId43" Type="http://schemas.openxmlformats.org/officeDocument/2006/relationships/hyperlink" Target="http://www.arabidopsis.org/servlets/TairObject?name=AT5G54930.1&amp;type=gene" TargetMode="External"/><Relationship Id="rId48" Type="http://schemas.openxmlformats.org/officeDocument/2006/relationships/hyperlink" Target="file:///\\plantsciences\dfs\FacultyData\KLIEBENSTEIN\KLIEBENSTEINShared\General%20Manuscripts\2013%20-%20TBD%20-%20ATHook%20Cloning%20and%20phenotyping\%3ciframe%20width='+parseInt(balloon.maxWidth)+'%20height=300%20frameborder=0%20src=http:\www.arabidopsis.org\servlets\processor?type=gbrowse&amp;update_action=gene_detail&amp;name=AT5G54920.1%20scrolling=no%3e%3c\iframe%3e" TargetMode="Externa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0"/>
            <a:ext cx="6172200" cy="1524000"/>
          </a:xfrm>
        </p:spPr>
        <p:txBody>
          <a:bodyPr>
            <a:noAutofit/>
          </a:bodyPr>
          <a:lstStyle/>
          <a:p>
            <a:pPr algn="l"/>
            <a:r>
              <a:rPr lang="en-US" sz="1200" b="1" dirty="0">
                <a:latin typeface="Times New Roman" panose="02020603050405020304" pitchFamily="18" charset="0"/>
                <a:cs typeface="Times New Roman" panose="02020603050405020304" pitchFamily="18" charset="0"/>
              </a:rPr>
              <a:t>Figure S1. </a:t>
            </a:r>
            <a:r>
              <a:rPr lang="en-US" sz="1200" b="1" dirty="0" smtClean="0">
                <a:latin typeface="Times New Roman" panose="02020603050405020304" pitchFamily="18" charset="0"/>
                <a:cs typeface="Times New Roman" panose="02020603050405020304" pitchFamily="18" charset="0"/>
              </a:rPr>
              <a:t>  Co-expression </a:t>
            </a:r>
            <a:r>
              <a:rPr lang="en-US" sz="1200" b="1" dirty="0">
                <a:latin typeface="Times New Roman" panose="02020603050405020304" pitchFamily="18" charset="0"/>
                <a:cs typeface="Times New Roman" panose="02020603050405020304" pitchFamily="18" charset="0"/>
              </a:rPr>
              <a:t>network for </a:t>
            </a:r>
            <a:r>
              <a:rPr lang="en-US" sz="1200" b="1" i="1" dirty="0">
                <a:latin typeface="Times New Roman" panose="02020603050405020304" pitchFamily="18" charset="0"/>
                <a:cs typeface="Times New Roman" panose="02020603050405020304" pitchFamily="18" charset="0"/>
              </a:rPr>
              <a:t>MNM1</a:t>
            </a:r>
            <a:r>
              <a:rPr lang="en-US" sz="1200" b="1" dirty="0">
                <a:latin typeface="Times New Roman" panose="02020603050405020304" pitchFamily="18" charset="0"/>
                <a:cs typeface="Times New Roman" panose="02020603050405020304" pitchFamily="18" charset="0"/>
              </a:rPr>
              <a:t>:</a:t>
            </a:r>
            <a:br>
              <a:rPr lang="en-US" sz="1200" b="1"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Shown is the co-expression network obtained from the ATTED-II database using </a:t>
            </a:r>
            <a:r>
              <a:rPr lang="en-US" sz="1200" i="1" dirty="0">
                <a:latin typeface="Times New Roman" panose="02020603050405020304" pitchFamily="18" charset="0"/>
                <a:cs typeface="Times New Roman" panose="02020603050405020304" pitchFamily="18" charset="0"/>
              </a:rPr>
              <a:t>MNM1</a:t>
            </a:r>
            <a:r>
              <a:rPr lang="en-US" sz="1200" dirty="0">
                <a:latin typeface="Times New Roman" panose="02020603050405020304" pitchFamily="18" charset="0"/>
                <a:cs typeface="Times New Roman" panose="02020603050405020304" pitchFamily="18" charset="0"/>
              </a:rPr>
              <a:t> as a bait gene. The red dots mark genes involved in the circadian clock.</a:t>
            </a:r>
          </a:p>
        </p:txBody>
      </p:sp>
      <p:pic>
        <p:nvPicPr>
          <p:cNvPr id="1026" name="Picture 2" descr="LCNlo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1752600"/>
            <a:ext cx="6534150" cy="504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5642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1000"/>
                    </a14:imgEffect>
                  </a14:imgLayer>
                </a14:imgProps>
              </a:ext>
              <a:ext uri="{28A0092B-C50C-407E-A947-70E740481C1C}">
                <a14:useLocalDpi xmlns:a14="http://schemas.microsoft.com/office/drawing/2010/main" val="0"/>
              </a:ext>
            </a:extLst>
          </a:blip>
          <a:srcRect l="29013" t="5804" r="21924" b="20335"/>
          <a:stretch/>
        </p:blipFill>
        <p:spPr>
          <a:xfrm>
            <a:off x="1605655" y="685800"/>
            <a:ext cx="1518545" cy="1524000"/>
          </a:xfrm>
          <a:prstGeom prst="rect">
            <a:avLst/>
          </a:prstGeom>
        </p:spPr>
      </p:pic>
      <p:cxnSp>
        <p:nvCxnSpPr>
          <p:cNvPr id="5" name="Straight Connector 4"/>
          <p:cNvCxnSpPr/>
          <p:nvPr/>
        </p:nvCxnSpPr>
        <p:spPr>
          <a:xfrm>
            <a:off x="1750357" y="2176272"/>
            <a:ext cx="12770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Content Placeholder 3"/>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4000"/>
                    </a14:imgEffect>
                  </a14:imgLayer>
                </a14:imgProps>
              </a:ext>
              <a:ext uri="{28A0092B-C50C-407E-A947-70E740481C1C}">
                <a14:useLocalDpi xmlns:a14="http://schemas.microsoft.com/office/drawing/2010/main" val="0"/>
              </a:ext>
            </a:extLst>
          </a:blip>
          <a:srcRect l="21326" t="7586" r="26583" b="12963"/>
          <a:stretch/>
        </p:blipFill>
        <p:spPr>
          <a:xfrm>
            <a:off x="3140417" y="685800"/>
            <a:ext cx="1498790" cy="1524000"/>
          </a:xfrm>
          <a:prstGeom prst="rect">
            <a:avLst/>
          </a:prstGeom>
        </p:spPr>
      </p:pic>
      <p:cxnSp>
        <p:nvCxnSpPr>
          <p:cNvPr id="13" name="Straight Connector 12"/>
          <p:cNvCxnSpPr/>
          <p:nvPr/>
        </p:nvCxnSpPr>
        <p:spPr>
          <a:xfrm>
            <a:off x="3276600" y="2176272"/>
            <a:ext cx="13414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Content Placeholder 3"/>
          <p:cNvPicPr>
            <a:picLocks noChangeAspect="1"/>
          </p:cNvPicPr>
          <p:nvPr/>
        </p:nvPicPr>
        <p:blipFill rotWithShape="1">
          <a:blip r:embed="rId7" cstate="print">
            <a:extLst>
              <a:ext uri="{28A0092B-C50C-407E-A947-70E740481C1C}">
                <a14:useLocalDpi xmlns:a14="http://schemas.microsoft.com/office/drawing/2010/main" val="0"/>
              </a:ext>
            </a:extLst>
          </a:blip>
          <a:srcRect l="34310" t="23058" r="32954" b="27778"/>
          <a:stretch/>
        </p:blipFill>
        <p:spPr>
          <a:xfrm>
            <a:off x="1605655" y="2244212"/>
            <a:ext cx="1518545" cy="1520392"/>
          </a:xfrm>
          <a:prstGeom prst="rect">
            <a:avLst/>
          </a:prstGeom>
        </p:spPr>
      </p:pic>
      <p:cxnSp>
        <p:nvCxnSpPr>
          <p:cNvPr id="21" name="Straight Connector 20"/>
          <p:cNvCxnSpPr/>
          <p:nvPr/>
        </p:nvCxnSpPr>
        <p:spPr>
          <a:xfrm>
            <a:off x="2461192" y="3657600"/>
            <a:ext cx="58818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23" name="Content Placeholder 3"/>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1000"/>
                    </a14:imgEffect>
                  </a14:imgLayer>
                </a14:imgProps>
              </a:ext>
              <a:ext uri="{28A0092B-C50C-407E-A947-70E740481C1C}">
                <a14:useLocalDpi xmlns:a14="http://schemas.microsoft.com/office/drawing/2010/main" val="0"/>
              </a:ext>
            </a:extLst>
          </a:blip>
          <a:srcRect l="25508" t="13715" r="27420" b="14658"/>
          <a:stretch/>
        </p:blipFill>
        <p:spPr>
          <a:xfrm>
            <a:off x="3140418" y="2244212"/>
            <a:ext cx="1498790" cy="1520392"/>
          </a:xfrm>
          <a:prstGeom prst="rect">
            <a:avLst/>
          </a:prstGeom>
        </p:spPr>
      </p:pic>
      <p:cxnSp>
        <p:nvCxnSpPr>
          <p:cNvPr id="24" name="Straight Connector 23"/>
          <p:cNvCxnSpPr/>
          <p:nvPr/>
        </p:nvCxnSpPr>
        <p:spPr>
          <a:xfrm>
            <a:off x="4268579" y="3657600"/>
            <a:ext cx="3034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1"/>
          <p:cNvSpPr txBox="1">
            <a:spLocks noChangeArrowheads="1"/>
          </p:cNvSpPr>
          <p:nvPr/>
        </p:nvSpPr>
        <p:spPr bwMode="auto">
          <a:xfrm>
            <a:off x="1524000" y="652462"/>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A</a:t>
            </a:r>
          </a:p>
        </p:txBody>
      </p:sp>
      <p:sp>
        <p:nvSpPr>
          <p:cNvPr id="11" name="TextBox 16"/>
          <p:cNvSpPr txBox="1">
            <a:spLocks noChangeArrowheads="1"/>
          </p:cNvSpPr>
          <p:nvPr/>
        </p:nvSpPr>
        <p:spPr bwMode="auto">
          <a:xfrm>
            <a:off x="3108325" y="652462"/>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B</a:t>
            </a:r>
          </a:p>
        </p:txBody>
      </p:sp>
      <p:sp>
        <p:nvSpPr>
          <p:cNvPr id="14" name="TextBox 18"/>
          <p:cNvSpPr txBox="1">
            <a:spLocks noChangeArrowheads="1"/>
          </p:cNvSpPr>
          <p:nvPr/>
        </p:nvSpPr>
        <p:spPr bwMode="auto">
          <a:xfrm>
            <a:off x="1524000" y="2176462"/>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latin typeface="Times New Roman" panose="02020603050405020304" pitchFamily="18" charset="0"/>
                <a:cs typeface="Times New Roman" panose="02020603050405020304" pitchFamily="18" charset="0"/>
              </a:rPr>
              <a:t>C</a:t>
            </a:r>
          </a:p>
        </p:txBody>
      </p:sp>
      <p:sp>
        <p:nvSpPr>
          <p:cNvPr id="15" name="TextBox 19"/>
          <p:cNvSpPr txBox="1">
            <a:spLocks noChangeArrowheads="1"/>
          </p:cNvSpPr>
          <p:nvPr/>
        </p:nvSpPr>
        <p:spPr bwMode="auto">
          <a:xfrm>
            <a:off x="3108325" y="2176462"/>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latin typeface="Times New Roman" panose="02020603050405020304" pitchFamily="18" charset="0"/>
                <a:cs typeface="Times New Roman" panose="02020603050405020304" pitchFamily="18" charset="0"/>
              </a:rPr>
              <a:t>D</a:t>
            </a:r>
          </a:p>
        </p:txBody>
      </p:sp>
      <p:sp>
        <p:nvSpPr>
          <p:cNvPr id="17" name="TextBox 8"/>
          <p:cNvSpPr txBox="1">
            <a:spLocks noChangeArrowheads="1"/>
          </p:cNvSpPr>
          <p:nvPr/>
        </p:nvSpPr>
        <p:spPr bwMode="auto">
          <a:xfrm>
            <a:off x="461963" y="4287897"/>
            <a:ext cx="563403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S10:   </a:t>
            </a:r>
            <a:r>
              <a:rPr lang="en-US" sz="1200" b="1" dirty="0" smtClean="0">
                <a:latin typeface="Times New Roman" panose="02020603050405020304" pitchFamily="18" charset="0"/>
                <a:cs typeface="Times New Roman" panose="02020603050405020304" pitchFamily="18" charset="0"/>
              </a:rPr>
              <a:t>Developmental </a:t>
            </a:r>
            <a:r>
              <a:rPr lang="en-US" sz="1200" b="1" dirty="0">
                <a:latin typeface="Times New Roman" panose="02020603050405020304" pitchFamily="18" charset="0"/>
                <a:cs typeface="Times New Roman" panose="02020603050405020304" pitchFamily="18" charset="0"/>
              </a:rPr>
              <a:t>patterning of </a:t>
            </a:r>
            <a:r>
              <a:rPr lang="en-US" sz="1200" b="1" i="1" dirty="0">
                <a:latin typeface="Times New Roman" panose="02020603050405020304" pitchFamily="18" charset="0"/>
                <a:cs typeface="Times New Roman" panose="02020603050405020304" pitchFamily="18" charset="0"/>
              </a:rPr>
              <a:t>MNM1</a:t>
            </a:r>
            <a:r>
              <a:rPr lang="en-US" sz="1200" b="1" dirty="0">
                <a:latin typeface="Times New Roman" panose="02020603050405020304" pitchFamily="18" charset="0"/>
                <a:cs typeface="Times New Roman" panose="02020603050405020304" pitchFamily="18" charset="0"/>
              </a:rPr>
              <a:t> using the Bay allele:</a:t>
            </a:r>
            <a:endParaRPr lang="en-US" sz="1200" dirty="0">
              <a:latin typeface="Times New Roman" panose="02020603050405020304" pitchFamily="18" charset="0"/>
              <a:cs typeface="Times New Roman" panose="02020603050405020304" pitchFamily="18" charset="0"/>
            </a:endParaRPr>
          </a:p>
          <a:p>
            <a:r>
              <a:rPr lang="en-US" sz="1200" dirty="0" err="1">
                <a:latin typeface="Times New Roman" panose="02020603050405020304" pitchFamily="18" charset="0"/>
                <a:cs typeface="Times New Roman" panose="02020603050405020304" pitchFamily="18" charset="0"/>
              </a:rPr>
              <a:t>Histochemical</a:t>
            </a:r>
            <a:r>
              <a:rPr lang="en-US" sz="1200" dirty="0">
                <a:latin typeface="Times New Roman" panose="02020603050405020304" pitchFamily="18" charset="0"/>
                <a:cs typeface="Times New Roman" panose="02020603050405020304" pitchFamily="18" charset="0"/>
              </a:rPr>
              <a:t> GUS staining of transgenic Arabidopsis plants expressing the </a:t>
            </a:r>
            <a:r>
              <a:rPr lang="en-US" sz="1200" i="1" dirty="0">
                <a:latin typeface="Times New Roman" panose="02020603050405020304" pitchFamily="18" charset="0"/>
                <a:cs typeface="Times New Roman" panose="02020603050405020304" pitchFamily="18" charset="0"/>
              </a:rPr>
              <a:t>MNM1</a:t>
            </a:r>
            <a:r>
              <a:rPr lang="en-US" sz="1200" dirty="0">
                <a:latin typeface="Times New Roman" panose="02020603050405020304" pitchFamily="18" charset="0"/>
                <a:cs typeface="Times New Roman" panose="02020603050405020304" pitchFamily="18" charset="0"/>
              </a:rPr>
              <a:t> translational fusion from the Bay accession in the Col-0 background. Three independent transgenic lines per construct were visualized and a representative image is shown. The black bar in each graph represents a 1 cm scale.</a:t>
            </a:r>
          </a:p>
          <a:p>
            <a:r>
              <a:rPr lang="en-US" sz="1200" dirty="0">
                <a:latin typeface="Times New Roman" panose="02020603050405020304" pitchFamily="18" charset="0"/>
                <a:cs typeface="Times New Roman" panose="02020603050405020304" pitchFamily="18" charset="0"/>
              </a:rPr>
              <a:t>A: 2 week-old rosette leaves grown in soil in short day condition</a:t>
            </a:r>
          </a:p>
          <a:p>
            <a:r>
              <a:rPr lang="en-US" sz="1200" dirty="0">
                <a:latin typeface="Times New Roman" panose="02020603050405020304" pitchFamily="18" charset="0"/>
                <a:cs typeface="Times New Roman" panose="02020603050405020304" pitchFamily="18" charset="0"/>
              </a:rPr>
              <a:t>B: 3 week-old rosette leaves grown in soil in short day condition</a:t>
            </a:r>
          </a:p>
          <a:p>
            <a:r>
              <a:rPr lang="en-US" sz="1200" dirty="0">
                <a:latin typeface="Times New Roman" panose="02020603050405020304" pitchFamily="18" charset="0"/>
                <a:cs typeface="Times New Roman" panose="02020603050405020304" pitchFamily="18" charset="0"/>
              </a:rPr>
              <a:t>C: 4 week-old rosette leaves grown in soil in short day condition</a:t>
            </a:r>
          </a:p>
          <a:p>
            <a:r>
              <a:rPr lang="en-US" sz="1200" dirty="0">
                <a:latin typeface="Times New Roman" panose="02020603050405020304" pitchFamily="18" charset="0"/>
                <a:cs typeface="Times New Roman" panose="02020603050405020304" pitchFamily="18" charset="0"/>
              </a:rPr>
              <a:t>D: 5 week-old rosette leaves grown in soil in short day condition</a:t>
            </a:r>
          </a:p>
        </p:txBody>
      </p:sp>
    </p:spTree>
    <p:extLst>
      <p:ext uri="{BB962C8B-B14F-4D97-AF65-F5344CB8AC3E}">
        <p14:creationId xmlns:p14="http://schemas.microsoft.com/office/powerpoint/2010/main" val="68283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Grp="1" noChangeAspect="1"/>
          </p:cNvPicPr>
          <p:nvPr>
            <p:ph idx="1"/>
          </p:nvPr>
        </p:nvPicPr>
        <p:blipFill rotWithShape="1">
          <a:blip r:embed="rId3" cstate="print">
            <a:extLst>
              <a:ext uri="{BEBA8EAE-BF5A-486C-A8C5-ECC9F3942E4B}">
                <a14:imgProps xmlns:a14="http://schemas.microsoft.com/office/drawing/2010/main">
                  <a14:imgLayer r:embed="rId4">
                    <a14:imgEffect>
                      <a14:brightnessContrast bright="23000" contrast="10000"/>
                    </a14:imgEffect>
                  </a14:imgLayer>
                </a14:imgProps>
              </a:ext>
              <a:ext uri="{28A0092B-C50C-407E-A947-70E740481C1C}">
                <a14:useLocalDpi xmlns:a14="http://schemas.microsoft.com/office/drawing/2010/main" val="0"/>
              </a:ext>
            </a:extLst>
          </a:blip>
          <a:srcRect l="28766" t="5741" r="15353" b="12952"/>
          <a:stretch/>
        </p:blipFill>
        <p:spPr>
          <a:xfrm>
            <a:off x="1145364" y="152400"/>
            <a:ext cx="1602557" cy="1554480"/>
          </a:xfrm>
        </p:spPr>
      </p:pic>
      <p:pic>
        <p:nvPicPr>
          <p:cNvPr id="11" name="Content Placeholder 5"/>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6000"/>
                    </a14:imgEffect>
                  </a14:imgLayer>
                </a14:imgProps>
              </a:ext>
              <a:ext uri="{28A0092B-C50C-407E-A947-70E740481C1C}">
                <a14:useLocalDpi xmlns:a14="http://schemas.microsoft.com/office/drawing/2010/main" val="0"/>
              </a:ext>
            </a:extLst>
          </a:blip>
          <a:srcRect l="30987" t="27790" r="29259" b="11840"/>
          <a:stretch/>
        </p:blipFill>
        <p:spPr>
          <a:xfrm>
            <a:off x="2769948" y="152400"/>
            <a:ext cx="1539240" cy="1558361"/>
          </a:xfrm>
          <a:prstGeom prst="rect">
            <a:avLst/>
          </a:prstGeom>
        </p:spPr>
      </p:pic>
      <p:pic>
        <p:nvPicPr>
          <p:cNvPr id="12" name="Content Placeholder 3"/>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17000" contrast="5000"/>
                    </a14:imgEffect>
                  </a14:imgLayer>
                </a14:imgProps>
              </a:ext>
              <a:ext uri="{28A0092B-C50C-407E-A947-70E740481C1C}">
                <a14:useLocalDpi xmlns:a14="http://schemas.microsoft.com/office/drawing/2010/main" val="0"/>
              </a:ext>
            </a:extLst>
          </a:blip>
          <a:srcRect l="18889" r="20124" b="14433"/>
          <a:stretch/>
        </p:blipFill>
        <p:spPr>
          <a:xfrm>
            <a:off x="4351860" y="152400"/>
            <a:ext cx="1666074" cy="1558361"/>
          </a:xfrm>
          <a:prstGeom prst="rect">
            <a:avLst/>
          </a:prstGeom>
        </p:spPr>
      </p:pic>
      <p:pic>
        <p:nvPicPr>
          <p:cNvPr id="13" name="Content Placeholder 3"/>
          <p:cNvPicPr>
            <a:picLocks noChangeAspect="1"/>
          </p:cNvPicPr>
          <p:nvPr/>
        </p:nvPicPr>
        <p:blipFill rotWithShape="1">
          <a:blip r:embed="rId9" cstate="print">
            <a:extLst>
              <a:ext uri="{28A0092B-C50C-407E-A947-70E740481C1C}">
                <a14:useLocalDpi xmlns:a14="http://schemas.microsoft.com/office/drawing/2010/main" val="0"/>
              </a:ext>
            </a:extLst>
          </a:blip>
          <a:srcRect l="34486" t="25567" r="32207" b="26655"/>
          <a:stretch/>
        </p:blipFill>
        <p:spPr>
          <a:xfrm>
            <a:off x="1145364" y="1752599"/>
            <a:ext cx="1593622" cy="1524001"/>
          </a:xfrm>
          <a:prstGeom prst="rect">
            <a:avLst/>
          </a:prstGeom>
        </p:spPr>
      </p:pic>
      <p:pic>
        <p:nvPicPr>
          <p:cNvPr id="14" name="Content Placeholder 3"/>
          <p:cNvPicPr>
            <a:picLocks noChangeAspect="1"/>
          </p:cNvPicPr>
          <p:nvPr/>
        </p:nvPicPr>
        <p:blipFill rotWithShape="1">
          <a:blip r:embed="rId10" cstate="print">
            <a:extLst>
              <a:ext uri="{28A0092B-C50C-407E-A947-70E740481C1C}">
                <a14:useLocalDpi xmlns:a14="http://schemas.microsoft.com/office/drawing/2010/main" val="0"/>
              </a:ext>
            </a:extLst>
          </a:blip>
          <a:srcRect l="22897" t="13716" r="25980" b="10358"/>
          <a:stretch/>
        </p:blipFill>
        <p:spPr>
          <a:xfrm>
            <a:off x="2769948" y="1752599"/>
            <a:ext cx="1539240" cy="1524001"/>
          </a:xfrm>
          <a:prstGeom prst="rect">
            <a:avLst/>
          </a:prstGeom>
        </p:spPr>
      </p:pic>
      <p:pic>
        <p:nvPicPr>
          <p:cNvPr id="16" name="Content Placeholder 3"/>
          <p:cNvPicPr>
            <a:picLocks noChangeAspect="1"/>
          </p:cNvPicPr>
          <p:nvPr/>
        </p:nvPicPr>
        <p:blipFill rotWithShape="1">
          <a:blip r:embed="rId11" cstate="print">
            <a:extLst>
              <a:ext uri="{28A0092B-C50C-407E-A947-70E740481C1C}">
                <a14:useLocalDpi xmlns:a14="http://schemas.microsoft.com/office/drawing/2010/main" val="0"/>
              </a:ext>
            </a:extLst>
          </a:blip>
          <a:srcRect l="25307" t="12684" r="20040" b="12000"/>
          <a:stretch/>
        </p:blipFill>
        <p:spPr>
          <a:xfrm>
            <a:off x="4361004" y="1752599"/>
            <a:ext cx="1658796" cy="1524001"/>
          </a:xfrm>
          <a:prstGeom prst="rect">
            <a:avLst/>
          </a:prstGeom>
        </p:spPr>
      </p:pic>
      <p:cxnSp>
        <p:nvCxnSpPr>
          <p:cNvPr id="17" name="Straight Connector 16"/>
          <p:cNvCxnSpPr/>
          <p:nvPr/>
        </p:nvCxnSpPr>
        <p:spPr>
          <a:xfrm>
            <a:off x="1297764" y="1651351"/>
            <a:ext cx="1371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769948" y="1651351"/>
            <a:ext cx="15392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4364" y="1651351"/>
            <a:ext cx="1371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135964" y="3200400"/>
            <a:ext cx="533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964764" y="32004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717364" y="32004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
          <p:cNvSpPr txBox="1">
            <a:spLocks noChangeArrowheads="1"/>
          </p:cNvSpPr>
          <p:nvPr/>
        </p:nvSpPr>
        <p:spPr bwMode="auto">
          <a:xfrm>
            <a:off x="1116013" y="161924"/>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A</a:t>
            </a:r>
          </a:p>
        </p:txBody>
      </p:sp>
      <p:sp>
        <p:nvSpPr>
          <p:cNvPr id="18" name="TextBox 16"/>
          <p:cNvSpPr txBox="1">
            <a:spLocks noChangeArrowheads="1"/>
          </p:cNvSpPr>
          <p:nvPr/>
        </p:nvSpPr>
        <p:spPr bwMode="auto">
          <a:xfrm>
            <a:off x="2727325" y="161924"/>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B</a:t>
            </a:r>
          </a:p>
        </p:txBody>
      </p:sp>
      <p:sp>
        <p:nvSpPr>
          <p:cNvPr id="20" name="TextBox 17"/>
          <p:cNvSpPr txBox="1">
            <a:spLocks noChangeArrowheads="1"/>
          </p:cNvSpPr>
          <p:nvPr/>
        </p:nvSpPr>
        <p:spPr bwMode="auto">
          <a:xfrm>
            <a:off x="4316413" y="161924"/>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C</a:t>
            </a:r>
          </a:p>
        </p:txBody>
      </p:sp>
      <p:sp>
        <p:nvSpPr>
          <p:cNvPr id="23" name="TextBox 18"/>
          <p:cNvSpPr txBox="1">
            <a:spLocks noChangeArrowheads="1"/>
          </p:cNvSpPr>
          <p:nvPr/>
        </p:nvSpPr>
        <p:spPr bwMode="auto">
          <a:xfrm>
            <a:off x="1116013" y="1719262"/>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D</a:t>
            </a:r>
          </a:p>
        </p:txBody>
      </p:sp>
      <p:sp>
        <p:nvSpPr>
          <p:cNvPr id="24" name="TextBox 19"/>
          <p:cNvSpPr txBox="1">
            <a:spLocks noChangeArrowheads="1"/>
          </p:cNvSpPr>
          <p:nvPr/>
        </p:nvSpPr>
        <p:spPr bwMode="auto">
          <a:xfrm>
            <a:off x="2727325" y="1719262"/>
            <a:ext cx="2792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E</a:t>
            </a:r>
          </a:p>
        </p:txBody>
      </p:sp>
      <p:sp>
        <p:nvSpPr>
          <p:cNvPr id="26" name="TextBox 20"/>
          <p:cNvSpPr txBox="1">
            <a:spLocks noChangeArrowheads="1"/>
          </p:cNvSpPr>
          <p:nvPr/>
        </p:nvSpPr>
        <p:spPr bwMode="auto">
          <a:xfrm>
            <a:off x="4338638" y="1719262"/>
            <a:ext cx="2696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F</a:t>
            </a:r>
          </a:p>
        </p:txBody>
      </p:sp>
      <p:sp>
        <p:nvSpPr>
          <p:cNvPr id="29" name="TextBox 8"/>
          <p:cNvSpPr txBox="1">
            <a:spLocks noChangeArrowheads="1"/>
          </p:cNvSpPr>
          <p:nvPr/>
        </p:nvSpPr>
        <p:spPr bwMode="auto">
          <a:xfrm>
            <a:off x="117508" y="6553200"/>
            <a:ext cx="582210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S11   </a:t>
            </a:r>
            <a:r>
              <a:rPr lang="en-US" sz="1200" b="1" dirty="0" smtClean="0">
                <a:latin typeface="Times New Roman" panose="02020603050405020304" pitchFamily="18" charset="0"/>
                <a:cs typeface="Times New Roman" panose="02020603050405020304" pitchFamily="18" charset="0"/>
              </a:rPr>
              <a:t>Developmental patterning of the Bay and </a:t>
            </a:r>
            <a:r>
              <a:rPr lang="en-US" sz="1200" b="1" dirty="0" err="1" smtClean="0">
                <a:latin typeface="Times New Roman" panose="02020603050405020304" pitchFamily="18" charset="0"/>
                <a:cs typeface="Times New Roman" panose="02020603050405020304" pitchFamily="18" charset="0"/>
              </a:rPr>
              <a:t>Sha</a:t>
            </a:r>
            <a:r>
              <a:rPr lang="en-US" sz="1200" b="1" dirty="0" smtClean="0">
                <a:latin typeface="Times New Roman" panose="02020603050405020304" pitchFamily="18" charset="0"/>
                <a:cs typeface="Times New Roman" panose="02020603050405020304" pitchFamily="18" charset="0"/>
              </a:rPr>
              <a:t> </a:t>
            </a:r>
            <a:r>
              <a:rPr lang="en-US" sz="1200" b="1" i="1" dirty="0" smtClean="0">
                <a:latin typeface="Times New Roman" panose="02020603050405020304" pitchFamily="18" charset="0"/>
                <a:cs typeface="Times New Roman" panose="02020603050405020304" pitchFamily="18" charset="0"/>
              </a:rPr>
              <a:t>MNM1</a:t>
            </a:r>
            <a:r>
              <a:rPr lang="en-US" sz="1200" b="1" dirty="0" smtClean="0">
                <a:latin typeface="Times New Roman" panose="02020603050405020304" pitchFamily="18" charset="0"/>
                <a:cs typeface="Times New Roman" panose="02020603050405020304" pitchFamily="18" charset="0"/>
              </a:rPr>
              <a:t> alleles in the </a:t>
            </a:r>
            <a:r>
              <a:rPr lang="en-US" sz="1200" b="1" i="1" dirty="0" smtClean="0">
                <a:latin typeface="Times New Roman" panose="02020603050405020304" pitchFamily="18" charset="0"/>
                <a:cs typeface="Times New Roman" panose="02020603050405020304" pitchFamily="18" charset="0"/>
              </a:rPr>
              <a:t>mnm1-1</a:t>
            </a:r>
            <a:r>
              <a:rPr lang="en-US" sz="1200" b="1" dirty="0" smtClean="0">
                <a:latin typeface="Times New Roman" panose="02020603050405020304" pitchFamily="18" charset="0"/>
                <a:cs typeface="Times New Roman" panose="02020603050405020304" pitchFamily="18" charset="0"/>
              </a:rPr>
              <a:t> background.</a:t>
            </a:r>
            <a:endParaRPr lang="en-US" sz="1200" b="1" dirty="0">
              <a:latin typeface="Times New Roman" panose="02020603050405020304" pitchFamily="18" charset="0"/>
              <a:cs typeface="Times New Roman" panose="02020603050405020304" pitchFamily="18" charset="0"/>
            </a:endParaRPr>
          </a:p>
          <a:p>
            <a:pPr eaLnBrk="1" hangingPunct="1"/>
            <a:r>
              <a:rPr lang="en-US" sz="1200" dirty="0" err="1">
                <a:latin typeface="Times New Roman" panose="02020603050405020304" pitchFamily="18" charset="0"/>
                <a:cs typeface="Times New Roman" panose="02020603050405020304" pitchFamily="18" charset="0"/>
              </a:rPr>
              <a:t>Histochemical</a:t>
            </a:r>
            <a:r>
              <a:rPr lang="en-US" sz="1200" dirty="0">
                <a:latin typeface="Times New Roman" panose="02020603050405020304" pitchFamily="18" charset="0"/>
                <a:cs typeface="Times New Roman" panose="02020603050405020304" pitchFamily="18" charset="0"/>
              </a:rPr>
              <a:t> GUS staining of transgenic Arabidopsis plants </a:t>
            </a:r>
            <a:r>
              <a:rPr lang="en-US" sz="1200" dirty="0" smtClean="0">
                <a:latin typeface="Times New Roman" panose="02020603050405020304" pitchFamily="18" charset="0"/>
                <a:cs typeface="Times New Roman" panose="02020603050405020304" pitchFamily="18" charset="0"/>
              </a:rPr>
              <a:t> expressing the </a:t>
            </a:r>
            <a:r>
              <a:rPr lang="en-US" sz="1200" dirty="0">
                <a:latin typeface="Times New Roman" panose="02020603050405020304" pitchFamily="18" charset="0"/>
                <a:cs typeface="Times New Roman" panose="02020603050405020304" pitchFamily="18" charset="0"/>
              </a:rPr>
              <a:t>full </a:t>
            </a:r>
            <a:r>
              <a:rPr lang="en-US" sz="1200" dirty="0" smtClean="0">
                <a:latin typeface="Times New Roman" panose="02020603050405020304" pitchFamily="18" charset="0"/>
                <a:cs typeface="Times New Roman" panose="02020603050405020304" pitchFamily="18" charset="0"/>
              </a:rPr>
              <a:t>MNM1 </a:t>
            </a:r>
            <a:r>
              <a:rPr lang="en-US" sz="1200" dirty="0">
                <a:latin typeface="Times New Roman" panose="02020603050405020304" pitchFamily="18" charset="0"/>
                <a:cs typeface="Times New Roman" panose="02020603050405020304" pitchFamily="18" charset="0"/>
              </a:rPr>
              <a:t>translational fusion </a:t>
            </a:r>
            <a:r>
              <a:rPr lang="en-US" sz="1200" dirty="0" smtClean="0">
                <a:latin typeface="Times New Roman" panose="02020603050405020304" pitchFamily="18" charset="0"/>
                <a:cs typeface="Times New Roman" panose="02020603050405020304" pitchFamily="18" charset="0"/>
              </a:rPr>
              <a:t>from the Sha and Bay accessions with GUS in the </a:t>
            </a:r>
            <a:r>
              <a:rPr lang="en-US" sz="1200" i="1" dirty="0" smtClean="0">
                <a:latin typeface="Times New Roman" panose="02020603050405020304" pitchFamily="18" charset="0"/>
                <a:cs typeface="Times New Roman" panose="02020603050405020304" pitchFamily="18" charset="0"/>
              </a:rPr>
              <a:t>mnm1-1</a:t>
            </a:r>
            <a:r>
              <a:rPr lang="en-US" sz="1200" dirty="0" smtClean="0">
                <a:latin typeface="Times New Roman" panose="02020603050405020304" pitchFamily="18" charset="0"/>
                <a:cs typeface="Times New Roman" panose="02020603050405020304" pitchFamily="18" charset="0"/>
              </a:rPr>
              <a:t> genotype. A- F are images of the Sha allele while G-L show transgenics with the Bay allele. Three independent transgenic lines per construct were visualized and a representative image is shown. The black bar in each graph represents a 1 cm scale.</a:t>
            </a:r>
          </a:p>
          <a:p>
            <a:pPr eaLnBrk="1" hangingPunct="1"/>
            <a:r>
              <a:rPr lang="en-US" sz="1200" dirty="0" smtClean="0">
                <a:latin typeface="Times New Roman" panose="02020603050405020304" pitchFamily="18" charset="0"/>
                <a:cs typeface="Times New Roman" panose="02020603050405020304" pitchFamily="18" charset="0"/>
              </a:rPr>
              <a:t>A/G: </a:t>
            </a:r>
            <a:r>
              <a:rPr lang="en-US" sz="1200" dirty="0">
                <a:latin typeface="Times New Roman" panose="02020603050405020304" pitchFamily="18" charset="0"/>
                <a:cs typeface="Times New Roman" panose="02020603050405020304" pitchFamily="18" charset="0"/>
              </a:rPr>
              <a:t>1-week-old seedling grown in MS medium in long day condition</a:t>
            </a:r>
          </a:p>
          <a:p>
            <a:pPr eaLnBrk="1" hangingPunct="1"/>
            <a:r>
              <a:rPr lang="en-US" sz="1200" dirty="0" smtClean="0">
                <a:latin typeface="Times New Roman" panose="02020603050405020304" pitchFamily="18" charset="0"/>
                <a:cs typeface="Times New Roman" panose="02020603050405020304" pitchFamily="18" charset="0"/>
              </a:rPr>
              <a:t>B/H: </a:t>
            </a:r>
            <a:r>
              <a:rPr lang="en-US" sz="1200" dirty="0">
                <a:latin typeface="Times New Roman" panose="02020603050405020304" pitchFamily="18" charset="0"/>
                <a:cs typeface="Times New Roman" panose="02020603050405020304" pitchFamily="18" charset="0"/>
              </a:rPr>
              <a:t>2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C/I: </a:t>
            </a:r>
            <a:r>
              <a:rPr lang="en-US" sz="1200" dirty="0">
                <a:latin typeface="Times New Roman" panose="02020603050405020304" pitchFamily="18" charset="0"/>
                <a:cs typeface="Times New Roman" panose="02020603050405020304" pitchFamily="18" charset="0"/>
              </a:rPr>
              <a:t>3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D/J: </a:t>
            </a:r>
            <a:r>
              <a:rPr lang="en-US" sz="1200" dirty="0">
                <a:latin typeface="Times New Roman" panose="02020603050405020304" pitchFamily="18" charset="0"/>
                <a:cs typeface="Times New Roman" panose="02020603050405020304" pitchFamily="18" charset="0"/>
              </a:rPr>
              <a:t>4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E/K: </a:t>
            </a:r>
            <a:r>
              <a:rPr lang="en-US" sz="1200" dirty="0">
                <a:latin typeface="Times New Roman" panose="02020603050405020304" pitchFamily="18" charset="0"/>
                <a:cs typeface="Times New Roman" panose="02020603050405020304" pitchFamily="18" charset="0"/>
              </a:rPr>
              <a:t>5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F/L: </a:t>
            </a:r>
            <a:r>
              <a:rPr lang="en-US" sz="1200" dirty="0">
                <a:latin typeface="Times New Roman" panose="02020603050405020304" pitchFamily="18" charset="0"/>
                <a:cs typeface="Times New Roman" panose="02020603050405020304" pitchFamily="18" charset="0"/>
              </a:rPr>
              <a:t>6 week-old rosette leaves grown in soil in short day condition</a:t>
            </a:r>
          </a:p>
        </p:txBody>
      </p:sp>
      <p:pic>
        <p:nvPicPr>
          <p:cNvPr id="30" name="Content Placeholder 7"/>
          <p:cNvPicPr>
            <a:picLocks noChangeAspect="1"/>
          </p:cNvPicPr>
          <p:nvPr/>
        </p:nvPicPr>
        <p:blipFill rotWithShape="1">
          <a:blip r:embed="rId12" cstate="print">
            <a:extLst>
              <a:ext uri="{BEBA8EAE-BF5A-486C-A8C5-ECC9F3942E4B}">
                <a14:imgProps xmlns:a14="http://schemas.microsoft.com/office/drawing/2010/main">
                  <a14:imgLayer r:embed="rId13">
                    <a14:imgEffect>
                      <a14:brightnessContrast bright="29000" contrast="15000"/>
                    </a14:imgEffect>
                  </a14:imgLayer>
                </a14:imgProps>
              </a:ext>
              <a:ext uri="{28A0092B-C50C-407E-A947-70E740481C1C}">
                <a14:useLocalDpi xmlns:a14="http://schemas.microsoft.com/office/drawing/2010/main" val="0"/>
              </a:ext>
            </a:extLst>
          </a:blip>
          <a:srcRect l="21606" t="5567" r="22344" b="14062"/>
          <a:stretch/>
        </p:blipFill>
        <p:spPr>
          <a:xfrm>
            <a:off x="1158479" y="3386138"/>
            <a:ext cx="1594231" cy="1524000"/>
          </a:xfrm>
          <a:prstGeom prst="rect">
            <a:avLst/>
          </a:prstGeom>
        </p:spPr>
      </p:pic>
      <p:cxnSp>
        <p:nvCxnSpPr>
          <p:cNvPr id="31" name="Straight Connector 30"/>
          <p:cNvCxnSpPr/>
          <p:nvPr/>
        </p:nvCxnSpPr>
        <p:spPr>
          <a:xfrm>
            <a:off x="1435808" y="4833938"/>
            <a:ext cx="12466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2" name="Content Placeholder 8"/>
          <p:cNvPicPr>
            <a:picLocks noChangeAspect="1"/>
          </p:cNvPicPr>
          <p:nvPr/>
        </p:nvPicPr>
        <p:blipFill rotWithShape="1">
          <a:blip r:embed="rId14" cstate="print">
            <a:extLst>
              <a:ext uri="{BEBA8EAE-BF5A-486C-A8C5-ECC9F3942E4B}">
                <a14:imgProps xmlns:a14="http://schemas.microsoft.com/office/drawing/2010/main">
                  <a14:imgLayer r:embed="rId15">
                    <a14:imgEffect>
                      <a14:brightnessContrast bright="18000" contrast="8000"/>
                    </a14:imgEffect>
                  </a14:imgLayer>
                </a14:imgProps>
              </a:ext>
              <a:ext uri="{28A0092B-C50C-407E-A947-70E740481C1C}">
                <a14:useLocalDpi xmlns:a14="http://schemas.microsoft.com/office/drawing/2010/main" val="0"/>
              </a:ext>
            </a:extLst>
          </a:blip>
          <a:srcRect l="29012" t="13344" r="22839" b="11840"/>
          <a:stretch/>
        </p:blipFill>
        <p:spPr>
          <a:xfrm>
            <a:off x="2789159" y="3392234"/>
            <a:ext cx="1471188" cy="1524000"/>
          </a:xfrm>
          <a:prstGeom prst="rect">
            <a:avLst/>
          </a:prstGeom>
        </p:spPr>
      </p:pic>
      <p:cxnSp>
        <p:nvCxnSpPr>
          <p:cNvPr id="33" name="Straight Connector 32"/>
          <p:cNvCxnSpPr/>
          <p:nvPr/>
        </p:nvCxnSpPr>
        <p:spPr>
          <a:xfrm>
            <a:off x="2987279" y="4833938"/>
            <a:ext cx="1219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4" name="Content Placeholder 8"/>
          <p:cNvPicPr>
            <a:picLocks noChangeAspect="1"/>
          </p:cNvPicPr>
          <p:nvPr/>
        </p:nvPicPr>
        <p:blipFill rotWithShape="1">
          <a:blip r:embed="rId16" cstate="print">
            <a:extLst>
              <a:ext uri="{BEBA8EAE-BF5A-486C-A8C5-ECC9F3942E4B}">
                <a14:imgProps xmlns:a14="http://schemas.microsoft.com/office/drawing/2010/main">
                  <a14:imgLayer r:embed="rId17">
                    <a14:imgEffect>
                      <a14:brightnessContrast bright="17000" contrast="3000"/>
                    </a14:imgEffect>
                  </a14:imgLayer>
                </a14:imgProps>
              </a:ext>
              <a:ext uri="{28A0092B-C50C-407E-A947-70E740481C1C}">
                <a14:useLocalDpi xmlns:a14="http://schemas.microsoft.com/office/drawing/2010/main" val="0"/>
              </a:ext>
            </a:extLst>
          </a:blip>
          <a:srcRect l="12223" t="6680" r="16666" b="358"/>
          <a:stretch/>
        </p:blipFill>
        <p:spPr>
          <a:xfrm>
            <a:off x="4297919" y="3392234"/>
            <a:ext cx="1748653" cy="1524000"/>
          </a:xfrm>
          <a:prstGeom prst="rect">
            <a:avLst/>
          </a:prstGeom>
        </p:spPr>
      </p:pic>
      <p:cxnSp>
        <p:nvCxnSpPr>
          <p:cNvPr id="35" name="Straight Connector 34"/>
          <p:cNvCxnSpPr/>
          <p:nvPr/>
        </p:nvCxnSpPr>
        <p:spPr>
          <a:xfrm>
            <a:off x="4816079" y="4833938"/>
            <a:ext cx="11548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996679" y="6367082"/>
            <a:ext cx="6472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8" name="Content Placeholder 3"/>
          <p:cNvPicPr>
            <a:picLocks noChangeAspect="1"/>
          </p:cNvPicPr>
          <p:nvPr/>
        </p:nvPicPr>
        <p:blipFill rotWithShape="1">
          <a:blip r:embed="rId18" cstate="print">
            <a:extLst>
              <a:ext uri="{BEBA8EAE-BF5A-486C-A8C5-ECC9F3942E4B}">
                <a14:imgProps xmlns:a14="http://schemas.microsoft.com/office/drawing/2010/main">
                  <a14:imgLayer r:embed="rId19">
                    <a14:imgEffect>
                      <a14:brightnessContrast bright="1000"/>
                    </a14:imgEffect>
                  </a14:imgLayer>
                </a14:imgProps>
              </a:ext>
              <a:ext uri="{28A0092B-C50C-407E-A947-70E740481C1C}">
                <a14:useLocalDpi xmlns:a14="http://schemas.microsoft.com/office/drawing/2010/main" val="0"/>
              </a:ext>
            </a:extLst>
          </a:blip>
          <a:srcRect l="26050" t="14827" r="25802" b="14432"/>
          <a:stretch/>
        </p:blipFill>
        <p:spPr>
          <a:xfrm>
            <a:off x="2758679" y="4971098"/>
            <a:ext cx="1493680" cy="1463040"/>
          </a:xfrm>
          <a:prstGeom prst="rect">
            <a:avLst/>
          </a:prstGeom>
        </p:spPr>
      </p:pic>
      <p:pic>
        <p:nvPicPr>
          <p:cNvPr id="39" name="Content Placeholder 6"/>
          <p:cNvPicPr>
            <a:picLocks noChangeAspect="1"/>
          </p:cNvPicPr>
          <p:nvPr/>
        </p:nvPicPr>
        <p:blipFill rotWithShape="1">
          <a:blip r:embed="rId20" cstate="print">
            <a:extLst>
              <a:ext uri="{BEBA8EAE-BF5A-486C-A8C5-ECC9F3942E4B}">
                <a14:imgProps xmlns:a14="http://schemas.microsoft.com/office/drawing/2010/main">
                  <a14:imgLayer r:embed="rId21">
                    <a14:imgEffect>
                      <a14:brightnessContrast bright="-1000" contrast="-2000"/>
                    </a14:imgEffect>
                  </a14:imgLayer>
                </a14:imgProps>
              </a:ext>
              <a:ext uri="{28A0092B-C50C-407E-A947-70E740481C1C}">
                <a14:useLocalDpi xmlns:a14="http://schemas.microsoft.com/office/drawing/2010/main" val="0"/>
              </a:ext>
            </a:extLst>
          </a:blip>
          <a:srcRect l="34445" t="26308" r="34444" b="29247"/>
          <a:stretch/>
        </p:blipFill>
        <p:spPr>
          <a:xfrm>
            <a:off x="1158479" y="4971098"/>
            <a:ext cx="1536191" cy="1463040"/>
          </a:xfrm>
          <a:prstGeom prst="rect">
            <a:avLst/>
          </a:prstGeom>
        </p:spPr>
      </p:pic>
      <p:pic>
        <p:nvPicPr>
          <p:cNvPr id="40" name="Content Placeholder 3"/>
          <p:cNvPicPr>
            <a:picLocks noChangeAspect="1"/>
          </p:cNvPicPr>
          <p:nvPr/>
        </p:nvPicPr>
        <p:blipFill rotWithShape="1">
          <a:blip r:embed="rId22" cstate="print">
            <a:extLst>
              <a:ext uri="{BEBA8EAE-BF5A-486C-A8C5-ECC9F3942E4B}">
                <a14:imgProps xmlns:a14="http://schemas.microsoft.com/office/drawing/2010/main">
                  <a14:imgLayer r:embed="rId23">
                    <a14:imgEffect>
                      <a14:brightnessContrast bright="4000"/>
                    </a14:imgEffect>
                  </a14:imgLayer>
                </a14:imgProps>
              </a:ext>
              <a:ext uri="{28A0092B-C50C-407E-A947-70E740481C1C}">
                <a14:useLocalDpi xmlns:a14="http://schemas.microsoft.com/office/drawing/2010/main" val="0"/>
              </a:ext>
            </a:extLst>
          </a:blip>
          <a:srcRect l="12806" t="8161" r="22172" b="9951"/>
          <a:stretch/>
        </p:blipFill>
        <p:spPr>
          <a:xfrm>
            <a:off x="4297919" y="4965970"/>
            <a:ext cx="1748653" cy="1468168"/>
          </a:xfrm>
          <a:prstGeom prst="rect">
            <a:avLst/>
          </a:prstGeom>
        </p:spPr>
      </p:pic>
      <p:cxnSp>
        <p:nvCxnSpPr>
          <p:cNvPr id="41" name="Straight Connector 40"/>
          <p:cNvCxnSpPr/>
          <p:nvPr/>
        </p:nvCxnSpPr>
        <p:spPr>
          <a:xfrm>
            <a:off x="2066534" y="6367082"/>
            <a:ext cx="5774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785540" y="6367082"/>
            <a:ext cx="4209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687956" y="6361954"/>
            <a:ext cx="271123" cy="51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1"/>
          <p:cNvSpPr txBox="1">
            <a:spLocks noChangeArrowheads="1"/>
          </p:cNvSpPr>
          <p:nvPr/>
        </p:nvSpPr>
        <p:spPr bwMode="auto">
          <a:xfrm>
            <a:off x="1158479" y="335280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G</a:t>
            </a:r>
            <a:endParaRPr lang="en-US" sz="1200" dirty="0">
              <a:latin typeface="Times New Roman" panose="02020603050405020304" pitchFamily="18" charset="0"/>
              <a:cs typeface="Times New Roman" panose="02020603050405020304" pitchFamily="18" charset="0"/>
            </a:endParaRPr>
          </a:p>
        </p:txBody>
      </p:sp>
      <p:sp>
        <p:nvSpPr>
          <p:cNvPr id="45" name="TextBox 16"/>
          <p:cNvSpPr txBox="1">
            <a:spLocks noChangeArrowheads="1"/>
          </p:cNvSpPr>
          <p:nvPr/>
        </p:nvSpPr>
        <p:spPr bwMode="auto">
          <a:xfrm>
            <a:off x="2742804" y="335280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H</a:t>
            </a:r>
            <a:endParaRPr lang="en-US" sz="1200" dirty="0">
              <a:latin typeface="Times New Roman" panose="02020603050405020304" pitchFamily="18" charset="0"/>
              <a:cs typeface="Times New Roman" panose="02020603050405020304" pitchFamily="18" charset="0"/>
            </a:endParaRPr>
          </a:p>
        </p:txBody>
      </p:sp>
      <p:sp>
        <p:nvSpPr>
          <p:cNvPr id="46" name="TextBox 17"/>
          <p:cNvSpPr txBox="1">
            <a:spLocks noChangeArrowheads="1"/>
          </p:cNvSpPr>
          <p:nvPr/>
        </p:nvSpPr>
        <p:spPr bwMode="auto">
          <a:xfrm>
            <a:off x="4282679" y="3352800"/>
            <a:ext cx="2359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I</a:t>
            </a:r>
            <a:endParaRPr lang="en-US" sz="1200" dirty="0">
              <a:latin typeface="Times New Roman" panose="02020603050405020304" pitchFamily="18" charset="0"/>
              <a:cs typeface="Times New Roman" panose="02020603050405020304" pitchFamily="18" charset="0"/>
            </a:endParaRPr>
          </a:p>
        </p:txBody>
      </p:sp>
      <p:sp>
        <p:nvSpPr>
          <p:cNvPr id="47" name="TextBox 18"/>
          <p:cNvSpPr txBox="1">
            <a:spLocks noChangeArrowheads="1"/>
          </p:cNvSpPr>
          <p:nvPr/>
        </p:nvSpPr>
        <p:spPr bwMode="auto">
          <a:xfrm>
            <a:off x="1158479" y="4910138"/>
            <a:ext cx="2439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J</a:t>
            </a:r>
            <a:endParaRPr lang="en-US" sz="1200" dirty="0">
              <a:latin typeface="Times New Roman" panose="02020603050405020304" pitchFamily="18" charset="0"/>
              <a:cs typeface="Times New Roman" panose="02020603050405020304" pitchFamily="18" charset="0"/>
            </a:endParaRPr>
          </a:p>
        </p:txBody>
      </p:sp>
      <p:sp>
        <p:nvSpPr>
          <p:cNvPr id="48" name="TextBox 19"/>
          <p:cNvSpPr txBox="1">
            <a:spLocks noChangeArrowheads="1"/>
          </p:cNvSpPr>
          <p:nvPr/>
        </p:nvSpPr>
        <p:spPr bwMode="auto">
          <a:xfrm>
            <a:off x="2742804" y="4910138"/>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K</a:t>
            </a:r>
            <a:endParaRPr lang="en-US" sz="1200" dirty="0">
              <a:latin typeface="Times New Roman" panose="02020603050405020304" pitchFamily="18" charset="0"/>
              <a:cs typeface="Times New Roman" panose="02020603050405020304" pitchFamily="18" charset="0"/>
            </a:endParaRPr>
          </a:p>
        </p:txBody>
      </p:sp>
      <p:sp>
        <p:nvSpPr>
          <p:cNvPr id="49" name="TextBox 20"/>
          <p:cNvSpPr txBox="1">
            <a:spLocks noChangeArrowheads="1"/>
          </p:cNvSpPr>
          <p:nvPr/>
        </p:nvSpPr>
        <p:spPr bwMode="auto">
          <a:xfrm>
            <a:off x="4282679" y="4910138"/>
            <a:ext cx="2792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L</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4303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BEBA8EAE-BF5A-486C-A8C5-ECC9F3942E4B}">
                <a14:imgProps xmlns:a14="http://schemas.microsoft.com/office/drawing/2010/main">
                  <a14:imgLayer r:embed="rId3">
                    <a14:imgEffect>
                      <a14:brightnessContrast bright="31000" contrast="10000"/>
                    </a14:imgEffect>
                  </a14:imgLayer>
                </a14:imgProps>
              </a:ext>
              <a:ext uri="{28A0092B-C50C-407E-A947-70E740481C1C}">
                <a14:useLocalDpi xmlns:a14="http://schemas.microsoft.com/office/drawing/2010/main" val="0"/>
              </a:ext>
            </a:extLst>
          </a:blip>
          <a:srcRect l="15434" t="8159" r="29751" b="10402"/>
          <a:stretch/>
        </p:blipFill>
        <p:spPr>
          <a:xfrm>
            <a:off x="822813" y="76202"/>
            <a:ext cx="1615587" cy="1600198"/>
          </a:xfrm>
        </p:spPr>
      </p:pic>
      <p:pic>
        <p:nvPicPr>
          <p:cNvPr id="5" name="Content Placeholder 3"/>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18000" contrast="14000"/>
                    </a14:imgEffect>
                  </a14:imgLayer>
                </a14:imgProps>
              </a:ext>
              <a:ext uri="{28A0092B-C50C-407E-A947-70E740481C1C}">
                <a14:useLocalDpi xmlns:a14="http://schemas.microsoft.com/office/drawing/2010/main" val="0"/>
              </a:ext>
            </a:extLst>
          </a:blip>
          <a:srcRect l="29505" t="6308" r="30248" b="30359"/>
          <a:stretch/>
        </p:blipFill>
        <p:spPr>
          <a:xfrm>
            <a:off x="2466580" y="76200"/>
            <a:ext cx="1525337" cy="1600200"/>
          </a:xfrm>
          <a:prstGeom prst="rect">
            <a:avLst/>
          </a:prstGeom>
        </p:spPr>
      </p:pic>
      <p:pic>
        <p:nvPicPr>
          <p:cNvPr id="6" name="Content Placeholder 3"/>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1000" contrast="12000"/>
                    </a14:imgEffect>
                  </a14:imgLayer>
                </a14:imgProps>
              </a:ext>
              <a:ext uri="{28A0092B-C50C-407E-A947-70E740481C1C}">
                <a14:useLocalDpi xmlns:a14="http://schemas.microsoft.com/office/drawing/2010/main" val="0"/>
              </a:ext>
            </a:extLst>
          </a:blip>
          <a:srcRect l="24568" t="-6843" r="16667" b="19903"/>
          <a:stretch/>
        </p:blipFill>
        <p:spPr>
          <a:xfrm>
            <a:off x="4023360" y="-76200"/>
            <a:ext cx="1707598" cy="1752600"/>
          </a:xfrm>
          <a:prstGeom prst="rect">
            <a:avLst/>
          </a:prstGeom>
        </p:spPr>
      </p:pic>
      <p:pic>
        <p:nvPicPr>
          <p:cNvPr id="7" name="Content Placeholder 3"/>
          <p:cNvPicPr>
            <a:picLocks noChangeAspect="1"/>
          </p:cNvPicPr>
          <p:nvPr/>
        </p:nvPicPr>
        <p:blipFill rotWithShape="1">
          <a:blip r:embed="rId8" cstate="print">
            <a:extLst>
              <a:ext uri="{28A0092B-C50C-407E-A947-70E740481C1C}">
                <a14:useLocalDpi xmlns:a14="http://schemas.microsoft.com/office/drawing/2010/main" val="0"/>
              </a:ext>
            </a:extLst>
          </a:blip>
          <a:srcRect l="33952" t="29272" r="37654" b="30728"/>
          <a:stretch/>
        </p:blipFill>
        <p:spPr>
          <a:xfrm>
            <a:off x="822813" y="1706880"/>
            <a:ext cx="1630679" cy="1531420"/>
          </a:xfrm>
          <a:prstGeom prst="rect">
            <a:avLst/>
          </a:prstGeom>
        </p:spPr>
      </p:pic>
      <p:pic>
        <p:nvPicPr>
          <p:cNvPr id="8" name="Content Placeholder 3"/>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2000"/>
                    </a14:imgEffect>
                  </a14:imgLayer>
                </a14:imgProps>
              </a:ext>
              <a:ext uri="{28A0092B-C50C-407E-A947-70E740481C1C}">
                <a14:useLocalDpi xmlns:a14="http://schemas.microsoft.com/office/drawing/2010/main" val="0"/>
              </a:ext>
            </a:extLst>
          </a:blip>
          <a:srcRect l="27531" t="16308" r="27217" b="15544"/>
          <a:stretch/>
        </p:blipFill>
        <p:spPr>
          <a:xfrm>
            <a:off x="2466580" y="1706880"/>
            <a:ext cx="1525337" cy="1531420"/>
          </a:xfrm>
          <a:prstGeom prst="rect">
            <a:avLst/>
          </a:prstGeom>
        </p:spPr>
      </p:pic>
      <p:pic>
        <p:nvPicPr>
          <p:cNvPr id="9" name="Content Placeholder 3"/>
          <p:cNvPicPr>
            <a:picLocks noChangeAspect="1"/>
          </p:cNvPicPr>
          <p:nvPr/>
        </p:nvPicPr>
        <p:blipFill rotWithShape="1">
          <a:blip r:embed="rId11" cstate="print">
            <a:extLst>
              <a:ext uri="{BEBA8EAE-BF5A-486C-A8C5-ECC9F3942E4B}">
                <a14:imgProps xmlns:a14="http://schemas.microsoft.com/office/drawing/2010/main">
                  <a14:imgLayer r:embed="rId12">
                    <a14:imgEffect>
                      <a14:brightnessContrast bright="2000"/>
                    </a14:imgEffect>
                  </a14:imgLayer>
                </a14:imgProps>
              </a:ext>
              <a:ext uri="{28A0092B-C50C-407E-A947-70E740481C1C}">
                <a14:useLocalDpi xmlns:a14="http://schemas.microsoft.com/office/drawing/2010/main" val="0"/>
              </a:ext>
            </a:extLst>
          </a:blip>
          <a:srcRect l="17655" t="17533" r="21852" b="937"/>
          <a:stretch/>
        </p:blipFill>
        <p:spPr>
          <a:xfrm>
            <a:off x="4023360" y="1704029"/>
            <a:ext cx="1707598" cy="1534271"/>
          </a:xfrm>
          <a:prstGeom prst="rect">
            <a:avLst/>
          </a:prstGeom>
        </p:spPr>
      </p:pic>
      <p:cxnSp>
        <p:nvCxnSpPr>
          <p:cNvPr id="10" name="Straight Connector 9"/>
          <p:cNvCxnSpPr/>
          <p:nvPr/>
        </p:nvCxnSpPr>
        <p:spPr>
          <a:xfrm>
            <a:off x="999187" y="1600200"/>
            <a:ext cx="13630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68879" y="1600200"/>
            <a:ext cx="15253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343400" y="1600200"/>
            <a:ext cx="1371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76400" y="3124201"/>
            <a:ext cx="6772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572813" y="3124201"/>
            <a:ext cx="3386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451853" y="3124200"/>
            <a:ext cx="2286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
          <p:cNvSpPr txBox="1">
            <a:spLocks noChangeArrowheads="1"/>
          </p:cNvSpPr>
          <p:nvPr/>
        </p:nvSpPr>
        <p:spPr bwMode="auto">
          <a:xfrm>
            <a:off x="811213" y="42862"/>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A</a:t>
            </a:r>
          </a:p>
        </p:txBody>
      </p:sp>
      <p:sp>
        <p:nvSpPr>
          <p:cNvPr id="17" name="TextBox 16"/>
          <p:cNvSpPr txBox="1">
            <a:spLocks noChangeArrowheads="1"/>
          </p:cNvSpPr>
          <p:nvPr/>
        </p:nvSpPr>
        <p:spPr bwMode="auto">
          <a:xfrm>
            <a:off x="2422525" y="42862"/>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B</a:t>
            </a:r>
          </a:p>
        </p:txBody>
      </p:sp>
      <p:sp>
        <p:nvSpPr>
          <p:cNvPr id="18" name="TextBox 17"/>
          <p:cNvSpPr txBox="1">
            <a:spLocks noChangeArrowheads="1"/>
          </p:cNvSpPr>
          <p:nvPr/>
        </p:nvSpPr>
        <p:spPr bwMode="auto">
          <a:xfrm>
            <a:off x="4011613" y="42862"/>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C</a:t>
            </a:r>
          </a:p>
        </p:txBody>
      </p:sp>
      <p:sp>
        <p:nvSpPr>
          <p:cNvPr id="20" name="TextBox 18"/>
          <p:cNvSpPr txBox="1">
            <a:spLocks noChangeArrowheads="1"/>
          </p:cNvSpPr>
          <p:nvPr/>
        </p:nvSpPr>
        <p:spPr bwMode="auto">
          <a:xfrm>
            <a:off x="811213" y="167640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latin typeface="Times New Roman" panose="02020603050405020304" pitchFamily="18" charset="0"/>
                <a:cs typeface="Times New Roman" panose="02020603050405020304" pitchFamily="18" charset="0"/>
              </a:rPr>
              <a:t>D</a:t>
            </a:r>
          </a:p>
        </p:txBody>
      </p:sp>
      <p:sp>
        <p:nvSpPr>
          <p:cNvPr id="21" name="TextBox 19"/>
          <p:cNvSpPr txBox="1">
            <a:spLocks noChangeArrowheads="1"/>
          </p:cNvSpPr>
          <p:nvPr/>
        </p:nvSpPr>
        <p:spPr bwMode="auto">
          <a:xfrm>
            <a:off x="2422525" y="1676400"/>
            <a:ext cx="2792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E</a:t>
            </a:r>
          </a:p>
        </p:txBody>
      </p:sp>
      <p:sp>
        <p:nvSpPr>
          <p:cNvPr id="22" name="TextBox 20"/>
          <p:cNvSpPr txBox="1">
            <a:spLocks noChangeArrowheads="1"/>
          </p:cNvSpPr>
          <p:nvPr/>
        </p:nvSpPr>
        <p:spPr bwMode="auto">
          <a:xfrm>
            <a:off x="4033838" y="1676400"/>
            <a:ext cx="2696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anose="02020603050405020304" pitchFamily="18" charset="0"/>
                <a:cs typeface="Times New Roman" panose="02020603050405020304" pitchFamily="18" charset="0"/>
              </a:rPr>
              <a:t>F</a:t>
            </a:r>
          </a:p>
        </p:txBody>
      </p:sp>
      <p:sp>
        <p:nvSpPr>
          <p:cNvPr id="24" name="TextBox 8"/>
          <p:cNvSpPr txBox="1">
            <a:spLocks noChangeArrowheads="1"/>
          </p:cNvSpPr>
          <p:nvPr/>
        </p:nvSpPr>
        <p:spPr bwMode="auto">
          <a:xfrm>
            <a:off x="353697" y="6553200"/>
            <a:ext cx="582210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S12.   </a:t>
            </a:r>
            <a:r>
              <a:rPr lang="en-US" sz="1200" b="1" dirty="0" smtClean="0">
                <a:latin typeface="Times New Roman" panose="02020603050405020304" pitchFamily="18" charset="0"/>
                <a:cs typeface="Times New Roman" panose="02020603050405020304" pitchFamily="18" charset="0"/>
              </a:rPr>
              <a:t>Developmental patterning of the Bay and </a:t>
            </a:r>
            <a:r>
              <a:rPr lang="en-US" sz="1200" b="1" dirty="0" err="1" smtClean="0">
                <a:latin typeface="Times New Roman" panose="02020603050405020304" pitchFamily="18" charset="0"/>
                <a:cs typeface="Times New Roman" panose="02020603050405020304" pitchFamily="18" charset="0"/>
              </a:rPr>
              <a:t>Sha</a:t>
            </a:r>
            <a:r>
              <a:rPr lang="en-US" sz="1200" b="1" dirty="0" smtClean="0">
                <a:latin typeface="Times New Roman" panose="02020603050405020304" pitchFamily="18" charset="0"/>
                <a:cs typeface="Times New Roman" panose="02020603050405020304" pitchFamily="18" charset="0"/>
              </a:rPr>
              <a:t> </a:t>
            </a:r>
            <a:r>
              <a:rPr lang="en-US" sz="1200" b="1" i="1" dirty="0" smtClean="0">
                <a:latin typeface="Times New Roman" panose="02020603050405020304" pitchFamily="18" charset="0"/>
                <a:cs typeface="Times New Roman" panose="02020603050405020304" pitchFamily="18" charset="0"/>
              </a:rPr>
              <a:t>MNM1</a:t>
            </a:r>
            <a:r>
              <a:rPr lang="en-US" sz="1200" b="1" dirty="0" smtClean="0">
                <a:latin typeface="Times New Roman" panose="02020603050405020304" pitchFamily="18" charset="0"/>
                <a:cs typeface="Times New Roman" panose="02020603050405020304" pitchFamily="18" charset="0"/>
              </a:rPr>
              <a:t> alleles in the </a:t>
            </a:r>
            <a:r>
              <a:rPr lang="en-US" sz="1200" b="1" i="1" dirty="0" smtClean="0">
                <a:latin typeface="Times New Roman" panose="02020603050405020304" pitchFamily="18" charset="0"/>
                <a:cs typeface="Times New Roman" panose="02020603050405020304" pitchFamily="18" charset="0"/>
              </a:rPr>
              <a:t>mnm1-2</a:t>
            </a:r>
            <a:r>
              <a:rPr lang="en-US" sz="1200" b="1" dirty="0" smtClean="0">
                <a:latin typeface="Times New Roman" panose="02020603050405020304" pitchFamily="18" charset="0"/>
                <a:cs typeface="Times New Roman" panose="02020603050405020304" pitchFamily="18" charset="0"/>
              </a:rPr>
              <a:t> </a:t>
            </a:r>
            <a:r>
              <a:rPr lang="en-US" sz="1200" b="1" dirty="0" smtClean="0">
                <a:latin typeface="Times New Roman" panose="02020603050405020304" pitchFamily="18" charset="0"/>
                <a:cs typeface="Times New Roman" panose="02020603050405020304" pitchFamily="18" charset="0"/>
              </a:rPr>
              <a:t>background. </a:t>
            </a:r>
            <a:endParaRPr lang="en-US" sz="1200" b="1" dirty="0">
              <a:latin typeface="Times New Roman" panose="02020603050405020304" pitchFamily="18" charset="0"/>
              <a:cs typeface="Times New Roman" panose="02020603050405020304" pitchFamily="18" charset="0"/>
            </a:endParaRPr>
          </a:p>
          <a:p>
            <a:pPr eaLnBrk="1" hangingPunct="1"/>
            <a:r>
              <a:rPr lang="en-US" sz="1200" dirty="0" err="1">
                <a:latin typeface="Times New Roman" panose="02020603050405020304" pitchFamily="18" charset="0"/>
                <a:cs typeface="Times New Roman" panose="02020603050405020304" pitchFamily="18" charset="0"/>
              </a:rPr>
              <a:t>Histochemical</a:t>
            </a:r>
            <a:r>
              <a:rPr lang="en-US" sz="1200" dirty="0">
                <a:latin typeface="Times New Roman" panose="02020603050405020304" pitchFamily="18" charset="0"/>
                <a:cs typeface="Times New Roman" panose="02020603050405020304" pitchFamily="18" charset="0"/>
              </a:rPr>
              <a:t> GUS staining of transgenic Arabidopsis plants </a:t>
            </a:r>
            <a:r>
              <a:rPr lang="en-US" sz="1200" dirty="0" smtClean="0">
                <a:latin typeface="Times New Roman" panose="02020603050405020304" pitchFamily="18" charset="0"/>
                <a:cs typeface="Times New Roman" panose="02020603050405020304" pitchFamily="18" charset="0"/>
              </a:rPr>
              <a:t>expressing the </a:t>
            </a:r>
            <a:r>
              <a:rPr lang="en-US" sz="1200" dirty="0">
                <a:latin typeface="Times New Roman" panose="02020603050405020304" pitchFamily="18" charset="0"/>
                <a:cs typeface="Times New Roman" panose="02020603050405020304" pitchFamily="18" charset="0"/>
              </a:rPr>
              <a:t>full </a:t>
            </a:r>
            <a:r>
              <a:rPr lang="en-US" sz="1200" dirty="0" smtClean="0">
                <a:latin typeface="Times New Roman" panose="02020603050405020304" pitchFamily="18" charset="0"/>
                <a:cs typeface="Times New Roman" panose="02020603050405020304" pitchFamily="18" charset="0"/>
              </a:rPr>
              <a:t>MNM1 </a:t>
            </a:r>
            <a:r>
              <a:rPr lang="en-US" sz="1200" dirty="0">
                <a:latin typeface="Times New Roman" panose="02020603050405020304" pitchFamily="18" charset="0"/>
                <a:cs typeface="Times New Roman" panose="02020603050405020304" pitchFamily="18" charset="0"/>
              </a:rPr>
              <a:t>translational fusion </a:t>
            </a:r>
            <a:r>
              <a:rPr lang="en-US" sz="1200" dirty="0" smtClean="0">
                <a:latin typeface="Times New Roman" panose="02020603050405020304" pitchFamily="18" charset="0"/>
                <a:cs typeface="Times New Roman" panose="02020603050405020304" pitchFamily="18" charset="0"/>
              </a:rPr>
              <a:t>from Sha and Bay accession </a:t>
            </a:r>
            <a:r>
              <a:rPr lang="en-US" sz="1200" dirty="0">
                <a:latin typeface="Times New Roman" panose="02020603050405020304" pitchFamily="18" charset="0"/>
                <a:cs typeface="Times New Roman" panose="02020603050405020304" pitchFamily="18" charset="0"/>
              </a:rPr>
              <a:t>with </a:t>
            </a:r>
            <a:r>
              <a:rPr lang="en-US" sz="1200" dirty="0" smtClean="0">
                <a:latin typeface="Times New Roman" panose="02020603050405020304" pitchFamily="18" charset="0"/>
                <a:cs typeface="Times New Roman" panose="02020603050405020304" pitchFamily="18" charset="0"/>
              </a:rPr>
              <a:t>GUS in the mnm1-2 genotype. A- F are images of the Sha allele while G-L show transgenics with the Bay allele. Three independent transgenic lines per construct were visualized and a representative image is shown. The black bar in each graph represents a 1 cm scale.</a:t>
            </a:r>
          </a:p>
          <a:p>
            <a:pPr eaLnBrk="1" hangingPunct="1"/>
            <a:r>
              <a:rPr lang="en-US" sz="1200" dirty="0" smtClean="0">
                <a:latin typeface="Times New Roman" panose="02020603050405020304" pitchFamily="18" charset="0"/>
                <a:cs typeface="Times New Roman" panose="02020603050405020304" pitchFamily="18" charset="0"/>
              </a:rPr>
              <a:t>A/G: </a:t>
            </a:r>
            <a:r>
              <a:rPr lang="en-US" sz="1200" dirty="0">
                <a:latin typeface="Times New Roman" panose="02020603050405020304" pitchFamily="18" charset="0"/>
                <a:cs typeface="Times New Roman" panose="02020603050405020304" pitchFamily="18" charset="0"/>
              </a:rPr>
              <a:t>1-week-old seedling grown in MS medium in long day condition</a:t>
            </a:r>
          </a:p>
          <a:p>
            <a:pPr eaLnBrk="1" hangingPunct="1"/>
            <a:r>
              <a:rPr lang="en-US" sz="1200" dirty="0" smtClean="0">
                <a:latin typeface="Times New Roman" panose="02020603050405020304" pitchFamily="18" charset="0"/>
                <a:cs typeface="Times New Roman" panose="02020603050405020304" pitchFamily="18" charset="0"/>
              </a:rPr>
              <a:t>B/H: </a:t>
            </a:r>
            <a:r>
              <a:rPr lang="en-US" sz="1200" dirty="0">
                <a:latin typeface="Times New Roman" panose="02020603050405020304" pitchFamily="18" charset="0"/>
                <a:cs typeface="Times New Roman" panose="02020603050405020304" pitchFamily="18" charset="0"/>
              </a:rPr>
              <a:t>2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C/I: </a:t>
            </a:r>
            <a:r>
              <a:rPr lang="en-US" sz="1200" dirty="0">
                <a:latin typeface="Times New Roman" panose="02020603050405020304" pitchFamily="18" charset="0"/>
                <a:cs typeface="Times New Roman" panose="02020603050405020304" pitchFamily="18" charset="0"/>
              </a:rPr>
              <a:t>3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D/J: </a:t>
            </a:r>
            <a:r>
              <a:rPr lang="en-US" sz="1200" dirty="0">
                <a:latin typeface="Times New Roman" panose="02020603050405020304" pitchFamily="18" charset="0"/>
                <a:cs typeface="Times New Roman" panose="02020603050405020304" pitchFamily="18" charset="0"/>
              </a:rPr>
              <a:t>4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E/K: </a:t>
            </a:r>
            <a:r>
              <a:rPr lang="en-US" sz="1200" dirty="0">
                <a:latin typeface="Times New Roman" panose="02020603050405020304" pitchFamily="18" charset="0"/>
                <a:cs typeface="Times New Roman" panose="02020603050405020304" pitchFamily="18" charset="0"/>
              </a:rPr>
              <a:t>5 week-old rosette leaves grown in soil in short day condition</a:t>
            </a:r>
          </a:p>
          <a:p>
            <a:pPr eaLnBrk="1" hangingPunct="1"/>
            <a:r>
              <a:rPr lang="en-US" sz="1200" dirty="0" smtClean="0">
                <a:latin typeface="Times New Roman" panose="02020603050405020304" pitchFamily="18" charset="0"/>
                <a:cs typeface="Times New Roman" panose="02020603050405020304" pitchFamily="18" charset="0"/>
              </a:rPr>
              <a:t>F/L: </a:t>
            </a:r>
            <a:r>
              <a:rPr lang="en-US" sz="1200" dirty="0">
                <a:latin typeface="Times New Roman" panose="02020603050405020304" pitchFamily="18" charset="0"/>
                <a:cs typeface="Times New Roman" panose="02020603050405020304" pitchFamily="18" charset="0"/>
              </a:rPr>
              <a:t>6 week-old rosette leaves grown in soil in short day condition</a:t>
            </a:r>
          </a:p>
        </p:txBody>
      </p:sp>
      <p:pic>
        <p:nvPicPr>
          <p:cNvPr id="25" name="Content Placeholder 3"/>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bright="22000" contrast="8000"/>
                    </a14:imgEffect>
                  </a14:imgLayer>
                </a14:imgProps>
              </a:ext>
              <a:ext uri="{28A0092B-C50C-407E-A947-70E740481C1C}">
                <a14:useLocalDpi xmlns:a14="http://schemas.microsoft.com/office/drawing/2010/main" val="0"/>
              </a:ext>
            </a:extLst>
          </a:blip>
          <a:srcRect l="29755" t="23345" r="27054" b="14802"/>
          <a:stretch/>
        </p:blipFill>
        <p:spPr>
          <a:xfrm>
            <a:off x="2466580" y="3309939"/>
            <a:ext cx="1596341" cy="1524000"/>
          </a:xfrm>
          <a:prstGeom prst="rect">
            <a:avLst/>
          </a:prstGeom>
        </p:spPr>
      </p:pic>
      <p:pic>
        <p:nvPicPr>
          <p:cNvPr id="26" name="Content Placeholder 3"/>
          <p:cNvPicPr>
            <a:picLocks noChangeAspect="1"/>
          </p:cNvPicPr>
          <p:nvPr/>
        </p:nvPicPr>
        <p:blipFill rotWithShape="1">
          <a:blip r:embed="rId15" cstate="print">
            <a:extLst>
              <a:ext uri="{BEBA8EAE-BF5A-486C-A8C5-ECC9F3942E4B}">
                <a14:imgProps xmlns:a14="http://schemas.microsoft.com/office/drawing/2010/main">
                  <a14:imgLayer r:embed="rId16">
                    <a14:imgEffect>
                      <a14:brightnessContrast bright="21000" contrast="15000"/>
                    </a14:imgEffect>
                  </a14:imgLayer>
                </a14:imgProps>
              </a:ext>
              <a:ext uri="{28A0092B-C50C-407E-A947-70E740481C1C}">
                <a14:useLocalDpi xmlns:a14="http://schemas.microsoft.com/office/drawing/2010/main" val="0"/>
              </a:ext>
            </a:extLst>
          </a:blip>
          <a:srcRect l="24814" t="2974" r="20864" b="15915"/>
          <a:stretch/>
        </p:blipFill>
        <p:spPr>
          <a:xfrm>
            <a:off x="822813" y="3309938"/>
            <a:ext cx="1530959" cy="1524000"/>
          </a:xfrm>
          <a:prstGeom prst="rect">
            <a:avLst/>
          </a:prstGeom>
        </p:spPr>
      </p:pic>
      <p:pic>
        <p:nvPicPr>
          <p:cNvPr id="28" name="Content Placeholder 3"/>
          <p:cNvPicPr>
            <a:picLocks noChangeAspect="1"/>
          </p:cNvPicPr>
          <p:nvPr/>
        </p:nvPicPr>
        <p:blipFill rotWithShape="1">
          <a:blip r:embed="rId17" cstate="print">
            <a:extLst>
              <a:ext uri="{BEBA8EAE-BF5A-486C-A8C5-ECC9F3942E4B}">
                <a14:imgProps xmlns:a14="http://schemas.microsoft.com/office/drawing/2010/main">
                  <a14:imgLayer r:embed="rId18">
                    <a14:imgEffect>
                      <a14:brightnessContrast bright="10000" contrast="15000"/>
                    </a14:imgEffect>
                  </a14:imgLayer>
                </a14:imgProps>
              </a:ext>
              <a:ext uri="{28A0092B-C50C-407E-A947-70E740481C1C}">
                <a14:useLocalDpi xmlns:a14="http://schemas.microsoft.com/office/drawing/2010/main" val="0"/>
              </a:ext>
            </a:extLst>
          </a:blip>
          <a:srcRect l="22346" t="8901" r="21852" b="11840"/>
          <a:stretch/>
        </p:blipFill>
        <p:spPr>
          <a:xfrm>
            <a:off x="4121500" y="3309938"/>
            <a:ext cx="1609458" cy="1524000"/>
          </a:xfrm>
          <a:prstGeom prst="rect">
            <a:avLst/>
          </a:prstGeom>
        </p:spPr>
      </p:pic>
      <p:pic>
        <p:nvPicPr>
          <p:cNvPr id="30" name="Content Placeholder 3"/>
          <p:cNvPicPr>
            <a:picLocks noChangeAspect="1"/>
          </p:cNvPicPr>
          <p:nvPr/>
        </p:nvPicPr>
        <p:blipFill rotWithShape="1">
          <a:blip r:embed="rId19" cstate="print">
            <a:extLst>
              <a:ext uri="{28A0092B-C50C-407E-A947-70E740481C1C}">
                <a14:useLocalDpi xmlns:a14="http://schemas.microsoft.com/office/drawing/2010/main" val="0"/>
              </a:ext>
            </a:extLst>
          </a:blip>
          <a:srcRect l="35679" t="25938" r="32469" b="23926"/>
          <a:stretch/>
        </p:blipFill>
        <p:spPr>
          <a:xfrm>
            <a:off x="822813" y="4876611"/>
            <a:ext cx="1530959" cy="1606534"/>
          </a:xfrm>
          <a:prstGeom prst="rect">
            <a:avLst/>
          </a:prstGeom>
        </p:spPr>
      </p:pic>
      <p:pic>
        <p:nvPicPr>
          <p:cNvPr id="31" name="Content Placeholder 3"/>
          <p:cNvPicPr>
            <a:picLocks noChangeAspect="1"/>
          </p:cNvPicPr>
          <p:nvPr/>
        </p:nvPicPr>
        <p:blipFill rotWithShape="1">
          <a:blip r:embed="rId20" cstate="print">
            <a:extLst>
              <a:ext uri="{BEBA8EAE-BF5A-486C-A8C5-ECC9F3942E4B}">
                <a14:imgProps xmlns:a14="http://schemas.microsoft.com/office/drawing/2010/main">
                  <a14:imgLayer r:embed="rId21">
                    <a14:imgEffect>
                      <a14:brightnessContrast bright="2000"/>
                    </a14:imgEffect>
                  </a14:imgLayer>
                </a14:imgProps>
              </a:ext>
              <a:ext uri="{28A0092B-C50C-407E-A947-70E740481C1C}">
                <a14:useLocalDpi xmlns:a14="http://schemas.microsoft.com/office/drawing/2010/main" val="0"/>
              </a:ext>
            </a:extLst>
          </a:blip>
          <a:srcRect l="26709" t="12605" r="17565" b="3189"/>
          <a:stretch/>
        </p:blipFill>
        <p:spPr>
          <a:xfrm>
            <a:off x="2466580" y="4876610"/>
            <a:ext cx="1594761" cy="1606534"/>
          </a:xfrm>
          <a:prstGeom prst="rect">
            <a:avLst/>
          </a:prstGeom>
        </p:spPr>
      </p:pic>
      <p:pic>
        <p:nvPicPr>
          <p:cNvPr id="32" name="Content Placeholder 3"/>
          <p:cNvPicPr>
            <a:picLocks noChangeAspect="1"/>
          </p:cNvPicPr>
          <p:nvPr/>
        </p:nvPicPr>
        <p:blipFill rotWithShape="1">
          <a:blip r:embed="rId22" cstate="print">
            <a:extLst>
              <a:ext uri="{BEBA8EAE-BF5A-486C-A8C5-ECC9F3942E4B}">
                <a14:imgProps xmlns:a14="http://schemas.microsoft.com/office/drawing/2010/main">
                  <a14:imgLayer r:embed="rId23">
                    <a14:imgEffect>
                      <a14:brightnessContrast bright="2000"/>
                    </a14:imgEffect>
                  </a14:imgLayer>
                </a14:imgProps>
              </a:ext>
              <a:ext uri="{28A0092B-C50C-407E-A947-70E740481C1C}">
                <a14:useLocalDpi xmlns:a14="http://schemas.microsoft.com/office/drawing/2010/main" val="0"/>
              </a:ext>
            </a:extLst>
          </a:blip>
          <a:srcRect l="29311" t="12234" r="23468" b="16656"/>
          <a:stretch/>
        </p:blipFill>
        <p:spPr>
          <a:xfrm>
            <a:off x="4130758" y="4876610"/>
            <a:ext cx="1600200" cy="1606534"/>
          </a:xfrm>
          <a:prstGeom prst="rect">
            <a:avLst/>
          </a:prstGeom>
        </p:spPr>
      </p:pic>
      <p:cxnSp>
        <p:nvCxnSpPr>
          <p:cNvPr id="33" name="Straight Connector 32"/>
          <p:cNvCxnSpPr/>
          <p:nvPr/>
        </p:nvCxnSpPr>
        <p:spPr>
          <a:xfrm>
            <a:off x="1075923" y="4757738"/>
            <a:ext cx="12770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505342" y="4757738"/>
            <a:ext cx="14862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296382" y="4757738"/>
            <a:ext cx="1333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819541" y="6357938"/>
            <a:ext cx="53469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573434" y="6357938"/>
            <a:ext cx="2673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326034" y="6357938"/>
            <a:ext cx="2098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1"/>
          <p:cNvSpPr txBox="1">
            <a:spLocks noChangeArrowheads="1"/>
          </p:cNvSpPr>
          <p:nvPr/>
        </p:nvSpPr>
        <p:spPr bwMode="auto">
          <a:xfrm>
            <a:off x="828941" y="327660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G</a:t>
            </a:r>
            <a:endParaRPr lang="en-US" sz="1200" dirty="0">
              <a:latin typeface="Times New Roman" panose="02020603050405020304" pitchFamily="18" charset="0"/>
              <a:cs typeface="Times New Roman" panose="02020603050405020304" pitchFamily="18" charset="0"/>
            </a:endParaRPr>
          </a:p>
        </p:txBody>
      </p:sp>
      <p:sp>
        <p:nvSpPr>
          <p:cNvPr id="40" name="TextBox 16"/>
          <p:cNvSpPr txBox="1">
            <a:spLocks noChangeArrowheads="1"/>
          </p:cNvSpPr>
          <p:nvPr/>
        </p:nvSpPr>
        <p:spPr bwMode="auto">
          <a:xfrm>
            <a:off x="2440253" y="327660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H</a:t>
            </a:r>
            <a:endParaRPr lang="en-US" sz="1200" dirty="0">
              <a:latin typeface="Times New Roman" panose="02020603050405020304" pitchFamily="18" charset="0"/>
              <a:cs typeface="Times New Roman" panose="02020603050405020304" pitchFamily="18" charset="0"/>
            </a:endParaRPr>
          </a:p>
        </p:txBody>
      </p:sp>
      <p:sp>
        <p:nvSpPr>
          <p:cNvPr id="41" name="TextBox 17"/>
          <p:cNvSpPr txBox="1">
            <a:spLocks noChangeArrowheads="1"/>
          </p:cNvSpPr>
          <p:nvPr/>
        </p:nvSpPr>
        <p:spPr bwMode="auto">
          <a:xfrm>
            <a:off x="4029341" y="3276600"/>
            <a:ext cx="2359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I</a:t>
            </a:r>
            <a:endParaRPr lang="en-US" sz="1200" dirty="0">
              <a:latin typeface="Times New Roman" panose="02020603050405020304" pitchFamily="18" charset="0"/>
              <a:cs typeface="Times New Roman" panose="02020603050405020304" pitchFamily="18" charset="0"/>
            </a:endParaRPr>
          </a:p>
        </p:txBody>
      </p:sp>
      <p:sp>
        <p:nvSpPr>
          <p:cNvPr id="42" name="TextBox 18"/>
          <p:cNvSpPr txBox="1">
            <a:spLocks noChangeArrowheads="1"/>
          </p:cNvSpPr>
          <p:nvPr/>
        </p:nvSpPr>
        <p:spPr bwMode="auto">
          <a:xfrm>
            <a:off x="828941" y="4876800"/>
            <a:ext cx="2439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J</a:t>
            </a:r>
            <a:endParaRPr lang="en-US" sz="1200" dirty="0">
              <a:latin typeface="Times New Roman" panose="02020603050405020304" pitchFamily="18" charset="0"/>
              <a:cs typeface="Times New Roman" panose="02020603050405020304" pitchFamily="18" charset="0"/>
            </a:endParaRPr>
          </a:p>
        </p:txBody>
      </p:sp>
      <p:sp>
        <p:nvSpPr>
          <p:cNvPr id="43" name="TextBox 19"/>
          <p:cNvSpPr txBox="1">
            <a:spLocks noChangeArrowheads="1"/>
          </p:cNvSpPr>
          <p:nvPr/>
        </p:nvSpPr>
        <p:spPr bwMode="auto">
          <a:xfrm>
            <a:off x="2440253" y="487680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K</a:t>
            </a:r>
            <a:endParaRPr lang="en-US" sz="1200" dirty="0">
              <a:latin typeface="Times New Roman" panose="02020603050405020304" pitchFamily="18" charset="0"/>
              <a:cs typeface="Times New Roman" panose="02020603050405020304" pitchFamily="18" charset="0"/>
            </a:endParaRPr>
          </a:p>
        </p:txBody>
      </p:sp>
      <p:sp>
        <p:nvSpPr>
          <p:cNvPr id="44" name="TextBox 20"/>
          <p:cNvSpPr txBox="1">
            <a:spLocks noChangeArrowheads="1"/>
          </p:cNvSpPr>
          <p:nvPr/>
        </p:nvSpPr>
        <p:spPr bwMode="auto">
          <a:xfrm>
            <a:off x="4051566" y="4876800"/>
            <a:ext cx="2792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latin typeface="Times New Roman" panose="02020603050405020304" pitchFamily="18" charset="0"/>
                <a:cs typeface="Times New Roman" panose="02020603050405020304" pitchFamily="18" charset="0"/>
              </a:rPr>
              <a:t>L</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6609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398" y="1066800"/>
            <a:ext cx="5943600" cy="3851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87680" y="5487144"/>
            <a:ext cx="5943600" cy="101566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S2.   </a:t>
            </a:r>
            <a:r>
              <a:rPr lang="en-US" sz="1200" b="1" dirty="0" smtClean="0">
                <a:latin typeface="Times New Roman" panose="02020603050405020304" pitchFamily="18" charset="0"/>
                <a:cs typeface="Times New Roman" panose="02020603050405020304" pitchFamily="18" charset="0"/>
              </a:rPr>
              <a:t>Phylogenetic </a:t>
            </a:r>
            <a:r>
              <a:rPr lang="en-US" sz="1200" b="1" dirty="0">
                <a:latin typeface="Times New Roman" panose="02020603050405020304" pitchFamily="18" charset="0"/>
                <a:cs typeface="Times New Roman" panose="02020603050405020304" pitchFamily="18" charset="0"/>
              </a:rPr>
              <a:t>Analysis of MNM1.</a:t>
            </a: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All identifiable plant homologues from available genomic sequences were identified by </a:t>
            </a:r>
            <a:r>
              <a:rPr lang="en-US" sz="1200" dirty="0" err="1">
                <a:latin typeface="Times New Roman" panose="02020603050405020304" pitchFamily="18" charset="0"/>
                <a:cs typeface="Times New Roman" panose="02020603050405020304" pitchFamily="18" charset="0"/>
              </a:rPr>
              <a:t>BlastP</a:t>
            </a:r>
            <a:r>
              <a:rPr lang="en-US" sz="1200" dirty="0">
                <a:latin typeface="Times New Roman" panose="02020603050405020304" pitchFamily="18" charset="0"/>
                <a:cs typeface="Times New Roman" panose="02020603050405020304" pitchFamily="18" charset="0"/>
              </a:rPr>
              <a:t> with MNM1 or At4g21895. Full protein sequences were aligned with the neighbor-joining method using a Poisson distribution and 1000 bootstraps. Only branches with &gt; 60% support are resolved in the tree.</a:t>
            </a:r>
          </a:p>
        </p:txBody>
      </p:sp>
    </p:spTree>
    <p:extLst>
      <p:ext uri="{BB962C8B-B14F-4D97-AF65-F5344CB8AC3E}">
        <p14:creationId xmlns:p14="http://schemas.microsoft.com/office/powerpoint/2010/main" val="3850707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399" y="228600"/>
            <a:ext cx="5791201" cy="8077200"/>
          </a:xfrm>
        </p:spPr>
      </p:pic>
      <p:sp>
        <p:nvSpPr>
          <p:cNvPr id="5" name="TextBox 8"/>
          <p:cNvSpPr txBox="1">
            <a:spLocks noChangeArrowheads="1"/>
          </p:cNvSpPr>
          <p:nvPr/>
        </p:nvSpPr>
        <p:spPr bwMode="auto">
          <a:xfrm>
            <a:off x="838200" y="8458200"/>
            <a:ext cx="5715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S3.   </a:t>
            </a:r>
            <a:r>
              <a:rPr lang="en-US" sz="1200" b="1" dirty="0" smtClean="0">
                <a:latin typeface="Times New Roman" panose="02020603050405020304" pitchFamily="18" charset="0"/>
                <a:cs typeface="Times New Roman" panose="02020603050405020304" pitchFamily="18" charset="0"/>
              </a:rPr>
              <a:t>Protein Sequence Alignment of MNM1 and its Homologues</a:t>
            </a:r>
          </a:p>
          <a:p>
            <a:pPr eaLnBrk="1" hangingPunct="1"/>
            <a:r>
              <a:rPr lang="en-US" sz="1200" dirty="0" smtClean="0">
                <a:latin typeface="Times New Roman" panose="02020603050405020304" pitchFamily="18" charset="0"/>
                <a:cs typeface="Times New Roman" panose="02020603050405020304" pitchFamily="18" charset="0"/>
              </a:rPr>
              <a:t>The protein sequence alignment used for the phylogenetic tree in Figure S10 is presented.</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0562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219200" y="304800"/>
            <a:ext cx="4191000" cy="8085138"/>
          </a:xfrm>
        </p:spPr>
      </p:pic>
      <p:sp>
        <p:nvSpPr>
          <p:cNvPr id="2051" name="TextBox 4"/>
          <p:cNvSpPr txBox="1">
            <a:spLocks noChangeArrowheads="1"/>
          </p:cNvSpPr>
          <p:nvPr/>
        </p:nvSpPr>
        <p:spPr bwMode="auto">
          <a:xfrm>
            <a:off x="19665" y="8539356"/>
            <a:ext cx="68383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Figure </a:t>
            </a:r>
            <a:r>
              <a:rPr lang="en-US" altLang="en-US" sz="1200" b="1" dirty="0" smtClean="0">
                <a:latin typeface="Times New Roman" panose="02020603050405020304" pitchFamily="18" charset="0"/>
                <a:cs typeface="Times New Roman" panose="02020603050405020304" pitchFamily="18" charset="0"/>
              </a:rPr>
              <a:t>S4:   </a:t>
            </a:r>
            <a:r>
              <a:rPr lang="en-US" altLang="en-US" sz="1200" b="1" dirty="0" smtClean="0">
                <a:latin typeface="Times New Roman" panose="02020603050405020304" pitchFamily="18" charset="0"/>
                <a:cs typeface="Times New Roman" panose="02020603050405020304" pitchFamily="18" charset="0"/>
              </a:rPr>
              <a:t>Alignment of genomic DNA including promoter and ORF of MNM1 from </a:t>
            </a:r>
            <a:r>
              <a:rPr lang="en-US" altLang="en-US" sz="1200" b="1" dirty="0">
                <a:latin typeface="Times New Roman" panose="02020603050405020304" pitchFamily="18" charset="0"/>
                <a:cs typeface="Times New Roman" panose="02020603050405020304" pitchFamily="18" charset="0"/>
              </a:rPr>
              <a:t>Col-0, </a:t>
            </a:r>
            <a:r>
              <a:rPr lang="en-US" altLang="en-US" sz="1200" b="1" dirty="0" smtClean="0">
                <a:latin typeface="Times New Roman" panose="02020603050405020304" pitchFamily="18" charset="0"/>
                <a:cs typeface="Times New Roman" panose="02020603050405020304" pitchFamily="18" charset="0"/>
              </a:rPr>
              <a:t> Bay </a:t>
            </a:r>
            <a:r>
              <a:rPr lang="en-US" altLang="en-US" sz="1200" b="1" dirty="0">
                <a:latin typeface="Times New Roman" panose="02020603050405020304" pitchFamily="18" charset="0"/>
                <a:cs typeface="Times New Roman" panose="02020603050405020304" pitchFamily="18" charset="0"/>
              </a:rPr>
              <a:t>and </a:t>
            </a:r>
            <a:r>
              <a:rPr lang="en-US" altLang="en-US" sz="1200" b="1" dirty="0" err="1" smtClean="0">
                <a:latin typeface="Times New Roman" panose="02020603050405020304" pitchFamily="18" charset="0"/>
                <a:cs typeface="Times New Roman" panose="02020603050405020304" pitchFamily="18" charset="0"/>
              </a:rPr>
              <a:t>Sha</a:t>
            </a:r>
            <a:r>
              <a:rPr lang="en-US" altLang="en-US" sz="1200" b="1" dirty="0" smtClean="0">
                <a:latin typeface="Times New Roman" panose="02020603050405020304" pitchFamily="18" charset="0"/>
                <a:cs typeface="Times New Roman" panose="02020603050405020304" pitchFamily="18" charset="0"/>
              </a:rPr>
              <a:t>.</a:t>
            </a:r>
            <a:endParaRPr lang="en-US" altLang="en-US" sz="1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4259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a:stCxn id="19" idx="0"/>
            <a:endCxn id="20" idx="1"/>
          </p:cNvCxnSpPr>
          <p:nvPr/>
        </p:nvCxnSpPr>
        <p:spPr>
          <a:xfrm>
            <a:off x="3362194" y="4159250"/>
            <a:ext cx="1112836"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49" name="Straight Connector 2048"/>
          <p:cNvCxnSpPr>
            <a:stCxn id="21" idx="1"/>
            <a:endCxn id="22" idx="1"/>
          </p:cNvCxnSpPr>
          <p:nvPr/>
        </p:nvCxnSpPr>
        <p:spPr>
          <a:xfrm>
            <a:off x="4289557" y="4616451"/>
            <a:ext cx="4636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1" name="Straight Connector 2050"/>
          <p:cNvCxnSpPr>
            <a:stCxn id="23" idx="1"/>
            <a:endCxn id="24" idx="1"/>
          </p:cNvCxnSpPr>
          <p:nvPr/>
        </p:nvCxnSpPr>
        <p:spPr>
          <a:xfrm>
            <a:off x="4691414" y="5149851"/>
            <a:ext cx="68006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6" name="Straight Connector 2055"/>
          <p:cNvCxnSpPr>
            <a:stCxn id="25" idx="0"/>
            <a:endCxn id="26" idx="1"/>
          </p:cNvCxnSpPr>
          <p:nvPr/>
        </p:nvCxnSpPr>
        <p:spPr>
          <a:xfrm>
            <a:off x="4444117" y="5607050"/>
            <a:ext cx="556418" cy="1"/>
          </a:xfrm>
          <a:prstGeom prst="line">
            <a:avLst/>
          </a:prstGeom>
        </p:spPr>
        <p:style>
          <a:lnRef idx="1">
            <a:schemeClr val="accent1"/>
          </a:lnRef>
          <a:fillRef idx="0">
            <a:schemeClr val="accent1"/>
          </a:fillRef>
          <a:effectRef idx="0">
            <a:schemeClr val="accent1"/>
          </a:effectRef>
          <a:fontRef idx="minor">
            <a:schemeClr val="tx1"/>
          </a:fontRef>
        </p:style>
      </p:cxnSp>
      <p:sp>
        <p:nvSpPr>
          <p:cNvPr id="71" name="Line 34"/>
          <p:cNvSpPr>
            <a:spLocks noChangeShapeType="1"/>
          </p:cNvSpPr>
          <p:nvPr/>
        </p:nvSpPr>
        <p:spPr bwMode="auto">
          <a:xfrm>
            <a:off x="2058193" y="3678238"/>
            <a:ext cx="1467643" cy="0"/>
          </a:xfrm>
          <a:prstGeom prst="line">
            <a:avLst/>
          </a:prstGeom>
          <a:noFill/>
          <a:ln w="381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054" name="TextBox 5"/>
          <p:cNvSpPr txBox="1">
            <a:spLocks noChangeArrowheads="1"/>
          </p:cNvSpPr>
          <p:nvPr/>
        </p:nvSpPr>
        <p:spPr bwMode="auto">
          <a:xfrm>
            <a:off x="0" y="7069038"/>
            <a:ext cx="668989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S5.   </a:t>
            </a:r>
            <a:r>
              <a:rPr lang="en-US" sz="1200" b="1" i="1" dirty="0">
                <a:latin typeface="Times New Roman" panose="02020603050405020304" pitchFamily="18" charset="0"/>
                <a:cs typeface="Times New Roman" panose="02020603050405020304" pitchFamily="18" charset="0"/>
              </a:rPr>
              <a:t>MNM1</a:t>
            </a:r>
            <a:r>
              <a:rPr lang="en-US" sz="1200" b="1" dirty="0">
                <a:latin typeface="Times New Roman" panose="02020603050405020304" pitchFamily="18" charset="0"/>
                <a:cs typeface="Times New Roman" panose="02020603050405020304" pitchFamily="18" charset="0"/>
              </a:rPr>
              <a:t>expression in T-DNA insertion and OE genotypes:</a:t>
            </a: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The average expression of </a:t>
            </a:r>
            <a:r>
              <a:rPr lang="en-US" sz="1200" i="1" dirty="0">
                <a:latin typeface="Times New Roman" panose="02020603050405020304" pitchFamily="18" charset="0"/>
                <a:cs typeface="Times New Roman" panose="02020603050405020304" pitchFamily="18" charset="0"/>
              </a:rPr>
              <a:t>MNM1 </a:t>
            </a:r>
            <a:r>
              <a:rPr lang="en-US" sz="1200" dirty="0">
                <a:latin typeface="Times New Roman" panose="02020603050405020304" pitchFamily="18" charset="0"/>
                <a:cs typeface="Times New Roman" panose="02020603050405020304" pitchFamily="18" charset="0"/>
              </a:rPr>
              <a:t>in </a:t>
            </a:r>
            <a:r>
              <a:rPr lang="en-US" sz="1200" i="1" dirty="0">
                <a:latin typeface="Times New Roman" panose="02020603050405020304" pitchFamily="18" charset="0"/>
                <a:cs typeface="Times New Roman" panose="02020603050405020304" pitchFamily="18" charset="0"/>
              </a:rPr>
              <a:t>mnm1-1</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mnm1-2</a:t>
            </a:r>
            <a:r>
              <a:rPr lang="en-US" sz="1200" dirty="0">
                <a:latin typeface="Times New Roman" panose="02020603050405020304" pitchFamily="18" charset="0"/>
                <a:cs typeface="Times New Roman" panose="02020603050405020304" pitchFamily="18" charset="0"/>
              </a:rPr>
              <a:t> and both OE genotypes is shown in the above table using both Actin and Ubiquitin as the reference in </a:t>
            </a:r>
            <a:r>
              <a:rPr lang="en-US" sz="1200" dirty="0" err="1">
                <a:latin typeface="Times New Roman" panose="02020603050405020304" pitchFamily="18" charset="0"/>
                <a:cs typeface="Times New Roman" panose="02020603050405020304" pitchFamily="18" charset="0"/>
              </a:rPr>
              <a:t>qRT</a:t>
            </a:r>
            <a:r>
              <a:rPr lang="en-US" sz="1200" dirty="0">
                <a:latin typeface="Times New Roman" panose="02020603050405020304" pitchFamily="18" charset="0"/>
                <a:cs typeface="Times New Roman" panose="02020603050405020304" pitchFamily="18" charset="0"/>
              </a:rPr>
              <a:t>-PCR. Each genotype was measured using two independent biological replicates each measured with three technical replicates and spread across two separate experiments. All values are significantly different from the Col-0 control (t-test, P&lt;0.01). The bottom shows standard RT-PCR analysis of the two </a:t>
            </a:r>
            <a:r>
              <a:rPr lang="en-US" sz="1200" i="1" dirty="0">
                <a:latin typeface="Times New Roman" panose="02020603050405020304" pitchFamily="18" charset="0"/>
                <a:cs typeface="Times New Roman" panose="02020603050405020304" pitchFamily="18" charset="0"/>
              </a:rPr>
              <a:t>mnm1-1/2</a:t>
            </a:r>
            <a:r>
              <a:rPr lang="en-US" sz="1200" dirty="0">
                <a:latin typeface="Times New Roman" panose="02020603050405020304" pitchFamily="18" charset="0"/>
                <a:cs typeface="Times New Roman" panose="02020603050405020304" pitchFamily="18" charset="0"/>
              </a:rPr>
              <a:t> genotypes across different parts of the </a:t>
            </a:r>
            <a:r>
              <a:rPr lang="en-US" sz="1200" i="1" dirty="0">
                <a:latin typeface="Times New Roman" panose="02020603050405020304" pitchFamily="18" charset="0"/>
                <a:cs typeface="Times New Roman" panose="02020603050405020304" pitchFamily="18" charset="0"/>
              </a:rPr>
              <a:t>MNM1</a:t>
            </a:r>
            <a:r>
              <a:rPr lang="en-US" sz="1200" dirty="0">
                <a:latin typeface="Times New Roman" panose="02020603050405020304" pitchFamily="18" charset="0"/>
                <a:cs typeface="Times New Roman" panose="02020603050405020304" pitchFamily="18" charset="0"/>
              </a:rPr>
              <a:t> gene using primers in the position of the arrows to the right of the respective RT-PCR band.  Tubulin was run as a loading control</a:t>
            </a:r>
            <a:r>
              <a:rPr lang="en-US" sz="1200" dirty="0" smtClean="0">
                <a:latin typeface="Times New Roman" panose="02020603050405020304" pitchFamily="18" charset="0"/>
                <a:cs typeface="Times New Roman" panose="02020603050405020304" pitchFamily="18" charset="0"/>
              </a:rPr>
              <a:t>. RNA was harvested at relative noon.</a:t>
            </a:r>
            <a:endParaRPr lang="en-US" sz="1200" dirty="0">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45230865"/>
              </p:ext>
            </p:extLst>
          </p:nvPr>
        </p:nvGraphicFramePr>
        <p:xfrm>
          <a:off x="957261" y="533400"/>
          <a:ext cx="4731438" cy="1924050"/>
        </p:xfrm>
        <a:graphic>
          <a:graphicData uri="http://schemas.openxmlformats.org/drawingml/2006/table">
            <a:tbl>
              <a:tblPr>
                <a:tableStyleId>{073A0DAA-6AF3-43AB-8588-CEC1D06C72B9}</a:tableStyleId>
              </a:tblPr>
              <a:tblGrid>
                <a:gridCol w="579515"/>
                <a:gridCol w="743457"/>
                <a:gridCol w="732020"/>
                <a:gridCol w="732020"/>
                <a:gridCol w="446074"/>
                <a:gridCol w="766332"/>
                <a:gridCol w="732020"/>
              </a:tblGrid>
              <a:tr h="190500">
                <a:tc>
                  <a:txBody>
                    <a:bodyPr/>
                    <a:lstStyle/>
                    <a:p>
                      <a:pPr algn="l"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gridSpan="2">
                  <a:txBody>
                    <a:bodyPr/>
                    <a:lstStyle/>
                    <a:p>
                      <a:pPr algn="l" fontAlgn="b"/>
                      <a:r>
                        <a:rPr lang="en-US" sz="1200" u="none" strike="noStrike" dirty="0">
                          <a:effectLst/>
                          <a:latin typeface="Times New Roman" panose="02020603050405020304" pitchFamily="18" charset="0"/>
                          <a:cs typeface="Times New Roman" panose="02020603050405020304" pitchFamily="18" charset="0"/>
                        </a:rPr>
                        <a:t>Comparator Gene</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hMerge="1">
                  <a:txBody>
                    <a:bodyPr/>
                    <a:lstStyle/>
                    <a:p>
                      <a:endParaRPr lang="en-US"/>
                    </a:p>
                  </a:txBody>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gridSpan="2">
                  <a:txBody>
                    <a:bodyPr/>
                    <a:lstStyle/>
                    <a:p>
                      <a:pPr algn="l" fontAlgn="b"/>
                      <a:r>
                        <a:rPr lang="en-US" sz="1200" u="none" strike="noStrike" dirty="0">
                          <a:effectLst/>
                          <a:latin typeface="Times New Roman" panose="02020603050405020304" pitchFamily="18" charset="0"/>
                          <a:cs typeface="Times New Roman" panose="02020603050405020304" pitchFamily="18" charset="0"/>
                        </a:rPr>
                        <a:t>Comparator Gene</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hMerge="1">
                  <a:txBody>
                    <a:bodyPr/>
                    <a:lstStyle/>
                    <a:p>
                      <a:endParaRPr lang="en-US"/>
                    </a:p>
                  </a:txBody>
                  <a:tcPr/>
                </a:tc>
              </a:tr>
              <a:tr h="190500">
                <a:tc>
                  <a:txBody>
                    <a:bodyPr/>
                    <a:lstStyle/>
                    <a:p>
                      <a:pPr algn="l" fontAlgn="b"/>
                      <a:r>
                        <a:rPr lang="en-US" sz="1200" u="none" strike="noStrike">
                          <a:effectLst/>
                          <a:latin typeface="Times New Roman" panose="02020603050405020304" pitchFamily="18" charset="0"/>
                          <a:cs typeface="Times New Roman" panose="02020603050405020304" pitchFamily="18" charset="0"/>
                        </a:rPr>
                        <a:t>Avg</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Ubiquitin</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Actin</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Ubiquitin</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Actin</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0500">
                <a:tc>
                  <a:txBody>
                    <a:bodyPr/>
                    <a:lstStyle/>
                    <a:p>
                      <a:pPr algn="l" fontAlgn="b"/>
                      <a:r>
                        <a:rPr lang="en-US" sz="1200" u="none" strike="noStrike" dirty="0">
                          <a:effectLst/>
                          <a:latin typeface="Times New Roman" panose="02020603050405020304" pitchFamily="18" charset="0"/>
                          <a:cs typeface="Times New Roman" panose="02020603050405020304" pitchFamily="18" charset="0"/>
                        </a:rPr>
                        <a:t>Col-0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1.00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1.00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Col-0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1.00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1.00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r>
              <a:tr h="190500">
                <a:tc>
                  <a:txBody>
                    <a:bodyPr/>
                    <a:lstStyle/>
                    <a:p>
                      <a:pPr algn="l" fontAlgn="b"/>
                      <a:r>
                        <a:rPr lang="en-US" sz="1200" u="none" strike="noStrike" dirty="0" smtClean="0">
                          <a:effectLst/>
                          <a:latin typeface="Times New Roman" panose="02020603050405020304" pitchFamily="18" charset="0"/>
                          <a:cs typeface="Times New Roman" panose="02020603050405020304" pitchFamily="18" charset="0"/>
                        </a:rPr>
                        <a:t>mnm1-1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0.18</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0.23</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OE7</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11.11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12.04</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r h="190500">
                <a:tc>
                  <a:txBody>
                    <a:bodyPr/>
                    <a:lstStyle/>
                    <a:p>
                      <a:pPr algn="l" fontAlgn="b"/>
                      <a:r>
                        <a:rPr lang="en-US" sz="1200" u="none" strike="noStrike" dirty="0" smtClean="0">
                          <a:effectLst/>
                          <a:latin typeface="Times New Roman" panose="02020603050405020304" pitchFamily="18" charset="0"/>
                          <a:cs typeface="Times New Roman" panose="02020603050405020304" pitchFamily="18" charset="0"/>
                        </a:rPr>
                        <a:t>mnm1-2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2.01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2.34</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OE8</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16.18</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17.37</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r h="190500">
                <a:tc>
                  <a:txBody>
                    <a:bodyPr/>
                    <a:lstStyle/>
                    <a:p>
                      <a:pPr algn="l"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r h="190500">
                <a:tc>
                  <a:txBody>
                    <a:bodyPr/>
                    <a:lstStyle/>
                    <a:p>
                      <a:pPr algn="ctr" fontAlgn="b"/>
                      <a:r>
                        <a:rPr lang="en-US" sz="1200" u="none" strike="noStrike">
                          <a:effectLst/>
                          <a:latin typeface="Times New Roman" panose="02020603050405020304" pitchFamily="18" charset="0"/>
                          <a:cs typeface="Times New Roman" panose="02020603050405020304" pitchFamily="18" charset="0"/>
                        </a:rPr>
                        <a:t>Stdev</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 </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gridSpan="2">
                  <a:txBody>
                    <a:bodyPr/>
                    <a:lstStyle/>
                    <a:p>
                      <a:pPr algn="l" fontAlgn="b"/>
                      <a:r>
                        <a:rPr lang="en-US" sz="1200" u="none" strike="noStrike" dirty="0" err="1">
                          <a:effectLst/>
                          <a:latin typeface="Times New Roman" panose="02020603050405020304" pitchFamily="18" charset="0"/>
                          <a:cs typeface="Times New Roman" panose="02020603050405020304" pitchFamily="18" charset="0"/>
                        </a:rPr>
                        <a:t>Stdev</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hMerge="1">
                  <a:txBody>
                    <a:bodyPr/>
                    <a:lstStyle/>
                    <a:p>
                      <a:endParaRPr lang="en-US"/>
                    </a:p>
                  </a:txBody>
                  <a:tcPr/>
                </a:tc>
                <a:tc>
                  <a:txBody>
                    <a:bodyPr/>
                    <a:lstStyle/>
                    <a:p>
                      <a:pPr algn="l" fontAlgn="b"/>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r h="190500">
                <a:tc>
                  <a:txBody>
                    <a:bodyPr/>
                    <a:lstStyle/>
                    <a:p>
                      <a:pPr algn="l" fontAlgn="b"/>
                      <a:r>
                        <a:rPr lang="en-US" sz="1200" u="none" strike="noStrike">
                          <a:effectLst/>
                          <a:latin typeface="Times New Roman" panose="02020603050405020304" pitchFamily="18" charset="0"/>
                          <a:cs typeface="Times New Roman" panose="02020603050405020304" pitchFamily="18" charset="0"/>
                        </a:rPr>
                        <a:t>Col-0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0.09</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0.10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Col-0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0.08</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0.06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r h="190500">
                <a:tc>
                  <a:txBody>
                    <a:bodyPr/>
                    <a:lstStyle/>
                    <a:p>
                      <a:pPr algn="l" fontAlgn="b"/>
                      <a:r>
                        <a:rPr lang="en-US" sz="1200" u="none" strike="noStrike" dirty="0" smtClean="0">
                          <a:effectLst/>
                          <a:latin typeface="Times New Roman" panose="02020603050405020304" pitchFamily="18" charset="0"/>
                          <a:cs typeface="Times New Roman" panose="02020603050405020304" pitchFamily="18" charset="0"/>
                        </a:rPr>
                        <a:t>mnm1-1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0.01</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0.01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OE7</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0.36</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0.99</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r h="190500">
                <a:tc>
                  <a:txBody>
                    <a:bodyPr/>
                    <a:lstStyle/>
                    <a:p>
                      <a:pPr algn="l" fontAlgn="b"/>
                      <a:r>
                        <a:rPr lang="en-US" sz="1200" u="none" strike="noStrike" dirty="0" smtClean="0">
                          <a:effectLst/>
                          <a:latin typeface="Times New Roman" panose="02020603050405020304" pitchFamily="18" charset="0"/>
                          <a:cs typeface="Times New Roman" panose="02020603050405020304" pitchFamily="18" charset="0"/>
                        </a:rPr>
                        <a:t>mnm1-2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0.12</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OE8</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a:effectLst/>
                          <a:latin typeface="Times New Roman" panose="02020603050405020304" pitchFamily="18" charset="0"/>
                          <a:cs typeface="Times New Roman" panose="02020603050405020304" pitchFamily="18" charset="0"/>
                        </a:rPr>
                        <a:t>0.32</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r" fontAlgn="b"/>
                      <a:r>
                        <a:rPr lang="en-US" sz="1200" u="none" strike="noStrike" dirty="0">
                          <a:effectLst/>
                          <a:latin typeface="Times New Roman" panose="02020603050405020304" pitchFamily="18" charset="0"/>
                          <a:cs typeface="Times New Roman" panose="02020603050405020304" pitchFamily="18" charset="0"/>
                        </a:rPr>
                        <a:t>0.39</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noFill/>
                  </a:tcPr>
                </a:tc>
              </a:tr>
            </a:tbl>
          </a:graphicData>
        </a:graphic>
      </p:graphicFrame>
      <p:grpSp>
        <p:nvGrpSpPr>
          <p:cNvPr id="3" name="Group 2"/>
          <p:cNvGrpSpPr/>
          <p:nvPr/>
        </p:nvGrpSpPr>
        <p:grpSpPr>
          <a:xfrm>
            <a:off x="3319690" y="3092450"/>
            <a:ext cx="2608208" cy="2514600"/>
            <a:chOff x="4081689" y="3168650"/>
            <a:chExt cx="6429375" cy="2514600"/>
          </a:xfrm>
        </p:grpSpPr>
        <p:grpSp>
          <p:nvGrpSpPr>
            <p:cNvPr id="8" name="Group 29"/>
            <p:cNvGrpSpPr>
              <a:grpSpLocks/>
            </p:cNvGrpSpPr>
            <p:nvPr/>
          </p:nvGrpSpPr>
          <p:grpSpPr bwMode="auto">
            <a:xfrm>
              <a:off x="4081689" y="3168650"/>
              <a:ext cx="6429375" cy="762000"/>
              <a:chOff x="1985" y="192"/>
              <a:chExt cx="3631" cy="480"/>
            </a:xfrm>
          </p:grpSpPr>
          <p:sp>
            <p:nvSpPr>
              <p:cNvPr id="9" name="Rectangle 5"/>
              <p:cNvSpPr>
                <a:spLocks noChangeArrowheads="1"/>
              </p:cNvSpPr>
              <p:nvPr/>
            </p:nvSpPr>
            <p:spPr bwMode="auto">
              <a:xfrm>
                <a:off x="3324" y="488"/>
                <a:ext cx="1183" cy="184"/>
              </a:xfrm>
              <a:prstGeom prst="rect">
                <a:avLst/>
              </a:prstGeom>
              <a:solidFill>
                <a:srgbClr val="990033"/>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latin typeface="Times New Roman" panose="02020603050405020304" pitchFamily="18" charset="0"/>
                  <a:cs typeface="Times New Roman" panose="02020603050405020304" pitchFamily="18" charset="0"/>
                </a:endParaRPr>
              </a:p>
            </p:txBody>
          </p:sp>
          <p:sp>
            <p:nvSpPr>
              <p:cNvPr id="10" name="Line 6"/>
              <p:cNvSpPr>
                <a:spLocks noChangeShapeType="1"/>
              </p:cNvSpPr>
              <p:nvPr/>
            </p:nvSpPr>
            <p:spPr bwMode="auto">
              <a:xfrm>
                <a:off x="4950" y="580"/>
                <a:ext cx="666" cy="0"/>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11" name="Rectangle 7"/>
              <p:cNvSpPr>
                <a:spLocks noChangeArrowheads="1"/>
              </p:cNvSpPr>
              <p:nvPr/>
            </p:nvSpPr>
            <p:spPr bwMode="auto">
              <a:xfrm>
                <a:off x="4803" y="488"/>
                <a:ext cx="147" cy="184"/>
              </a:xfrm>
              <a:prstGeom prst="rect">
                <a:avLst/>
              </a:prstGeom>
              <a:solidFill>
                <a:srgbClr val="990033"/>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latin typeface="Times New Roman" panose="02020603050405020304" pitchFamily="18" charset="0"/>
                  <a:cs typeface="Times New Roman" panose="02020603050405020304" pitchFamily="18" charset="0"/>
                </a:endParaRPr>
              </a:p>
            </p:txBody>
          </p:sp>
          <p:grpSp>
            <p:nvGrpSpPr>
              <p:cNvPr id="12" name="Group 8"/>
              <p:cNvGrpSpPr>
                <a:grpSpLocks/>
              </p:cNvGrpSpPr>
              <p:nvPr/>
            </p:nvGrpSpPr>
            <p:grpSpPr bwMode="auto">
              <a:xfrm>
                <a:off x="4507" y="215"/>
                <a:ext cx="296" cy="277"/>
                <a:chOff x="3552" y="1008"/>
                <a:chExt cx="192" cy="144"/>
              </a:xfrm>
            </p:grpSpPr>
            <p:sp>
              <p:nvSpPr>
                <p:cNvPr id="17" name="Line 9"/>
                <p:cNvSpPr>
                  <a:spLocks noChangeShapeType="1"/>
                </p:cNvSpPr>
                <p:nvPr/>
              </p:nvSpPr>
              <p:spPr bwMode="auto">
                <a:xfrm flipV="1">
                  <a:off x="3552" y="1008"/>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18" name="Line 10"/>
                <p:cNvSpPr>
                  <a:spLocks noChangeShapeType="1"/>
                </p:cNvSpPr>
                <p:nvPr/>
              </p:nvSpPr>
              <p:spPr bwMode="auto">
                <a:xfrm>
                  <a:off x="3648" y="1008"/>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grpSp>
          <p:sp>
            <p:nvSpPr>
              <p:cNvPr id="13" name="Line 11"/>
              <p:cNvSpPr>
                <a:spLocks noChangeShapeType="1"/>
              </p:cNvSpPr>
              <p:nvPr/>
            </p:nvSpPr>
            <p:spPr bwMode="auto">
              <a:xfrm>
                <a:off x="3176" y="561"/>
                <a:ext cx="148" cy="0"/>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14" name="Line 12"/>
              <p:cNvSpPr>
                <a:spLocks noChangeShapeType="1"/>
              </p:cNvSpPr>
              <p:nvPr/>
            </p:nvSpPr>
            <p:spPr bwMode="auto">
              <a:xfrm>
                <a:off x="1985" y="561"/>
                <a:ext cx="296" cy="0"/>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15" name="Line 13"/>
              <p:cNvSpPr>
                <a:spLocks noChangeShapeType="1"/>
              </p:cNvSpPr>
              <p:nvPr/>
            </p:nvSpPr>
            <p:spPr bwMode="auto">
              <a:xfrm flipV="1">
                <a:off x="2288" y="192"/>
                <a:ext cx="444" cy="3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16" name="Line 14"/>
              <p:cNvSpPr>
                <a:spLocks noChangeShapeType="1"/>
              </p:cNvSpPr>
              <p:nvPr/>
            </p:nvSpPr>
            <p:spPr bwMode="auto">
              <a:xfrm>
                <a:off x="2732" y="192"/>
                <a:ext cx="444" cy="3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grpSp>
        <p:sp>
          <p:nvSpPr>
            <p:cNvPr id="19" name="Line 23"/>
            <p:cNvSpPr>
              <a:spLocks noChangeShapeType="1"/>
            </p:cNvSpPr>
            <p:nvPr/>
          </p:nvSpPr>
          <p:spPr bwMode="auto">
            <a:xfrm>
              <a:off x="4186464" y="42354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0" name="Line 24"/>
            <p:cNvSpPr>
              <a:spLocks noChangeShapeType="1"/>
            </p:cNvSpPr>
            <p:nvPr/>
          </p:nvSpPr>
          <p:spPr bwMode="auto">
            <a:xfrm flipH="1">
              <a:off x="6929664" y="42354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1" name="Line 25"/>
            <p:cNvSpPr>
              <a:spLocks noChangeShapeType="1"/>
            </p:cNvSpPr>
            <p:nvPr/>
          </p:nvSpPr>
          <p:spPr bwMode="auto">
            <a:xfrm>
              <a:off x="6243864" y="46926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2" name="Line 26"/>
            <p:cNvSpPr>
              <a:spLocks noChangeShapeType="1"/>
            </p:cNvSpPr>
            <p:nvPr/>
          </p:nvSpPr>
          <p:spPr bwMode="auto">
            <a:xfrm flipH="1">
              <a:off x="7615464" y="46926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3" name="Line 27"/>
            <p:cNvSpPr>
              <a:spLocks noChangeShapeType="1"/>
            </p:cNvSpPr>
            <p:nvPr/>
          </p:nvSpPr>
          <p:spPr bwMode="auto">
            <a:xfrm>
              <a:off x="7234464" y="52260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4" name="Line 28"/>
            <p:cNvSpPr>
              <a:spLocks noChangeShapeType="1"/>
            </p:cNvSpPr>
            <p:nvPr/>
          </p:nvSpPr>
          <p:spPr bwMode="auto">
            <a:xfrm flipH="1">
              <a:off x="9139464" y="52260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5" name="Line 30"/>
            <p:cNvSpPr>
              <a:spLocks noChangeShapeType="1"/>
            </p:cNvSpPr>
            <p:nvPr/>
          </p:nvSpPr>
          <p:spPr bwMode="auto">
            <a:xfrm>
              <a:off x="6853464" y="56832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26" name="Line 31"/>
            <p:cNvSpPr>
              <a:spLocks noChangeShapeType="1"/>
            </p:cNvSpPr>
            <p:nvPr/>
          </p:nvSpPr>
          <p:spPr bwMode="auto">
            <a:xfrm flipH="1">
              <a:off x="8225064" y="5683250"/>
              <a:ext cx="228600" cy="0"/>
            </a:xfrm>
            <a:prstGeom prst="line">
              <a:avLst/>
            </a:prstGeom>
            <a:noFill/>
            <a:ln w="285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grpSp>
      <p:graphicFrame>
        <p:nvGraphicFramePr>
          <p:cNvPr id="33" name="Object 38"/>
          <p:cNvGraphicFramePr>
            <a:graphicFrameLocks noChangeAspect="1"/>
          </p:cNvGraphicFramePr>
          <p:nvPr>
            <p:extLst>
              <p:ext uri="{D42A27DB-BD31-4B8C-83A1-F6EECF244321}">
                <p14:modId xmlns:p14="http://schemas.microsoft.com/office/powerpoint/2010/main" val="2031945111"/>
              </p:ext>
            </p:extLst>
          </p:nvPr>
        </p:nvGraphicFramePr>
        <p:xfrm>
          <a:off x="1489075" y="5334000"/>
          <a:ext cx="1828800" cy="474662"/>
        </p:xfrm>
        <a:graphic>
          <a:graphicData uri="http://schemas.openxmlformats.org/presentationml/2006/ole">
            <mc:AlternateContent xmlns:mc="http://schemas.openxmlformats.org/markup-compatibility/2006">
              <mc:Choice xmlns:v="urn:schemas-microsoft-com:vml" Requires="v">
                <p:oleObj spid="_x0000_s3353" name="Image" r:id="rId4" imgW="1877413" imgH="475127" progId="Photoshop.Image.9">
                  <p:embed/>
                </p:oleObj>
              </mc:Choice>
              <mc:Fallback>
                <p:oleObj name="Image" r:id="rId4" imgW="1877413" imgH="475127"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9075" y="5334000"/>
                        <a:ext cx="1828800" cy="474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4" name="Text Box 39"/>
          <p:cNvSpPr txBox="1">
            <a:spLocks noChangeArrowheads="1"/>
          </p:cNvSpPr>
          <p:nvPr/>
        </p:nvSpPr>
        <p:spPr bwMode="auto">
          <a:xfrm>
            <a:off x="1389063" y="6445250"/>
            <a:ext cx="53572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dirty="0">
                <a:latin typeface="Times New Roman" panose="02020603050405020304" pitchFamily="18" charset="0"/>
                <a:cs typeface="Times New Roman" panose="02020603050405020304" pitchFamily="18" charset="0"/>
              </a:rPr>
              <a:t>Col-0</a:t>
            </a:r>
          </a:p>
        </p:txBody>
      </p:sp>
      <p:sp>
        <p:nvSpPr>
          <p:cNvPr id="35" name="Text Box 40"/>
          <p:cNvSpPr txBox="1">
            <a:spLocks noChangeArrowheads="1"/>
          </p:cNvSpPr>
          <p:nvPr/>
        </p:nvSpPr>
        <p:spPr bwMode="auto">
          <a:xfrm>
            <a:off x="1957523" y="6445250"/>
            <a:ext cx="6880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i="1" dirty="0">
                <a:latin typeface="Times New Roman" panose="02020603050405020304" pitchFamily="18" charset="0"/>
                <a:cs typeface="Times New Roman" panose="02020603050405020304" pitchFamily="18" charset="0"/>
              </a:rPr>
              <a:t>mnm1-1</a:t>
            </a:r>
          </a:p>
        </p:txBody>
      </p:sp>
      <p:sp>
        <p:nvSpPr>
          <p:cNvPr id="36" name="Text Box 41"/>
          <p:cNvSpPr txBox="1">
            <a:spLocks noChangeArrowheads="1"/>
          </p:cNvSpPr>
          <p:nvPr/>
        </p:nvSpPr>
        <p:spPr bwMode="auto">
          <a:xfrm>
            <a:off x="2719523" y="6445250"/>
            <a:ext cx="6880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i="1" dirty="0" smtClean="0">
                <a:latin typeface="Times New Roman" panose="02020603050405020304" pitchFamily="18" charset="0"/>
                <a:cs typeface="Times New Roman" panose="02020603050405020304" pitchFamily="18" charset="0"/>
              </a:rPr>
              <a:t>mnm1-2</a:t>
            </a:r>
            <a:endParaRPr lang="en-US" altLang="zh-CN" sz="1200" i="1" dirty="0">
              <a:latin typeface="Times New Roman" panose="02020603050405020304" pitchFamily="18" charset="0"/>
              <a:cs typeface="Times New Roman" panose="02020603050405020304" pitchFamily="18" charset="0"/>
            </a:endParaRPr>
          </a:p>
        </p:txBody>
      </p:sp>
      <p:sp>
        <p:nvSpPr>
          <p:cNvPr id="40" name="Text Box 47"/>
          <p:cNvSpPr txBox="1">
            <a:spLocks noChangeArrowheads="1"/>
          </p:cNvSpPr>
          <p:nvPr/>
        </p:nvSpPr>
        <p:spPr bwMode="auto">
          <a:xfrm>
            <a:off x="533400" y="5943600"/>
            <a:ext cx="6681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a:latin typeface="Times New Roman" panose="02020603050405020304" pitchFamily="18" charset="0"/>
                <a:cs typeface="Times New Roman" panose="02020603050405020304" pitchFamily="18" charset="0"/>
              </a:rPr>
              <a:t>Tubulin</a:t>
            </a:r>
          </a:p>
        </p:txBody>
      </p:sp>
      <p:graphicFrame>
        <p:nvGraphicFramePr>
          <p:cNvPr id="41" name="Object 48"/>
          <p:cNvGraphicFramePr>
            <a:graphicFrameLocks noChangeAspect="1"/>
          </p:cNvGraphicFramePr>
          <p:nvPr>
            <p:extLst>
              <p:ext uri="{D42A27DB-BD31-4B8C-83A1-F6EECF244321}">
                <p14:modId xmlns:p14="http://schemas.microsoft.com/office/powerpoint/2010/main" val="2970434680"/>
              </p:ext>
            </p:extLst>
          </p:nvPr>
        </p:nvGraphicFramePr>
        <p:xfrm>
          <a:off x="1489075" y="3988593"/>
          <a:ext cx="1828800" cy="341313"/>
        </p:xfrm>
        <a:graphic>
          <a:graphicData uri="http://schemas.openxmlformats.org/presentationml/2006/ole">
            <mc:AlternateContent xmlns:mc="http://schemas.openxmlformats.org/markup-compatibility/2006">
              <mc:Choice xmlns:v="urn:schemas-microsoft-com:vml" Requires="v">
                <p:oleObj spid="_x0000_s3354" name="Image" r:id="rId6" imgW="2438198" imgH="438876" progId="Photoshop.Image.9">
                  <p:embed/>
                </p:oleObj>
              </mc:Choice>
              <mc:Fallback>
                <p:oleObj name="Image" r:id="rId6" imgW="2438198" imgH="438876" progId="Photoshop.Image.9">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89075" y="3988593"/>
                        <a:ext cx="182880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2" name="Object 49"/>
          <p:cNvGraphicFramePr>
            <a:graphicFrameLocks noChangeAspect="1"/>
          </p:cNvGraphicFramePr>
          <p:nvPr>
            <p:extLst>
              <p:ext uri="{D42A27DB-BD31-4B8C-83A1-F6EECF244321}">
                <p14:modId xmlns:p14="http://schemas.microsoft.com/office/powerpoint/2010/main" val="2570031748"/>
              </p:ext>
            </p:extLst>
          </p:nvPr>
        </p:nvGraphicFramePr>
        <p:xfrm>
          <a:off x="1489075" y="4419600"/>
          <a:ext cx="1828800" cy="407988"/>
        </p:xfrm>
        <a:graphic>
          <a:graphicData uri="http://schemas.openxmlformats.org/presentationml/2006/ole">
            <mc:AlternateContent xmlns:mc="http://schemas.openxmlformats.org/markup-compatibility/2006">
              <mc:Choice xmlns:v="urn:schemas-microsoft-com:vml" Requires="v">
                <p:oleObj spid="_x0000_s3355" name="Image" r:id="rId8" imgW="2352861" imgH="524213" progId="Photoshop.Image.9">
                  <p:embed/>
                </p:oleObj>
              </mc:Choice>
              <mc:Fallback>
                <p:oleObj name="Image" r:id="rId8" imgW="2352861" imgH="524213" progId="Photoshop.Image.9">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89075" y="4419600"/>
                        <a:ext cx="1828800" cy="407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3" name="Object 50"/>
          <p:cNvGraphicFramePr>
            <a:graphicFrameLocks noChangeAspect="1"/>
          </p:cNvGraphicFramePr>
          <p:nvPr>
            <p:extLst>
              <p:ext uri="{D42A27DB-BD31-4B8C-83A1-F6EECF244321}">
                <p14:modId xmlns:p14="http://schemas.microsoft.com/office/powerpoint/2010/main" val="2424885566"/>
              </p:ext>
            </p:extLst>
          </p:nvPr>
        </p:nvGraphicFramePr>
        <p:xfrm>
          <a:off x="1489075" y="4905828"/>
          <a:ext cx="1828800" cy="374650"/>
        </p:xfrm>
        <a:graphic>
          <a:graphicData uri="http://schemas.openxmlformats.org/presentationml/2006/ole">
            <mc:AlternateContent xmlns:mc="http://schemas.openxmlformats.org/markup-compatibility/2006">
              <mc:Choice xmlns:v="urn:schemas-microsoft-com:vml" Requires="v">
                <p:oleObj spid="_x0000_s3356" name="Image" r:id="rId10" imgW="2377243" imgH="450761" progId="Photoshop.Image.9">
                  <p:embed/>
                </p:oleObj>
              </mc:Choice>
              <mc:Fallback>
                <p:oleObj name="Image" r:id="rId10" imgW="2377243" imgH="450761" progId="Photoshop.Image.9">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89075" y="4905828"/>
                        <a:ext cx="18288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 name="Object 51"/>
          <p:cNvGraphicFramePr>
            <a:graphicFrameLocks noChangeAspect="1"/>
          </p:cNvGraphicFramePr>
          <p:nvPr>
            <p:extLst>
              <p:ext uri="{D42A27DB-BD31-4B8C-83A1-F6EECF244321}">
                <p14:modId xmlns:p14="http://schemas.microsoft.com/office/powerpoint/2010/main" val="3571873200"/>
              </p:ext>
            </p:extLst>
          </p:nvPr>
        </p:nvGraphicFramePr>
        <p:xfrm>
          <a:off x="1489075" y="5943600"/>
          <a:ext cx="1828800" cy="395288"/>
        </p:xfrm>
        <a:graphic>
          <a:graphicData uri="http://schemas.openxmlformats.org/presentationml/2006/ole">
            <mc:AlternateContent xmlns:mc="http://schemas.openxmlformats.org/markup-compatibility/2006">
              <mc:Choice xmlns:v="urn:schemas-microsoft-com:vml" Requires="v">
                <p:oleObj spid="_x0000_s3357" name="Image" r:id="rId12" imgW="2328480" imgH="548223" progId="Photoshop.Image.9">
                  <p:embed/>
                </p:oleObj>
              </mc:Choice>
              <mc:Fallback>
                <p:oleObj name="Image" r:id="rId12" imgW="2328480" imgH="548223" progId="Photoshop.Image.9">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89075" y="5943600"/>
                        <a:ext cx="1828800"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 name="Text Box 30"/>
          <p:cNvSpPr txBox="1">
            <a:spLocks noChangeArrowheads="1"/>
          </p:cNvSpPr>
          <p:nvPr/>
        </p:nvSpPr>
        <p:spPr bwMode="auto">
          <a:xfrm>
            <a:off x="1752600" y="2743200"/>
            <a:ext cx="1577676"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dirty="0" smtClean="0">
                <a:latin typeface="Times New Roman" panose="02020603050405020304" pitchFamily="18" charset="0"/>
                <a:cs typeface="Times New Roman" panose="02020603050405020304" pitchFamily="18" charset="0"/>
              </a:rPr>
              <a:t>Salk_128695, </a:t>
            </a:r>
            <a:r>
              <a:rPr lang="en-US" altLang="zh-CN" sz="1200" i="1" dirty="0" smtClean="0">
                <a:latin typeface="Times New Roman" panose="02020603050405020304" pitchFamily="18" charset="0"/>
                <a:cs typeface="Times New Roman" panose="02020603050405020304" pitchFamily="18" charset="0"/>
              </a:rPr>
              <a:t>mnm1-2</a:t>
            </a:r>
            <a:endParaRPr lang="en-US" altLang="zh-CN" sz="1200" i="1" dirty="0">
              <a:latin typeface="Times New Roman" panose="02020603050405020304" pitchFamily="18" charset="0"/>
              <a:cs typeface="Times New Roman" panose="02020603050405020304" pitchFamily="18" charset="0"/>
            </a:endParaRPr>
          </a:p>
        </p:txBody>
      </p:sp>
      <p:sp>
        <p:nvSpPr>
          <p:cNvPr id="65" name="Line 31"/>
          <p:cNvSpPr>
            <a:spLocks noChangeShapeType="1"/>
          </p:cNvSpPr>
          <p:nvPr/>
        </p:nvSpPr>
        <p:spPr bwMode="auto">
          <a:xfrm flipH="1">
            <a:off x="3204916" y="3124200"/>
            <a:ext cx="4763" cy="498475"/>
          </a:xfrm>
          <a:prstGeom prst="line">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72" name="Line 31"/>
          <p:cNvSpPr>
            <a:spLocks noChangeShapeType="1"/>
          </p:cNvSpPr>
          <p:nvPr/>
        </p:nvSpPr>
        <p:spPr bwMode="auto">
          <a:xfrm flipH="1">
            <a:off x="5129665" y="3073404"/>
            <a:ext cx="4763" cy="498475"/>
          </a:xfrm>
          <a:prstGeom prst="line">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latin typeface="Times New Roman" panose="02020603050405020304" pitchFamily="18" charset="0"/>
              <a:cs typeface="Times New Roman" panose="02020603050405020304" pitchFamily="18" charset="0"/>
            </a:endParaRPr>
          </a:p>
        </p:txBody>
      </p:sp>
      <p:sp>
        <p:nvSpPr>
          <p:cNvPr id="73" name="Text Box 32"/>
          <p:cNvSpPr txBox="1">
            <a:spLocks noChangeArrowheads="1"/>
          </p:cNvSpPr>
          <p:nvPr/>
        </p:nvSpPr>
        <p:spPr bwMode="auto">
          <a:xfrm>
            <a:off x="4114800" y="2727329"/>
            <a:ext cx="1577676"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dirty="0" smtClean="0">
                <a:latin typeface="Times New Roman" panose="02020603050405020304" pitchFamily="18" charset="0"/>
                <a:cs typeface="Times New Roman" panose="02020603050405020304" pitchFamily="18" charset="0"/>
              </a:rPr>
              <a:t>Salk_085140, </a:t>
            </a:r>
            <a:r>
              <a:rPr lang="en-US" altLang="zh-CN" sz="1200" i="1" dirty="0" smtClean="0">
                <a:latin typeface="Times New Roman" panose="02020603050405020304" pitchFamily="18" charset="0"/>
                <a:cs typeface="Times New Roman" panose="02020603050405020304" pitchFamily="18" charset="0"/>
              </a:rPr>
              <a:t>mnm1-1</a:t>
            </a:r>
            <a:endParaRPr lang="en-US" altLang="zh-CN" sz="1200" i="1" dirty="0">
              <a:latin typeface="Times New Roman" panose="02020603050405020304" pitchFamily="18" charset="0"/>
              <a:cs typeface="Times New Roman" panose="02020603050405020304" pitchFamily="18" charset="0"/>
            </a:endParaRPr>
          </a:p>
        </p:txBody>
      </p:sp>
      <p:sp>
        <p:nvSpPr>
          <p:cNvPr id="82" name="Text Box 30"/>
          <p:cNvSpPr txBox="1">
            <a:spLocks noChangeArrowheads="1"/>
          </p:cNvSpPr>
          <p:nvPr/>
        </p:nvSpPr>
        <p:spPr bwMode="auto">
          <a:xfrm>
            <a:off x="834134" y="3367314"/>
            <a:ext cx="1114408" cy="46166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zh-CN" sz="1200" i="1" dirty="0" smtClean="0">
                <a:latin typeface="Times New Roman" panose="02020603050405020304" pitchFamily="18" charset="0"/>
                <a:cs typeface="Times New Roman" panose="02020603050405020304" pitchFamily="18" charset="0"/>
              </a:rPr>
              <a:t>MNM1</a:t>
            </a:r>
            <a:endParaRPr lang="en-US" altLang="zh-CN" sz="1200" i="1" dirty="0">
              <a:latin typeface="Times New Roman" panose="02020603050405020304" pitchFamily="18" charset="0"/>
              <a:cs typeface="Times New Roman" panose="02020603050405020304" pitchFamily="18" charset="0"/>
            </a:endParaRPr>
          </a:p>
          <a:p>
            <a:pPr algn="r" eaLnBrk="1" hangingPunct="1"/>
            <a:r>
              <a:rPr lang="en-US" altLang="zh-CN" sz="1200" dirty="0" smtClean="0">
                <a:latin typeface="Times New Roman" panose="02020603050405020304" pitchFamily="18" charset="0"/>
                <a:cs typeface="Times New Roman" panose="02020603050405020304" pitchFamily="18" charset="0"/>
              </a:rPr>
              <a:t>Gene Structure</a:t>
            </a:r>
            <a:endParaRPr lang="en-US" altLang="zh-CN"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4873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34" name="Object 14"/>
          <p:cNvGraphicFramePr>
            <a:graphicFrameLocks noChangeAspect="1"/>
          </p:cNvGraphicFramePr>
          <p:nvPr>
            <p:extLst>
              <p:ext uri="{D42A27DB-BD31-4B8C-83A1-F6EECF244321}">
                <p14:modId xmlns:p14="http://schemas.microsoft.com/office/powerpoint/2010/main" val="3510791438"/>
              </p:ext>
            </p:extLst>
          </p:nvPr>
        </p:nvGraphicFramePr>
        <p:xfrm>
          <a:off x="2667000" y="3625850"/>
          <a:ext cx="1905000" cy="414338"/>
        </p:xfrm>
        <a:graphic>
          <a:graphicData uri="http://schemas.openxmlformats.org/presentationml/2006/ole">
            <mc:AlternateContent xmlns:mc="http://schemas.openxmlformats.org/markup-compatibility/2006">
              <mc:Choice xmlns:v="urn:schemas-microsoft-com:vml" Requires="v">
                <p:oleObj spid="_x0000_s2290" name="Image" r:id="rId4" imgW="1962750" imgH="414353" progId="Photoshop.Image.9">
                  <p:embed/>
                </p:oleObj>
              </mc:Choice>
              <mc:Fallback>
                <p:oleObj name="Image" r:id="rId4" imgW="1962750" imgH="414353"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625850"/>
                        <a:ext cx="19050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5" name="Text Box 15"/>
          <p:cNvSpPr txBox="1">
            <a:spLocks noChangeArrowheads="1"/>
          </p:cNvSpPr>
          <p:nvPr/>
        </p:nvSpPr>
        <p:spPr bwMode="auto">
          <a:xfrm>
            <a:off x="1819275" y="3702050"/>
            <a:ext cx="6681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a:latin typeface="Times New Roman" panose="02020603050405020304" pitchFamily="18" charset="0"/>
                <a:cs typeface="Times New Roman" panose="02020603050405020304" pitchFamily="18" charset="0"/>
              </a:rPr>
              <a:t>Tubulin</a:t>
            </a:r>
          </a:p>
        </p:txBody>
      </p:sp>
      <p:graphicFrame>
        <p:nvGraphicFramePr>
          <p:cNvPr id="5136" name="Object 16"/>
          <p:cNvGraphicFramePr>
            <a:graphicFrameLocks noChangeAspect="1"/>
          </p:cNvGraphicFramePr>
          <p:nvPr>
            <p:extLst>
              <p:ext uri="{D42A27DB-BD31-4B8C-83A1-F6EECF244321}">
                <p14:modId xmlns:p14="http://schemas.microsoft.com/office/powerpoint/2010/main" val="1643498581"/>
              </p:ext>
            </p:extLst>
          </p:nvPr>
        </p:nvGraphicFramePr>
        <p:xfrm>
          <a:off x="2667000" y="3016250"/>
          <a:ext cx="1905000" cy="457200"/>
        </p:xfrm>
        <a:graphic>
          <a:graphicData uri="http://schemas.openxmlformats.org/presentationml/2006/ole">
            <mc:AlternateContent xmlns:mc="http://schemas.openxmlformats.org/markup-compatibility/2006">
              <mc:Choice xmlns:v="urn:schemas-microsoft-com:vml" Requires="v">
                <p:oleObj spid="_x0000_s2291" name="Image" r:id="rId6" imgW="1974272" imgH="365359" progId="Photoshop.Image.9">
                  <p:embed/>
                </p:oleObj>
              </mc:Choice>
              <mc:Fallback>
                <p:oleObj name="Image" r:id="rId6" imgW="1974272" imgH="365359" progId="Photoshop.Image.9">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r="3537" b="-4347"/>
                      <a:stretch>
                        <a:fillRect/>
                      </a:stretch>
                    </p:blipFill>
                    <p:spPr bwMode="auto">
                      <a:xfrm>
                        <a:off x="2667000" y="301625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8" name="Object 18"/>
          <p:cNvGraphicFramePr>
            <a:graphicFrameLocks noChangeAspect="1"/>
          </p:cNvGraphicFramePr>
          <p:nvPr>
            <p:extLst>
              <p:ext uri="{D42A27DB-BD31-4B8C-83A1-F6EECF244321}">
                <p14:modId xmlns:p14="http://schemas.microsoft.com/office/powerpoint/2010/main" val="2427966553"/>
              </p:ext>
            </p:extLst>
          </p:nvPr>
        </p:nvGraphicFramePr>
        <p:xfrm>
          <a:off x="2667000" y="2406650"/>
          <a:ext cx="1905000" cy="411163"/>
        </p:xfrm>
        <a:graphic>
          <a:graphicData uri="http://schemas.openxmlformats.org/presentationml/2006/ole">
            <mc:AlternateContent xmlns:mc="http://schemas.openxmlformats.org/markup-compatibility/2006">
              <mc:Choice xmlns:v="urn:schemas-microsoft-com:vml" Requires="v">
                <p:oleObj spid="_x0000_s2292" name="Image" r:id="rId8" imgW="1999323" imgH="487475" progId="Photoshop.Image.9">
                  <p:embed/>
                </p:oleObj>
              </mc:Choice>
              <mc:Fallback>
                <p:oleObj name="Image" r:id="rId8" imgW="1999323" imgH="487475" progId="Photoshop.Image.9">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7000" y="2406650"/>
                        <a:ext cx="1905000"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Text Box 6"/>
          <p:cNvSpPr txBox="1">
            <a:spLocks noChangeArrowheads="1"/>
          </p:cNvSpPr>
          <p:nvPr/>
        </p:nvSpPr>
        <p:spPr bwMode="auto">
          <a:xfrm>
            <a:off x="1491678" y="3052536"/>
            <a:ext cx="87716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dirty="0" smtClean="0">
                <a:latin typeface="Times New Roman" panose="02020603050405020304" pitchFamily="18" charset="0"/>
                <a:cs typeface="Times New Roman" panose="02020603050405020304" pitchFamily="18" charset="0"/>
              </a:rPr>
              <a:t>At5g54920</a:t>
            </a:r>
            <a:endParaRPr lang="en-US" altLang="zh-CN" sz="1200" dirty="0">
              <a:latin typeface="Times New Roman" panose="02020603050405020304" pitchFamily="18" charset="0"/>
              <a:cs typeface="Times New Roman" panose="02020603050405020304" pitchFamily="18" charset="0"/>
            </a:endParaRPr>
          </a:p>
        </p:txBody>
      </p:sp>
      <p:sp>
        <p:nvSpPr>
          <p:cNvPr id="21" name="Text Box 7"/>
          <p:cNvSpPr txBox="1">
            <a:spLocks noChangeArrowheads="1"/>
          </p:cNvSpPr>
          <p:nvPr/>
        </p:nvSpPr>
        <p:spPr bwMode="auto">
          <a:xfrm>
            <a:off x="1491678" y="2467461"/>
            <a:ext cx="87716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dirty="0" smtClean="0">
                <a:latin typeface="Times New Roman" panose="02020603050405020304" pitchFamily="18" charset="0"/>
                <a:cs typeface="Times New Roman" panose="02020603050405020304" pitchFamily="18" charset="0"/>
              </a:rPr>
              <a:t>At5g54940</a:t>
            </a:r>
            <a:endParaRPr lang="en-US" altLang="zh-CN" sz="1200" dirty="0">
              <a:latin typeface="Times New Roman" panose="02020603050405020304" pitchFamily="18" charset="0"/>
              <a:cs typeface="Times New Roman" panose="02020603050405020304" pitchFamily="18" charset="0"/>
            </a:endParaRPr>
          </a:p>
        </p:txBody>
      </p:sp>
      <p:grpSp>
        <p:nvGrpSpPr>
          <p:cNvPr id="2087" name="Group 2086"/>
          <p:cNvGrpSpPr/>
          <p:nvPr/>
        </p:nvGrpSpPr>
        <p:grpSpPr>
          <a:xfrm>
            <a:off x="14029" y="162960"/>
            <a:ext cx="6663783" cy="2110921"/>
            <a:chOff x="-149226" y="5978070"/>
            <a:chExt cx="6663783" cy="2110921"/>
          </a:xfrm>
        </p:grpSpPr>
        <p:grpSp>
          <p:nvGrpSpPr>
            <p:cNvPr id="4" name="Group 54"/>
            <p:cNvGrpSpPr>
              <a:grpSpLocks/>
            </p:cNvGrpSpPr>
            <p:nvPr/>
          </p:nvGrpSpPr>
          <p:grpSpPr bwMode="auto">
            <a:xfrm>
              <a:off x="310597" y="5978070"/>
              <a:ext cx="6203960" cy="2036763"/>
              <a:chOff x="113" y="-1055"/>
              <a:chExt cx="5100" cy="1283"/>
            </a:xfrm>
          </p:grpSpPr>
          <p:pic>
            <p:nvPicPr>
              <p:cNvPr id="2104" name="Picture 56" descr="__scale__ detail">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3" y="-1055"/>
                <a:ext cx="5100" cy="24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77">
                <a:hlinkClick r:id="rId12"/>
              </p:cNvPr>
              <p:cNvSpPr>
                <a:spLocks noChangeArrowheads="1"/>
              </p:cNvSpPr>
              <p:nvPr/>
            </p:nvSpPr>
            <p:spPr bwMode="auto">
              <a:xfrm>
                <a:off x="471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6" name="Rectangle 76">
                <a:hlinkClick r:id="rId13"/>
              </p:cNvPr>
              <p:cNvSpPr>
                <a:spLocks noChangeArrowheads="1"/>
              </p:cNvSpPr>
              <p:nvPr/>
            </p:nvSpPr>
            <p:spPr bwMode="auto">
              <a:xfrm>
                <a:off x="447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7" name="Rectangle 75">
                <a:hlinkClick r:id="rId14"/>
              </p:cNvPr>
              <p:cNvSpPr>
                <a:spLocks noChangeArrowheads="1"/>
              </p:cNvSpPr>
              <p:nvPr/>
            </p:nvSpPr>
            <p:spPr bwMode="auto">
              <a:xfrm>
                <a:off x="423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8" name="Rectangle 74">
                <a:hlinkClick r:id="rId15"/>
              </p:cNvPr>
              <p:cNvSpPr>
                <a:spLocks noChangeArrowheads="1"/>
              </p:cNvSpPr>
              <p:nvPr/>
            </p:nvSpPr>
            <p:spPr bwMode="auto">
              <a:xfrm>
                <a:off x="399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9" name="Rectangle 73">
                <a:hlinkClick r:id="rId16"/>
              </p:cNvPr>
              <p:cNvSpPr>
                <a:spLocks noChangeArrowheads="1"/>
              </p:cNvSpPr>
              <p:nvPr/>
            </p:nvSpPr>
            <p:spPr bwMode="auto">
              <a:xfrm>
                <a:off x="375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0" name="Rectangle 72">
                <a:hlinkClick r:id="rId17"/>
              </p:cNvPr>
              <p:cNvSpPr>
                <a:spLocks noChangeArrowheads="1"/>
              </p:cNvSpPr>
              <p:nvPr/>
            </p:nvSpPr>
            <p:spPr bwMode="auto">
              <a:xfrm>
                <a:off x="351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1" name="Rectangle 71">
                <a:hlinkClick r:id="rId18"/>
              </p:cNvPr>
              <p:cNvSpPr>
                <a:spLocks noChangeArrowheads="1"/>
              </p:cNvSpPr>
              <p:nvPr/>
            </p:nvSpPr>
            <p:spPr bwMode="auto">
              <a:xfrm>
                <a:off x="327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2" name="Rectangle 70">
                <a:hlinkClick r:id="rId19"/>
              </p:cNvPr>
              <p:cNvSpPr>
                <a:spLocks noChangeArrowheads="1"/>
              </p:cNvSpPr>
              <p:nvPr/>
            </p:nvSpPr>
            <p:spPr bwMode="auto">
              <a:xfrm>
                <a:off x="303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3" name="Rectangle 69">
                <a:hlinkClick r:id="rId20"/>
              </p:cNvPr>
              <p:cNvSpPr>
                <a:spLocks noChangeArrowheads="1"/>
              </p:cNvSpPr>
              <p:nvPr/>
            </p:nvSpPr>
            <p:spPr bwMode="auto">
              <a:xfrm>
                <a:off x="279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4" name="Rectangle 68">
                <a:hlinkClick r:id="rId21"/>
              </p:cNvPr>
              <p:cNvSpPr>
                <a:spLocks noChangeArrowheads="1"/>
              </p:cNvSpPr>
              <p:nvPr/>
            </p:nvSpPr>
            <p:spPr bwMode="auto">
              <a:xfrm>
                <a:off x="255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5" name="Rectangle 67">
                <a:hlinkClick r:id="rId22"/>
              </p:cNvPr>
              <p:cNvSpPr>
                <a:spLocks noChangeArrowheads="1"/>
              </p:cNvSpPr>
              <p:nvPr/>
            </p:nvSpPr>
            <p:spPr bwMode="auto">
              <a:xfrm>
                <a:off x="231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6" name="Rectangle 66">
                <a:hlinkClick r:id="rId23"/>
              </p:cNvPr>
              <p:cNvSpPr>
                <a:spLocks noChangeArrowheads="1"/>
              </p:cNvSpPr>
              <p:nvPr/>
            </p:nvSpPr>
            <p:spPr bwMode="auto">
              <a:xfrm>
                <a:off x="207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7" name="Rectangle 65">
                <a:hlinkClick r:id="rId24"/>
              </p:cNvPr>
              <p:cNvSpPr>
                <a:spLocks noChangeArrowheads="1"/>
              </p:cNvSpPr>
              <p:nvPr/>
            </p:nvSpPr>
            <p:spPr bwMode="auto">
              <a:xfrm>
                <a:off x="183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8" name="Rectangle 64">
                <a:hlinkClick r:id="rId25"/>
              </p:cNvPr>
              <p:cNvSpPr>
                <a:spLocks noChangeArrowheads="1"/>
              </p:cNvSpPr>
              <p:nvPr/>
            </p:nvSpPr>
            <p:spPr bwMode="auto">
              <a:xfrm>
                <a:off x="159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19" name="Rectangle 63">
                <a:hlinkClick r:id="rId26"/>
              </p:cNvPr>
              <p:cNvSpPr>
                <a:spLocks noChangeArrowheads="1"/>
              </p:cNvSpPr>
              <p:nvPr/>
            </p:nvSpPr>
            <p:spPr bwMode="auto">
              <a:xfrm>
                <a:off x="135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2" name="Rectangle 62">
                <a:hlinkClick r:id="rId27"/>
              </p:cNvPr>
              <p:cNvSpPr>
                <a:spLocks noChangeArrowheads="1"/>
              </p:cNvSpPr>
              <p:nvPr/>
            </p:nvSpPr>
            <p:spPr bwMode="auto">
              <a:xfrm>
                <a:off x="111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3" name="Rectangle 61">
                <a:hlinkClick r:id="rId28"/>
              </p:cNvPr>
              <p:cNvSpPr>
                <a:spLocks noChangeArrowheads="1"/>
              </p:cNvSpPr>
              <p:nvPr/>
            </p:nvSpPr>
            <p:spPr bwMode="auto">
              <a:xfrm>
                <a:off x="87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4" name="Rectangle 60">
                <a:hlinkClick r:id="rId29"/>
              </p:cNvPr>
              <p:cNvSpPr>
                <a:spLocks noChangeArrowheads="1"/>
              </p:cNvSpPr>
              <p:nvPr/>
            </p:nvSpPr>
            <p:spPr bwMode="auto">
              <a:xfrm>
                <a:off x="63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5" name="Rectangle 59">
                <a:hlinkClick r:id="rId30"/>
              </p:cNvPr>
              <p:cNvSpPr>
                <a:spLocks noChangeArrowheads="1"/>
              </p:cNvSpPr>
              <p:nvPr/>
            </p:nvSpPr>
            <p:spPr bwMode="auto">
              <a:xfrm>
                <a:off x="39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6" name="Rectangle 58">
                <a:hlinkClick r:id="rId31"/>
              </p:cNvPr>
              <p:cNvSpPr>
                <a:spLocks noChangeArrowheads="1"/>
              </p:cNvSpPr>
              <p:nvPr/>
            </p:nvSpPr>
            <p:spPr bwMode="auto">
              <a:xfrm>
                <a:off x="150" y="108"/>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grpSp>
        <p:grpSp>
          <p:nvGrpSpPr>
            <p:cNvPr id="27" name="Group 53"/>
            <p:cNvGrpSpPr>
              <a:grpSpLocks/>
            </p:cNvGrpSpPr>
            <p:nvPr/>
          </p:nvGrpSpPr>
          <p:grpSpPr bwMode="auto">
            <a:xfrm>
              <a:off x="-149226" y="6364967"/>
              <a:ext cx="6663783" cy="1550988"/>
              <a:chOff x="180" y="-479"/>
              <a:chExt cx="5478" cy="977"/>
            </a:xfrm>
          </p:grpSpPr>
          <p:pic>
            <p:nvPicPr>
              <p:cNvPr id="2129" name="Picture 81" descr="Locus detail"/>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58" y="-479"/>
                <a:ext cx="5100" cy="516"/>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85">
                <a:hlinkClick r:id="rId33" tooltip="Locus: AT5G54940 Chr5:22308271..22309410"/>
              </p:cNvPr>
              <p:cNvSpPr>
                <a:spLocks noChangeArrowheads="1"/>
              </p:cNvSpPr>
              <p:nvPr/>
            </p:nvSpPr>
            <p:spPr bwMode="auto">
              <a:xfrm>
                <a:off x="4170" y="108"/>
                <a:ext cx="720"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9" name="Rectangle 84">
                <a:hlinkClick r:id="rId34" tooltip="Locus: AT5G54930 Chr5:22305733..22307564"/>
              </p:cNvPr>
              <p:cNvSpPr>
                <a:spLocks noChangeArrowheads="1"/>
              </p:cNvSpPr>
              <p:nvPr/>
            </p:nvSpPr>
            <p:spPr bwMode="auto">
              <a:xfrm>
                <a:off x="2556" y="312"/>
                <a:ext cx="116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30" name="Rectangle 83">
                <a:hlinkClick r:id="rId35" tooltip="Locus: AT5G54920 Chr5:22302001..22305795"/>
              </p:cNvPr>
              <p:cNvSpPr>
                <a:spLocks noChangeArrowheads="1"/>
              </p:cNvSpPr>
              <p:nvPr/>
            </p:nvSpPr>
            <p:spPr bwMode="auto">
              <a:xfrm>
                <a:off x="180" y="108"/>
                <a:ext cx="2412"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grpSp>
        <p:grpSp>
          <p:nvGrpSpPr>
            <p:cNvPr id="31" name="Group 52"/>
            <p:cNvGrpSpPr>
              <a:grpSpLocks/>
            </p:cNvGrpSpPr>
            <p:nvPr/>
          </p:nvGrpSpPr>
          <p:grpSpPr bwMode="auto">
            <a:xfrm>
              <a:off x="139075" y="6814229"/>
              <a:ext cx="6375482" cy="1274762"/>
              <a:chOff x="180" y="108"/>
              <a:chExt cx="5241" cy="803"/>
            </a:xfrm>
          </p:grpSpPr>
          <p:pic>
            <p:nvPicPr>
              <p:cNvPr id="2137" name="Picture 89" descr="ProteinCoding detail"/>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321" y="269"/>
                <a:ext cx="5100" cy="642"/>
              </a:xfrm>
              <a:prstGeom prst="rect">
                <a:avLst/>
              </a:prstGeom>
              <a:noFill/>
              <a:extLst>
                <a:ext uri="{909E8E84-426E-40DD-AFC4-6F175D3DCCD1}">
                  <a14:hiddenFill xmlns:a14="http://schemas.microsoft.com/office/drawing/2010/main">
                    <a:solidFill>
                      <a:srgbClr val="FFFFFF"/>
                    </a:solidFill>
                  </a14:hiddenFill>
                </a:ext>
              </a:extLst>
            </p:spPr>
          </p:pic>
          <p:sp>
            <p:nvSpPr>
              <p:cNvPr id="2080" name="Rectangle 96">
                <a:hlinkClick r:id="rId37"/>
                <a:hlinkHover r:id="rId38"/>
              </p:cNvPr>
              <p:cNvSpPr>
                <a:spLocks noChangeArrowheads="1"/>
              </p:cNvSpPr>
              <p:nvPr/>
            </p:nvSpPr>
            <p:spPr bwMode="auto">
              <a:xfrm>
                <a:off x="4122" y="240"/>
                <a:ext cx="942"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081" name="Rectangle 95">
                <a:hlinkClick r:id="rId39"/>
                <a:hlinkHover r:id="rId40"/>
              </p:cNvPr>
              <p:cNvSpPr>
                <a:spLocks noChangeArrowheads="1"/>
              </p:cNvSpPr>
              <p:nvPr/>
            </p:nvSpPr>
            <p:spPr bwMode="auto">
              <a:xfrm>
                <a:off x="4122" y="108"/>
                <a:ext cx="942"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082" name="Rectangle 94">
                <a:hlinkClick r:id="rId41"/>
                <a:hlinkHover r:id="rId42"/>
              </p:cNvPr>
              <p:cNvSpPr>
                <a:spLocks noChangeArrowheads="1"/>
              </p:cNvSpPr>
              <p:nvPr/>
            </p:nvSpPr>
            <p:spPr bwMode="auto">
              <a:xfrm>
                <a:off x="2508" y="372"/>
                <a:ext cx="1212"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083" name="Rectangle 93">
                <a:hlinkClick r:id="rId43"/>
                <a:hlinkHover r:id="rId44"/>
              </p:cNvPr>
              <p:cNvSpPr>
                <a:spLocks noChangeArrowheads="1"/>
              </p:cNvSpPr>
              <p:nvPr/>
            </p:nvSpPr>
            <p:spPr bwMode="auto">
              <a:xfrm>
                <a:off x="2508" y="504"/>
                <a:ext cx="1212"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084" name="Rectangle 92">
                <a:hlinkClick r:id="rId45"/>
                <a:hlinkHover r:id="rId46"/>
              </p:cNvPr>
              <p:cNvSpPr>
                <a:spLocks noChangeArrowheads="1"/>
              </p:cNvSpPr>
              <p:nvPr/>
            </p:nvSpPr>
            <p:spPr bwMode="auto">
              <a:xfrm>
                <a:off x="180" y="240"/>
                <a:ext cx="2412"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sp>
            <p:nvSpPr>
              <p:cNvPr id="2085" name="Rectangle 91">
                <a:hlinkClick r:id="rId47"/>
                <a:hlinkHover r:id="rId48"/>
              </p:cNvPr>
              <p:cNvSpPr>
                <a:spLocks noChangeArrowheads="1"/>
              </p:cNvSpPr>
              <p:nvPr/>
            </p:nvSpPr>
            <p:spPr bwMode="auto">
              <a:xfrm>
                <a:off x="180" y="108"/>
                <a:ext cx="2412"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sz="1200">
                  <a:latin typeface="Times New Roman" panose="02020603050405020304" pitchFamily="18" charset="0"/>
                  <a:cs typeface="Times New Roman" panose="02020603050405020304" pitchFamily="18" charset="0"/>
                </a:endParaRPr>
              </a:p>
            </p:txBody>
          </p:sp>
        </p:grpSp>
      </p:grpSp>
      <p:sp>
        <p:nvSpPr>
          <p:cNvPr id="71" name="Title 1"/>
          <p:cNvSpPr>
            <a:spLocks noGrp="1"/>
          </p:cNvSpPr>
          <p:nvPr>
            <p:ph type="title"/>
          </p:nvPr>
        </p:nvSpPr>
        <p:spPr>
          <a:xfrm>
            <a:off x="0" y="5029200"/>
            <a:ext cx="6858000" cy="990600"/>
          </a:xfrm>
        </p:spPr>
        <p:txBody>
          <a:bodyPr>
            <a:noAutofit/>
          </a:bodyPr>
          <a:lstStyle/>
          <a:p>
            <a:pPr algn="l"/>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S6.   </a:t>
            </a:r>
            <a:r>
              <a:rPr lang="en-US" sz="1200" b="1" dirty="0" smtClean="0">
                <a:latin typeface="Times New Roman" panose="02020603050405020304" pitchFamily="18" charset="0"/>
                <a:cs typeface="Times New Roman" panose="02020603050405020304" pitchFamily="18" charset="0"/>
              </a:rPr>
              <a:t>Expression </a:t>
            </a:r>
            <a:r>
              <a:rPr lang="en-US" sz="1200" b="1" dirty="0">
                <a:latin typeface="Times New Roman" panose="02020603050405020304" pitchFamily="18" charset="0"/>
                <a:cs typeface="Times New Roman" panose="02020603050405020304" pitchFamily="18" charset="0"/>
              </a:rPr>
              <a:t>of genes neighboring </a:t>
            </a:r>
            <a:r>
              <a:rPr lang="en-US" sz="1200" b="1" i="1" dirty="0">
                <a:latin typeface="Times New Roman" panose="02020603050405020304" pitchFamily="18" charset="0"/>
                <a:cs typeface="Times New Roman" panose="02020603050405020304" pitchFamily="18" charset="0"/>
              </a:rPr>
              <a:t>MNM1</a:t>
            </a:r>
            <a:r>
              <a:rPr lang="en-US" sz="1200" b="1" dirty="0">
                <a:latin typeface="Times New Roman" panose="02020603050405020304" pitchFamily="18" charset="0"/>
                <a:cs typeface="Times New Roman" panose="02020603050405020304" pitchFamily="18" charset="0"/>
              </a:rPr>
              <a:t>:</a:t>
            </a:r>
            <a:br>
              <a:rPr lang="en-US" sz="1200" b="1"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Semi quantitative RT-PCR on At5g54920 and At5g54940 from the </a:t>
            </a:r>
            <a:r>
              <a:rPr lang="en-US" sz="1200" i="1" dirty="0">
                <a:latin typeface="Times New Roman" panose="02020603050405020304" pitchFamily="18" charset="0"/>
                <a:cs typeface="Times New Roman" panose="02020603050405020304" pitchFamily="18" charset="0"/>
              </a:rPr>
              <a:t>mnm1-1</a:t>
            </a:r>
            <a:r>
              <a:rPr lang="en-US" sz="1200" dirty="0">
                <a:latin typeface="Times New Roman" panose="02020603050405020304" pitchFamily="18" charset="0"/>
                <a:cs typeface="Times New Roman" panose="02020603050405020304" pitchFamily="18" charset="0"/>
              </a:rPr>
              <a:t> and </a:t>
            </a:r>
            <a:r>
              <a:rPr lang="en-US" sz="1200" i="1" dirty="0">
                <a:latin typeface="Times New Roman" panose="02020603050405020304" pitchFamily="18" charset="0"/>
                <a:cs typeface="Times New Roman" panose="02020603050405020304" pitchFamily="18" charset="0"/>
              </a:rPr>
              <a:t>mnm1-2</a:t>
            </a:r>
            <a:r>
              <a:rPr lang="en-US" sz="1200" dirty="0">
                <a:latin typeface="Times New Roman" panose="02020603050405020304" pitchFamily="18" charset="0"/>
                <a:cs typeface="Times New Roman" panose="02020603050405020304" pitchFamily="18" charset="0"/>
              </a:rPr>
              <a:t> genotypes using the same RNA as used in Figure S2 is shown.</a:t>
            </a:r>
          </a:p>
        </p:txBody>
      </p:sp>
      <p:sp>
        <p:nvSpPr>
          <p:cNvPr id="48" name="Text Box 39"/>
          <p:cNvSpPr txBox="1">
            <a:spLocks noChangeArrowheads="1"/>
          </p:cNvSpPr>
          <p:nvPr/>
        </p:nvSpPr>
        <p:spPr bwMode="auto">
          <a:xfrm>
            <a:off x="2590800" y="4081046"/>
            <a:ext cx="53572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dirty="0">
                <a:latin typeface="Times New Roman" panose="02020603050405020304" pitchFamily="18" charset="0"/>
                <a:cs typeface="Times New Roman" panose="02020603050405020304" pitchFamily="18" charset="0"/>
              </a:rPr>
              <a:t>Col-0</a:t>
            </a:r>
          </a:p>
        </p:txBody>
      </p:sp>
      <p:sp>
        <p:nvSpPr>
          <p:cNvPr id="49" name="Text Box 40"/>
          <p:cNvSpPr txBox="1">
            <a:spLocks noChangeArrowheads="1"/>
          </p:cNvSpPr>
          <p:nvPr/>
        </p:nvSpPr>
        <p:spPr bwMode="auto">
          <a:xfrm>
            <a:off x="3200400" y="4081046"/>
            <a:ext cx="6880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i="1" dirty="0">
                <a:latin typeface="Times New Roman" panose="02020603050405020304" pitchFamily="18" charset="0"/>
                <a:cs typeface="Times New Roman" panose="02020603050405020304" pitchFamily="18" charset="0"/>
              </a:rPr>
              <a:t>mnm1-1</a:t>
            </a:r>
          </a:p>
        </p:txBody>
      </p:sp>
      <p:sp>
        <p:nvSpPr>
          <p:cNvPr id="50" name="Text Box 41"/>
          <p:cNvSpPr txBox="1">
            <a:spLocks noChangeArrowheads="1"/>
          </p:cNvSpPr>
          <p:nvPr/>
        </p:nvSpPr>
        <p:spPr bwMode="auto">
          <a:xfrm>
            <a:off x="3962400" y="4081046"/>
            <a:ext cx="6880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CN" sz="1200" i="1" dirty="0" smtClean="0">
                <a:latin typeface="Times New Roman" panose="02020603050405020304" pitchFamily="18" charset="0"/>
                <a:cs typeface="Times New Roman" panose="02020603050405020304" pitchFamily="18" charset="0"/>
              </a:rPr>
              <a:t>mnm1-2</a:t>
            </a:r>
            <a:endParaRPr lang="en-US" altLang="zh-CN"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861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144" y="3429000"/>
            <a:ext cx="6848856" cy="2286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S7.   </a:t>
            </a:r>
            <a:r>
              <a:rPr lang="en-US" sz="1200" b="1" dirty="0" smtClean="0">
                <a:latin typeface="Times New Roman" panose="02020603050405020304" pitchFamily="18" charset="0"/>
                <a:cs typeface="Times New Roman" panose="02020603050405020304" pitchFamily="18" charset="0"/>
              </a:rPr>
              <a:t>Flowering </a:t>
            </a:r>
            <a:r>
              <a:rPr lang="en-US" sz="1200" b="1" dirty="0">
                <a:latin typeface="Times New Roman" panose="02020603050405020304" pitchFamily="18" charset="0"/>
                <a:cs typeface="Times New Roman" panose="02020603050405020304" pitchFamily="18" charset="0"/>
              </a:rPr>
              <a:t>time in </a:t>
            </a:r>
            <a:r>
              <a:rPr lang="en-US" sz="1200" b="1" i="1" dirty="0">
                <a:latin typeface="Times New Roman" panose="02020603050405020304" pitchFamily="18" charset="0"/>
                <a:cs typeface="Times New Roman" panose="02020603050405020304" pitchFamily="18" charset="0"/>
              </a:rPr>
              <a:t>MNM1</a:t>
            </a:r>
            <a:r>
              <a:rPr lang="en-US" sz="1200" b="1" dirty="0">
                <a:latin typeface="Times New Roman" panose="02020603050405020304" pitchFamily="18" charset="0"/>
                <a:cs typeface="Times New Roman" panose="02020603050405020304" pitchFamily="18" charset="0"/>
              </a:rPr>
              <a:t> Genotypes:</a:t>
            </a:r>
            <a:endParaRPr lang="en-US" sz="1200" dirty="0">
              <a:latin typeface="Times New Roman" panose="02020603050405020304" pitchFamily="18" charset="0"/>
              <a:cs typeface="Times New Roman" panose="02020603050405020304" pitchFamily="18" charset="0"/>
            </a:endParaRPr>
          </a:p>
          <a:p>
            <a:pPr algn="l"/>
            <a:r>
              <a:rPr lang="en-US" sz="1200" dirty="0">
                <a:latin typeface="Times New Roman" panose="02020603050405020304" pitchFamily="18" charset="0"/>
                <a:cs typeface="Times New Roman" panose="02020603050405020304" pitchFamily="18" charset="0"/>
              </a:rPr>
              <a:t>Letters show statistically different groupings within a graph as determined by ANOVA at a 0.001 level. All ANOVA models included genotype and the interaction of genotype and replicate. In all instances, the interaction term was non-significant. All values are least squared means with standard error. All genotypes were tested together in four independent experiments per day length with an average of 200 plants in total across the experiments for each genotype.</a:t>
            </a:r>
          </a:p>
          <a:p>
            <a:pPr marL="342900" lvl="0" indent="-342900" algn="l">
              <a:buAutoNum type="alphaUcPeriod"/>
            </a:pPr>
            <a:r>
              <a:rPr lang="en-US" sz="1200" dirty="0" smtClean="0">
                <a:latin typeface="Times New Roman" panose="02020603050405020304" pitchFamily="18" charset="0"/>
                <a:cs typeface="Times New Roman" panose="02020603050405020304" pitchFamily="18" charset="0"/>
              </a:rPr>
              <a:t>Number </a:t>
            </a:r>
            <a:r>
              <a:rPr lang="en-US" sz="1200" dirty="0">
                <a:latin typeface="Times New Roman" panose="02020603050405020304" pitchFamily="18" charset="0"/>
                <a:cs typeface="Times New Roman" panose="02020603050405020304" pitchFamily="18" charset="0"/>
              </a:rPr>
              <a:t>of leaves at flowering under long-day conditions for WT and the </a:t>
            </a:r>
            <a:r>
              <a:rPr lang="en-US" sz="1200" i="1" dirty="0">
                <a:latin typeface="Times New Roman" panose="02020603050405020304" pitchFamily="18" charset="0"/>
                <a:cs typeface="Times New Roman" panose="02020603050405020304" pitchFamily="18" charset="0"/>
              </a:rPr>
              <a:t>mnm1-1/2</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genotypes.</a:t>
            </a:r>
          </a:p>
          <a:p>
            <a:pPr marL="342900" lvl="0" indent="-342900" algn="l">
              <a:buAutoNum type="alphaUcPeriod"/>
            </a:pPr>
            <a:r>
              <a:rPr lang="en-US" sz="1200" dirty="0" smtClean="0">
                <a:latin typeface="Times New Roman" panose="02020603050405020304" pitchFamily="18" charset="0"/>
                <a:cs typeface="Times New Roman" panose="02020603050405020304" pitchFamily="18" charset="0"/>
              </a:rPr>
              <a:t>Number </a:t>
            </a:r>
            <a:r>
              <a:rPr lang="en-US" sz="1200" dirty="0">
                <a:latin typeface="Times New Roman" panose="02020603050405020304" pitchFamily="18" charset="0"/>
                <a:cs typeface="Times New Roman" panose="02020603050405020304" pitchFamily="18" charset="0"/>
              </a:rPr>
              <a:t>of leaves at flowering under short-day conditions. for WT and the </a:t>
            </a:r>
            <a:r>
              <a:rPr lang="en-US" sz="1200" i="1" dirty="0">
                <a:latin typeface="Times New Roman" panose="02020603050405020304" pitchFamily="18" charset="0"/>
                <a:cs typeface="Times New Roman" panose="02020603050405020304" pitchFamily="18" charset="0"/>
              </a:rPr>
              <a:t>mnm1-1/2</a:t>
            </a:r>
            <a:r>
              <a:rPr lang="en-US" sz="1200" dirty="0">
                <a:latin typeface="Times New Roman" panose="02020603050405020304" pitchFamily="18" charset="0"/>
                <a:cs typeface="Times New Roman" panose="02020603050405020304" pitchFamily="18" charset="0"/>
              </a:rPr>
              <a:t> genotypes.</a:t>
            </a:r>
          </a:p>
          <a:p>
            <a:pPr algn="l"/>
            <a:endParaRPr lang="en-US" sz="1200" dirty="0">
              <a:latin typeface="Times New Roman" panose="02020603050405020304" pitchFamily="18" charset="0"/>
              <a:cs typeface="Times New Roman" panose="02020603050405020304" pitchFamily="18" charset="0"/>
            </a:endParaRPr>
          </a:p>
        </p:txBody>
      </p:sp>
      <p:graphicFrame>
        <p:nvGraphicFramePr>
          <p:cNvPr id="5" name="Chart 4"/>
          <p:cNvGraphicFramePr>
            <a:graphicFrameLocks/>
          </p:cNvGraphicFramePr>
          <p:nvPr>
            <p:extLst>
              <p:ext uri="{D42A27DB-BD31-4B8C-83A1-F6EECF244321}">
                <p14:modId xmlns:p14="http://schemas.microsoft.com/office/powerpoint/2010/main" val="110241286"/>
              </p:ext>
            </p:extLst>
          </p:nvPr>
        </p:nvGraphicFramePr>
        <p:xfrm>
          <a:off x="381000" y="228600"/>
          <a:ext cx="1828800"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2962607743"/>
              </p:ext>
            </p:extLst>
          </p:nvPr>
        </p:nvGraphicFramePr>
        <p:xfrm>
          <a:off x="2286000" y="228600"/>
          <a:ext cx="1828800" cy="2286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03060" y="76200"/>
            <a:ext cx="295274" cy="27699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A</a:t>
            </a:r>
            <a:endParaRPr lang="en-US" sz="12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2362200" y="76200"/>
            <a:ext cx="287258"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B</a:t>
            </a:r>
          </a:p>
        </p:txBody>
      </p:sp>
      <p:sp>
        <p:nvSpPr>
          <p:cNvPr id="11" name="TextBox 10"/>
          <p:cNvSpPr txBox="1"/>
          <p:nvPr/>
        </p:nvSpPr>
        <p:spPr>
          <a:xfrm>
            <a:off x="1091184" y="272757"/>
            <a:ext cx="258404" cy="27699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a</a:t>
            </a:r>
            <a:endParaRPr lang="en-US" sz="12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1798996" y="202867"/>
            <a:ext cx="258404" cy="27699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a</a:t>
            </a:r>
            <a:endParaRPr lang="en-US" sz="12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1432551" y="411917"/>
            <a:ext cx="264816"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b</a:t>
            </a:r>
          </a:p>
        </p:txBody>
      </p:sp>
      <p:sp>
        <p:nvSpPr>
          <p:cNvPr id="17" name="TextBox 16"/>
          <p:cNvSpPr txBox="1"/>
          <p:nvPr/>
        </p:nvSpPr>
        <p:spPr>
          <a:xfrm>
            <a:off x="3011424" y="304654"/>
            <a:ext cx="258404" cy="27699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a</a:t>
            </a:r>
            <a:endParaRPr lang="en-US" sz="12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3703996" y="185996"/>
            <a:ext cx="258404" cy="27699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c</a:t>
            </a:r>
            <a:endParaRPr lang="en-US" sz="1200"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3392784" y="395046"/>
            <a:ext cx="264816"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b</a:t>
            </a:r>
          </a:p>
        </p:txBody>
      </p:sp>
      <p:graphicFrame>
        <p:nvGraphicFramePr>
          <p:cNvPr id="14" name="Chart 13"/>
          <p:cNvGraphicFramePr>
            <a:graphicFrameLocks/>
          </p:cNvGraphicFramePr>
          <p:nvPr>
            <p:extLst>
              <p:ext uri="{D42A27DB-BD31-4B8C-83A1-F6EECF244321}">
                <p14:modId xmlns:p14="http://schemas.microsoft.com/office/powerpoint/2010/main" val="1094361925"/>
              </p:ext>
            </p:extLst>
          </p:nvPr>
        </p:nvGraphicFramePr>
        <p:xfrm>
          <a:off x="435188" y="290799"/>
          <a:ext cx="18288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a:graphicFrameLocks/>
          </p:cNvGraphicFramePr>
          <p:nvPr>
            <p:extLst>
              <p:ext uri="{D42A27DB-BD31-4B8C-83A1-F6EECF244321}">
                <p14:modId xmlns:p14="http://schemas.microsoft.com/office/powerpoint/2010/main" val="3711838717"/>
              </p:ext>
            </p:extLst>
          </p:nvPr>
        </p:nvGraphicFramePr>
        <p:xfrm>
          <a:off x="2355428" y="289565"/>
          <a:ext cx="18288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72229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Content Placeholder 1"/>
          <p:cNvPicPr>
            <a:picLocks noChangeAspect="1"/>
          </p:cNvPicPr>
          <p:nvPr/>
        </p:nvPicPr>
        <p:blipFill>
          <a:blip r:embed="rId3">
            <a:extLst>
              <a:ext uri="{28A0092B-C50C-407E-A947-70E740481C1C}">
                <a14:useLocalDpi xmlns:a14="http://schemas.microsoft.com/office/drawing/2010/main" val="0"/>
              </a:ext>
            </a:extLst>
          </a:blip>
          <a:srcRect l="13654" t="45428" r="9721" b="34433"/>
          <a:stretch>
            <a:fillRect/>
          </a:stretch>
        </p:blipFill>
        <p:spPr bwMode="auto">
          <a:xfrm>
            <a:off x="1143000" y="1371600"/>
            <a:ext cx="4729163"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5062538" y="1514475"/>
            <a:ext cx="609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59" name="TextBox 6"/>
          <p:cNvSpPr txBox="1">
            <a:spLocks noChangeArrowheads="1"/>
          </p:cNvSpPr>
          <p:nvPr/>
        </p:nvSpPr>
        <p:spPr bwMode="auto">
          <a:xfrm>
            <a:off x="1143000" y="1420813"/>
            <a:ext cx="5357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solidFill>
                  <a:schemeClr val="bg1"/>
                </a:solidFill>
                <a:latin typeface="Times New Roman" panose="02020603050405020304" pitchFamily="18" charset="0"/>
                <a:cs typeface="Times New Roman" panose="02020603050405020304" pitchFamily="18" charset="0"/>
              </a:rPr>
              <a:t>Col-0</a:t>
            </a:r>
          </a:p>
        </p:txBody>
      </p:sp>
      <p:pic>
        <p:nvPicPr>
          <p:cNvPr id="2060" name="Content Placeholder 1"/>
          <p:cNvPicPr>
            <a:picLocks noChangeAspect="1"/>
          </p:cNvPicPr>
          <p:nvPr/>
        </p:nvPicPr>
        <p:blipFill>
          <a:blip r:embed="rId4">
            <a:extLst>
              <a:ext uri="{28A0092B-C50C-407E-A947-70E740481C1C}">
                <a14:useLocalDpi xmlns:a14="http://schemas.microsoft.com/office/drawing/2010/main" val="0"/>
              </a:ext>
            </a:extLst>
          </a:blip>
          <a:srcRect l="10184" t="47047" r="8643" b="31656"/>
          <a:stretch>
            <a:fillRect/>
          </a:stretch>
        </p:blipFill>
        <p:spPr bwMode="auto">
          <a:xfrm>
            <a:off x="1143000" y="2246313"/>
            <a:ext cx="47577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Connector 13"/>
          <p:cNvCxnSpPr/>
          <p:nvPr/>
        </p:nvCxnSpPr>
        <p:spPr>
          <a:xfrm>
            <a:off x="5068888" y="2462213"/>
            <a:ext cx="577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62" name="TextBox 9"/>
          <p:cNvSpPr txBox="1">
            <a:spLocks noChangeArrowheads="1"/>
          </p:cNvSpPr>
          <p:nvPr/>
        </p:nvSpPr>
        <p:spPr bwMode="auto">
          <a:xfrm>
            <a:off x="1143000" y="2335213"/>
            <a:ext cx="68800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dirty="0">
                <a:solidFill>
                  <a:schemeClr val="bg1"/>
                </a:solidFill>
                <a:latin typeface="Times New Roman" panose="02020603050405020304" pitchFamily="18" charset="0"/>
                <a:cs typeface="Times New Roman" panose="02020603050405020304" pitchFamily="18" charset="0"/>
              </a:rPr>
              <a:t>m</a:t>
            </a:r>
            <a:r>
              <a:rPr lang="en-US" sz="1200" i="1" dirty="0" smtClean="0">
                <a:solidFill>
                  <a:schemeClr val="bg1"/>
                </a:solidFill>
                <a:latin typeface="Times New Roman" panose="02020603050405020304" pitchFamily="18" charset="0"/>
                <a:cs typeface="Times New Roman" panose="02020603050405020304" pitchFamily="18" charset="0"/>
              </a:rPr>
              <a:t>nm1-1</a:t>
            </a:r>
            <a:endParaRPr lang="en-US" sz="1200" i="1" dirty="0">
              <a:solidFill>
                <a:schemeClr val="bg1"/>
              </a:solidFill>
              <a:latin typeface="Times New Roman" panose="02020603050405020304" pitchFamily="18" charset="0"/>
              <a:cs typeface="Times New Roman" panose="02020603050405020304" pitchFamily="18" charset="0"/>
            </a:endParaRPr>
          </a:p>
        </p:txBody>
      </p:sp>
      <p:pic>
        <p:nvPicPr>
          <p:cNvPr id="2063" name="Content Placeholder 6"/>
          <p:cNvPicPr>
            <a:picLocks noChangeAspect="1"/>
          </p:cNvPicPr>
          <p:nvPr/>
        </p:nvPicPr>
        <p:blipFill>
          <a:blip r:embed="rId5">
            <a:extLst>
              <a:ext uri="{28A0092B-C50C-407E-A947-70E740481C1C}">
                <a14:useLocalDpi xmlns:a14="http://schemas.microsoft.com/office/drawing/2010/main" val="0"/>
              </a:ext>
            </a:extLst>
          </a:blip>
          <a:srcRect l="7716" t="50000" r="7407" b="29630"/>
          <a:stretch>
            <a:fillRect/>
          </a:stretch>
        </p:blipFill>
        <p:spPr bwMode="auto">
          <a:xfrm>
            <a:off x="1143000" y="3114675"/>
            <a:ext cx="47815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Straight Connector 16"/>
          <p:cNvCxnSpPr/>
          <p:nvPr/>
        </p:nvCxnSpPr>
        <p:spPr>
          <a:xfrm>
            <a:off x="5140325" y="3270250"/>
            <a:ext cx="5556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65" name="TextBox 13"/>
          <p:cNvSpPr txBox="1">
            <a:spLocks noChangeArrowheads="1"/>
          </p:cNvSpPr>
          <p:nvPr/>
        </p:nvSpPr>
        <p:spPr bwMode="auto">
          <a:xfrm>
            <a:off x="1143000" y="3194050"/>
            <a:ext cx="68800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dirty="0">
                <a:solidFill>
                  <a:schemeClr val="bg1"/>
                </a:solidFill>
                <a:latin typeface="Times New Roman" panose="02020603050405020304" pitchFamily="18" charset="0"/>
                <a:cs typeface="Times New Roman" panose="02020603050405020304" pitchFamily="18" charset="0"/>
              </a:rPr>
              <a:t>m</a:t>
            </a:r>
            <a:r>
              <a:rPr lang="en-US" sz="1200" i="1" dirty="0" smtClean="0">
                <a:solidFill>
                  <a:schemeClr val="bg1"/>
                </a:solidFill>
                <a:latin typeface="Times New Roman" panose="02020603050405020304" pitchFamily="18" charset="0"/>
                <a:cs typeface="Times New Roman" panose="02020603050405020304" pitchFamily="18" charset="0"/>
              </a:rPr>
              <a:t>nm1-2</a:t>
            </a:r>
            <a:endParaRPr lang="en-US" sz="1200" i="1" dirty="0">
              <a:solidFill>
                <a:schemeClr val="bg1"/>
              </a:solidFill>
              <a:latin typeface="Times New Roman" panose="02020603050405020304" pitchFamily="18" charset="0"/>
              <a:cs typeface="Times New Roman" panose="02020603050405020304" pitchFamily="18" charset="0"/>
            </a:endParaRPr>
          </a:p>
        </p:txBody>
      </p:sp>
      <p:pic>
        <p:nvPicPr>
          <p:cNvPr id="2066" name="Content Placeholder 8"/>
          <p:cNvPicPr>
            <a:picLocks noChangeAspect="1"/>
          </p:cNvPicPr>
          <p:nvPr/>
        </p:nvPicPr>
        <p:blipFill>
          <a:blip r:embed="rId6">
            <a:extLst>
              <a:ext uri="{28A0092B-C50C-407E-A947-70E740481C1C}">
                <a14:useLocalDpi xmlns:a14="http://schemas.microsoft.com/office/drawing/2010/main" val="0"/>
              </a:ext>
            </a:extLst>
          </a:blip>
          <a:srcRect l="8310" t="60706" r="11574" b="21008"/>
          <a:stretch>
            <a:fillRect/>
          </a:stretch>
        </p:blipFill>
        <p:spPr bwMode="auto">
          <a:xfrm>
            <a:off x="1143000" y="3911600"/>
            <a:ext cx="47815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Straight Connector 19"/>
          <p:cNvCxnSpPr/>
          <p:nvPr/>
        </p:nvCxnSpPr>
        <p:spPr>
          <a:xfrm>
            <a:off x="5183188" y="4076700"/>
            <a:ext cx="5889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68" name="TextBox 17"/>
          <p:cNvSpPr txBox="1">
            <a:spLocks noChangeArrowheads="1"/>
          </p:cNvSpPr>
          <p:nvPr/>
        </p:nvSpPr>
        <p:spPr bwMode="auto">
          <a:xfrm>
            <a:off x="1143000" y="3944938"/>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solidFill>
                  <a:schemeClr val="bg1"/>
                </a:solidFill>
                <a:latin typeface="Times New Roman" panose="02020603050405020304" pitchFamily="18" charset="0"/>
                <a:cs typeface="Times New Roman" panose="02020603050405020304" pitchFamily="18" charset="0"/>
              </a:rPr>
              <a:t>OE7</a:t>
            </a:r>
          </a:p>
        </p:txBody>
      </p:sp>
      <p:pic>
        <p:nvPicPr>
          <p:cNvPr id="2069" name="Content Placeholder 12"/>
          <p:cNvPicPr>
            <a:picLocks noChangeAspect="1"/>
          </p:cNvPicPr>
          <p:nvPr/>
        </p:nvPicPr>
        <p:blipFill>
          <a:blip r:embed="rId7">
            <a:extLst>
              <a:ext uri="{28A0092B-C50C-407E-A947-70E740481C1C}">
                <a14:useLocalDpi xmlns:a14="http://schemas.microsoft.com/office/drawing/2010/main" val="0"/>
              </a:ext>
            </a:extLst>
          </a:blip>
          <a:srcRect l="16667" t="54688" r="19907" b="26331"/>
          <a:stretch>
            <a:fillRect/>
          </a:stretch>
        </p:blipFill>
        <p:spPr bwMode="auto">
          <a:xfrm>
            <a:off x="1143000" y="4695825"/>
            <a:ext cx="391477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Straight Connector 22"/>
          <p:cNvCxnSpPr/>
          <p:nvPr/>
        </p:nvCxnSpPr>
        <p:spPr>
          <a:xfrm>
            <a:off x="4191000" y="4914900"/>
            <a:ext cx="609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71" name="TextBox 22"/>
          <p:cNvSpPr txBox="1">
            <a:spLocks noChangeArrowheads="1"/>
          </p:cNvSpPr>
          <p:nvPr/>
        </p:nvSpPr>
        <p:spPr bwMode="auto">
          <a:xfrm>
            <a:off x="1143000" y="4772025"/>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solidFill>
                  <a:schemeClr val="bg1"/>
                </a:solidFill>
                <a:latin typeface="Times New Roman" panose="02020603050405020304" pitchFamily="18" charset="0"/>
                <a:cs typeface="Times New Roman" panose="02020603050405020304" pitchFamily="18" charset="0"/>
              </a:rPr>
              <a:t>OE8</a:t>
            </a:r>
          </a:p>
        </p:txBody>
      </p:sp>
      <p:sp>
        <p:nvSpPr>
          <p:cNvPr id="2074" name="TextBox 1"/>
          <p:cNvSpPr txBox="1">
            <a:spLocks noChangeArrowheads="1"/>
          </p:cNvSpPr>
          <p:nvPr/>
        </p:nvSpPr>
        <p:spPr bwMode="auto">
          <a:xfrm>
            <a:off x="1160656" y="6391274"/>
            <a:ext cx="47815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S8:   </a:t>
            </a:r>
            <a:r>
              <a:rPr lang="en-US" sz="1200" b="1" dirty="0" smtClean="0">
                <a:latin typeface="Times New Roman" panose="02020603050405020304" pitchFamily="18" charset="0"/>
                <a:cs typeface="Times New Roman" panose="02020603050405020304" pitchFamily="18" charset="0"/>
              </a:rPr>
              <a:t>Dissected </a:t>
            </a:r>
            <a:r>
              <a:rPr lang="en-US" sz="1200" b="1" dirty="0">
                <a:latin typeface="Times New Roman" panose="02020603050405020304" pitchFamily="18" charset="0"/>
                <a:cs typeface="Times New Roman" panose="02020603050405020304" pitchFamily="18" charset="0"/>
              </a:rPr>
              <a:t>Leaves of 6 week old whole plants:</a:t>
            </a: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A representative dissection of leaves from all genotypes grown under short-days are presented. The bars represent 5 cm. The OE3 strong OE line is presented for reference of the typical phenotypes found in strong overexpression lines.</a:t>
            </a:r>
          </a:p>
        </p:txBody>
      </p:sp>
      <p:pic>
        <p:nvPicPr>
          <p:cNvPr id="27" name="Content Placeholder 3"/>
          <p:cNvPicPr>
            <a:picLocks noChangeAspect="1"/>
          </p:cNvPicPr>
          <p:nvPr/>
        </p:nvPicPr>
        <p:blipFill rotWithShape="1">
          <a:blip r:embed="rId8" cstate="print">
            <a:extLst>
              <a:ext uri="{28A0092B-C50C-407E-A947-70E740481C1C}">
                <a14:useLocalDpi xmlns:a14="http://schemas.microsoft.com/office/drawing/2010/main" val="0"/>
              </a:ext>
            </a:extLst>
          </a:blip>
          <a:srcRect l="35279" t="37993" r="36409" b="38105"/>
          <a:stretch/>
        </p:blipFill>
        <p:spPr>
          <a:xfrm>
            <a:off x="4855029" y="5540353"/>
            <a:ext cx="1393371" cy="784247"/>
          </a:xfrm>
          <a:prstGeom prst="rect">
            <a:avLst/>
          </a:prstGeom>
        </p:spPr>
      </p:pic>
      <p:cxnSp>
        <p:nvCxnSpPr>
          <p:cNvPr id="28" name="Straight Connector 27"/>
          <p:cNvCxnSpPr/>
          <p:nvPr/>
        </p:nvCxnSpPr>
        <p:spPr>
          <a:xfrm>
            <a:off x="4925466" y="6278923"/>
            <a:ext cx="124164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9" name="Content Placeholder 3"/>
          <p:cNvPicPr>
            <a:picLocks noChangeAspect="1"/>
          </p:cNvPicPr>
          <p:nvPr/>
        </p:nvPicPr>
        <p:blipFill rotWithShape="1">
          <a:blip r:embed="rId9" cstate="print">
            <a:extLst>
              <a:ext uri="{28A0092B-C50C-407E-A947-70E740481C1C}">
                <a14:useLocalDpi xmlns:a14="http://schemas.microsoft.com/office/drawing/2010/main" val="0"/>
              </a:ext>
            </a:extLst>
          </a:blip>
          <a:srcRect l="12497" t="37805" r="4216" b="45016"/>
          <a:stretch/>
        </p:blipFill>
        <p:spPr>
          <a:xfrm>
            <a:off x="1143000" y="5540353"/>
            <a:ext cx="3686415" cy="506951"/>
          </a:xfrm>
          <a:prstGeom prst="rect">
            <a:avLst/>
          </a:prstGeom>
        </p:spPr>
      </p:pic>
      <p:cxnSp>
        <p:nvCxnSpPr>
          <p:cNvPr id="30" name="Straight Connector 29"/>
          <p:cNvCxnSpPr/>
          <p:nvPr/>
        </p:nvCxnSpPr>
        <p:spPr>
          <a:xfrm>
            <a:off x="3686415" y="5949333"/>
            <a:ext cx="866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TextBox 22"/>
          <p:cNvSpPr txBox="1">
            <a:spLocks noChangeArrowheads="1"/>
          </p:cNvSpPr>
          <p:nvPr/>
        </p:nvSpPr>
        <p:spPr bwMode="auto">
          <a:xfrm>
            <a:off x="1160656" y="5544979"/>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solidFill>
                  <a:schemeClr val="bg1"/>
                </a:solidFill>
                <a:latin typeface="Times New Roman" panose="02020603050405020304" pitchFamily="18" charset="0"/>
                <a:cs typeface="Times New Roman" panose="02020603050405020304" pitchFamily="18" charset="0"/>
              </a:rPr>
              <a:t>OE3</a:t>
            </a:r>
            <a:endParaRPr lang="en-US" sz="1200" dirty="0">
              <a:solidFill>
                <a:schemeClr val="bg1"/>
              </a:solidFill>
              <a:latin typeface="Times New Roman" panose="02020603050405020304" pitchFamily="18" charset="0"/>
              <a:cs typeface="Times New Roman" panose="02020603050405020304" pitchFamily="18" charset="0"/>
            </a:endParaRPr>
          </a:p>
        </p:txBody>
      </p:sp>
      <p:sp>
        <p:nvSpPr>
          <p:cNvPr id="32" name="TextBox 22"/>
          <p:cNvSpPr txBox="1">
            <a:spLocks noChangeArrowheads="1"/>
          </p:cNvSpPr>
          <p:nvPr/>
        </p:nvSpPr>
        <p:spPr bwMode="auto">
          <a:xfrm>
            <a:off x="4855029" y="5562600"/>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smtClean="0">
                <a:solidFill>
                  <a:schemeClr val="bg1"/>
                </a:solidFill>
                <a:latin typeface="Times New Roman" panose="02020603050405020304" pitchFamily="18" charset="0"/>
                <a:cs typeface="Times New Roman" panose="02020603050405020304" pitchFamily="18" charset="0"/>
              </a:rPr>
              <a:t>OE3</a:t>
            </a:r>
            <a:endParaRPr 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76252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858000" cy="2209800"/>
          </a:xfrm>
        </p:spPr>
        <p:txBody>
          <a:bodyPr>
            <a:noAutofit/>
          </a:bodyPr>
          <a:lstStyle/>
          <a:p>
            <a:pPr algn="l"/>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S9.   </a:t>
            </a:r>
            <a:r>
              <a:rPr lang="en-US" sz="1200" b="1" dirty="0" smtClean="0">
                <a:latin typeface="Times New Roman" panose="02020603050405020304" pitchFamily="18" charset="0"/>
                <a:cs typeface="Times New Roman" panose="02020603050405020304" pitchFamily="18" charset="0"/>
              </a:rPr>
              <a:t>Percent </a:t>
            </a:r>
            <a:r>
              <a:rPr lang="en-US" sz="1200" b="1" dirty="0">
                <a:latin typeface="Times New Roman" panose="02020603050405020304" pitchFamily="18" charset="0"/>
                <a:cs typeface="Times New Roman" panose="02020603050405020304" pitchFamily="18" charset="0"/>
              </a:rPr>
              <a:t>change of metabolites in relation to WT:</a:t>
            </a:r>
            <a:br>
              <a:rPr lang="en-US" sz="1200" b="1"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Only metabolites that were significantly different between WT and both the OE and the </a:t>
            </a:r>
            <a:r>
              <a:rPr lang="en-US" sz="1200" i="1" dirty="0">
                <a:latin typeface="Times New Roman" panose="02020603050405020304" pitchFamily="18" charset="0"/>
                <a:cs typeface="Times New Roman" panose="02020603050405020304" pitchFamily="18" charset="0"/>
              </a:rPr>
              <a:t>mnm1-1/2</a:t>
            </a:r>
            <a:r>
              <a:rPr lang="en-US" sz="1200" dirty="0">
                <a:latin typeface="Times New Roman" panose="02020603050405020304" pitchFamily="18" charset="0"/>
                <a:cs typeface="Times New Roman" panose="02020603050405020304" pitchFamily="18" charset="0"/>
              </a:rPr>
              <a:t> genotypes at the mid-day time point are shown. Metabolite names are on the X axis. Red shows the average change with regards to the WT genotype in the OE lines while blue is for the </a:t>
            </a:r>
            <a:r>
              <a:rPr lang="en-US" sz="1200" i="1" dirty="0">
                <a:latin typeface="Times New Roman" panose="02020603050405020304" pitchFamily="18" charset="0"/>
                <a:cs typeface="Times New Roman" panose="02020603050405020304" pitchFamily="18" charset="0"/>
              </a:rPr>
              <a:t>mnm1-1</a:t>
            </a:r>
            <a:r>
              <a:rPr lang="en-US" sz="1200" dirty="0">
                <a:latin typeface="Times New Roman" panose="02020603050405020304" pitchFamily="18" charset="0"/>
                <a:cs typeface="Times New Roman" panose="02020603050405020304" pitchFamily="18" charset="0"/>
              </a:rPr>
              <a:t> and </a:t>
            </a:r>
            <a:r>
              <a:rPr lang="en-US" sz="1200" i="1" dirty="0">
                <a:latin typeface="Times New Roman" panose="02020603050405020304" pitchFamily="18" charset="0"/>
                <a:cs typeface="Times New Roman" panose="02020603050405020304" pitchFamily="18" charset="0"/>
              </a:rPr>
              <a:t>mnm1-2</a:t>
            </a:r>
            <a:r>
              <a:rPr lang="en-US" sz="1200" dirty="0">
                <a:latin typeface="Times New Roman" panose="02020603050405020304" pitchFamily="18" charset="0"/>
                <a:cs typeface="Times New Roman" panose="02020603050405020304" pitchFamily="18" charset="0"/>
              </a:rPr>
              <a:t> lines.</a:t>
            </a:r>
          </a:p>
        </p:txBody>
      </p:sp>
      <p:graphicFrame>
        <p:nvGraphicFramePr>
          <p:cNvPr id="4" name="Chart 3"/>
          <p:cNvGraphicFramePr>
            <a:graphicFrameLocks/>
          </p:cNvGraphicFramePr>
          <p:nvPr>
            <p:extLst>
              <p:ext uri="{D42A27DB-BD31-4B8C-83A1-F6EECF244321}">
                <p14:modId xmlns:p14="http://schemas.microsoft.com/office/powerpoint/2010/main" val="3387822549"/>
              </p:ext>
            </p:extLst>
          </p:nvPr>
        </p:nvGraphicFramePr>
        <p:xfrm>
          <a:off x="30480" y="2209800"/>
          <a:ext cx="6858000" cy="40576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24223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1CDC5FD072334F9703F23953ABDEC0" ma:contentTypeVersion="7" ma:contentTypeDescription="Create a new document." ma:contentTypeScope="" ma:versionID="51de148a3b3a5dcc0414084672ba338a">
  <xsd:schema xmlns:xsd="http://www.w3.org/2001/XMLSchema" xmlns:p="http://schemas.microsoft.com/office/2006/metadata/properties" xmlns:ns2="6a90e0a4-1722-4f67-8465-96545ae1b85e" targetNamespace="http://schemas.microsoft.com/office/2006/metadata/properties" ma:root="true" ma:fieldsID="35072b037f7020c5894e6579905434e3" ns2:_="">
    <xsd:import namespace="6a90e0a4-1722-4f67-8465-96545ae1b85e"/>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6a90e0a4-1722-4f67-8465-96545ae1b85e"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FileFormat xmlns="6a90e0a4-1722-4f67-8465-96545ae1b85e">PPTX</FileFormat>
    <TitleName xmlns="6a90e0a4-1722-4f67-8465-96545ae1b85e">Presentation 1.PPTX</TitleName>
    <IsDeleted xmlns="6a90e0a4-1722-4f67-8465-96545ae1b85e">false</IsDeleted>
    <DocumentType xmlns="6a90e0a4-1722-4f67-8465-96545ae1b85e">Presentation</DocumentType>
    <DocumentId xmlns="6a90e0a4-1722-4f67-8465-96545ae1b85e">Presentation 1.PPTX</DocumentId>
    <Checked_x0020_Out_x0020_To xmlns="6a90e0a4-1722-4f67-8465-96545ae1b85e">
      <UserInfo>
        <DisplayName/>
        <AccountId xsi:nil="true"/>
        <AccountType/>
      </UserInfo>
    </Checked_x0020_Out_x0020_To>
    <StageName xmlns="6a90e0a4-1722-4f67-8465-96545ae1b85e" xsi:nil="true"/>
  </documentManagement>
</p:properties>
</file>

<file path=customXml/itemProps1.xml><?xml version="1.0" encoding="utf-8"?>
<ds:datastoreItem xmlns:ds="http://schemas.openxmlformats.org/officeDocument/2006/customXml" ds:itemID="{7283433F-F2AB-441B-B213-DBC29D5501C8}"/>
</file>

<file path=customXml/itemProps2.xml><?xml version="1.0" encoding="utf-8"?>
<ds:datastoreItem xmlns:ds="http://schemas.openxmlformats.org/officeDocument/2006/customXml" ds:itemID="{FDEEFD74-8FC5-42EA-A8D3-8B7125825129}"/>
</file>

<file path=customXml/itemProps3.xml><?xml version="1.0" encoding="utf-8"?>
<ds:datastoreItem xmlns:ds="http://schemas.openxmlformats.org/officeDocument/2006/customXml" ds:itemID="{22DDC2EB-F64A-4180-8E7C-D7F183F18326}"/>
</file>

<file path=docProps/app.xml><?xml version="1.0" encoding="utf-8"?>
<Properties xmlns="http://schemas.openxmlformats.org/officeDocument/2006/extended-properties" xmlns:vt="http://schemas.openxmlformats.org/officeDocument/2006/docPropsVTypes">
  <TotalTime>3376</TotalTime>
  <Words>992</Words>
  <Application>Microsoft Office PowerPoint</Application>
  <PresentationFormat>On-screen Show (4:3)</PresentationFormat>
  <Paragraphs>156</Paragraphs>
  <Slides>12</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Office Theme</vt:lpstr>
      <vt:lpstr>Image</vt:lpstr>
      <vt:lpstr>Figure S1.   Co-expression network for MNM1: Shown is the co-expression network obtained from the ATTED-II database using MNM1 as a bait gene. The red dots mark genes involved in the circadian clock.</vt:lpstr>
      <vt:lpstr>PowerPoint Presentation</vt:lpstr>
      <vt:lpstr>PowerPoint Presentation</vt:lpstr>
      <vt:lpstr>PowerPoint Presentation</vt:lpstr>
      <vt:lpstr>PowerPoint Presentation</vt:lpstr>
      <vt:lpstr>Figure S6.   Expression of genes neighboring MNM1: Semi quantitative RT-PCR on At5g54920 and At5g54940 from the mnm1-1 and mnm1-2 genotypes using the same RNA as used in Figure S2 is shown.</vt:lpstr>
      <vt:lpstr>PowerPoint Presentation</vt:lpstr>
      <vt:lpstr>PowerPoint Presentation</vt:lpstr>
      <vt:lpstr>Figure S9.   Percent change of metabolites in relation to WT: Only metabolites that were significantly different between WT and both the OE and the mnm1-1/2 genotypes at the mid-day time point are shown. Metabolite names are on the X axis. Red shows the average change with regards to the WT genotype in the OE lines while blue is for the mnm1-1 and mnm1-2 lines.</vt:lpstr>
      <vt:lpstr>PowerPoint Presentation</vt:lpstr>
      <vt:lpstr>PowerPoint Presentation</vt:lpstr>
      <vt:lpstr>PowerPoint Presentation</vt:lpstr>
    </vt:vector>
  </TitlesOfParts>
  <Company>UC Davis - Plant Sciences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klieben</dc:creator>
  <cp:lastModifiedBy>Baohua Li</cp:lastModifiedBy>
  <cp:revision>119</cp:revision>
  <cp:lastPrinted>2013-02-14T21:12:46Z</cp:lastPrinted>
  <dcterms:created xsi:type="dcterms:W3CDTF">2011-06-24T20:37:02Z</dcterms:created>
  <dcterms:modified xsi:type="dcterms:W3CDTF">2014-07-04T23:13:54Z</dcterms:modified>
</cp:coreProperties>
</file>