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ms-powerpoint.presentation.macroEnabled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9" r:id="rId2"/>
    <p:sldId id="260" r:id="rId3"/>
  </p:sldIdLst>
  <p:sldSz cx="6858000" cy="9144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  <p15:guide id="3" pos="1389" userDrawn="1">
          <p15:clr>
            <a:srgbClr val="A4A3A4"/>
          </p15:clr>
        </p15:guide>
        <p15:guide id="4" pos="397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58" autoAdjust="0"/>
    <p:restoredTop sz="94660"/>
  </p:normalViewPr>
  <p:slideViewPr>
    <p:cSldViewPr showGuides="1">
      <p:cViewPr>
        <p:scale>
          <a:sx n="125" d="100"/>
          <a:sy n="125" d="100"/>
        </p:scale>
        <p:origin x="384" y="1062"/>
      </p:cViewPr>
      <p:guideLst>
        <p:guide orient="horz" pos="2880"/>
        <p:guide pos="2160"/>
        <p:guide pos="1389"/>
        <p:guide pos="397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6A7B70-D10F-4D32-ABF5-E8EFFF4FEA95}" type="datetimeFigureOut">
              <a:rPr lang="ko-KR" altLang="en-US" smtClean="0"/>
              <a:t>2014-04-28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ED9D19-833E-4995-B690-FBD2713746D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89986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9FD2E-0D32-4ACC-96DC-AE1198C907E4}" type="datetimeFigureOut">
              <a:rPr lang="ko-KR" altLang="en-US" smtClean="0"/>
              <a:t>2014-04-28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CA904-98EF-445C-9503-8C27078B790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563286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9FD2E-0D32-4ACC-96DC-AE1198C907E4}" type="datetimeFigureOut">
              <a:rPr lang="ko-KR" altLang="en-US" smtClean="0"/>
              <a:t>2014-04-28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CA904-98EF-445C-9503-8C27078B790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744399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9FD2E-0D32-4ACC-96DC-AE1198C907E4}" type="datetimeFigureOut">
              <a:rPr lang="ko-KR" altLang="en-US" smtClean="0"/>
              <a:t>2014-04-28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CA904-98EF-445C-9503-8C27078B790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76345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9FD2E-0D32-4ACC-96DC-AE1198C907E4}" type="datetimeFigureOut">
              <a:rPr lang="ko-KR" altLang="en-US" smtClean="0"/>
              <a:t>2014-04-28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CA904-98EF-445C-9503-8C27078B790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391679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9FD2E-0D32-4ACC-96DC-AE1198C907E4}" type="datetimeFigureOut">
              <a:rPr lang="ko-KR" altLang="en-US" smtClean="0"/>
              <a:t>2014-04-28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CA904-98EF-445C-9503-8C27078B790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4579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9FD2E-0D32-4ACC-96DC-AE1198C907E4}" type="datetimeFigureOut">
              <a:rPr lang="ko-KR" altLang="en-US" smtClean="0"/>
              <a:t>2014-04-28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CA904-98EF-445C-9503-8C27078B790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699410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9FD2E-0D32-4ACC-96DC-AE1198C907E4}" type="datetimeFigureOut">
              <a:rPr lang="ko-KR" altLang="en-US" smtClean="0"/>
              <a:t>2014-04-28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CA904-98EF-445C-9503-8C27078B790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72587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9FD2E-0D32-4ACC-96DC-AE1198C907E4}" type="datetimeFigureOut">
              <a:rPr lang="ko-KR" altLang="en-US" smtClean="0"/>
              <a:t>2014-04-28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CA904-98EF-445C-9503-8C27078B790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400609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9FD2E-0D32-4ACC-96DC-AE1198C907E4}" type="datetimeFigureOut">
              <a:rPr lang="ko-KR" altLang="en-US" smtClean="0"/>
              <a:t>2014-04-28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CA904-98EF-445C-9503-8C27078B790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914209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9FD2E-0D32-4ACC-96DC-AE1198C907E4}" type="datetimeFigureOut">
              <a:rPr lang="ko-KR" altLang="en-US" smtClean="0"/>
              <a:t>2014-04-28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CA904-98EF-445C-9503-8C27078B790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423931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9FD2E-0D32-4ACC-96DC-AE1198C907E4}" type="datetimeFigureOut">
              <a:rPr lang="ko-KR" altLang="en-US" smtClean="0"/>
              <a:t>2014-04-28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CA904-98EF-445C-9503-8C27078B790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38982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29FD2E-0D32-4ACC-96DC-AE1198C907E4}" type="datetimeFigureOut">
              <a:rPr lang="ko-KR" altLang="en-US" smtClean="0"/>
              <a:t>2014-04-28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ECA904-98EF-445C-9503-8C27078B790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05016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11" Type="http://schemas.microsoft.com/office/2007/relationships/hdphoto" Target="../media/hdphoto4.wdp"/><Relationship Id="rId5" Type="http://schemas.microsoft.com/office/2007/relationships/hdphoto" Target="../media/hdphoto2.wdp"/><Relationship Id="rId10" Type="http://schemas.openxmlformats.org/officeDocument/2006/relationships/image" Target="../media/image6.png"/><Relationship Id="rId4" Type="http://schemas.openxmlformats.org/officeDocument/2006/relationships/image" Target="../media/image2.png"/><Relationship Id="rId9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1196752" y="1115616"/>
            <a:ext cx="4464496" cy="72008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Primary</a:t>
            </a:r>
            <a:r>
              <a:rPr lang="ko-KR" altLang="en-US" sz="11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11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screening of </a:t>
            </a:r>
            <a:r>
              <a:rPr lang="en-US" altLang="ko-KR" sz="11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nonhost</a:t>
            </a:r>
            <a:r>
              <a:rPr lang="en-US" altLang="ko-KR" sz="11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response of pepper against </a:t>
            </a:r>
            <a:r>
              <a:rPr lang="en-US" altLang="ko-KR" sz="11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P. </a:t>
            </a:r>
            <a:r>
              <a:rPr lang="en-US" altLang="ko-KR" sz="1100" i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infestans</a:t>
            </a:r>
            <a:r>
              <a:rPr lang="en-US" altLang="ko-KR" sz="11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11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effectors using PVX-</a:t>
            </a:r>
            <a:r>
              <a:rPr lang="en-US" altLang="ko-KR" sz="11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Agroinfection</a:t>
            </a:r>
            <a:r>
              <a:rPr lang="en-US" altLang="ko-KR" sz="11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method</a:t>
            </a:r>
          </a:p>
          <a:p>
            <a:pPr algn="ctr"/>
            <a:endParaRPr lang="en-US" altLang="ko-KR" sz="11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altLang="ko-KR" sz="11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54 Effectors to 100 Pepper accessions</a:t>
            </a:r>
            <a:endParaRPr lang="ko-KR" altLang="en-US" sz="11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1196752" y="2123728"/>
            <a:ext cx="4464496" cy="5040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Further screening with 14 pepper accessions that show clear response to positive and negative controls of recombinant PVX </a:t>
            </a:r>
            <a:r>
              <a:rPr lang="en-US" altLang="ko-KR" sz="11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virions</a:t>
            </a:r>
            <a:endParaRPr lang="en-US" altLang="ko-KR" sz="11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548680" y="6948264"/>
            <a:ext cx="5417918" cy="3462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ko-KR" sz="1100" b="1" kern="100" dirty="0">
                <a:latin typeface="Arial" panose="020B0604020202020204" pitchFamily="34" charset="0"/>
                <a:cs typeface="Times New Roman" panose="02020603050405020304" pitchFamily="18" charset="0"/>
              </a:rPr>
              <a:t>Fig. S1 </a:t>
            </a:r>
            <a:r>
              <a:rPr lang="en-US" altLang="ko-KR" sz="1100" kern="100" dirty="0" smtClean="0">
                <a:latin typeface="Arial" panose="020B0604020202020204" pitchFamily="34" charset="0"/>
                <a:cs typeface="Times New Roman" panose="02020603050405020304" pitchFamily="18" charset="0"/>
              </a:rPr>
              <a:t>Work-flow of this study. </a:t>
            </a:r>
            <a:endParaRPr lang="ko-KR" altLang="ko-KR" sz="1000" kern="100" dirty="0">
              <a:latin typeface="맑은 고딕" panose="020B0503020000020004" pitchFamily="50" charset="-127"/>
              <a:cs typeface="Times New Roman" panose="02020603050405020304" pitchFamily="18" charset="0"/>
            </a:endParaRPr>
          </a:p>
        </p:txBody>
      </p:sp>
      <p:cxnSp>
        <p:nvCxnSpPr>
          <p:cNvPr id="9" name="직선 화살표 연결선 8"/>
          <p:cNvCxnSpPr/>
          <p:nvPr/>
        </p:nvCxnSpPr>
        <p:spPr>
          <a:xfrm>
            <a:off x="3429000" y="1907704"/>
            <a:ext cx="0" cy="216024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직선 화살표 연결선 9"/>
          <p:cNvCxnSpPr/>
          <p:nvPr/>
        </p:nvCxnSpPr>
        <p:spPr>
          <a:xfrm>
            <a:off x="3429000" y="2627784"/>
            <a:ext cx="0" cy="216024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직사각형 11"/>
          <p:cNvSpPr/>
          <p:nvPr/>
        </p:nvSpPr>
        <p:spPr>
          <a:xfrm>
            <a:off x="1196752" y="2879812"/>
            <a:ext cx="4464496" cy="5040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Four pepper accessions (AC09-11, 186, 202, 226) showing clear response to positive and negative control were selected</a:t>
            </a:r>
          </a:p>
        </p:txBody>
      </p:sp>
      <p:cxnSp>
        <p:nvCxnSpPr>
          <p:cNvPr id="13" name="직선 화살표 연결선 12"/>
          <p:cNvCxnSpPr/>
          <p:nvPr/>
        </p:nvCxnSpPr>
        <p:spPr>
          <a:xfrm>
            <a:off x="3429000" y="3419872"/>
            <a:ext cx="0" cy="216024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직사각형 13"/>
          <p:cNvSpPr/>
          <p:nvPr/>
        </p:nvSpPr>
        <p:spPr>
          <a:xfrm>
            <a:off x="1196752" y="3671900"/>
            <a:ext cx="4464496" cy="75608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Confirmation of effector-induced cell death on the four pepper accessions</a:t>
            </a:r>
            <a:r>
              <a:rPr lang="en-US" altLang="ko-KR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11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using effector-carrying PVX </a:t>
            </a:r>
            <a:r>
              <a:rPr lang="en-US" altLang="ko-KR" sz="11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virions</a:t>
            </a:r>
            <a:endParaRPr lang="en-US" altLang="ko-KR" sz="11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altLang="ko-KR" sz="11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altLang="ko-KR" sz="11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41 Effectors – 4 pepper accessions</a:t>
            </a:r>
          </a:p>
        </p:txBody>
      </p:sp>
      <p:cxnSp>
        <p:nvCxnSpPr>
          <p:cNvPr id="15" name="직선 화살표 연결선 14"/>
          <p:cNvCxnSpPr/>
          <p:nvPr/>
        </p:nvCxnSpPr>
        <p:spPr>
          <a:xfrm>
            <a:off x="3429000" y="5364088"/>
            <a:ext cx="0" cy="216024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직사각형 15"/>
          <p:cNvSpPr/>
          <p:nvPr/>
        </p:nvSpPr>
        <p:spPr>
          <a:xfrm>
            <a:off x="1196752" y="5616116"/>
            <a:ext cx="4464496" cy="68407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Inheritance study effector-induced cell death on the F2 population from a cross between AC09-202 and AC09-226</a:t>
            </a:r>
          </a:p>
        </p:txBody>
      </p:sp>
      <p:cxnSp>
        <p:nvCxnSpPr>
          <p:cNvPr id="17" name="직선 화살표 연결선 16"/>
          <p:cNvCxnSpPr/>
          <p:nvPr/>
        </p:nvCxnSpPr>
        <p:spPr>
          <a:xfrm>
            <a:off x="3429000" y="4427984"/>
            <a:ext cx="0" cy="216024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직사각형 17"/>
          <p:cNvSpPr/>
          <p:nvPr/>
        </p:nvSpPr>
        <p:spPr>
          <a:xfrm>
            <a:off x="1196752" y="4678989"/>
            <a:ext cx="4464496" cy="68407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 effectors and 2 accessions </a:t>
            </a:r>
            <a:r>
              <a:rPr lang="en-US" altLang="ko-KR" sz="11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were selected </a:t>
            </a:r>
          </a:p>
          <a:p>
            <a:pPr algn="ctr"/>
            <a:r>
              <a:rPr lang="en-US" altLang="ko-KR" sz="11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further inheritance study</a:t>
            </a:r>
            <a:endParaRPr lang="en-US" altLang="ko-KR" sz="11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89631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dministrator\Desktop\사진\IMG_7318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  <a14:imgEffect>
                      <a14:saturation sat="660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0199" t="26145" r="12039" b="13259"/>
          <a:stretch/>
        </p:blipFill>
        <p:spPr bwMode="auto">
          <a:xfrm rot="10800000">
            <a:off x="933031" y="4096107"/>
            <a:ext cx="1620180" cy="1370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04272" y="3871164"/>
            <a:ext cx="20882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en-US" altLang="ko-KR" sz="1200" b="1" dirty="0" err="1" smtClean="0">
                <a:latin typeface="Arial" pitchFamily="34" charset="0"/>
                <a:cs typeface="Arial" pitchFamily="34" charset="0"/>
              </a:rPr>
              <a:t>dGFP</a:t>
            </a:r>
            <a:r>
              <a:rPr lang="en-US" altLang="ko-KR" sz="1200" b="1" dirty="0" smtClean="0">
                <a:latin typeface="Arial" pitchFamily="34" charset="0"/>
                <a:cs typeface="Arial" pitchFamily="34" charset="0"/>
              </a:rPr>
              <a:t>          PexRD2</a:t>
            </a:r>
            <a:endParaRPr lang="ko-KR" altLang="en-US" sz="12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" name="직선 연결선 3"/>
          <p:cNvCxnSpPr/>
          <p:nvPr/>
        </p:nvCxnSpPr>
        <p:spPr>
          <a:xfrm>
            <a:off x="940275" y="3871164"/>
            <a:ext cx="161293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940276" y="3613910"/>
            <a:ext cx="16921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 smtClean="0">
                <a:latin typeface="Arial" pitchFamily="34" charset="0"/>
                <a:cs typeface="Arial" pitchFamily="34" charset="0"/>
              </a:rPr>
              <a:t>AC09-56</a:t>
            </a:r>
          </a:p>
        </p:txBody>
      </p:sp>
      <p:pic>
        <p:nvPicPr>
          <p:cNvPr id="6" name="Picture 2" descr="C:\Users\Administrator\Desktop\사진\IMG_7301.JPG"/>
          <p:cNvPicPr>
            <a:picLocks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1200"/>
                    </a14:imgEffect>
                    <a14:imgEffect>
                      <a14:saturation sat="66000"/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4925" t="16841" r="15876" b="20770"/>
          <a:stretch/>
        </p:blipFill>
        <p:spPr bwMode="auto">
          <a:xfrm rot="10800000">
            <a:off x="2632464" y="4094910"/>
            <a:ext cx="162000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596459" y="3865357"/>
            <a:ext cx="20882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en-US" altLang="ko-KR" sz="1200" b="1" dirty="0" err="1" smtClean="0">
                <a:latin typeface="Arial" pitchFamily="34" charset="0"/>
                <a:cs typeface="Arial" pitchFamily="34" charset="0"/>
              </a:rPr>
              <a:t>dGFP</a:t>
            </a:r>
            <a:r>
              <a:rPr lang="en-US" altLang="ko-KR" sz="1200" b="1" dirty="0" smtClean="0">
                <a:latin typeface="Arial" pitchFamily="34" charset="0"/>
                <a:cs typeface="Arial" pitchFamily="34" charset="0"/>
              </a:rPr>
              <a:t>          PexRD2</a:t>
            </a:r>
            <a:endParaRPr lang="ko-KR" altLang="en-US" sz="12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" name="직선 연결선 7"/>
          <p:cNvCxnSpPr/>
          <p:nvPr/>
        </p:nvCxnSpPr>
        <p:spPr>
          <a:xfrm>
            <a:off x="2632462" y="3865357"/>
            <a:ext cx="161293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632463" y="3608103"/>
            <a:ext cx="16921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 smtClean="0">
                <a:latin typeface="Arial" pitchFamily="34" charset="0"/>
                <a:cs typeface="Arial" pitchFamily="34" charset="0"/>
              </a:rPr>
              <a:t>AC09-68</a:t>
            </a:r>
          </a:p>
        </p:txBody>
      </p:sp>
      <p:pic>
        <p:nvPicPr>
          <p:cNvPr id="14" name="Picture 13" descr="C:\Users\Administrator\Desktop\아옹\실험노트\screening\method_Result\PVX inoculation\picture\20101116\IMG_6530.JPG"/>
          <p:cNvPicPr>
            <a:picLocks noChangeArrowheads="1"/>
          </p:cNvPicPr>
          <p:nvPr/>
        </p:nvPicPr>
        <p:blipFill rotWithShape="1">
          <a:blip r:embed="rId6" cstate="print">
            <a:lum bright="20000" contrast="30000"/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10101" t="10626" r="33876" b="20075"/>
          <a:stretch/>
        </p:blipFill>
        <p:spPr bwMode="auto">
          <a:xfrm>
            <a:off x="934894" y="2266899"/>
            <a:ext cx="1620000" cy="1371600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902433" y="2022377"/>
            <a:ext cx="20882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en-US" altLang="ko-KR" sz="1200" b="1" dirty="0" err="1" smtClean="0">
                <a:latin typeface="Arial" pitchFamily="34" charset="0"/>
                <a:cs typeface="Arial" pitchFamily="34" charset="0"/>
              </a:rPr>
              <a:t>dGFP</a:t>
            </a:r>
            <a:r>
              <a:rPr lang="en-US" altLang="ko-KR" sz="1200" b="1" dirty="0" smtClean="0">
                <a:latin typeface="Arial" pitchFamily="34" charset="0"/>
                <a:cs typeface="Arial" pitchFamily="34" charset="0"/>
              </a:rPr>
              <a:t>          PexRD2</a:t>
            </a:r>
            <a:endParaRPr lang="ko-KR" altLang="en-US" sz="12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6" name="직선 연결선 15"/>
          <p:cNvCxnSpPr/>
          <p:nvPr/>
        </p:nvCxnSpPr>
        <p:spPr>
          <a:xfrm>
            <a:off x="938436" y="2022377"/>
            <a:ext cx="161293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938437" y="1765123"/>
            <a:ext cx="16921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 smtClean="0">
                <a:latin typeface="Arial" pitchFamily="34" charset="0"/>
                <a:cs typeface="Arial" pitchFamily="34" charset="0"/>
              </a:rPr>
              <a:t>AC09-35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594621" y="2015305"/>
            <a:ext cx="20882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en-US" altLang="ko-KR" sz="1200" b="1" dirty="0" err="1" smtClean="0">
                <a:latin typeface="Arial" pitchFamily="34" charset="0"/>
                <a:cs typeface="Arial" pitchFamily="34" charset="0"/>
              </a:rPr>
              <a:t>dGFP</a:t>
            </a:r>
            <a:r>
              <a:rPr lang="en-US" altLang="ko-KR" sz="1200" b="1" dirty="0" smtClean="0">
                <a:latin typeface="Arial" pitchFamily="34" charset="0"/>
                <a:cs typeface="Arial" pitchFamily="34" charset="0"/>
              </a:rPr>
              <a:t>          PexRD2</a:t>
            </a:r>
            <a:endParaRPr lang="ko-KR" altLang="en-US" sz="12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0" name="직선 연결선 19"/>
          <p:cNvCxnSpPr/>
          <p:nvPr/>
        </p:nvCxnSpPr>
        <p:spPr>
          <a:xfrm>
            <a:off x="2630624" y="2015305"/>
            <a:ext cx="161293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2630625" y="1758051"/>
            <a:ext cx="16921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 smtClean="0">
                <a:latin typeface="Arial" pitchFamily="34" charset="0"/>
                <a:cs typeface="Arial" pitchFamily="34" charset="0"/>
              </a:rPr>
              <a:t>AC09-52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286809" y="2015305"/>
            <a:ext cx="20882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en-US" altLang="ko-KR" sz="1200" b="1" dirty="0" err="1" smtClean="0">
                <a:latin typeface="Arial" pitchFamily="34" charset="0"/>
                <a:cs typeface="Arial" pitchFamily="34" charset="0"/>
              </a:rPr>
              <a:t>dGFP</a:t>
            </a:r>
            <a:r>
              <a:rPr lang="en-US" altLang="ko-KR" sz="1200" b="1" dirty="0" smtClean="0">
                <a:latin typeface="Arial" pitchFamily="34" charset="0"/>
                <a:cs typeface="Arial" pitchFamily="34" charset="0"/>
              </a:rPr>
              <a:t>          PexRD2</a:t>
            </a:r>
            <a:endParaRPr lang="ko-KR" altLang="en-US" sz="12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4" name="직선 연결선 23"/>
          <p:cNvCxnSpPr/>
          <p:nvPr/>
        </p:nvCxnSpPr>
        <p:spPr>
          <a:xfrm>
            <a:off x="4322812" y="2015305"/>
            <a:ext cx="161293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4322813" y="1758051"/>
            <a:ext cx="16921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 smtClean="0">
                <a:latin typeface="Arial" pitchFamily="34" charset="0"/>
                <a:cs typeface="Arial" pitchFamily="34" charset="0"/>
              </a:rPr>
              <a:t>AC09-45</a:t>
            </a:r>
          </a:p>
        </p:txBody>
      </p:sp>
      <p:sp>
        <p:nvSpPr>
          <p:cNvPr id="28" name="직사각형 27"/>
          <p:cNvSpPr/>
          <p:nvPr/>
        </p:nvSpPr>
        <p:spPr>
          <a:xfrm>
            <a:off x="890807" y="5940152"/>
            <a:ext cx="5417918" cy="18697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ko-KR" sz="1100" b="1" kern="100" dirty="0">
                <a:latin typeface="Arial" panose="020B0604020202020204" pitchFamily="34" charset="0"/>
                <a:cs typeface="Times New Roman" panose="02020603050405020304" pitchFamily="18" charset="0"/>
              </a:rPr>
              <a:t>Fig. </a:t>
            </a:r>
            <a:r>
              <a:rPr lang="en-US" altLang="ko-KR" sz="1100" b="1" kern="100" dirty="0" smtClean="0">
                <a:latin typeface="Arial" panose="020B0604020202020204" pitchFamily="34" charset="0"/>
                <a:cs typeface="Times New Roman" panose="02020603050405020304" pitchFamily="18" charset="0"/>
              </a:rPr>
              <a:t>S2 </a:t>
            </a:r>
            <a:r>
              <a:rPr lang="en-US" altLang="ko-KR" sz="1100" kern="100" dirty="0">
                <a:latin typeface="Arial" panose="020B0604020202020204" pitchFamily="34" charset="0"/>
                <a:cs typeface="Times New Roman" panose="02020603050405020304" pitchFamily="18" charset="0"/>
              </a:rPr>
              <a:t>The response </a:t>
            </a:r>
            <a:r>
              <a:rPr lang="en-US" altLang="ko-KR" sz="1100" kern="100" dirty="0" smtClean="0">
                <a:latin typeface="Arial" panose="020B0604020202020204" pitchFamily="34" charset="0"/>
                <a:cs typeface="Times New Roman" panose="02020603050405020304" pitchFamily="18" charset="0"/>
              </a:rPr>
              <a:t>of pepper accessions against </a:t>
            </a:r>
            <a:r>
              <a:rPr lang="en-US" altLang="ko-KR" sz="1100" kern="100" dirty="0">
                <a:latin typeface="Arial" panose="020B0604020202020204" pitchFamily="34" charset="0"/>
                <a:cs typeface="Times New Roman" panose="02020603050405020304" pitchFamily="18" charset="0"/>
              </a:rPr>
              <a:t>PVX upon inoculation of the negative control PVX-</a:t>
            </a:r>
            <a:r>
              <a:rPr lang="en-US" altLang="ko-KR" sz="1100" kern="100" dirty="0" err="1">
                <a:latin typeface="Arial" panose="020B0604020202020204" pitchFamily="34" charset="0"/>
                <a:cs typeface="Times New Roman" panose="02020603050405020304" pitchFamily="18" charset="0"/>
              </a:rPr>
              <a:t>dGFP</a:t>
            </a:r>
            <a:r>
              <a:rPr lang="en-US" altLang="ko-KR" sz="1100" kern="100" dirty="0">
                <a:latin typeface="Arial" panose="020B0604020202020204" pitchFamily="34" charset="0"/>
                <a:cs typeface="Times New Roman" panose="02020603050405020304" pitchFamily="18" charset="0"/>
              </a:rPr>
              <a:t> and positive control PVX-PexRD2.</a:t>
            </a:r>
            <a:endParaRPr lang="ko-KR" altLang="ko-KR" sz="1000" kern="100" dirty="0">
              <a:latin typeface="맑은 고딕" panose="020B0503020000020004" pitchFamily="50" charset="-127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ko-KR" sz="1100" kern="100" dirty="0">
                <a:latin typeface="Arial" panose="020B0604020202020204" pitchFamily="34" charset="0"/>
                <a:cs typeface="Times New Roman" panose="02020603050405020304" pitchFamily="18" charset="0"/>
              </a:rPr>
              <a:t>Pepper accessions chosen were inoculated with recombinant PVX </a:t>
            </a:r>
            <a:r>
              <a:rPr lang="en-US" altLang="ko-KR" sz="1100" kern="100" dirty="0" err="1">
                <a:latin typeface="Arial" panose="020B0604020202020204" pitchFamily="34" charset="0"/>
                <a:cs typeface="Times New Roman" panose="02020603050405020304" pitchFamily="18" charset="0"/>
              </a:rPr>
              <a:t>virions</a:t>
            </a:r>
            <a:r>
              <a:rPr lang="en-US" altLang="ko-KR" sz="1100" kern="100" dirty="0">
                <a:latin typeface="Arial" panose="020B0604020202020204" pitchFamily="34" charset="0"/>
                <a:cs typeface="Times New Roman" panose="02020603050405020304" pitchFamily="18" charset="0"/>
              </a:rPr>
              <a:t> including negative control PVX-</a:t>
            </a:r>
            <a:r>
              <a:rPr lang="en-US" altLang="ko-KR" sz="1100" kern="100" dirty="0" err="1">
                <a:latin typeface="Arial" panose="020B0604020202020204" pitchFamily="34" charset="0"/>
                <a:cs typeface="Times New Roman" panose="02020603050405020304" pitchFamily="18" charset="0"/>
              </a:rPr>
              <a:t>dGFP</a:t>
            </a:r>
            <a:r>
              <a:rPr lang="en-US" altLang="ko-KR" sz="1100" kern="100" dirty="0">
                <a:latin typeface="Arial" panose="020B0604020202020204" pitchFamily="34" charset="0"/>
                <a:cs typeface="Times New Roman" panose="02020603050405020304" pitchFamily="18" charset="0"/>
              </a:rPr>
              <a:t> and positive control PVX-PexRD2. The response against recombinant PVX </a:t>
            </a:r>
            <a:r>
              <a:rPr lang="en-US" altLang="ko-KR" sz="1100" kern="100" dirty="0" err="1">
                <a:latin typeface="Arial" panose="020B0604020202020204" pitchFamily="34" charset="0"/>
                <a:cs typeface="Times New Roman" panose="02020603050405020304" pitchFamily="18" charset="0"/>
              </a:rPr>
              <a:t>virions</a:t>
            </a:r>
            <a:r>
              <a:rPr lang="en-US" altLang="ko-KR" sz="1100" kern="100" dirty="0">
                <a:latin typeface="Arial" panose="020B0604020202020204" pitchFamily="34" charset="0"/>
                <a:cs typeface="Times New Roman" panose="02020603050405020304" pitchFamily="18" charset="0"/>
              </a:rPr>
              <a:t> were monitored until 7 dpi. The inoculated leaves of pepper accessions were harvested and </a:t>
            </a:r>
            <a:r>
              <a:rPr lang="en-US" altLang="ko-KR" sz="1100" kern="100" dirty="0" err="1">
                <a:latin typeface="Arial" panose="020B0604020202020204" pitchFamily="34" charset="0"/>
                <a:cs typeface="Times New Roman" panose="02020603050405020304" pitchFamily="18" charset="0"/>
              </a:rPr>
              <a:t>destained</a:t>
            </a:r>
            <a:r>
              <a:rPr lang="en-US" altLang="ko-KR" sz="1100" kern="100" dirty="0">
                <a:latin typeface="Arial" panose="020B0604020202020204" pitchFamily="34" charset="0"/>
                <a:cs typeface="Times New Roman" panose="02020603050405020304" pitchFamily="18" charset="0"/>
              </a:rPr>
              <a:t> with 100% ethanol. The photo was taken at 7 dpi.</a:t>
            </a:r>
            <a:endParaRPr lang="ko-KR" altLang="ko-KR" sz="1000" kern="100" dirty="0">
              <a:latin typeface="맑은 고딕" panose="020B0503020000020004" pitchFamily="50" charset="-127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294172" y="3865357"/>
            <a:ext cx="20882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en-US" altLang="ko-KR" sz="1200" b="1" dirty="0" err="1" smtClean="0">
                <a:latin typeface="Arial" pitchFamily="34" charset="0"/>
                <a:cs typeface="Arial" pitchFamily="34" charset="0"/>
              </a:rPr>
              <a:t>dGFP</a:t>
            </a:r>
            <a:r>
              <a:rPr lang="en-US" altLang="ko-KR" sz="1200" b="1" dirty="0" smtClean="0">
                <a:latin typeface="Arial" pitchFamily="34" charset="0"/>
                <a:cs typeface="Arial" pitchFamily="34" charset="0"/>
              </a:rPr>
              <a:t>          PexRD2</a:t>
            </a:r>
            <a:endParaRPr lang="ko-KR" altLang="en-US" sz="12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2" name="직선 연결선 11"/>
          <p:cNvCxnSpPr/>
          <p:nvPr/>
        </p:nvCxnSpPr>
        <p:spPr>
          <a:xfrm>
            <a:off x="4330175" y="3865357"/>
            <a:ext cx="161293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330176" y="3608103"/>
            <a:ext cx="16921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 smtClean="0">
                <a:latin typeface="Arial" pitchFamily="34" charset="0"/>
                <a:cs typeface="Arial" pitchFamily="34" charset="0"/>
              </a:rPr>
              <a:t>AC09-229</a:t>
            </a:r>
          </a:p>
        </p:txBody>
      </p:sp>
      <p:pic>
        <p:nvPicPr>
          <p:cNvPr id="26" name="그림 25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50" t="10625" r="34250" b="18500"/>
          <a:stretch/>
        </p:blipFill>
        <p:spPr>
          <a:xfrm>
            <a:off x="4317144" y="4092216"/>
            <a:ext cx="1620000" cy="1376514"/>
          </a:xfrm>
          <a:prstGeom prst="rect">
            <a:avLst/>
          </a:prstGeom>
        </p:spPr>
      </p:pic>
      <p:pic>
        <p:nvPicPr>
          <p:cNvPr id="30" name="그림 29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51" t="12200" r="31100" b="15351"/>
          <a:stretch/>
        </p:blipFill>
        <p:spPr>
          <a:xfrm>
            <a:off x="2630624" y="2267744"/>
            <a:ext cx="1620002" cy="1367614"/>
          </a:xfrm>
          <a:prstGeom prst="rect">
            <a:avLst/>
          </a:prstGeom>
        </p:spPr>
      </p:pic>
      <p:pic>
        <p:nvPicPr>
          <p:cNvPr id="31" name="그림 30"/>
          <p:cNvPicPr>
            <a:picLocks noChangeAspect="1"/>
          </p:cNvPicPr>
          <p:nvPr/>
        </p:nvPicPr>
        <p:blipFill rotWithShape="1"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6926" r="34250" b="15351"/>
          <a:stretch/>
        </p:blipFill>
        <p:spPr>
          <a:xfrm>
            <a:off x="4315307" y="2261338"/>
            <a:ext cx="1620000" cy="1374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53766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40593</TotalTime>
  <Words>216</Words>
  <Application>Microsoft Office PowerPoint</Application>
  <PresentationFormat>On-screen Show (4:3)</PresentationFormat>
  <Paragraphs>26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테마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Hetherington, Nichola</cp:lastModifiedBy>
  <cp:revision>78</cp:revision>
  <dcterms:created xsi:type="dcterms:W3CDTF">2013-07-24T07:44:38Z</dcterms:created>
  <dcterms:modified xsi:type="dcterms:W3CDTF">2014-04-28T10:23:08Z</dcterms:modified>
</cp:coreProperties>
</file>