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vml" ContentType="application/vnd.openxmlformats-officedocument.vmlDrawing"/>
  <Default Extension="emf" ContentType="image/x-emf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embeddings/oleObject1.bin" ContentType="application/vnd.openxmlformats-officedocument.oleObject"/>
  <Override PartName="/ppt/embeddings/oleObject2.bin" ContentType="application/vnd.openxmlformats-officedocument.oleObject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17" d="100"/>
          <a:sy n="117" d="100"/>
        </p:scale>
        <p:origin x="-792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printerSettings" Target="printerSettings/printerSettings1.bin"/><Relationship Id="rId6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image" Target="../media/image1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519C6-853B-D449-B3DA-26D87A21AD37}" type="datetimeFigureOut">
              <a:rPr lang="fr-FR" smtClean="0"/>
              <a:t>01/07/14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3999D1-C052-194F-9E83-15B53C707A4F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588360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519C6-853B-D449-B3DA-26D87A21AD37}" type="datetimeFigureOut">
              <a:rPr lang="fr-FR" smtClean="0"/>
              <a:t>01/07/14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3999D1-C052-194F-9E83-15B53C707A4F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569972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519C6-853B-D449-B3DA-26D87A21AD37}" type="datetimeFigureOut">
              <a:rPr lang="fr-FR" smtClean="0"/>
              <a:t>01/07/14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3999D1-C052-194F-9E83-15B53C707A4F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692852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519C6-853B-D449-B3DA-26D87A21AD37}" type="datetimeFigureOut">
              <a:rPr lang="fr-FR" smtClean="0"/>
              <a:t>01/07/14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3999D1-C052-194F-9E83-15B53C707A4F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384018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519C6-853B-D449-B3DA-26D87A21AD37}" type="datetimeFigureOut">
              <a:rPr lang="fr-FR" smtClean="0"/>
              <a:t>01/07/14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3999D1-C052-194F-9E83-15B53C707A4F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586552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519C6-853B-D449-B3DA-26D87A21AD37}" type="datetimeFigureOut">
              <a:rPr lang="fr-FR" smtClean="0"/>
              <a:t>01/07/14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3999D1-C052-194F-9E83-15B53C707A4F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354939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519C6-853B-D449-B3DA-26D87A21AD37}" type="datetimeFigureOut">
              <a:rPr lang="fr-FR" smtClean="0"/>
              <a:t>01/07/14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3999D1-C052-194F-9E83-15B53C707A4F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12143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519C6-853B-D449-B3DA-26D87A21AD37}" type="datetimeFigureOut">
              <a:rPr lang="fr-FR" smtClean="0"/>
              <a:t>01/07/14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3999D1-C052-194F-9E83-15B53C707A4F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796181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519C6-853B-D449-B3DA-26D87A21AD37}" type="datetimeFigureOut">
              <a:rPr lang="fr-FR" smtClean="0"/>
              <a:t>01/07/14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3999D1-C052-194F-9E83-15B53C707A4F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175821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519C6-853B-D449-B3DA-26D87A21AD37}" type="datetimeFigureOut">
              <a:rPr lang="fr-FR" smtClean="0"/>
              <a:t>01/07/14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3999D1-C052-194F-9E83-15B53C707A4F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771400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519C6-853B-D449-B3DA-26D87A21AD37}" type="datetimeFigureOut">
              <a:rPr lang="fr-FR" smtClean="0"/>
              <a:t>01/07/14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3999D1-C052-194F-9E83-15B53C707A4F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061397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2519C6-853B-D449-B3DA-26D87A21AD37}" type="datetimeFigureOut">
              <a:rPr lang="fr-FR" smtClean="0"/>
              <a:t>01/07/14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3999D1-C052-194F-9E83-15B53C707A4F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640711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6" Type="http://schemas.openxmlformats.org/officeDocument/2006/relationships/image" Target="../media/image2.emf"/><Relationship Id="rId4" Type="http://schemas.openxmlformats.org/officeDocument/2006/relationships/image" Target="../media/image1.e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1.xml"/><Relationship Id="rId3" Type="http://schemas.openxmlformats.org/officeDocument/2006/relationships/oleObject" Target="../embeddings/oleObject1.bin"/><Relationship Id="rId5" Type="http://schemas.openxmlformats.org/officeDocument/2006/relationships/oleObject" Target="../embeddings/oleObject2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ZoneTexte 8"/>
          <p:cNvSpPr txBox="1"/>
          <p:nvPr/>
        </p:nvSpPr>
        <p:spPr>
          <a:xfrm>
            <a:off x="832175" y="570757"/>
            <a:ext cx="85184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smtClean="0">
                <a:latin typeface="Arial"/>
                <a:cs typeface="Arial"/>
              </a:rPr>
              <a:t>Figure </a:t>
            </a:r>
            <a:r>
              <a:rPr lang="fr-FR" sz="1200" dirty="0" smtClean="0">
                <a:latin typeface="Arial"/>
                <a:cs typeface="Arial"/>
              </a:rPr>
              <a:t>S6</a:t>
            </a:r>
            <a:endParaRPr lang="fr-FR" sz="1200" dirty="0">
              <a:latin typeface="Arial"/>
              <a:cs typeface="Arial"/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361118" y="1322455"/>
            <a:ext cx="30008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 smtClean="0">
                <a:latin typeface="Arial"/>
                <a:cs typeface="Arial"/>
              </a:rPr>
              <a:t>A</a:t>
            </a:r>
            <a:endParaRPr lang="fr-FR" sz="1200" dirty="0">
              <a:latin typeface="Arial"/>
              <a:cs typeface="Arial"/>
            </a:endParaRPr>
          </a:p>
        </p:txBody>
      </p:sp>
      <p:sp>
        <p:nvSpPr>
          <p:cNvPr id="11" name="ZoneTexte 10"/>
          <p:cNvSpPr txBox="1"/>
          <p:nvPr/>
        </p:nvSpPr>
        <p:spPr>
          <a:xfrm>
            <a:off x="4785257" y="1332165"/>
            <a:ext cx="28730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>
                <a:latin typeface="Arial"/>
                <a:cs typeface="Arial"/>
              </a:rPr>
              <a:t>B</a:t>
            </a:r>
          </a:p>
        </p:txBody>
      </p:sp>
      <p:grpSp>
        <p:nvGrpSpPr>
          <p:cNvPr id="7" name="Grouper 6"/>
          <p:cNvGrpSpPr/>
          <p:nvPr/>
        </p:nvGrpSpPr>
        <p:grpSpPr>
          <a:xfrm>
            <a:off x="-953436" y="1599454"/>
            <a:ext cx="6026001" cy="2207228"/>
            <a:chOff x="-913306" y="4468846"/>
            <a:chExt cx="6493418" cy="2246779"/>
          </a:xfrm>
        </p:grpSpPr>
        <p:grpSp>
          <p:nvGrpSpPr>
            <p:cNvPr id="19" name="Groupe 6"/>
            <p:cNvGrpSpPr/>
            <p:nvPr/>
          </p:nvGrpSpPr>
          <p:grpSpPr>
            <a:xfrm>
              <a:off x="-913306" y="4468846"/>
              <a:ext cx="6493418" cy="2246779"/>
              <a:chOff x="1524000" y="1762968"/>
              <a:chExt cx="6096000" cy="3330575"/>
            </a:xfrm>
          </p:grpSpPr>
          <p:graphicFrame>
            <p:nvGraphicFramePr>
              <p:cNvPr id="20" name="Objet 19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2423288542"/>
                  </p:ext>
                </p:extLst>
              </p:nvPr>
            </p:nvGraphicFramePr>
            <p:xfrm>
              <a:off x="1524000" y="1762968"/>
              <a:ext cx="6096000" cy="3330575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032" name="Prism Project" r:id="rId3" imgW="10476000" imgH="5724000" progId="Prism5.Document">
                      <p:embed/>
                    </p:oleObj>
                  </mc:Choice>
                  <mc:Fallback>
                    <p:oleObj name="Prism Project" r:id="rId3" imgW="10476000" imgH="5724000" progId="Prism5.Document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4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1524000" y="1762968"/>
                            <a:ext cx="6096000" cy="3330575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xtLst/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21" name="ZoneTexte 20"/>
              <p:cNvSpPr txBox="1"/>
              <p:nvPr/>
            </p:nvSpPr>
            <p:spPr>
              <a:xfrm>
                <a:off x="3266331" y="2087756"/>
                <a:ext cx="420308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200" dirty="0" smtClean="0"/>
                  <a:t>100</a:t>
                </a:r>
              </a:p>
            </p:txBody>
          </p:sp>
          <p:sp>
            <p:nvSpPr>
              <p:cNvPr id="22" name="ZoneTexte 21"/>
              <p:cNvSpPr txBox="1"/>
              <p:nvPr/>
            </p:nvSpPr>
            <p:spPr>
              <a:xfrm>
                <a:off x="3343093" y="2568079"/>
                <a:ext cx="341760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200" dirty="0"/>
                  <a:t>8</a:t>
                </a:r>
                <a:r>
                  <a:rPr lang="fr-FR" sz="1200" dirty="0" smtClean="0"/>
                  <a:t>0</a:t>
                </a:r>
              </a:p>
            </p:txBody>
          </p:sp>
          <p:sp>
            <p:nvSpPr>
              <p:cNvPr id="23" name="ZoneTexte 22"/>
              <p:cNvSpPr txBox="1"/>
              <p:nvPr/>
            </p:nvSpPr>
            <p:spPr>
              <a:xfrm>
                <a:off x="3344689" y="3048243"/>
                <a:ext cx="341760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200" dirty="0"/>
                  <a:t>6</a:t>
                </a:r>
                <a:r>
                  <a:rPr lang="fr-FR" sz="1200" dirty="0" smtClean="0"/>
                  <a:t>0</a:t>
                </a:r>
              </a:p>
            </p:txBody>
          </p:sp>
          <p:sp>
            <p:nvSpPr>
              <p:cNvPr id="24" name="ZoneTexte 23"/>
              <p:cNvSpPr txBox="1"/>
              <p:nvPr/>
            </p:nvSpPr>
            <p:spPr>
              <a:xfrm>
                <a:off x="3344689" y="3527916"/>
                <a:ext cx="341760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200" dirty="0"/>
                  <a:t>4</a:t>
                </a:r>
                <a:r>
                  <a:rPr lang="fr-FR" sz="1200" dirty="0" smtClean="0"/>
                  <a:t>0</a:t>
                </a:r>
              </a:p>
            </p:txBody>
          </p:sp>
          <p:sp>
            <p:nvSpPr>
              <p:cNvPr id="25" name="ZoneTexte 24"/>
              <p:cNvSpPr txBox="1"/>
              <p:nvPr/>
            </p:nvSpPr>
            <p:spPr>
              <a:xfrm>
                <a:off x="3343919" y="4009747"/>
                <a:ext cx="341760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r"/>
                <a:r>
                  <a:rPr lang="fr-FR" sz="1200" dirty="0" smtClean="0"/>
                  <a:t>20</a:t>
                </a:r>
              </a:p>
            </p:txBody>
          </p:sp>
          <p:grpSp>
            <p:nvGrpSpPr>
              <p:cNvPr id="26" name="Groupe 25"/>
              <p:cNvGrpSpPr/>
              <p:nvPr/>
            </p:nvGrpSpPr>
            <p:grpSpPr>
              <a:xfrm>
                <a:off x="3556745" y="4626069"/>
                <a:ext cx="2026195" cy="280256"/>
                <a:chOff x="3556745" y="4626069"/>
                <a:chExt cx="2026195" cy="280256"/>
              </a:xfrm>
            </p:grpSpPr>
            <p:sp>
              <p:nvSpPr>
                <p:cNvPr id="27" name="ZoneTexte 26"/>
                <p:cNvSpPr txBox="1"/>
                <p:nvPr/>
              </p:nvSpPr>
              <p:spPr>
                <a:xfrm>
                  <a:off x="5319727" y="4629326"/>
                  <a:ext cx="263213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fr-FR" sz="1200" dirty="0" smtClean="0"/>
                    <a:t>7</a:t>
                  </a:r>
                </a:p>
              </p:txBody>
            </p:sp>
            <p:grpSp>
              <p:nvGrpSpPr>
                <p:cNvPr id="28" name="Groupe 24"/>
                <p:cNvGrpSpPr/>
                <p:nvPr/>
              </p:nvGrpSpPr>
              <p:grpSpPr>
                <a:xfrm>
                  <a:off x="3556745" y="4626069"/>
                  <a:ext cx="1776174" cy="278666"/>
                  <a:chOff x="3556745" y="4626069"/>
                  <a:chExt cx="1776174" cy="278666"/>
                </a:xfrm>
              </p:grpSpPr>
              <p:grpSp>
                <p:nvGrpSpPr>
                  <p:cNvPr id="29" name="Groupe 21"/>
                  <p:cNvGrpSpPr/>
                  <p:nvPr/>
                </p:nvGrpSpPr>
                <p:grpSpPr>
                  <a:xfrm>
                    <a:off x="3807905" y="4626069"/>
                    <a:ext cx="1525014" cy="278666"/>
                    <a:chOff x="3807905" y="4626069"/>
                    <a:chExt cx="1525014" cy="278666"/>
                  </a:xfrm>
                </p:grpSpPr>
                <p:sp>
                  <p:nvSpPr>
                    <p:cNvPr id="31" name="ZoneTexte 30"/>
                    <p:cNvSpPr txBox="1"/>
                    <p:nvPr/>
                  </p:nvSpPr>
                  <p:spPr>
                    <a:xfrm>
                      <a:off x="3807905" y="4627736"/>
                      <a:ext cx="263214" cy="276999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pPr algn="ctr"/>
                      <a:r>
                        <a:rPr lang="fr-FR" sz="1200" dirty="0"/>
                        <a:t>1</a:t>
                      </a:r>
                      <a:endParaRPr lang="fr-FR" sz="1200" dirty="0" smtClean="0"/>
                    </a:p>
                  </p:txBody>
                </p:sp>
                <p:sp>
                  <p:nvSpPr>
                    <p:cNvPr id="32" name="ZoneTexte 31"/>
                    <p:cNvSpPr txBox="1"/>
                    <p:nvPr/>
                  </p:nvSpPr>
                  <p:spPr>
                    <a:xfrm>
                      <a:off x="4058853" y="4627736"/>
                      <a:ext cx="263214" cy="276999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pPr algn="ctr"/>
                      <a:r>
                        <a:rPr lang="fr-FR" sz="1200" dirty="0" smtClean="0"/>
                        <a:t>2</a:t>
                      </a:r>
                    </a:p>
                  </p:txBody>
                </p:sp>
                <p:sp>
                  <p:nvSpPr>
                    <p:cNvPr id="33" name="ZoneTexte 32"/>
                    <p:cNvSpPr txBox="1"/>
                    <p:nvPr/>
                  </p:nvSpPr>
                  <p:spPr>
                    <a:xfrm>
                      <a:off x="4311961" y="4627736"/>
                      <a:ext cx="263214" cy="276999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pPr algn="ctr"/>
                      <a:r>
                        <a:rPr lang="fr-FR" sz="1200" dirty="0" smtClean="0"/>
                        <a:t>3</a:t>
                      </a:r>
                    </a:p>
                  </p:txBody>
                </p:sp>
                <p:sp>
                  <p:nvSpPr>
                    <p:cNvPr id="34" name="ZoneTexte 33"/>
                    <p:cNvSpPr txBox="1"/>
                    <p:nvPr/>
                  </p:nvSpPr>
                  <p:spPr>
                    <a:xfrm>
                      <a:off x="4562910" y="4627086"/>
                      <a:ext cx="263214" cy="276999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pPr algn="ctr"/>
                      <a:r>
                        <a:rPr lang="fr-FR" sz="1200" dirty="0" smtClean="0"/>
                        <a:t>4</a:t>
                      </a:r>
                    </a:p>
                  </p:txBody>
                </p:sp>
                <p:sp>
                  <p:nvSpPr>
                    <p:cNvPr id="35" name="ZoneTexte 34"/>
                    <p:cNvSpPr txBox="1"/>
                    <p:nvPr/>
                  </p:nvSpPr>
                  <p:spPr>
                    <a:xfrm>
                      <a:off x="4816017" y="4627736"/>
                      <a:ext cx="263214" cy="276999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pPr algn="ctr"/>
                      <a:r>
                        <a:rPr lang="fr-FR" sz="1200" dirty="0" smtClean="0"/>
                        <a:t>5</a:t>
                      </a:r>
                    </a:p>
                  </p:txBody>
                </p:sp>
                <p:sp>
                  <p:nvSpPr>
                    <p:cNvPr id="36" name="ZoneTexte 35"/>
                    <p:cNvSpPr txBox="1"/>
                    <p:nvPr/>
                  </p:nvSpPr>
                  <p:spPr>
                    <a:xfrm>
                      <a:off x="5069706" y="4626069"/>
                      <a:ext cx="263213" cy="276999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pPr algn="ctr"/>
                      <a:r>
                        <a:rPr lang="fr-FR" sz="1200" dirty="0" smtClean="0"/>
                        <a:t>6</a:t>
                      </a:r>
                    </a:p>
                  </p:txBody>
                </p:sp>
              </p:grpSp>
              <p:sp>
                <p:nvSpPr>
                  <p:cNvPr id="30" name="ZoneTexte 29"/>
                  <p:cNvSpPr txBox="1"/>
                  <p:nvPr/>
                </p:nvSpPr>
                <p:spPr>
                  <a:xfrm>
                    <a:off x="3556745" y="4626945"/>
                    <a:ext cx="263214" cy="276999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 algn="ctr"/>
                    <a:r>
                      <a:rPr lang="fr-FR" sz="1200" dirty="0" smtClean="0"/>
                      <a:t>0</a:t>
                    </a:r>
                  </a:p>
                </p:txBody>
              </p:sp>
            </p:grpSp>
          </p:grpSp>
        </p:grpSp>
        <p:sp>
          <p:nvSpPr>
            <p:cNvPr id="14" name="ZoneTexte 13"/>
            <p:cNvSpPr txBox="1"/>
            <p:nvPr/>
          </p:nvSpPr>
          <p:spPr>
            <a:xfrm>
              <a:off x="3313092" y="5669340"/>
              <a:ext cx="65425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400" dirty="0" smtClean="0">
                  <a:solidFill>
                    <a:srgbClr val="FF0000"/>
                  </a:solidFill>
                </a:rPr>
                <a:t>ST-</a:t>
              </a:r>
              <a:r>
                <a:rPr lang="fr-FR" sz="1400" i="1" dirty="0" smtClean="0">
                  <a:solidFill>
                    <a:srgbClr val="FF0000"/>
                  </a:solidFill>
                </a:rPr>
                <a:t>lux</a:t>
              </a:r>
              <a:endParaRPr lang="fr-FR" sz="1400" i="1" dirty="0">
                <a:solidFill>
                  <a:srgbClr val="FF0000"/>
                </a:solidFill>
              </a:endParaRPr>
            </a:p>
          </p:txBody>
        </p:sp>
        <p:sp>
          <p:nvSpPr>
            <p:cNvPr id="15" name="ZoneTexte 14"/>
            <p:cNvSpPr txBox="1"/>
            <p:nvPr/>
          </p:nvSpPr>
          <p:spPr>
            <a:xfrm>
              <a:off x="3302641" y="5027007"/>
              <a:ext cx="116596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400" i="1" dirty="0" err="1" smtClean="0">
                  <a:solidFill>
                    <a:srgbClr val="008000"/>
                  </a:solidFill>
                </a:rPr>
                <a:t>S.b</a:t>
              </a:r>
              <a:r>
                <a:rPr lang="fr-FR" sz="1400" dirty="0" smtClean="0">
                  <a:solidFill>
                    <a:srgbClr val="008000"/>
                  </a:solidFill>
                </a:rPr>
                <a:t>-B+ ST-</a:t>
              </a:r>
              <a:r>
                <a:rPr lang="fr-FR" sz="1400" i="1" dirty="0" smtClean="0">
                  <a:solidFill>
                    <a:srgbClr val="008000"/>
                  </a:solidFill>
                </a:rPr>
                <a:t>lux</a:t>
              </a:r>
              <a:endParaRPr lang="fr-FR" sz="1400" i="1" dirty="0">
                <a:solidFill>
                  <a:srgbClr val="008000"/>
                </a:solidFill>
              </a:endParaRPr>
            </a:p>
          </p:txBody>
        </p:sp>
        <p:sp>
          <p:nvSpPr>
            <p:cNvPr id="16" name="ZoneTexte 15"/>
            <p:cNvSpPr txBox="1"/>
            <p:nvPr/>
          </p:nvSpPr>
          <p:spPr>
            <a:xfrm>
              <a:off x="3300443" y="4598062"/>
              <a:ext cx="74157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400" dirty="0" smtClean="0"/>
                <a:t>control</a:t>
              </a:r>
              <a:endParaRPr lang="fr-FR" sz="1400" i="1" dirty="0"/>
            </a:p>
          </p:txBody>
        </p:sp>
        <p:sp>
          <p:nvSpPr>
            <p:cNvPr id="17" name="ZoneTexte 16"/>
            <p:cNvSpPr txBox="1"/>
            <p:nvPr/>
          </p:nvSpPr>
          <p:spPr>
            <a:xfrm rot="16200000">
              <a:off x="308525" y="5303513"/>
              <a:ext cx="103246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400" dirty="0" err="1" smtClean="0"/>
                <a:t>Survival</a:t>
              </a:r>
              <a:r>
                <a:rPr lang="fr-FR" sz="1400" dirty="0" smtClean="0"/>
                <a:t> (%)</a:t>
              </a:r>
              <a:endParaRPr lang="fr-FR" sz="1400" dirty="0"/>
            </a:p>
          </p:txBody>
        </p:sp>
      </p:grpSp>
      <p:grpSp>
        <p:nvGrpSpPr>
          <p:cNvPr id="37" name="Grouper 36"/>
          <p:cNvGrpSpPr/>
          <p:nvPr/>
        </p:nvGrpSpPr>
        <p:grpSpPr>
          <a:xfrm>
            <a:off x="4700627" y="1492678"/>
            <a:ext cx="4130779" cy="2357236"/>
            <a:chOff x="4700627" y="4304762"/>
            <a:chExt cx="4218532" cy="2497706"/>
          </a:xfrm>
        </p:grpSpPr>
        <p:sp>
          <p:nvSpPr>
            <p:cNvPr id="38" name="ZoneTexte 37"/>
            <p:cNvSpPr txBox="1"/>
            <p:nvPr/>
          </p:nvSpPr>
          <p:spPr>
            <a:xfrm>
              <a:off x="4898554" y="4648396"/>
              <a:ext cx="491027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r"/>
              <a:r>
                <a:rPr lang="fr-FR" sz="1400" dirty="0" smtClean="0">
                  <a:solidFill>
                    <a:schemeClr val="tx1"/>
                  </a:solidFill>
                </a:rPr>
                <a:t>120</a:t>
              </a:r>
              <a:endParaRPr lang="fr-FR" sz="1400" i="1" dirty="0">
                <a:solidFill>
                  <a:schemeClr val="tx1"/>
                </a:solidFill>
              </a:endParaRPr>
            </a:p>
          </p:txBody>
        </p:sp>
        <p:sp>
          <p:nvSpPr>
            <p:cNvPr id="39" name="ZoneTexte 38"/>
            <p:cNvSpPr txBox="1"/>
            <p:nvPr/>
          </p:nvSpPr>
          <p:spPr>
            <a:xfrm>
              <a:off x="5023254" y="5496376"/>
              <a:ext cx="400032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r"/>
              <a:r>
                <a:rPr lang="fr-FR" sz="1400" dirty="0" smtClean="0">
                  <a:solidFill>
                    <a:schemeClr val="tx1"/>
                  </a:solidFill>
                </a:rPr>
                <a:t>8</a:t>
              </a:r>
              <a:r>
                <a:rPr lang="fr-FR" sz="1400" dirty="0">
                  <a:solidFill>
                    <a:schemeClr val="tx1"/>
                  </a:solidFill>
                </a:rPr>
                <a:t>0</a:t>
              </a:r>
              <a:endParaRPr lang="fr-FR" sz="1400" i="1" dirty="0">
                <a:solidFill>
                  <a:schemeClr val="tx1"/>
                </a:solidFill>
              </a:endParaRPr>
            </a:p>
          </p:txBody>
        </p:sp>
        <p:sp>
          <p:nvSpPr>
            <p:cNvPr id="40" name="ZoneTexte 39"/>
            <p:cNvSpPr txBox="1"/>
            <p:nvPr/>
          </p:nvSpPr>
          <p:spPr>
            <a:xfrm>
              <a:off x="4997865" y="5924825"/>
              <a:ext cx="400032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r"/>
              <a:r>
                <a:rPr lang="fr-FR" sz="1400" dirty="0" smtClean="0">
                  <a:solidFill>
                    <a:schemeClr val="tx1"/>
                  </a:solidFill>
                </a:rPr>
                <a:t>60</a:t>
              </a:r>
              <a:endParaRPr lang="fr-FR" sz="1400" i="1" dirty="0">
                <a:solidFill>
                  <a:schemeClr val="tx1"/>
                </a:solidFill>
              </a:endParaRPr>
            </a:p>
          </p:txBody>
        </p:sp>
        <p:sp>
          <p:nvSpPr>
            <p:cNvPr id="41" name="ZoneTexte 40"/>
            <p:cNvSpPr txBox="1"/>
            <p:nvPr/>
          </p:nvSpPr>
          <p:spPr>
            <a:xfrm>
              <a:off x="5007262" y="6354221"/>
              <a:ext cx="400032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r"/>
              <a:r>
                <a:rPr lang="fr-FR" sz="1400" dirty="0" smtClean="0">
                  <a:solidFill>
                    <a:schemeClr val="tx1"/>
                  </a:solidFill>
                </a:rPr>
                <a:t>4</a:t>
              </a:r>
              <a:r>
                <a:rPr lang="fr-FR" sz="1400" dirty="0">
                  <a:solidFill>
                    <a:schemeClr val="tx1"/>
                  </a:solidFill>
                </a:rPr>
                <a:t>0</a:t>
              </a:r>
              <a:endParaRPr lang="fr-FR" sz="1400" i="1" dirty="0">
                <a:solidFill>
                  <a:schemeClr val="tx1"/>
                </a:solidFill>
              </a:endParaRPr>
            </a:p>
          </p:txBody>
        </p:sp>
        <p:sp>
          <p:nvSpPr>
            <p:cNvPr id="42" name="ZoneTexte 41"/>
            <p:cNvSpPr txBox="1"/>
            <p:nvPr/>
          </p:nvSpPr>
          <p:spPr>
            <a:xfrm>
              <a:off x="4923949" y="5044726"/>
              <a:ext cx="491027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r"/>
              <a:r>
                <a:rPr lang="fr-FR" sz="1400" dirty="0" smtClean="0">
                  <a:solidFill>
                    <a:schemeClr val="tx1"/>
                  </a:solidFill>
                </a:rPr>
                <a:t>100</a:t>
              </a:r>
              <a:endParaRPr lang="fr-FR" sz="1400" i="1" dirty="0">
                <a:solidFill>
                  <a:schemeClr val="tx1"/>
                </a:solidFill>
              </a:endParaRPr>
            </a:p>
          </p:txBody>
        </p:sp>
        <p:grpSp>
          <p:nvGrpSpPr>
            <p:cNvPr id="45" name="Grouper 44"/>
            <p:cNvGrpSpPr/>
            <p:nvPr/>
          </p:nvGrpSpPr>
          <p:grpSpPr>
            <a:xfrm>
              <a:off x="4700627" y="4304762"/>
              <a:ext cx="4218532" cy="2497706"/>
              <a:chOff x="4700627" y="4304762"/>
              <a:chExt cx="4218532" cy="2497706"/>
            </a:xfrm>
          </p:grpSpPr>
          <p:sp>
            <p:nvSpPr>
              <p:cNvPr id="46" name="Rectangle 45"/>
              <p:cNvSpPr/>
              <p:nvPr/>
            </p:nvSpPr>
            <p:spPr>
              <a:xfrm>
                <a:off x="7639973" y="4942256"/>
                <a:ext cx="108000" cy="105888"/>
              </a:xfrm>
              <a:prstGeom prst="rect">
                <a:avLst/>
              </a:prstGeom>
              <a:solidFill>
                <a:srgbClr val="FF0000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400"/>
              </a:p>
            </p:txBody>
          </p:sp>
          <p:sp>
            <p:nvSpPr>
              <p:cNvPr id="47" name="Triangle isocèle 46"/>
              <p:cNvSpPr/>
              <p:nvPr/>
            </p:nvSpPr>
            <p:spPr>
              <a:xfrm>
                <a:off x="7608998" y="5396531"/>
                <a:ext cx="180000" cy="157084"/>
              </a:xfrm>
              <a:prstGeom prst="triangle">
                <a:avLst/>
              </a:prstGeom>
              <a:solidFill>
                <a:srgbClr val="008000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400"/>
              </a:p>
            </p:txBody>
          </p:sp>
          <p:grpSp>
            <p:nvGrpSpPr>
              <p:cNvPr id="48" name="Grouper 47"/>
              <p:cNvGrpSpPr/>
              <p:nvPr/>
            </p:nvGrpSpPr>
            <p:grpSpPr>
              <a:xfrm>
                <a:off x="4700627" y="4304762"/>
                <a:ext cx="4218532" cy="2497706"/>
                <a:chOff x="4700627" y="4304762"/>
                <a:chExt cx="4218532" cy="2497706"/>
              </a:xfrm>
            </p:grpSpPr>
            <p:graphicFrame>
              <p:nvGraphicFramePr>
                <p:cNvPr id="49" name="Objet 48"/>
                <p:cNvGraphicFramePr>
                  <a:graphicFrameLocks noChangeAspect="1"/>
                </p:cNvGraphicFramePr>
                <p:nvPr>
                  <p:extLst>
                    <p:ext uri="{D42A27DB-BD31-4B8C-83A1-F6EECF244321}">
                      <p14:modId xmlns:p14="http://schemas.microsoft.com/office/powerpoint/2010/main" val="2697514063"/>
                    </p:ext>
                  </p:extLst>
                </p:nvPr>
              </p:nvGraphicFramePr>
              <p:xfrm>
                <a:off x="5237169" y="4304762"/>
                <a:ext cx="2371829" cy="2497706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1033" name="Prism Project" r:id="rId5" imgW="2376000" imgH="4644000" progId="Prism5.Document">
                        <p:embed/>
                      </p:oleObj>
                    </mc:Choice>
                    <mc:Fallback>
                      <p:oleObj name="Prism Project" r:id="rId5" imgW="2376000" imgH="4644000" progId="Prism5.Document">
                        <p:embed/>
                        <p:pic>
                          <p:nvPicPr>
                            <p:cNvPr id="0" name="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6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5237169" y="4304762"/>
                              <a:ext cx="2371829" cy="2497706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noFill/>
                            </a:ln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sp>
              <p:nvSpPr>
                <p:cNvPr id="50" name="ZoneTexte 49"/>
                <p:cNvSpPr txBox="1"/>
                <p:nvPr/>
              </p:nvSpPr>
              <p:spPr>
                <a:xfrm>
                  <a:off x="7710679" y="4837029"/>
                  <a:ext cx="668021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fr-FR" sz="1400" dirty="0" smtClean="0">
                      <a:solidFill>
                        <a:srgbClr val="FF0000"/>
                      </a:solidFill>
                    </a:rPr>
                    <a:t>ST-</a:t>
                  </a:r>
                  <a:r>
                    <a:rPr lang="fr-FR" sz="1400" i="1" dirty="0" smtClean="0">
                      <a:solidFill>
                        <a:srgbClr val="FF0000"/>
                      </a:solidFill>
                    </a:rPr>
                    <a:t>lux</a:t>
                  </a:r>
                  <a:endParaRPr lang="fr-FR" sz="1400" i="1" dirty="0">
                    <a:solidFill>
                      <a:srgbClr val="FF0000"/>
                    </a:solidFill>
                  </a:endParaRPr>
                </a:p>
              </p:txBody>
            </p:sp>
            <p:sp>
              <p:nvSpPr>
                <p:cNvPr id="51" name="ZoneTexte 50"/>
                <p:cNvSpPr txBox="1"/>
                <p:nvPr/>
              </p:nvSpPr>
              <p:spPr>
                <a:xfrm>
                  <a:off x="7728997" y="5315684"/>
                  <a:ext cx="1190162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fr-FR" sz="1400" i="1" dirty="0" err="1" smtClean="0">
                      <a:solidFill>
                        <a:srgbClr val="008000"/>
                      </a:solidFill>
                    </a:rPr>
                    <a:t>S.b</a:t>
                  </a:r>
                  <a:r>
                    <a:rPr lang="fr-FR" sz="1400" dirty="0" smtClean="0">
                      <a:solidFill>
                        <a:srgbClr val="008000"/>
                      </a:solidFill>
                    </a:rPr>
                    <a:t>-B+ ST-</a:t>
                  </a:r>
                  <a:r>
                    <a:rPr lang="fr-FR" sz="1400" i="1" dirty="0" smtClean="0">
                      <a:solidFill>
                        <a:srgbClr val="008000"/>
                      </a:solidFill>
                    </a:rPr>
                    <a:t>lux</a:t>
                  </a:r>
                  <a:endParaRPr lang="fr-FR" sz="1400" i="1" dirty="0">
                    <a:solidFill>
                      <a:srgbClr val="008000"/>
                    </a:solidFill>
                  </a:endParaRPr>
                </a:p>
              </p:txBody>
            </p:sp>
            <p:sp>
              <p:nvSpPr>
                <p:cNvPr id="52" name="ZoneTexte 51"/>
                <p:cNvSpPr txBox="1"/>
                <p:nvPr/>
              </p:nvSpPr>
              <p:spPr>
                <a:xfrm rot="16200000">
                  <a:off x="4262386" y="5275270"/>
                  <a:ext cx="1184260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fr-FR" sz="1400" dirty="0" err="1" smtClean="0"/>
                    <a:t>Weigh</a:t>
                  </a:r>
                  <a:r>
                    <a:rPr lang="fr-FR" sz="1400" dirty="0" smtClean="0"/>
                    <a:t> (%)</a:t>
                  </a:r>
                  <a:endParaRPr lang="fr-FR" sz="1400" dirty="0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6669760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247</TotalTime>
  <Words>55</Words>
  <Application>Microsoft Macintosh PowerPoint</Application>
  <PresentationFormat>Présentation à l'écran (4:3)</PresentationFormat>
  <Paragraphs>28</Paragraphs>
  <Slides>1</Slides>
  <Notes>0</Notes>
  <HiddenSlides>0</HiddenSlides>
  <MMClips>0</MMClips>
  <ScaleCrop>false</ScaleCrop>
  <HeadingPairs>
    <vt:vector size="6" baseType="variant">
      <vt:variant>
        <vt:lpstr>Thème</vt:lpstr>
      </vt:variant>
      <vt:variant>
        <vt:i4>1</vt:i4>
      </vt:variant>
      <vt:variant>
        <vt:lpstr>Serveurs OLE incorporés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3" baseType="lpstr">
      <vt:lpstr>Thème Office</vt:lpstr>
      <vt:lpstr>Prism Project</vt:lpstr>
      <vt:lpstr>Présentation PowerPoint</vt:lpstr>
    </vt:vector>
  </TitlesOfParts>
  <Company>INSERM U 1065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Dorota Czerucka</dc:creator>
  <cp:lastModifiedBy>Dorota Czerucka</cp:lastModifiedBy>
  <cp:revision>8</cp:revision>
  <dcterms:created xsi:type="dcterms:W3CDTF">2014-03-11T11:31:54Z</dcterms:created>
  <dcterms:modified xsi:type="dcterms:W3CDTF">2014-07-01T14:56:01Z</dcterms:modified>
</cp:coreProperties>
</file>