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6" r:id="rId2"/>
  </p:sldIdLst>
  <p:sldSz cx="6858000" cy="9906000" type="A4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FFFF99"/>
    <a:srgbClr val="E2E9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56" autoAdjust="0"/>
    <p:restoredTop sz="98509" autoAdjust="0"/>
  </p:normalViewPr>
  <p:slideViewPr>
    <p:cSldViewPr>
      <p:cViewPr varScale="1">
        <p:scale>
          <a:sx n="76" d="100"/>
          <a:sy n="76" d="100"/>
        </p:scale>
        <p:origin x="-726" y="-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309A-E916-46C0-AA8D-5D70DA0582E6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46288" y="744538"/>
            <a:ext cx="25765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4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B06DF-81D9-4BF3-8160-60B8A366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04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B06DF-81D9-4BF3-8160-60B8A366F26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7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74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0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51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43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5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48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53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45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62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442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9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05B17-5337-453A-B930-FCC533AD68AA}" type="datetimeFigureOut">
              <a:rPr lang="en-US" smtClean="0"/>
              <a:t>5/30/2014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BF4C6-DACA-4861-8DCB-B0529D2BB6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52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9" Type="http://schemas.openxmlformats.org/officeDocument/2006/relationships/image" Target="../media/image37.jpeg"/><Relationship Id="rId21" Type="http://schemas.openxmlformats.org/officeDocument/2006/relationships/image" Target="../media/image19.jpeg"/><Relationship Id="rId34" Type="http://schemas.openxmlformats.org/officeDocument/2006/relationships/image" Target="../media/image32.jpeg"/><Relationship Id="rId42" Type="http://schemas.openxmlformats.org/officeDocument/2006/relationships/image" Target="../media/image40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tiff"/><Relationship Id="rId20" Type="http://schemas.openxmlformats.org/officeDocument/2006/relationships/image" Target="../media/image18.jpeg"/><Relationship Id="rId29" Type="http://schemas.openxmlformats.org/officeDocument/2006/relationships/image" Target="../media/image27.jpeg"/><Relationship Id="rId41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32" Type="http://schemas.openxmlformats.org/officeDocument/2006/relationships/image" Target="../media/image30.jpeg"/><Relationship Id="rId37" Type="http://schemas.openxmlformats.org/officeDocument/2006/relationships/image" Target="../media/image35.jpeg"/><Relationship Id="rId40" Type="http://schemas.openxmlformats.org/officeDocument/2006/relationships/image" Target="../media/image38.jpeg"/><Relationship Id="rId5" Type="http://schemas.openxmlformats.org/officeDocument/2006/relationships/image" Target="../media/image3.jpeg"/><Relationship Id="rId15" Type="http://schemas.openxmlformats.org/officeDocument/2006/relationships/image" Target="../media/image13.tiff"/><Relationship Id="rId23" Type="http://schemas.openxmlformats.org/officeDocument/2006/relationships/image" Target="../media/image21.jpeg"/><Relationship Id="rId28" Type="http://schemas.openxmlformats.org/officeDocument/2006/relationships/image" Target="../media/image26.jpeg"/><Relationship Id="rId36" Type="http://schemas.openxmlformats.org/officeDocument/2006/relationships/image" Target="../media/image34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31" Type="http://schemas.openxmlformats.org/officeDocument/2006/relationships/image" Target="../media/image29.jpeg"/><Relationship Id="rId44" Type="http://schemas.openxmlformats.org/officeDocument/2006/relationships/image" Target="../media/image42.tiff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Relationship Id="rId27" Type="http://schemas.openxmlformats.org/officeDocument/2006/relationships/image" Target="../media/image25.jpeg"/><Relationship Id="rId30" Type="http://schemas.openxmlformats.org/officeDocument/2006/relationships/image" Target="../media/image28.tiff"/><Relationship Id="rId35" Type="http://schemas.openxmlformats.org/officeDocument/2006/relationships/image" Target="../media/image33.jpeg"/><Relationship Id="rId43" Type="http://schemas.openxmlformats.org/officeDocument/2006/relationships/image" Target="../media/image41.jpeg"/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33" Type="http://schemas.openxmlformats.org/officeDocument/2006/relationships/image" Target="../media/image31.jpeg"/><Relationship Id="rId38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48296" y="161786"/>
            <a:ext cx="1885303" cy="32357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altLang="ja-JP" sz="1200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Supplementary Figure </a:t>
            </a:r>
            <a:r>
              <a:rPr kumimoji="0" lang="en-US" altLang="ja-JP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4</a:t>
            </a:r>
            <a:endParaRPr kumimoji="0" lang="en-US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38200" y="762000"/>
            <a:ext cx="5410200" cy="4499630"/>
            <a:chOff x="813789" y="5183784"/>
            <a:chExt cx="5410200" cy="4499630"/>
          </a:xfrm>
        </p:grpSpPr>
        <p:sp>
          <p:nvSpPr>
            <p:cNvPr id="97" name="TextBox 96"/>
            <p:cNvSpPr txBox="1"/>
            <p:nvPr/>
          </p:nvSpPr>
          <p:spPr>
            <a:xfrm>
              <a:off x="1295400" y="5183784"/>
              <a:ext cx="490390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                                                                                                                STAT3            </a:t>
              </a:r>
              <a:r>
                <a:rPr lang="en-US" sz="1100" dirty="0" err="1" smtClean="0"/>
                <a:t>STAT3</a:t>
              </a:r>
              <a:endParaRPr lang="en-US" sz="1100" dirty="0" smtClean="0"/>
            </a:p>
            <a:p>
              <a:r>
                <a:rPr lang="en-US" sz="1100" dirty="0" smtClean="0"/>
                <a:t>AR              Ki67                 p-Akt               p-S6             p-ERK            pY705            pY727 </a:t>
              </a:r>
              <a:endParaRPr lang="en-US" sz="1100" dirty="0"/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813789" y="5571620"/>
              <a:ext cx="5410200" cy="1313184"/>
              <a:chOff x="813789" y="5571620"/>
              <a:chExt cx="5410200" cy="1313184"/>
            </a:xfrm>
          </p:grpSpPr>
          <p:sp>
            <p:nvSpPr>
              <p:cNvPr id="99" name="TextBox 98"/>
              <p:cNvSpPr txBox="1"/>
              <p:nvPr/>
            </p:nvSpPr>
            <p:spPr>
              <a:xfrm rot="16200000">
                <a:off x="300878" y="6127582"/>
                <a:ext cx="1270133" cy="244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Cast-naïve 1                 </a:t>
                </a:r>
                <a:endParaRPr lang="en-US" sz="1200" dirty="0"/>
              </a:p>
            </p:txBody>
          </p:sp>
          <p:pic>
            <p:nvPicPr>
              <p:cNvPr id="100" name="Picture 29" descr="C:\Users\dev\Desktop\12-2013\HM\For Fig\cnpc AR  (2) r2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827" t="1742" r="7646" b="1742"/>
              <a:stretch/>
            </p:blipFill>
            <p:spPr bwMode="auto">
              <a:xfrm>
                <a:off x="1101894" y="6256110"/>
                <a:ext cx="705898" cy="62570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1" name="Picture 30" descr="C:\Users\dev\Desktop\12-2013\HM\For Fig\cnpc AR  (1) r2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827" t="889" r="7645" b="2592"/>
              <a:stretch/>
            </p:blipFill>
            <p:spPr bwMode="auto">
              <a:xfrm>
                <a:off x="1101894" y="5571620"/>
                <a:ext cx="705897" cy="62570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2" name="Picture 37" descr="C:\Users\dev\Desktop\12-2013\HM\For Fig\cnpc ki67  (2) r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802" t="987" r="3671" b="2075"/>
              <a:stretch/>
            </p:blipFill>
            <p:spPr bwMode="auto">
              <a:xfrm>
                <a:off x="1834401" y="6256109"/>
                <a:ext cx="705897" cy="62570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" name="Picture 38" descr="C:\Users\dev\Desktop\12-2013\HM\For Fig\cnpc ki67  (1) r.jp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900" t="1477" r="3573" b="1586"/>
              <a:stretch/>
            </p:blipFill>
            <p:spPr bwMode="auto">
              <a:xfrm>
                <a:off x="1834401" y="5571620"/>
                <a:ext cx="705897" cy="62570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4" name="Picture 45" descr="C:\Users\dev\Desktop\12-2013\HM\For Fig\cnpc p-s6  (1) r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9209" t="895" r="3263" b="2279"/>
              <a:stretch/>
            </p:blipFill>
            <p:spPr bwMode="auto">
              <a:xfrm>
                <a:off x="3310565" y="5572325"/>
                <a:ext cx="705898" cy="62499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5" name="Picture 50" descr="C:\Users\dev\Desktop\12-2013\HM\For Fig\cnpc p-s6  (2) r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386" t="2600" r="5086" b="462"/>
              <a:stretch/>
            </p:blipFill>
            <p:spPr bwMode="auto">
              <a:xfrm>
                <a:off x="3310565" y="6256110"/>
                <a:ext cx="705899" cy="62570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6" name="Picture 55" descr="C:\Users\dev\Desktop\12-2013\HM\For Fig\cnpc p-erk  (1) r.jpg"/>
              <p:cNvPicPr>
                <a:picLocks noChangeAspect="1" noChangeArrowheads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118" t="1923" r="4355" b="1140"/>
              <a:stretch/>
            </p:blipFill>
            <p:spPr bwMode="auto">
              <a:xfrm>
                <a:off x="4049851" y="6256110"/>
                <a:ext cx="705897" cy="62570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" name="Picture 56" descr="C:\Users\dev\Desktop\12-2013\HM\For Fig\cnpc p-erk  (2) r.jpg"/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118" t="1220" r="4355" b="1952"/>
              <a:stretch/>
            </p:blipFill>
            <p:spPr bwMode="auto">
              <a:xfrm>
                <a:off x="4049851" y="5572325"/>
                <a:ext cx="705897" cy="62499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8" name="Picture 62" descr="C:\Users\dev\Desktop\12-2013\HM\For Fig\cnpc stat3 705  (2) r.jpg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37" t="2357" r="6237" b="706"/>
              <a:stretch/>
            </p:blipFill>
            <p:spPr bwMode="auto">
              <a:xfrm>
                <a:off x="4780676" y="6256110"/>
                <a:ext cx="705898" cy="62570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9" name="Picture 67" descr="C:\Users\dev\Desktop\12-2013\HM\For Fig\cnpc stat3 705  (1) r.jpg"/>
              <p:cNvPicPr>
                <a:picLocks noChangeAspect="1" noChangeArrowheads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37" t="1641" r="6237" b="1531"/>
              <a:stretch/>
            </p:blipFill>
            <p:spPr bwMode="auto">
              <a:xfrm>
                <a:off x="4780676" y="5572325"/>
                <a:ext cx="705898" cy="62499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0" name="Picture 72" descr="C:\Users\dev\Desktop\12-2013\HM\For Fig\cnpc stat3 727  (1) r.jpg"/>
              <p:cNvPicPr>
                <a:picLocks noChangeAspect="1" noChangeArrowheads="1"/>
              </p:cNvPicPr>
              <p:nvPr/>
            </p:nvPicPr>
            <p:blipFill rotWithShape="1"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453" t="1586" r="8020" b="1586"/>
              <a:stretch/>
            </p:blipFill>
            <p:spPr bwMode="auto">
              <a:xfrm>
                <a:off x="5518091" y="5572325"/>
                <a:ext cx="705898" cy="624999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1" name="Picture 74" descr="C:\Users\dev\Desktop\12-2013\HM\For Fig\cnpc stat3 727  (2) r.jpg"/>
              <p:cNvPicPr>
                <a:picLocks noChangeAspect="1" noChangeArrowheads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544" t="1922" r="8929" b="1140"/>
              <a:stretch/>
            </p:blipFill>
            <p:spPr bwMode="auto">
              <a:xfrm>
                <a:off x="5518090" y="6256109"/>
                <a:ext cx="705899" cy="62570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2" name="Right Bracket 111"/>
              <p:cNvSpPr/>
              <p:nvPr/>
            </p:nvSpPr>
            <p:spPr>
              <a:xfrm rot="10800000">
                <a:off x="1057660" y="5810879"/>
                <a:ext cx="40324" cy="806494"/>
              </a:xfrm>
              <a:prstGeom prst="rightBracket">
                <a:avLst>
                  <a:gd name="adj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 flipV="1">
                <a:off x="1482038" y="6164728"/>
                <a:ext cx="290337" cy="179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2216983" y="6167528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>
                <a:off x="3707023" y="6167528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>
              <a:xfrm>
                <a:off x="4429781" y="6163327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5158995" y="6166632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5871040" y="6164336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>
                <a:off x="1482038" y="6852341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/>
              <p:cNvCxnSpPr/>
              <p:nvPr/>
            </p:nvCxnSpPr>
            <p:spPr>
              <a:xfrm>
                <a:off x="2216983" y="6852341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>
                <a:off x="3707023" y="6851445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>
              <a:xfrm>
                <a:off x="4402800" y="6851445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>
                <a:off x="5167637" y="6852341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5900686" y="6850549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6" name="Picture 4" descr="F:\SkyDrive\PTEN Ko paper\Carcinogenesis Version\@Revised\Revised Additional Data\ms retakes\n1 pakt14.tif"/>
              <p:cNvPicPr>
                <a:picLocks noChangeAspect="1" noChangeArrowheads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753" t="22250" r="20155" b="24525"/>
              <a:stretch/>
            </p:blipFill>
            <p:spPr bwMode="auto">
              <a:xfrm>
                <a:off x="2573687" y="5571620"/>
                <a:ext cx="705898" cy="624999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7" name="Picture 5" descr="F:\SkyDrive\PTEN Ko paper\Carcinogenesis Version\@Revised\Revised Additional Data\ms retakes\n1 pakt15.tif"/>
              <p:cNvPicPr>
                <a:picLocks noChangeAspect="1" noChangeArrowheads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162" t="29481" r="17746" b="17234"/>
              <a:stretch/>
            </p:blipFill>
            <p:spPr bwMode="auto">
              <a:xfrm>
                <a:off x="2573685" y="6256110"/>
                <a:ext cx="705899" cy="62570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28" name="Straight Connector 127"/>
              <p:cNvCxnSpPr/>
              <p:nvPr/>
            </p:nvCxnSpPr>
            <p:spPr>
              <a:xfrm>
                <a:off x="2926636" y="6165736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>
                <a:off x="2926636" y="6850549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Group 129"/>
            <p:cNvGrpSpPr/>
            <p:nvPr/>
          </p:nvGrpSpPr>
          <p:grpSpPr>
            <a:xfrm>
              <a:off x="813789" y="6986748"/>
              <a:ext cx="5410200" cy="1299079"/>
              <a:chOff x="813789" y="6967909"/>
              <a:chExt cx="5410200" cy="1299079"/>
            </a:xfrm>
          </p:grpSpPr>
          <p:pic>
            <p:nvPicPr>
              <p:cNvPr id="161" name="Picture 33" descr="C:\Users\dev\Desktop\12-2013\HM\For Fig\crpc B1 AR 3 r2.jpg"/>
              <p:cNvPicPr>
                <a:picLocks noChangeAspect="1"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827" t="2415" r="7646" b="1821"/>
              <a:stretch/>
            </p:blipFill>
            <p:spPr bwMode="auto">
              <a:xfrm>
                <a:off x="1101894" y="7646174"/>
                <a:ext cx="705898" cy="6208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2" name="Picture 36" descr="C:\Users\dev\Desktop\12-2013\HM\For Fig\crpc 1 AR  (4) r2.jpg"/>
              <p:cNvPicPr>
                <a:picLocks noChangeAspect="1" noChangeArrowheads="1"/>
              </p:cNvPicPr>
              <p:nvPr/>
            </p:nvPicPr>
            <p:blipFill rotWithShape="1">
              <a:blip r:embed="rId1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827" t="1894" r="7647" b="2046"/>
              <a:stretch/>
            </p:blipFill>
            <p:spPr bwMode="auto">
              <a:xfrm>
                <a:off x="1101894" y="6969841"/>
                <a:ext cx="705897" cy="62273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3" name="Picture 42" descr="C:\Users\dev\Desktop\12-2013\HM\For Fig\crpc B1 ki67 3 r.jpg"/>
              <p:cNvPicPr>
                <a:picLocks noChangeAspect="1" noChangeArrowheads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900" t="2208" r="3573" b="1612"/>
              <a:stretch/>
            </p:blipFill>
            <p:spPr bwMode="auto">
              <a:xfrm>
                <a:off x="1834401" y="7646174"/>
                <a:ext cx="705897" cy="62081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4" name="Picture 44" descr="C:\Users\dev\Desktop\12-2013\HM\For Fig\crpc 1 Ki67 (4) r.jpg"/>
              <p:cNvPicPr>
                <a:picLocks noChangeAspect="1" noChangeArrowheads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900" t="1992" r="3573" b="1531"/>
              <a:stretch/>
            </p:blipFill>
            <p:spPr bwMode="auto">
              <a:xfrm>
                <a:off x="1834400" y="6969841"/>
                <a:ext cx="705897" cy="62273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5" name="Picture 46" descr="C:\Users\dev\Desktop\12-2013\HM\For Fig\crpc B1 p-s6 3 r.jpg"/>
              <p:cNvPicPr>
                <a:picLocks noChangeAspect="1" noChangeArrowheads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386" t="1991" r="5086" b="1829"/>
              <a:stretch/>
            </p:blipFill>
            <p:spPr bwMode="auto">
              <a:xfrm>
                <a:off x="3310565" y="7646174"/>
                <a:ext cx="705899" cy="6208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6" name="Picture 49" descr="C:\Users\dev\Desktop\12-2013\HM\For Fig\crpc 1 p-S6  (4) r.jpg"/>
              <p:cNvPicPr>
                <a:picLocks noChangeAspect="1" noChangeArrowheads="1"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386" t="3089" r="5087" b="434"/>
              <a:stretch/>
            </p:blipFill>
            <p:spPr bwMode="auto">
              <a:xfrm>
                <a:off x="3310565" y="6969841"/>
                <a:ext cx="705899" cy="62273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7" name="Picture 54" descr="C:\Users\dev\Desktop\12-2013\HM\For Fig\crpc B1 p-erk 3 r.jpg"/>
              <p:cNvPicPr>
                <a:picLocks noChangeAspect="1" noChangeArrowheads="1"/>
              </p:cNvPicPr>
              <p:nvPr/>
            </p:nvPicPr>
            <p:blipFill rotWithShape="1">
              <a:blip r:embed="rId2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118" t="1532" r="4666" b="2288"/>
              <a:stretch/>
            </p:blipFill>
            <p:spPr bwMode="auto">
              <a:xfrm>
                <a:off x="4049851" y="7646174"/>
                <a:ext cx="703378" cy="6208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8" name="Picture 60" descr="C:\Users\dev\Desktop\12-2013\HM\For Fig\crpc 1 p-Erk  (4) r.jpg"/>
              <p:cNvPicPr>
                <a:picLocks noChangeAspect="1" noChangeArrowheads="1"/>
              </p:cNvPicPr>
              <p:nvPr/>
            </p:nvPicPr>
            <p:blipFill rotWithShape="1">
              <a:blip r:embed="rId2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119" t="3063" r="4354" b="460"/>
              <a:stretch/>
            </p:blipFill>
            <p:spPr bwMode="auto">
              <a:xfrm>
                <a:off x="4049851" y="6969841"/>
                <a:ext cx="705898" cy="62273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9" name="Picture 63" descr="C:\Users\dev\Desktop\12-2013\HM\For Fig\crpc 2 stat3 705  (1) r.jpg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37" t="2936" r="6237" b="586"/>
              <a:stretch/>
            </p:blipFill>
            <p:spPr bwMode="auto">
              <a:xfrm>
                <a:off x="4780676" y="6969841"/>
                <a:ext cx="705898" cy="62273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0" name="Picture 66" descr="C:\Users\dev\Desktop\12-2013\HM\For Fig\crpc B1 p-stat3 705 3 r.jpg"/>
              <p:cNvPicPr>
                <a:picLocks noChangeAspect="1" noChangeArrowheads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37" t="1991" r="6237" b="1829"/>
              <a:stretch/>
            </p:blipFill>
            <p:spPr bwMode="auto">
              <a:xfrm>
                <a:off x="4780675" y="7646174"/>
                <a:ext cx="705899" cy="620813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1" name="Picture 71" descr="C:\Users\dev\Desktop\12-2013\HM\For Fig\crpc 1 stat3 727  (4) r.jpg"/>
              <p:cNvPicPr>
                <a:picLocks noChangeAspect="1" noChangeArrowheads="1"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75" t="2572" r="6198" b="951"/>
              <a:stretch/>
            </p:blipFill>
            <p:spPr bwMode="auto">
              <a:xfrm>
                <a:off x="5518091" y="6969841"/>
                <a:ext cx="705898" cy="62273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2" name="Picture 73" descr="C:\Users\dev\Desktop\12-2013\HM\For Fig\crpc B1 p-stat3 727 3 r.jpg"/>
              <p:cNvPicPr>
                <a:picLocks noChangeAspect="1" noChangeArrowheads="1"/>
              </p:cNvPicPr>
              <p:nvPr/>
            </p:nvPicPr>
            <p:blipFill rotWithShape="1">
              <a:blip r:embed="rId2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75" t="2595" r="6198" b="1226"/>
              <a:stretch/>
            </p:blipFill>
            <p:spPr bwMode="auto">
              <a:xfrm>
                <a:off x="5518090" y="7646174"/>
                <a:ext cx="705898" cy="62081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3" name="Right Bracket 172"/>
              <p:cNvSpPr/>
              <p:nvPr/>
            </p:nvSpPr>
            <p:spPr>
              <a:xfrm rot="10800000">
                <a:off x="1058217" y="7233041"/>
                <a:ext cx="40324" cy="806494"/>
              </a:xfrm>
              <a:prstGeom prst="rightBracket">
                <a:avLst>
                  <a:gd name="adj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 rot="16200000">
                <a:off x="300878" y="7509765"/>
                <a:ext cx="1270133" cy="244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CRPC 1                 </a:t>
                </a:r>
                <a:endParaRPr lang="en-US" sz="1200" dirty="0"/>
              </a:p>
            </p:txBody>
          </p:sp>
          <p:cxnSp>
            <p:nvCxnSpPr>
              <p:cNvPr id="175" name="Straight Connector 174"/>
              <p:cNvCxnSpPr/>
              <p:nvPr/>
            </p:nvCxnSpPr>
            <p:spPr>
              <a:xfrm>
                <a:off x="1483382" y="7553764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/>
              <p:cNvCxnSpPr/>
              <p:nvPr/>
            </p:nvCxnSpPr>
            <p:spPr>
              <a:xfrm>
                <a:off x="2216983" y="7552868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/>
              <p:cNvCxnSpPr/>
              <p:nvPr/>
            </p:nvCxnSpPr>
            <p:spPr>
              <a:xfrm>
                <a:off x="3671758" y="7551972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4413961" y="7553764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>
                <a:off x="5158995" y="7551972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/>
              <p:nvPr/>
            </p:nvCxnSpPr>
            <p:spPr>
              <a:xfrm>
                <a:off x="5882190" y="7551972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>
              <a:xfrm>
                <a:off x="1487230" y="8224945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>
              <a:xfrm>
                <a:off x="2216983" y="8224049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3671758" y="8224049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>
              <a:xfrm>
                <a:off x="4418030" y="8223153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Straight Connector 184"/>
              <p:cNvCxnSpPr/>
              <p:nvPr/>
            </p:nvCxnSpPr>
            <p:spPr>
              <a:xfrm>
                <a:off x="5167637" y="8223153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5908501" y="8223153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90" name="Picture 6" descr="F:\SkyDrive\PTEN Ko paper\Carcinogenesis Version\@Revised\Revised Additional Data\ms retakes\p1 pakt07.tif"/>
              <p:cNvPicPr>
                <a:picLocks noChangeAspect="1" noChangeArrowheads="1"/>
              </p:cNvPicPr>
              <p:nvPr/>
            </p:nvPicPr>
            <p:blipFill rotWithShape="1"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25" t="31178" r="31983" b="15112"/>
              <a:stretch/>
            </p:blipFill>
            <p:spPr bwMode="auto">
              <a:xfrm>
                <a:off x="2573685" y="7636287"/>
                <a:ext cx="705902" cy="63070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1" name="Picture 9" descr="F:\SkyDrive\PTEN Ko paper\Carcinogenesis Version\@Revised\Revised Additional Data\ms retakes\p1 pakt10.tif"/>
              <p:cNvPicPr>
                <a:picLocks noChangeAspect="1" noChangeArrowheads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971" t="16803" r="31938" b="30164"/>
              <a:stretch/>
            </p:blipFill>
            <p:spPr bwMode="auto">
              <a:xfrm>
                <a:off x="2573687" y="6967909"/>
                <a:ext cx="705899" cy="62273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92" name="Straight Connector 191"/>
              <p:cNvCxnSpPr/>
              <p:nvPr/>
            </p:nvCxnSpPr>
            <p:spPr>
              <a:xfrm>
                <a:off x="2926636" y="7551076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Straight Connector 192"/>
              <p:cNvCxnSpPr/>
              <p:nvPr/>
            </p:nvCxnSpPr>
            <p:spPr>
              <a:xfrm>
                <a:off x="2926636" y="8222257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" name="Group 193"/>
            <p:cNvGrpSpPr/>
            <p:nvPr/>
          </p:nvGrpSpPr>
          <p:grpSpPr>
            <a:xfrm>
              <a:off x="813789" y="8382000"/>
              <a:ext cx="5410200" cy="1301414"/>
              <a:chOff x="813789" y="8382000"/>
              <a:chExt cx="5410200" cy="1301414"/>
            </a:xfrm>
          </p:grpSpPr>
          <p:pic>
            <p:nvPicPr>
              <p:cNvPr id="195" name="Picture 32" descr="C:\Users\dev\Desktop\12-2013\HM\For Fig\crpc 2 AR (1) r2.jpg"/>
              <p:cNvPicPr>
                <a:picLocks noChangeAspect="1" noChangeArrowheads="1"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827" t="890" r="7645" b="1739"/>
              <a:stretch/>
            </p:blipFill>
            <p:spPr bwMode="auto">
              <a:xfrm>
                <a:off x="1101894" y="8382001"/>
                <a:ext cx="705898" cy="63122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6" name="Picture 35" descr="C:\Users\dev\Desktop\12-2013\HM\For Fig\crpc 2 AR (2) r2.jpg"/>
              <p:cNvPicPr>
                <a:picLocks noChangeAspect="1" noChangeArrowheads="1"/>
              </p:cNvPicPr>
              <p:nvPr/>
            </p:nvPicPr>
            <p:blipFill rotWithShape="1">
              <a:blip r:embed="rId3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827" t="1450" r="7646" b="2031"/>
              <a:stretch/>
            </p:blipFill>
            <p:spPr bwMode="auto">
              <a:xfrm>
                <a:off x="1101894" y="9057707"/>
                <a:ext cx="705898" cy="62570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7" name="Picture 40" descr="C:\Users\dev\Desktop\12-2013\HM\For Fig\crpc 2 Ki67 (2) r.jpg"/>
              <p:cNvPicPr>
                <a:picLocks noChangeAspect="1" noChangeArrowheads="1"/>
              </p:cNvPicPr>
              <p:nvPr/>
            </p:nvPicPr>
            <p:blipFill rotWithShape="1">
              <a:blip r:embed="rId3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900" t="1238" r="3573" b="1824"/>
              <a:stretch/>
            </p:blipFill>
            <p:spPr bwMode="auto">
              <a:xfrm>
                <a:off x="1834401" y="9057708"/>
                <a:ext cx="705897" cy="62570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8" name="Picture 43" descr="C:\Users\dev\Desktop\12-2013\HM\For Fig\crpc 2 Ki67 (1) r.jpg"/>
              <p:cNvPicPr>
                <a:picLocks noChangeAspect="1" noChangeArrowheads="1"/>
              </p:cNvPicPr>
              <p:nvPr/>
            </p:nvPicPr>
            <p:blipFill rotWithShape="1">
              <a:blip r:embed="rId3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900" t="742" r="3573" b="1532"/>
              <a:stretch/>
            </p:blipFill>
            <p:spPr bwMode="auto">
              <a:xfrm>
                <a:off x="1834401" y="8382420"/>
                <a:ext cx="705897" cy="6308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9" name="Picture 51" descr="C:\Users\dev\Desktop\12-2013\HM\For Fig\crpc 2 p-S6   (1) r.jpg"/>
              <p:cNvPicPr>
                <a:picLocks noChangeAspect="1" noChangeArrowheads="1"/>
              </p:cNvPicPr>
              <p:nvPr/>
            </p:nvPicPr>
            <p:blipFill rotWithShape="1">
              <a:blip r:embed="rId3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0856" t="1615" r="1615" b="657"/>
              <a:stretch/>
            </p:blipFill>
            <p:spPr bwMode="auto">
              <a:xfrm>
                <a:off x="3310565" y="8382420"/>
                <a:ext cx="705899" cy="6308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0" name="Picture 52" descr="C:\Users\dev\Desktop\12-2013\HM\For Fig\crpc 2 p-S6   (2) r.jpg"/>
              <p:cNvPicPr>
                <a:picLocks noChangeAspect="1" noChangeArrowheads="1"/>
              </p:cNvPicPr>
              <p:nvPr/>
            </p:nvPicPr>
            <p:blipFill rotWithShape="1">
              <a:blip r:embed="rId3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7386" t="1023" r="5086" b="2040"/>
              <a:stretch/>
            </p:blipFill>
            <p:spPr bwMode="auto">
              <a:xfrm>
                <a:off x="3310565" y="9057707"/>
                <a:ext cx="705899" cy="62570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1" name="Picture 57" descr="C:\Users\dev\Desktop\12-2013\HM\For Fig\crpc 2 p-Erk  (2) r.jpg"/>
              <p:cNvPicPr>
                <a:picLocks noChangeAspect="1" noChangeArrowheads="1"/>
              </p:cNvPicPr>
              <p:nvPr/>
            </p:nvPicPr>
            <p:blipFill rotWithShape="1">
              <a:blip r:embed="rId3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118" t="779" r="4666" b="2284"/>
              <a:stretch/>
            </p:blipFill>
            <p:spPr bwMode="auto">
              <a:xfrm>
                <a:off x="4049850" y="9057708"/>
                <a:ext cx="703379" cy="62570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2" name="Picture 59" descr="C:\Users\dev\Desktop\12-2013\HM\For Fig\crpc 2 p-Erk  (1) r.jpg"/>
              <p:cNvPicPr>
                <a:picLocks noChangeAspect="1" noChangeArrowheads="1"/>
              </p:cNvPicPr>
              <p:nvPr/>
            </p:nvPicPr>
            <p:blipFill rotWithShape="1">
              <a:blip r:embed="rId3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8118" t="1283" r="4667" b="925"/>
              <a:stretch/>
            </p:blipFill>
            <p:spPr bwMode="auto">
              <a:xfrm>
                <a:off x="4049851" y="8382000"/>
                <a:ext cx="703379" cy="63122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3" name="Picture 65" descr="C:\Users\dev\Desktop\12-2013\HM\For Fig\crpc 1 stat3 705  (4) r.jpg"/>
              <p:cNvPicPr>
                <a:picLocks noChangeAspect="1" noChangeArrowheads="1"/>
              </p:cNvPicPr>
              <p:nvPr/>
            </p:nvPicPr>
            <p:blipFill rotWithShape="1">
              <a:blip r:embed="rId3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37" t="894" r="6237" b="1314"/>
              <a:stretch/>
            </p:blipFill>
            <p:spPr bwMode="auto">
              <a:xfrm>
                <a:off x="4780675" y="8382000"/>
                <a:ext cx="705899" cy="63122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4" name="Picture 68" descr="C:\Users\dev\Desktop\12-2013\HM\For Fig\crpc 2 stat3 705  (2) r.jpg"/>
              <p:cNvPicPr>
                <a:picLocks noChangeAspect="1" noChangeArrowheads="1"/>
              </p:cNvPicPr>
              <p:nvPr/>
            </p:nvPicPr>
            <p:blipFill rotWithShape="1">
              <a:blip r:embed="rId4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37" t="779" r="6237" b="2284"/>
              <a:stretch/>
            </p:blipFill>
            <p:spPr bwMode="auto">
              <a:xfrm>
                <a:off x="4780675" y="9057709"/>
                <a:ext cx="705899" cy="625704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" name="Picture 69" descr="C:\Users\dev\Desktop\12-2013\HM\For Fig\crpc 2 stat3 727 (1) r.jpg"/>
              <p:cNvPicPr>
                <a:picLocks noChangeAspect="1" noChangeArrowheads="1"/>
              </p:cNvPicPr>
              <p:nvPr/>
            </p:nvPicPr>
            <p:blipFill rotWithShape="1">
              <a:blip r:embed="rId4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75" t="1137" r="6197" b="1137"/>
              <a:stretch/>
            </p:blipFill>
            <p:spPr bwMode="auto">
              <a:xfrm>
                <a:off x="5518091" y="8382420"/>
                <a:ext cx="705898" cy="6308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6" name="Picture 76" descr="C:\Users\dev\Desktop\12-2013\HM\For Fig\crpc 2 stat3 727 (2) r.jpg"/>
              <p:cNvPicPr>
                <a:picLocks noChangeAspect="1" noChangeArrowheads="1"/>
              </p:cNvPicPr>
              <p:nvPr/>
            </p:nvPicPr>
            <p:blipFill rotWithShape="1">
              <a:blip r:embed="rId4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76" t="780" r="6197" b="2283"/>
              <a:stretch/>
            </p:blipFill>
            <p:spPr bwMode="auto">
              <a:xfrm>
                <a:off x="5518090" y="9057708"/>
                <a:ext cx="705899" cy="62570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7" name="Right Bracket 206"/>
              <p:cNvSpPr/>
              <p:nvPr/>
            </p:nvSpPr>
            <p:spPr>
              <a:xfrm rot="10800000">
                <a:off x="1057660" y="8627858"/>
                <a:ext cx="40324" cy="806494"/>
              </a:xfrm>
              <a:prstGeom prst="rightBracket">
                <a:avLst>
                  <a:gd name="adj" fmla="val 0"/>
                </a:avLst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 rot="16200000">
                <a:off x="300878" y="8908950"/>
                <a:ext cx="1270133" cy="244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/>
                  <a:t>CRPC 2                 </a:t>
                </a:r>
                <a:endParaRPr lang="en-US" sz="1200" dirty="0"/>
              </a:p>
            </p:txBody>
          </p:sp>
          <p:cxnSp>
            <p:nvCxnSpPr>
              <p:cNvPr id="209" name="Straight Connector 208"/>
              <p:cNvCxnSpPr/>
              <p:nvPr/>
            </p:nvCxnSpPr>
            <p:spPr>
              <a:xfrm>
                <a:off x="1487230" y="8964793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>
              <a:xfrm>
                <a:off x="2216983" y="8963897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1" name="Straight Connector 210"/>
              <p:cNvCxnSpPr/>
              <p:nvPr/>
            </p:nvCxnSpPr>
            <p:spPr>
              <a:xfrm>
                <a:off x="3671758" y="8963897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/>
              <p:nvPr/>
            </p:nvCxnSpPr>
            <p:spPr>
              <a:xfrm>
                <a:off x="4429924" y="8963897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Connector 212"/>
              <p:cNvCxnSpPr/>
              <p:nvPr/>
            </p:nvCxnSpPr>
            <p:spPr>
              <a:xfrm>
                <a:off x="5174238" y="8963001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4" name="Straight Connector 213"/>
              <p:cNvCxnSpPr/>
              <p:nvPr/>
            </p:nvCxnSpPr>
            <p:spPr>
              <a:xfrm>
                <a:off x="5908501" y="8963001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/>
              <p:nvPr/>
            </p:nvCxnSpPr>
            <p:spPr>
              <a:xfrm>
                <a:off x="1487230" y="9633286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6" name="Straight Connector 215"/>
              <p:cNvCxnSpPr/>
              <p:nvPr/>
            </p:nvCxnSpPr>
            <p:spPr>
              <a:xfrm>
                <a:off x="2187349" y="9635078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Connector 216"/>
              <p:cNvCxnSpPr/>
              <p:nvPr/>
            </p:nvCxnSpPr>
            <p:spPr>
              <a:xfrm>
                <a:off x="3671758" y="9633286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Connector 217"/>
              <p:cNvCxnSpPr/>
              <p:nvPr/>
            </p:nvCxnSpPr>
            <p:spPr>
              <a:xfrm>
                <a:off x="4441420" y="9633286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9" name="Straight Connector 218"/>
              <p:cNvCxnSpPr/>
              <p:nvPr/>
            </p:nvCxnSpPr>
            <p:spPr>
              <a:xfrm>
                <a:off x="5190914" y="9635078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Straight Connector 219"/>
              <p:cNvCxnSpPr/>
              <p:nvPr/>
            </p:nvCxnSpPr>
            <p:spPr>
              <a:xfrm>
                <a:off x="5908501" y="9633286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1" name="Picture 7" descr="F:\SkyDrive\PTEN Ko paper\Carcinogenesis Version\@Revised\Revised Additional Data\ms retakes\p1 pakt08.tif"/>
              <p:cNvPicPr>
                <a:picLocks noChangeAspect="1" noChangeArrowheads="1"/>
              </p:cNvPicPr>
              <p:nvPr/>
            </p:nvPicPr>
            <p:blipFill rotWithShape="1">
              <a:blip r:embed="rId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938" t="34841" r="17971" b="11403"/>
              <a:stretch/>
            </p:blipFill>
            <p:spPr bwMode="auto">
              <a:xfrm>
                <a:off x="2573686" y="8382000"/>
                <a:ext cx="705897" cy="631221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2" name="Picture 8" descr="F:\SkyDrive\PTEN Ko paper\Carcinogenesis Version\@Revised\Revised Additional Data\ms retakes\p1 pakt09.tif"/>
              <p:cNvPicPr>
                <a:picLocks noChangeAspect="1" noChangeArrowheads="1"/>
              </p:cNvPicPr>
              <p:nvPr/>
            </p:nvPicPr>
            <p:blipFill rotWithShape="1">
              <a:blip r:embed="rId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884" t="25058" r="22264" b="21945"/>
              <a:stretch/>
            </p:blipFill>
            <p:spPr bwMode="auto">
              <a:xfrm>
                <a:off x="2573687" y="9057709"/>
                <a:ext cx="705897" cy="62570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223" name="Straight Connector 222"/>
              <p:cNvCxnSpPr/>
              <p:nvPr/>
            </p:nvCxnSpPr>
            <p:spPr>
              <a:xfrm>
                <a:off x="2926636" y="8962105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4" name="Straight Connector 223"/>
              <p:cNvCxnSpPr/>
              <p:nvPr/>
            </p:nvCxnSpPr>
            <p:spPr>
              <a:xfrm>
                <a:off x="2897003" y="9633286"/>
                <a:ext cx="28899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12731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55866</TotalTime>
  <Words>20</Words>
  <Application>Microsoft Office PowerPoint</Application>
  <PresentationFormat>A4 Paper (210x297 mm)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</dc:creator>
  <cp:lastModifiedBy>MV</cp:lastModifiedBy>
  <cp:revision>1074</cp:revision>
  <cp:lastPrinted>2014-05-29T16:21:25Z</cp:lastPrinted>
  <dcterms:created xsi:type="dcterms:W3CDTF">2011-06-13T11:54:12Z</dcterms:created>
  <dcterms:modified xsi:type="dcterms:W3CDTF">2014-05-30T12:18:38Z</dcterms:modified>
</cp:coreProperties>
</file>