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charts/colors8.xml" ContentType="application/vnd.ms-office.chartcolorstyle+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charts/colors6.xml" ContentType="application/vnd.ms-office.chartcolor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charts/colors4.xml" ContentType="application/vnd.ms-office.chartcolorstyl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ommentAuthors.xml" ContentType="application/vnd.openxmlformats-officedocument.presentationml.commentAuthors+xml"/>
  <Override PartName="/ppt/charts/chart7.xml" ContentType="application/vnd.openxmlformats-officedocument.drawingml.chart+xml"/>
  <Override PartName="/ppt/charts/style9.xml" ContentType="application/vnd.ms-office.chartstyle+xml"/>
  <Override PartName="/ppt/charts/style7.xml" ContentType="application/vnd.ms-office.chartstyle+xml"/>
  <Override PartName="/ppt/charts/chart3.xml" ContentType="application/vnd.openxmlformats-officedocument.drawingml.chart+xml"/>
  <Default Extension="xlsx" ContentType="application/vnd.openxmlformats-officedocument.spreadsheetml.sheet"/>
  <Override PartName="/ppt/charts/chart5.xml" ContentType="application/vnd.openxmlformats-officedocument.drawingml.chart+xml"/>
  <Override PartName="/ppt/charts/style5.xml" ContentType="application/vnd.ms-office.chart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charts/colors9.xml" ContentType="application/vnd.ms-office.chartcolorstyl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charts/colors7.xml" ContentType="application/vnd.ms-office.chartcolor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Override PartName="/ppt/charts/colors5.xml" ContentType="application/vnd.ms-office.chartcolor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olors1.xml" ContentType="application/vnd.ms-office.chartcolorstyle+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style8.xml" ContentType="application/vnd.ms-office.chartstyle+xml"/>
  <Override PartName="/ppt/charts/chart4.xml" ContentType="application/vnd.openxmlformats-officedocument.drawingml.chart+xml"/>
  <Override PartName="/ppt/charts/style6.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0" r:id="rId2"/>
    <p:sldId id="281" r:id="rId3"/>
    <p:sldId id="294" r:id="rId4"/>
    <p:sldId id="288" r:id="rId5"/>
    <p:sldId id="282" r:id="rId6"/>
    <p:sldId id="283" r:id="rId7"/>
    <p:sldId id="284" r:id="rId8"/>
    <p:sldId id="285" r:id="rId9"/>
    <p:sldId id="286" r:id="rId10"/>
    <p:sldId id="287" r:id="rId11"/>
    <p:sldId id="276" r:id="rId12"/>
    <p:sldId id="271" r:id="rId13"/>
    <p:sldId id="295" r:id="rId14"/>
    <p:sldId id="296" r:id="rId15"/>
    <p:sldId id="277" r:id="rId16"/>
    <p:sldId id="278" r:id="rId17"/>
    <p:sldId id="279" r:id="rId18"/>
    <p:sldId id="289" r:id="rId19"/>
    <p:sldId id="290" r:id="rId20"/>
    <p:sldId id="291" r:id="rId21"/>
    <p:sldId id="292" r:id="rId22"/>
    <p:sldId id="273" r:id="rId23"/>
  </p:sldIdLst>
  <p:sldSz cx="6858000" cy="9144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5700">
          <p15:clr>
            <a:srgbClr val="A4A3A4"/>
          </p15:clr>
        </p15:guide>
        <p15:guide id="2" pos="425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rif Abou-Elela" initials="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BACC6"/>
    <a:srgbClr val="FFC000"/>
    <a:srgbClr val="9966FF"/>
    <a:srgbClr val="385D8A"/>
    <a:srgbClr val="4F81B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80" d="100"/>
          <a:sy n="80" d="100"/>
        </p:scale>
        <p:origin x="-1182" y="1776"/>
      </p:cViewPr>
      <p:guideLst>
        <p:guide orient="horz" pos="5700"/>
        <p:guide pos="4254"/>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F:\windata\Documents\Sequencing\Illumina\McGill2013_snoProcessing\Paper\ScottPaper\Resubmission\130617%20-%20RNA%20processing%20proteins%20prise%202%20re.xls" TargetMode="Externa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Office_Excel_Worksheet6.xlsx"/><Relationship Id="rId1" Type="http://schemas.openxmlformats.org/officeDocument/2006/relationships/themeOverride" Target="../theme/themeOverride6.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F:\windata\Documents\Sequencing\Illumina\McGill2013_snoProcessing\Paper\ScottPaper\Resubmission\130617%20-%20RNA%20processing%20proteins%20prise%202%20re.xls"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file:///F:\windata\Documents\Sequencing\Illumina\McGill2013_snoProcessing\NormalizedCounts_perSnoForm_exp9-10-11-12-13-26-27-33-34-35_predominantInfo_ratio_OnlyFormsWithAtLeast1CPMinLF_onlyPredominantForms_v2.xlsx" TargetMode="Externa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Office_Excel_Worksheet1.xlsx"/><Relationship Id="rId1" Type="http://schemas.openxmlformats.org/officeDocument/2006/relationships/themeOverride" Target="../theme/themeOverride1.xml"/><Relationship Id="rId4" Type="http://schemas.microsoft.com/office/2011/relationships/chartStyle" Target="style4.xml"/></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openxmlformats.org/officeDocument/2006/relationships/package" Target="../embeddings/Microsoft_Office_Excel_Worksheet2.xlsx"/><Relationship Id="rId1" Type="http://schemas.openxmlformats.org/officeDocument/2006/relationships/themeOverride" Target="../theme/themeOverride2.xml"/><Relationship Id="rId4" Type="http://schemas.microsoft.com/office/2011/relationships/chartStyle" Target="style5.xml"/></Relationships>
</file>

<file path=ppt/charts/_rels/chart6.xml.rels><?xml version="1.0" encoding="UTF-8" standalone="yes"?>
<Relationships xmlns="http://schemas.openxmlformats.org/package/2006/relationships"><Relationship Id="rId3" Type="http://schemas.microsoft.com/office/2011/relationships/chartColorStyle" Target="colors6.xml"/><Relationship Id="rId2" Type="http://schemas.openxmlformats.org/officeDocument/2006/relationships/package" Target="../embeddings/Microsoft_Office_Excel_Worksheet3.xlsx"/><Relationship Id="rId1" Type="http://schemas.openxmlformats.org/officeDocument/2006/relationships/themeOverride" Target="../theme/themeOverride3.xml"/><Relationship Id="rId4" Type="http://schemas.microsoft.com/office/2011/relationships/chartStyle" Target="style6.xml"/></Relationships>
</file>

<file path=ppt/charts/_rels/chart7.xml.rels><?xml version="1.0" encoding="UTF-8" standalone="yes"?>
<Relationships xmlns="http://schemas.openxmlformats.org/package/2006/relationships"><Relationship Id="rId3" Type="http://schemas.microsoft.com/office/2011/relationships/chartColorStyle" Target="colors7.xml"/><Relationship Id="rId2" Type="http://schemas.openxmlformats.org/officeDocument/2006/relationships/package" Target="../embeddings/Microsoft_Office_Excel_Worksheet4.xlsx"/><Relationship Id="rId1" Type="http://schemas.openxmlformats.org/officeDocument/2006/relationships/themeOverride" Target="../theme/themeOverride4.xml"/><Relationship Id="rId4" Type="http://schemas.microsoft.com/office/2011/relationships/chartStyle" Target="style7.xml"/></Relationships>
</file>

<file path=ppt/charts/_rels/chart8.xml.rels><?xml version="1.0" encoding="UTF-8" standalone="yes"?>
<Relationships xmlns="http://schemas.openxmlformats.org/package/2006/relationships"><Relationship Id="rId3" Type="http://schemas.microsoft.com/office/2011/relationships/chartColorStyle" Target="colors8.xml"/><Relationship Id="rId2" Type="http://schemas.openxmlformats.org/officeDocument/2006/relationships/package" Target="../embeddings/Microsoft_Office_Excel_Worksheet5.xlsx"/><Relationship Id="rId1" Type="http://schemas.openxmlformats.org/officeDocument/2006/relationships/themeOverride" Target="../theme/themeOverride5.xml"/><Relationship Id="rId4" Type="http://schemas.microsoft.com/office/2011/relationships/chartStyle" Target="style8.xml"/></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oleObject" Target="file:///F:\windata\Documents\Sequencing\Illumina\McGill2013_snoProcessing\NormalizedCounts_perSnoForm_exp9-10-11-12-13-26-27-33-34-35_predominantInfo_ratio_OnlyFormsWithAtLeast1CPMinLF_onlyPredominantForms_v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autoTitleDeleted val="1"/>
    <c:plotArea>
      <c:layout/>
      <c:barChart>
        <c:barDir val="col"/>
        <c:grouping val="clustered"/>
        <c:ser>
          <c:idx val="0"/>
          <c:order val="0"/>
          <c:spPr>
            <a:solidFill>
              <a:schemeClr val="accent1"/>
            </a:solidFill>
            <a:ln>
              <a:noFill/>
            </a:ln>
            <a:effectLst/>
          </c:spPr>
          <c:errBars>
            <c:errBarType val="both"/>
            <c:errValType val="cust"/>
            <c:plus>
              <c:numRef>
                <c:f>Sheet1!$S$20:$S$24</c:f>
                <c:numCache>
                  <c:formatCode>General</c:formatCode>
                  <c:ptCount val="5"/>
                  <c:pt idx="0">
                    <c:v>0.12997678297441601</c:v>
                  </c:pt>
                  <c:pt idx="1">
                    <c:v>1.1478802034616407E-2</c:v>
                  </c:pt>
                  <c:pt idx="2">
                    <c:v>3.3881358337242214E-2</c:v>
                  </c:pt>
                </c:numCache>
              </c:numRef>
            </c:plus>
            <c:minus>
              <c:numRef>
                <c:f>Sheet1!$S$20:$S$24</c:f>
                <c:numCache>
                  <c:formatCode>General</c:formatCode>
                  <c:ptCount val="5"/>
                  <c:pt idx="0">
                    <c:v>0.12997678297441601</c:v>
                  </c:pt>
                  <c:pt idx="1">
                    <c:v>1.1478802034616407E-2</c:v>
                  </c:pt>
                  <c:pt idx="2">
                    <c:v>3.3881358337242214E-2</c:v>
                  </c:pt>
                </c:numCache>
              </c:numRef>
            </c:minus>
            <c:spPr>
              <a:noFill/>
              <a:ln w="9525" cap="flat" cmpd="sng" algn="ctr">
                <a:solidFill>
                  <a:schemeClr val="tx1">
                    <a:lumMod val="65000"/>
                    <a:lumOff val="35000"/>
                  </a:schemeClr>
                </a:solidFill>
                <a:round/>
              </a:ln>
              <a:effectLst/>
            </c:spPr>
          </c:errBars>
          <c:cat>
            <c:strRef>
              <c:f>Sheet1!$Q$20:$Q$22</c:f>
              <c:strCache>
                <c:ptCount val="3"/>
                <c:pt idx="0">
                  <c:v>LF</c:v>
                </c:pt>
                <c:pt idx="1">
                  <c:v>NOP58_G_s</c:v>
                </c:pt>
                <c:pt idx="2">
                  <c:v>NOP58_G_1_s</c:v>
                </c:pt>
              </c:strCache>
            </c:strRef>
          </c:cat>
          <c:val>
            <c:numRef>
              <c:f>Sheet1!$R$20:$R$22</c:f>
              <c:numCache>
                <c:formatCode>0.000</c:formatCode>
                <c:ptCount val="3"/>
                <c:pt idx="0">
                  <c:v>1</c:v>
                </c:pt>
                <c:pt idx="1">
                  <c:v>0.14436006447140509</c:v>
                </c:pt>
                <c:pt idx="2">
                  <c:v>0.20913394730206608</c:v>
                </c:pt>
              </c:numCache>
            </c:numRef>
          </c:val>
        </c:ser>
        <c:dLbls/>
        <c:gapWidth val="219"/>
        <c:overlap val="-27"/>
        <c:axId val="45716608"/>
        <c:axId val="45718528"/>
      </c:barChart>
      <c:catAx>
        <c:axId val="45716608"/>
        <c:scaling>
          <c:orientation val="minMax"/>
        </c:scaling>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dirty="0" smtClean="0"/>
                  <a:t>Treatment</a:t>
                </a:r>
                <a:endParaRPr lang="en-US" dirty="0"/>
              </a:p>
            </c:rich>
          </c:tx>
          <c:layout>
            <c:manualLayout>
              <c:xMode val="edge"/>
              <c:yMode val="edge"/>
              <c:x val="0.50153237095363046"/>
              <c:y val="0.89513888888888926"/>
            </c:manualLayout>
          </c:layout>
          <c:spPr>
            <a:noFill/>
            <a:ln>
              <a:noFill/>
            </a:ln>
            <a:effectLst/>
          </c:spPr>
        </c:title>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5718528"/>
        <c:crosses val="autoZero"/>
        <c:auto val="1"/>
        <c:lblAlgn val="ctr"/>
        <c:lblOffset val="100"/>
      </c:catAx>
      <c:valAx>
        <c:axId val="45718528"/>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Relative expression</a:t>
                </a:r>
              </a:p>
            </c:rich>
          </c:tx>
          <c:layout/>
          <c:spPr>
            <a:noFill/>
            <a:ln>
              <a:noFill/>
            </a:ln>
            <a:effectLst/>
          </c:spPr>
        </c:title>
        <c:numFmt formatCode="#,##0.0" sourceLinked="0"/>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5716608"/>
        <c:crosses val="autoZero"/>
        <c:crossBetween val="between"/>
      </c:valAx>
      <c:spPr>
        <a:noFill/>
        <a:ln>
          <a:noFill/>
        </a:ln>
        <a:effectLst/>
      </c:spPr>
    </c:plotArea>
    <c:plotVisOnly val="1"/>
    <c:dispBlanksAs val="gap"/>
  </c:chart>
  <c:spPr>
    <a:noFill/>
    <a:ln>
      <a:noFill/>
    </a:ln>
    <a:effectLst/>
  </c:spPr>
  <c:txPr>
    <a:bodyPr/>
    <a:lstStyle/>
    <a:p>
      <a:pPr>
        <a:defRPr sz="12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GB"/>
  <c:clrMapOvr bg1="lt1" tx1="dk1" bg2="lt2" tx2="dk2" accent1="accent1" accent2="accent2" accent3="accent3" accent4="accent4" accent5="accent5" accent6="accent6" hlink="hlink" folHlink="folHlink"/>
  <c:chart>
    <c:plotArea>
      <c:layout>
        <c:manualLayout>
          <c:layoutTarget val="inner"/>
          <c:xMode val="edge"/>
          <c:yMode val="edge"/>
          <c:x val="0.114474715660542"/>
          <c:y val="3.4913583915218101E-2"/>
          <c:w val="0.85884584426946664"/>
          <c:h val="0.7781834312964403"/>
        </c:manualLayout>
      </c:layout>
      <c:barChart>
        <c:barDir val="col"/>
        <c:grouping val="clustered"/>
        <c:ser>
          <c:idx val="0"/>
          <c:order val="0"/>
          <c:tx>
            <c:strRef>
              <c:f>highestCountFoxCLIPseqReads_in_!$G$1</c:f>
              <c:strCache>
                <c:ptCount val="1"/>
                <c:pt idx="0">
                  <c:v>ucsc genes</c:v>
                </c:pt>
              </c:strCache>
            </c:strRef>
          </c:tx>
          <c:cat>
            <c:strRef>
              <c:f>highestCountFoxCLIPseqReads_in_!$G$2:$G$13</c:f>
              <c:strCache>
                <c:ptCount val="12"/>
                <c:pt idx="0">
                  <c:v>0</c:v>
                </c:pt>
                <c:pt idx="1">
                  <c:v>]0,10]</c:v>
                </c:pt>
                <c:pt idx="2">
                  <c:v>]10,20]</c:v>
                </c:pt>
                <c:pt idx="3">
                  <c:v>]20,30]</c:v>
                </c:pt>
                <c:pt idx="4">
                  <c:v>]30,40]</c:v>
                </c:pt>
                <c:pt idx="5">
                  <c:v>]40,50]</c:v>
                </c:pt>
                <c:pt idx="6">
                  <c:v>]50,60]</c:v>
                </c:pt>
                <c:pt idx="7">
                  <c:v>]60,70]</c:v>
                </c:pt>
                <c:pt idx="8">
                  <c:v>]70,80]</c:v>
                </c:pt>
                <c:pt idx="9">
                  <c:v>]80,90]</c:v>
                </c:pt>
                <c:pt idx="10">
                  <c:v>]90,100]</c:v>
                </c:pt>
                <c:pt idx="11">
                  <c:v>&gt;100</c:v>
                </c:pt>
              </c:strCache>
            </c:strRef>
          </c:cat>
          <c:val>
            <c:numRef>
              <c:f>highestCountFoxCLIPseqReads_in_!$J$2:$J$13</c:f>
              <c:numCache>
                <c:formatCode>General</c:formatCode>
                <c:ptCount val="12"/>
                <c:pt idx="0">
                  <c:v>8.4294825856385383E-2</c:v>
                </c:pt>
                <c:pt idx="1">
                  <c:v>0.84310950265157081</c:v>
                </c:pt>
                <c:pt idx="2">
                  <c:v>5.0433567435860714E-2</c:v>
                </c:pt>
                <c:pt idx="3">
                  <c:v>1.0731689838039305E-2</c:v>
                </c:pt>
                <c:pt idx="4">
                  <c:v>5.4285509531317227E-3</c:v>
                </c:pt>
                <c:pt idx="5">
                  <c:v>1.7736849648846208E-3</c:v>
                </c:pt>
                <c:pt idx="6">
                  <c:v>1.3616167407195106E-3</c:v>
                </c:pt>
                <c:pt idx="7">
                  <c:v>1.21828866274903E-3</c:v>
                </c:pt>
                <c:pt idx="8">
                  <c:v>1.6124408771678417E-4</c:v>
                </c:pt>
                <c:pt idx="9">
                  <c:v>3.4040418517987712E-4</c:v>
                </c:pt>
                <c:pt idx="10">
                  <c:v>2.5082413644833014E-4</c:v>
                </c:pt>
                <c:pt idx="11">
                  <c:v>8.9580048731546585E-4</c:v>
                </c:pt>
              </c:numCache>
            </c:numRef>
          </c:val>
        </c:ser>
        <c:ser>
          <c:idx val="1"/>
          <c:order val="1"/>
          <c:tx>
            <c:strRef>
              <c:f>highestCountFoxCLIPseqReads_in_!$L$1</c:f>
              <c:strCache>
                <c:ptCount val="1"/>
                <c:pt idx="0">
                  <c:v>C/D snoRNAs</c:v>
                </c:pt>
              </c:strCache>
            </c:strRef>
          </c:tx>
          <c:cat>
            <c:strRef>
              <c:f>highestCountFoxCLIPseqReads_in_!$G$2:$G$13</c:f>
              <c:strCache>
                <c:ptCount val="12"/>
                <c:pt idx="0">
                  <c:v>0</c:v>
                </c:pt>
                <c:pt idx="1">
                  <c:v>]0,10]</c:v>
                </c:pt>
                <c:pt idx="2">
                  <c:v>]10,20]</c:v>
                </c:pt>
                <c:pt idx="3">
                  <c:v>]20,30]</c:v>
                </c:pt>
                <c:pt idx="4">
                  <c:v>]30,40]</c:v>
                </c:pt>
                <c:pt idx="5">
                  <c:v>]40,50]</c:v>
                </c:pt>
                <c:pt idx="6">
                  <c:v>]50,60]</c:v>
                </c:pt>
                <c:pt idx="7">
                  <c:v>]60,70]</c:v>
                </c:pt>
                <c:pt idx="8">
                  <c:v>]70,80]</c:v>
                </c:pt>
                <c:pt idx="9">
                  <c:v>]80,90]</c:v>
                </c:pt>
                <c:pt idx="10">
                  <c:v>]90,100]</c:v>
                </c:pt>
                <c:pt idx="11">
                  <c:v>&gt;100</c:v>
                </c:pt>
              </c:strCache>
            </c:strRef>
          </c:cat>
          <c:val>
            <c:numRef>
              <c:f>highestCountFoxCLIPseqReads_in_!$N$2:$N$13</c:f>
              <c:numCache>
                <c:formatCode>General</c:formatCode>
                <c:ptCount val="12"/>
                <c:pt idx="0">
                  <c:v>0.23048327137546512</c:v>
                </c:pt>
                <c:pt idx="1">
                  <c:v>0.36431226765799346</c:v>
                </c:pt>
                <c:pt idx="2">
                  <c:v>0.16728624535316008</c:v>
                </c:pt>
                <c:pt idx="3">
                  <c:v>0.118959107806691</c:v>
                </c:pt>
                <c:pt idx="4">
                  <c:v>3.7174721189591114E-2</c:v>
                </c:pt>
                <c:pt idx="5">
                  <c:v>3.3457249070631995E-2</c:v>
                </c:pt>
                <c:pt idx="6">
                  <c:v>1.4869888475836405E-2</c:v>
                </c:pt>
                <c:pt idx="7">
                  <c:v>1.1152416356877307E-2</c:v>
                </c:pt>
                <c:pt idx="8">
                  <c:v>0</c:v>
                </c:pt>
                <c:pt idx="9">
                  <c:v>1.1152416356877307E-2</c:v>
                </c:pt>
                <c:pt idx="10">
                  <c:v>3.717472118959112E-3</c:v>
                </c:pt>
                <c:pt idx="11">
                  <c:v>7.4349442379182101E-3</c:v>
                </c:pt>
              </c:numCache>
            </c:numRef>
          </c:val>
        </c:ser>
        <c:ser>
          <c:idx val="2"/>
          <c:order val="2"/>
          <c:tx>
            <c:strRef>
              <c:f>highestCountFoxCLIPseqReads_in_!$P$1</c:f>
              <c:strCache>
                <c:ptCount val="1"/>
                <c:pt idx="0">
                  <c:v>miRNAs</c:v>
                </c:pt>
              </c:strCache>
            </c:strRef>
          </c:tx>
          <c:cat>
            <c:strRef>
              <c:f>highestCountFoxCLIPseqReads_in_!$G$2:$G$13</c:f>
              <c:strCache>
                <c:ptCount val="12"/>
                <c:pt idx="0">
                  <c:v>0</c:v>
                </c:pt>
                <c:pt idx="1">
                  <c:v>]0,10]</c:v>
                </c:pt>
                <c:pt idx="2">
                  <c:v>]10,20]</c:v>
                </c:pt>
                <c:pt idx="3">
                  <c:v>]20,30]</c:v>
                </c:pt>
                <c:pt idx="4">
                  <c:v>]30,40]</c:v>
                </c:pt>
                <c:pt idx="5">
                  <c:v>]40,50]</c:v>
                </c:pt>
                <c:pt idx="6">
                  <c:v>]50,60]</c:v>
                </c:pt>
                <c:pt idx="7">
                  <c:v>]60,70]</c:v>
                </c:pt>
                <c:pt idx="8">
                  <c:v>]70,80]</c:v>
                </c:pt>
                <c:pt idx="9">
                  <c:v>]80,90]</c:v>
                </c:pt>
                <c:pt idx="10">
                  <c:v>]90,100]</c:v>
                </c:pt>
                <c:pt idx="11">
                  <c:v>&gt;100</c:v>
                </c:pt>
              </c:strCache>
            </c:strRef>
          </c:cat>
          <c:val>
            <c:numRef>
              <c:f>highestCountFoxCLIPseqReads_in_!$R$2:$R$13</c:f>
              <c:numCache>
                <c:formatCode>General</c:formatCode>
                <c:ptCount val="12"/>
                <c:pt idx="0">
                  <c:v>0.68226950354609905</c:v>
                </c:pt>
                <c:pt idx="1">
                  <c:v>0.29645390070922018</c:v>
                </c:pt>
                <c:pt idx="2">
                  <c:v>5.6737588652482334E-3</c:v>
                </c:pt>
                <c:pt idx="3">
                  <c:v>5.6737588652482334E-3</c:v>
                </c:pt>
                <c:pt idx="4">
                  <c:v>5.6737588652482334E-3</c:v>
                </c:pt>
                <c:pt idx="5">
                  <c:v>0</c:v>
                </c:pt>
                <c:pt idx="6">
                  <c:v>1.4184397163120601E-3</c:v>
                </c:pt>
                <c:pt idx="7">
                  <c:v>0</c:v>
                </c:pt>
                <c:pt idx="8">
                  <c:v>0</c:v>
                </c:pt>
                <c:pt idx="9">
                  <c:v>0</c:v>
                </c:pt>
                <c:pt idx="10">
                  <c:v>0</c:v>
                </c:pt>
                <c:pt idx="11">
                  <c:v>2.8368794326241102E-3</c:v>
                </c:pt>
              </c:numCache>
            </c:numRef>
          </c:val>
        </c:ser>
        <c:dLbls/>
        <c:axId val="120204672"/>
        <c:axId val="120256000"/>
      </c:barChart>
      <c:catAx>
        <c:axId val="120204672"/>
        <c:scaling>
          <c:orientation val="minMax"/>
        </c:scaling>
        <c:axPos val="b"/>
        <c:title>
          <c:tx>
            <c:rich>
              <a:bodyPr/>
              <a:lstStyle/>
              <a:p>
                <a:pPr>
                  <a:defRPr sz="1200"/>
                </a:pPr>
                <a:r>
                  <a:rPr lang="en-US" sz="1200" dirty="0" smtClean="0"/>
                  <a:t>Highest</a:t>
                </a:r>
                <a:r>
                  <a:rPr lang="en-US" sz="1200" baseline="0" dirty="0" smtClean="0"/>
                  <a:t> </a:t>
                </a:r>
                <a:r>
                  <a:rPr lang="en-US" sz="1200" dirty="0" smtClean="0"/>
                  <a:t>FOX2 CLIP-</a:t>
                </a:r>
                <a:r>
                  <a:rPr lang="en-US" sz="1200" dirty="0" err="1" smtClean="0"/>
                  <a:t>seq</a:t>
                </a:r>
                <a:r>
                  <a:rPr lang="en-US" sz="1200" dirty="0" smtClean="0"/>
                  <a:t> </a:t>
                </a:r>
                <a:r>
                  <a:rPr lang="en-US" sz="1200" dirty="0"/>
                  <a:t>read </a:t>
                </a:r>
                <a:r>
                  <a:rPr lang="en-US" sz="1200" dirty="0" smtClean="0"/>
                  <a:t>count per RNA molecule</a:t>
                </a:r>
                <a:endParaRPr lang="en-US" sz="1200" dirty="0"/>
              </a:p>
            </c:rich>
          </c:tx>
          <c:layout/>
        </c:title>
        <c:numFmt formatCode="General" sourceLinked="0"/>
        <c:tickLblPos val="nextTo"/>
        <c:crossAx val="120256000"/>
        <c:crosses val="autoZero"/>
        <c:auto val="1"/>
        <c:lblAlgn val="ctr"/>
        <c:lblOffset val="100"/>
      </c:catAx>
      <c:valAx>
        <c:axId val="120256000"/>
        <c:scaling>
          <c:orientation val="minMax"/>
        </c:scaling>
        <c:axPos val="l"/>
        <c:majorGridlines/>
        <c:title>
          <c:tx>
            <c:rich>
              <a:bodyPr rot="-5400000" vert="horz"/>
              <a:lstStyle/>
              <a:p>
                <a:pPr>
                  <a:defRPr sz="1400"/>
                </a:pPr>
                <a:r>
                  <a:rPr lang="en-US" sz="1400" dirty="0"/>
                  <a:t>Proportion of </a:t>
                </a:r>
                <a:r>
                  <a:rPr lang="en-US" sz="1400" dirty="0" smtClean="0"/>
                  <a:t>RNA molecule</a:t>
                </a:r>
                <a:r>
                  <a:rPr lang="en-US" sz="1400" baseline="0" dirty="0" smtClean="0"/>
                  <a:t> of each class</a:t>
                </a:r>
                <a:endParaRPr lang="en-US" sz="1400" dirty="0"/>
              </a:p>
            </c:rich>
          </c:tx>
          <c:layout/>
        </c:title>
        <c:numFmt formatCode="General" sourceLinked="1"/>
        <c:tickLblPos val="nextTo"/>
        <c:crossAx val="120204672"/>
        <c:crosses val="autoZero"/>
        <c:crossBetween val="between"/>
      </c:valAx>
    </c:plotArea>
    <c:legend>
      <c:legendPos val="r"/>
      <c:layout>
        <c:manualLayout>
          <c:xMode val="edge"/>
          <c:yMode val="edge"/>
          <c:x val="0.76554260717410361"/>
          <c:y val="8.1783051766416537E-2"/>
          <c:w val="0.18566754155730517"/>
          <c:h val="0.19252153339987393"/>
        </c:manualLayout>
      </c:layout>
      <c:spPr>
        <a:solidFill>
          <a:schemeClr val="bg1"/>
        </a:solidFill>
      </c:spPr>
      <c:txPr>
        <a:bodyPr/>
        <a:lstStyle/>
        <a:p>
          <a:pPr>
            <a:defRPr sz="1200"/>
          </a:pPr>
          <a:endParaRPr lang="en-US"/>
        </a:p>
      </c:txP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GB"/>
  <c:chart>
    <c:autoTitleDeleted val="1"/>
    <c:plotArea>
      <c:layout/>
      <c:barChart>
        <c:barDir val="col"/>
        <c:grouping val="clustered"/>
        <c:ser>
          <c:idx val="0"/>
          <c:order val="0"/>
          <c:spPr>
            <a:solidFill>
              <a:schemeClr val="accent1"/>
            </a:solidFill>
            <a:ln>
              <a:noFill/>
            </a:ln>
            <a:effectLst/>
          </c:spPr>
          <c:cat>
            <c:strRef>
              <c:f>(Sheet1!$Q$20,Sheet1!$Q$23:$Q$24)</c:f>
              <c:strCache>
                <c:ptCount val="3"/>
                <c:pt idx="0">
                  <c:v>LF</c:v>
                </c:pt>
                <c:pt idx="1">
                  <c:v>RBFOX2_G_1</c:v>
                </c:pt>
                <c:pt idx="2">
                  <c:v>RBFOX2_G_2</c:v>
                </c:pt>
              </c:strCache>
            </c:strRef>
          </c:cat>
          <c:val>
            <c:numRef>
              <c:f>(Sheet1!$R$20,Sheet1!$R$23:$R$24)</c:f>
              <c:numCache>
                <c:formatCode>0.000</c:formatCode>
                <c:ptCount val="3"/>
                <c:pt idx="0">
                  <c:v>1</c:v>
                </c:pt>
                <c:pt idx="1">
                  <c:v>0.3099269249847465</c:v>
                </c:pt>
                <c:pt idx="2">
                  <c:v>0.36729215831957701</c:v>
                </c:pt>
              </c:numCache>
            </c:numRef>
          </c:val>
        </c:ser>
        <c:dLbls/>
        <c:gapWidth val="219"/>
        <c:overlap val="-27"/>
        <c:axId val="46094976"/>
        <c:axId val="46097152"/>
      </c:barChart>
      <c:catAx>
        <c:axId val="46094976"/>
        <c:scaling>
          <c:orientation val="minMax"/>
        </c:scaling>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dirty="0" smtClean="0"/>
                  <a:t>Treatment</a:t>
                </a:r>
                <a:endParaRPr lang="en-US" dirty="0"/>
              </a:p>
            </c:rich>
          </c:tx>
          <c:layout>
            <c:manualLayout>
              <c:xMode val="edge"/>
              <c:yMode val="edge"/>
              <c:x val="0.50153237095363046"/>
              <c:y val="0.89513888888888904"/>
            </c:manualLayout>
          </c:layout>
          <c:spPr>
            <a:noFill/>
            <a:ln>
              <a:noFill/>
            </a:ln>
            <a:effectLst/>
          </c:spPr>
        </c:title>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6097152"/>
        <c:crosses val="autoZero"/>
        <c:auto val="1"/>
        <c:lblAlgn val="ctr"/>
        <c:lblOffset val="100"/>
      </c:catAx>
      <c:valAx>
        <c:axId val="46097152"/>
        <c:scaling>
          <c:orientation val="minMax"/>
        </c:scaling>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Relative expression</a:t>
                </a:r>
              </a:p>
            </c:rich>
          </c:tx>
          <c:layout/>
          <c:spPr>
            <a:noFill/>
            <a:ln>
              <a:noFill/>
            </a:ln>
            <a:effectLst/>
          </c:spPr>
        </c:title>
        <c:numFmt formatCode="0.0" sourceLinked="0"/>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6094976"/>
        <c:crosses val="autoZero"/>
        <c:crossBetween val="between"/>
      </c:valAx>
      <c:spPr>
        <a:noFill/>
        <a:ln>
          <a:noFill/>
        </a:ln>
        <a:effectLst/>
      </c:spPr>
    </c:plotArea>
    <c:plotVisOnly val="1"/>
    <c:dispBlanksAs val="gap"/>
  </c:chart>
  <c:spPr>
    <a:noFill/>
    <a:ln>
      <a:noFill/>
    </a:ln>
    <a:effectLst/>
  </c:spPr>
  <c:txPr>
    <a:bodyPr/>
    <a:lstStyle/>
    <a:p>
      <a:pPr>
        <a:defRPr sz="12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GB"/>
  <c:chart>
    <c:autoTitleDeleted val="1"/>
    <c:plotArea>
      <c:layout/>
      <c:pieChart>
        <c:varyColors val="1"/>
        <c:dLbls/>
        <c:firstSliceAng val="0"/>
      </c:pieChart>
      <c:spPr>
        <a:noFill/>
        <a:ln>
          <a:noFill/>
        </a:ln>
        <a:effectLst/>
      </c:spPr>
    </c:plotArea>
    <c:plotVisOnly val="1"/>
    <c:dispBlanksAs val="zero"/>
  </c:chart>
  <c:spPr>
    <a:noFill/>
    <a:ln>
      <a:noFill/>
    </a:ln>
    <a:effectLst/>
  </c:spPr>
  <c:txPr>
    <a:bodyPr/>
    <a:lstStyle/>
    <a:p>
      <a:pPr>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GB"/>
  <c:clrMapOvr bg1="lt1" tx1="dk1" bg2="lt2" tx2="dk2" accent1="accent1" accent2="accent2" accent3="accent3" accent4="accent4" accent5="accent5" accent6="accent6" hlink="hlink" folHlink="folHlink"/>
  <c:chart>
    <c:autoTitleDeleted val="1"/>
    <c:plotArea>
      <c:layout/>
      <c:pieChart>
        <c:varyColors val="1"/>
        <c:ser>
          <c:idx val="0"/>
          <c:order val="0"/>
          <c:tx>
            <c:strRef>
              <c:f>NormalizedCounts_perSnoForm_exp!$W$124</c:f>
              <c:strCache>
                <c:ptCount val="1"/>
                <c:pt idx="0">
                  <c:v>snoRNAs with forms affected by RBFOX2 KD</c:v>
                </c:pt>
              </c:strCache>
            </c:strRef>
          </c:tx>
          <c:dPt>
            <c:idx val="0"/>
            <c:spPr>
              <a:solidFill>
                <a:schemeClr val="tx1"/>
              </a:solidFill>
              <a:ln w="19050">
                <a:solidFill>
                  <a:schemeClr val="lt1"/>
                </a:solidFill>
              </a:ln>
              <a:effectLst/>
            </c:spPr>
          </c:dPt>
          <c:dPt>
            <c:idx val="1"/>
            <c:spPr>
              <a:solidFill>
                <a:schemeClr val="accent3"/>
              </a:solidFill>
              <a:ln w="19050">
                <a:solidFill>
                  <a:schemeClr val="lt1"/>
                </a:solidFill>
              </a:ln>
              <a:effectLst/>
            </c:spPr>
          </c:dPt>
          <c:cat>
            <c:strRef>
              <c:f>NormalizedCounts_perSnoForm_exp!$X$133:$Y$133</c:f>
              <c:strCache>
                <c:ptCount val="2"/>
                <c:pt idx="0">
                  <c:v>&lt;150</c:v>
                </c:pt>
                <c:pt idx="1">
                  <c:v>&gt;=150nt</c:v>
                </c:pt>
              </c:strCache>
            </c:strRef>
          </c:cat>
          <c:val>
            <c:numRef>
              <c:f>NormalizedCounts_perSnoForm_exp!$X$135:$Y$135</c:f>
              <c:numCache>
                <c:formatCode>General</c:formatCode>
                <c:ptCount val="2"/>
                <c:pt idx="0">
                  <c:v>0.42857142857142899</c:v>
                </c:pt>
                <c:pt idx="1">
                  <c:v>0.57142857142857262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GB"/>
  <c:clrMapOvr bg1="lt1" tx1="dk1" bg2="lt2" tx2="dk2" accent1="accent1" accent2="accent2" accent3="accent3" accent4="accent4" accent5="accent5" accent6="accent6" hlink="hlink" folHlink="folHlink"/>
  <c:chart>
    <c:autoTitleDeleted val="1"/>
    <c:plotArea>
      <c:layout/>
      <c:pieChart>
        <c:varyColors val="1"/>
        <c:ser>
          <c:idx val="0"/>
          <c:order val="0"/>
          <c:tx>
            <c:strRef>
              <c:f>NormalizedCounts_perSnoForm_exp!$W$102</c:f>
              <c:strCache>
                <c:ptCount val="1"/>
                <c:pt idx="0">
                  <c:v>snoRNAs with forms affected by NOP58 KD</c:v>
                </c:pt>
              </c:strCache>
            </c:strRef>
          </c:tx>
          <c:dPt>
            <c:idx val="0"/>
            <c:spPr>
              <a:solidFill>
                <a:schemeClr val="tx1"/>
              </a:solidFill>
              <a:ln w="19050">
                <a:solidFill>
                  <a:schemeClr val="lt1"/>
                </a:solidFill>
              </a:ln>
              <a:effectLst/>
            </c:spPr>
          </c:dPt>
          <c:dPt>
            <c:idx val="1"/>
            <c:spPr>
              <a:solidFill>
                <a:schemeClr val="accent3"/>
              </a:solidFill>
              <a:ln w="19050">
                <a:solidFill>
                  <a:schemeClr val="lt1"/>
                </a:solidFill>
              </a:ln>
              <a:effectLst/>
            </c:spPr>
          </c:dPt>
          <c:cat>
            <c:strRef>
              <c:f>NormalizedCounts_perSnoForm_exp!$X$111:$Y$111</c:f>
              <c:strCache>
                <c:ptCount val="2"/>
                <c:pt idx="0">
                  <c:v>&lt;150 nt from downstream exon</c:v>
                </c:pt>
                <c:pt idx="1">
                  <c:v>&gt;=150 nt from downstream exon</c:v>
                </c:pt>
              </c:strCache>
            </c:strRef>
          </c:cat>
          <c:val>
            <c:numRef>
              <c:f>NormalizedCounts_perSnoForm_exp!$X$113:$Y$113</c:f>
              <c:numCache>
                <c:formatCode>General</c:formatCode>
                <c:ptCount val="2"/>
                <c:pt idx="0">
                  <c:v>0.62790697674418661</c:v>
                </c:pt>
                <c:pt idx="1">
                  <c:v>0.37209302325581417</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en-US"/>
    </a:p>
  </c:tx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lang val="en-GB"/>
  <c:clrMapOvr bg1="lt1" tx1="dk1" bg2="lt2" tx2="dk2" accent1="accent1" accent2="accent2" accent3="accent3" accent4="accent4" accent5="accent5" accent6="accent6" hlink="hlink" folHlink="folHlink"/>
  <c:chart>
    <c:autoTitleDeleted val="1"/>
    <c:plotArea>
      <c:layout/>
      <c:pieChart>
        <c:varyColors val="1"/>
        <c:ser>
          <c:idx val="0"/>
          <c:order val="0"/>
          <c:tx>
            <c:strRef>
              <c:f>NormalizedCounts_perSnoForm_exp!$W$102</c:f>
              <c:strCache>
                <c:ptCount val="1"/>
                <c:pt idx="0">
                  <c:v>snoRNAs with forms affected by NOP58 KD</c:v>
                </c:pt>
              </c:strCache>
            </c:strRef>
          </c:tx>
          <c:spPr>
            <a:solidFill>
              <a:schemeClr val="accent4"/>
            </a:solidFill>
          </c:spPr>
          <c:dPt>
            <c:idx val="0"/>
            <c:spPr>
              <a:solidFill>
                <a:srgbClr val="66CCFF"/>
              </a:solidFill>
              <a:ln w="19050">
                <a:solidFill>
                  <a:schemeClr val="lt1"/>
                </a:solidFill>
              </a:ln>
              <a:effectLst/>
            </c:spPr>
          </c:dPt>
          <c:dPt>
            <c:idx val="1"/>
            <c:spPr>
              <a:solidFill>
                <a:schemeClr val="accent4"/>
              </a:solidFill>
              <a:ln w="19050">
                <a:solidFill>
                  <a:schemeClr val="lt1"/>
                </a:solidFill>
              </a:ln>
              <a:effectLst/>
            </c:spPr>
          </c:dPt>
          <c:cat>
            <c:strRef>
              <c:f>NormalizedCounts_perSnoForm_exp!$X$119:$Y$119</c:f>
              <c:strCache>
                <c:ptCount val="2"/>
                <c:pt idx="0">
                  <c:v>&gt;4 bp</c:v>
                </c:pt>
                <c:pt idx="1">
                  <c:v>&lt;=4 bp</c:v>
                </c:pt>
              </c:strCache>
            </c:strRef>
          </c:cat>
          <c:val>
            <c:numRef>
              <c:f>NormalizedCounts_perSnoForm_exp!$X$121:$Y$121</c:f>
              <c:numCache>
                <c:formatCode>General</c:formatCode>
                <c:ptCount val="2"/>
                <c:pt idx="0">
                  <c:v>0.57777777777777828</c:v>
                </c:pt>
                <c:pt idx="1">
                  <c:v>0.42222222222222217</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en-US"/>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lang val="en-GB"/>
  <c:clrMapOvr bg1="lt1" tx1="dk1" bg2="lt2" tx2="dk2" accent1="accent1" accent2="accent2" accent3="accent3" accent4="accent4" accent5="accent5" accent6="accent6" hlink="hlink" folHlink="folHlink"/>
  <c:chart>
    <c:autoTitleDeleted val="1"/>
    <c:plotArea>
      <c:layout/>
      <c:pieChart>
        <c:varyColors val="1"/>
        <c:ser>
          <c:idx val="0"/>
          <c:order val="0"/>
          <c:tx>
            <c:strRef>
              <c:f>NormalizedCounts_perSnoForm_exp!$W$124</c:f>
              <c:strCache>
                <c:ptCount val="1"/>
                <c:pt idx="0">
                  <c:v>snoRNAs with forms affected by RBFOX2 KD</c:v>
                </c:pt>
              </c:strCache>
            </c:strRef>
          </c:tx>
          <c:dPt>
            <c:idx val="0"/>
            <c:spPr>
              <a:solidFill>
                <a:srgbClr val="66CCFF"/>
              </a:solidFill>
              <a:ln w="19050">
                <a:solidFill>
                  <a:schemeClr val="lt1"/>
                </a:solidFill>
              </a:ln>
              <a:effectLst/>
            </c:spPr>
          </c:dPt>
          <c:dPt>
            <c:idx val="1"/>
            <c:spPr>
              <a:solidFill>
                <a:schemeClr val="accent4"/>
              </a:solidFill>
              <a:ln w="19050">
                <a:solidFill>
                  <a:schemeClr val="lt1"/>
                </a:solidFill>
              </a:ln>
              <a:effectLst/>
            </c:spPr>
          </c:dPt>
          <c:cat>
            <c:strRef>
              <c:f>NormalizedCounts_perSnoForm_exp!$X$141:$Y$141</c:f>
              <c:strCache>
                <c:ptCount val="2"/>
                <c:pt idx="0">
                  <c:v>&gt;4 bp</c:v>
                </c:pt>
                <c:pt idx="1">
                  <c:v>&lt;=4 bp</c:v>
                </c:pt>
              </c:strCache>
            </c:strRef>
          </c:cat>
          <c:val>
            <c:numRef>
              <c:f>NormalizedCounts_perSnoForm_exp!$X$143:$Y$143</c:f>
              <c:numCache>
                <c:formatCode>General</c:formatCode>
                <c:ptCount val="2"/>
                <c:pt idx="0">
                  <c:v>0.42857142857142899</c:v>
                </c:pt>
                <c:pt idx="1">
                  <c:v>0.57142857142857262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en-US"/>
    </a:p>
  </c:tx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lang val="en-GB"/>
  <c:clrMapOvr bg1="lt1" tx1="dk1" bg2="lt2" tx2="dk2" accent1="accent1" accent2="accent2" accent3="accent3" accent4="accent4" accent5="accent5" accent6="accent6" hlink="hlink" folHlink="folHlink"/>
  <c:chart>
    <c:autoTitleDeleted val="1"/>
    <c:plotArea>
      <c:layout/>
      <c:pieChart>
        <c:varyColors val="1"/>
        <c:ser>
          <c:idx val="0"/>
          <c:order val="0"/>
          <c:tx>
            <c:strRef>
              <c:f>NormalizedCounts_perSnoForm_exp!$W$102</c:f>
              <c:strCache>
                <c:ptCount val="1"/>
                <c:pt idx="0">
                  <c:v>snoRNAs with forms affected by NOP58 KD</c:v>
                </c:pt>
              </c:strCache>
            </c:strRef>
          </c:tx>
          <c:dPt>
            <c:idx val="0"/>
            <c:spPr>
              <a:solidFill>
                <a:srgbClr val="C00000"/>
              </a:solidFill>
              <a:ln w="19050">
                <a:solidFill>
                  <a:schemeClr val="lt1"/>
                </a:solidFill>
              </a:ln>
              <a:effectLst/>
            </c:spPr>
          </c:dPt>
          <c:dPt>
            <c:idx val="1"/>
            <c:spPr>
              <a:solidFill>
                <a:srgbClr val="7030A0"/>
              </a:solidFill>
              <a:ln w="19050">
                <a:solidFill>
                  <a:schemeClr val="lt1"/>
                </a:solidFill>
              </a:ln>
              <a:effectLst/>
            </c:spPr>
          </c:dPt>
          <c:dPt>
            <c:idx val="2"/>
            <c:spPr>
              <a:solidFill>
                <a:srgbClr val="FF9900"/>
              </a:solidFill>
              <a:ln w="19050">
                <a:solidFill>
                  <a:schemeClr val="lt1"/>
                </a:solidFill>
              </a:ln>
              <a:effectLst/>
            </c:spPr>
          </c:dPt>
          <c:cat>
            <c:strRef>
              <c:f>NormalizedCounts_perSnoForm_exp!$X$107:$Z$107</c:f>
              <c:strCache>
                <c:ptCount val="3"/>
                <c:pt idx="0">
                  <c:v>short</c:v>
                </c:pt>
                <c:pt idx="1">
                  <c:v>long</c:v>
                </c:pt>
                <c:pt idx="2">
                  <c:v>other</c:v>
                </c:pt>
              </c:strCache>
            </c:strRef>
          </c:cat>
          <c:val>
            <c:numRef>
              <c:f>NormalizedCounts_perSnoForm_exp!$X$109:$Z$109</c:f>
              <c:numCache>
                <c:formatCode>General</c:formatCode>
                <c:ptCount val="3"/>
                <c:pt idx="0">
                  <c:v>0.39583333333333315</c:v>
                </c:pt>
                <c:pt idx="1">
                  <c:v>0.52083333333333304</c:v>
                </c:pt>
                <c:pt idx="2">
                  <c:v>8.3333333333333343E-2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en-US"/>
    </a:p>
  </c:txPr>
  <c:externalData r:id="rId2"/>
</c:chartSpace>
</file>

<file path=ppt/charts/chart9.xml><?xml version="1.0" encoding="utf-8"?>
<c:chartSpace xmlns:c="http://schemas.openxmlformats.org/drawingml/2006/chart" xmlns:a="http://schemas.openxmlformats.org/drawingml/2006/main" xmlns:r="http://schemas.openxmlformats.org/officeDocument/2006/relationships">
  <c:lang val="en-GB"/>
  <c:chart>
    <c:autoTitleDeleted val="1"/>
    <c:plotArea>
      <c:layout/>
      <c:pieChart>
        <c:varyColors val="1"/>
        <c:ser>
          <c:idx val="0"/>
          <c:order val="0"/>
          <c:tx>
            <c:strRef>
              <c:f>NormalizedCounts_perSnoForm_exp!$W$124</c:f>
              <c:strCache>
                <c:ptCount val="1"/>
                <c:pt idx="0">
                  <c:v>snoRNAs with forms affected by RBFOX2 KD</c:v>
                </c:pt>
              </c:strCache>
            </c:strRef>
          </c:tx>
          <c:dPt>
            <c:idx val="0"/>
            <c:spPr>
              <a:solidFill>
                <a:srgbClr val="C00000"/>
              </a:solidFill>
              <a:ln w="19050">
                <a:solidFill>
                  <a:schemeClr val="lt1"/>
                </a:solidFill>
              </a:ln>
              <a:effectLst/>
            </c:spPr>
          </c:dPt>
          <c:dPt>
            <c:idx val="1"/>
            <c:spPr>
              <a:solidFill>
                <a:schemeClr val="accent2"/>
              </a:solidFill>
              <a:ln w="19050">
                <a:solidFill>
                  <a:schemeClr val="lt1"/>
                </a:solidFill>
              </a:ln>
              <a:effectLst/>
            </c:spPr>
          </c:dPt>
          <c:dPt>
            <c:idx val="2"/>
            <c:spPr>
              <a:solidFill>
                <a:srgbClr val="FF9900"/>
              </a:solidFill>
              <a:ln w="19050">
                <a:solidFill>
                  <a:schemeClr val="lt1"/>
                </a:solidFill>
              </a:ln>
              <a:effectLst/>
            </c:spPr>
          </c:dPt>
          <c:cat>
            <c:strRef>
              <c:f>NormalizedCounts_perSnoForm_exp!$X$129:$Z$129</c:f>
              <c:strCache>
                <c:ptCount val="3"/>
                <c:pt idx="0">
                  <c:v>short</c:v>
                </c:pt>
                <c:pt idx="1">
                  <c:v>long</c:v>
                </c:pt>
                <c:pt idx="2">
                  <c:v>other</c:v>
                </c:pt>
              </c:strCache>
            </c:strRef>
          </c:cat>
          <c:val>
            <c:numRef>
              <c:f>NormalizedCounts_perSnoForm_exp!$X$131:$Z$131</c:f>
              <c:numCache>
                <c:formatCode>General</c:formatCode>
                <c:ptCount val="3"/>
                <c:pt idx="0">
                  <c:v>0.94736842105263053</c:v>
                </c:pt>
                <c:pt idx="1">
                  <c:v>0</c:v>
                </c:pt>
                <c:pt idx="2">
                  <c:v>5.2631578947368432E-2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E07347-4759-F644-B9C4-6B7FA2B526B6}" type="datetimeFigureOut">
              <a:rPr lang="en-US" smtClean="0"/>
              <a:pPr/>
              <a:t>7/7/2014</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F55746-EA12-8C48-A8E5-C8C5081A646B}" type="slidenum">
              <a:rPr lang="en-CA" smtClean="0"/>
              <a:pPr/>
              <a:t>‹#›</a:t>
            </a:fld>
            <a:endParaRPr lang="en-CA"/>
          </a:p>
        </p:txBody>
      </p:sp>
    </p:spTree>
    <p:extLst>
      <p:ext uri="{BB962C8B-B14F-4D97-AF65-F5344CB8AC3E}">
        <p14:creationId xmlns:p14="http://schemas.microsoft.com/office/powerpoint/2010/main" xmlns="" val="31116875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3D9AD5-425F-7E4B-A6DD-E9D88D2E2DC9}" type="datetimeFigureOut">
              <a:rPr lang="en-US" smtClean="0"/>
              <a:pPr/>
              <a:t>7/7/2014</a:t>
            </a:fld>
            <a:endParaRPr lang="en-CA"/>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A484ED-DA5F-6C47-94EF-F136AEA66BB1}" type="slidenum">
              <a:rPr lang="en-CA" smtClean="0"/>
              <a:pPr/>
              <a:t>‹#›</a:t>
            </a:fld>
            <a:endParaRPr lang="en-CA"/>
          </a:p>
        </p:txBody>
      </p:sp>
    </p:spTree>
    <p:extLst>
      <p:ext uri="{BB962C8B-B14F-4D97-AF65-F5344CB8AC3E}">
        <p14:creationId xmlns:p14="http://schemas.microsoft.com/office/powerpoint/2010/main" xmlns="" val="20235483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14350" y="2840568"/>
            <a:ext cx="5829300" cy="1960033"/>
          </a:xfrm>
        </p:spPr>
        <p:txBody>
          <a:bodyPr/>
          <a:lstStyle/>
          <a:p>
            <a:r>
              <a:rPr lang="fr-FR" smtClean="0"/>
              <a:t>Modifiez le style du titre</a:t>
            </a:r>
            <a:endParaRPr lang="fr-CA"/>
          </a:p>
        </p:txBody>
      </p:sp>
      <p:sp>
        <p:nvSpPr>
          <p:cNvPr id="3" name="Sous-titr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F4BF1177-16B0-2647-9C2F-66184F8C5AA9}" type="datetime1">
              <a:rPr lang="en-CA" smtClean="0"/>
              <a:pPr/>
              <a:t>07/07/2014</a:t>
            </a:fld>
            <a:endParaRPr lang="fr-CA"/>
          </a:p>
        </p:txBody>
      </p:sp>
      <p:sp>
        <p:nvSpPr>
          <p:cNvPr id="5" name="Espace réservé du pied de page 4"/>
          <p:cNvSpPr>
            <a:spLocks noGrp="1"/>
          </p:cNvSpPr>
          <p:nvPr>
            <p:ph type="ftr" sz="quarter" idx="11"/>
          </p:nvPr>
        </p:nvSpPr>
        <p:spPr/>
        <p:txBody>
          <a:bodyPr/>
          <a:lstStyle/>
          <a:p>
            <a:r>
              <a:rPr lang="fr-CA" smtClean="0"/>
              <a:t>Deschamps-Francoeur et al., 2014 </a:t>
            </a:r>
            <a:endParaRPr lang="fr-CA"/>
          </a:p>
        </p:txBody>
      </p:sp>
      <p:sp>
        <p:nvSpPr>
          <p:cNvPr id="6" name="Espace réservé du numéro de diapositive 5"/>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2425915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0625AD79-2BC5-B44A-8C98-62CB219BDA34}" type="datetime1">
              <a:rPr lang="en-CA" smtClean="0"/>
              <a:pPr/>
              <a:t>07/07/2014</a:t>
            </a:fld>
            <a:endParaRPr lang="fr-CA"/>
          </a:p>
        </p:txBody>
      </p:sp>
      <p:sp>
        <p:nvSpPr>
          <p:cNvPr id="5" name="Espace réservé du pied de page 4"/>
          <p:cNvSpPr>
            <a:spLocks noGrp="1"/>
          </p:cNvSpPr>
          <p:nvPr>
            <p:ph type="ftr" sz="quarter" idx="11"/>
          </p:nvPr>
        </p:nvSpPr>
        <p:spPr/>
        <p:txBody>
          <a:bodyPr/>
          <a:lstStyle/>
          <a:p>
            <a:r>
              <a:rPr lang="fr-CA" smtClean="0"/>
              <a:t>Deschamps-Francoeur et al., 2014 </a:t>
            </a:r>
            <a:endParaRPr lang="fr-CA"/>
          </a:p>
        </p:txBody>
      </p:sp>
      <p:sp>
        <p:nvSpPr>
          <p:cNvPr id="6" name="Espace réservé du numéro de diapositive 5"/>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2607831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972050" y="366185"/>
            <a:ext cx="1543050" cy="7802033"/>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342900" y="366185"/>
            <a:ext cx="4514850" cy="7802033"/>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79ECF73F-9BAE-4940-AEDB-AC44CE9E7DA3}" type="datetime1">
              <a:rPr lang="en-CA" smtClean="0"/>
              <a:pPr/>
              <a:t>07/07/2014</a:t>
            </a:fld>
            <a:endParaRPr lang="fr-CA"/>
          </a:p>
        </p:txBody>
      </p:sp>
      <p:sp>
        <p:nvSpPr>
          <p:cNvPr id="5" name="Espace réservé du pied de page 4"/>
          <p:cNvSpPr>
            <a:spLocks noGrp="1"/>
          </p:cNvSpPr>
          <p:nvPr>
            <p:ph type="ftr" sz="quarter" idx="11"/>
          </p:nvPr>
        </p:nvSpPr>
        <p:spPr/>
        <p:txBody>
          <a:bodyPr/>
          <a:lstStyle/>
          <a:p>
            <a:r>
              <a:rPr lang="fr-CA" smtClean="0"/>
              <a:t>Deschamps-Francoeur et al., 2014 </a:t>
            </a:r>
            <a:endParaRPr lang="fr-CA"/>
          </a:p>
        </p:txBody>
      </p:sp>
      <p:sp>
        <p:nvSpPr>
          <p:cNvPr id="6" name="Espace réservé du numéro de diapositive 5"/>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2500941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9471FD57-84F0-5F4A-85AD-44F2092340A8}" type="datetime1">
              <a:rPr lang="en-CA" smtClean="0"/>
              <a:pPr/>
              <a:t>07/07/2014</a:t>
            </a:fld>
            <a:endParaRPr lang="fr-CA"/>
          </a:p>
        </p:txBody>
      </p:sp>
      <p:sp>
        <p:nvSpPr>
          <p:cNvPr id="5" name="Espace réservé du pied de page 4"/>
          <p:cNvSpPr>
            <a:spLocks noGrp="1"/>
          </p:cNvSpPr>
          <p:nvPr>
            <p:ph type="ftr" sz="quarter" idx="11"/>
          </p:nvPr>
        </p:nvSpPr>
        <p:spPr/>
        <p:txBody>
          <a:bodyPr/>
          <a:lstStyle/>
          <a:p>
            <a:r>
              <a:rPr lang="fr-CA" smtClean="0"/>
              <a:t>Deschamps-Francoeur et al., 2014 </a:t>
            </a:r>
            <a:endParaRPr lang="fr-CA"/>
          </a:p>
        </p:txBody>
      </p:sp>
      <p:sp>
        <p:nvSpPr>
          <p:cNvPr id="6" name="Espace réservé du numéro de diapositive 5"/>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2414859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41735" y="5875867"/>
            <a:ext cx="5829300" cy="1816100"/>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5D0F68B-3EA5-6442-9B6D-5F2031551206}" type="datetime1">
              <a:rPr lang="en-CA" smtClean="0"/>
              <a:pPr/>
              <a:t>07/07/2014</a:t>
            </a:fld>
            <a:endParaRPr lang="fr-CA"/>
          </a:p>
        </p:txBody>
      </p:sp>
      <p:sp>
        <p:nvSpPr>
          <p:cNvPr id="5" name="Espace réservé du pied de page 4"/>
          <p:cNvSpPr>
            <a:spLocks noGrp="1"/>
          </p:cNvSpPr>
          <p:nvPr>
            <p:ph type="ftr" sz="quarter" idx="11"/>
          </p:nvPr>
        </p:nvSpPr>
        <p:spPr/>
        <p:txBody>
          <a:bodyPr/>
          <a:lstStyle/>
          <a:p>
            <a:r>
              <a:rPr lang="fr-CA" smtClean="0"/>
              <a:t>Deschamps-Francoeur et al., 2014 </a:t>
            </a:r>
            <a:endParaRPr lang="fr-CA"/>
          </a:p>
        </p:txBody>
      </p:sp>
      <p:sp>
        <p:nvSpPr>
          <p:cNvPr id="6" name="Espace réservé du numéro de diapositive 5"/>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3900624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0E1FD734-D0C2-2747-AF69-6435695F0237}" type="datetime1">
              <a:rPr lang="en-CA" smtClean="0"/>
              <a:pPr/>
              <a:t>07/07/2014</a:t>
            </a:fld>
            <a:endParaRPr lang="fr-CA"/>
          </a:p>
        </p:txBody>
      </p:sp>
      <p:sp>
        <p:nvSpPr>
          <p:cNvPr id="6" name="Espace réservé du pied de page 5"/>
          <p:cNvSpPr>
            <a:spLocks noGrp="1"/>
          </p:cNvSpPr>
          <p:nvPr>
            <p:ph type="ftr" sz="quarter" idx="11"/>
          </p:nvPr>
        </p:nvSpPr>
        <p:spPr/>
        <p:txBody>
          <a:bodyPr/>
          <a:lstStyle/>
          <a:p>
            <a:r>
              <a:rPr lang="fr-CA" smtClean="0"/>
              <a:t>Deschamps-Francoeur et al., 2014 </a:t>
            </a:r>
            <a:endParaRPr lang="fr-CA"/>
          </a:p>
        </p:txBody>
      </p:sp>
      <p:sp>
        <p:nvSpPr>
          <p:cNvPr id="7" name="Espace réservé du numéro de diapositive 6"/>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1454547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88CD575E-5D03-A54B-8EC6-529196807AE7}" type="datetime1">
              <a:rPr lang="en-CA" smtClean="0"/>
              <a:pPr/>
              <a:t>07/07/2014</a:t>
            </a:fld>
            <a:endParaRPr lang="fr-CA"/>
          </a:p>
        </p:txBody>
      </p:sp>
      <p:sp>
        <p:nvSpPr>
          <p:cNvPr id="8" name="Espace réservé du pied de page 7"/>
          <p:cNvSpPr>
            <a:spLocks noGrp="1"/>
          </p:cNvSpPr>
          <p:nvPr>
            <p:ph type="ftr" sz="quarter" idx="11"/>
          </p:nvPr>
        </p:nvSpPr>
        <p:spPr/>
        <p:txBody>
          <a:bodyPr/>
          <a:lstStyle/>
          <a:p>
            <a:r>
              <a:rPr lang="fr-CA" smtClean="0"/>
              <a:t>Deschamps-Francoeur et al., 2014 </a:t>
            </a:r>
            <a:endParaRPr lang="fr-CA"/>
          </a:p>
        </p:txBody>
      </p:sp>
      <p:sp>
        <p:nvSpPr>
          <p:cNvPr id="9" name="Espace réservé du numéro de diapositive 8"/>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5684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A789BEA0-9D6B-824D-9C8B-F8543C6E4679}" type="datetime1">
              <a:rPr lang="en-CA" smtClean="0"/>
              <a:pPr/>
              <a:t>07/07/2014</a:t>
            </a:fld>
            <a:endParaRPr lang="fr-CA"/>
          </a:p>
        </p:txBody>
      </p:sp>
      <p:sp>
        <p:nvSpPr>
          <p:cNvPr id="4" name="Espace réservé du pied de page 3"/>
          <p:cNvSpPr>
            <a:spLocks noGrp="1"/>
          </p:cNvSpPr>
          <p:nvPr>
            <p:ph type="ftr" sz="quarter" idx="11"/>
          </p:nvPr>
        </p:nvSpPr>
        <p:spPr/>
        <p:txBody>
          <a:bodyPr/>
          <a:lstStyle/>
          <a:p>
            <a:r>
              <a:rPr lang="fr-CA" smtClean="0"/>
              <a:t>Deschamps-Francoeur et al., 2014 </a:t>
            </a:r>
            <a:endParaRPr lang="fr-CA"/>
          </a:p>
        </p:txBody>
      </p:sp>
      <p:sp>
        <p:nvSpPr>
          <p:cNvPr id="5" name="Espace réservé du numéro de diapositive 4"/>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1168034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3FFAF7A-8FCE-CB4D-B388-5CFCF0C841A6}" type="datetime1">
              <a:rPr lang="en-CA" smtClean="0"/>
              <a:pPr/>
              <a:t>07/07/2014</a:t>
            </a:fld>
            <a:endParaRPr lang="fr-CA"/>
          </a:p>
        </p:txBody>
      </p:sp>
      <p:sp>
        <p:nvSpPr>
          <p:cNvPr id="3" name="Espace réservé du pied de page 2"/>
          <p:cNvSpPr>
            <a:spLocks noGrp="1"/>
          </p:cNvSpPr>
          <p:nvPr>
            <p:ph type="ftr" sz="quarter" idx="11"/>
          </p:nvPr>
        </p:nvSpPr>
        <p:spPr/>
        <p:txBody>
          <a:bodyPr/>
          <a:lstStyle/>
          <a:p>
            <a:r>
              <a:rPr lang="fr-CA" smtClean="0"/>
              <a:t>Deschamps-Francoeur et al., 2014 </a:t>
            </a:r>
            <a:endParaRPr lang="fr-CA"/>
          </a:p>
        </p:txBody>
      </p:sp>
      <p:sp>
        <p:nvSpPr>
          <p:cNvPr id="4" name="Espace réservé du numéro de diapositive 3"/>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2084996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42900" y="364067"/>
            <a:ext cx="2256235" cy="154940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AA5C2FD-6E48-8741-9C22-17E6286EB7F1}" type="datetime1">
              <a:rPr lang="en-CA" smtClean="0"/>
              <a:pPr/>
              <a:t>07/07/2014</a:t>
            </a:fld>
            <a:endParaRPr lang="fr-CA"/>
          </a:p>
        </p:txBody>
      </p:sp>
      <p:sp>
        <p:nvSpPr>
          <p:cNvPr id="6" name="Espace réservé du pied de page 5"/>
          <p:cNvSpPr>
            <a:spLocks noGrp="1"/>
          </p:cNvSpPr>
          <p:nvPr>
            <p:ph type="ftr" sz="quarter" idx="11"/>
          </p:nvPr>
        </p:nvSpPr>
        <p:spPr/>
        <p:txBody>
          <a:bodyPr/>
          <a:lstStyle/>
          <a:p>
            <a:r>
              <a:rPr lang="fr-CA" smtClean="0"/>
              <a:t>Deschamps-Francoeur et al., 2014 </a:t>
            </a:r>
            <a:endParaRPr lang="fr-CA"/>
          </a:p>
        </p:txBody>
      </p:sp>
      <p:sp>
        <p:nvSpPr>
          <p:cNvPr id="7" name="Espace réservé du numéro de diapositive 6"/>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725218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344216" y="6400800"/>
            <a:ext cx="4114800" cy="755651"/>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7F7560A-C6D6-FF4F-AC0B-12B0192581A0}" type="datetime1">
              <a:rPr lang="en-CA" smtClean="0"/>
              <a:pPr/>
              <a:t>07/07/2014</a:t>
            </a:fld>
            <a:endParaRPr lang="fr-CA"/>
          </a:p>
        </p:txBody>
      </p:sp>
      <p:sp>
        <p:nvSpPr>
          <p:cNvPr id="6" name="Espace réservé du pied de page 5"/>
          <p:cNvSpPr>
            <a:spLocks noGrp="1"/>
          </p:cNvSpPr>
          <p:nvPr>
            <p:ph type="ftr" sz="quarter" idx="11"/>
          </p:nvPr>
        </p:nvSpPr>
        <p:spPr/>
        <p:txBody>
          <a:bodyPr/>
          <a:lstStyle/>
          <a:p>
            <a:r>
              <a:rPr lang="fr-CA" smtClean="0"/>
              <a:t>Deschamps-Francoeur et al., 2014 </a:t>
            </a:r>
            <a:endParaRPr lang="fr-CA"/>
          </a:p>
        </p:txBody>
      </p:sp>
      <p:sp>
        <p:nvSpPr>
          <p:cNvPr id="7" name="Espace réservé du numéro de diapositive 6"/>
          <p:cNvSpPr>
            <a:spLocks noGrp="1"/>
          </p:cNvSpPr>
          <p:nvPr>
            <p:ph type="sldNum" sz="quarter" idx="12"/>
          </p:nvPr>
        </p:nvSpPr>
        <p:spPr/>
        <p:txBody>
          <a:body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4218112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C84B64A-8F16-FA40-88D9-489824757FC8}" type="datetime1">
              <a:rPr lang="en-CA" smtClean="0"/>
              <a:pPr/>
              <a:t>07/07/2014</a:t>
            </a:fld>
            <a:endParaRPr lang="fr-CA"/>
          </a:p>
        </p:txBody>
      </p:sp>
      <p:sp>
        <p:nvSpPr>
          <p:cNvPr id="5" name="Espace réservé du pied de page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CA" smtClean="0"/>
              <a:t>Deschamps-Francoeur et al., 2014 </a:t>
            </a:r>
            <a:endParaRPr lang="fr-CA"/>
          </a:p>
        </p:txBody>
      </p:sp>
      <p:sp>
        <p:nvSpPr>
          <p:cNvPr id="6" name="Espace réservé du numéro de diapositive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19DE1540-3312-415C-A55C-73E00E5F93CB}" type="slidenum">
              <a:rPr lang="fr-CA" smtClean="0"/>
              <a:pPr/>
              <a:t>‹#›</a:t>
            </a:fld>
            <a:endParaRPr lang="fr-CA"/>
          </a:p>
        </p:txBody>
      </p:sp>
    </p:spTree>
    <p:extLst>
      <p:ext uri="{BB962C8B-B14F-4D97-AF65-F5344CB8AC3E}">
        <p14:creationId xmlns:p14="http://schemas.microsoft.com/office/powerpoint/2010/main" xmlns="" val="946416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bioinformatics.psb.ugent.be/webtools/Venn/"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chart" Target="../charts/chart3.xml"/><Relationship Id="rId7" Type="http://schemas.openxmlformats.org/officeDocument/2006/relationships/chart" Target="../charts/chart6.xml"/><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chart" Target="../charts/chart5.xml"/><Relationship Id="rId11" Type="http://schemas.openxmlformats.org/officeDocument/2006/relationships/chart" Target="../charts/chart9.xml"/><Relationship Id="rId5" Type="http://schemas.openxmlformats.org/officeDocument/2006/relationships/chart" Target="../charts/chart4.xml"/><Relationship Id="rId10" Type="http://schemas.openxmlformats.org/officeDocument/2006/relationships/chart" Target="../charts/chart8.xml"/><Relationship Id="rId4" Type="http://schemas.openxmlformats.org/officeDocument/2006/relationships/image" Target="../media/image42.png"/><Relationship Id="rId9" Type="http://schemas.openxmlformats.org/officeDocument/2006/relationships/chart" Target="../charts/chart7.xml"/></Relationships>
</file>

<file path=ppt/slides/_rels/slide2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2"/>
          <p:cNvSpPr txBox="1"/>
          <p:nvPr/>
        </p:nvSpPr>
        <p:spPr>
          <a:xfrm>
            <a:off x="215911" y="4039742"/>
            <a:ext cx="6407577" cy="1015663"/>
          </a:xfrm>
          <a:prstGeom prst="rect">
            <a:avLst/>
          </a:prstGeom>
          <a:noFill/>
        </p:spPr>
        <p:txBody>
          <a:bodyPr wrap="square" rtlCol="0">
            <a:spAutoFit/>
          </a:bodyPr>
          <a:lstStyle/>
          <a:p>
            <a:pPr algn="just"/>
            <a:r>
              <a:rPr lang="en-CA" sz="1200" b="1" dirty="0" smtClean="0"/>
              <a:t>Figure S3. P</a:t>
            </a:r>
            <a:r>
              <a:rPr lang="en-US" sz="1200" b="1" dirty="0" err="1" smtClean="0"/>
              <a:t>rocessing</a:t>
            </a:r>
            <a:r>
              <a:rPr lang="en-US" sz="1200" b="1" dirty="0" smtClean="0"/>
              <a:t> and abundance patterns </a:t>
            </a:r>
            <a:r>
              <a:rPr lang="en-US" sz="1200" b="1" dirty="0"/>
              <a:t>of </a:t>
            </a:r>
            <a:r>
              <a:rPr lang="en-US" sz="1200" b="1" dirty="0" smtClean="0"/>
              <a:t>orphan box </a:t>
            </a:r>
            <a:r>
              <a:rPr lang="en-US" sz="1200" b="1" dirty="0"/>
              <a:t>C/D </a:t>
            </a:r>
            <a:r>
              <a:rPr lang="en-US" sz="1200" b="1" dirty="0" err="1"/>
              <a:t>snoRNA</a:t>
            </a:r>
            <a:r>
              <a:rPr lang="en-US" sz="1200" b="1" dirty="0"/>
              <a:t> </a:t>
            </a:r>
            <a:r>
              <a:rPr lang="en-US" sz="1200" b="1" dirty="0" smtClean="0"/>
              <a:t>in </a:t>
            </a:r>
            <a:r>
              <a:rPr lang="en-US" sz="1200" b="1" dirty="0"/>
              <a:t>normal and cancer cells</a:t>
            </a:r>
            <a:r>
              <a:rPr lang="en-US" sz="1200" dirty="0"/>
              <a:t>. </a:t>
            </a:r>
            <a:r>
              <a:rPr lang="en-US" sz="1200" dirty="0" smtClean="0"/>
              <a:t>Sequencing </a:t>
            </a:r>
            <a:r>
              <a:rPr lang="en-US" sz="1200" dirty="0"/>
              <a:t>reads mapping to at least 77% of full-length </a:t>
            </a:r>
            <a:r>
              <a:rPr lang="en-US" sz="1200" dirty="0" smtClean="0"/>
              <a:t>orphan box </a:t>
            </a:r>
            <a:r>
              <a:rPr lang="en-US" sz="1200" dirty="0"/>
              <a:t>C/D </a:t>
            </a:r>
            <a:r>
              <a:rPr lang="en-US" sz="1200" dirty="0" err="1"/>
              <a:t>snoRNAs</a:t>
            </a:r>
            <a:r>
              <a:rPr lang="en-US" sz="1200" dirty="0"/>
              <a:t> in normal (BJ-</a:t>
            </a:r>
            <a:r>
              <a:rPr lang="en-US" sz="1200" dirty="0" err="1"/>
              <a:t>Tielf</a:t>
            </a:r>
            <a:r>
              <a:rPr lang="en-US" sz="1200" dirty="0"/>
              <a:t>, INOF), </a:t>
            </a:r>
            <a:r>
              <a:rPr lang="en-US" sz="1200" dirty="0" smtClean="0"/>
              <a:t>breast cancer </a:t>
            </a:r>
            <a:r>
              <a:rPr lang="en-US" sz="1200" dirty="0"/>
              <a:t>(MCF-7) and ovarian cancer </a:t>
            </a:r>
            <a:r>
              <a:rPr lang="en-US" sz="1200" dirty="0" smtClean="0"/>
              <a:t>(</a:t>
            </a:r>
            <a:r>
              <a:rPr lang="en-US" sz="1200" dirty="0"/>
              <a:t>SKOV3ip</a:t>
            </a:r>
            <a:r>
              <a:rPr lang="en-US" sz="1200" dirty="0" smtClean="0"/>
              <a:t>) cell lines </a:t>
            </a:r>
            <a:r>
              <a:rPr lang="en-US" sz="1200" dirty="0"/>
              <a:t>were counted and plotted with respect to their corresponding boxes C and D for every residue of all </a:t>
            </a:r>
            <a:r>
              <a:rPr lang="en-US" sz="1200" dirty="0" err="1"/>
              <a:t>snoRNAs</a:t>
            </a:r>
            <a:r>
              <a:rPr lang="en-US" sz="1200" dirty="0"/>
              <a:t>. CPM indicates count per million. All experiments were performed in duplicate.</a:t>
            </a:r>
            <a:endParaRPr lang="en-CA" sz="1200" dirty="0" smtClean="0"/>
          </a:p>
        </p:txBody>
      </p:sp>
      <p:sp>
        <p:nvSpPr>
          <p:cNvPr id="4" name="ZoneTexte 22"/>
          <p:cNvSpPr txBox="1"/>
          <p:nvPr/>
        </p:nvSpPr>
        <p:spPr>
          <a:xfrm>
            <a:off x="215911" y="5287774"/>
            <a:ext cx="6407577" cy="1938992"/>
          </a:xfrm>
          <a:prstGeom prst="rect">
            <a:avLst/>
          </a:prstGeom>
          <a:noFill/>
        </p:spPr>
        <p:txBody>
          <a:bodyPr wrap="square" rtlCol="0">
            <a:spAutoFit/>
          </a:bodyPr>
          <a:lstStyle/>
          <a:p>
            <a:pPr algn="just"/>
            <a:r>
              <a:rPr lang="en-CA" sz="1200" b="1" dirty="0" smtClean="0"/>
              <a:t>Figure S4. Identification of discrete classes of box C/D </a:t>
            </a:r>
            <a:r>
              <a:rPr lang="en-CA" sz="1200" b="1" dirty="0" err="1" smtClean="0"/>
              <a:t>snoRNAs</a:t>
            </a:r>
            <a:r>
              <a:rPr lang="en-CA" sz="1200" b="1" dirty="0" smtClean="0"/>
              <a:t> varying in their ends with respect to boxes C and D. </a:t>
            </a:r>
            <a:r>
              <a:rPr lang="en-CA" sz="1200" dirty="0" smtClean="0"/>
              <a:t>(A) Two general forms of box C/D </a:t>
            </a:r>
            <a:r>
              <a:rPr lang="en-CA" sz="1200" dirty="0" err="1" smtClean="0"/>
              <a:t>snoRNAs</a:t>
            </a:r>
            <a:r>
              <a:rPr lang="en-CA" sz="1200" dirty="0" smtClean="0"/>
              <a:t> were identified according to the distance between their ends and their characteristic boxes. The number of </a:t>
            </a:r>
            <a:r>
              <a:rPr lang="en-CA" sz="1200" dirty="0" err="1" smtClean="0"/>
              <a:t>snoRNAs</a:t>
            </a:r>
            <a:r>
              <a:rPr lang="en-CA" sz="1200" dirty="0"/>
              <a:t> </a:t>
            </a:r>
            <a:r>
              <a:rPr lang="en-CA" sz="1200" dirty="0" smtClean="0"/>
              <a:t>displaying only short forms, only long forms or a mix of forms was counted in the different cell lines. </a:t>
            </a:r>
            <a:r>
              <a:rPr lang="en-CA" sz="1200" dirty="0"/>
              <a:t>Only predominant forms displaying an abundance of at least 1 CPM were </a:t>
            </a:r>
            <a:r>
              <a:rPr lang="en-CA" sz="1200" dirty="0" smtClean="0"/>
              <a:t>considered to determine the groups. (B) For most </a:t>
            </a:r>
            <a:r>
              <a:rPr lang="en-CA" sz="1200" dirty="0" err="1" smtClean="0"/>
              <a:t>snoRNAs</a:t>
            </a:r>
            <a:r>
              <a:rPr lang="en-CA" sz="1200" dirty="0" smtClean="0"/>
              <a:t>, the same forms are produced in all cell lines considered. The differences seen between the cell lines are mostly due to abundance differences (some </a:t>
            </a:r>
            <a:r>
              <a:rPr lang="en-CA" sz="1200" dirty="0" err="1" smtClean="0"/>
              <a:t>snoRNAs</a:t>
            </a:r>
            <a:r>
              <a:rPr lang="en-CA" sz="1200" dirty="0" smtClean="0"/>
              <a:t> are only expressed in a subset of cell lines) and only a very small subset of </a:t>
            </a:r>
            <a:r>
              <a:rPr lang="en-CA" sz="1200" dirty="0" err="1" smtClean="0"/>
              <a:t>snoRNAs</a:t>
            </a:r>
            <a:r>
              <a:rPr lang="en-CA" sz="1200" dirty="0" smtClean="0"/>
              <a:t> are actually processed differentially (</a:t>
            </a:r>
            <a:r>
              <a:rPr lang="en-CA" sz="1200" dirty="0" err="1" smtClean="0"/>
              <a:t>ie</a:t>
            </a:r>
            <a:r>
              <a:rPr lang="en-CA" sz="1200" dirty="0" smtClean="0"/>
              <a:t> change groups) in the different cell lines. The Venn diagrams were generated using </a:t>
            </a:r>
            <a:r>
              <a:rPr lang="fr-CA" sz="1200" u="sng" dirty="0">
                <a:hlinkClick r:id="rId2"/>
              </a:rPr>
              <a:t>http://bioinformatics.psb.ugent.be/webtools/Venn</a:t>
            </a:r>
            <a:r>
              <a:rPr lang="fr-CA" sz="1200" u="sng" dirty="0" smtClean="0">
                <a:hlinkClick r:id="rId2"/>
              </a:rPr>
              <a:t>/</a:t>
            </a:r>
            <a:r>
              <a:rPr lang="fr-CA" sz="1200" u="sng" dirty="0" smtClean="0"/>
              <a:t>.</a:t>
            </a:r>
            <a:endParaRPr lang="en-CA" sz="1200" dirty="0" smtClean="0"/>
          </a:p>
        </p:txBody>
      </p:sp>
      <p:sp>
        <p:nvSpPr>
          <p:cNvPr id="6" name="ZoneTexte 22"/>
          <p:cNvSpPr txBox="1"/>
          <p:nvPr/>
        </p:nvSpPr>
        <p:spPr>
          <a:xfrm>
            <a:off x="215911" y="2577544"/>
            <a:ext cx="6407577" cy="1200329"/>
          </a:xfrm>
          <a:prstGeom prst="rect">
            <a:avLst/>
          </a:prstGeom>
          <a:noFill/>
        </p:spPr>
        <p:txBody>
          <a:bodyPr wrap="square" rtlCol="0">
            <a:spAutoFit/>
          </a:bodyPr>
          <a:lstStyle/>
          <a:p>
            <a:pPr algn="just"/>
            <a:r>
              <a:rPr lang="en-CA" sz="1200" b="1" dirty="0" smtClean="0"/>
              <a:t>Figure S2. </a:t>
            </a:r>
            <a:r>
              <a:rPr lang="en-CA" sz="1200" b="1" dirty="0" err="1"/>
              <a:t>Bioanalysis</a:t>
            </a:r>
            <a:r>
              <a:rPr lang="en-CA" sz="1200" b="1" dirty="0"/>
              <a:t> and quality report for </a:t>
            </a:r>
            <a:r>
              <a:rPr lang="en-CA" sz="1200" b="1" dirty="0" smtClean="0"/>
              <a:t>sequencing libraries generated</a:t>
            </a:r>
            <a:r>
              <a:rPr lang="en-US" sz="1200" dirty="0" smtClean="0"/>
              <a:t>. The cDNA libraries of small RNAs isolated from the SKOV3ip1, MCF-7, BJ-</a:t>
            </a:r>
            <a:r>
              <a:rPr lang="en-US" sz="1200" dirty="0" err="1" smtClean="0"/>
              <a:t>Tielf</a:t>
            </a:r>
            <a:r>
              <a:rPr lang="en-US" sz="1200" dirty="0" smtClean="0"/>
              <a:t> and INOF cell lines, as well as from SKOV3ip1 treated with </a:t>
            </a:r>
            <a:r>
              <a:rPr lang="en-US" sz="1200" dirty="0" err="1" smtClean="0"/>
              <a:t>lipofectamine</a:t>
            </a:r>
            <a:r>
              <a:rPr lang="en-US" sz="1200" dirty="0" smtClean="0"/>
              <a:t> alone (LF) or with specific </a:t>
            </a:r>
            <a:r>
              <a:rPr lang="en-US" sz="1200" dirty="0" err="1" smtClean="0"/>
              <a:t>siRNAs</a:t>
            </a:r>
            <a:r>
              <a:rPr lang="en-US" sz="1200" dirty="0" smtClean="0"/>
              <a:t>, were </a:t>
            </a:r>
            <a:r>
              <a:rPr lang="en-US" sz="1200" dirty="0" err="1" smtClean="0"/>
              <a:t>analysed</a:t>
            </a:r>
            <a:r>
              <a:rPr lang="en-US" sz="1200" dirty="0" smtClean="0"/>
              <a:t> by </a:t>
            </a:r>
            <a:r>
              <a:rPr lang="en-US" sz="1200" dirty="0" err="1" smtClean="0"/>
              <a:t>Bioanalyzer</a:t>
            </a:r>
            <a:r>
              <a:rPr lang="en-US" sz="1200" dirty="0" smtClean="0"/>
              <a:t> (Agilent) at the McGill University and </a:t>
            </a:r>
            <a:r>
              <a:rPr lang="en-US" sz="1200" dirty="0" err="1" smtClean="0"/>
              <a:t>Génome</a:t>
            </a:r>
            <a:r>
              <a:rPr lang="en-US" sz="1200" dirty="0" smtClean="0"/>
              <a:t> Québec Innovation Centre, to ensure high quality before the sequencing. The RIN value and 28S/18S ratio are given for each sample (A). The size distribution of the libraries are also given (B- O).</a:t>
            </a:r>
            <a:endParaRPr lang="en-CA" sz="1200" dirty="0" smtClean="0"/>
          </a:p>
        </p:txBody>
      </p:sp>
      <p:sp>
        <p:nvSpPr>
          <p:cNvPr id="5" name="ZoneTexte 22"/>
          <p:cNvSpPr txBox="1"/>
          <p:nvPr/>
        </p:nvSpPr>
        <p:spPr>
          <a:xfrm>
            <a:off x="215911" y="1337080"/>
            <a:ext cx="6407577" cy="1015663"/>
          </a:xfrm>
          <a:prstGeom prst="rect">
            <a:avLst/>
          </a:prstGeom>
          <a:noFill/>
        </p:spPr>
        <p:txBody>
          <a:bodyPr wrap="square" rtlCol="0">
            <a:spAutoFit/>
          </a:bodyPr>
          <a:lstStyle/>
          <a:p>
            <a:pPr algn="just"/>
            <a:r>
              <a:rPr lang="en-CA" sz="1200" b="1" dirty="0" smtClean="0">
                <a:latin typeface="+mj-lt"/>
              </a:rPr>
              <a:t>Figure S1</a:t>
            </a:r>
            <a:r>
              <a:rPr lang="en-CA" sz="1200" b="1" dirty="0">
                <a:latin typeface="+mj-lt"/>
              </a:rPr>
              <a:t>. </a:t>
            </a:r>
            <a:r>
              <a:rPr lang="en-CA" sz="1200" b="1" dirty="0" smtClean="0">
                <a:latin typeface="+mj-lt"/>
              </a:rPr>
              <a:t>Validation of knockdowns of </a:t>
            </a:r>
            <a:r>
              <a:rPr lang="en-CA" sz="1200" b="1" dirty="0">
                <a:latin typeface="+mj-lt"/>
              </a:rPr>
              <a:t>NOP58 (A) and RBFOX2 (B) by </a:t>
            </a:r>
            <a:r>
              <a:rPr lang="en-CA" sz="1200" b="1" dirty="0" err="1">
                <a:latin typeface="+mj-lt"/>
              </a:rPr>
              <a:t>qPCR</a:t>
            </a:r>
            <a:r>
              <a:rPr lang="en-US" sz="1200" dirty="0" smtClean="0">
                <a:latin typeface="+mj-lt"/>
              </a:rPr>
              <a:t>. </a:t>
            </a:r>
            <a:r>
              <a:rPr kumimoji="1" lang="en-GB" sz="1200" dirty="0">
                <a:latin typeface="+mj-lt"/>
                <a:ea typeface="Osaka"/>
                <a:cs typeface="Osaka"/>
              </a:rPr>
              <a:t>The ovarian cancer cell line SKOV3ip1 was transfected with </a:t>
            </a:r>
            <a:r>
              <a:rPr kumimoji="1" lang="en-GB" sz="1200" dirty="0" err="1">
                <a:latin typeface="+mj-lt"/>
                <a:ea typeface="Osaka"/>
                <a:cs typeface="Osaka"/>
              </a:rPr>
              <a:t>siRNAs</a:t>
            </a:r>
            <a:r>
              <a:rPr kumimoji="1" lang="en-GB" sz="1200" dirty="0">
                <a:latin typeface="+mj-lt"/>
                <a:ea typeface="Osaka"/>
                <a:cs typeface="Osaka"/>
              </a:rPr>
              <a:t> against (A) NOP58 and (B) </a:t>
            </a:r>
            <a:r>
              <a:rPr kumimoji="1" lang="en-GB" sz="1200" dirty="0" smtClean="0">
                <a:latin typeface="+mj-lt"/>
                <a:ea typeface="Osaka"/>
                <a:cs typeface="Osaka"/>
              </a:rPr>
              <a:t>RBFOX2. </a:t>
            </a:r>
            <a:r>
              <a:rPr kumimoji="1" lang="en-GB" sz="1200" dirty="0">
                <a:latin typeface="+mj-lt"/>
                <a:ea typeface="Osaka"/>
                <a:cs typeface="Osaka"/>
              </a:rPr>
              <a:t>As </a:t>
            </a:r>
            <a:r>
              <a:rPr kumimoji="1" lang="en-GB" sz="1200" dirty="0" smtClean="0">
                <a:latin typeface="+mj-lt"/>
                <a:ea typeface="Osaka"/>
                <a:cs typeface="Osaka"/>
              </a:rPr>
              <a:t>measured </a:t>
            </a:r>
            <a:r>
              <a:rPr kumimoji="1" lang="en-GB" sz="1200" dirty="0">
                <a:latin typeface="+mj-lt"/>
                <a:ea typeface="Osaka"/>
                <a:cs typeface="Osaka"/>
              </a:rPr>
              <a:t>by </a:t>
            </a:r>
            <a:r>
              <a:rPr kumimoji="1" lang="en-GB" sz="1200" dirty="0" err="1" smtClean="0">
                <a:latin typeface="+mj-lt"/>
                <a:ea typeface="Osaka"/>
                <a:cs typeface="Osaka"/>
              </a:rPr>
              <a:t>qPCR</a:t>
            </a:r>
            <a:r>
              <a:rPr kumimoji="1" lang="en-GB" sz="1200" dirty="0" smtClean="0">
                <a:latin typeface="+mj-lt"/>
                <a:ea typeface="Osaka"/>
                <a:cs typeface="Osaka"/>
              </a:rPr>
              <a:t>, </a:t>
            </a:r>
            <a:r>
              <a:rPr kumimoji="1" lang="en-GB" sz="1200" dirty="0">
                <a:latin typeface="+mj-lt"/>
                <a:ea typeface="Osaka"/>
                <a:cs typeface="Osaka"/>
              </a:rPr>
              <a:t>the two different </a:t>
            </a:r>
            <a:r>
              <a:rPr kumimoji="1" lang="en-GB" sz="1200" dirty="0" err="1">
                <a:latin typeface="+mj-lt"/>
                <a:ea typeface="Osaka"/>
                <a:cs typeface="Osaka"/>
              </a:rPr>
              <a:t>siRNAs</a:t>
            </a:r>
            <a:r>
              <a:rPr kumimoji="1" lang="en-GB" sz="1200" dirty="0">
                <a:latin typeface="+mj-lt"/>
                <a:ea typeface="Osaka"/>
                <a:cs typeface="Osaka"/>
              </a:rPr>
              <a:t> designed </a:t>
            </a:r>
            <a:r>
              <a:rPr kumimoji="1" lang="en-GB" sz="1200" dirty="0" smtClean="0">
                <a:latin typeface="+mj-lt"/>
                <a:ea typeface="Osaka"/>
                <a:cs typeface="Osaka"/>
              </a:rPr>
              <a:t>against </a:t>
            </a:r>
            <a:r>
              <a:rPr kumimoji="1" lang="en-GB" sz="1200" dirty="0">
                <a:latin typeface="+mj-lt"/>
                <a:ea typeface="Osaka"/>
                <a:cs typeface="Osaka"/>
              </a:rPr>
              <a:t>each of </a:t>
            </a:r>
            <a:r>
              <a:rPr kumimoji="1" lang="en-GB" sz="1200" dirty="0" smtClean="0">
                <a:latin typeface="+mj-lt"/>
                <a:ea typeface="Osaka"/>
                <a:cs typeface="Osaka"/>
              </a:rPr>
              <a:t>these proteins resulted in a strong decrease of the respective transcripts of NOP58 (A) and RBFOX2 (B) (well below 0.5 as compared to the control samples treated with </a:t>
            </a:r>
            <a:r>
              <a:rPr kumimoji="1" lang="en-GB" sz="1200" dirty="0" err="1" smtClean="0">
                <a:latin typeface="+mj-lt"/>
                <a:ea typeface="Osaka"/>
                <a:cs typeface="Osaka"/>
              </a:rPr>
              <a:t>lipofectamine</a:t>
            </a:r>
            <a:r>
              <a:rPr kumimoji="1" lang="en-GB" sz="1200" dirty="0" smtClean="0">
                <a:latin typeface="+mj-lt"/>
                <a:ea typeface="Osaka"/>
                <a:cs typeface="Osaka"/>
              </a:rPr>
              <a:t> alone (LF)). </a:t>
            </a:r>
            <a:endParaRPr lang="en-CA" sz="1200" dirty="0" smtClean="0">
              <a:latin typeface="+mj-lt"/>
            </a:endParaRPr>
          </a:p>
        </p:txBody>
      </p:sp>
      <p:sp>
        <p:nvSpPr>
          <p:cNvPr id="2" name="Slide Number Placeholder 1"/>
          <p:cNvSpPr>
            <a:spLocks noGrp="1"/>
          </p:cNvSpPr>
          <p:nvPr>
            <p:ph type="sldNum" sz="quarter" idx="12"/>
          </p:nvPr>
        </p:nvSpPr>
        <p:spPr/>
        <p:txBody>
          <a:bodyPr/>
          <a:lstStyle/>
          <a:p>
            <a:fld id="{19DE1540-3312-415C-A55C-73E00E5F93CB}" type="slidenum">
              <a:rPr lang="fr-CA" smtClean="0"/>
              <a:pPr/>
              <a:t>1</a:t>
            </a:fld>
            <a:endParaRPr lang="fr-CA" dirty="0"/>
          </a:p>
        </p:txBody>
      </p:sp>
      <p:sp>
        <p:nvSpPr>
          <p:cNvPr id="8" name="ZoneTexte 22"/>
          <p:cNvSpPr txBox="1"/>
          <p:nvPr/>
        </p:nvSpPr>
        <p:spPr>
          <a:xfrm>
            <a:off x="273715" y="354328"/>
            <a:ext cx="6407577" cy="584775"/>
          </a:xfrm>
          <a:prstGeom prst="rect">
            <a:avLst/>
          </a:prstGeom>
          <a:noFill/>
        </p:spPr>
        <p:txBody>
          <a:bodyPr wrap="square" rtlCol="0">
            <a:spAutoFit/>
          </a:bodyPr>
          <a:lstStyle/>
          <a:p>
            <a:pPr algn="just"/>
            <a:r>
              <a:rPr lang="en-CA" sz="1600" b="1" dirty="0" smtClean="0">
                <a:latin typeface="+mj-lt"/>
              </a:rPr>
              <a:t>Supplementary File 1, Figures S1 to S11</a:t>
            </a:r>
          </a:p>
          <a:p>
            <a:pPr algn="just"/>
            <a:r>
              <a:rPr lang="en-CA" sz="1600" b="1" dirty="0" smtClean="0">
                <a:latin typeface="+mj-lt"/>
              </a:rPr>
              <a:t>Figure legends</a:t>
            </a:r>
          </a:p>
        </p:txBody>
      </p:sp>
    </p:spTree>
    <p:extLst>
      <p:ext uri="{BB962C8B-B14F-4D97-AF65-F5344CB8AC3E}">
        <p14:creationId xmlns:p14="http://schemas.microsoft.com/office/powerpoint/2010/main" xmlns="" val="1006521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 y="495300"/>
            <a:ext cx="333670" cy="369332"/>
          </a:xfrm>
          <a:prstGeom prst="rect">
            <a:avLst/>
          </a:prstGeom>
          <a:noFill/>
        </p:spPr>
        <p:txBody>
          <a:bodyPr wrap="none" rtlCol="0">
            <a:spAutoFit/>
          </a:bodyPr>
          <a:lstStyle/>
          <a:p>
            <a:r>
              <a:rPr lang="en-CA" dirty="0" smtClean="0"/>
              <a:t>N</a:t>
            </a:r>
            <a:endParaRPr lang="fr-CA" dirty="0"/>
          </a:p>
        </p:txBody>
      </p:sp>
      <p:sp>
        <p:nvSpPr>
          <p:cNvPr id="6" name="TextBox 5"/>
          <p:cNvSpPr txBox="1"/>
          <p:nvPr/>
        </p:nvSpPr>
        <p:spPr>
          <a:xfrm>
            <a:off x="647700" y="4070447"/>
            <a:ext cx="337502" cy="369332"/>
          </a:xfrm>
          <a:prstGeom prst="rect">
            <a:avLst/>
          </a:prstGeom>
          <a:noFill/>
        </p:spPr>
        <p:txBody>
          <a:bodyPr wrap="none" rtlCol="0">
            <a:spAutoFit/>
          </a:bodyPr>
          <a:lstStyle/>
          <a:p>
            <a:r>
              <a:rPr lang="en-CA" dirty="0" smtClean="0"/>
              <a:t>O</a:t>
            </a:r>
            <a:endParaRPr lang="fr-CA" dirty="0"/>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44587" y="924022"/>
            <a:ext cx="4619625" cy="2828925"/>
          </a:xfrm>
          <a:prstGeom prst="rect">
            <a:avLst/>
          </a:prstGeom>
        </p:spPr>
      </p:pic>
      <p:sp>
        <p:nvSpPr>
          <p:cNvPr id="14" name="TextBox 13"/>
          <p:cNvSpPr txBox="1"/>
          <p:nvPr/>
        </p:nvSpPr>
        <p:spPr>
          <a:xfrm>
            <a:off x="2897169" y="1374577"/>
            <a:ext cx="2551661" cy="369332"/>
          </a:xfrm>
          <a:prstGeom prst="rect">
            <a:avLst/>
          </a:prstGeom>
          <a:solidFill>
            <a:schemeClr val="bg1"/>
          </a:solidFill>
        </p:spPr>
        <p:txBody>
          <a:bodyPr wrap="none" rtlCol="0">
            <a:spAutoFit/>
          </a:bodyPr>
          <a:lstStyle/>
          <a:p>
            <a:r>
              <a:rPr lang="en-CA" dirty="0" smtClean="0"/>
              <a:t>SKOV3ip1_RBFOX2_KD_1</a:t>
            </a:r>
            <a:endParaRPr lang="fr-CA" dirty="0"/>
          </a:p>
        </p:txBody>
      </p:sp>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44586" y="4413347"/>
            <a:ext cx="4619625" cy="2828925"/>
          </a:xfrm>
          <a:prstGeom prst="rect">
            <a:avLst/>
          </a:prstGeom>
        </p:spPr>
      </p:pic>
      <p:sp>
        <p:nvSpPr>
          <p:cNvPr id="13" name="TextBox 12"/>
          <p:cNvSpPr txBox="1"/>
          <p:nvPr/>
        </p:nvSpPr>
        <p:spPr>
          <a:xfrm>
            <a:off x="2884469" y="4848124"/>
            <a:ext cx="2551661" cy="369332"/>
          </a:xfrm>
          <a:prstGeom prst="rect">
            <a:avLst/>
          </a:prstGeom>
          <a:solidFill>
            <a:schemeClr val="bg1"/>
          </a:solidFill>
        </p:spPr>
        <p:txBody>
          <a:bodyPr wrap="none" rtlCol="0">
            <a:spAutoFit/>
          </a:bodyPr>
          <a:lstStyle/>
          <a:p>
            <a:r>
              <a:rPr lang="en-CA" dirty="0" smtClean="0"/>
              <a:t>SKOV3ip1_RBFOX2_KD_2</a:t>
            </a:r>
            <a:endParaRPr lang="fr-CA" dirty="0"/>
          </a:p>
        </p:txBody>
      </p:sp>
      <p:sp>
        <p:nvSpPr>
          <p:cNvPr id="9" name="ZoneTexte 22"/>
          <p:cNvSpPr txBox="1"/>
          <p:nvPr/>
        </p:nvSpPr>
        <p:spPr>
          <a:xfrm>
            <a:off x="295874" y="7842367"/>
            <a:ext cx="6480238" cy="830997"/>
          </a:xfrm>
          <a:prstGeom prst="rect">
            <a:avLst/>
          </a:prstGeom>
          <a:noFill/>
        </p:spPr>
        <p:txBody>
          <a:bodyPr wrap="square" rtlCol="0">
            <a:spAutoFit/>
          </a:bodyPr>
          <a:lstStyle/>
          <a:p>
            <a:r>
              <a:rPr lang="en-CA" sz="1200" b="1" dirty="0" smtClean="0">
                <a:latin typeface="Arial" pitchFamily="34" charset="0"/>
                <a:cs typeface="Arial" pitchFamily="34" charset="0"/>
              </a:rPr>
              <a:t>Figure S2 (continued). </a:t>
            </a:r>
            <a:r>
              <a:rPr lang="en-CA" sz="1200" b="1" dirty="0" err="1" smtClean="0">
                <a:latin typeface="Arial" pitchFamily="34" charset="0"/>
                <a:cs typeface="Arial" pitchFamily="34" charset="0"/>
              </a:rPr>
              <a:t>Bioanalysis</a:t>
            </a:r>
            <a:r>
              <a:rPr lang="en-CA" sz="1200" b="1" dirty="0" smtClean="0">
                <a:latin typeface="Arial" pitchFamily="34" charset="0"/>
                <a:cs typeface="Arial" pitchFamily="34" charset="0"/>
              </a:rPr>
              <a:t> and quality report for </a:t>
            </a:r>
            <a:r>
              <a:rPr lang="en-CA" sz="1200" b="1" dirty="0" err="1" smtClean="0">
                <a:latin typeface="Arial" pitchFamily="34" charset="0"/>
                <a:cs typeface="Arial" pitchFamily="34" charset="0"/>
              </a:rPr>
              <a:t>RNAseq</a:t>
            </a:r>
            <a:r>
              <a:rPr lang="en-CA" sz="1200" b="1" dirty="0" smtClean="0">
                <a:latin typeface="Arial" pitchFamily="34" charset="0"/>
                <a:cs typeface="Arial" pitchFamily="34" charset="0"/>
              </a:rPr>
              <a:t> datasets generated.</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19DE1540-3312-415C-A55C-73E00E5F93CB}" type="slidenum">
              <a:rPr lang="fr-CA" smtClean="0"/>
              <a:pPr/>
              <a:t>10</a:t>
            </a:fld>
            <a:endParaRPr lang="fr-CA"/>
          </a:p>
        </p:txBody>
      </p:sp>
    </p:spTree>
    <p:extLst>
      <p:ext uri="{BB962C8B-B14F-4D97-AF65-F5344CB8AC3E}">
        <p14:creationId xmlns:p14="http://schemas.microsoft.com/office/powerpoint/2010/main" xmlns="" val="489900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22"/>
          <p:cNvSpPr txBox="1"/>
          <p:nvPr/>
        </p:nvSpPr>
        <p:spPr>
          <a:xfrm>
            <a:off x="411065" y="7509529"/>
            <a:ext cx="6000032" cy="830997"/>
          </a:xfrm>
          <a:prstGeom prst="rect">
            <a:avLst/>
          </a:prstGeom>
          <a:noFill/>
        </p:spPr>
        <p:txBody>
          <a:bodyPr wrap="square" rtlCol="0">
            <a:spAutoFit/>
          </a:bodyPr>
          <a:lstStyle/>
          <a:p>
            <a:r>
              <a:rPr lang="en-CA" sz="1200" b="1" dirty="0" smtClean="0">
                <a:latin typeface="Arial" pitchFamily="34" charset="0"/>
                <a:cs typeface="Arial" pitchFamily="34" charset="0"/>
              </a:rPr>
              <a:t>Figure S3. P</a:t>
            </a:r>
            <a:r>
              <a:rPr lang="en-US" sz="1200" b="1" dirty="0" err="1" smtClean="0">
                <a:latin typeface="Arial" pitchFamily="34" charset="0"/>
                <a:cs typeface="Arial" pitchFamily="34" charset="0"/>
              </a:rPr>
              <a:t>rocessing</a:t>
            </a:r>
            <a:r>
              <a:rPr lang="en-US" sz="1200" b="1" dirty="0" smtClean="0">
                <a:latin typeface="Arial" pitchFamily="34" charset="0"/>
                <a:cs typeface="Arial" pitchFamily="34" charset="0"/>
              </a:rPr>
              <a:t> and abundance patterns </a:t>
            </a:r>
            <a:r>
              <a:rPr lang="en-US" sz="1200" b="1" dirty="0">
                <a:latin typeface="Arial" pitchFamily="34" charset="0"/>
                <a:cs typeface="Arial" pitchFamily="34" charset="0"/>
              </a:rPr>
              <a:t>of </a:t>
            </a:r>
            <a:r>
              <a:rPr lang="en-US" sz="1200" b="1" dirty="0" smtClean="0">
                <a:latin typeface="Arial" pitchFamily="34" charset="0"/>
                <a:cs typeface="Arial" pitchFamily="34" charset="0"/>
              </a:rPr>
              <a:t>orphan box </a:t>
            </a:r>
            <a:r>
              <a:rPr lang="en-US" sz="1200" b="1" dirty="0">
                <a:latin typeface="Arial" pitchFamily="34" charset="0"/>
                <a:cs typeface="Arial" pitchFamily="34" charset="0"/>
              </a:rPr>
              <a:t>C/D snoRNA </a:t>
            </a:r>
            <a:r>
              <a:rPr lang="en-US" sz="1200" b="1" dirty="0" smtClean="0">
                <a:latin typeface="Arial" pitchFamily="34" charset="0"/>
                <a:cs typeface="Arial" pitchFamily="34" charset="0"/>
              </a:rPr>
              <a:t>in </a:t>
            </a:r>
            <a:r>
              <a:rPr lang="en-US" sz="1200" b="1" dirty="0">
                <a:latin typeface="Arial" pitchFamily="34" charset="0"/>
                <a:cs typeface="Arial" pitchFamily="34" charset="0"/>
              </a:rPr>
              <a:t>normal and cancer cells</a:t>
            </a:r>
            <a:r>
              <a:rPr lang="en-US" sz="1200" dirty="0">
                <a:latin typeface="Arial" pitchFamily="34" charset="0"/>
                <a:cs typeface="Arial" pitchFamily="34" charset="0"/>
              </a:rPr>
              <a:t>. </a:t>
            </a:r>
            <a:endParaRPr lang="en-US" sz="1200" dirty="0" smtClean="0">
              <a:latin typeface="Arial" pitchFamily="34" charset="0"/>
              <a:cs typeface="Arial" pitchFamily="34" charset="0"/>
            </a:endParaRPr>
          </a:p>
          <a:p>
            <a:endParaRPr lang="en-US" sz="1200"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xmlns="" val="0"/>
              </a:ext>
            </a:extLst>
          </a:blip>
          <a:srcRect t="7249"/>
          <a:stretch/>
        </p:blipFill>
        <p:spPr>
          <a:xfrm>
            <a:off x="474565" y="2604187"/>
            <a:ext cx="6176561" cy="3478205"/>
          </a:xfrm>
          <a:prstGeom prst="rect">
            <a:avLst/>
          </a:prstGeom>
        </p:spPr>
      </p:pic>
      <p:sp>
        <p:nvSpPr>
          <p:cNvPr id="3" name="TextBox 2"/>
          <p:cNvSpPr txBox="1"/>
          <p:nvPr/>
        </p:nvSpPr>
        <p:spPr>
          <a:xfrm rot="16200000">
            <a:off x="-351388" y="3997239"/>
            <a:ext cx="2015177" cy="246221"/>
          </a:xfrm>
          <a:prstGeom prst="rect">
            <a:avLst/>
          </a:prstGeom>
          <a:solidFill>
            <a:schemeClr val="bg1"/>
          </a:solidFill>
        </p:spPr>
        <p:txBody>
          <a:bodyPr wrap="none" lIns="216000" tIns="0" rIns="216000" bIns="0" rtlCol="0">
            <a:spAutoFit/>
          </a:bodyPr>
          <a:lstStyle/>
          <a:p>
            <a:r>
              <a:rPr lang="en-CA" sz="1600" dirty="0" smtClean="0"/>
              <a:t>Abundance in CPM</a:t>
            </a:r>
            <a:endParaRPr lang="fr-CA" sz="1600" dirty="0"/>
          </a:p>
        </p:txBody>
      </p:sp>
      <p:sp>
        <p:nvSpPr>
          <p:cNvPr id="5" name="TextBox 4"/>
          <p:cNvSpPr txBox="1"/>
          <p:nvPr/>
        </p:nvSpPr>
        <p:spPr>
          <a:xfrm rot="16200000">
            <a:off x="2707630" y="3997239"/>
            <a:ext cx="2015177" cy="246221"/>
          </a:xfrm>
          <a:prstGeom prst="rect">
            <a:avLst/>
          </a:prstGeom>
          <a:solidFill>
            <a:schemeClr val="bg1"/>
          </a:solidFill>
        </p:spPr>
        <p:txBody>
          <a:bodyPr wrap="none" lIns="216000" tIns="0" rIns="216000" bIns="0" rtlCol="0">
            <a:spAutoFit/>
          </a:bodyPr>
          <a:lstStyle/>
          <a:p>
            <a:r>
              <a:rPr lang="en-CA" sz="1600" dirty="0" smtClean="0"/>
              <a:t>Abundance in CPM</a:t>
            </a:r>
            <a:endParaRPr lang="fr-CA" sz="1600" dirty="0"/>
          </a:p>
        </p:txBody>
      </p:sp>
      <p:sp>
        <p:nvSpPr>
          <p:cNvPr id="4" name="Slide Number Placeholder 3"/>
          <p:cNvSpPr>
            <a:spLocks noGrp="1"/>
          </p:cNvSpPr>
          <p:nvPr>
            <p:ph type="sldNum" sz="quarter" idx="12"/>
          </p:nvPr>
        </p:nvSpPr>
        <p:spPr/>
        <p:txBody>
          <a:bodyPr/>
          <a:lstStyle/>
          <a:p>
            <a:fld id="{19DE1540-3312-415C-A55C-73E00E5F93CB}" type="slidenum">
              <a:rPr lang="fr-CA" smtClean="0"/>
              <a:pPr/>
              <a:t>11</a:t>
            </a:fld>
            <a:endParaRPr lang="fr-CA"/>
          </a:p>
        </p:txBody>
      </p:sp>
    </p:spTree>
    <p:extLst>
      <p:ext uri="{BB962C8B-B14F-4D97-AF65-F5344CB8AC3E}">
        <p14:creationId xmlns:p14="http://schemas.microsoft.com/office/powerpoint/2010/main" xmlns="" val="3985290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ZoneTexte 14"/>
          <p:cNvSpPr txBox="1"/>
          <p:nvPr/>
        </p:nvSpPr>
        <p:spPr>
          <a:xfrm>
            <a:off x="111938" y="150263"/>
            <a:ext cx="318229" cy="369332"/>
          </a:xfrm>
          <a:prstGeom prst="rect">
            <a:avLst/>
          </a:prstGeom>
          <a:noFill/>
        </p:spPr>
        <p:txBody>
          <a:bodyPr wrap="none" rtlCol="0">
            <a:spAutoFit/>
          </a:bodyPr>
          <a:lstStyle/>
          <a:p>
            <a:r>
              <a:rPr lang="en-CA" dirty="0" smtClean="0"/>
              <a:t>A</a:t>
            </a:r>
            <a:endParaRPr lang="fr-CA" dirty="0"/>
          </a:p>
        </p:txBody>
      </p:sp>
      <p:sp>
        <p:nvSpPr>
          <p:cNvPr id="16" name="ZoneTexte 15"/>
          <p:cNvSpPr txBox="1"/>
          <p:nvPr/>
        </p:nvSpPr>
        <p:spPr>
          <a:xfrm>
            <a:off x="111938" y="5368015"/>
            <a:ext cx="312906" cy="369332"/>
          </a:xfrm>
          <a:prstGeom prst="rect">
            <a:avLst/>
          </a:prstGeom>
          <a:noFill/>
        </p:spPr>
        <p:txBody>
          <a:bodyPr wrap="none" rtlCol="0">
            <a:spAutoFit/>
          </a:bodyPr>
          <a:lstStyle/>
          <a:p>
            <a:r>
              <a:rPr lang="en-CA" dirty="0" smtClean="0"/>
              <a:t>B</a:t>
            </a:r>
            <a:endParaRPr lang="fr-CA" dirty="0"/>
          </a:p>
        </p:txBody>
      </p:sp>
      <p:pic>
        <p:nvPicPr>
          <p:cNvPr id="11" name="Picture 10" descr="C:\Users\fram2205\Documents\H14\Figure3_recalcul\venn_diagram\venn_diagram_long.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24533" y="5650139"/>
            <a:ext cx="1936052" cy="1866908"/>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11" descr="C:\Users\fram2205\Documents\H14\Figure3_recalcul\venn_diagram\venn_diagram_mix.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25639" y="5650138"/>
            <a:ext cx="1876536" cy="1777771"/>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12" descr="C:\Users\fram2205\Documents\H14\Figure3_recalcul\venn_diagram\venn_diagram_short.pn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b="17969"/>
          <a:stretch/>
        </p:blipFill>
        <p:spPr bwMode="auto">
          <a:xfrm>
            <a:off x="473080" y="5650139"/>
            <a:ext cx="1913238" cy="1486842"/>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17" name="Tableau 22"/>
          <p:cNvGraphicFramePr>
            <a:graphicFrameLocks noGrp="1"/>
          </p:cNvGraphicFramePr>
          <p:nvPr>
            <p:extLst>
              <p:ext uri="{D42A27DB-BD31-4B8C-83A1-F6EECF244321}">
                <p14:modId xmlns:p14="http://schemas.microsoft.com/office/powerpoint/2010/main" xmlns="" val="1214187576"/>
              </p:ext>
            </p:extLst>
          </p:nvPr>
        </p:nvGraphicFramePr>
        <p:xfrm>
          <a:off x="160638" y="635612"/>
          <a:ext cx="6551155" cy="4330986"/>
        </p:xfrm>
        <a:graphic>
          <a:graphicData uri="http://schemas.openxmlformats.org/drawingml/2006/table">
            <a:tbl>
              <a:tblPr firstRow="1" bandRow="1">
                <a:tableStyleId>{5940675A-B579-460E-94D1-54222C63F5DA}</a:tableStyleId>
              </a:tblPr>
              <a:tblGrid>
                <a:gridCol w="864973"/>
                <a:gridCol w="1902940"/>
                <a:gridCol w="1902941"/>
                <a:gridCol w="1880301"/>
              </a:tblGrid>
              <a:tr h="542378">
                <a:tc rowSpan="2">
                  <a:txBody>
                    <a:bodyPr/>
                    <a:lstStyle/>
                    <a:p>
                      <a:pPr algn="ctr"/>
                      <a:r>
                        <a:rPr lang="en-CA" sz="1100" b="1" dirty="0" smtClean="0"/>
                        <a:t>Cell line</a:t>
                      </a:r>
                      <a:endParaRPr lang="fr-CA" sz="1100" b="1" dirty="0"/>
                    </a:p>
                  </a:txBody>
                  <a:tcPr anchor="ct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gridSpan="3">
                  <a:txBody>
                    <a:bodyPr/>
                    <a:lstStyle/>
                    <a:p>
                      <a:pPr algn="ctr"/>
                      <a:r>
                        <a:rPr lang="en-CA" sz="1100" b="1" dirty="0" err="1" smtClean="0"/>
                        <a:t>snoRNA</a:t>
                      </a:r>
                      <a:r>
                        <a:rPr lang="en-CA" sz="1100" b="1" dirty="0" smtClean="0"/>
                        <a:t> count</a:t>
                      </a:r>
                      <a:endParaRPr lang="fr-CA" sz="1100" b="1" dirty="0"/>
                    </a:p>
                  </a:txBody>
                  <a:tcPr anchor="ctr">
                    <a:lnL w="28575" cap="flat" cmpd="sng" algn="ctr">
                      <a:solidFill>
                        <a:schemeClr val="tx1"/>
                      </a:solidFill>
                      <a:prstDash val="solid"/>
                      <a:round/>
                      <a:headEnd type="none" w="med" len="med"/>
                      <a:tailEnd type="none" w="med" len="med"/>
                    </a:lnL>
                  </a:tcPr>
                </a:tc>
                <a:tc hMerge="1">
                  <a:txBody>
                    <a:bodyPr/>
                    <a:lstStyle/>
                    <a:p>
                      <a:pPr algn="ctr"/>
                      <a:endParaRPr lang="fr-CA" sz="1100" b="1" dirty="0" smtClean="0"/>
                    </a:p>
                  </a:txBody>
                  <a:tcPr anchor="ctr"/>
                </a:tc>
                <a:tc hMerge="1">
                  <a:txBody>
                    <a:bodyPr/>
                    <a:lstStyle/>
                    <a:p>
                      <a:pPr algn="ctr"/>
                      <a:endParaRPr lang="fr-CA" sz="1100" b="1" dirty="0" smtClean="0"/>
                    </a:p>
                  </a:txBody>
                  <a:tcPr anchor="ctr"/>
                </a:tc>
              </a:tr>
              <a:tr h="542378">
                <a:tc vMerge="1">
                  <a:txBody>
                    <a:bodyPr/>
                    <a:lstStyle/>
                    <a:p>
                      <a:pPr algn="ctr"/>
                      <a:endParaRPr lang="fr-CA" sz="1100" b="1" dirty="0"/>
                    </a:p>
                  </a:txBody>
                  <a:tcPr anchor="ctr"/>
                </a:tc>
                <a:tc>
                  <a:txBody>
                    <a:bodyPr/>
                    <a:lstStyle/>
                    <a:p>
                      <a:pPr algn="ctr"/>
                      <a:r>
                        <a:rPr lang="en-CA" sz="1100" b="1" dirty="0" err="1" smtClean="0"/>
                        <a:t>snoRNAs</a:t>
                      </a:r>
                      <a:r>
                        <a:rPr lang="en-CA" sz="1100" b="1" dirty="0" smtClean="0"/>
                        <a:t> with only short ends</a:t>
                      </a:r>
                    </a:p>
                    <a:p>
                      <a:pPr algn="ctr"/>
                      <a:r>
                        <a:rPr lang="en-CA" sz="1100" b="1" dirty="0" smtClean="0"/>
                        <a:t>Start: 4-5 </a:t>
                      </a:r>
                      <a:r>
                        <a:rPr lang="en-CA" sz="1100" b="1" dirty="0" err="1" smtClean="0"/>
                        <a:t>nt</a:t>
                      </a:r>
                      <a:r>
                        <a:rPr lang="en-CA" sz="1100" b="1" baseline="0" dirty="0" smtClean="0"/>
                        <a:t> before box C</a:t>
                      </a:r>
                    </a:p>
                    <a:p>
                      <a:pPr algn="ctr"/>
                      <a:r>
                        <a:rPr lang="en-CA" sz="1100" b="1" baseline="0" dirty="0" smtClean="0"/>
                        <a:t>End: 2-3 </a:t>
                      </a:r>
                      <a:r>
                        <a:rPr lang="en-CA" sz="1100" b="1" baseline="0" dirty="0" err="1" smtClean="0"/>
                        <a:t>nt</a:t>
                      </a:r>
                      <a:r>
                        <a:rPr lang="en-CA" sz="1100" b="1" baseline="0" dirty="0" smtClean="0"/>
                        <a:t> after box D</a:t>
                      </a:r>
                      <a:endParaRPr lang="fr-CA" sz="1100" b="1" dirty="0"/>
                    </a:p>
                  </a:txBody>
                  <a:tcPr anchor="ct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c>
                  <a:txBody>
                    <a:bodyPr/>
                    <a:lstStyle/>
                    <a:p>
                      <a:pPr algn="ctr"/>
                      <a:r>
                        <a:rPr lang="en-CA" sz="1100" b="1" dirty="0" smtClean="0"/>
                        <a:t>Mixture</a:t>
                      </a:r>
                      <a:r>
                        <a:rPr lang="en-CA" sz="1100" b="1" baseline="0" dirty="0" smtClean="0"/>
                        <a:t> of forms</a:t>
                      </a:r>
                      <a:endParaRPr lang="en-CA" sz="1100" b="1" dirty="0" smtClean="0"/>
                    </a:p>
                    <a:p>
                      <a:pPr algn="ctr"/>
                      <a:r>
                        <a:rPr lang="en-CA" sz="1100" b="1" dirty="0" smtClean="0"/>
                        <a:t>Start: 4-6 </a:t>
                      </a:r>
                      <a:r>
                        <a:rPr lang="en-CA" sz="1100" b="1" dirty="0" err="1" smtClean="0"/>
                        <a:t>nt</a:t>
                      </a:r>
                      <a:r>
                        <a:rPr lang="en-CA" sz="1100" b="1" baseline="0" dirty="0" smtClean="0"/>
                        <a:t> before box C</a:t>
                      </a:r>
                    </a:p>
                    <a:p>
                      <a:pPr algn="ctr"/>
                      <a:r>
                        <a:rPr lang="en-CA" sz="1100" b="1" baseline="0" dirty="0" smtClean="0"/>
                        <a:t>End: 2-5 </a:t>
                      </a:r>
                      <a:r>
                        <a:rPr lang="en-CA" sz="1100" b="1" baseline="0" dirty="0" err="1" smtClean="0"/>
                        <a:t>nt</a:t>
                      </a:r>
                      <a:r>
                        <a:rPr lang="en-CA" sz="1100" b="1" baseline="0" dirty="0" smtClean="0"/>
                        <a:t> after box D</a:t>
                      </a:r>
                      <a:endParaRPr lang="fr-CA" sz="1100" b="1" dirty="0" smtClean="0"/>
                    </a:p>
                  </a:txBody>
                  <a:tcPr anchor="ctr">
                    <a:lnB w="28575" cap="flat" cmpd="sng" algn="ctr">
                      <a:solidFill>
                        <a:schemeClr val="tx1"/>
                      </a:solidFill>
                      <a:prstDash val="solid"/>
                      <a:round/>
                      <a:headEnd type="none" w="med" len="med"/>
                      <a:tailEnd type="none" w="med" len="med"/>
                    </a:lnB>
                  </a:tcPr>
                </a:tc>
                <a:tc>
                  <a:txBody>
                    <a:bodyPr/>
                    <a:lstStyle/>
                    <a:p>
                      <a:pPr algn="ctr"/>
                      <a:r>
                        <a:rPr lang="en-CA" sz="1100" b="1" dirty="0" err="1" smtClean="0"/>
                        <a:t>snoRNAs</a:t>
                      </a:r>
                      <a:r>
                        <a:rPr lang="en-CA" sz="1100" b="1" dirty="0" smtClean="0"/>
                        <a:t> with only long ends</a:t>
                      </a:r>
                    </a:p>
                    <a:p>
                      <a:pPr algn="ctr"/>
                      <a:r>
                        <a:rPr lang="en-CA" sz="1100" b="1" dirty="0" smtClean="0"/>
                        <a:t>Start: 5-6 </a:t>
                      </a:r>
                      <a:r>
                        <a:rPr lang="en-CA" sz="1100" b="1" dirty="0" err="1" smtClean="0"/>
                        <a:t>nt</a:t>
                      </a:r>
                      <a:r>
                        <a:rPr lang="en-CA" sz="1100" b="1" baseline="0" dirty="0" smtClean="0"/>
                        <a:t> before box C</a:t>
                      </a:r>
                    </a:p>
                    <a:p>
                      <a:pPr algn="ctr"/>
                      <a:r>
                        <a:rPr lang="en-CA" sz="1100" b="1" baseline="0" dirty="0" smtClean="0"/>
                        <a:t>End: 4-5 </a:t>
                      </a:r>
                      <a:r>
                        <a:rPr lang="en-CA" sz="1100" b="1" baseline="0" dirty="0" err="1" smtClean="0"/>
                        <a:t>nt</a:t>
                      </a:r>
                      <a:r>
                        <a:rPr lang="en-CA" sz="1100" b="1" baseline="0" dirty="0" smtClean="0"/>
                        <a:t> after box D</a:t>
                      </a:r>
                      <a:endParaRPr lang="fr-CA" sz="1100" b="1" dirty="0" smtClean="0"/>
                    </a:p>
                  </a:txBody>
                  <a:tcPr anchor="ctr">
                    <a:lnB w="28575" cap="flat" cmpd="sng" algn="ctr">
                      <a:solidFill>
                        <a:schemeClr val="tx1"/>
                      </a:solidFill>
                      <a:prstDash val="solid"/>
                      <a:round/>
                      <a:headEnd type="none" w="med" len="med"/>
                      <a:tailEnd type="none" w="med" len="med"/>
                    </a:lnB>
                  </a:tcPr>
                </a:tc>
              </a:tr>
              <a:tr h="360040">
                <a:tc>
                  <a:txBody>
                    <a:bodyPr/>
                    <a:lstStyle/>
                    <a:p>
                      <a:pPr algn="ctr"/>
                      <a:r>
                        <a:rPr lang="en-CA" sz="1000" dirty="0" smtClean="0"/>
                        <a:t>Example</a:t>
                      </a:r>
                      <a:endParaRPr lang="fr-CA" sz="1000" dirty="0"/>
                    </a:p>
                  </a:txBody>
                  <a:tcPr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CA" sz="1200" dirty="0" smtClean="0"/>
                    </a:p>
                    <a:p>
                      <a:pPr algn="ctr"/>
                      <a:endParaRPr lang="en-CA" sz="1200" dirty="0" smtClean="0"/>
                    </a:p>
                    <a:p>
                      <a:pPr algn="ctr"/>
                      <a:endParaRPr lang="en-CA" sz="1200" dirty="0" smtClean="0"/>
                    </a:p>
                    <a:p>
                      <a:pPr algn="ctr"/>
                      <a:endParaRPr lang="en-CA" sz="1200" dirty="0" smtClean="0"/>
                    </a:p>
                    <a:p>
                      <a:pPr algn="ctr"/>
                      <a:endParaRPr lang="en-CA" sz="1200" dirty="0" smtClean="0"/>
                    </a:p>
                    <a:p>
                      <a:pPr algn="ctr"/>
                      <a:endParaRPr lang="en-CA" sz="1200" dirty="0" smtClean="0"/>
                    </a:p>
                    <a:p>
                      <a:pPr algn="ctr"/>
                      <a:endParaRPr lang="en-CA" sz="1200" dirty="0" smtClean="0"/>
                    </a:p>
                    <a:p>
                      <a:pPr algn="ctr"/>
                      <a:endParaRPr lang="en-CA" sz="1200" dirty="0" smtClean="0"/>
                    </a:p>
                    <a:p>
                      <a:pPr algn="ctr"/>
                      <a:endParaRPr lang="fr-CA" sz="1200" dirty="0"/>
                    </a:p>
                  </a:txBody>
                  <a:tcPr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fr-CA" sz="1200" dirty="0"/>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fr-CA" sz="1200" dirty="0"/>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60040">
                <a:tc>
                  <a:txBody>
                    <a:bodyPr/>
                    <a:lstStyle/>
                    <a:p>
                      <a:pPr algn="ctr"/>
                      <a:r>
                        <a:rPr lang="en-CA" sz="1000" dirty="0" smtClean="0"/>
                        <a:t>SKOV3ip1</a:t>
                      </a:r>
                      <a:endParaRPr lang="fr-CA" sz="1000" dirty="0"/>
                    </a:p>
                  </a:txBody>
                  <a:tcPr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ctr"/>
                      <a:r>
                        <a:rPr lang="fr-CA" sz="1200" dirty="0" smtClean="0"/>
                        <a:t>68</a:t>
                      </a:r>
                      <a:endParaRPr lang="fr-CA" sz="1200" dirty="0"/>
                    </a:p>
                  </a:txBody>
                  <a:tcPr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algn="ctr"/>
                      <a:r>
                        <a:rPr lang="fr-CA" sz="1200" dirty="0" smtClean="0"/>
                        <a:t>22</a:t>
                      </a:r>
                      <a:endParaRPr lang="fr-CA" sz="1200" dirty="0"/>
                    </a:p>
                  </a:txBody>
                  <a:tcPr anchor="ctr">
                    <a:lnT w="28575" cap="flat" cmpd="sng" algn="ctr">
                      <a:solidFill>
                        <a:schemeClr val="tx1"/>
                      </a:solidFill>
                      <a:prstDash val="solid"/>
                      <a:round/>
                      <a:headEnd type="none" w="med" len="med"/>
                      <a:tailEnd type="none" w="med" len="med"/>
                    </a:lnT>
                  </a:tcPr>
                </a:tc>
                <a:tc>
                  <a:txBody>
                    <a:bodyPr/>
                    <a:lstStyle/>
                    <a:p>
                      <a:pPr algn="ctr"/>
                      <a:r>
                        <a:rPr lang="fr-CA" sz="1200" dirty="0" smtClean="0"/>
                        <a:t>67</a:t>
                      </a:r>
                      <a:endParaRPr lang="fr-CA" sz="1200" dirty="0"/>
                    </a:p>
                  </a:txBody>
                  <a:tcPr anchor="ctr">
                    <a:lnT w="28575" cap="flat" cmpd="sng" algn="ctr">
                      <a:solidFill>
                        <a:schemeClr val="tx1"/>
                      </a:solidFill>
                      <a:prstDash val="solid"/>
                      <a:round/>
                      <a:headEnd type="none" w="med" len="med"/>
                      <a:tailEnd type="none" w="med" len="med"/>
                    </a:lnT>
                  </a:tcPr>
                </a:tc>
              </a:tr>
              <a:tr h="334888">
                <a:tc>
                  <a:txBody>
                    <a:bodyPr/>
                    <a:lstStyle/>
                    <a:p>
                      <a:pPr algn="ctr"/>
                      <a:r>
                        <a:rPr lang="en-CA" sz="1000" dirty="0" smtClean="0"/>
                        <a:t>MCF7</a:t>
                      </a:r>
                      <a:endParaRPr lang="fr-CA" sz="1000" dirty="0"/>
                    </a:p>
                  </a:txBody>
                  <a:tcPr anchor="ctr">
                    <a:lnR w="28575" cap="flat" cmpd="sng" algn="ctr">
                      <a:solidFill>
                        <a:schemeClr val="tx1"/>
                      </a:solidFill>
                      <a:prstDash val="solid"/>
                      <a:round/>
                      <a:headEnd type="none" w="med" len="med"/>
                      <a:tailEnd type="none" w="med" len="med"/>
                    </a:lnR>
                  </a:tcPr>
                </a:tc>
                <a:tc>
                  <a:txBody>
                    <a:bodyPr/>
                    <a:lstStyle/>
                    <a:p>
                      <a:pPr algn="ctr"/>
                      <a:r>
                        <a:rPr lang="fr-CA" sz="1200" dirty="0" smtClean="0"/>
                        <a:t>62</a:t>
                      </a:r>
                      <a:endParaRPr lang="fr-CA" sz="1200" dirty="0"/>
                    </a:p>
                  </a:txBody>
                  <a:tcPr anchor="ctr">
                    <a:lnL w="28575" cap="flat" cmpd="sng" algn="ctr">
                      <a:solidFill>
                        <a:schemeClr val="tx1"/>
                      </a:solidFill>
                      <a:prstDash val="solid"/>
                      <a:round/>
                      <a:headEnd type="none" w="med" len="med"/>
                      <a:tailEnd type="none" w="med" len="med"/>
                    </a:lnL>
                  </a:tcPr>
                </a:tc>
                <a:tc>
                  <a:txBody>
                    <a:bodyPr/>
                    <a:lstStyle/>
                    <a:p>
                      <a:pPr algn="ctr"/>
                      <a:r>
                        <a:rPr lang="fr-CA" sz="1200" dirty="0" smtClean="0"/>
                        <a:t>18</a:t>
                      </a:r>
                      <a:endParaRPr lang="fr-CA" sz="1200" dirty="0"/>
                    </a:p>
                  </a:txBody>
                  <a:tcPr anchor="ctr"/>
                </a:tc>
                <a:tc>
                  <a:txBody>
                    <a:bodyPr/>
                    <a:lstStyle/>
                    <a:p>
                      <a:pPr algn="ctr"/>
                      <a:r>
                        <a:rPr lang="fr-CA" sz="1200" dirty="0" smtClean="0"/>
                        <a:t>45</a:t>
                      </a:r>
                      <a:endParaRPr lang="fr-CA" sz="1200" dirty="0"/>
                    </a:p>
                  </a:txBody>
                  <a:tcPr anchor="ctr"/>
                </a:tc>
              </a:tr>
              <a:tr h="309736">
                <a:tc>
                  <a:txBody>
                    <a:bodyPr/>
                    <a:lstStyle/>
                    <a:p>
                      <a:pPr algn="ctr"/>
                      <a:r>
                        <a:rPr lang="en-CA" sz="1000" dirty="0" smtClean="0"/>
                        <a:t>BJ-</a:t>
                      </a:r>
                      <a:r>
                        <a:rPr lang="en-CA" sz="1000" dirty="0" err="1" smtClean="0"/>
                        <a:t>Tielf</a:t>
                      </a:r>
                      <a:r>
                        <a:rPr lang="en-CA" sz="1000" dirty="0" smtClean="0"/>
                        <a:t> </a:t>
                      </a:r>
                      <a:endParaRPr lang="fr-CA" sz="1000" dirty="0"/>
                    </a:p>
                  </a:txBody>
                  <a:tcPr anchor="ctr">
                    <a:lnR w="28575" cap="flat" cmpd="sng" algn="ctr">
                      <a:solidFill>
                        <a:schemeClr val="tx1"/>
                      </a:solidFill>
                      <a:prstDash val="solid"/>
                      <a:round/>
                      <a:headEnd type="none" w="med" len="med"/>
                      <a:tailEnd type="none" w="med" len="med"/>
                    </a:lnR>
                  </a:tcPr>
                </a:tc>
                <a:tc>
                  <a:txBody>
                    <a:bodyPr/>
                    <a:lstStyle/>
                    <a:p>
                      <a:pPr algn="ctr"/>
                      <a:r>
                        <a:rPr lang="fr-CA" sz="1200" dirty="0" smtClean="0"/>
                        <a:t>92</a:t>
                      </a:r>
                      <a:endParaRPr lang="fr-CA" sz="1200" dirty="0"/>
                    </a:p>
                  </a:txBody>
                  <a:tcPr anchor="ctr">
                    <a:lnL w="28575" cap="flat" cmpd="sng" algn="ctr">
                      <a:solidFill>
                        <a:schemeClr val="tx1"/>
                      </a:solidFill>
                      <a:prstDash val="solid"/>
                      <a:round/>
                      <a:headEnd type="none" w="med" len="med"/>
                      <a:tailEnd type="none" w="med" len="med"/>
                    </a:lnL>
                  </a:tcPr>
                </a:tc>
                <a:tc>
                  <a:txBody>
                    <a:bodyPr/>
                    <a:lstStyle/>
                    <a:p>
                      <a:pPr algn="ctr"/>
                      <a:r>
                        <a:rPr lang="fr-CA" sz="1200" dirty="0" smtClean="0"/>
                        <a:t>24</a:t>
                      </a:r>
                      <a:endParaRPr lang="fr-CA" sz="1200" dirty="0"/>
                    </a:p>
                  </a:txBody>
                  <a:tcPr anchor="ctr"/>
                </a:tc>
                <a:tc>
                  <a:txBody>
                    <a:bodyPr/>
                    <a:lstStyle/>
                    <a:p>
                      <a:pPr algn="ctr"/>
                      <a:r>
                        <a:rPr lang="fr-CA" sz="1200" dirty="0" smtClean="0"/>
                        <a:t>61</a:t>
                      </a:r>
                      <a:endParaRPr lang="fr-CA" sz="1200" dirty="0"/>
                    </a:p>
                  </a:txBody>
                  <a:tcPr anchor="ctr"/>
                </a:tc>
              </a:tr>
              <a:tr h="284584">
                <a:tc>
                  <a:txBody>
                    <a:bodyPr/>
                    <a:lstStyle/>
                    <a:p>
                      <a:pPr algn="ctr"/>
                      <a:r>
                        <a:rPr lang="en-CA" sz="1000" dirty="0" smtClean="0"/>
                        <a:t>INOF</a:t>
                      </a:r>
                      <a:endParaRPr lang="fr-CA" sz="1000" dirty="0"/>
                    </a:p>
                  </a:txBody>
                  <a:tcPr anchor="ctr">
                    <a:lnR w="28575" cap="flat" cmpd="sng" algn="ctr">
                      <a:solidFill>
                        <a:schemeClr val="tx1"/>
                      </a:solidFill>
                      <a:prstDash val="solid"/>
                      <a:round/>
                      <a:headEnd type="none" w="med" len="med"/>
                      <a:tailEnd type="none" w="med" len="med"/>
                    </a:lnR>
                  </a:tcPr>
                </a:tc>
                <a:tc>
                  <a:txBody>
                    <a:bodyPr/>
                    <a:lstStyle/>
                    <a:p>
                      <a:pPr algn="ctr"/>
                      <a:r>
                        <a:rPr lang="fr-CA" sz="1200" dirty="0" smtClean="0"/>
                        <a:t>81</a:t>
                      </a:r>
                      <a:endParaRPr lang="fr-CA" sz="1200" dirty="0"/>
                    </a:p>
                  </a:txBody>
                  <a:tcPr anchor="ctr">
                    <a:lnL w="28575" cap="flat" cmpd="sng" algn="ctr">
                      <a:solidFill>
                        <a:schemeClr val="tx1"/>
                      </a:solidFill>
                      <a:prstDash val="solid"/>
                      <a:round/>
                      <a:headEnd type="none" w="med" len="med"/>
                      <a:tailEnd type="none" w="med" len="med"/>
                    </a:lnL>
                  </a:tcPr>
                </a:tc>
                <a:tc>
                  <a:txBody>
                    <a:bodyPr/>
                    <a:lstStyle/>
                    <a:p>
                      <a:pPr algn="ctr"/>
                      <a:r>
                        <a:rPr lang="fr-CA" sz="1200" dirty="0" smtClean="0"/>
                        <a:t>27</a:t>
                      </a:r>
                      <a:endParaRPr lang="fr-CA" sz="1200" dirty="0"/>
                    </a:p>
                  </a:txBody>
                  <a:tcPr anchor="ctr"/>
                </a:tc>
                <a:tc>
                  <a:txBody>
                    <a:bodyPr/>
                    <a:lstStyle/>
                    <a:p>
                      <a:pPr algn="ctr"/>
                      <a:r>
                        <a:rPr lang="fr-CA" sz="1200" dirty="0" smtClean="0"/>
                        <a:t>65</a:t>
                      </a:r>
                      <a:endParaRPr lang="fr-CA" sz="1200" dirty="0"/>
                    </a:p>
                  </a:txBody>
                  <a:tcPr anchor="ctr"/>
                </a:tc>
              </a:tr>
            </a:tbl>
          </a:graphicData>
        </a:graphic>
      </p:graphicFrame>
      <p:sp>
        <p:nvSpPr>
          <p:cNvPr id="2" name="TextBox 1"/>
          <p:cNvSpPr txBox="1"/>
          <p:nvPr/>
        </p:nvSpPr>
        <p:spPr>
          <a:xfrm>
            <a:off x="678041" y="7184606"/>
            <a:ext cx="1614652" cy="430887"/>
          </a:xfrm>
          <a:prstGeom prst="rect">
            <a:avLst/>
          </a:prstGeom>
          <a:noFill/>
        </p:spPr>
        <p:txBody>
          <a:bodyPr wrap="square" rtlCol="0">
            <a:spAutoFit/>
          </a:bodyPr>
          <a:lstStyle/>
          <a:p>
            <a:pPr algn="ctr"/>
            <a:r>
              <a:rPr lang="en-CA" sz="1100" dirty="0" err="1" smtClean="0"/>
              <a:t>snoRNAs</a:t>
            </a:r>
            <a:r>
              <a:rPr lang="en-CA" sz="1100" dirty="0" smtClean="0"/>
              <a:t> produced only with short ends</a:t>
            </a:r>
            <a:endParaRPr lang="fr-CA" sz="1100" dirty="0"/>
          </a:p>
        </p:txBody>
      </p:sp>
      <p:sp>
        <p:nvSpPr>
          <p:cNvPr id="18" name="TextBox 17"/>
          <p:cNvSpPr txBox="1"/>
          <p:nvPr/>
        </p:nvSpPr>
        <p:spPr>
          <a:xfrm>
            <a:off x="5035121" y="7184606"/>
            <a:ext cx="1614652" cy="430887"/>
          </a:xfrm>
          <a:prstGeom prst="rect">
            <a:avLst/>
          </a:prstGeom>
          <a:solidFill>
            <a:schemeClr val="bg1"/>
          </a:solidFill>
        </p:spPr>
        <p:txBody>
          <a:bodyPr wrap="square" rtlCol="0">
            <a:spAutoFit/>
          </a:bodyPr>
          <a:lstStyle/>
          <a:p>
            <a:pPr algn="ctr"/>
            <a:r>
              <a:rPr lang="en-CA" sz="1100" dirty="0" err="1" smtClean="0"/>
              <a:t>snoRNAs</a:t>
            </a:r>
            <a:r>
              <a:rPr lang="en-CA" sz="1100" dirty="0" smtClean="0"/>
              <a:t> produced only with long ends</a:t>
            </a:r>
            <a:endParaRPr lang="fr-CA" sz="1100" dirty="0"/>
          </a:p>
        </p:txBody>
      </p:sp>
      <p:sp>
        <p:nvSpPr>
          <p:cNvPr id="19" name="TextBox 18"/>
          <p:cNvSpPr txBox="1"/>
          <p:nvPr/>
        </p:nvSpPr>
        <p:spPr>
          <a:xfrm>
            <a:off x="2835905" y="7136981"/>
            <a:ext cx="1763515" cy="430887"/>
          </a:xfrm>
          <a:prstGeom prst="rect">
            <a:avLst/>
          </a:prstGeom>
          <a:solidFill>
            <a:schemeClr val="bg1"/>
          </a:solidFill>
        </p:spPr>
        <p:txBody>
          <a:bodyPr wrap="square" rtlCol="0">
            <a:spAutoFit/>
          </a:bodyPr>
          <a:lstStyle/>
          <a:p>
            <a:pPr algn="ctr"/>
            <a:r>
              <a:rPr lang="en-CA" sz="1100" dirty="0" err="1" smtClean="0"/>
              <a:t>snoRNAs</a:t>
            </a:r>
            <a:r>
              <a:rPr lang="en-CA" sz="1100" dirty="0" smtClean="0"/>
              <a:t> produced with both short and long ends</a:t>
            </a:r>
            <a:endParaRPr lang="fr-CA" sz="1100" dirty="0"/>
          </a:p>
        </p:txBody>
      </p:sp>
      <p:pic>
        <p:nvPicPr>
          <p:cNvPr id="21" name="Picture 5" descr="W:\Gabrielle\CPM\Cellstrain\boxCD\U106.pn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3076" t="8224" r="17129" b="3268"/>
          <a:stretch/>
        </p:blipFill>
        <p:spPr bwMode="auto">
          <a:xfrm>
            <a:off x="1090559" y="2205418"/>
            <a:ext cx="1777948" cy="1289458"/>
          </a:xfrm>
          <a:prstGeom prst="rect">
            <a:avLst/>
          </a:prstGeom>
          <a:noFill/>
          <a:extLst>
            <a:ext uri="{909E8E84-426E-40dd-AFC4-6F175D3DCCD1}">
              <a14:hiddenFill xmlns="" xmlns:a14="http://schemas.microsoft.com/office/drawing/2010/main">
                <a:solidFill>
                  <a:srgbClr val="FFFFFF"/>
                </a:solidFill>
              </a14:hiddenFill>
            </a:ext>
          </a:extLst>
        </p:spPr>
      </p:pic>
      <p:sp>
        <p:nvSpPr>
          <p:cNvPr id="26" name="ZoneTexte 25"/>
          <p:cNvSpPr txBox="1"/>
          <p:nvPr/>
        </p:nvSpPr>
        <p:spPr>
          <a:xfrm>
            <a:off x="1845539" y="1978246"/>
            <a:ext cx="463588" cy="246221"/>
          </a:xfrm>
          <a:prstGeom prst="rect">
            <a:avLst/>
          </a:prstGeom>
          <a:noFill/>
        </p:spPr>
        <p:txBody>
          <a:bodyPr wrap="none" rtlCol="0">
            <a:spAutoFit/>
          </a:bodyPr>
          <a:lstStyle/>
          <a:p>
            <a:r>
              <a:rPr lang="en-CA" sz="1000" dirty="0" smtClean="0"/>
              <a:t>U106</a:t>
            </a:r>
            <a:endParaRPr lang="fr-CA" sz="1000" dirty="0"/>
          </a:p>
        </p:txBody>
      </p:sp>
      <p:pic>
        <p:nvPicPr>
          <p:cNvPr id="27" name="Picture 6" descr="W:\Gabrielle\CPM\Cellstrain\boxCD\U15B.png"/>
          <p:cNvPicPr>
            <a:picLocks noChangeAspect="1" noChangeArrowheads="1"/>
          </p:cNvPicPr>
          <p:nvPr/>
        </p:nvPicPr>
        <p:blipFill rotWithShape="1">
          <a:blip r:embed="rId6" cstate="print">
            <a:extLst>
              <a:ext uri="{28A0092B-C50C-407E-A947-70E740481C1C}">
                <a14:useLocalDpi xmlns:a14="http://schemas.microsoft.com/office/drawing/2010/main" xmlns="" val="0"/>
              </a:ext>
            </a:extLst>
          </a:blip>
          <a:srcRect l="3709" t="8224" r="17315" b="3551"/>
          <a:stretch/>
        </p:blipFill>
        <p:spPr bwMode="auto">
          <a:xfrm>
            <a:off x="3065360" y="2244758"/>
            <a:ext cx="1702810" cy="1243767"/>
          </a:xfrm>
          <a:prstGeom prst="rect">
            <a:avLst/>
          </a:prstGeom>
          <a:noFill/>
          <a:extLst>
            <a:ext uri="{909E8E84-426E-40dd-AFC4-6F175D3DCCD1}">
              <a14:hiddenFill xmlns="" xmlns:a14="http://schemas.microsoft.com/office/drawing/2010/main">
                <a:solidFill>
                  <a:srgbClr val="FFFFFF"/>
                </a:solidFill>
              </a14:hiddenFill>
            </a:ext>
          </a:extLst>
        </p:spPr>
      </p:pic>
      <p:sp>
        <p:nvSpPr>
          <p:cNvPr id="28" name="ZoneTexte 31"/>
          <p:cNvSpPr txBox="1"/>
          <p:nvPr/>
        </p:nvSpPr>
        <p:spPr>
          <a:xfrm>
            <a:off x="3736587" y="2000130"/>
            <a:ext cx="468398" cy="246221"/>
          </a:xfrm>
          <a:prstGeom prst="rect">
            <a:avLst/>
          </a:prstGeom>
          <a:noFill/>
        </p:spPr>
        <p:txBody>
          <a:bodyPr wrap="none" rtlCol="0">
            <a:spAutoFit/>
          </a:bodyPr>
          <a:lstStyle/>
          <a:p>
            <a:r>
              <a:rPr lang="en-CA" sz="1000" dirty="0" smtClean="0"/>
              <a:t>U15B</a:t>
            </a:r>
            <a:endParaRPr lang="fr-CA" sz="1000" dirty="0"/>
          </a:p>
        </p:txBody>
      </p:sp>
      <p:pic>
        <p:nvPicPr>
          <p:cNvPr id="29" name="Picture 7" descr="W:\Gabrielle\CPM\Cellstrain\boxCD\HBII-295.png"/>
          <p:cNvPicPr>
            <a:picLocks noChangeAspect="1" noChangeArrowheads="1"/>
          </p:cNvPicPr>
          <p:nvPr/>
        </p:nvPicPr>
        <p:blipFill rotWithShape="1">
          <a:blip r:embed="rId7" cstate="print">
            <a:extLst>
              <a:ext uri="{28A0092B-C50C-407E-A947-70E740481C1C}">
                <a14:useLocalDpi xmlns:a14="http://schemas.microsoft.com/office/drawing/2010/main" xmlns="" val="0"/>
              </a:ext>
            </a:extLst>
          </a:blip>
          <a:srcRect l="3710" t="8508" r="17315" b="2985"/>
          <a:stretch/>
        </p:blipFill>
        <p:spPr bwMode="auto">
          <a:xfrm>
            <a:off x="4934467" y="2252700"/>
            <a:ext cx="1695188" cy="1242175"/>
          </a:xfrm>
          <a:prstGeom prst="rect">
            <a:avLst/>
          </a:prstGeom>
          <a:noFill/>
          <a:extLst>
            <a:ext uri="{909E8E84-426E-40dd-AFC4-6F175D3DCCD1}">
              <a14:hiddenFill xmlns="" xmlns:a14="http://schemas.microsoft.com/office/drawing/2010/main">
                <a:solidFill>
                  <a:srgbClr val="FFFFFF"/>
                </a:solidFill>
              </a14:hiddenFill>
            </a:ext>
          </a:extLst>
        </p:spPr>
      </p:pic>
      <p:sp>
        <p:nvSpPr>
          <p:cNvPr id="30" name="ZoneTexte 33"/>
          <p:cNvSpPr txBox="1"/>
          <p:nvPr/>
        </p:nvSpPr>
        <p:spPr>
          <a:xfrm>
            <a:off x="5583065" y="2005669"/>
            <a:ext cx="635110" cy="246221"/>
          </a:xfrm>
          <a:prstGeom prst="rect">
            <a:avLst/>
          </a:prstGeom>
          <a:noFill/>
        </p:spPr>
        <p:txBody>
          <a:bodyPr wrap="none" rtlCol="0">
            <a:spAutoFit/>
          </a:bodyPr>
          <a:lstStyle/>
          <a:p>
            <a:r>
              <a:rPr lang="en-CA" sz="1000" dirty="0" smtClean="0"/>
              <a:t>HBII-295</a:t>
            </a:r>
            <a:endParaRPr lang="fr-CA" sz="1000" dirty="0"/>
          </a:p>
        </p:txBody>
      </p:sp>
      <p:sp>
        <p:nvSpPr>
          <p:cNvPr id="31" name="ZoneTexte 22"/>
          <p:cNvSpPr txBox="1"/>
          <p:nvPr/>
        </p:nvSpPr>
        <p:spPr>
          <a:xfrm>
            <a:off x="127000" y="7896423"/>
            <a:ext cx="6407578" cy="1015663"/>
          </a:xfrm>
          <a:prstGeom prst="rect">
            <a:avLst/>
          </a:prstGeom>
          <a:noFill/>
        </p:spPr>
        <p:txBody>
          <a:bodyPr wrap="square" rtlCol="0">
            <a:spAutoFit/>
          </a:bodyPr>
          <a:lstStyle/>
          <a:p>
            <a:pPr algn="just"/>
            <a:r>
              <a:rPr lang="en-CA" sz="1200" b="1" dirty="0" smtClean="0">
                <a:latin typeface="Arial" pitchFamily="34" charset="0"/>
                <a:cs typeface="Arial" pitchFamily="34" charset="0"/>
              </a:rPr>
              <a:t>Figure S4. Identification of discrete classes of box C/D snoRNAs varying in their ends with respect to boxes C and D. </a:t>
            </a:r>
          </a:p>
          <a:p>
            <a:pPr algn="just"/>
            <a:endParaRPr lang="en-CA" sz="1200" b="1" dirty="0">
              <a:latin typeface="Arial" pitchFamily="34" charset="0"/>
              <a:cs typeface="Arial" pitchFamily="34" charset="0"/>
            </a:endParaRPr>
          </a:p>
          <a:p>
            <a:pPr algn="just"/>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pPr algn="just"/>
            <a:endParaRPr lang="en-CA" sz="1200" dirty="0" smtClean="0">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19DE1540-3312-415C-A55C-73E00E5F93CB}" type="slidenum">
              <a:rPr lang="fr-CA" smtClean="0"/>
              <a:pPr/>
              <a:t>12</a:t>
            </a:fld>
            <a:endParaRPr lang="fr-CA"/>
          </a:p>
        </p:txBody>
      </p:sp>
    </p:spTree>
    <p:extLst>
      <p:ext uri="{BB962C8B-B14F-4D97-AF65-F5344CB8AC3E}">
        <p14:creationId xmlns:p14="http://schemas.microsoft.com/office/powerpoint/2010/main" xmlns="" val="3651206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60219" y="508022"/>
            <a:ext cx="318229" cy="369332"/>
          </a:xfrm>
          <a:prstGeom prst="rect">
            <a:avLst/>
          </a:prstGeom>
          <a:noFill/>
        </p:spPr>
        <p:txBody>
          <a:bodyPr wrap="none" rtlCol="0">
            <a:spAutoFit/>
          </a:bodyPr>
          <a:lstStyle/>
          <a:p>
            <a:r>
              <a:rPr lang="en-CA" dirty="0" smtClean="0"/>
              <a:t>A</a:t>
            </a:r>
            <a:endParaRPr lang="en-CA" dirty="0"/>
          </a:p>
        </p:txBody>
      </p:sp>
      <p:sp>
        <p:nvSpPr>
          <p:cNvPr id="11" name="TextBox 10"/>
          <p:cNvSpPr txBox="1"/>
          <p:nvPr/>
        </p:nvSpPr>
        <p:spPr>
          <a:xfrm>
            <a:off x="660219" y="3796369"/>
            <a:ext cx="318229" cy="369332"/>
          </a:xfrm>
          <a:prstGeom prst="rect">
            <a:avLst/>
          </a:prstGeom>
          <a:noFill/>
        </p:spPr>
        <p:txBody>
          <a:bodyPr wrap="none" rtlCol="0">
            <a:spAutoFit/>
          </a:bodyPr>
          <a:lstStyle/>
          <a:p>
            <a:r>
              <a:rPr lang="en-CA" dirty="0" smtClean="0"/>
              <a:t>B</a:t>
            </a:r>
            <a:endParaRPr lang="en-CA" dirty="0"/>
          </a:p>
        </p:txBody>
      </p:sp>
      <p:sp>
        <p:nvSpPr>
          <p:cNvPr id="12" name="TextBox 11"/>
          <p:cNvSpPr txBox="1"/>
          <p:nvPr/>
        </p:nvSpPr>
        <p:spPr>
          <a:xfrm>
            <a:off x="2167915" y="4133097"/>
            <a:ext cx="889716" cy="461665"/>
          </a:xfrm>
          <a:prstGeom prst="rect">
            <a:avLst/>
          </a:prstGeom>
          <a:noFill/>
        </p:spPr>
        <p:txBody>
          <a:bodyPr wrap="square" rtlCol="0">
            <a:spAutoFit/>
          </a:bodyPr>
          <a:lstStyle/>
          <a:p>
            <a:pPr algn="ctr"/>
            <a:r>
              <a:rPr lang="en-CA" sz="1200" dirty="0" smtClean="0">
                <a:latin typeface="Helvetica"/>
                <a:cs typeface="Helvetica"/>
              </a:rPr>
              <a:t>RBFOX2 KD</a:t>
            </a:r>
            <a:endParaRPr lang="en-CA" sz="1200" dirty="0">
              <a:latin typeface="Helvetica"/>
              <a:cs typeface="Helvetica"/>
            </a:endParaRPr>
          </a:p>
        </p:txBody>
      </p:sp>
      <p:sp>
        <p:nvSpPr>
          <p:cNvPr id="13" name="TextBox 12"/>
          <p:cNvSpPr txBox="1"/>
          <p:nvPr/>
        </p:nvSpPr>
        <p:spPr>
          <a:xfrm>
            <a:off x="2904488" y="4133102"/>
            <a:ext cx="803488" cy="461665"/>
          </a:xfrm>
          <a:prstGeom prst="rect">
            <a:avLst/>
          </a:prstGeom>
          <a:noFill/>
        </p:spPr>
        <p:txBody>
          <a:bodyPr wrap="square" rtlCol="0">
            <a:spAutoFit/>
          </a:bodyPr>
          <a:lstStyle/>
          <a:p>
            <a:pPr algn="ctr"/>
            <a:r>
              <a:rPr lang="en-CA" sz="1200" dirty="0" smtClean="0">
                <a:latin typeface="Helvetica"/>
                <a:cs typeface="Helvetica"/>
              </a:rPr>
              <a:t>NOP58 KD</a:t>
            </a:r>
            <a:endParaRPr lang="en-CA" sz="1200" dirty="0">
              <a:latin typeface="Helvetica"/>
              <a:cs typeface="Helvetica"/>
            </a:endParaRPr>
          </a:p>
        </p:txBody>
      </p:sp>
      <p:sp>
        <p:nvSpPr>
          <p:cNvPr id="15" name="TextBox 14"/>
          <p:cNvSpPr txBox="1"/>
          <p:nvPr/>
        </p:nvSpPr>
        <p:spPr>
          <a:xfrm>
            <a:off x="1869174" y="4318217"/>
            <a:ext cx="364252" cy="276999"/>
          </a:xfrm>
          <a:prstGeom prst="rect">
            <a:avLst/>
          </a:prstGeom>
          <a:noFill/>
        </p:spPr>
        <p:txBody>
          <a:bodyPr wrap="none" rtlCol="0">
            <a:spAutoFit/>
          </a:bodyPr>
          <a:lstStyle/>
          <a:p>
            <a:r>
              <a:rPr lang="en-CA" sz="1200" dirty="0" smtClean="0">
                <a:latin typeface="Helvetica"/>
                <a:cs typeface="Helvetica"/>
              </a:rPr>
              <a:t>LF</a:t>
            </a:r>
            <a:endParaRPr lang="en-CA" sz="1200" dirty="0">
              <a:latin typeface="Helvetica"/>
              <a:cs typeface="Helvetica"/>
            </a:endParaRPr>
          </a:p>
        </p:txBody>
      </p:sp>
      <p:cxnSp>
        <p:nvCxnSpPr>
          <p:cNvPr id="31" name="Straight Connector 30"/>
          <p:cNvCxnSpPr/>
          <p:nvPr/>
        </p:nvCxnSpPr>
        <p:spPr>
          <a:xfrm>
            <a:off x="2304035" y="4542625"/>
            <a:ext cx="579943"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2949077" y="4542625"/>
            <a:ext cx="579943"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1631970" y="4319322"/>
            <a:ext cx="312906" cy="276999"/>
          </a:xfrm>
          <a:prstGeom prst="rect">
            <a:avLst/>
          </a:prstGeom>
          <a:noFill/>
        </p:spPr>
        <p:txBody>
          <a:bodyPr wrap="none" rtlCol="0">
            <a:spAutoFit/>
          </a:bodyPr>
          <a:lstStyle/>
          <a:p>
            <a:r>
              <a:rPr lang="en-CA" sz="1200" dirty="0" smtClean="0">
                <a:latin typeface="Helvetica"/>
                <a:cs typeface="Helvetica"/>
              </a:rPr>
              <a:t>M</a:t>
            </a:r>
            <a:endParaRPr lang="en-CA" sz="1200" dirty="0">
              <a:latin typeface="Helvetica"/>
              <a:cs typeface="Helvetica"/>
            </a:endParaRPr>
          </a:p>
        </p:txBody>
      </p:sp>
      <p:sp>
        <p:nvSpPr>
          <p:cNvPr id="49" name="TextBox 48"/>
          <p:cNvSpPr txBox="1"/>
          <p:nvPr/>
        </p:nvSpPr>
        <p:spPr>
          <a:xfrm>
            <a:off x="2227843" y="4521086"/>
            <a:ext cx="184731" cy="261610"/>
          </a:xfrm>
          <a:prstGeom prst="rect">
            <a:avLst/>
          </a:prstGeom>
          <a:noFill/>
        </p:spPr>
        <p:txBody>
          <a:bodyPr wrap="none" rtlCol="0">
            <a:spAutoFit/>
          </a:bodyPr>
          <a:lstStyle/>
          <a:p>
            <a:endParaRPr lang="en-CA" sz="1100" dirty="0">
              <a:latin typeface="Helvetica"/>
              <a:cs typeface="Helvetica"/>
            </a:endParaRPr>
          </a:p>
        </p:txBody>
      </p:sp>
      <p:cxnSp>
        <p:nvCxnSpPr>
          <p:cNvPr id="57" name="Straight Connector 56"/>
          <p:cNvCxnSpPr/>
          <p:nvPr/>
        </p:nvCxnSpPr>
        <p:spPr>
          <a:xfrm>
            <a:off x="2242250" y="4542625"/>
            <a:ext cx="579943"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2949077" y="4542625"/>
            <a:ext cx="579943"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70" name="Group 69"/>
          <p:cNvGrpSpPr/>
          <p:nvPr/>
        </p:nvGrpSpPr>
        <p:grpSpPr>
          <a:xfrm>
            <a:off x="1030117" y="1118507"/>
            <a:ext cx="5054370" cy="1980293"/>
            <a:chOff x="0" y="3150507"/>
            <a:chExt cx="6858000" cy="2361293"/>
          </a:xfrm>
        </p:grpSpPr>
        <p:pic>
          <p:nvPicPr>
            <p:cNvPr id="71" name="Picture 70"/>
            <p:cNvPicPr>
              <a:picLocks noChangeAspect="1"/>
            </p:cNvPicPr>
            <p:nvPr/>
          </p:nvPicPr>
          <p:blipFill rotWithShape="1">
            <a:blip r:embed="rId2" cstate="print">
              <a:extLst>
                <a:ext uri="{28A0092B-C50C-407E-A947-70E740481C1C}">
                  <a14:useLocalDpi xmlns:a14="http://schemas.microsoft.com/office/drawing/2010/main" xmlns="" val="0"/>
                </a:ext>
              </a:extLst>
            </a:blip>
            <a:srcRect b="48353"/>
            <a:stretch/>
          </p:blipFill>
          <p:spPr>
            <a:xfrm>
              <a:off x="0" y="3150507"/>
              <a:ext cx="6858000" cy="2361293"/>
            </a:xfrm>
            <a:prstGeom prst="rect">
              <a:avLst/>
            </a:prstGeom>
          </p:spPr>
        </p:pic>
        <p:pic>
          <p:nvPicPr>
            <p:cNvPr id="72" name="Picture 71"/>
            <p:cNvPicPr>
              <a:picLocks noChangeAspect="1"/>
            </p:cNvPicPr>
            <p:nvPr/>
          </p:nvPicPr>
          <p:blipFill rotWithShape="1">
            <a:blip r:embed="rId3" cstate="print">
              <a:extLst>
                <a:ext uri="{28A0092B-C50C-407E-A947-70E740481C1C}">
                  <a14:useLocalDpi xmlns:a14="http://schemas.microsoft.com/office/drawing/2010/main" xmlns="" val="0"/>
                </a:ext>
              </a:extLst>
            </a:blip>
            <a:srcRect l="46448" t="46648" r="52309" b="51530"/>
            <a:stretch/>
          </p:blipFill>
          <p:spPr>
            <a:xfrm>
              <a:off x="967255" y="5283995"/>
              <a:ext cx="85257" cy="83344"/>
            </a:xfrm>
            <a:prstGeom prst="rect">
              <a:avLst/>
            </a:prstGeom>
          </p:spPr>
        </p:pic>
        <p:pic>
          <p:nvPicPr>
            <p:cNvPr id="73" name="Picture 72"/>
            <p:cNvPicPr>
              <a:picLocks noChangeAspect="1"/>
            </p:cNvPicPr>
            <p:nvPr/>
          </p:nvPicPr>
          <p:blipFill rotWithShape="1">
            <a:blip r:embed="rId4" cstate="print">
              <a:extLst>
                <a:ext uri="{28A0092B-C50C-407E-A947-70E740481C1C}">
                  <a14:useLocalDpi xmlns:a14="http://schemas.microsoft.com/office/drawing/2010/main" xmlns="" val="0"/>
                </a:ext>
              </a:extLst>
            </a:blip>
            <a:srcRect l="48029" t="46596" r="51022" b="51132"/>
            <a:stretch/>
          </p:blipFill>
          <p:spPr>
            <a:xfrm>
              <a:off x="546250" y="5279233"/>
              <a:ext cx="65088" cy="103981"/>
            </a:xfrm>
            <a:prstGeom prst="rect">
              <a:avLst/>
            </a:prstGeom>
          </p:spPr>
        </p:pic>
        <p:pic>
          <p:nvPicPr>
            <p:cNvPr id="74" name="Picture 73"/>
            <p:cNvPicPr>
              <a:picLocks noChangeAspect="1"/>
            </p:cNvPicPr>
            <p:nvPr/>
          </p:nvPicPr>
          <p:blipFill rotWithShape="1">
            <a:blip r:embed="rId3" cstate="print">
              <a:extLst>
                <a:ext uri="{28A0092B-C50C-407E-A947-70E740481C1C}">
                  <a14:useLocalDpi xmlns:a14="http://schemas.microsoft.com/office/drawing/2010/main" xmlns="" val="0"/>
                </a:ext>
              </a:extLst>
            </a:blip>
            <a:srcRect l="46448" t="46648" r="52309" b="51530"/>
            <a:stretch/>
          </p:blipFill>
          <p:spPr>
            <a:xfrm>
              <a:off x="1858290" y="5283995"/>
              <a:ext cx="85257" cy="83344"/>
            </a:xfrm>
            <a:prstGeom prst="rect">
              <a:avLst/>
            </a:prstGeom>
          </p:spPr>
        </p:pic>
        <p:pic>
          <p:nvPicPr>
            <p:cNvPr id="75" name="Picture 74"/>
            <p:cNvPicPr>
              <a:picLocks noChangeAspect="1"/>
            </p:cNvPicPr>
            <p:nvPr/>
          </p:nvPicPr>
          <p:blipFill rotWithShape="1">
            <a:blip r:embed="rId3" cstate="print">
              <a:extLst>
                <a:ext uri="{28A0092B-C50C-407E-A947-70E740481C1C}">
                  <a14:useLocalDpi xmlns:a14="http://schemas.microsoft.com/office/drawing/2010/main" xmlns="" val="0"/>
                </a:ext>
              </a:extLst>
            </a:blip>
            <a:srcRect l="46448" t="46648" r="52309" b="51530"/>
            <a:stretch/>
          </p:blipFill>
          <p:spPr>
            <a:xfrm>
              <a:off x="2751024" y="5283995"/>
              <a:ext cx="85257" cy="83344"/>
            </a:xfrm>
            <a:prstGeom prst="rect">
              <a:avLst/>
            </a:prstGeom>
          </p:spPr>
        </p:pic>
        <p:pic>
          <p:nvPicPr>
            <p:cNvPr id="76" name="Picture 75"/>
            <p:cNvPicPr>
              <a:picLocks noChangeAspect="1"/>
            </p:cNvPicPr>
            <p:nvPr/>
          </p:nvPicPr>
          <p:blipFill rotWithShape="1">
            <a:blip r:embed="rId3" cstate="print">
              <a:extLst>
                <a:ext uri="{28A0092B-C50C-407E-A947-70E740481C1C}">
                  <a14:useLocalDpi xmlns:a14="http://schemas.microsoft.com/office/drawing/2010/main" xmlns="" val="0"/>
                </a:ext>
              </a:extLst>
            </a:blip>
            <a:srcRect l="46448" t="46648" r="52309" b="51530"/>
            <a:stretch/>
          </p:blipFill>
          <p:spPr>
            <a:xfrm>
              <a:off x="3633440" y="5283995"/>
              <a:ext cx="85257" cy="83344"/>
            </a:xfrm>
            <a:prstGeom prst="rect">
              <a:avLst/>
            </a:prstGeom>
          </p:spPr>
        </p:pic>
        <p:pic>
          <p:nvPicPr>
            <p:cNvPr id="77" name="Picture 76"/>
            <p:cNvPicPr>
              <a:picLocks noChangeAspect="1"/>
            </p:cNvPicPr>
            <p:nvPr/>
          </p:nvPicPr>
          <p:blipFill rotWithShape="1">
            <a:blip r:embed="rId3" cstate="print">
              <a:extLst>
                <a:ext uri="{28A0092B-C50C-407E-A947-70E740481C1C}">
                  <a14:useLocalDpi xmlns:a14="http://schemas.microsoft.com/office/drawing/2010/main" xmlns="" val="0"/>
                </a:ext>
              </a:extLst>
            </a:blip>
            <a:srcRect l="46448" t="46648" r="52309" b="51530"/>
            <a:stretch/>
          </p:blipFill>
          <p:spPr>
            <a:xfrm>
              <a:off x="4522055" y="5286930"/>
              <a:ext cx="85257" cy="83344"/>
            </a:xfrm>
            <a:prstGeom prst="rect">
              <a:avLst/>
            </a:prstGeom>
          </p:spPr>
        </p:pic>
        <p:pic>
          <p:nvPicPr>
            <p:cNvPr id="78" name="Picture 77"/>
            <p:cNvPicPr>
              <a:picLocks noChangeAspect="1"/>
            </p:cNvPicPr>
            <p:nvPr/>
          </p:nvPicPr>
          <p:blipFill rotWithShape="1">
            <a:blip r:embed="rId3" cstate="print">
              <a:extLst>
                <a:ext uri="{28A0092B-C50C-407E-A947-70E740481C1C}">
                  <a14:useLocalDpi xmlns:a14="http://schemas.microsoft.com/office/drawing/2010/main" xmlns="" val="0"/>
                </a:ext>
              </a:extLst>
            </a:blip>
            <a:srcRect l="46448" t="46648" r="52309" b="51530"/>
            <a:stretch/>
          </p:blipFill>
          <p:spPr>
            <a:xfrm>
              <a:off x="5413702" y="5284789"/>
              <a:ext cx="85257" cy="83344"/>
            </a:xfrm>
            <a:prstGeom prst="rect">
              <a:avLst/>
            </a:prstGeom>
          </p:spPr>
        </p:pic>
        <p:pic>
          <p:nvPicPr>
            <p:cNvPr id="79" name="Picture 78"/>
            <p:cNvPicPr>
              <a:picLocks noChangeAspect="1"/>
            </p:cNvPicPr>
            <p:nvPr/>
          </p:nvPicPr>
          <p:blipFill rotWithShape="1">
            <a:blip r:embed="rId4" cstate="print">
              <a:extLst>
                <a:ext uri="{28A0092B-C50C-407E-A947-70E740481C1C}">
                  <a14:useLocalDpi xmlns:a14="http://schemas.microsoft.com/office/drawing/2010/main" xmlns="" val="0"/>
                </a:ext>
              </a:extLst>
            </a:blip>
            <a:srcRect l="48029" t="46596" r="51022" b="51132"/>
            <a:stretch/>
          </p:blipFill>
          <p:spPr>
            <a:xfrm>
              <a:off x="1436392" y="5279263"/>
              <a:ext cx="65088" cy="103981"/>
            </a:xfrm>
            <a:prstGeom prst="rect">
              <a:avLst/>
            </a:prstGeom>
          </p:spPr>
        </p:pic>
        <p:pic>
          <p:nvPicPr>
            <p:cNvPr id="80" name="Picture 79"/>
            <p:cNvPicPr>
              <a:picLocks noChangeAspect="1"/>
            </p:cNvPicPr>
            <p:nvPr/>
          </p:nvPicPr>
          <p:blipFill rotWithShape="1">
            <a:blip r:embed="rId4" cstate="print">
              <a:extLst>
                <a:ext uri="{28A0092B-C50C-407E-A947-70E740481C1C}">
                  <a14:useLocalDpi xmlns:a14="http://schemas.microsoft.com/office/drawing/2010/main" xmlns="" val="0"/>
                </a:ext>
              </a:extLst>
            </a:blip>
            <a:srcRect l="48029" t="46596" r="51022" b="51132"/>
            <a:stretch/>
          </p:blipFill>
          <p:spPr>
            <a:xfrm>
              <a:off x="2320397" y="5279233"/>
              <a:ext cx="65088" cy="103981"/>
            </a:xfrm>
            <a:prstGeom prst="rect">
              <a:avLst/>
            </a:prstGeom>
          </p:spPr>
        </p:pic>
        <p:pic>
          <p:nvPicPr>
            <p:cNvPr id="81" name="Picture 80"/>
            <p:cNvPicPr>
              <a:picLocks noChangeAspect="1"/>
            </p:cNvPicPr>
            <p:nvPr/>
          </p:nvPicPr>
          <p:blipFill rotWithShape="1">
            <a:blip r:embed="rId4" cstate="print">
              <a:extLst>
                <a:ext uri="{28A0092B-C50C-407E-A947-70E740481C1C}">
                  <a14:useLocalDpi xmlns:a14="http://schemas.microsoft.com/office/drawing/2010/main" xmlns="" val="0"/>
                </a:ext>
              </a:extLst>
            </a:blip>
            <a:srcRect l="48029" t="46596" r="51022" b="51132"/>
            <a:stretch/>
          </p:blipFill>
          <p:spPr>
            <a:xfrm>
              <a:off x="3208736" y="5283596"/>
              <a:ext cx="65088" cy="103981"/>
            </a:xfrm>
            <a:prstGeom prst="rect">
              <a:avLst/>
            </a:prstGeom>
          </p:spPr>
        </p:pic>
        <p:pic>
          <p:nvPicPr>
            <p:cNvPr id="82" name="Picture 81"/>
            <p:cNvPicPr>
              <a:picLocks noChangeAspect="1"/>
            </p:cNvPicPr>
            <p:nvPr/>
          </p:nvPicPr>
          <p:blipFill rotWithShape="1">
            <a:blip r:embed="rId4" cstate="print">
              <a:extLst>
                <a:ext uri="{28A0092B-C50C-407E-A947-70E740481C1C}">
                  <a14:useLocalDpi xmlns:a14="http://schemas.microsoft.com/office/drawing/2010/main" xmlns="" val="0"/>
                </a:ext>
              </a:extLst>
            </a:blip>
            <a:srcRect l="48029" t="46596" r="51022" b="51132"/>
            <a:stretch/>
          </p:blipFill>
          <p:spPr>
            <a:xfrm>
              <a:off x="4099009" y="5281214"/>
              <a:ext cx="65088" cy="103981"/>
            </a:xfrm>
            <a:prstGeom prst="rect">
              <a:avLst/>
            </a:prstGeom>
          </p:spPr>
        </p:pic>
        <p:pic>
          <p:nvPicPr>
            <p:cNvPr id="83" name="Picture 82"/>
            <p:cNvPicPr>
              <a:picLocks noChangeAspect="1"/>
            </p:cNvPicPr>
            <p:nvPr/>
          </p:nvPicPr>
          <p:blipFill rotWithShape="1">
            <a:blip r:embed="rId4" cstate="print">
              <a:extLst>
                <a:ext uri="{28A0092B-C50C-407E-A947-70E740481C1C}">
                  <a14:useLocalDpi xmlns:a14="http://schemas.microsoft.com/office/drawing/2010/main" xmlns="" val="0"/>
                </a:ext>
              </a:extLst>
            </a:blip>
            <a:srcRect l="48029" t="46596" r="51022" b="51132"/>
            <a:stretch/>
          </p:blipFill>
          <p:spPr>
            <a:xfrm>
              <a:off x="4989282" y="5281614"/>
              <a:ext cx="65088" cy="103981"/>
            </a:xfrm>
            <a:prstGeom prst="rect">
              <a:avLst/>
            </a:prstGeom>
          </p:spPr>
        </p:pic>
      </p:grpSp>
      <p:sp>
        <p:nvSpPr>
          <p:cNvPr id="84" name="TextBox 83"/>
          <p:cNvSpPr txBox="1"/>
          <p:nvPr/>
        </p:nvSpPr>
        <p:spPr>
          <a:xfrm>
            <a:off x="3144921" y="1138771"/>
            <a:ext cx="736099" cy="276999"/>
          </a:xfrm>
          <a:prstGeom prst="rect">
            <a:avLst/>
          </a:prstGeom>
          <a:solidFill>
            <a:srgbClr val="FFFFFF"/>
          </a:solidFill>
        </p:spPr>
        <p:txBody>
          <a:bodyPr wrap="none" rtlCol="0">
            <a:spAutoFit/>
          </a:bodyPr>
          <a:lstStyle/>
          <a:p>
            <a:r>
              <a:rPr lang="en-CA" sz="1200" dirty="0" smtClean="0">
                <a:latin typeface="Helvetica"/>
                <a:cs typeface="Helvetica"/>
              </a:rPr>
              <a:t>snR39B</a:t>
            </a:r>
            <a:endParaRPr lang="en-CA" sz="1200" dirty="0">
              <a:latin typeface="Helvetica"/>
              <a:cs typeface="Helvetica"/>
            </a:endParaRPr>
          </a:p>
        </p:txBody>
      </p:sp>
      <p:sp>
        <p:nvSpPr>
          <p:cNvPr id="85" name="TextBox 84"/>
          <p:cNvSpPr txBox="1"/>
          <p:nvPr/>
        </p:nvSpPr>
        <p:spPr>
          <a:xfrm>
            <a:off x="1077527" y="2995186"/>
            <a:ext cx="4688096" cy="230832"/>
          </a:xfrm>
          <a:prstGeom prst="rect">
            <a:avLst/>
          </a:prstGeom>
          <a:solidFill>
            <a:srgbClr val="FFFFFF"/>
          </a:solidFill>
        </p:spPr>
        <p:txBody>
          <a:bodyPr wrap="none" rtlCol="0">
            <a:spAutoFit/>
          </a:bodyPr>
          <a:lstStyle/>
          <a:p>
            <a:r>
              <a:rPr lang="en-CA" sz="900" dirty="0" smtClean="0">
                <a:latin typeface="Helvetica"/>
                <a:cs typeface="Helvetica"/>
              </a:rPr>
              <a:t>Number of nucleotides upstream of box C : Number of nucleotides downstream of box D</a:t>
            </a:r>
            <a:endParaRPr lang="en-CA" sz="900" dirty="0">
              <a:latin typeface="Helvetica"/>
              <a:cs typeface="Helvetica"/>
            </a:endParaRPr>
          </a:p>
        </p:txBody>
      </p:sp>
      <p:sp>
        <p:nvSpPr>
          <p:cNvPr id="86" name="TextBox 85"/>
          <p:cNvSpPr txBox="1"/>
          <p:nvPr/>
        </p:nvSpPr>
        <p:spPr>
          <a:xfrm rot="16200000">
            <a:off x="522148" y="2093486"/>
            <a:ext cx="1179116" cy="230832"/>
          </a:xfrm>
          <a:prstGeom prst="rect">
            <a:avLst/>
          </a:prstGeom>
          <a:solidFill>
            <a:srgbClr val="FFFFFF"/>
          </a:solidFill>
        </p:spPr>
        <p:txBody>
          <a:bodyPr wrap="none" rtlCol="0">
            <a:spAutoFit/>
          </a:bodyPr>
          <a:lstStyle/>
          <a:p>
            <a:r>
              <a:rPr lang="en-CA" sz="900" dirty="0" smtClean="0">
                <a:latin typeface="Helvetica"/>
                <a:cs typeface="Helvetica"/>
              </a:rPr>
              <a:t>Abundance in CPM</a:t>
            </a:r>
            <a:endParaRPr lang="en-CA" sz="900" dirty="0">
              <a:latin typeface="Helvetica"/>
              <a:cs typeface="Helvetica"/>
            </a:endParaRPr>
          </a:p>
        </p:txBody>
      </p:sp>
      <p:sp>
        <p:nvSpPr>
          <p:cNvPr id="2" name="TextBox 1"/>
          <p:cNvSpPr txBox="1"/>
          <p:nvPr/>
        </p:nvSpPr>
        <p:spPr>
          <a:xfrm>
            <a:off x="171451" y="8102600"/>
            <a:ext cx="6434066" cy="1015663"/>
          </a:xfrm>
          <a:prstGeom prst="rect">
            <a:avLst/>
          </a:prstGeom>
          <a:noFill/>
        </p:spPr>
        <p:txBody>
          <a:bodyPr wrap="square" rtlCol="0">
            <a:spAutoFit/>
          </a:bodyPr>
          <a:lstStyle/>
          <a:p>
            <a:r>
              <a:rPr lang="en-CA" sz="1200" b="1" dirty="0">
                <a:latin typeface="Arial" pitchFamily="34" charset="0"/>
                <a:cs typeface="Arial" pitchFamily="34" charset="0"/>
              </a:rPr>
              <a:t>Figure S5. Validation of </a:t>
            </a:r>
            <a:r>
              <a:rPr lang="en-CA" sz="1200" b="1" dirty="0" smtClean="0">
                <a:latin typeface="Arial" pitchFamily="34" charset="0"/>
                <a:cs typeface="Arial" pitchFamily="34" charset="0"/>
              </a:rPr>
              <a:t>snR39B </a:t>
            </a:r>
            <a:r>
              <a:rPr lang="en-CA" sz="1200" b="1" dirty="0">
                <a:latin typeface="Arial" pitchFamily="34" charset="0"/>
                <a:cs typeface="Arial" pitchFamily="34" charset="0"/>
              </a:rPr>
              <a:t>forms and their response to RBFOX2 and NOP58 knockdown</a:t>
            </a:r>
            <a:r>
              <a:rPr lang="en-CA" sz="1200" b="1" dirty="0" smtClean="0">
                <a:latin typeface="Arial" pitchFamily="34" charset="0"/>
                <a:cs typeface="Arial" pitchFamily="34" charset="0"/>
              </a:rPr>
              <a:t>.</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r>
              <a:rPr lang="en-CA" sz="1200" b="1" dirty="0" smtClean="0">
                <a:latin typeface="Arial" pitchFamily="34" charset="0"/>
                <a:cs typeface="Arial" pitchFamily="34" charset="0"/>
              </a:rPr>
              <a:t> </a:t>
            </a:r>
            <a:endParaRPr lang="en-CA" sz="1200" dirty="0">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19DE1540-3312-415C-A55C-73E00E5F93CB}" type="slidenum">
              <a:rPr lang="fr-CA" smtClean="0"/>
              <a:pPr/>
              <a:t>13</a:t>
            </a:fld>
            <a:endParaRPr lang="fr-CA"/>
          </a:p>
        </p:txBody>
      </p:sp>
      <p:sp>
        <p:nvSpPr>
          <p:cNvPr id="6" name="Rectangle 5"/>
          <p:cNvSpPr/>
          <p:nvPr/>
        </p:nvSpPr>
        <p:spPr>
          <a:xfrm>
            <a:off x="5594350" y="1851025"/>
            <a:ext cx="409575" cy="71755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62" name="TextBox 61"/>
          <p:cNvSpPr txBox="1"/>
          <p:nvPr/>
        </p:nvSpPr>
        <p:spPr>
          <a:xfrm>
            <a:off x="5486400" y="1778000"/>
            <a:ext cx="339349" cy="200055"/>
          </a:xfrm>
          <a:prstGeom prst="rect">
            <a:avLst/>
          </a:prstGeom>
          <a:noFill/>
        </p:spPr>
        <p:txBody>
          <a:bodyPr wrap="none" rtlCol="0">
            <a:spAutoFit/>
          </a:bodyPr>
          <a:lstStyle/>
          <a:p>
            <a:r>
              <a:rPr lang="en-CA" sz="700" dirty="0" smtClean="0">
                <a:latin typeface="Arial"/>
                <a:cs typeface="Arial"/>
              </a:rPr>
              <a:t>LF1</a:t>
            </a:r>
            <a:endParaRPr lang="en-CA" sz="700" dirty="0">
              <a:latin typeface="Arial"/>
              <a:cs typeface="Arial"/>
            </a:endParaRPr>
          </a:p>
        </p:txBody>
      </p:sp>
      <p:sp>
        <p:nvSpPr>
          <p:cNvPr id="63" name="TextBox 62"/>
          <p:cNvSpPr txBox="1"/>
          <p:nvPr/>
        </p:nvSpPr>
        <p:spPr>
          <a:xfrm>
            <a:off x="5486400" y="1879600"/>
            <a:ext cx="339349" cy="200055"/>
          </a:xfrm>
          <a:prstGeom prst="rect">
            <a:avLst/>
          </a:prstGeom>
          <a:noFill/>
        </p:spPr>
        <p:txBody>
          <a:bodyPr wrap="none" rtlCol="0">
            <a:spAutoFit/>
          </a:bodyPr>
          <a:lstStyle/>
          <a:p>
            <a:r>
              <a:rPr lang="en-CA" sz="700" dirty="0" smtClean="0">
                <a:latin typeface="Arial"/>
                <a:cs typeface="Arial"/>
              </a:rPr>
              <a:t>LF2</a:t>
            </a:r>
            <a:endParaRPr lang="en-CA" sz="700" dirty="0">
              <a:latin typeface="Arial"/>
              <a:cs typeface="Arial"/>
            </a:endParaRPr>
          </a:p>
        </p:txBody>
      </p:sp>
      <p:sp>
        <p:nvSpPr>
          <p:cNvPr id="5" name="TextBox 4"/>
          <p:cNvSpPr txBox="1"/>
          <p:nvPr/>
        </p:nvSpPr>
        <p:spPr>
          <a:xfrm>
            <a:off x="5486400" y="2092325"/>
            <a:ext cx="638723" cy="200055"/>
          </a:xfrm>
          <a:prstGeom prst="rect">
            <a:avLst/>
          </a:prstGeom>
          <a:noFill/>
        </p:spPr>
        <p:txBody>
          <a:bodyPr wrap="none" rtlCol="0">
            <a:spAutoFit/>
          </a:bodyPr>
          <a:lstStyle/>
          <a:p>
            <a:r>
              <a:rPr lang="en-CA" sz="700" dirty="0" smtClean="0">
                <a:latin typeface="Arial"/>
                <a:cs typeface="Arial"/>
              </a:rPr>
              <a:t>NOP58 SI1</a:t>
            </a:r>
            <a:endParaRPr lang="en-CA" sz="700" dirty="0">
              <a:latin typeface="Arial"/>
              <a:cs typeface="Arial"/>
            </a:endParaRPr>
          </a:p>
        </p:txBody>
      </p:sp>
      <p:sp>
        <p:nvSpPr>
          <p:cNvPr id="59" name="TextBox 58"/>
          <p:cNvSpPr txBox="1"/>
          <p:nvPr/>
        </p:nvSpPr>
        <p:spPr>
          <a:xfrm>
            <a:off x="5486400" y="2190750"/>
            <a:ext cx="638723" cy="200055"/>
          </a:xfrm>
          <a:prstGeom prst="rect">
            <a:avLst/>
          </a:prstGeom>
          <a:noFill/>
        </p:spPr>
        <p:txBody>
          <a:bodyPr wrap="none" rtlCol="0">
            <a:spAutoFit/>
          </a:bodyPr>
          <a:lstStyle/>
          <a:p>
            <a:r>
              <a:rPr lang="en-CA" sz="700" dirty="0" smtClean="0">
                <a:latin typeface="Arial"/>
                <a:cs typeface="Arial"/>
              </a:rPr>
              <a:t>NOP58 SI2</a:t>
            </a:r>
            <a:endParaRPr lang="en-CA" sz="700" dirty="0">
              <a:latin typeface="Arial"/>
              <a:cs typeface="Arial"/>
            </a:endParaRPr>
          </a:p>
        </p:txBody>
      </p:sp>
      <p:sp>
        <p:nvSpPr>
          <p:cNvPr id="60" name="TextBox 59"/>
          <p:cNvSpPr txBox="1"/>
          <p:nvPr/>
        </p:nvSpPr>
        <p:spPr>
          <a:xfrm>
            <a:off x="5486400" y="2301875"/>
            <a:ext cx="703507" cy="200055"/>
          </a:xfrm>
          <a:prstGeom prst="rect">
            <a:avLst/>
          </a:prstGeom>
          <a:noFill/>
        </p:spPr>
        <p:txBody>
          <a:bodyPr wrap="none" rtlCol="0">
            <a:spAutoFit/>
          </a:bodyPr>
          <a:lstStyle/>
          <a:p>
            <a:r>
              <a:rPr lang="en-CA" sz="700" dirty="0" smtClean="0">
                <a:latin typeface="Arial"/>
                <a:cs typeface="Arial"/>
              </a:rPr>
              <a:t>RBFOX2 SI1</a:t>
            </a:r>
            <a:endParaRPr lang="en-CA" sz="700" dirty="0">
              <a:latin typeface="Arial"/>
              <a:cs typeface="Arial"/>
            </a:endParaRPr>
          </a:p>
        </p:txBody>
      </p:sp>
      <p:sp>
        <p:nvSpPr>
          <p:cNvPr id="61" name="TextBox 60"/>
          <p:cNvSpPr txBox="1"/>
          <p:nvPr/>
        </p:nvSpPr>
        <p:spPr>
          <a:xfrm>
            <a:off x="5489575" y="2393950"/>
            <a:ext cx="703507" cy="200055"/>
          </a:xfrm>
          <a:prstGeom prst="rect">
            <a:avLst/>
          </a:prstGeom>
          <a:noFill/>
        </p:spPr>
        <p:txBody>
          <a:bodyPr wrap="none" rtlCol="0">
            <a:spAutoFit/>
          </a:bodyPr>
          <a:lstStyle/>
          <a:p>
            <a:r>
              <a:rPr lang="en-CA" sz="700" dirty="0" smtClean="0">
                <a:latin typeface="Arial"/>
                <a:cs typeface="Arial"/>
              </a:rPr>
              <a:t>RBFOX2 SI2</a:t>
            </a:r>
            <a:endParaRPr lang="en-CA" sz="700" dirty="0">
              <a:latin typeface="Arial"/>
              <a:cs typeface="Arial"/>
            </a:endParaRPr>
          </a:p>
        </p:txBody>
      </p:sp>
      <p:sp>
        <p:nvSpPr>
          <p:cNvPr id="64" name="TextBox 63"/>
          <p:cNvSpPr txBox="1"/>
          <p:nvPr/>
        </p:nvSpPr>
        <p:spPr>
          <a:xfrm>
            <a:off x="5486400" y="1987550"/>
            <a:ext cx="339349" cy="200055"/>
          </a:xfrm>
          <a:prstGeom prst="rect">
            <a:avLst/>
          </a:prstGeom>
          <a:noFill/>
        </p:spPr>
        <p:txBody>
          <a:bodyPr wrap="none" rtlCol="0">
            <a:spAutoFit/>
          </a:bodyPr>
          <a:lstStyle/>
          <a:p>
            <a:r>
              <a:rPr lang="en-CA" sz="700" dirty="0" smtClean="0">
                <a:latin typeface="Arial"/>
                <a:cs typeface="Arial"/>
              </a:rPr>
              <a:t>LF3</a:t>
            </a:r>
            <a:endParaRPr lang="en-CA" sz="700" dirty="0">
              <a:latin typeface="Arial"/>
              <a:cs typeface="Arial"/>
            </a:endParaRPr>
          </a:p>
        </p:txBody>
      </p:sp>
      <p:sp>
        <p:nvSpPr>
          <p:cNvPr id="65" name="TextBox 64"/>
          <p:cNvSpPr txBox="1"/>
          <p:nvPr/>
        </p:nvSpPr>
        <p:spPr>
          <a:xfrm>
            <a:off x="2168123" y="4529562"/>
            <a:ext cx="396400" cy="261610"/>
          </a:xfrm>
          <a:prstGeom prst="rect">
            <a:avLst/>
          </a:prstGeom>
          <a:noFill/>
        </p:spPr>
        <p:txBody>
          <a:bodyPr wrap="none" rtlCol="0">
            <a:spAutoFit/>
          </a:bodyPr>
          <a:lstStyle/>
          <a:p>
            <a:r>
              <a:rPr lang="en-CA" sz="1100" dirty="0" smtClean="0">
                <a:latin typeface="Helvetica"/>
                <a:cs typeface="Helvetica"/>
              </a:rPr>
              <a:t>SI1</a:t>
            </a:r>
            <a:endParaRPr lang="en-CA" sz="1100" dirty="0">
              <a:latin typeface="Helvetica"/>
              <a:cs typeface="Helvetica"/>
            </a:endParaRPr>
          </a:p>
        </p:txBody>
      </p:sp>
      <p:sp>
        <p:nvSpPr>
          <p:cNvPr id="87" name="TextBox 86"/>
          <p:cNvSpPr txBox="1"/>
          <p:nvPr/>
        </p:nvSpPr>
        <p:spPr>
          <a:xfrm>
            <a:off x="2514194" y="4529562"/>
            <a:ext cx="396400" cy="261610"/>
          </a:xfrm>
          <a:prstGeom prst="rect">
            <a:avLst/>
          </a:prstGeom>
          <a:noFill/>
        </p:spPr>
        <p:txBody>
          <a:bodyPr wrap="none" rtlCol="0">
            <a:spAutoFit/>
          </a:bodyPr>
          <a:lstStyle/>
          <a:p>
            <a:r>
              <a:rPr lang="en-CA" sz="1100" dirty="0" smtClean="0">
                <a:latin typeface="Helvetica"/>
                <a:cs typeface="Helvetica"/>
              </a:rPr>
              <a:t>SI2</a:t>
            </a:r>
            <a:endParaRPr lang="en-CA" sz="1100" dirty="0">
              <a:latin typeface="Helvetica"/>
              <a:cs typeface="Helvetica"/>
            </a:endParaRPr>
          </a:p>
        </p:txBody>
      </p:sp>
      <p:sp>
        <p:nvSpPr>
          <p:cNvPr id="88" name="TextBox 87"/>
          <p:cNvSpPr txBox="1"/>
          <p:nvPr/>
        </p:nvSpPr>
        <p:spPr>
          <a:xfrm>
            <a:off x="2897505" y="4529562"/>
            <a:ext cx="396400" cy="261610"/>
          </a:xfrm>
          <a:prstGeom prst="rect">
            <a:avLst/>
          </a:prstGeom>
          <a:noFill/>
        </p:spPr>
        <p:txBody>
          <a:bodyPr wrap="none" rtlCol="0">
            <a:spAutoFit/>
          </a:bodyPr>
          <a:lstStyle/>
          <a:p>
            <a:r>
              <a:rPr lang="en-CA" sz="1100" dirty="0">
                <a:latin typeface="Helvetica"/>
                <a:cs typeface="Helvetica"/>
              </a:rPr>
              <a:t>SI1</a:t>
            </a:r>
          </a:p>
        </p:txBody>
      </p:sp>
      <p:sp>
        <p:nvSpPr>
          <p:cNvPr id="89" name="TextBox 88"/>
          <p:cNvSpPr txBox="1"/>
          <p:nvPr/>
        </p:nvSpPr>
        <p:spPr>
          <a:xfrm>
            <a:off x="3191323" y="4529562"/>
            <a:ext cx="396400" cy="261610"/>
          </a:xfrm>
          <a:prstGeom prst="rect">
            <a:avLst/>
          </a:prstGeom>
          <a:noFill/>
        </p:spPr>
        <p:txBody>
          <a:bodyPr wrap="none" rtlCol="0">
            <a:spAutoFit/>
          </a:bodyPr>
          <a:lstStyle/>
          <a:p>
            <a:r>
              <a:rPr lang="en-CA" sz="1100" dirty="0" smtClean="0">
                <a:latin typeface="Helvetica"/>
                <a:cs typeface="Helvetica"/>
              </a:rPr>
              <a:t>SI2</a:t>
            </a:r>
            <a:endParaRPr lang="en-CA" sz="1100" dirty="0">
              <a:latin typeface="Helvetica"/>
              <a:cs typeface="Helvetica"/>
            </a:endParaRPr>
          </a:p>
        </p:txBody>
      </p:sp>
      <p:sp>
        <p:nvSpPr>
          <p:cNvPr id="90" name="TextBox 89"/>
          <p:cNvSpPr txBox="1"/>
          <p:nvPr/>
        </p:nvSpPr>
        <p:spPr>
          <a:xfrm>
            <a:off x="1509822" y="1739455"/>
            <a:ext cx="877163" cy="276999"/>
          </a:xfrm>
          <a:prstGeom prst="rect">
            <a:avLst/>
          </a:prstGeom>
          <a:noFill/>
        </p:spPr>
        <p:txBody>
          <a:bodyPr wrap="none" rtlCol="0">
            <a:spAutoFit/>
          </a:bodyPr>
          <a:lstStyle/>
          <a:p>
            <a:r>
              <a:rPr lang="en-CA" sz="1200" dirty="0" smtClean="0">
                <a:latin typeface="Helvetica"/>
                <a:cs typeface="Helvetica"/>
              </a:rPr>
              <a:t>snR39B</a:t>
            </a:r>
            <a:r>
              <a:rPr lang="en-CA" sz="1200" baseline="-25000" dirty="0" smtClean="0">
                <a:latin typeface="Helvetica"/>
                <a:cs typeface="Helvetica"/>
              </a:rPr>
              <a:t>SH</a:t>
            </a:r>
            <a:endParaRPr lang="en-CA" sz="1200" baseline="-25000" dirty="0">
              <a:latin typeface="Helvetica"/>
              <a:cs typeface="Helvetica"/>
            </a:endParaRPr>
          </a:p>
        </p:txBody>
      </p:sp>
      <p:sp>
        <p:nvSpPr>
          <p:cNvPr id="91" name="TextBox 90"/>
          <p:cNvSpPr txBox="1"/>
          <p:nvPr/>
        </p:nvSpPr>
        <p:spPr>
          <a:xfrm>
            <a:off x="4544463" y="1737164"/>
            <a:ext cx="825867" cy="276999"/>
          </a:xfrm>
          <a:prstGeom prst="rect">
            <a:avLst/>
          </a:prstGeom>
          <a:noFill/>
        </p:spPr>
        <p:txBody>
          <a:bodyPr wrap="none" rtlCol="0">
            <a:spAutoFit/>
          </a:bodyPr>
          <a:lstStyle/>
          <a:p>
            <a:r>
              <a:rPr lang="en-CA" sz="1200" dirty="0" smtClean="0">
                <a:latin typeface="Helvetica"/>
                <a:cs typeface="Helvetica"/>
              </a:rPr>
              <a:t>snR39B</a:t>
            </a:r>
            <a:r>
              <a:rPr lang="en-CA" sz="1200" baseline="-25000" dirty="0" smtClean="0">
                <a:latin typeface="Helvetica"/>
                <a:cs typeface="Helvetica"/>
              </a:rPr>
              <a:t>L</a:t>
            </a:r>
            <a:endParaRPr lang="en-CA" sz="1200" baseline="-25000" dirty="0">
              <a:latin typeface="Helvetica"/>
              <a:cs typeface="Helvetica"/>
            </a:endParaRPr>
          </a:p>
        </p:txBody>
      </p:sp>
      <p:cxnSp>
        <p:nvCxnSpPr>
          <p:cNvPr id="93" name="Straight Arrow Connector 92"/>
          <p:cNvCxnSpPr/>
          <p:nvPr/>
        </p:nvCxnSpPr>
        <p:spPr>
          <a:xfrm flipH="1">
            <a:off x="4612941" y="1978923"/>
            <a:ext cx="204716" cy="16377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2129051" y="1992572"/>
            <a:ext cx="218365" cy="2183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a:off x="3578297" y="5189006"/>
            <a:ext cx="237634" cy="0"/>
          </a:xfrm>
          <a:prstGeom prst="straightConnector1">
            <a:avLst/>
          </a:prstGeom>
          <a:ln w="952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p:nvPr/>
        </p:nvCxnSpPr>
        <p:spPr>
          <a:xfrm flipH="1">
            <a:off x="3578297" y="5278261"/>
            <a:ext cx="237634" cy="0"/>
          </a:xfrm>
          <a:prstGeom prst="straightConnector1">
            <a:avLst/>
          </a:prstGeom>
          <a:ln w="952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96" name="TextBox 95"/>
          <p:cNvSpPr txBox="1"/>
          <p:nvPr/>
        </p:nvSpPr>
        <p:spPr>
          <a:xfrm>
            <a:off x="3784443" y="4997889"/>
            <a:ext cx="825867" cy="276999"/>
          </a:xfrm>
          <a:prstGeom prst="rect">
            <a:avLst/>
          </a:prstGeom>
          <a:noFill/>
          <a:effectLst/>
        </p:spPr>
        <p:txBody>
          <a:bodyPr wrap="none" rtlCol="0">
            <a:spAutoFit/>
          </a:bodyPr>
          <a:lstStyle/>
          <a:p>
            <a:r>
              <a:rPr lang="en-CA" sz="1200" dirty="0" smtClean="0">
                <a:latin typeface="Helvetica"/>
                <a:cs typeface="Helvetica"/>
              </a:rPr>
              <a:t>snR39B</a:t>
            </a:r>
            <a:r>
              <a:rPr lang="en-CA" sz="1200" baseline="-25000" dirty="0" smtClean="0">
                <a:latin typeface="Helvetica"/>
                <a:cs typeface="Helvetica"/>
              </a:rPr>
              <a:t>L</a:t>
            </a:r>
            <a:endParaRPr lang="en-CA" sz="1200" baseline="-25000" dirty="0">
              <a:latin typeface="Helvetica"/>
              <a:cs typeface="Helvetica"/>
            </a:endParaRPr>
          </a:p>
        </p:txBody>
      </p:sp>
      <p:sp>
        <p:nvSpPr>
          <p:cNvPr id="97" name="TextBox 96"/>
          <p:cNvSpPr txBox="1"/>
          <p:nvPr/>
        </p:nvSpPr>
        <p:spPr>
          <a:xfrm>
            <a:off x="3784443" y="5150305"/>
            <a:ext cx="877163" cy="276999"/>
          </a:xfrm>
          <a:prstGeom prst="rect">
            <a:avLst/>
          </a:prstGeom>
          <a:noFill/>
          <a:effectLst/>
        </p:spPr>
        <p:txBody>
          <a:bodyPr wrap="none" rtlCol="0">
            <a:spAutoFit/>
          </a:bodyPr>
          <a:lstStyle/>
          <a:p>
            <a:r>
              <a:rPr lang="en-CA" sz="1200" dirty="0" smtClean="0">
                <a:latin typeface="Helvetica"/>
                <a:cs typeface="Helvetica"/>
              </a:rPr>
              <a:t>snR39B</a:t>
            </a:r>
            <a:r>
              <a:rPr lang="en-CA" sz="1200" baseline="-25000" dirty="0" smtClean="0">
                <a:latin typeface="Helvetica"/>
                <a:cs typeface="Helvetica"/>
              </a:rPr>
              <a:t>SH</a:t>
            </a:r>
            <a:endParaRPr lang="en-CA" sz="1200" baseline="-25000" dirty="0">
              <a:latin typeface="Helvetica"/>
              <a:cs typeface="Helvetica"/>
            </a:endParaRPr>
          </a:p>
        </p:txBody>
      </p:sp>
      <p:sp>
        <p:nvSpPr>
          <p:cNvPr id="98" name="TextBox 97"/>
          <p:cNvSpPr txBox="1"/>
          <p:nvPr/>
        </p:nvSpPr>
        <p:spPr>
          <a:xfrm>
            <a:off x="3784443" y="6232501"/>
            <a:ext cx="706594" cy="276999"/>
          </a:xfrm>
          <a:prstGeom prst="rect">
            <a:avLst/>
          </a:prstGeom>
          <a:noFill/>
          <a:effectLst/>
        </p:spPr>
        <p:txBody>
          <a:bodyPr wrap="none" rtlCol="0">
            <a:spAutoFit/>
          </a:bodyPr>
          <a:lstStyle/>
          <a:p>
            <a:r>
              <a:rPr lang="en-CA" sz="1200" dirty="0" smtClean="0">
                <a:latin typeface="Helvetica"/>
                <a:cs typeface="Helvetica"/>
              </a:rPr>
              <a:t>% Long</a:t>
            </a:r>
            <a:endParaRPr lang="en-CA" sz="1200" baseline="-25000" dirty="0">
              <a:latin typeface="Helvetica"/>
              <a:cs typeface="Helvetica"/>
            </a:endParaRPr>
          </a:p>
        </p:txBody>
      </p:sp>
      <p:sp>
        <p:nvSpPr>
          <p:cNvPr id="99" name="TextBox 98"/>
          <p:cNvSpPr txBox="1"/>
          <p:nvPr/>
        </p:nvSpPr>
        <p:spPr>
          <a:xfrm>
            <a:off x="2140094" y="6253666"/>
            <a:ext cx="434259" cy="348813"/>
          </a:xfrm>
          <a:prstGeom prst="rect">
            <a:avLst/>
          </a:prstGeom>
          <a:noFill/>
        </p:spPr>
        <p:txBody>
          <a:bodyPr wrap="none" rtlCol="0">
            <a:spAutoFit/>
          </a:bodyPr>
          <a:lstStyle/>
          <a:p>
            <a:pPr algn="ctr"/>
            <a:r>
              <a:rPr lang="en-CA" sz="1000" dirty="0" smtClean="0">
                <a:latin typeface="Helvetica"/>
                <a:cs typeface="Helvetica"/>
              </a:rPr>
              <a:t>35.2</a:t>
            </a:r>
          </a:p>
          <a:p>
            <a:pPr algn="ctr"/>
            <a:endParaRPr lang="en-CA" sz="1000" baseline="-25000" dirty="0">
              <a:latin typeface="Helvetica"/>
              <a:cs typeface="Helvetica"/>
            </a:endParaRPr>
          </a:p>
        </p:txBody>
      </p:sp>
      <p:sp>
        <p:nvSpPr>
          <p:cNvPr id="100" name="TextBox 99"/>
          <p:cNvSpPr txBox="1"/>
          <p:nvPr/>
        </p:nvSpPr>
        <p:spPr>
          <a:xfrm>
            <a:off x="2834355" y="6253666"/>
            <a:ext cx="434259" cy="348813"/>
          </a:xfrm>
          <a:prstGeom prst="rect">
            <a:avLst/>
          </a:prstGeom>
          <a:noFill/>
        </p:spPr>
        <p:txBody>
          <a:bodyPr wrap="none" rtlCol="0">
            <a:spAutoFit/>
          </a:bodyPr>
          <a:lstStyle/>
          <a:p>
            <a:r>
              <a:rPr lang="en-CA" sz="1000" dirty="0" smtClean="0">
                <a:latin typeface="Helvetica"/>
                <a:cs typeface="Helvetica"/>
              </a:rPr>
              <a:t>19.9</a:t>
            </a:r>
          </a:p>
          <a:p>
            <a:endParaRPr lang="en-CA" sz="1000" baseline="-25000" dirty="0">
              <a:latin typeface="Helvetica"/>
              <a:cs typeface="Helvetica"/>
            </a:endParaRPr>
          </a:p>
        </p:txBody>
      </p:sp>
      <p:sp>
        <p:nvSpPr>
          <p:cNvPr id="101" name="TextBox 100"/>
          <p:cNvSpPr txBox="1"/>
          <p:nvPr/>
        </p:nvSpPr>
        <p:spPr>
          <a:xfrm>
            <a:off x="3175035" y="6253666"/>
            <a:ext cx="434259" cy="246221"/>
          </a:xfrm>
          <a:prstGeom prst="rect">
            <a:avLst/>
          </a:prstGeom>
          <a:noFill/>
        </p:spPr>
        <p:txBody>
          <a:bodyPr wrap="none" rtlCol="0">
            <a:spAutoFit/>
          </a:bodyPr>
          <a:lstStyle/>
          <a:p>
            <a:r>
              <a:rPr lang="en-CA" sz="1000" dirty="0" smtClean="0">
                <a:latin typeface="Helvetica"/>
                <a:cs typeface="Helvetica"/>
              </a:rPr>
              <a:t>17.9</a:t>
            </a:r>
            <a:endParaRPr lang="en-CA" sz="1000" baseline="-25000" dirty="0">
              <a:latin typeface="Helvetica"/>
              <a:cs typeface="Helvetica"/>
            </a:endParaRPr>
          </a:p>
        </p:txBody>
      </p:sp>
      <p:sp>
        <p:nvSpPr>
          <p:cNvPr id="102" name="TextBox 101"/>
          <p:cNvSpPr txBox="1"/>
          <p:nvPr/>
        </p:nvSpPr>
        <p:spPr>
          <a:xfrm>
            <a:off x="2502514" y="6253666"/>
            <a:ext cx="434259" cy="348813"/>
          </a:xfrm>
          <a:prstGeom prst="rect">
            <a:avLst/>
          </a:prstGeom>
          <a:noFill/>
        </p:spPr>
        <p:txBody>
          <a:bodyPr wrap="none" rtlCol="0">
            <a:spAutoFit/>
          </a:bodyPr>
          <a:lstStyle/>
          <a:p>
            <a:r>
              <a:rPr lang="en-CA" sz="1000" dirty="0" smtClean="0">
                <a:latin typeface="Helvetica"/>
                <a:cs typeface="Helvetica"/>
              </a:rPr>
              <a:t>34.4</a:t>
            </a:r>
          </a:p>
          <a:p>
            <a:endParaRPr lang="en-CA" sz="1000" baseline="-25000" dirty="0">
              <a:latin typeface="Helvetica"/>
              <a:cs typeface="Helvetica"/>
            </a:endParaRPr>
          </a:p>
        </p:txBody>
      </p:sp>
      <p:sp>
        <p:nvSpPr>
          <p:cNvPr id="103" name="TextBox 102"/>
          <p:cNvSpPr txBox="1"/>
          <p:nvPr/>
        </p:nvSpPr>
        <p:spPr>
          <a:xfrm>
            <a:off x="1806438" y="6253666"/>
            <a:ext cx="434259" cy="369332"/>
          </a:xfrm>
          <a:prstGeom prst="rect">
            <a:avLst/>
          </a:prstGeom>
          <a:noFill/>
        </p:spPr>
        <p:txBody>
          <a:bodyPr wrap="none" rtlCol="0">
            <a:spAutoFit/>
          </a:bodyPr>
          <a:lstStyle/>
          <a:p>
            <a:r>
              <a:rPr lang="en-CA" sz="1000" dirty="0" smtClean="0">
                <a:latin typeface="Helvetica"/>
                <a:cs typeface="Helvetica"/>
              </a:rPr>
              <a:t>37.7</a:t>
            </a:r>
          </a:p>
          <a:p>
            <a:endParaRPr lang="en-CA" sz="1200" baseline="-25000" dirty="0">
              <a:latin typeface="Helvetica"/>
              <a:cs typeface="Helvetica"/>
            </a:endParaRPr>
          </a:p>
        </p:txBody>
      </p:sp>
      <p:pic>
        <p:nvPicPr>
          <p:cNvPr id="104" name="Picture 103"/>
          <p:cNvPicPr>
            <a:picLocks noChangeAspect="1"/>
          </p:cNvPicPr>
          <p:nvPr/>
        </p:nvPicPr>
        <p:blipFill>
          <a:blip r:embed="rId5" cstate="print"/>
          <a:stretch>
            <a:fillRect/>
          </a:stretch>
        </p:blipFill>
        <p:spPr>
          <a:xfrm>
            <a:off x="1821709" y="5626651"/>
            <a:ext cx="1718729" cy="622301"/>
          </a:xfrm>
          <a:prstGeom prst="rect">
            <a:avLst/>
          </a:prstGeom>
        </p:spPr>
      </p:pic>
      <p:cxnSp>
        <p:nvCxnSpPr>
          <p:cNvPr id="105" name="Straight Arrow Connector 104"/>
          <p:cNvCxnSpPr/>
          <p:nvPr/>
        </p:nvCxnSpPr>
        <p:spPr>
          <a:xfrm flipH="1">
            <a:off x="3595230" y="6124573"/>
            <a:ext cx="237634" cy="0"/>
          </a:xfrm>
          <a:prstGeom prst="straightConnector1">
            <a:avLst/>
          </a:prstGeom>
          <a:ln w="9525"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3801376" y="5967320"/>
            <a:ext cx="813043" cy="276999"/>
          </a:xfrm>
          <a:prstGeom prst="rect">
            <a:avLst/>
          </a:prstGeom>
          <a:noFill/>
          <a:effectLst/>
        </p:spPr>
        <p:txBody>
          <a:bodyPr wrap="none" rtlCol="0">
            <a:spAutoFit/>
          </a:bodyPr>
          <a:lstStyle/>
          <a:p>
            <a:r>
              <a:rPr lang="en-CA" sz="1200" dirty="0" smtClean="0">
                <a:latin typeface="Helvetica"/>
                <a:cs typeface="Helvetica"/>
              </a:rPr>
              <a:t>5S rRNA</a:t>
            </a:r>
            <a:endParaRPr lang="en-CA" sz="1200" baseline="-25000" dirty="0">
              <a:latin typeface="Helvetica"/>
              <a:cs typeface="Helvetica"/>
            </a:endParaRPr>
          </a:p>
        </p:txBody>
      </p:sp>
      <p:sp>
        <p:nvSpPr>
          <p:cNvPr id="107" name="Right Bracket 106"/>
          <p:cNvSpPr/>
          <p:nvPr/>
        </p:nvSpPr>
        <p:spPr>
          <a:xfrm>
            <a:off x="3587006" y="5762116"/>
            <a:ext cx="50800" cy="122768"/>
          </a:xfrm>
          <a:prstGeom prst="rightBracket">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8" name="TextBox 107"/>
          <p:cNvSpPr txBox="1"/>
          <p:nvPr/>
        </p:nvSpPr>
        <p:spPr>
          <a:xfrm>
            <a:off x="3780208" y="5666760"/>
            <a:ext cx="941283" cy="276999"/>
          </a:xfrm>
          <a:prstGeom prst="rect">
            <a:avLst/>
          </a:prstGeom>
          <a:noFill/>
          <a:effectLst/>
        </p:spPr>
        <p:txBody>
          <a:bodyPr wrap="none" rtlCol="0">
            <a:spAutoFit/>
          </a:bodyPr>
          <a:lstStyle/>
          <a:p>
            <a:r>
              <a:rPr lang="en-CA" sz="1200" dirty="0" smtClean="0">
                <a:latin typeface="Helvetica"/>
                <a:cs typeface="Helvetica"/>
              </a:rPr>
              <a:t>5.8S rRNA</a:t>
            </a:r>
            <a:endParaRPr lang="en-CA" sz="1200" baseline="-25000" dirty="0">
              <a:latin typeface="Helvetica"/>
              <a:cs typeface="Helvetica"/>
            </a:endParaRPr>
          </a:p>
        </p:txBody>
      </p:sp>
      <p:cxnSp>
        <p:nvCxnSpPr>
          <p:cNvPr id="109" name="Straight Connector 108"/>
          <p:cNvCxnSpPr/>
          <p:nvPr/>
        </p:nvCxnSpPr>
        <p:spPr>
          <a:xfrm>
            <a:off x="3642038" y="5825619"/>
            <a:ext cx="182034"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pic>
        <p:nvPicPr>
          <p:cNvPr id="110" name="Picture 109"/>
          <p:cNvPicPr>
            <a:picLocks noChangeAspect="1"/>
          </p:cNvPicPr>
          <p:nvPr/>
        </p:nvPicPr>
        <p:blipFill>
          <a:blip r:embed="rId6" cstate="print"/>
          <a:stretch>
            <a:fillRect/>
          </a:stretch>
        </p:blipFill>
        <p:spPr>
          <a:xfrm>
            <a:off x="1864039" y="4835668"/>
            <a:ext cx="1684867" cy="762580"/>
          </a:xfrm>
          <a:prstGeom prst="rect">
            <a:avLst/>
          </a:prstGeom>
        </p:spPr>
      </p:pic>
      <p:sp>
        <p:nvSpPr>
          <p:cNvPr id="111" name="Rectangle 110"/>
          <p:cNvSpPr/>
          <p:nvPr/>
        </p:nvSpPr>
        <p:spPr>
          <a:xfrm>
            <a:off x="1732807" y="4868883"/>
            <a:ext cx="169333" cy="1443567"/>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TextBox 111"/>
          <p:cNvSpPr txBox="1"/>
          <p:nvPr/>
        </p:nvSpPr>
        <p:spPr>
          <a:xfrm>
            <a:off x="1607814" y="4887873"/>
            <a:ext cx="341572" cy="600164"/>
          </a:xfrm>
          <a:prstGeom prst="rect">
            <a:avLst/>
          </a:prstGeom>
          <a:noFill/>
        </p:spPr>
        <p:txBody>
          <a:bodyPr wrap="none" rtlCol="0">
            <a:spAutoFit/>
          </a:bodyPr>
          <a:lstStyle/>
          <a:p>
            <a:r>
              <a:rPr lang="en-CA" sz="1100" dirty="0" smtClean="0">
                <a:latin typeface="Helvetica"/>
                <a:cs typeface="Helvetica"/>
              </a:rPr>
              <a:t>75</a:t>
            </a:r>
          </a:p>
          <a:p>
            <a:r>
              <a:rPr lang="en-CA" sz="1100" dirty="0" smtClean="0">
                <a:latin typeface="Helvetica"/>
                <a:cs typeface="Helvetica"/>
              </a:rPr>
              <a:t>70</a:t>
            </a:r>
          </a:p>
          <a:p>
            <a:r>
              <a:rPr lang="en-CA" sz="1100" dirty="0" smtClean="0">
                <a:latin typeface="Helvetica"/>
                <a:cs typeface="Helvetica"/>
              </a:rPr>
              <a:t>65</a:t>
            </a:r>
            <a:endParaRPr lang="en-CA" sz="1100" dirty="0">
              <a:latin typeface="Helvetica"/>
              <a:cs typeface="Helvetica"/>
            </a:endParaRPr>
          </a:p>
        </p:txBody>
      </p:sp>
      <p:sp>
        <p:nvSpPr>
          <p:cNvPr id="113" name="TextBox 112"/>
          <p:cNvSpPr txBox="1"/>
          <p:nvPr/>
        </p:nvSpPr>
        <p:spPr>
          <a:xfrm>
            <a:off x="1780050" y="6417520"/>
            <a:ext cx="441146" cy="230832"/>
          </a:xfrm>
          <a:prstGeom prst="rect">
            <a:avLst/>
          </a:prstGeom>
          <a:noFill/>
        </p:spPr>
        <p:txBody>
          <a:bodyPr wrap="none" rtlCol="0">
            <a:spAutoFit/>
          </a:bodyPr>
          <a:lstStyle/>
          <a:p>
            <a:r>
              <a:rPr lang="en-US" sz="900" dirty="0" smtClean="0">
                <a:latin typeface="Helvetica"/>
                <a:cs typeface="Helvetica"/>
              </a:rPr>
              <a:t>± 0.7</a:t>
            </a:r>
            <a:endParaRPr lang="en-US" sz="900" dirty="0">
              <a:latin typeface="Helvetica"/>
              <a:cs typeface="Helvetica"/>
            </a:endParaRPr>
          </a:p>
        </p:txBody>
      </p:sp>
      <p:sp>
        <p:nvSpPr>
          <p:cNvPr id="114" name="TextBox 113"/>
          <p:cNvSpPr txBox="1"/>
          <p:nvPr/>
        </p:nvSpPr>
        <p:spPr>
          <a:xfrm>
            <a:off x="2131042" y="6417717"/>
            <a:ext cx="441146" cy="230832"/>
          </a:xfrm>
          <a:prstGeom prst="rect">
            <a:avLst/>
          </a:prstGeom>
          <a:noFill/>
        </p:spPr>
        <p:txBody>
          <a:bodyPr wrap="none" rtlCol="0">
            <a:spAutoFit/>
          </a:bodyPr>
          <a:lstStyle/>
          <a:p>
            <a:r>
              <a:rPr lang="en-US" sz="900" dirty="0">
                <a:latin typeface="Helvetica"/>
                <a:cs typeface="Helvetica"/>
              </a:rPr>
              <a:t>±</a:t>
            </a:r>
            <a:r>
              <a:rPr lang="en-US" sz="900" dirty="0" smtClean="0">
                <a:latin typeface="Helvetica"/>
                <a:cs typeface="Helvetica"/>
              </a:rPr>
              <a:t> 0.8</a:t>
            </a:r>
            <a:endParaRPr lang="en-US" sz="900" dirty="0">
              <a:latin typeface="Helvetica"/>
              <a:cs typeface="Helvetica"/>
            </a:endParaRPr>
          </a:p>
        </p:txBody>
      </p:sp>
      <p:sp>
        <p:nvSpPr>
          <p:cNvPr id="115" name="TextBox 114"/>
          <p:cNvSpPr txBox="1"/>
          <p:nvPr/>
        </p:nvSpPr>
        <p:spPr>
          <a:xfrm>
            <a:off x="2484794" y="6417721"/>
            <a:ext cx="441146" cy="230832"/>
          </a:xfrm>
          <a:prstGeom prst="rect">
            <a:avLst/>
          </a:prstGeom>
          <a:noFill/>
        </p:spPr>
        <p:txBody>
          <a:bodyPr wrap="none" rtlCol="0">
            <a:spAutoFit/>
          </a:bodyPr>
          <a:lstStyle/>
          <a:p>
            <a:r>
              <a:rPr lang="en-US" sz="900" dirty="0">
                <a:latin typeface="Helvetica"/>
                <a:cs typeface="Helvetica"/>
              </a:rPr>
              <a:t>± </a:t>
            </a:r>
            <a:r>
              <a:rPr lang="en-US" sz="900" dirty="0" smtClean="0">
                <a:latin typeface="Helvetica"/>
                <a:cs typeface="Helvetica"/>
              </a:rPr>
              <a:t>5.6</a:t>
            </a:r>
            <a:endParaRPr lang="en-US" sz="900" dirty="0">
              <a:latin typeface="Helvetica"/>
              <a:cs typeface="Helvetica"/>
            </a:endParaRPr>
          </a:p>
        </p:txBody>
      </p:sp>
      <p:sp>
        <p:nvSpPr>
          <p:cNvPr id="116" name="TextBox 115"/>
          <p:cNvSpPr txBox="1"/>
          <p:nvPr/>
        </p:nvSpPr>
        <p:spPr>
          <a:xfrm>
            <a:off x="2825303" y="6409455"/>
            <a:ext cx="441146" cy="230832"/>
          </a:xfrm>
          <a:prstGeom prst="rect">
            <a:avLst/>
          </a:prstGeom>
          <a:noFill/>
        </p:spPr>
        <p:txBody>
          <a:bodyPr wrap="none" rtlCol="0">
            <a:spAutoFit/>
          </a:bodyPr>
          <a:lstStyle/>
          <a:p>
            <a:r>
              <a:rPr lang="en-US" sz="900" dirty="0">
                <a:latin typeface="Helvetica"/>
                <a:cs typeface="Helvetica"/>
              </a:rPr>
              <a:t>± </a:t>
            </a:r>
            <a:r>
              <a:rPr lang="en-US" sz="900" dirty="0" smtClean="0">
                <a:latin typeface="Helvetica"/>
                <a:cs typeface="Helvetica"/>
              </a:rPr>
              <a:t>2.9</a:t>
            </a:r>
            <a:endParaRPr lang="en-US" sz="900" dirty="0">
              <a:latin typeface="Helvetica"/>
              <a:cs typeface="Helvetica"/>
            </a:endParaRPr>
          </a:p>
        </p:txBody>
      </p:sp>
      <p:sp>
        <p:nvSpPr>
          <p:cNvPr id="117" name="TextBox 116"/>
          <p:cNvSpPr txBox="1"/>
          <p:nvPr/>
        </p:nvSpPr>
        <p:spPr>
          <a:xfrm>
            <a:off x="3178985" y="6409254"/>
            <a:ext cx="441146" cy="230832"/>
          </a:xfrm>
          <a:prstGeom prst="rect">
            <a:avLst/>
          </a:prstGeom>
          <a:noFill/>
        </p:spPr>
        <p:txBody>
          <a:bodyPr wrap="none" rtlCol="0">
            <a:spAutoFit/>
          </a:bodyPr>
          <a:lstStyle/>
          <a:p>
            <a:r>
              <a:rPr lang="en-US" sz="900" dirty="0">
                <a:latin typeface="Helvetica"/>
                <a:cs typeface="Helvetica"/>
              </a:rPr>
              <a:t>± </a:t>
            </a:r>
            <a:r>
              <a:rPr lang="en-US" sz="900" dirty="0" smtClean="0">
                <a:latin typeface="Helvetica"/>
                <a:cs typeface="Helvetica"/>
              </a:rPr>
              <a:t>0.4</a:t>
            </a:r>
            <a:endParaRPr lang="en-US" sz="900" dirty="0">
              <a:latin typeface="Helvetica"/>
              <a:cs typeface="Helvetica"/>
            </a:endParaRPr>
          </a:p>
        </p:txBody>
      </p:sp>
    </p:spTree>
    <p:extLst>
      <p:ext uri="{BB962C8B-B14F-4D97-AF65-F5344CB8AC3E}">
        <p14:creationId xmlns:p14="http://schemas.microsoft.com/office/powerpoint/2010/main" xmlns="" val="982410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rotWithShape="1">
          <a:blip r:embed="rId2" cstate="print"/>
          <a:srcRect t="1724" b="19020"/>
          <a:stretch/>
        </p:blipFill>
        <p:spPr>
          <a:xfrm>
            <a:off x="1751035" y="4816793"/>
            <a:ext cx="1955225" cy="1771600"/>
          </a:xfrm>
          <a:prstGeom prst="rect">
            <a:avLst/>
          </a:prstGeom>
        </p:spPr>
      </p:pic>
      <p:sp>
        <p:nvSpPr>
          <p:cNvPr id="5" name="TextBox 4"/>
          <p:cNvSpPr txBox="1"/>
          <p:nvPr/>
        </p:nvSpPr>
        <p:spPr>
          <a:xfrm>
            <a:off x="653869" y="920497"/>
            <a:ext cx="318229" cy="369332"/>
          </a:xfrm>
          <a:prstGeom prst="rect">
            <a:avLst/>
          </a:prstGeom>
          <a:noFill/>
        </p:spPr>
        <p:txBody>
          <a:bodyPr wrap="none" rtlCol="0">
            <a:spAutoFit/>
          </a:bodyPr>
          <a:lstStyle/>
          <a:p>
            <a:r>
              <a:rPr lang="en-CA" dirty="0" smtClean="0"/>
              <a:t>A</a:t>
            </a:r>
            <a:endParaRPr lang="en-CA" dirty="0"/>
          </a:p>
        </p:txBody>
      </p:sp>
      <p:sp>
        <p:nvSpPr>
          <p:cNvPr id="6" name="TextBox 5"/>
          <p:cNvSpPr txBox="1"/>
          <p:nvPr/>
        </p:nvSpPr>
        <p:spPr>
          <a:xfrm>
            <a:off x="653869" y="4131915"/>
            <a:ext cx="318229" cy="369332"/>
          </a:xfrm>
          <a:prstGeom prst="rect">
            <a:avLst/>
          </a:prstGeom>
          <a:noFill/>
        </p:spPr>
        <p:txBody>
          <a:bodyPr wrap="none" rtlCol="0">
            <a:spAutoFit/>
          </a:bodyPr>
          <a:lstStyle/>
          <a:p>
            <a:r>
              <a:rPr lang="en-CA" dirty="0" smtClean="0"/>
              <a:t>B</a:t>
            </a:r>
            <a:endParaRPr lang="en-CA" dirty="0"/>
          </a:p>
        </p:txBody>
      </p:sp>
      <p:sp>
        <p:nvSpPr>
          <p:cNvPr id="7" name="TextBox 6"/>
          <p:cNvSpPr txBox="1"/>
          <p:nvPr/>
        </p:nvSpPr>
        <p:spPr>
          <a:xfrm>
            <a:off x="2117642" y="4207387"/>
            <a:ext cx="825435" cy="461665"/>
          </a:xfrm>
          <a:prstGeom prst="rect">
            <a:avLst/>
          </a:prstGeom>
          <a:noFill/>
        </p:spPr>
        <p:txBody>
          <a:bodyPr wrap="square" rtlCol="0">
            <a:spAutoFit/>
          </a:bodyPr>
          <a:lstStyle/>
          <a:p>
            <a:pPr algn="ctr"/>
            <a:r>
              <a:rPr lang="en-CA" sz="1200" dirty="0" smtClean="0">
                <a:latin typeface="Helvetica"/>
                <a:cs typeface="Helvetica"/>
              </a:rPr>
              <a:t>RBFOX2 KD</a:t>
            </a:r>
            <a:endParaRPr lang="en-CA" sz="1200" dirty="0">
              <a:latin typeface="Helvetica"/>
              <a:cs typeface="Helvetica"/>
            </a:endParaRPr>
          </a:p>
        </p:txBody>
      </p:sp>
      <p:sp>
        <p:nvSpPr>
          <p:cNvPr id="8" name="TextBox 7"/>
          <p:cNvSpPr txBox="1"/>
          <p:nvPr/>
        </p:nvSpPr>
        <p:spPr>
          <a:xfrm>
            <a:off x="2943078" y="4207387"/>
            <a:ext cx="760092" cy="461665"/>
          </a:xfrm>
          <a:prstGeom prst="rect">
            <a:avLst/>
          </a:prstGeom>
          <a:noFill/>
        </p:spPr>
        <p:txBody>
          <a:bodyPr wrap="square" rtlCol="0">
            <a:spAutoFit/>
          </a:bodyPr>
          <a:lstStyle/>
          <a:p>
            <a:pPr algn="ctr"/>
            <a:r>
              <a:rPr lang="en-CA" sz="1200" dirty="0" smtClean="0">
                <a:latin typeface="Helvetica"/>
                <a:cs typeface="Helvetica"/>
              </a:rPr>
              <a:t>NOP58 KD</a:t>
            </a:r>
            <a:endParaRPr lang="en-CA" sz="1200" dirty="0">
              <a:latin typeface="Helvetica"/>
              <a:cs typeface="Helvetica"/>
            </a:endParaRPr>
          </a:p>
        </p:txBody>
      </p:sp>
      <p:sp>
        <p:nvSpPr>
          <p:cNvPr id="9" name="TextBox 8"/>
          <p:cNvSpPr txBox="1"/>
          <p:nvPr/>
        </p:nvSpPr>
        <p:spPr>
          <a:xfrm>
            <a:off x="1299986" y="4346728"/>
            <a:ext cx="312906" cy="276999"/>
          </a:xfrm>
          <a:prstGeom prst="rect">
            <a:avLst/>
          </a:prstGeom>
          <a:noFill/>
        </p:spPr>
        <p:txBody>
          <a:bodyPr wrap="none" rtlCol="0">
            <a:spAutoFit/>
          </a:bodyPr>
          <a:lstStyle/>
          <a:p>
            <a:r>
              <a:rPr lang="en-CA" sz="1200" dirty="0" smtClean="0">
                <a:latin typeface="Helvetica"/>
                <a:cs typeface="Helvetica"/>
              </a:rPr>
              <a:t>M</a:t>
            </a:r>
            <a:endParaRPr lang="en-CA" sz="1200" dirty="0">
              <a:latin typeface="Helvetica"/>
              <a:cs typeface="Helvetica"/>
            </a:endParaRPr>
          </a:p>
        </p:txBody>
      </p:sp>
      <p:sp>
        <p:nvSpPr>
          <p:cNvPr id="10" name="TextBox 9"/>
          <p:cNvSpPr txBox="1"/>
          <p:nvPr/>
        </p:nvSpPr>
        <p:spPr>
          <a:xfrm>
            <a:off x="1735778" y="4346728"/>
            <a:ext cx="364252" cy="276999"/>
          </a:xfrm>
          <a:prstGeom prst="rect">
            <a:avLst/>
          </a:prstGeom>
          <a:noFill/>
        </p:spPr>
        <p:txBody>
          <a:bodyPr wrap="none" rtlCol="0">
            <a:spAutoFit/>
          </a:bodyPr>
          <a:lstStyle/>
          <a:p>
            <a:r>
              <a:rPr lang="en-CA" sz="1200" dirty="0" smtClean="0">
                <a:latin typeface="Helvetica"/>
                <a:cs typeface="Helvetica"/>
              </a:rPr>
              <a:t>LF</a:t>
            </a:r>
            <a:endParaRPr lang="en-CA" sz="1200" dirty="0">
              <a:latin typeface="Helvetica"/>
              <a:cs typeface="Helvetica"/>
            </a:endParaRPr>
          </a:p>
        </p:txBody>
      </p:sp>
      <p:sp>
        <p:nvSpPr>
          <p:cNvPr id="11" name="TextBox 10"/>
          <p:cNvSpPr txBox="1"/>
          <p:nvPr/>
        </p:nvSpPr>
        <p:spPr>
          <a:xfrm>
            <a:off x="2155766" y="4586668"/>
            <a:ext cx="396400" cy="261610"/>
          </a:xfrm>
          <a:prstGeom prst="rect">
            <a:avLst/>
          </a:prstGeom>
          <a:noFill/>
        </p:spPr>
        <p:txBody>
          <a:bodyPr wrap="none" rtlCol="0">
            <a:spAutoFit/>
          </a:bodyPr>
          <a:lstStyle/>
          <a:p>
            <a:r>
              <a:rPr lang="en-CA" sz="1100" dirty="0" smtClean="0">
                <a:latin typeface="Helvetica"/>
                <a:cs typeface="Helvetica"/>
              </a:rPr>
              <a:t>SI1</a:t>
            </a:r>
            <a:endParaRPr lang="en-CA" sz="1100" dirty="0">
              <a:latin typeface="Helvetica"/>
              <a:cs typeface="Helvetica"/>
            </a:endParaRPr>
          </a:p>
        </p:txBody>
      </p:sp>
      <p:cxnSp>
        <p:nvCxnSpPr>
          <p:cNvPr id="12" name="Straight Arrow Connector 11"/>
          <p:cNvCxnSpPr/>
          <p:nvPr/>
        </p:nvCxnSpPr>
        <p:spPr>
          <a:xfrm flipH="1">
            <a:off x="3771647" y="5628068"/>
            <a:ext cx="237634" cy="0"/>
          </a:xfrm>
          <a:prstGeom prst="straightConnector1">
            <a:avLst/>
          </a:prstGeom>
          <a:ln w="9525" cmpd="sng">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982630" y="5481135"/>
            <a:ext cx="466970" cy="276999"/>
          </a:xfrm>
          <a:prstGeom prst="rect">
            <a:avLst/>
          </a:prstGeom>
          <a:noFill/>
        </p:spPr>
        <p:txBody>
          <a:bodyPr wrap="none" rtlCol="0">
            <a:spAutoFit/>
          </a:bodyPr>
          <a:lstStyle/>
          <a:p>
            <a:r>
              <a:rPr lang="en-CA" sz="1200" dirty="0" smtClean="0">
                <a:latin typeface="Helvetica"/>
                <a:cs typeface="Helvetica"/>
              </a:rPr>
              <a:t>U31</a:t>
            </a:r>
            <a:endParaRPr lang="en-CA" sz="1200" baseline="-25000" dirty="0">
              <a:latin typeface="Helvetica"/>
              <a:cs typeface="Helvetica"/>
            </a:endParaRPr>
          </a:p>
        </p:txBody>
      </p:sp>
      <p:sp>
        <p:nvSpPr>
          <p:cNvPr id="16" name="TextBox 15"/>
          <p:cNvSpPr txBox="1"/>
          <p:nvPr/>
        </p:nvSpPr>
        <p:spPr>
          <a:xfrm>
            <a:off x="2526551" y="4586668"/>
            <a:ext cx="396400" cy="261610"/>
          </a:xfrm>
          <a:prstGeom prst="rect">
            <a:avLst/>
          </a:prstGeom>
          <a:noFill/>
        </p:spPr>
        <p:txBody>
          <a:bodyPr wrap="none" rtlCol="0">
            <a:spAutoFit/>
          </a:bodyPr>
          <a:lstStyle/>
          <a:p>
            <a:r>
              <a:rPr lang="en-CA" sz="1100" dirty="0" smtClean="0">
                <a:latin typeface="Helvetica"/>
                <a:cs typeface="Helvetica"/>
              </a:rPr>
              <a:t>SI2</a:t>
            </a:r>
            <a:endParaRPr lang="en-CA" sz="1100" dirty="0">
              <a:latin typeface="Helvetica"/>
              <a:cs typeface="Helvetica"/>
            </a:endParaRPr>
          </a:p>
        </p:txBody>
      </p:sp>
      <p:sp>
        <p:nvSpPr>
          <p:cNvPr id="17" name="TextBox 16"/>
          <p:cNvSpPr txBox="1"/>
          <p:nvPr/>
        </p:nvSpPr>
        <p:spPr>
          <a:xfrm>
            <a:off x="2904945" y="4586668"/>
            <a:ext cx="396400" cy="261610"/>
          </a:xfrm>
          <a:prstGeom prst="rect">
            <a:avLst/>
          </a:prstGeom>
          <a:noFill/>
        </p:spPr>
        <p:txBody>
          <a:bodyPr wrap="none" rtlCol="0">
            <a:spAutoFit/>
          </a:bodyPr>
          <a:lstStyle/>
          <a:p>
            <a:r>
              <a:rPr lang="en-CA" sz="1100" dirty="0">
                <a:latin typeface="Helvetica"/>
                <a:cs typeface="Helvetica"/>
              </a:rPr>
              <a:t>SI1</a:t>
            </a:r>
          </a:p>
        </p:txBody>
      </p:sp>
      <p:sp>
        <p:nvSpPr>
          <p:cNvPr id="18" name="TextBox 17"/>
          <p:cNvSpPr txBox="1"/>
          <p:nvPr/>
        </p:nvSpPr>
        <p:spPr>
          <a:xfrm>
            <a:off x="3306769" y="4586668"/>
            <a:ext cx="396400" cy="261610"/>
          </a:xfrm>
          <a:prstGeom prst="rect">
            <a:avLst/>
          </a:prstGeom>
          <a:noFill/>
        </p:spPr>
        <p:txBody>
          <a:bodyPr wrap="none" rtlCol="0">
            <a:spAutoFit/>
          </a:bodyPr>
          <a:lstStyle/>
          <a:p>
            <a:r>
              <a:rPr lang="en-CA" sz="1100" dirty="0" smtClean="0">
                <a:latin typeface="Helvetica"/>
                <a:cs typeface="Helvetica"/>
              </a:rPr>
              <a:t>SI2</a:t>
            </a:r>
            <a:endParaRPr lang="en-CA" sz="1100" dirty="0">
              <a:latin typeface="Helvetica"/>
              <a:cs typeface="Helvetica"/>
            </a:endParaRPr>
          </a:p>
        </p:txBody>
      </p:sp>
      <p:cxnSp>
        <p:nvCxnSpPr>
          <p:cNvPr id="19" name="Straight Connector 18"/>
          <p:cNvCxnSpPr/>
          <p:nvPr/>
        </p:nvCxnSpPr>
        <p:spPr>
          <a:xfrm>
            <a:off x="2231078" y="4608207"/>
            <a:ext cx="579943"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000366" y="4608207"/>
            <a:ext cx="579943"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834627" y="6593863"/>
            <a:ext cx="1544639" cy="276999"/>
          </a:xfrm>
          <a:prstGeom prst="rect">
            <a:avLst/>
          </a:prstGeom>
          <a:noFill/>
        </p:spPr>
        <p:txBody>
          <a:bodyPr wrap="none" rtlCol="0">
            <a:spAutoFit/>
          </a:bodyPr>
          <a:lstStyle/>
          <a:p>
            <a:r>
              <a:rPr lang="en-CA" sz="1200" dirty="0" smtClean="0">
                <a:latin typeface="Helvetica"/>
                <a:cs typeface="Helvetica"/>
              </a:rPr>
              <a:t>Relative Expression</a:t>
            </a:r>
            <a:endParaRPr lang="en-CA" sz="1200" baseline="-25000" dirty="0">
              <a:latin typeface="Helvetica"/>
              <a:cs typeface="Helvetica"/>
            </a:endParaRPr>
          </a:p>
        </p:txBody>
      </p:sp>
      <p:sp>
        <p:nvSpPr>
          <p:cNvPr id="22" name="TextBox 21"/>
          <p:cNvSpPr txBox="1"/>
          <p:nvPr/>
        </p:nvSpPr>
        <p:spPr>
          <a:xfrm>
            <a:off x="2104628" y="6593863"/>
            <a:ext cx="484177" cy="276999"/>
          </a:xfrm>
          <a:prstGeom prst="rect">
            <a:avLst/>
          </a:prstGeom>
          <a:noFill/>
        </p:spPr>
        <p:txBody>
          <a:bodyPr wrap="none" rtlCol="0">
            <a:spAutoFit/>
          </a:bodyPr>
          <a:lstStyle/>
          <a:p>
            <a:r>
              <a:rPr lang="en-CA" sz="1200" dirty="0" smtClean="0">
                <a:latin typeface="Helvetica"/>
                <a:cs typeface="Helvetica"/>
              </a:rPr>
              <a:t>0.60</a:t>
            </a:r>
            <a:endParaRPr lang="en-CA" sz="1200" baseline="-25000" dirty="0">
              <a:latin typeface="Helvetica"/>
              <a:cs typeface="Helvetica"/>
            </a:endParaRPr>
          </a:p>
        </p:txBody>
      </p:sp>
      <p:sp>
        <p:nvSpPr>
          <p:cNvPr id="23" name="TextBox 22"/>
          <p:cNvSpPr txBox="1"/>
          <p:nvPr/>
        </p:nvSpPr>
        <p:spPr>
          <a:xfrm>
            <a:off x="2925979" y="6593863"/>
            <a:ext cx="402674" cy="276999"/>
          </a:xfrm>
          <a:prstGeom prst="rect">
            <a:avLst/>
          </a:prstGeom>
          <a:noFill/>
        </p:spPr>
        <p:txBody>
          <a:bodyPr wrap="none" rtlCol="0">
            <a:spAutoFit/>
          </a:bodyPr>
          <a:lstStyle/>
          <a:p>
            <a:r>
              <a:rPr lang="en-CA" sz="1200" dirty="0" smtClean="0">
                <a:latin typeface="Helvetica"/>
                <a:cs typeface="Helvetica"/>
              </a:rPr>
              <a:t>0.6</a:t>
            </a:r>
            <a:endParaRPr lang="en-CA" sz="1200" baseline="-25000" dirty="0">
              <a:latin typeface="Helvetica"/>
              <a:cs typeface="Helvetica"/>
            </a:endParaRPr>
          </a:p>
        </p:txBody>
      </p:sp>
      <p:sp>
        <p:nvSpPr>
          <p:cNvPr id="24" name="TextBox 23"/>
          <p:cNvSpPr txBox="1"/>
          <p:nvPr/>
        </p:nvSpPr>
        <p:spPr>
          <a:xfrm>
            <a:off x="3301951" y="6593863"/>
            <a:ext cx="484177" cy="276999"/>
          </a:xfrm>
          <a:prstGeom prst="rect">
            <a:avLst/>
          </a:prstGeom>
          <a:noFill/>
        </p:spPr>
        <p:txBody>
          <a:bodyPr wrap="none" rtlCol="0">
            <a:spAutoFit/>
          </a:bodyPr>
          <a:lstStyle/>
          <a:p>
            <a:r>
              <a:rPr lang="en-CA" sz="1200" dirty="0" smtClean="0">
                <a:latin typeface="Helvetica"/>
                <a:cs typeface="Helvetica"/>
              </a:rPr>
              <a:t>0.42</a:t>
            </a:r>
            <a:endParaRPr lang="en-CA" sz="1200" baseline="-25000" dirty="0">
              <a:latin typeface="Helvetica"/>
              <a:cs typeface="Helvetica"/>
            </a:endParaRPr>
          </a:p>
        </p:txBody>
      </p:sp>
      <p:sp>
        <p:nvSpPr>
          <p:cNvPr id="25" name="TextBox 24"/>
          <p:cNvSpPr txBox="1"/>
          <p:nvPr/>
        </p:nvSpPr>
        <p:spPr>
          <a:xfrm>
            <a:off x="2477444" y="6593863"/>
            <a:ext cx="484177" cy="276999"/>
          </a:xfrm>
          <a:prstGeom prst="rect">
            <a:avLst/>
          </a:prstGeom>
          <a:noFill/>
        </p:spPr>
        <p:txBody>
          <a:bodyPr wrap="none" rtlCol="0">
            <a:spAutoFit/>
          </a:bodyPr>
          <a:lstStyle/>
          <a:p>
            <a:r>
              <a:rPr lang="en-CA" sz="1200" dirty="0" smtClean="0">
                <a:latin typeface="Helvetica"/>
                <a:cs typeface="Helvetica"/>
              </a:rPr>
              <a:t>0.40</a:t>
            </a:r>
            <a:endParaRPr lang="en-CA" sz="1200" baseline="-25000" dirty="0">
              <a:latin typeface="Helvetica"/>
              <a:cs typeface="Helvetica"/>
            </a:endParaRPr>
          </a:p>
        </p:txBody>
      </p:sp>
      <p:sp>
        <p:nvSpPr>
          <p:cNvPr id="26" name="TextBox 25"/>
          <p:cNvSpPr txBox="1"/>
          <p:nvPr/>
        </p:nvSpPr>
        <p:spPr>
          <a:xfrm>
            <a:off x="1721732" y="6593863"/>
            <a:ext cx="398592" cy="276999"/>
          </a:xfrm>
          <a:prstGeom prst="rect">
            <a:avLst/>
          </a:prstGeom>
          <a:noFill/>
        </p:spPr>
        <p:txBody>
          <a:bodyPr wrap="none" rtlCol="0">
            <a:spAutoFit/>
          </a:bodyPr>
          <a:lstStyle/>
          <a:p>
            <a:r>
              <a:rPr lang="en-CA" sz="1200" dirty="0" smtClean="0">
                <a:latin typeface="Helvetica"/>
                <a:cs typeface="Helvetica"/>
              </a:rPr>
              <a:t>1.0</a:t>
            </a:r>
            <a:endParaRPr lang="en-CA" sz="1200" baseline="-25000" dirty="0">
              <a:latin typeface="Helvetica"/>
              <a:cs typeface="Helvetica"/>
            </a:endParaRPr>
          </a:p>
        </p:txBody>
      </p:sp>
      <p:sp>
        <p:nvSpPr>
          <p:cNvPr id="27" name="TextBox 26"/>
          <p:cNvSpPr txBox="1"/>
          <p:nvPr/>
        </p:nvSpPr>
        <p:spPr>
          <a:xfrm>
            <a:off x="1352466" y="5304273"/>
            <a:ext cx="341572" cy="600164"/>
          </a:xfrm>
          <a:prstGeom prst="rect">
            <a:avLst/>
          </a:prstGeom>
          <a:noFill/>
        </p:spPr>
        <p:txBody>
          <a:bodyPr wrap="none" rtlCol="0">
            <a:spAutoFit/>
          </a:bodyPr>
          <a:lstStyle/>
          <a:p>
            <a:r>
              <a:rPr lang="en-CA" sz="1100" dirty="0" smtClean="0">
                <a:latin typeface="Helvetica"/>
                <a:cs typeface="Helvetica"/>
              </a:rPr>
              <a:t>75</a:t>
            </a:r>
          </a:p>
          <a:p>
            <a:r>
              <a:rPr lang="en-CA" sz="1100" dirty="0" smtClean="0">
                <a:latin typeface="Helvetica"/>
                <a:cs typeface="Helvetica"/>
              </a:rPr>
              <a:t>70</a:t>
            </a:r>
          </a:p>
          <a:p>
            <a:r>
              <a:rPr lang="en-CA" sz="1100" dirty="0" smtClean="0">
                <a:latin typeface="Helvetica"/>
                <a:cs typeface="Helvetica"/>
              </a:rPr>
              <a:t>65</a:t>
            </a:r>
            <a:endParaRPr lang="en-CA" sz="1100" dirty="0">
              <a:latin typeface="Helvetica"/>
              <a:cs typeface="Helvetica"/>
            </a:endParaRPr>
          </a:p>
        </p:txBody>
      </p:sp>
      <p:cxnSp>
        <p:nvCxnSpPr>
          <p:cNvPr id="29" name="Straight Connector 28"/>
          <p:cNvCxnSpPr/>
          <p:nvPr/>
        </p:nvCxnSpPr>
        <p:spPr>
          <a:xfrm>
            <a:off x="2146612" y="4819177"/>
            <a:ext cx="0" cy="1774686"/>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550916" y="4819177"/>
            <a:ext cx="0" cy="1774686"/>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2907780" y="4819177"/>
            <a:ext cx="0" cy="1774686"/>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3306628" y="4819177"/>
            <a:ext cx="0" cy="1774686"/>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nvGrpSpPr>
          <p:cNvPr id="35" name="Group 34"/>
          <p:cNvGrpSpPr/>
          <p:nvPr/>
        </p:nvGrpSpPr>
        <p:grpSpPr>
          <a:xfrm>
            <a:off x="965656" y="1310819"/>
            <a:ext cx="5235673" cy="2124772"/>
            <a:chOff x="582080" y="397700"/>
            <a:chExt cx="5786438" cy="2021410"/>
          </a:xfrm>
        </p:grpSpPr>
        <p:pic>
          <p:nvPicPr>
            <p:cNvPr id="36" name="Picture 35"/>
            <p:cNvPicPr>
              <a:picLocks noChangeAspect="1"/>
            </p:cNvPicPr>
            <p:nvPr/>
          </p:nvPicPr>
          <p:blipFill rotWithShape="1">
            <a:blip r:embed="rId3" cstate="print">
              <a:extLst>
                <a:ext uri="{28A0092B-C50C-407E-A947-70E740481C1C}">
                  <a14:useLocalDpi xmlns:a14="http://schemas.microsoft.com/office/drawing/2010/main" xmlns="" val="0"/>
                </a:ext>
              </a:extLst>
            </a:blip>
            <a:srcRect b="47600"/>
            <a:stretch/>
          </p:blipFill>
          <p:spPr>
            <a:xfrm>
              <a:off x="582080" y="397700"/>
              <a:ext cx="5786438" cy="2021410"/>
            </a:xfrm>
            <a:prstGeom prst="rect">
              <a:avLst/>
            </a:prstGeom>
          </p:spPr>
        </p:pic>
        <p:pic>
          <p:nvPicPr>
            <p:cNvPr id="37" name="Picture 36"/>
            <p:cNvPicPr>
              <a:picLocks noChangeAspect="1"/>
            </p:cNvPicPr>
            <p:nvPr/>
          </p:nvPicPr>
          <p:blipFill rotWithShape="1">
            <a:blip r:embed="rId4" cstate="print">
              <a:extLst>
                <a:ext uri="{28A0092B-C50C-407E-A947-70E740481C1C}">
                  <a14:useLocalDpi xmlns:a14="http://schemas.microsoft.com/office/drawing/2010/main" xmlns="" val="0"/>
                </a:ext>
              </a:extLst>
            </a:blip>
            <a:srcRect l="48007" t="46779" r="51088" b="51552"/>
            <a:stretch/>
          </p:blipFill>
          <p:spPr>
            <a:xfrm>
              <a:off x="1037572" y="2202155"/>
              <a:ext cx="52389" cy="64373"/>
            </a:xfrm>
            <a:prstGeom prst="rect">
              <a:avLst/>
            </a:prstGeom>
          </p:spPr>
        </p:pic>
        <p:pic>
          <p:nvPicPr>
            <p:cNvPr id="38" name="Picture 37"/>
            <p:cNvPicPr>
              <a:picLocks noChangeAspect="1"/>
            </p:cNvPicPr>
            <p:nvPr/>
          </p:nvPicPr>
          <p:blipFill rotWithShape="1">
            <a:blip r:embed="rId5" cstate="print">
              <a:extLst>
                <a:ext uri="{28A0092B-C50C-407E-A947-70E740481C1C}">
                  <a14:useLocalDpi xmlns:a14="http://schemas.microsoft.com/office/drawing/2010/main" xmlns="" val="0"/>
                </a:ext>
              </a:extLst>
            </a:blip>
            <a:srcRect l="7914" t="46779" r="91114" b="51303"/>
            <a:stretch/>
          </p:blipFill>
          <p:spPr>
            <a:xfrm>
              <a:off x="1413366" y="2200783"/>
              <a:ext cx="56261" cy="73975"/>
            </a:xfrm>
            <a:prstGeom prst="rect">
              <a:avLst/>
            </a:prstGeom>
          </p:spPr>
        </p:pic>
        <p:pic>
          <p:nvPicPr>
            <p:cNvPr id="39" name="Picture 38"/>
            <p:cNvPicPr>
              <a:picLocks noChangeAspect="1"/>
            </p:cNvPicPr>
            <p:nvPr/>
          </p:nvPicPr>
          <p:blipFill rotWithShape="1">
            <a:blip r:embed="rId4" cstate="print">
              <a:extLst>
                <a:ext uri="{28A0092B-C50C-407E-A947-70E740481C1C}">
                  <a14:useLocalDpi xmlns:a14="http://schemas.microsoft.com/office/drawing/2010/main" xmlns="" val="0"/>
                </a:ext>
              </a:extLst>
            </a:blip>
            <a:srcRect l="48007" t="46779" r="51088" b="51552"/>
            <a:stretch/>
          </p:blipFill>
          <p:spPr>
            <a:xfrm>
              <a:off x="1790634" y="2202154"/>
              <a:ext cx="52389" cy="64373"/>
            </a:xfrm>
            <a:prstGeom prst="rect">
              <a:avLst/>
            </a:prstGeom>
          </p:spPr>
        </p:pic>
        <p:pic>
          <p:nvPicPr>
            <p:cNvPr id="40" name="Picture 39"/>
            <p:cNvPicPr>
              <a:picLocks noChangeAspect="1"/>
            </p:cNvPicPr>
            <p:nvPr/>
          </p:nvPicPr>
          <p:blipFill rotWithShape="1">
            <a:blip r:embed="rId4" cstate="print">
              <a:extLst>
                <a:ext uri="{28A0092B-C50C-407E-A947-70E740481C1C}">
                  <a14:useLocalDpi xmlns:a14="http://schemas.microsoft.com/office/drawing/2010/main" xmlns="" val="0"/>
                </a:ext>
              </a:extLst>
            </a:blip>
            <a:srcRect l="48007" t="46779" r="51088" b="51552"/>
            <a:stretch/>
          </p:blipFill>
          <p:spPr>
            <a:xfrm>
              <a:off x="2540717" y="2202154"/>
              <a:ext cx="52389" cy="64373"/>
            </a:xfrm>
            <a:prstGeom prst="rect">
              <a:avLst/>
            </a:prstGeom>
          </p:spPr>
        </p:pic>
        <p:pic>
          <p:nvPicPr>
            <p:cNvPr id="41" name="Picture 40"/>
            <p:cNvPicPr>
              <a:picLocks noChangeAspect="1"/>
            </p:cNvPicPr>
            <p:nvPr/>
          </p:nvPicPr>
          <p:blipFill rotWithShape="1">
            <a:blip r:embed="rId4" cstate="print">
              <a:extLst>
                <a:ext uri="{28A0092B-C50C-407E-A947-70E740481C1C}">
                  <a14:useLocalDpi xmlns:a14="http://schemas.microsoft.com/office/drawing/2010/main" xmlns="" val="0"/>
                </a:ext>
              </a:extLst>
            </a:blip>
            <a:srcRect l="48007" t="46779" r="51088" b="51552"/>
            <a:stretch/>
          </p:blipFill>
          <p:spPr>
            <a:xfrm>
              <a:off x="3290800" y="2202154"/>
              <a:ext cx="52389" cy="64373"/>
            </a:xfrm>
            <a:prstGeom prst="rect">
              <a:avLst/>
            </a:prstGeom>
          </p:spPr>
        </p:pic>
        <p:pic>
          <p:nvPicPr>
            <p:cNvPr id="42" name="Picture 41"/>
            <p:cNvPicPr>
              <a:picLocks noChangeAspect="1"/>
            </p:cNvPicPr>
            <p:nvPr/>
          </p:nvPicPr>
          <p:blipFill rotWithShape="1">
            <a:blip r:embed="rId4" cstate="print">
              <a:extLst>
                <a:ext uri="{28A0092B-C50C-407E-A947-70E740481C1C}">
                  <a14:useLocalDpi xmlns:a14="http://schemas.microsoft.com/office/drawing/2010/main" xmlns="" val="0"/>
                </a:ext>
              </a:extLst>
            </a:blip>
            <a:srcRect l="48007" t="46779" r="51088" b="51552"/>
            <a:stretch/>
          </p:blipFill>
          <p:spPr>
            <a:xfrm>
              <a:off x="4794527" y="2202152"/>
              <a:ext cx="52389" cy="64373"/>
            </a:xfrm>
            <a:prstGeom prst="rect">
              <a:avLst/>
            </a:prstGeom>
          </p:spPr>
        </p:pic>
        <p:pic>
          <p:nvPicPr>
            <p:cNvPr id="43" name="Picture 42"/>
            <p:cNvPicPr>
              <a:picLocks noChangeAspect="1"/>
            </p:cNvPicPr>
            <p:nvPr/>
          </p:nvPicPr>
          <p:blipFill rotWithShape="1">
            <a:blip r:embed="rId4" cstate="print">
              <a:extLst>
                <a:ext uri="{28A0092B-C50C-407E-A947-70E740481C1C}">
                  <a14:useLocalDpi xmlns:a14="http://schemas.microsoft.com/office/drawing/2010/main" xmlns="" val="0"/>
                </a:ext>
              </a:extLst>
            </a:blip>
            <a:srcRect l="48007" t="46779" r="51088" b="51552"/>
            <a:stretch/>
          </p:blipFill>
          <p:spPr>
            <a:xfrm>
              <a:off x="4041411" y="2202153"/>
              <a:ext cx="52389" cy="64373"/>
            </a:xfrm>
            <a:prstGeom prst="rect">
              <a:avLst/>
            </a:prstGeom>
          </p:spPr>
        </p:pic>
        <p:pic>
          <p:nvPicPr>
            <p:cNvPr id="44" name="Picture 43"/>
            <p:cNvPicPr>
              <a:picLocks noChangeAspect="1"/>
            </p:cNvPicPr>
            <p:nvPr/>
          </p:nvPicPr>
          <p:blipFill rotWithShape="1">
            <a:blip r:embed="rId5" cstate="print">
              <a:extLst>
                <a:ext uri="{28A0092B-C50C-407E-A947-70E740481C1C}">
                  <a14:useLocalDpi xmlns:a14="http://schemas.microsoft.com/office/drawing/2010/main" xmlns="" val="0"/>
                </a:ext>
              </a:extLst>
            </a:blip>
            <a:srcRect l="7914" t="46779" r="91114" b="51303"/>
            <a:stretch/>
          </p:blipFill>
          <p:spPr>
            <a:xfrm>
              <a:off x="2166624" y="2200288"/>
              <a:ext cx="56261" cy="73975"/>
            </a:xfrm>
            <a:prstGeom prst="rect">
              <a:avLst/>
            </a:prstGeom>
          </p:spPr>
        </p:pic>
        <p:pic>
          <p:nvPicPr>
            <p:cNvPr id="45" name="Picture 44"/>
            <p:cNvPicPr>
              <a:picLocks noChangeAspect="1"/>
            </p:cNvPicPr>
            <p:nvPr/>
          </p:nvPicPr>
          <p:blipFill rotWithShape="1">
            <a:blip r:embed="rId5" cstate="print">
              <a:extLst>
                <a:ext uri="{28A0092B-C50C-407E-A947-70E740481C1C}">
                  <a14:useLocalDpi xmlns:a14="http://schemas.microsoft.com/office/drawing/2010/main" xmlns="" val="0"/>
                </a:ext>
              </a:extLst>
            </a:blip>
            <a:srcRect l="7914" t="46779" r="91114" b="51303"/>
            <a:stretch/>
          </p:blipFill>
          <p:spPr>
            <a:xfrm>
              <a:off x="2915616" y="2201642"/>
              <a:ext cx="56261" cy="73975"/>
            </a:xfrm>
            <a:prstGeom prst="rect">
              <a:avLst/>
            </a:prstGeom>
          </p:spPr>
        </p:pic>
        <p:pic>
          <p:nvPicPr>
            <p:cNvPr id="46" name="Picture 45"/>
            <p:cNvPicPr>
              <a:picLocks noChangeAspect="1"/>
            </p:cNvPicPr>
            <p:nvPr/>
          </p:nvPicPr>
          <p:blipFill rotWithShape="1">
            <a:blip r:embed="rId5" cstate="print">
              <a:extLst>
                <a:ext uri="{28A0092B-C50C-407E-A947-70E740481C1C}">
                  <a14:useLocalDpi xmlns:a14="http://schemas.microsoft.com/office/drawing/2010/main" xmlns="" val="0"/>
                </a:ext>
              </a:extLst>
            </a:blip>
            <a:srcRect l="7914" t="46779" r="91114" b="51303"/>
            <a:stretch/>
          </p:blipFill>
          <p:spPr>
            <a:xfrm>
              <a:off x="3663954" y="2201487"/>
              <a:ext cx="56261" cy="73975"/>
            </a:xfrm>
            <a:prstGeom prst="rect">
              <a:avLst/>
            </a:prstGeom>
          </p:spPr>
        </p:pic>
        <p:pic>
          <p:nvPicPr>
            <p:cNvPr id="47" name="Picture 46"/>
            <p:cNvPicPr>
              <a:picLocks noChangeAspect="1"/>
            </p:cNvPicPr>
            <p:nvPr/>
          </p:nvPicPr>
          <p:blipFill rotWithShape="1">
            <a:blip r:embed="rId5" cstate="print">
              <a:extLst>
                <a:ext uri="{28A0092B-C50C-407E-A947-70E740481C1C}">
                  <a14:useLocalDpi xmlns:a14="http://schemas.microsoft.com/office/drawing/2010/main" xmlns="" val="0"/>
                </a:ext>
              </a:extLst>
            </a:blip>
            <a:srcRect l="7914" t="46779" r="91114" b="51303"/>
            <a:stretch/>
          </p:blipFill>
          <p:spPr>
            <a:xfrm>
              <a:off x="4415349" y="2201642"/>
              <a:ext cx="56261" cy="73975"/>
            </a:xfrm>
            <a:prstGeom prst="rect">
              <a:avLst/>
            </a:prstGeom>
          </p:spPr>
        </p:pic>
        <p:pic>
          <p:nvPicPr>
            <p:cNvPr id="48" name="Picture 47"/>
            <p:cNvPicPr>
              <a:picLocks noChangeAspect="1"/>
            </p:cNvPicPr>
            <p:nvPr/>
          </p:nvPicPr>
          <p:blipFill rotWithShape="1">
            <a:blip r:embed="rId5" cstate="print">
              <a:extLst>
                <a:ext uri="{28A0092B-C50C-407E-A947-70E740481C1C}">
                  <a14:useLocalDpi xmlns:a14="http://schemas.microsoft.com/office/drawing/2010/main" xmlns="" val="0"/>
                </a:ext>
              </a:extLst>
            </a:blip>
            <a:srcRect l="7914" t="46779" r="91114" b="51303"/>
            <a:stretch/>
          </p:blipFill>
          <p:spPr>
            <a:xfrm>
              <a:off x="5167212" y="2201642"/>
              <a:ext cx="56261" cy="73975"/>
            </a:xfrm>
            <a:prstGeom prst="rect">
              <a:avLst/>
            </a:prstGeom>
          </p:spPr>
        </p:pic>
      </p:grpSp>
      <p:sp>
        <p:nvSpPr>
          <p:cNvPr id="49" name="TextBox 48"/>
          <p:cNvSpPr txBox="1"/>
          <p:nvPr/>
        </p:nvSpPr>
        <p:spPr>
          <a:xfrm>
            <a:off x="3144921" y="1346646"/>
            <a:ext cx="466970" cy="276999"/>
          </a:xfrm>
          <a:prstGeom prst="rect">
            <a:avLst/>
          </a:prstGeom>
          <a:solidFill>
            <a:srgbClr val="FFFFFF"/>
          </a:solidFill>
        </p:spPr>
        <p:txBody>
          <a:bodyPr wrap="none" rtlCol="0">
            <a:spAutoFit/>
          </a:bodyPr>
          <a:lstStyle/>
          <a:p>
            <a:r>
              <a:rPr lang="en-CA" sz="1200" dirty="0" smtClean="0">
                <a:latin typeface="Helvetica"/>
                <a:cs typeface="Helvetica"/>
              </a:rPr>
              <a:t>U31</a:t>
            </a:r>
            <a:endParaRPr lang="en-CA" sz="1200" dirty="0">
              <a:latin typeface="Helvetica"/>
              <a:cs typeface="Helvetica"/>
            </a:endParaRPr>
          </a:p>
        </p:txBody>
      </p:sp>
      <p:sp>
        <p:nvSpPr>
          <p:cNvPr id="50" name="TextBox 49"/>
          <p:cNvSpPr txBox="1"/>
          <p:nvPr/>
        </p:nvSpPr>
        <p:spPr>
          <a:xfrm>
            <a:off x="1077527" y="3279261"/>
            <a:ext cx="4688096" cy="230832"/>
          </a:xfrm>
          <a:prstGeom prst="rect">
            <a:avLst/>
          </a:prstGeom>
          <a:solidFill>
            <a:srgbClr val="FFFFFF"/>
          </a:solidFill>
        </p:spPr>
        <p:txBody>
          <a:bodyPr wrap="none" rtlCol="0">
            <a:spAutoFit/>
          </a:bodyPr>
          <a:lstStyle/>
          <a:p>
            <a:r>
              <a:rPr lang="en-CA" sz="900" dirty="0" smtClean="0">
                <a:latin typeface="Helvetica"/>
                <a:cs typeface="Helvetica"/>
              </a:rPr>
              <a:t>Number of nucleotides upstream of box C : Number of nucleotides downstream of box D</a:t>
            </a:r>
            <a:endParaRPr lang="en-CA" sz="900" dirty="0">
              <a:latin typeface="Helvetica"/>
              <a:cs typeface="Helvetica"/>
            </a:endParaRPr>
          </a:p>
        </p:txBody>
      </p:sp>
      <p:sp>
        <p:nvSpPr>
          <p:cNvPr id="51" name="TextBox 50"/>
          <p:cNvSpPr txBox="1"/>
          <p:nvPr/>
        </p:nvSpPr>
        <p:spPr>
          <a:xfrm rot="16200000">
            <a:off x="433248" y="2301361"/>
            <a:ext cx="1179116" cy="230832"/>
          </a:xfrm>
          <a:prstGeom prst="rect">
            <a:avLst/>
          </a:prstGeom>
          <a:solidFill>
            <a:srgbClr val="FFFFFF"/>
          </a:solidFill>
        </p:spPr>
        <p:txBody>
          <a:bodyPr wrap="none" rtlCol="0">
            <a:spAutoFit/>
          </a:bodyPr>
          <a:lstStyle/>
          <a:p>
            <a:r>
              <a:rPr lang="en-CA" sz="900" dirty="0" smtClean="0">
                <a:latin typeface="Helvetica"/>
                <a:cs typeface="Helvetica"/>
              </a:rPr>
              <a:t>Abundance in CPM</a:t>
            </a:r>
            <a:endParaRPr lang="en-CA" sz="900" dirty="0">
              <a:latin typeface="Helvetica"/>
              <a:cs typeface="Helvetica"/>
            </a:endParaRPr>
          </a:p>
        </p:txBody>
      </p:sp>
      <p:sp>
        <p:nvSpPr>
          <p:cNvPr id="2" name="Rectangle 1"/>
          <p:cNvSpPr/>
          <p:nvPr/>
        </p:nvSpPr>
        <p:spPr>
          <a:xfrm>
            <a:off x="158750" y="8015585"/>
            <a:ext cx="6026150" cy="830997"/>
          </a:xfrm>
          <a:prstGeom prst="rect">
            <a:avLst/>
          </a:prstGeom>
        </p:spPr>
        <p:txBody>
          <a:bodyPr wrap="square">
            <a:spAutoFit/>
          </a:bodyPr>
          <a:lstStyle/>
          <a:p>
            <a:r>
              <a:rPr lang="en-CA" sz="1200" b="1" dirty="0">
                <a:latin typeface="Arial" pitchFamily="34" charset="0"/>
                <a:cs typeface="Arial" pitchFamily="34" charset="0"/>
              </a:rPr>
              <a:t>Figure S6. Validation of U31 expression and its response to RBFOX2 and NOP58 knockdown</a:t>
            </a:r>
            <a:r>
              <a:rPr lang="en-CA" sz="1200" b="1" dirty="0" smtClean="0">
                <a:latin typeface="Arial" pitchFamily="34" charset="0"/>
                <a:cs typeface="Arial" pitchFamily="34" charset="0"/>
              </a:rPr>
              <a:t>.</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r>
              <a:rPr lang="en-CA" sz="1200" b="1" dirty="0" smtClean="0">
                <a:latin typeface="Arial" pitchFamily="34" charset="0"/>
                <a:cs typeface="Arial" pitchFamily="34" charset="0"/>
              </a:rPr>
              <a:t> </a:t>
            </a:r>
            <a:endParaRPr lang="en-CA" sz="1200" dirty="0">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19DE1540-3312-415C-A55C-73E00E5F93CB}" type="slidenum">
              <a:rPr lang="fr-CA" smtClean="0"/>
              <a:pPr/>
              <a:t>14</a:t>
            </a:fld>
            <a:endParaRPr lang="fr-CA"/>
          </a:p>
        </p:txBody>
      </p:sp>
      <p:sp>
        <p:nvSpPr>
          <p:cNvPr id="53" name="Rectangle 52"/>
          <p:cNvSpPr/>
          <p:nvPr/>
        </p:nvSpPr>
        <p:spPr>
          <a:xfrm>
            <a:off x="5702305" y="2077974"/>
            <a:ext cx="409575" cy="76303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4" name="TextBox 53"/>
          <p:cNvSpPr txBox="1"/>
          <p:nvPr/>
        </p:nvSpPr>
        <p:spPr>
          <a:xfrm>
            <a:off x="5598588" y="2021881"/>
            <a:ext cx="339349" cy="200055"/>
          </a:xfrm>
          <a:prstGeom prst="rect">
            <a:avLst/>
          </a:prstGeom>
          <a:noFill/>
        </p:spPr>
        <p:txBody>
          <a:bodyPr wrap="none" rtlCol="0">
            <a:spAutoFit/>
          </a:bodyPr>
          <a:lstStyle/>
          <a:p>
            <a:r>
              <a:rPr lang="en-CA" sz="700" dirty="0" smtClean="0">
                <a:latin typeface="Arial"/>
                <a:cs typeface="Arial"/>
              </a:rPr>
              <a:t>LF1</a:t>
            </a:r>
            <a:endParaRPr lang="en-CA" sz="700" dirty="0">
              <a:latin typeface="Arial"/>
              <a:cs typeface="Arial"/>
            </a:endParaRPr>
          </a:p>
        </p:txBody>
      </p:sp>
      <p:sp>
        <p:nvSpPr>
          <p:cNvPr id="55" name="TextBox 54"/>
          <p:cNvSpPr txBox="1"/>
          <p:nvPr/>
        </p:nvSpPr>
        <p:spPr>
          <a:xfrm>
            <a:off x="5598588" y="2127714"/>
            <a:ext cx="339349" cy="200055"/>
          </a:xfrm>
          <a:prstGeom prst="rect">
            <a:avLst/>
          </a:prstGeom>
          <a:noFill/>
        </p:spPr>
        <p:txBody>
          <a:bodyPr wrap="none" rtlCol="0">
            <a:spAutoFit/>
          </a:bodyPr>
          <a:lstStyle/>
          <a:p>
            <a:r>
              <a:rPr lang="en-CA" sz="700" dirty="0" smtClean="0">
                <a:latin typeface="Arial"/>
                <a:cs typeface="Arial"/>
              </a:rPr>
              <a:t>LF2</a:t>
            </a:r>
            <a:endParaRPr lang="en-CA" sz="700" dirty="0">
              <a:latin typeface="Arial"/>
              <a:cs typeface="Arial"/>
            </a:endParaRPr>
          </a:p>
        </p:txBody>
      </p:sp>
      <p:sp>
        <p:nvSpPr>
          <p:cNvPr id="56" name="TextBox 55"/>
          <p:cNvSpPr txBox="1"/>
          <p:nvPr/>
        </p:nvSpPr>
        <p:spPr>
          <a:xfrm>
            <a:off x="5598588" y="2348905"/>
            <a:ext cx="638723" cy="200055"/>
          </a:xfrm>
          <a:prstGeom prst="rect">
            <a:avLst/>
          </a:prstGeom>
          <a:noFill/>
        </p:spPr>
        <p:txBody>
          <a:bodyPr wrap="none" rtlCol="0">
            <a:spAutoFit/>
          </a:bodyPr>
          <a:lstStyle/>
          <a:p>
            <a:r>
              <a:rPr lang="en-CA" sz="700" dirty="0" smtClean="0">
                <a:latin typeface="Arial"/>
                <a:cs typeface="Arial"/>
              </a:rPr>
              <a:t>NOP58 SI1</a:t>
            </a:r>
            <a:endParaRPr lang="en-CA" sz="700" dirty="0">
              <a:latin typeface="Arial"/>
              <a:cs typeface="Arial"/>
            </a:endParaRPr>
          </a:p>
        </p:txBody>
      </p:sp>
      <p:sp>
        <p:nvSpPr>
          <p:cNvPr id="57" name="TextBox 56"/>
          <p:cNvSpPr txBox="1"/>
          <p:nvPr/>
        </p:nvSpPr>
        <p:spPr>
          <a:xfrm>
            <a:off x="5598588" y="2447330"/>
            <a:ext cx="638723" cy="200055"/>
          </a:xfrm>
          <a:prstGeom prst="rect">
            <a:avLst/>
          </a:prstGeom>
          <a:noFill/>
        </p:spPr>
        <p:txBody>
          <a:bodyPr wrap="none" rtlCol="0">
            <a:spAutoFit/>
          </a:bodyPr>
          <a:lstStyle/>
          <a:p>
            <a:r>
              <a:rPr lang="en-CA" sz="700" dirty="0" smtClean="0">
                <a:latin typeface="Arial"/>
                <a:cs typeface="Arial"/>
              </a:rPr>
              <a:t>NOP58 SI2</a:t>
            </a:r>
            <a:endParaRPr lang="en-CA" sz="700" dirty="0">
              <a:latin typeface="Arial"/>
              <a:cs typeface="Arial"/>
            </a:endParaRPr>
          </a:p>
        </p:txBody>
      </p:sp>
      <p:sp>
        <p:nvSpPr>
          <p:cNvPr id="58" name="TextBox 57"/>
          <p:cNvSpPr txBox="1"/>
          <p:nvPr/>
        </p:nvSpPr>
        <p:spPr>
          <a:xfrm>
            <a:off x="5598588" y="2558455"/>
            <a:ext cx="703507" cy="200055"/>
          </a:xfrm>
          <a:prstGeom prst="rect">
            <a:avLst/>
          </a:prstGeom>
          <a:noFill/>
        </p:spPr>
        <p:txBody>
          <a:bodyPr wrap="none" rtlCol="0">
            <a:spAutoFit/>
          </a:bodyPr>
          <a:lstStyle/>
          <a:p>
            <a:r>
              <a:rPr lang="en-CA" sz="700" dirty="0" smtClean="0">
                <a:latin typeface="Arial"/>
                <a:cs typeface="Arial"/>
              </a:rPr>
              <a:t>RBFOX2 SI1</a:t>
            </a:r>
            <a:endParaRPr lang="en-CA" sz="700" dirty="0">
              <a:latin typeface="Arial"/>
              <a:cs typeface="Arial"/>
            </a:endParaRPr>
          </a:p>
        </p:txBody>
      </p:sp>
      <p:sp>
        <p:nvSpPr>
          <p:cNvPr id="59" name="TextBox 58"/>
          <p:cNvSpPr txBox="1"/>
          <p:nvPr/>
        </p:nvSpPr>
        <p:spPr>
          <a:xfrm>
            <a:off x="5601763" y="2650530"/>
            <a:ext cx="703507" cy="200055"/>
          </a:xfrm>
          <a:prstGeom prst="rect">
            <a:avLst/>
          </a:prstGeom>
          <a:noFill/>
        </p:spPr>
        <p:txBody>
          <a:bodyPr wrap="none" rtlCol="0">
            <a:spAutoFit/>
          </a:bodyPr>
          <a:lstStyle/>
          <a:p>
            <a:r>
              <a:rPr lang="en-CA" sz="700" dirty="0" smtClean="0">
                <a:latin typeface="Arial"/>
                <a:cs typeface="Arial"/>
              </a:rPr>
              <a:t>RBFOX2 SI2</a:t>
            </a:r>
            <a:endParaRPr lang="en-CA" sz="700" dirty="0">
              <a:latin typeface="Arial"/>
              <a:cs typeface="Arial"/>
            </a:endParaRPr>
          </a:p>
        </p:txBody>
      </p:sp>
      <p:sp>
        <p:nvSpPr>
          <p:cNvPr id="60" name="TextBox 59"/>
          <p:cNvSpPr txBox="1"/>
          <p:nvPr/>
        </p:nvSpPr>
        <p:spPr>
          <a:xfrm>
            <a:off x="5598588" y="2244130"/>
            <a:ext cx="339349" cy="200055"/>
          </a:xfrm>
          <a:prstGeom prst="rect">
            <a:avLst/>
          </a:prstGeom>
          <a:noFill/>
        </p:spPr>
        <p:txBody>
          <a:bodyPr wrap="none" rtlCol="0">
            <a:spAutoFit/>
          </a:bodyPr>
          <a:lstStyle/>
          <a:p>
            <a:r>
              <a:rPr lang="en-CA" sz="700" dirty="0" smtClean="0">
                <a:latin typeface="Arial"/>
                <a:cs typeface="Arial"/>
              </a:rPr>
              <a:t>LF3</a:t>
            </a:r>
            <a:endParaRPr lang="en-CA" sz="700" dirty="0">
              <a:latin typeface="Arial"/>
              <a:cs typeface="Arial"/>
            </a:endParaRPr>
          </a:p>
        </p:txBody>
      </p:sp>
    </p:spTree>
    <p:extLst>
      <p:ext uri="{BB962C8B-B14F-4D97-AF65-F5344CB8AC3E}">
        <p14:creationId xmlns:p14="http://schemas.microsoft.com/office/powerpoint/2010/main" xmlns="" val="3995536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2666" y="7199874"/>
            <a:ext cx="2263428" cy="461665"/>
          </a:xfrm>
          <a:prstGeom prst="rect">
            <a:avLst/>
          </a:prstGeom>
          <a:noFill/>
        </p:spPr>
        <p:txBody>
          <a:bodyPr wrap="square" rtlCol="0">
            <a:spAutoFit/>
          </a:bodyPr>
          <a:lstStyle/>
          <a:p>
            <a:r>
              <a:rPr lang="en-CA" sz="1200" dirty="0" smtClean="0"/>
              <a:t>U15B long form (k-turn forming) </a:t>
            </a:r>
          </a:p>
          <a:p>
            <a:r>
              <a:rPr lang="en-CA" sz="1200" dirty="0" smtClean="0"/>
              <a:t>(</a:t>
            </a:r>
            <a:r>
              <a:rPr lang="el-GR" sz="1200" dirty="0" smtClean="0"/>
              <a:t>Δ</a:t>
            </a:r>
            <a:r>
              <a:rPr lang="en-CA" sz="1200" dirty="0" smtClean="0"/>
              <a:t>G = -44.20 kcal/</a:t>
            </a:r>
            <a:r>
              <a:rPr lang="en-CA" sz="1200" dirty="0" err="1" smtClean="0"/>
              <a:t>mol</a:t>
            </a:r>
            <a:r>
              <a:rPr lang="en-CA" sz="1200" dirty="0" smtClean="0"/>
              <a:t>)</a:t>
            </a:r>
            <a:endParaRPr lang="fr-CA" sz="1200" dirty="0"/>
          </a:p>
        </p:txBody>
      </p:sp>
      <p:sp>
        <p:nvSpPr>
          <p:cNvPr id="22" name="TextBox 21"/>
          <p:cNvSpPr txBox="1"/>
          <p:nvPr/>
        </p:nvSpPr>
        <p:spPr>
          <a:xfrm>
            <a:off x="2469166" y="7199874"/>
            <a:ext cx="2126901" cy="461665"/>
          </a:xfrm>
          <a:prstGeom prst="rect">
            <a:avLst/>
          </a:prstGeom>
          <a:noFill/>
        </p:spPr>
        <p:txBody>
          <a:bodyPr wrap="square" rtlCol="0">
            <a:spAutoFit/>
          </a:bodyPr>
          <a:lstStyle/>
          <a:p>
            <a:pPr algn="ctr"/>
            <a:r>
              <a:rPr lang="en-CA" sz="1200" dirty="0" smtClean="0"/>
              <a:t>U15B short k-turn form </a:t>
            </a:r>
          </a:p>
          <a:p>
            <a:pPr algn="ctr"/>
            <a:r>
              <a:rPr lang="en-CA" sz="1200" dirty="0" smtClean="0"/>
              <a:t>(</a:t>
            </a:r>
            <a:r>
              <a:rPr lang="el-GR" sz="1200" dirty="0" smtClean="0"/>
              <a:t>Δ</a:t>
            </a:r>
            <a:r>
              <a:rPr lang="en-CA" sz="1200" dirty="0" smtClean="0"/>
              <a:t>G = -39.60 kcal/</a:t>
            </a:r>
            <a:r>
              <a:rPr lang="en-CA" sz="1200" dirty="0" err="1" smtClean="0"/>
              <a:t>mol</a:t>
            </a:r>
            <a:r>
              <a:rPr lang="en-CA" sz="1200" dirty="0" smtClean="0"/>
              <a:t>)</a:t>
            </a:r>
            <a:endParaRPr lang="fr-CA" sz="1200" dirty="0"/>
          </a:p>
        </p:txBody>
      </p:sp>
      <p:sp>
        <p:nvSpPr>
          <p:cNvPr id="23" name="TextBox 22"/>
          <p:cNvSpPr txBox="1"/>
          <p:nvPr/>
        </p:nvSpPr>
        <p:spPr>
          <a:xfrm>
            <a:off x="4803593" y="7199874"/>
            <a:ext cx="2289540" cy="646331"/>
          </a:xfrm>
          <a:prstGeom prst="rect">
            <a:avLst/>
          </a:prstGeom>
          <a:noFill/>
        </p:spPr>
        <p:txBody>
          <a:bodyPr wrap="square" rtlCol="0">
            <a:spAutoFit/>
          </a:bodyPr>
          <a:lstStyle/>
          <a:p>
            <a:pPr algn="ctr"/>
            <a:r>
              <a:rPr lang="en-CA" sz="1200" dirty="0" smtClean="0"/>
              <a:t>U15B short form, canonical pairing in terminal region</a:t>
            </a:r>
          </a:p>
          <a:p>
            <a:pPr algn="ctr"/>
            <a:r>
              <a:rPr lang="en-CA" sz="1200" dirty="0" smtClean="0"/>
              <a:t>(</a:t>
            </a:r>
            <a:r>
              <a:rPr lang="el-GR" sz="1200" dirty="0" smtClean="0"/>
              <a:t>Δ</a:t>
            </a:r>
            <a:r>
              <a:rPr lang="en-CA" sz="1200" dirty="0" smtClean="0"/>
              <a:t>G = -43.90 kcal/</a:t>
            </a:r>
            <a:r>
              <a:rPr lang="en-CA" sz="1200" dirty="0" err="1" smtClean="0"/>
              <a:t>mol</a:t>
            </a:r>
            <a:r>
              <a:rPr lang="en-CA" sz="1200" dirty="0" smtClean="0"/>
              <a:t>)</a:t>
            </a:r>
            <a:endParaRPr lang="fr-CA" sz="1200" dirty="0"/>
          </a:p>
        </p:txBody>
      </p:sp>
      <p:sp>
        <p:nvSpPr>
          <p:cNvPr id="7" name="TextBox 6"/>
          <p:cNvSpPr txBox="1"/>
          <p:nvPr/>
        </p:nvSpPr>
        <p:spPr>
          <a:xfrm>
            <a:off x="360947" y="165741"/>
            <a:ext cx="318229" cy="369332"/>
          </a:xfrm>
          <a:prstGeom prst="rect">
            <a:avLst/>
          </a:prstGeom>
          <a:noFill/>
        </p:spPr>
        <p:txBody>
          <a:bodyPr wrap="none" rtlCol="0">
            <a:spAutoFit/>
          </a:bodyPr>
          <a:lstStyle/>
          <a:p>
            <a:r>
              <a:rPr lang="en-CA" dirty="0" smtClean="0"/>
              <a:t>A</a:t>
            </a:r>
            <a:endParaRPr lang="fr-CA" dirty="0"/>
          </a:p>
        </p:txBody>
      </p:sp>
      <p:grpSp>
        <p:nvGrpSpPr>
          <p:cNvPr id="15" name="Group 14"/>
          <p:cNvGrpSpPr/>
          <p:nvPr/>
        </p:nvGrpSpPr>
        <p:grpSpPr>
          <a:xfrm>
            <a:off x="673100" y="317499"/>
            <a:ext cx="5308600" cy="6959601"/>
            <a:chOff x="312822" y="409643"/>
            <a:chExt cx="6472994" cy="8365096"/>
          </a:xfrm>
        </p:grpSpPr>
        <p:grpSp>
          <p:nvGrpSpPr>
            <p:cNvPr id="14" name="Group 13"/>
            <p:cNvGrpSpPr/>
            <p:nvPr/>
          </p:nvGrpSpPr>
          <p:grpSpPr>
            <a:xfrm>
              <a:off x="312822" y="409643"/>
              <a:ext cx="6472994" cy="8365096"/>
              <a:chOff x="312822" y="409643"/>
              <a:chExt cx="6472994" cy="8365096"/>
            </a:xfrm>
          </p:grpSpPr>
          <p:pic>
            <p:nvPicPr>
              <p:cNvPr id="3" name="Picture 2"/>
              <p:cNvPicPr>
                <a:picLocks noChangeAspect="1"/>
              </p:cNvPicPr>
              <p:nvPr/>
            </p:nvPicPr>
            <p:blipFill rotWithShape="1">
              <a:blip r:embed="rId2" cstate="print"/>
              <a:srcRect l="65876" t="13175" r="29018" b="6800"/>
              <a:stretch/>
            </p:blipFill>
            <p:spPr>
              <a:xfrm>
                <a:off x="312822" y="542513"/>
                <a:ext cx="1867594" cy="8232226"/>
              </a:xfrm>
              <a:prstGeom prst="rect">
                <a:avLst/>
              </a:prstGeom>
            </p:spPr>
          </p:pic>
          <p:pic>
            <p:nvPicPr>
              <p:cNvPr id="5" name="Picture 4"/>
              <p:cNvPicPr>
                <a:picLocks noChangeAspect="1"/>
              </p:cNvPicPr>
              <p:nvPr/>
            </p:nvPicPr>
            <p:blipFill rotWithShape="1">
              <a:blip r:embed="rId3" cstate="print"/>
              <a:srcRect l="65804" t="13491" r="29643" b="6852"/>
              <a:stretch/>
            </p:blipFill>
            <p:spPr>
              <a:xfrm>
                <a:off x="2678145" y="494386"/>
                <a:ext cx="1665515" cy="8194252"/>
              </a:xfrm>
              <a:prstGeom prst="rect">
                <a:avLst/>
              </a:prstGeom>
            </p:spPr>
          </p:pic>
          <p:pic>
            <p:nvPicPr>
              <p:cNvPr id="6" name="Picture 5"/>
              <p:cNvPicPr>
                <a:picLocks noChangeAspect="1"/>
              </p:cNvPicPr>
              <p:nvPr/>
            </p:nvPicPr>
            <p:blipFill rotWithShape="1">
              <a:blip r:embed="rId4" cstate="print"/>
              <a:srcRect l="65357" t="13174" r="29545" b="6817"/>
              <a:stretch/>
            </p:blipFill>
            <p:spPr>
              <a:xfrm>
                <a:off x="4920920" y="409643"/>
                <a:ext cx="1864896" cy="8230519"/>
              </a:xfrm>
              <a:prstGeom prst="rect">
                <a:avLst/>
              </a:prstGeom>
            </p:spPr>
          </p:pic>
        </p:grpSp>
        <p:sp>
          <p:nvSpPr>
            <p:cNvPr id="2" name="Freeform 1"/>
            <p:cNvSpPr/>
            <p:nvPr/>
          </p:nvSpPr>
          <p:spPr>
            <a:xfrm>
              <a:off x="1151774" y="7328322"/>
              <a:ext cx="352425" cy="662919"/>
            </a:xfrm>
            <a:custGeom>
              <a:avLst/>
              <a:gdLst>
                <a:gd name="connsiteX0" fmla="*/ 242887 w 352425"/>
                <a:gd name="connsiteY0" fmla="*/ 10457 h 662919"/>
                <a:gd name="connsiteX1" fmla="*/ 219075 w 352425"/>
                <a:gd name="connsiteY1" fmla="*/ 15219 h 662919"/>
                <a:gd name="connsiteX2" fmla="*/ 209550 w 352425"/>
                <a:gd name="connsiteY2" fmla="*/ 43794 h 662919"/>
                <a:gd name="connsiteX3" fmla="*/ 200025 w 352425"/>
                <a:gd name="connsiteY3" fmla="*/ 72369 h 662919"/>
                <a:gd name="connsiteX4" fmla="*/ 195262 w 352425"/>
                <a:gd name="connsiteY4" fmla="*/ 96182 h 662919"/>
                <a:gd name="connsiteX5" fmla="*/ 190500 w 352425"/>
                <a:gd name="connsiteY5" fmla="*/ 110469 h 662919"/>
                <a:gd name="connsiteX6" fmla="*/ 161925 w 352425"/>
                <a:gd name="connsiteY6" fmla="*/ 129519 h 662919"/>
                <a:gd name="connsiteX7" fmla="*/ 157162 w 352425"/>
                <a:gd name="connsiteY7" fmla="*/ 143807 h 662919"/>
                <a:gd name="connsiteX8" fmla="*/ 142875 w 352425"/>
                <a:gd name="connsiteY8" fmla="*/ 148569 h 662919"/>
                <a:gd name="connsiteX9" fmla="*/ 128587 w 352425"/>
                <a:gd name="connsiteY9" fmla="*/ 158094 h 662919"/>
                <a:gd name="connsiteX10" fmla="*/ 104775 w 352425"/>
                <a:gd name="connsiteY10" fmla="*/ 186669 h 662919"/>
                <a:gd name="connsiteX11" fmla="*/ 76200 w 352425"/>
                <a:gd name="connsiteY11" fmla="*/ 210482 h 662919"/>
                <a:gd name="connsiteX12" fmla="*/ 57150 w 352425"/>
                <a:gd name="connsiteY12" fmla="*/ 239057 h 662919"/>
                <a:gd name="connsiteX13" fmla="*/ 42862 w 352425"/>
                <a:gd name="connsiteY13" fmla="*/ 267632 h 662919"/>
                <a:gd name="connsiteX14" fmla="*/ 23812 w 352425"/>
                <a:gd name="connsiteY14" fmla="*/ 310494 h 662919"/>
                <a:gd name="connsiteX15" fmla="*/ 14287 w 352425"/>
                <a:gd name="connsiteY15" fmla="*/ 339069 h 662919"/>
                <a:gd name="connsiteX16" fmla="*/ 9525 w 352425"/>
                <a:gd name="connsiteY16" fmla="*/ 381932 h 662919"/>
                <a:gd name="connsiteX17" fmla="*/ 4762 w 352425"/>
                <a:gd name="connsiteY17" fmla="*/ 420032 h 662919"/>
                <a:gd name="connsiteX18" fmla="*/ 0 w 352425"/>
                <a:gd name="connsiteY18" fmla="*/ 481944 h 662919"/>
                <a:gd name="connsiteX19" fmla="*/ 9525 w 352425"/>
                <a:gd name="connsiteY19" fmla="*/ 596244 h 662919"/>
                <a:gd name="connsiteX20" fmla="*/ 14287 w 352425"/>
                <a:gd name="connsiteY20" fmla="*/ 610532 h 662919"/>
                <a:gd name="connsiteX21" fmla="*/ 23812 w 352425"/>
                <a:gd name="connsiteY21" fmla="*/ 624819 h 662919"/>
                <a:gd name="connsiteX22" fmla="*/ 33337 w 352425"/>
                <a:gd name="connsiteY22" fmla="*/ 653394 h 662919"/>
                <a:gd name="connsiteX23" fmla="*/ 61912 w 352425"/>
                <a:gd name="connsiteY23" fmla="*/ 662919 h 662919"/>
                <a:gd name="connsiteX24" fmla="*/ 128587 w 352425"/>
                <a:gd name="connsiteY24" fmla="*/ 658157 h 662919"/>
                <a:gd name="connsiteX25" fmla="*/ 152400 w 352425"/>
                <a:gd name="connsiteY25" fmla="*/ 615294 h 662919"/>
                <a:gd name="connsiteX26" fmla="*/ 147637 w 352425"/>
                <a:gd name="connsiteY26" fmla="*/ 505757 h 662919"/>
                <a:gd name="connsiteX27" fmla="*/ 142875 w 352425"/>
                <a:gd name="connsiteY27" fmla="*/ 491469 h 662919"/>
                <a:gd name="connsiteX28" fmla="*/ 147637 w 352425"/>
                <a:gd name="connsiteY28" fmla="*/ 434319 h 662919"/>
                <a:gd name="connsiteX29" fmla="*/ 157162 w 352425"/>
                <a:gd name="connsiteY29" fmla="*/ 405744 h 662919"/>
                <a:gd name="connsiteX30" fmla="*/ 166687 w 352425"/>
                <a:gd name="connsiteY30" fmla="*/ 372407 h 662919"/>
                <a:gd name="connsiteX31" fmla="*/ 176212 w 352425"/>
                <a:gd name="connsiteY31" fmla="*/ 358119 h 662919"/>
                <a:gd name="connsiteX32" fmla="*/ 180975 w 352425"/>
                <a:gd name="connsiteY32" fmla="*/ 343832 h 662919"/>
                <a:gd name="connsiteX33" fmla="*/ 195262 w 352425"/>
                <a:gd name="connsiteY33" fmla="*/ 334307 h 662919"/>
                <a:gd name="connsiteX34" fmla="*/ 233362 w 352425"/>
                <a:gd name="connsiteY34" fmla="*/ 324782 h 662919"/>
                <a:gd name="connsiteX35" fmla="*/ 247650 w 352425"/>
                <a:gd name="connsiteY35" fmla="*/ 320019 h 662919"/>
                <a:gd name="connsiteX36" fmla="*/ 280987 w 352425"/>
                <a:gd name="connsiteY36" fmla="*/ 286682 h 662919"/>
                <a:gd name="connsiteX37" fmla="*/ 295275 w 352425"/>
                <a:gd name="connsiteY37" fmla="*/ 277157 h 662919"/>
                <a:gd name="connsiteX38" fmla="*/ 319087 w 352425"/>
                <a:gd name="connsiteY38" fmla="*/ 239057 h 662919"/>
                <a:gd name="connsiteX39" fmla="*/ 328612 w 352425"/>
                <a:gd name="connsiteY39" fmla="*/ 224769 h 662919"/>
                <a:gd name="connsiteX40" fmla="*/ 338137 w 352425"/>
                <a:gd name="connsiteY40" fmla="*/ 177144 h 662919"/>
                <a:gd name="connsiteX41" fmla="*/ 342900 w 352425"/>
                <a:gd name="connsiteY41" fmla="*/ 158094 h 662919"/>
                <a:gd name="connsiteX42" fmla="*/ 347662 w 352425"/>
                <a:gd name="connsiteY42" fmla="*/ 77132 h 662919"/>
                <a:gd name="connsiteX43" fmla="*/ 352425 w 352425"/>
                <a:gd name="connsiteY43" fmla="*/ 58082 h 662919"/>
                <a:gd name="connsiteX44" fmla="*/ 342900 w 352425"/>
                <a:gd name="connsiteY44" fmla="*/ 19982 h 662919"/>
                <a:gd name="connsiteX45" fmla="*/ 333375 w 352425"/>
                <a:gd name="connsiteY45" fmla="*/ 5694 h 662919"/>
                <a:gd name="connsiteX46" fmla="*/ 242887 w 352425"/>
                <a:gd name="connsiteY46" fmla="*/ 10457 h 662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52425" h="662919">
                  <a:moveTo>
                    <a:pt x="242887" y="10457"/>
                  </a:moveTo>
                  <a:cubicBezTo>
                    <a:pt x="223837" y="12044"/>
                    <a:pt x="224799" y="9495"/>
                    <a:pt x="219075" y="15219"/>
                  </a:cubicBezTo>
                  <a:cubicBezTo>
                    <a:pt x="211975" y="22319"/>
                    <a:pt x="212725" y="34269"/>
                    <a:pt x="209550" y="43794"/>
                  </a:cubicBezTo>
                  <a:lnTo>
                    <a:pt x="200025" y="72369"/>
                  </a:lnTo>
                  <a:cubicBezTo>
                    <a:pt x="198437" y="80307"/>
                    <a:pt x="197225" y="88329"/>
                    <a:pt x="195262" y="96182"/>
                  </a:cubicBezTo>
                  <a:cubicBezTo>
                    <a:pt x="194044" y="101052"/>
                    <a:pt x="194050" y="106919"/>
                    <a:pt x="190500" y="110469"/>
                  </a:cubicBezTo>
                  <a:cubicBezTo>
                    <a:pt x="182405" y="118564"/>
                    <a:pt x="161925" y="129519"/>
                    <a:pt x="161925" y="129519"/>
                  </a:cubicBezTo>
                  <a:cubicBezTo>
                    <a:pt x="160337" y="134282"/>
                    <a:pt x="160712" y="140257"/>
                    <a:pt x="157162" y="143807"/>
                  </a:cubicBezTo>
                  <a:cubicBezTo>
                    <a:pt x="153612" y="147357"/>
                    <a:pt x="147365" y="146324"/>
                    <a:pt x="142875" y="148569"/>
                  </a:cubicBezTo>
                  <a:cubicBezTo>
                    <a:pt x="137755" y="151129"/>
                    <a:pt x="132984" y="154430"/>
                    <a:pt x="128587" y="158094"/>
                  </a:cubicBezTo>
                  <a:cubicBezTo>
                    <a:pt x="105822" y="177065"/>
                    <a:pt x="121801" y="166238"/>
                    <a:pt x="104775" y="186669"/>
                  </a:cubicBezTo>
                  <a:cubicBezTo>
                    <a:pt x="93315" y="200420"/>
                    <a:pt x="90248" y="201116"/>
                    <a:pt x="76200" y="210482"/>
                  </a:cubicBezTo>
                  <a:cubicBezTo>
                    <a:pt x="69850" y="220007"/>
                    <a:pt x="60771" y="228197"/>
                    <a:pt x="57150" y="239057"/>
                  </a:cubicBezTo>
                  <a:cubicBezTo>
                    <a:pt x="50577" y="258774"/>
                    <a:pt x="55172" y="249167"/>
                    <a:pt x="42862" y="267632"/>
                  </a:cubicBezTo>
                  <a:cubicBezTo>
                    <a:pt x="31527" y="301637"/>
                    <a:pt x="38906" y="287853"/>
                    <a:pt x="23812" y="310494"/>
                  </a:cubicBezTo>
                  <a:cubicBezTo>
                    <a:pt x="20637" y="320019"/>
                    <a:pt x="15396" y="329090"/>
                    <a:pt x="14287" y="339069"/>
                  </a:cubicBezTo>
                  <a:cubicBezTo>
                    <a:pt x="12700" y="353357"/>
                    <a:pt x="11205" y="367655"/>
                    <a:pt x="9525" y="381932"/>
                  </a:cubicBezTo>
                  <a:cubicBezTo>
                    <a:pt x="8030" y="394643"/>
                    <a:pt x="5975" y="407291"/>
                    <a:pt x="4762" y="420032"/>
                  </a:cubicBezTo>
                  <a:cubicBezTo>
                    <a:pt x="2800" y="440637"/>
                    <a:pt x="1587" y="461307"/>
                    <a:pt x="0" y="481944"/>
                  </a:cubicBezTo>
                  <a:cubicBezTo>
                    <a:pt x="3255" y="547050"/>
                    <a:pt x="-2571" y="553906"/>
                    <a:pt x="9525" y="596244"/>
                  </a:cubicBezTo>
                  <a:cubicBezTo>
                    <a:pt x="10904" y="601071"/>
                    <a:pt x="12042" y="606042"/>
                    <a:pt x="14287" y="610532"/>
                  </a:cubicBezTo>
                  <a:cubicBezTo>
                    <a:pt x="16847" y="615651"/>
                    <a:pt x="21487" y="619589"/>
                    <a:pt x="23812" y="624819"/>
                  </a:cubicBezTo>
                  <a:cubicBezTo>
                    <a:pt x="27890" y="633994"/>
                    <a:pt x="23812" y="650219"/>
                    <a:pt x="33337" y="653394"/>
                  </a:cubicBezTo>
                  <a:lnTo>
                    <a:pt x="61912" y="662919"/>
                  </a:lnTo>
                  <a:lnTo>
                    <a:pt x="128587" y="658157"/>
                  </a:lnTo>
                  <a:cubicBezTo>
                    <a:pt x="141130" y="653279"/>
                    <a:pt x="148092" y="628218"/>
                    <a:pt x="152400" y="615294"/>
                  </a:cubicBezTo>
                  <a:cubicBezTo>
                    <a:pt x="150812" y="578782"/>
                    <a:pt x="150440" y="542196"/>
                    <a:pt x="147637" y="505757"/>
                  </a:cubicBezTo>
                  <a:cubicBezTo>
                    <a:pt x="147252" y="500752"/>
                    <a:pt x="142875" y="496489"/>
                    <a:pt x="142875" y="491469"/>
                  </a:cubicBezTo>
                  <a:cubicBezTo>
                    <a:pt x="142875" y="472353"/>
                    <a:pt x="144494" y="453175"/>
                    <a:pt x="147637" y="434319"/>
                  </a:cubicBezTo>
                  <a:cubicBezTo>
                    <a:pt x="149288" y="424415"/>
                    <a:pt x="154727" y="415484"/>
                    <a:pt x="157162" y="405744"/>
                  </a:cubicBezTo>
                  <a:cubicBezTo>
                    <a:pt x="158687" y="399645"/>
                    <a:pt x="163272" y="379236"/>
                    <a:pt x="166687" y="372407"/>
                  </a:cubicBezTo>
                  <a:cubicBezTo>
                    <a:pt x="169247" y="367287"/>
                    <a:pt x="173652" y="363239"/>
                    <a:pt x="176212" y="358119"/>
                  </a:cubicBezTo>
                  <a:cubicBezTo>
                    <a:pt x="178457" y="353629"/>
                    <a:pt x="177839" y="347752"/>
                    <a:pt x="180975" y="343832"/>
                  </a:cubicBezTo>
                  <a:cubicBezTo>
                    <a:pt x="184551" y="339363"/>
                    <a:pt x="190143" y="336867"/>
                    <a:pt x="195262" y="334307"/>
                  </a:cubicBezTo>
                  <a:cubicBezTo>
                    <a:pt x="206151" y="328862"/>
                    <a:pt x="222488" y="327500"/>
                    <a:pt x="233362" y="324782"/>
                  </a:cubicBezTo>
                  <a:cubicBezTo>
                    <a:pt x="238232" y="323564"/>
                    <a:pt x="242887" y="321607"/>
                    <a:pt x="247650" y="320019"/>
                  </a:cubicBezTo>
                  <a:cubicBezTo>
                    <a:pt x="256032" y="294872"/>
                    <a:pt x="248235" y="308516"/>
                    <a:pt x="280987" y="286682"/>
                  </a:cubicBezTo>
                  <a:lnTo>
                    <a:pt x="295275" y="277157"/>
                  </a:lnTo>
                  <a:cubicBezTo>
                    <a:pt x="306610" y="243152"/>
                    <a:pt x="296446" y="254151"/>
                    <a:pt x="319087" y="239057"/>
                  </a:cubicBezTo>
                  <a:cubicBezTo>
                    <a:pt x="322262" y="234294"/>
                    <a:pt x="326052" y="229889"/>
                    <a:pt x="328612" y="224769"/>
                  </a:cubicBezTo>
                  <a:cubicBezTo>
                    <a:pt x="335600" y="210793"/>
                    <a:pt x="335628" y="190943"/>
                    <a:pt x="338137" y="177144"/>
                  </a:cubicBezTo>
                  <a:cubicBezTo>
                    <a:pt x="339308" y="170704"/>
                    <a:pt x="341312" y="164444"/>
                    <a:pt x="342900" y="158094"/>
                  </a:cubicBezTo>
                  <a:cubicBezTo>
                    <a:pt x="344487" y="131107"/>
                    <a:pt x="345099" y="104044"/>
                    <a:pt x="347662" y="77132"/>
                  </a:cubicBezTo>
                  <a:cubicBezTo>
                    <a:pt x="348283" y="70616"/>
                    <a:pt x="352425" y="64627"/>
                    <a:pt x="352425" y="58082"/>
                  </a:cubicBezTo>
                  <a:cubicBezTo>
                    <a:pt x="352425" y="52650"/>
                    <a:pt x="346657" y="27497"/>
                    <a:pt x="342900" y="19982"/>
                  </a:cubicBezTo>
                  <a:cubicBezTo>
                    <a:pt x="340340" y="14862"/>
                    <a:pt x="338229" y="8728"/>
                    <a:pt x="333375" y="5694"/>
                  </a:cubicBezTo>
                  <a:cubicBezTo>
                    <a:pt x="310103" y="-8851"/>
                    <a:pt x="261937" y="8870"/>
                    <a:pt x="242887" y="10457"/>
                  </a:cubicBezTo>
                  <a:close/>
                </a:path>
              </a:pathLst>
            </a:custGeom>
            <a:solidFill>
              <a:srgbClr val="FFC000">
                <a:alpha val="34902"/>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 name="Freeform 7"/>
            <p:cNvSpPr/>
            <p:nvPr/>
          </p:nvSpPr>
          <p:spPr>
            <a:xfrm>
              <a:off x="3335762" y="7485165"/>
              <a:ext cx="354266" cy="634663"/>
            </a:xfrm>
            <a:custGeom>
              <a:avLst/>
              <a:gdLst>
                <a:gd name="connsiteX0" fmla="*/ 257175 w 354266"/>
                <a:gd name="connsiteY0" fmla="*/ 6013 h 634663"/>
                <a:gd name="connsiteX1" fmla="*/ 228600 w 354266"/>
                <a:gd name="connsiteY1" fmla="*/ 115550 h 634663"/>
                <a:gd name="connsiteX2" fmla="*/ 200025 w 354266"/>
                <a:gd name="connsiteY2" fmla="*/ 134600 h 634663"/>
                <a:gd name="connsiteX3" fmla="*/ 195263 w 354266"/>
                <a:gd name="connsiteY3" fmla="*/ 148888 h 634663"/>
                <a:gd name="connsiteX4" fmla="*/ 180975 w 354266"/>
                <a:gd name="connsiteY4" fmla="*/ 153650 h 634663"/>
                <a:gd name="connsiteX5" fmla="*/ 147638 w 354266"/>
                <a:gd name="connsiteY5" fmla="*/ 172700 h 634663"/>
                <a:gd name="connsiteX6" fmla="*/ 114300 w 354266"/>
                <a:gd name="connsiteY6" fmla="*/ 210800 h 634663"/>
                <a:gd name="connsiteX7" fmla="*/ 90488 w 354266"/>
                <a:gd name="connsiteY7" fmla="*/ 234613 h 634663"/>
                <a:gd name="connsiteX8" fmla="*/ 52388 w 354266"/>
                <a:gd name="connsiteY8" fmla="*/ 277475 h 634663"/>
                <a:gd name="connsiteX9" fmla="*/ 23813 w 354266"/>
                <a:gd name="connsiteY9" fmla="*/ 296525 h 634663"/>
                <a:gd name="connsiteX10" fmla="*/ 14288 w 354266"/>
                <a:gd name="connsiteY10" fmla="*/ 358438 h 634663"/>
                <a:gd name="connsiteX11" fmla="*/ 4763 w 354266"/>
                <a:gd name="connsiteY11" fmla="*/ 396538 h 634663"/>
                <a:gd name="connsiteX12" fmla="*/ 0 w 354266"/>
                <a:gd name="connsiteY12" fmla="*/ 415588 h 634663"/>
                <a:gd name="connsiteX13" fmla="*/ 4763 w 354266"/>
                <a:gd name="connsiteY13" fmla="*/ 510838 h 634663"/>
                <a:gd name="connsiteX14" fmla="*/ 23813 w 354266"/>
                <a:gd name="connsiteY14" fmla="*/ 572750 h 634663"/>
                <a:gd name="connsiteX15" fmla="*/ 33338 w 354266"/>
                <a:gd name="connsiteY15" fmla="*/ 601325 h 634663"/>
                <a:gd name="connsiteX16" fmla="*/ 52388 w 354266"/>
                <a:gd name="connsiteY16" fmla="*/ 629900 h 634663"/>
                <a:gd name="connsiteX17" fmla="*/ 80963 w 354266"/>
                <a:gd name="connsiteY17" fmla="*/ 634663 h 634663"/>
                <a:gd name="connsiteX18" fmla="*/ 128588 w 354266"/>
                <a:gd name="connsiteY18" fmla="*/ 629900 h 634663"/>
                <a:gd name="connsiteX19" fmla="*/ 142875 w 354266"/>
                <a:gd name="connsiteY19" fmla="*/ 625138 h 634663"/>
                <a:gd name="connsiteX20" fmla="*/ 152400 w 354266"/>
                <a:gd name="connsiteY20" fmla="*/ 596563 h 634663"/>
                <a:gd name="connsiteX21" fmla="*/ 157163 w 354266"/>
                <a:gd name="connsiteY21" fmla="*/ 372725 h 634663"/>
                <a:gd name="connsiteX22" fmla="*/ 176213 w 354266"/>
                <a:gd name="connsiteY22" fmla="*/ 353675 h 634663"/>
                <a:gd name="connsiteX23" fmla="*/ 209550 w 354266"/>
                <a:gd name="connsiteY23" fmla="*/ 329863 h 634663"/>
                <a:gd name="connsiteX24" fmla="*/ 223838 w 354266"/>
                <a:gd name="connsiteY24" fmla="*/ 325100 h 634663"/>
                <a:gd name="connsiteX25" fmla="*/ 238125 w 354266"/>
                <a:gd name="connsiteY25" fmla="*/ 320338 h 634663"/>
                <a:gd name="connsiteX26" fmla="*/ 252413 w 354266"/>
                <a:gd name="connsiteY26" fmla="*/ 306050 h 634663"/>
                <a:gd name="connsiteX27" fmla="*/ 266700 w 354266"/>
                <a:gd name="connsiteY27" fmla="*/ 296525 h 634663"/>
                <a:gd name="connsiteX28" fmla="*/ 285750 w 354266"/>
                <a:gd name="connsiteY28" fmla="*/ 277475 h 634663"/>
                <a:gd name="connsiteX29" fmla="*/ 295275 w 354266"/>
                <a:gd name="connsiteY29" fmla="*/ 263188 h 634663"/>
                <a:gd name="connsiteX30" fmla="*/ 309563 w 354266"/>
                <a:gd name="connsiteY30" fmla="*/ 258425 h 634663"/>
                <a:gd name="connsiteX31" fmla="*/ 328613 w 354266"/>
                <a:gd name="connsiteY31" fmla="*/ 229850 h 634663"/>
                <a:gd name="connsiteX32" fmla="*/ 333375 w 354266"/>
                <a:gd name="connsiteY32" fmla="*/ 215563 h 634663"/>
                <a:gd name="connsiteX33" fmla="*/ 342900 w 354266"/>
                <a:gd name="connsiteY33" fmla="*/ 201275 h 634663"/>
                <a:gd name="connsiteX34" fmla="*/ 347663 w 354266"/>
                <a:gd name="connsiteY34" fmla="*/ 172700 h 634663"/>
                <a:gd name="connsiteX35" fmla="*/ 347663 w 354266"/>
                <a:gd name="connsiteY35" fmla="*/ 58400 h 634663"/>
                <a:gd name="connsiteX36" fmla="*/ 333375 w 354266"/>
                <a:gd name="connsiteY36" fmla="*/ 29825 h 634663"/>
                <a:gd name="connsiteX37" fmla="*/ 319088 w 354266"/>
                <a:gd name="connsiteY37" fmla="*/ 25063 h 634663"/>
                <a:gd name="connsiteX38" fmla="*/ 257175 w 354266"/>
                <a:gd name="connsiteY38" fmla="*/ 6013 h 634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4266" h="634663">
                  <a:moveTo>
                    <a:pt x="257175" y="6013"/>
                  </a:moveTo>
                  <a:cubicBezTo>
                    <a:pt x="242094" y="21094"/>
                    <a:pt x="271323" y="-18720"/>
                    <a:pt x="228600" y="115550"/>
                  </a:cubicBezTo>
                  <a:cubicBezTo>
                    <a:pt x="225129" y="126459"/>
                    <a:pt x="200025" y="134600"/>
                    <a:pt x="200025" y="134600"/>
                  </a:cubicBezTo>
                  <a:cubicBezTo>
                    <a:pt x="198438" y="139363"/>
                    <a:pt x="198813" y="145338"/>
                    <a:pt x="195263" y="148888"/>
                  </a:cubicBezTo>
                  <a:cubicBezTo>
                    <a:pt x="191713" y="152438"/>
                    <a:pt x="185589" y="151673"/>
                    <a:pt x="180975" y="153650"/>
                  </a:cubicBezTo>
                  <a:cubicBezTo>
                    <a:pt x="164057" y="160900"/>
                    <a:pt x="161986" y="163134"/>
                    <a:pt x="147638" y="172700"/>
                  </a:cubicBezTo>
                  <a:cubicBezTo>
                    <a:pt x="125413" y="206038"/>
                    <a:pt x="138113" y="194925"/>
                    <a:pt x="114300" y="210800"/>
                  </a:cubicBezTo>
                  <a:cubicBezTo>
                    <a:pt x="88902" y="248898"/>
                    <a:pt x="122235" y="202866"/>
                    <a:pt x="90488" y="234613"/>
                  </a:cubicBezTo>
                  <a:cubicBezTo>
                    <a:pt x="61859" y="263242"/>
                    <a:pt x="112385" y="237477"/>
                    <a:pt x="52388" y="277475"/>
                  </a:cubicBezTo>
                  <a:lnTo>
                    <a:pt x="23813" y="296525"/>
                  </a:lnTo>
                  <a:cubicBezTo>
                    <a:pt x="13084" y="328709"/>
                    <a:pt x="22474" y="297045"/>
                    <a:pt x="14288" y="358438"/>
                  </a:cubicBezTo>
                  <a:cubicBezTo>
                    <a:pt x="10659" y="385656"/>
                    <a:pt x="10770" y="375512"/>
                    <a:pt x="4763" y="396538"/>
                  </a:cubicBezTo>
                  <a:cubicBezTo>
                    <a:pt x="2965" y="402832"/>
                    <a:pt x="1588" y="409238"/>
                    <a:pt x="0" y="415588"/>
                  </a:cubicBezTo>
                  <a:cubicBezTo>
                    <a:pt x="1588" y="447338"/>
                    <a:pt x="1376" y="479229"/>
                    <a:pt x="4763" y="510838"/>
                  </a:cubicBezTo>
                  <a:cubicBezTo>
                    <a:pt x="7802" y="539202"/>
                    <a:pt x="15016" y="548557"/>
                    <a:pt x="23813" y="572750"/>
                  </a:cubicBezTo>
                  <a:cubicBezTo>
                    <a:pt x="27244" y="582186"/>
                    <a:pt x="27769" y="592971"/>
                    <a:pt x="33338" y="601325"/>
                  </a:cubicBezTo>
                  <a:cubicBezTo>
                    <a:pt x="39688" y="610850"/>
                    <a:pt x="41096" y="628018"/>
                    <a:pt x="52388" y="629900"/>
                  </a:cubicBezTo>
                  <a:lnTo>
                    <a:pt x="80963" y="634663"/>
                  </a:lnTo>
                  <a:cubicBezTo>
                    <a:pt x="96838" y="633075"/>
                    <a:pt x="112819" y="632326"/>
                    <a:pt x="128588" y="629900"/>
                  </a:cubicBezTo>
                  <a:cubicBezTo>
                    <a:pt x="133550" y="629137"/>
                    <a:pt x="139957" y="629223"/>
                    <a:pt x="142875" y="625138"/>
                  </a:cubicBezTo>
                  <a:cubicBezTo>
                    <a:pt x="148711" y="616968"/>
                    <a:pt x="152400" y="596563"/>
                    <a:pt x="152400" y="596563"/>
                  </a:cubicBezTo>
                  <a:cubicBezTo>
                    <a:pt x="153988" y="521950"/>
                    <a:pt x="154180" y="447295"/>
                    <a:pt x="157163" y="372725"/>
                  </a:cubicBezTo>
                  <a:cubicBezTo>
                    <a:pt x="157849" y="355563"/>
                    <a:pt x="162826" y="358138"/>
                    <a:pt x="176213" y="353675"/>
                  </a:cubicBezTo>
                  <a:cubicBezTo>
                    <a:pt x="184150" y="329863"/>
                    <a:pt x="176213" y="340976"/>
                    <a:pt x="209550" y="329863"/>
                  </a:cubicBezTo>
                  <a:lnTo>
                    <a:pt x="223838" y="325100"/>
                  </a:lnTo>
                  <a:lnTo>
                    <a:pt x="238125" y="320338"/>
                  </a:lnTo>
                  <a:cubicBezTo>
                    <a:pt x="242888" y="315575"/>
                    <a:pt x="247239" y="310362"/>
                    <a:pt x="252413" y="306050"/>
                  </a:cubicBezTo>
                  <a:cubicBezTo>
                    <a:pt x="256810" y="302386"/>
                    <a:pt x="263124" y="300994"/>
                    <a:pt x="266700" y="296525"/>
                  </a:cubicBezTo>
                  <a:cubicBezTo>
                    <a:pt x="285173" y="273434"/>
                    <a:pt x="254578" y="287867"/>
                    <a:pt x="285750" y="277475"/>
                  </a:cubicBezTo>
                  <a:cubicBezTo>
                    <a:pt x="288925" y="272713"/>
                    <a:pt x="290806" y="266764"/>
                    <a:pt x="295275" y="263188"/>
                  </a:cubicBezTo>
                  <a:cubicBezTo>
                    <a:pt x="299195" y="260052"/>
                    <a:pt x="306013" y="261975"/>
                    <a:pt x="309563" y="258425"/>
                  </a:cubicBezTo>
                  <a:cubicBezTo>
                    <a:pt x="317658" y="250330"/>
                    <a:pt x="328613" y="229850"/>
                    <a:pt x="328613" y="229850"/>
                  </a:cubicBezTo>
                  <a:cubicBezTo>
                    <a:pt x="330200" y="225088"/>
                    <a:pt x="331130" y="220053"/>
                    <a:pt x="333375" y="215563"/>
                  </a:cubicBezTo>
                  <a:cubicBezTo>
                    <a:pt x="335935" y="210443"/>
                    <a:pt x="341090" y="206705"/>
                    <a:pt x="342900" y="201275"/>
                  </a:cubicBezTo>
                  <a:cubicBezTo>
                    <a:pt x="345954" y="192114"/>
                    <a:pt x="346075" y="182225"/>
                    <a:pt x="347663" y="172700"/>
                  </a:cubicBezTo>
                  <a:cubicBezTo>
                    <a:pt x="351462" y="96712"/>
                    <a:pt x="360400" y="102979"/>
                    <a:pt x="347663" y="58400"/>
                  </a:cubicBezTo>
                  <a:cubicBezTo>
                    <a:pt x="345107" y="49454"/>
                    <a:pt x="341104" y="36008"/>
                    <a:pt x="333375" y="29825"/>
                  </a:cubicBezTo>
                  <a:cubicBezTo>
                    <a:pt x="329455" y="26689"/>
                    <a:pt x="323850" y="26650"/>
                    <a:pt x="319088" y="25063"/>
                  </a:cubicBezTo>
                  <a:cubicBezTo>
                    <a:pt x="306921" y="6812"/>
                    <a:pt x="272256" y="-9068"/>
                    <a:pt x="257175" y="6013"/>
                  </a:cubicBezTo>
                  <a:close/>
                </a:path>
              </a:pathLst>
            </a:custGeom>
            <a:solidFill>
              <a:srgbClr val="FFC000">
                <a:alpha val="34902"/>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9" name="Freeform 8"/>
            <p:cNvSpPr/>
            <p:nvPr/>
          </p:nvSpPr>
          <p:spPr>
            <a:xfrm>
              <a:off x="5984459" y="6981544"/>
              <a:ext cx="366712" cy="867324"/>
            </a:xfrm>
            <a:custGeom>
              <a:avLst/>
              <a:gdLst>
                <a:gd name="connsiteX0" fmla="*/ 71437 w 366712"/>
                <a:gd name="connsiteY0" fmla="*/ 549 h 867324"/>
                <a:gd name="connsiteX1" fmla="*/ 38100 w 366712"/>
                <a:gd name="connsiteY1" fmla="*/ 29124 h 867324"/>
                <a:gd name="connsiteX2" fmla="*/ 33337 w 366712"/>
                <a:gd name="connsiteY2" fmla="*/ 43412 h 867324"/>
                <a:gd name="connsiteX3" fmla="*/ 14287 w 366712"/>
                <a:gd name="connsiteY3" fmla="*/ 71987 h 867324"/>
                <a:gd name="connsiteX4" fmla="*/ 4762 w 366712"/>
                <a:gd name="connsiteY4" fmla="*/ 100562 h 867324"/>
                <a:gd name="connsiteX5" fmla="*/ 0 w 366712"/>
                <a:gd name="connsiteY5" fmla="*/ 114849 h 867324"/>
                <a:gd name="connsiteX6" fmla="*/ 4762 w 366712"/>
                <a:gd name="connsiteY6" fmla="*/ 148187 h 867324"/>
                <a:gd name="connsiteX7" fmla="*/ 28575 w 366712"/>
                <a:gd name="connsiteY7" fmla="*/ 167237 h 867324"/>
                <a:gd name="connsiteX8" fmla="*/ 90487 w 366712"/>
                <a:gd name="connsiteY8" fmla="*/ 176762 h 867324"/>
                <a:gd name="connsiteX9" fmla="*/ 133350 w 366712"/>
                <a:gd name="connsiteY9" fmla="*/ 186287 h 867324"/>
                <a:gd name="connsiteX10" fmla="*/ 161925 w 366712"/>
                <a:gd name="connsiteY10" fmla="*/ 195812 h 867324"/>
                <a:gd name="connsiteX11" fmla="*/ 171450 w 366712"/>
                <a:gd name="connsiteY11" fmla="*/ 224387 h 867324"/>
                <a:gd name="connsiteX12" fmla="*/ 180975 w 366712"/>
                <a:gd name="connsiteY12" fmla="*/ 272012 h 867324"/>
                <a:gd name="connsiteX13" fmla="*/ 190500 w 366712"/>
                <a:gd name="connsiteY13" fmla="*/ 300587 h 867324"/>
                <a:gd name="connsiteX14" fmla="*/ 195262 w 366712"/>
                <a:gd name="connsiteY14" fmla="*/ 362499 h 867324"/>
                <a:gd name="connsiteX15" fmla="*/ 176212 w 366712"/>
                <a:gd name="connsiteY15" fmla="*/ 524424 h 867324"/>
                <a:gd name="connsiteX16" fmla="*/ 157162 w 366712"/>
                <a:gd name="connsiteY16" fmla="*/ 581574 h 867324"/>
                <a:gd name="connsiteX17" fmla="*/ 152400 w 366712"/>
                <a:gd name="connsiteY17" fmla="*/ 595862 h 867324"/>
                <a:gd name="connsiteX18" fmla="*/ 128587 w 366712"/>
                <a:gd name="connsiteY18" fmla="*/ 638724 h 867324"/>
                <a:gd name="connsiteX19" fmla="*/ 133350 w 366712"/>
                <a:gd name="connsiteY19" fmla="*/ 691112 h 867324"/>
                <a:gd name="connsiteX20" fmla="*/ 147637 w 366712"/>
                <a:gd name="connsiteY20" fmla="*/ 724449 h 867324"/>
                <a:gd name="connsiteX21" fmla="*/ 161925 w 366712"/>
                <a:gd name="connsiteY21" fmla="*/ 733974 h 867324"/>
                <a:gd name="connsiteX22" fmla="*/ 180975 w 366712"/>
                <a:gd name="connsiteY22" fmla="*/ 762549 h 867324"/>
                <a:gd name="connsiteX23" fmla="*/ 190500 w 366712"/>
                <a:gd name="connsiteY23" fmla="*/ 776837 h 867324"/>
                <a:gd name="connsiteX24" fmla="*/ 195262 w 366712"/>
                <a:gd name="connsiteY24" fmla="*/ 791124 h 867324"/>
                <a:gd name="connsiteX25" fmla="*/ 204787 w 366712"/>
                <a:gd name="connsiteY25" fmla="*/ 805412 h 867324"/>
                <a:gd name="connsiteX26" fmla="*/ 233362 w 366712"/>
                <a:gd name="connsiteY26" fmla="*/ 819699 h 867324"/>
                <a:gd name="connsiteX27" fmla="*/ 238125 w 366712"/>
                <a:gd name="connsiteY27" fmla="*/ 833987 h 867324"/>
                <a:gd name="connsiteX28" fmla="*/ 252412 w 366712"/>
                <a:gd name="connsiteY28" fmla="*/ 843512 h 867324"/>
                <a:gd name="connsiteX29" fmla="*/ 271462 w 366712"/>
                <a:gd name="connsiteY29" fmla="*/ 857799 h 867324"/>
                <a:gd name="connsiteX30" fmla="*/ 304800 w 366712"/>
                <a:gd name="connsiteY30" fmla="*/ 867324 h 867324"/>
                <a:gd name="connsiteX31" fmla="*/ 333375 w 366712"/>
                <a:gd name="connsiteY31" fmla="*/ 862562 h 867324"/>
                <a:gd name="connsiteX32" fmla="*/ 357187 w 366712"/>
                <a:gd name="connsiteY32" fmla="*/ 819699 h 867324"/>
                <a:gd name="connsiteX33" fmla="*/ 366712 w 366712"/>
                <a:gd name="connsiteY33" fmla="*/ 805412 h 867324"/>
                <a:gd name="connsiteX34" fmla="*/ 361950 w 366712"/>
                <a:gd name="connsiteY34" fmla="*/ 762549 h 867324"/>
                <a:gd name="connsiteX35" fmla="*/ 347662 w 366712"/>
                <a:gd name="connsiteY35" fmla="*/ 753024 h 867324"/>
                <a:gd name="connsiteX36" fmla="*/ 338137 w 366712"/>
                <a:gd name="connsiteY36" fmla="*/ 738737 h 867324"/>
                <a:gd name="connsiteX37" fmla="*/ 323850 w 366712"/>
                <a:gd name="connsiteY37" fmla="*/ 710162 h 867324"/>
                <a:gd name="connsiteX38" fmla="*/ 319087 w 366712"/>
                <a:gd name="connsiteY38" fmla="*/ 695874 h 867324"/>
                <a:gd name="connsiteX39" fmla="*/ 300037 w 366712"/>
                <a:gd name="connsiteY39" fmla="*/ 667299 h 867324"/>
                <a:gd name="connsiteX40" fmla="*/ 300037 w 366712"/>
                <a:gd name="connsiteY40" fmla="*/ 557762 h 867324"/>
                <a:gd name="connsiteX41" fmla="*/ 314325 w 366712"/>
                <a:gd name="connsiteY41" fmla="*/ 514899 h 867324"/>
                <a:gd name="connsiteX42" fmla="*/ 319087 w 366712"/>
                <a:gd name="connsiteY42" fmla="*/ 500612 h 867324"/>
                <a:gd name="connsiteX43" fmla="*/ 323850 w 366712"/>
                <a:gd name="connsiteY43" fmla="*/ 486324 h 867324"/>
                <a:gd name="connsiteX44" fmla="*/ 309562 w 366712"/>
                <a:gd name="connsiteY44" fmla="*/ 343449 h 867324"/>
                <a:gd name="connsiteX45" fmla="*/ 304800 w 366712"/>
                <a:gd name="connsiteY45" fmla="*/ 272012 h 867324"/>
                <a:gd name="connsiteX46" fmla="*/ 300037 w 366712"/>
                <a:gd name="connsiteY46" fmla="*/ 214862 h 867324"/>
                <a:gd name="connsiteX47" fmla="*/ 290512 w 366712"/>
                <a:gd name="connsiteY47" fmla="*/ 124374 h 867324"/>
                <a:gd name="connsiteX48" fmla="*/ 280987 w 366712"/>
                <a:gd name="connsiteY48" fmla="*/ 110087 h 867324"/>
                <a:gd name="connsiteX49" fmla="*/ 271462 w 366712"/>
                <a:gd name="connsiteY49" fmla="*/ 81512 h 867324"/>
                <a:gd name="connsiteX50" fmla="*/ 257175 w 366712"/>
                <a:gd name="connsiteY50" fmla="*/ 52937 h 867324"/>
                <a:gd name="connsiteX51" fmla="*/ 228600 w 366712"/>
                <a:gd name="connsiteY51" fmla="*/ 43412 h 867324"/>
                <a:gd name="connsiteX52" fmla="*/ 195262 w 366712"/>
                <a:gd name="connsiteY52" fmla="*/ 33887 h 867324"/>
                <a:gd name="connsiteX53" fmla="*/ 152400 w 366712"/>
                <a:gd name="connsiteY53" fmla="*/ 19599 h 867324"/>
                <a:gd name="connsiteX54" fmla="*/ 119062 w 366712"/>
                <a:gd name="connsiteY54" fmla="*/ 10074 h 867324"/>
                <a:gd name="connsiteX55" fmla="*/ 71437 w 366712"/>
                <a:gd name="connsiteY55" fmla="*/ 549 h 867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6712" h="867324">
                  <a:moveTo>
                    <a:pt x="71437" y="549"/>
                  </a:moveTo>
                  <a:cubicBezTo>
                    <a:pt x="57943" y="3724"/>
                    <a:pt x="47524" y="10277"/>
                    <a:pt x="38100" y="29124"/>
                  </a:cubicBezTo>
                  <a:cubicBezTo>
                    <a:pt x="35855" y="33614"/>
                    <a:pt x="35775" y="39023"/>
                    <a:pt x="33337" y="43412"/>
                  </a:cubicBezTo>
                  <a:cubicBezTo>
                    <a:pt x="27778" y="53419"/>
                    <a:pt x="14287" y="71987"/>
                    <a:pt x="14287" y="71987"/>
                  </a:cubicBezTo>
                  <a:lnTo>
                    <a:pt x="4762" y="100562"/>
                  </a:lnTo>
                  <a:lnTo>
                    <a:pt x="0" y="114849"/>
                  </a:lnTo>
                  <a:cubicBezTo>
                    <a:pt x="1587" y="125962"/>
                    <a:pt x="1536" y="137435"/>
                    <a:pt x="4762" y="148187"/>
                  </a:cubicBezTo>
                  <a:cubicBezTo>
                    <a:pt x="9144" y="162795"/>
                    <a:pt x="15810" y="164046"/>
                    <a:pt x="28575" y="167237"/>
                  </a:cubicBezTo>
                  <a:cubicBezTo>
                    <a:pt x="50386" y="172690"/>
                    <a:pt x="67363" y="173871"/>
                    <a:pt x="90487" y="176762"/>
                  </a:cubicBezTo>
                  <a:cubicBezTo>
                    <a:pt x="131376" y="190390"/>
                    <a:pt x="66277" y="169518"/>
                    <a:pt x="133350" y="186287"/>
                  </a:cubicBezTo>
                  <a:cubicBezTo>
                    <a:pt x="143090" y="188722"/>
                    <a:pt x="161925" y="195812"/>
                    <a:pt x="161925" y="195812"/>
                  </a:cubicBezTo>
                  <a:cubicBezTo>
                    <a:pt x="165100" y="205337"/>
                    <a:pt x="169481" y="214542"/>
                    <a:pt x="171450" y="224387"/>
                  </a:cubicBezTo>
                  <a:cubicBezTo>
                    <a:pt x="174625" y="240262"/>
                    <a:pt x="175855" y="256653"/>
                    <a:pt x="180975" y="272012"/>
                  </a:cubicBezTo>
                  <a:lnTo>
                    <a:pt x="190500" y="300587"/>
                  </a:lnTo>
                  <a:cubicBezTo>
                    <a:pt x="192087" y="321224"/>
                    <a:pt x="195262" y="341801"/>
                    <a:pt x="195262" y="362499"/>
                  </a:cubicBezTo>
                  <a:cubicBezTo>
                    <a:pt x="195262" y="517326"/>
                    <a:pt x="232233" y="487078"/>
                    <a:pt x="176212" y="524424"/>
                  </a:cubicBezTo>
                  <a:lnTo>
                    <a:pt x="157162" y="581574"/>
                  </a:lnTo>
                  <a:cubicBezTo>
                    <a:pt x="155574" y="586337"/>
                    <a:pt x="155185" y="591685"/>
                    <a:pt x="152400" y="595862"/>
                  </a:cubicBezTo>
                  <a:cubicBezTo>
                    <a:pt x="130565" y="628614"/>
                    <a:pt x="136971" y="613577"/>
                    <a:pt x="128587" y="638724"/>
                  </a:cubicBezTo>
                  <a:cubicBezTo>
                    <a:pt x="130175" y="656187"/>
                    <a:pt x="131033" y="673731"/>
                    <a:pt x="133350" y="691112"/>
                  </a:cubicBezTo>
                  <a:cubicBezTo>
                    <a:pt x="135032" y="703724"/>
                    <a:pt x="138389" y="715201"/>
                    <a:pt x="147637" y="724449"/>
                  </a:cubicBezTo>
                  <a:cubicBezTo>
                    <a:pt x="151685" y="728496"/>
                    <a:pt x="157162" y="730799"/>
                    <a:pt x="161925" y="733974"/>
                  </a:cubicBezTo>
                  <a:lnTo>
                    <a:pt x="180975" y="762549"/>
                  </a:lnTo>
                  <a:lnTo>
                    <a:pt x="190500" y="776837"/>
                  </a:lnTo>
                  <a:cubicBezTo>
                    <a:pt x="192087" y="781599"/>
                    <a:pt x="193017" y="786634"/>
                    <a:pt x="195262" y="791124"/>
                  </a:cubicBezTo>
                  <a:cubicBezTo>
                    <a:pt x="197822" y="796244"/>
                    <a:pt x="200740" y="801365"/>
                    <a:pt x="204787" y="805412"/>
                  </a:cubicBezTo>
                  <a:cubicBezTo>
                    <a:pt x="214019" y="814644"/>
                    <a:pt x="221742" y="815826"/>
                    <a:pt x="233362" y="819699"/>
                  </a:cubicBezTo>
                  <a:cubicBezTo>
                    <a:pt x="234950" y="824462"/>
                    <a:pt x="234989" y="830067"/>
                    <a:pt x="238125" y="833987"/>
                  </a:cubicBezTo>
                  <a:cubicBezTo>
                    <a:pt x="241701" y="838456"/>
                    <a:pt x="247754" y="840185"/>
                    <a:pt x="252412" y="843512"/>
                  </a:cubicBezTo>
                  <a:cubicBezTo>
                    <a:pt x="258871" y="848126"/>
                    <a:pt x="264570" y="853861"/>
                    <a:pt x="271462" y="857799"/>
                  </a:cubicBezTo>
                  <a:cubicBezTo>
                    <a:pt x="276779" y="860837"/>
                    <a:pt x="300671" y="866292"/>
                    <a:pt x="304800" y="867324"/>
                  </a:cubicBezTo>
                  <a:cubicBezTo>
                    <a:pt x="314325" y="865737"/>
                    <a:pt x="324551" y="866484"/>
                    <a:pt x="333375" y="862562"/>
                  </a:cubicBezTo>
                  <a:cubicBezTo>
                    <a:pt x="354615" y="853122"/>
                    <a:pt x="345751" y="836853"/>
                    <a:pt x="357187" y="819699"/>
                  </a:cubicBezTo>
                  <a:lnTo>
                    <a:pt x="366712" y="805412"/>
                  </a:lnTo>
                  <a:cubicBezTo>
                    <a:pt x="365125" y="791124"/>
                    <a:pt x="366863" y="776059"/>
                    <a:pt x="361950" y="762549"/>
                  </a:cubicBezTo>
                  <a:cubicBezTo>
                    <a:pt x="359994" y="757170"/>
                    <a:pt x="351710" y="757071"/>
                    <a:pt x="347662" y="753024"/>
                  </a:cubicBezTo>
                  <a:cubicBezTo>
                    <a:pt x="343615" y="748977"/>
                    <a:pt x="341312" y="743499"/>
                    <a:pt x="338137" y="738737"/>
                  </a:cubicBezTo>
                  <a:cubicBezTo>
                    <a:pt x="326170" y="702830"/>
                    <a:pt x="342311" y="747084"/>
                    <a:pt x="323850" y="710162"/>
                  </a:cubicBezTo>
                  <a:cubicBezTo>
                    <a:pt x="321605" y="705672"/>
                    <a:pt x="321525" y="700263"/>
                    <a:pt x="319087" y="695874"/>
                  </a:cubicBezTo>
                  <a:cubicBezTo>
                    <a:pt x="313528" y="685867"/>
                    <a:pt x="300037" y="667299"/>
                    <a:pt x="300037" y="667299"/>
                  </a:cubicBezTo>
                  <a:cubicBezTo>
                    <a:pt x="285992" y="625161"/>
                    <a:pt x="290154" y="643415"/>
                    <a:pt x="300037" y="557762"/>
                  </a:cubicBezTo>
                  <a:cubicBezTo>
                    <a:pt x="300038" y="557757"/>
                    <a:pt x="311943" y="522045"/>
                    <a:pt x="314325" y="514899"/>
                  </a:cubicBezTo>
                  <a:lnTo>
                    <a:pt x="319087" y="500612"/>
                  </a:lnTo>
                  <a:lnTo>
                    <a:pt x="323850" y="486324"/>
                  </a:lnTo>
                  <a:cubicBezTo>
                    <a:pt x="313353" y="365604"/>
                    <a:pt x="319509" y="413069"/>
                    <a:pt x="309562" y="343449"/>
                  </a:cubicBezTo>
                  <a:cubicBezTo>
                    <a:pt x="307975" y="319637"/>
                    <a:pt x="306563" y="295812"/>
                    <a:pt x="304800" y="272012"/>
                  </a:cubicBezTo>
                  <a:cubicBezTo>
                    <a:pt x="303388" y="252948"/>
                    <a:pt x="301399" y="233929"/>
                    <a:pt x="300037" y="214862"/>
                  </a:cubicBezTo>
                  <a:cubicBezTo>
                    <a:pt x="299527" y="207716"/>
                    <a:pt x="302423" y="148195"/>
                    <a:pt x="290512" y="124374"/>
                  </a:cubicBezTo>
                  <a:cubicBezTo>
                    <a:pt x="287952" y="119255"/>
                    <a:pt x="284162" y="114849"/>
                    <a:pt x="280987" y="110087"/>
                  </a:cubicBezTo>
                  <a:lnTo>
                    <a:pt x="271462" y="81512"/>
                  </a:lnTo>
                  <a:cubicBezTo>
                    <a:pt x="268867" y="73726"/>
                    <a:pt x="264951" y="57797"/>
                    <a:pt x="257175" y="52937"/>
                  </a:cubicBezTo>
                  <a:cubicBezTo>
                    <a:pt x="248661" y="47616"/>
                    <a:pt x="238125" y="46587"/>
                    <a:pt x="228600" y="43412"/>
                  </a:cubicBezTo>
                  <a:cubicBezTo>
                    <a:pt x="180579" y="27405"/>
                    <a:pt x="255067" y="51828"/>
                    <a:pt x="195262" y="33887"/>
                  </a:cubicBezTo>
                  <a:cubicBezTo>
                    <a:pt x="195195" y="33867"/>
                    <a:pt x="159577" y="21991"/>
                    <a:pt x="152400" y="19599"/>
                  </a:cubicBezTo>
                  <a:cubicBezTo>
                    <a:pt x="144417" y="16938"/>
                    <a:pt x="126666" y="10617"/>
                    <a:pt x="119062" y="10074"/>
                  </a:cubicBezTo>
                  <a:cubicBezTo>
                    <a:pt x="103227" y="8943"/>
                    <a:pt x="84931" y="-2626"/>
                    <a:pt x="71437" y="549"/>
                  </a:cubicBezTo>
                  <a:close/>
                </a:path>
              </a:pathLst>
            </a:custGeom>
            <a:solidFill>
              <a:srgbClr val="FFC000">
                <a:alpha val="34902"/>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0" name="Freeform 9"/>
            <p:cNvSpPr/>
            <p:nvPr/>
          </p:nvSpPr>
          <p:spPr>
            <a:xfrm>
              <a:off x="6337321" y="7725043"/>
              <a:ext cx="167302" cy="457200"/>
            </a:xfrm>
            <a:custGeom>
              <a:avLst/>
              <a:gdLst>
                <a:gd name="connsiteX0" fmla="*/ 90050 w 167302"/>
                <a:gd name="connsiteY0" fmla="*/ 0 h 457200"/>
                <a:gd name="connsiteX1" fmla="*/ 113863 w 167302"/>
                <a:gd name="connsiteY1" fmla="*/ 9525 h 457200"/>
                <a:gd name="connsiteX2" fmla="*/ 132913 w 167302"/>
                <a:gd name="connsiteY2" fmla="*/ 52388 h 457200"/>
                <a:gd name="connsiteX3" fmla="*/ 147200 w 167302"/>
                <a:gd name="connsiteY3" fmla="*/ 104775 h 457200"/>
                <a:gd name="connsiteX4" fmla="*/ 151963 w 167302"/>
                <a:gd name="connsiteY4" fmla="*/ 128588 h 457200"/>
                <a:gd name="connsiteX5" fmla="*/ 161488 w 167302"/>
                <a:gd name="connsiteY5" fmla="*/ 171450 h 457200"/>
                <a:gd name="connsiteX6" fmla="*/ 161488 w 167302"/>
                <a:gd name="connsiteY6" fmla="*/ 414338 h 457200"/>
                <a:gd name="connsiteX7" fmla="*/ 156725 w 167302"/>
                <a:gd name="connsiteY7" fmla="*/ 428625 h 457200"/>
                <a:gd name="connsiteX8" fmla="*/ 113863 w 167302"/>
                <a:gd name="connsiteY8" fmla="*/ 452438 h 457200"/>
                <a:gd name="connsiteX9" fmla="*/ 80525 w 167302"/>
                <a:gd name="connsiteY9" fmla="*/ 457200 h 457200"/>
                <a:gd name="connsiteX10" fmla="*/ 28138 w 167302"/>
                <a:gd name="connsiteY10" fmla="*/ 438150 h 457200"/>
                <a:gd name="connsiteX11" fmla="*/ 23375 w 167302"/>
                <a:gd name="connsiteY11" fmla="*/ 423863 h 457200"/>
                <a:gd name="connsiteX12" fmla="*/ 18613 w 167302"/>
                <a:gd name="connsiteY12" fmla="*/ 238125 h 457200"/>
                <a:gd name="connsiteX13" fmla="*/ 13850 w 167302"/>
                <a:gd name="connsiteY13" fmla="*/ 190500 h 457200"/>
                <a:gd name="connsiteX14" fmla="*/ 32900 w 167302"/>
                <a:gd name="connsiteY14" fmla="*/ 38100 h 457200"/>
                <a:gd name="connsiteX15" fmla="*/ 37663 w 167302"/>
                <a:gd name="connsiteY15" fmla="*/ 23813 h 457200"/>
                <a:gd name="connsiteX16" fmla="*/ 51950 w 167302"/>
                <a:gd name="connsiteY16" fmla="*/ 19050 h 457200"/>
                <a:gd name="connsiteX17" fmla="*/ 66238 w 167302"/>
                <a:gd name="connsiteY17" fmla="*/ 9525 h 457200"/>
                <a:gd name="connsiteX18" fmla="*/ 90050 w 167302"/>
                <a:gd name="connsiteY18"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7302" h="457200">
                  <a:moveTo>
                    <a:pt x="90050" y="0"/>
                  </a:moveTo>
                  <a:cubicBezTo>
                    <a:pt x="97987" y="0"/>
                    <a:pt x="106906" y="4556"/>
                    <a:pt x="113863" y="9525"/>
                  </a:cubicBezTo>
                  <a:cubicBezTo>
                    <a:pt x="123768" y="16600"/>
                    <a:pt x="130680" y="45688"/>
                    <a:pt x="132913" y="52388"/>
                  </a:cubicBezTo>
                  <a:cubicBezTo>
                    <a:pt x="139754" y="72913"/>
                    <a:pt x="141829" y="77924"/>
                    <a:pt x="147200" y="104775"/>
                  </a:cubicBezTo>
                  <a:cubicBezTo>
                    <a:pt x="148788" y="112713"/>
                    <a:pt x="150207" y="120686"/>
                    <a:pt x="151963" y="128588"/>
                  </a:cubicBezTo>
                  <a:cubicBezTo>
                    <a:pt x="165417" y="189133"/>
                    <a:pt x="147119" y="99615"/>
                    <a:pt x="161488" y="171450"/>
                  </a:cubicBezTo>
                  <a:cubicBezTo>
                    <a:pt x="168969" y="283684"/>
                    <a:pt x="169507" y="257959"/>
                    <a:pt x="161488" y="414338"/>
                  </a:cubicBezTo>
                  <a:cubicBezTo>
                    <a:pt x="161231" y="419351"/>
                    <a:pt x="160275" y="425075"/>
                    <a:pt x="156725" y="428625"/>
                  </a:cubicBezTo>
                  <a:cubicBezTo>
                    <a:pt x="147180" y="438169"/>
                    <a:pt x="128833" y="449444"/>
                    <a:pt x="113863" y="452438"/>
                  </a:cubicBezTo>
                  <a:cubicBezTo>
                    <a:pt x="102856" y="454639"/>
                    <a:pt x="91638" y="455613"/>
                    <a:pt x="80525" y="457200"/>
                  </a:cubicBezTo>
                  <a:cubicBezTo>
                    <a:pt x="43605" y="453098"/>
                    <a:pt x="41006" y="463885"/>
                    <a:pt x="28138" y="438150"/>
                  </a:cubicBezTo>
                  <a:cubicBezTo>
                    <a:pt x="25893" y="433660"/>
                    <a:pt x="24963" y="428625"/>
                    <a:pt x="23375" y="423863"/>
                  </a:cubicBezTo>
                  <a:cubicBezTo>
                    <a:pt x="21788" y="361950"/>
                    <a:pt x="21139" y="300006"/>
                    <a:pt x="18613" y="238125"/>
                  </a:cubicBezTo>
                  <a:cubicBezTo>
                    <a:pt x="17962" y="222184"/>
                    <a:pt x="13850" y="206454"/>
                    <a:pt x="13850" y="190500"/>
                  </a:cubicBezTo>
                  <a:cubicBezTo>
                    <a:pt x="13850" y="39487"/>
                    <a:pt x="-27595" y="58268"/>
                    <a:pt x="32900" y="38100"/>
                  </a:cubicBezTo>
                  <a:cubicBezTo>
                    <a:pt x="34488" y="33338"/>
                    <a:pt x="34113" y="27363"/>
                    <a:pt x="37663" y="23813"/>
                  </a:cubicBezTo>
                  <a:cubicBezTo>
                    <a:pt x="41213" y="20263"/>
                    <a:pt x="47460" y="21295"/>
                    <a:pt x="51950" y="19050"/>
                  </a:cubicBezTo>
                  <a:cubicBezTo>
                    <a:pt x="57070" y="16490"/>
                    <a:pt x="60878" y="11535"/>
                    <a:pt x="66238" y="9525"/>
                  </a:cubicBezTo>
                  <a:cubicBezTo>
                    <a:pt x="79767" y="4452"/>
                    <a:pt x="82113" y="0"/>
                    <a:pt x="90050" y="0"/>
                  </a:cubicBezTo>
                  <a:close/>
                </a:path>
              </a:pathLst>
            </a:custGeom>
            <a:solidFill>
              <a:srgbClr val="4BACC6">
                <a:alpha val="34902"/>
              </a:srgb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Freeform 10"/>
            <p:cNvSpPr/>
            <p:nvPr/>
          </p:nvSpPr>
          <p:spPr>
            <a:xfrm>
              <a:off x="3688187" y="7605472"/>
              <a:ext cx="333375" cy="542931"/>
            </a:xfrm>
            <a:custGeom>
              <a:avLst/>
              <a:gdLst>
                <a:gd name="connsiteX0" fmla="*/ 100013 w 333375"/>
                <a:gd name="connsiteY0" fmla="*/ 6 h 542931"/>
                <a:gd name="connsiteX1" fmla="*/ 28575 w 333375"/>
                <a:gd name="connsiteY1" fmla="*/ 4768 h 542931"/>
                <a:gd name="connsiteX2" fmla="*/ 14288 w 333375"/>
                <a:gd name="connsiteY2" fmla="*/ 14293 h 542931"/>
                <a:gd name="connsiteX3" fmla="*/ 0 w 333375"/>
                <a:gd name="connsiteY3" fmla="*/ 19056 h 542931"/>
                <a:gd name="connsiteX4" fmla="*/ 4763 w 333375"/>
                <a:gd name="connsiteY4" fmla="*/ 104781 h 542931"/>
                <a:gd name="connsiteX5" fmla="*/ 9525 w 333375"/>
                <a:gd name="connsiteY5" fmla="*/ 119068 h 542931"/>
                <a:gd name="connsiteX6" fmla="*/ 23813 w 333375"/>
                <a:gd name="connsiteY6" fmla="*/ 123831 h 542931"/>
                <a:gd name="connsiteX7" fmla="*/ 47625 w 333375"/>
                <a:gd name="connsiteY7" fmla="*/ 152406 h 542931"/>
                <a:gd name="connsiteX8" fmla="*/ 66675 w 333375"/>
                <a:gd name="connsiteY8" fmla="*/ 166693 h 542931"/>
                <a:gd name="connsiteX9" fmla="*/ 90488 w 333375"/>
                <a:gd name="connsiteY9" fmla="*/ 171456 h 542931"/>
                <a:gd name="connsiteX10" fmla="*/ 104775 w 333375"/>
                <a:gd name="connsiteY10" fmla="*/ 176218 h 542931"/>
                <a:gd name="connsiteX11" fmla="*/ 119063 w 333375"/>
                <a:gd name="connsiteY11" fmla="*/ 185743 h 542931"/>
                <a:gd name="connsiteX12" fmla="*/ 133350 w 333375"/>
                <a:gd name="connsiteY12" fmla="*/ 190506 h 542931"/>
                <a:gd name="connsiteX13" fmla="*/ 138113 w 333375"/>
                <a:gd name="connsiteY13" fmla="*/ 204793 h 542931"/>
                <a:gd name="connsiteX14" fmla="*/ 152400 w 333375"/>
                <a:gd name="connsiteY14" fmla="*/ 214318 h 542931"/>
                <a:gd name="connsiteX15" fmla="*/ 161925 w 333375"/>
                <a:gd name="connsiteY15" fmla="*/ 228606 h 542931"/>
                <a:gd name="connsiteX16" fmla="*/ 171450 w 333375"/>
                <a:gd name="connsiteY16" fmla="*/ 257181 h 542931"/>
                <a:gd name="connsiteX17" fmla="*/ 180975 w 333375"/>
                <a:gd name="connsiteY17" fmla="*/ 271468 h 542931"/>
                <a:gd name="connsiteX18" fmla="*/ 185738 w 333375"/>
                <a:gd name="connsiteY18" fmla="*/ 290518 h 542931"/>
                <a:gd name="connsiteX19" fmla="*/ 190500 w 333375"/>
                <a:gd name="connsiteY19" fmla="*/ 319093 h 542931"/>
                <a:gd name="connsiteX20" fmla="*/ 195263 w 333375"/>
                <a:gd name="connsiteY20" fmla="*/ 333381 h 542931"/>
                <a:gd name="connsiteX21" fmla="*/ 190500 w 333375"/>
                <a:gd name="connsiteY21" fmla="*/ 381006 h 542931"/>
                <a:gd name="connsiteX22" fmla="*/ 176213 w 333375"/>
                <a:gd name="connsiteY22" fmla="*/ 395293 h 542931"/>
                <a:gd name="connsiteX23" fmla="*/ 152400 w 333375"/>
                <a:gd name="connsiteY23" fmla="*/ 414343 h 542931"/>
                <a:gd name="connsiteX24" fmla="*/ 152400 w 333375"/>
                <a:gd name="connsiteY24" fmla="*/ 523881 h 542931"/>
                <a:gd name="connsiteX25" fmla="*/ 161925 w 333375"/>
                <a:gd name="connsiteY25" fmla="*/ 538168 h 542931"/>
                <a:gd name="connsiteX26" fmla="*/ 176213 w 333375"/>
                <a:gd name="connsiteY26" fmla="*/ 542931 h 542931"/>
                <a:gd name="connsiteX27" fmla="*/ 252413 w 333375"/>
                <a:gd name="connsiteY27" fmla="*/ 538168 h 542931"/>
                <a:gd name="connsiteX28" fmla="*/ 261938 w 333375"/>
                <a:gd name="connsiteY28" fmla="*/ 523881 h 542931"/>
                <a:gd name="connsiteX29" fmla="*/ 276225 w 333375"/>
                <a:gd name="connsiteY29" fmla="*/ 519118 h 542931"/>
                <a:gd name="connsiteX30" fmla="*/ 285750 w 333375"/>
                <a:gd name="connsiteY30" fmla="*/ 504831 h 542931"/>
                <a:gd name="connsiteX31" fmla="*/ 300038 w 333375"/>
                <a:gd name="connsiteY31" fmla="*/ 500068 h 542931"/>
                <a:gd name="connsiteX32" fmla="*/ 304800 w 333375"/>
                <a:gd name="connsiteY32" fmla="*/ 476256 h 542931"/>
                <a:gd name="connsiteX33" fmla="*/ 314325 w 333375"/>
                <a:gd name="connsiteY33" fmla="*/ 442918 h 542931"/>
                <a:gd name="connsiteX34" fmla="*/ 319088 w 333375"/>
                <a:gd name="connsiteY34" fmla="*/ 409581 h 542931"/>
                <a:gd name="connsiteX35" fmla="*/ 328613 w 333375"/>
                <a:gd name="connsiteY35" fmla="*/ 366718 h 542931"/>
                <a:gd name="connsiteX36" fmla="*/ 333375 w 333375"/>
                <a:gd name="connsiteY36" fmla="*/ 352431 h 542931"/>
                <a:gd name="connsiteX37" fmla="*/ 328613 w 333375"/>
                <a:gd name="connsiteY37" fmla="*/ 266706 h 542931"/>
                <a:gd name="connsiteX38" fmla="*/ 319088 w 333375"/>
                <a:gd name="connsiteY38" fmla="*/ 238131 h 542931"/>
                <a:gd name="connsiteX39" fmla="*/ 309563 w 333375"/>
                <a:gd name="connsiteY39" fmla="*/ 200031 h 542931"/>
                <a:gd name="connsiteX40" fmla="*/ 300038 w 333375"/>
                <a:gd name="connsiteY40" fmla="*/ 161931 h 542931"/>
                <a:gd name="connsiteX41" fmla="*/ 290513 w 333375"/>
                <a:gd name="connsiteY41" fmla="*/ 147643 h 542931"/>
                <a:gd name="connsiteX42" fmla="*/ 280988 w 333375"/>
                <a:gd name="connsiteY42" fmla="*/ 109543 h 542931"/>
                <a:gd name="connsiteX43" fmla="*/ 266700 w 333375"/>
                <a:gd name="connsiteY43" fmla="*/ 100018 h 542931"/>
                <a:gd name="connsiteX44" fmla="*/ 252413 w 333375"/>
                <a:gd name="connsiteY44" fmla="*/ 85731 h 542931"/>
                <a:gd name="connsiteX45" fmla="*/ 223838 w 333375"/>
                <a:gd name="connsiteY45" fmla="*/ 76206 h 542931"/>
                <a:gd name="connsiteX46" fmla="*/ 180975 w 333375"/>
                <a:gd name="connsiteY46" fmla="*/ 52393 h 542931"/>
                <a:gd name="connsiteX47" fmla="*/ 152400 w 333375"/>
                <a:gd name="connsiteY47" fmla="*/ 33343 h 542931"/>
                <a:gd name="connsiteX48" fmla="*/ 147638 w 333375"/>
                <a:gd name="connsiteY48" fmla="*/ 19056 h 542931"/>
                <a:gd name="connsiteX49" fmla="*/ 133350 w 333375"/>
                <a:gd name="connsiteY49" fmla="*/ 9531 h 542931"/>
                <a:gd name="connsiteX50" fmla="*/ 119063 w 333375"/>
                <a:gd name="connsiteY50" fmla="*/ 4768 h 542931"/>
                <a:gd name="connsiteX51" fmla="*/ 100013 w 333375"/>
                <a:gd name="connsiteY51" fmla="*/ 6 h 54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3375" h="542931">
                  <a:moveTo>
                    <a:pt x="100013" y="6"/>
                  </a:moveTo>
                  <a:cubicBezTo>
                    <a:pt x="84932" y="6"/>
                    <a:pt x="52116" y="845"/>
                    <a:pt x="28575" y="4768"/>
                  </a:cubicBezTo>
                  <a:cubicBezTo>
                    <a:pt x="22929" y="5709"/>
                    <a:pt x="19407" y="11733"/>
                    <a:pt x="14288" y="14293"/>
                  </a:cubicBezTo>
                  <a:cubicBezTo>
                    <a:pt x="9798" y="16538"/>
                    <a:pt x="4763" y="17468"/>
                    <a:pt x="0" y="19056"/>
                  </a:cubicBezTo>
                  <a:cubicBezTo>
                    <a:pt x="1588" y="47631"/>
                    <a:pt x="2050" y="76291"/>
                    <a:pt x="4763" y="104781"/>
                  </a:cubicBezTo>
                  <a:cubicBezTo>
                    <a:pt x="5239" y="109778"/>
                    <a:pt x="5975" y="115518"/>
                    <a:pt x="9525" y="119068"/>
                  </a:cubicBezTo>
                  <a:cubicBezTo>
                    <a:pt x="13075" y="122618"/>
                    <a:pt x="19050" y="122243"/>
                    <a:pt x="23813" y="123831"/>
                  </a:cubicBezTo>
                  <a:cubicBezTo>
                    <a:pt x="33610" y="138526"/>
                    <a:pt x="33367" y="140185"/>
                    <a:pt x="47625" y="152406"/>
                  </a:cubicBezTo>
                  <a:cubicBezTo>
                    <a:pt x="53651" y="157572"/>
                    <a:pt x="59422" y="163469"/>
                    <a:pt x="66675" y="166693"/>
                  </a:cubicBezTo>
                  <a:cubicBezTo>
                    <a:pt x="74072" y="169981"/>
                    <a:pt x="82635" y="169493"/>
                    <a:pt x="90488" y="171456"/>
                  </a:cubicBezTo>
                  <a:cubicBezTo>
                    <a:pt x="95358" y="172674"/>
                    <a:pt x="100013" y="174631"/>
                    <a:pt x="104775" y="176218"/>
                  </a:cubicBezTo>
                  <a:cubicBezTo>
                    <a:pt x="109538" y="179393"/>
                    <a:pt x="113943" y="183183"/>
                    <a:pt x="119063" y="185743"/>
                  </a:cubicBezTo>
                  <a:cubicBezTo>
                    <a:pt x="123553" y="187988"/>
                    <a:pt x="129800" y="186956"/>
                    <a:pt x="133350" y="190506"/>
                  </a:cubicBezTo>
                  <a:cubicBezTo>
                    <a:pt x="136900" y="194056"/>
                    <a:pt x="134977" y="200873"/>
                    <a:pt x="138113" y="204793"/>
                  </a:cubicBezTo>
                  <a:cubicBezTo>
                    <a:pt x="141689" y="209262"/>
                    <a:pt x="147638" y="211143"/>
                    <a:pt x="152400" y="214318"/>
                  </a:cubicBezTo>
                  <a:cubicBezTo>
                    <a:pt x="155575" y="219081"/>
                    <a:pt x="159600" y="223375"/>
                    <a:pt x="161925" y="228606"/>
                  </a:cubicBezTo>
                  <a:cubicBezTo>
                    <a:pt x="166003" y="237781"/>
                    <a:pt x="165881" y="248827"/>
                    <a:pt x="171450" y="257181"/>
                  </a:cubicBezTo>
                  <a:lnTo>
                    <a:pt x="180975" y="271468"/>
                  </a:lnTo>
                  <a:cubicBezTo>
                    <a:pt x="182563" y="277818"/>
                    <a:pt x="184454" y="284100"/>
                    <a:pt x="185738" y="290518"/>
                  </a:cubicBezTo>
                  <a:cubicBezTo>
                    <a:pt x="187632" y="299987"/>
                    <a:pt x="188405" y="309667"/>
                    <a:pt x="190500" y="319093"/>
                  </a:cubicBezTo>
                  <a:cubicBezTo>
                    <a:pt x="191589" y="323994"/>
                    <a:pt x="193675" y="328618"/>
                    <a:pt x="195263" y="333381"/>
                  </a:cubicBezTo>
                  <a:cubicBezTo>
                    <a:pt x="193675" y="349256"/>
                    <a:pt x="195192" y="365757"/>
                    <a:pt x="190500" y="381006"/>
                  </a:cubicBezTo>
                  <a:cubicBezTo>
                    <a:pt x="188519" y="387443"/>
                    <a:pt x="180525" y="390119"/>
                    <a:pt x="176213" y="395293"/>
                  </a:cubicBezTo>
                  <a:cubicBezTo>
                    <a:pt x="159642" y="415178"/>
                    <a:pt x="175855" y="406526"/>
                    <a:pt x="152400" y="414343"/>
                  </a:cubicBezTo>
                  <a:cubicBezTo>
                    <a:pt x="144747" y="460266"/>
                    <a:pt x="142723" y="459367"/>
                    <a:pt x="152400" y="523881"/>
                  </a:cubicBezTo>
                  <a:cubicBezTo>
                    <a:pt x="153249" y="529541"/>
                    <a:pt x="157456" y="534592"/>
                    <a:pt x="161925" y="538168"/>
                  </a:cubicBezTo>
                  <a:cubicBezTo>
                    <a:pt x="165845" y="541304"/>
                    <a:pt x="171450" y="541343"/>
                    <a:pt x="176213" y="542931"/>
                  </a:cubicBezTo>
                  <a:cubicBezTo>
                    <a:pt x="201613" y="541343"/>
                    <a:pt x="227569" y="543689"/>
                    <a:pt x="252413" y="538168"/>
                  </a:cubicBezTo>
                  <a:cubicBezTo>
                    <a:pt x="258000" y="536926"/>
                    <a:pt x="257469" y="527457"/>
                    <a:pt x="261938" y="523881"/>
                  </a:cubicBezTo>
                  <a:cubicBezTo>
                    <a:pt x="265858" y="520745"/>
                    <a:pt x="271463" y="520706"/>
                    <a:pt x="276225" y="519118"/>
                  </a:cubicBezTo>
                  <a:cubicBezTo>
                    <a:pt x="279400" y="514356"/>
                    <a:pt x="281281" y="508407"/>
                    <a:pt x="285750" y="504831"/>
                  </a:cubicBezTo>
                  <a:cubicBezTo>
                    <a:pt x="289670" y="501695"/>
                    <a:pt x="297253" y="504245"/>
                    <a:pt x="300038" y="500068"/>
                  </a:cubicBezTo>
                  <a:cubicBezTo>
                    <a:pt x="304528" y="493333"/>
                    <a:pt x="302837" y="484109"/>
                    <a:pt x="304800" y="476256"/>
                  </a:cubicBezTo>
                  <a:cubicBezTo>
                    <a:pt x="311604" y="449038"/>
                    <a:pt x="308383" y="475600"/>
                    <a:pt x="314325" y="442918"/>
                  </a:cubicBezTo>
                  <a:cubicBezTo>
                    <a:pt x="316333" y="431874"/>
                    <a:pt x="317243" y="420653"/>
                    <a:pt x="319088" y="409581"/>
                  </a:cubicBezTo>
                  <a:cubicBezTo>
                    <a:pt x="321054" y="397783"/>
                    <a:pt x="325185" y="378716"/>
                    <a:pt x="328613" y="366718"/>
                  </a:cubicBezTo>
                  <a:cubicBezTo>
                    <a:pt x="329992" y="361891"/>
                    <a:pt x="331788" y="357193"/>
                    <a:pt x="333375" y="352431"/>
                  </a:cubicBezTo>
                  <a:cubicBezTo>
                    <a:pt x="331788" y="323856"/>
                    <a:pt x="332163" y="295104"/>
                    <a:pt x="328613" y="266706"/>
                  </a:cubicBezTo>
                  <a:cubicBezTo>
                    <a:pt x="327368" y="256743"/>
                    <a:pt x="321523" y="247871"/>
                    <a:pt x="319088" y="238131"/>
                  </a:cubicBezTo>
                  <a:cubicBezTo>
                    <a:pt x="315913" y="225431"/>
                    <a:pt x="312131" y="212868"/>
                    <a:pt x="309563" y="200031"/>
                  </a:cubicBezTo>
                  <a:cubicBezTo>
                    <a:pt x="307752" y="190978"/>
                    <a:pt x="304918" y="171692"/>
                    <a:pt x="300038" y="161931"/>
                  </a:cubicBezTo>
                  <a:cubicBezTo>
                    <a:pt x="297478" y="156811"/>
                    <a:pt x="293688" y="152406"/>
                    <a:pt x="290513" y="147643"/>
                  </a:cubicBezTo>
                  <a:cubicBezTo>
                    <a:pt x="290277" y="146461"/>
                    <a:pt x="284891" y="114422"/>
                    <a:pt x="280988" y="109543"/>
                  </a:cubicBezTo>
                  <a:cubicBezTo>
                    <a:pt x="277412" y="105073"/>
                    <a:pt x="271097" y="103682"/>
                    <a:pt x="266700" y="100018"/>
                  </a:cubicBezTo>
                  <a:cubicBezTo>
                    <a:pt x="261526" y="95706"/>
                    <a:pt x="258300" y="89002"/>
                    <a:pt x="252413" y="85731"/>
                  </a:cubicBezTo>
                  <a:cubicBezTo>
                    <a:pt x="243636" y="80855"/>
                    <a:pt x="223838" y="76206"/>
                    <a:pt x="223838" y="76206"/>
                  </a:cubicBezTo>
                  <a:cubicBezTo>
                    <a:pt x="178995" y="31363"/>
                    <a:pt x="250905" y="99013"/>
                    <a:pt x="180975" y="52393"/>
                  </a:cubicBezTo>
                  <a:lnTo>
                    <a:pt x="152400" y="33343"/>
                  </a:lnTo>
                  <a:cubicBezTo>
                    <a:pt x="150813" y="28581"/>
                    <a:pt x="150774" y="22976"/>
                    <a:pt x="147638" y="19056"/>
                  </a:cubicBezTo>
                  <a:cubicBezTo>
                    <a:pt x="144062" y="14586"/>
                    <a:pt x="138470" y="12091"/>
                    <a:pt x="133350" y="9531"/>
                  </a:cubicBezTo>
                  <a:cubicBezTo>
                    <a:pt x="128860" y="7286"/>
                    <a:pt x="124002" y="5666"/>
                    <a:pt x="119063" y="4768"/>
                  </a:cubicBezTo>
                  <a:cubicBezTo>
                    <a:pt x="90707" y="-388"/>
                    <a:pt x="115094" y="6"/>
                    <a:pt x="100013" y="6"/>
                  </a:cubicBezTo>
                  <a:close/>
                </a:path>
              </a:pathLst>
            </a:custGeom>
            <a:solidFill>
              <a:srgbClr val="4BACC6">
                <a:alpha val="34902"/>
              </a:srgb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2" name="Freeform 11"/>
            <p:cNvSpPr/>
            <p:nvPr/>
          </p:nvSpPr>
          <p:spPr>
            <a:xfrm>
              <a:off x="1499437" y="7460525"/>
              <a:ext cx="283959" cy="554528"/>
            </a:xfrm>
            <a:custGeom>
              <a:avLst/>
              <a:gdLst>
                <a:gd name="connsiteX0" fmla="*/ 109537 w 371475"/>
                <a:gd name="connsiteY0" fmla="*/ 6840 h 554528"/>
                <a:gd name="connsiteX1" fmla="*/ 4762 w 371475"/>
                <a:gd name="connsiteY1" fmla="*/ 25890 h 554528"/>
                <a:gd name="connsiteX2" fmla="*/ 0 w 371475"/>
                <a:gd name="connsiteY2" fmla="*/ 59228 h 554528"/>
                <a:gd name="connsiteX3" fmla="*/ 4762 w 371475"/>
                <a:gd name="connsiteY3" fmla="*/ 125903 h 554528"/>
                <a:gd name="connsiteX4" fmla="*/ 14287 w 371475"/>
                <a:gd name="connsiteY4" fmla="*/ 140190 h 554528"/>
                <a:gd name="connsiteX5" fmla="*/ 23812 w 371475"/>
                <a:gd name="connsiteY5" fmla="*/ 159240 h 554528"/>
                <a:gd name="connsiteX6" fmla="*/ 38100 w 371475"/>
                <a:gd name="connsiteY6" fmla="*/ 164003 h 554528"/>
                <a:gd name="connsiteX7" fmla="*/ 57150 w 371475"/>
                <a:gd name="connsiteY7" fmla="*/ 173528 h 554528"/>
                <a:gd name="connsiteX8" fmla="*/ 71437 w 371475"/>
                <a:gd name="connsiteY8" fmla="*/ 187815 h 554528"/>
                <a:gd name="connsiteX9" fmla="*/ 85725 w 371475"/>
                <a:gd name="connsiteY9" fmla="*/ 197340 h 554528"/>
                <a:gd name="connsiteX10" fmla="*/ 104775 w 371475"/>
                <a:gd name="connsiteY10" fmla="*/ 221153 h 554528"/>
                <a:gd name="connsiteX11" fmla="*/ 147637 w 371475"/>
                <a:gd name="connsiteY11" fmla="*/ 259253 h 554528"/>
                <a:gd name="connsiteX12" fmla="*/ 152400 w 371475"/>
                <a:gd name="connsiteY12" fmla="*/ 283065 h 554528"/>
                <a:gd name="connsiteX13" fmla="*/ 157162 w 371475"/>
                <a:gd name="connsiteY13" fmla="*/ 297353 h 554528"/>
                <a:gd name="connsiteX14" fmla="*/ 161925 w 371475"/>
                <a:gd name="connsiteY14" fmla="*/ 344978 h 554528"/>
                <a:gd name="connsiteX15" fmla="*/ 157162 w 371475"/>
                <a:gd name="connsiteY15" fmla="*/ 430703 h 554528"/>
                <a:gd name="connsiteX16" fmla="*/ 147637 w 371475"/>
                <a:gd name="connsiteY16" fmla="*/ 459278 h 554528"/>
                <a:gd name="connsiteX17" fmla="*/ 152400 w 371475"/>
                <a:gd name="connsiteY17" fmla="*/ 530715 h 554528"/>
                <a:gd name="connsiteX18" fmla="*/ 166687 w 371475"/>
                <a:gd name="connsiteY18" fmla="*/ 540240 h 554528"/>
                <a:gd name="connsiteX19" fmla="*/ 200025 w 371475"/>
                <a:gd name="connsiteY19" fmla="*/ 549765 h 554528"/>
                <a:gd name="connsiteX20" fmla="*/ 214312 w 371475"/>
                <a:gd name="connsiteY20" fmla="*/ 554528 h 554528"/>
                <a:gd name="connsiteX21" fmla="*/ 276225 w 371475"/>
                <a:gd name="connsiteY21" fmla="*/ 549765 h 554528"/>
                <a:gd name="connsiteX22" fmla="*/ 290512 w 371475"/>
                <a:gd name="connsiteY22" fmla="*/ 540240 h 554528"/>
                <a:gd name="connsiteX23" fmla="*/ 304800 w 371475"/>
                <a:gd name="connsiteY23" fmla="*/ 535478 h 554528"/>
                <a:gd name="connsiteX24" fmla="*/ 333375 w 371475"/>
                <a:gd name="connsiteY24" fmla="*/ 511665 h 554528"/>
                <a:gd name="connsiteX25" fmla="*/ 342900 w 371475"/>
                <a:gd name="connsiteY25" fmla="*/ 478328 h 554528"/>
                <a:gd name="connsiteX26" fmla="*/ 347662 w 371475"/>
                <a:gd name="connsiteY26" fmla="*/ 444990 h 554528"/>
                <a:gd name="connsiteX27" fmla="*/ 352425 w 371475"/>
                <a:gd name="connsiteY27" fmla="*/ 430703 h 554528"/>
                <a:gd name="connsiteX28" fmla="*/ 366712 w 371475"/>
                <a:gd name="connsiteY28" fmla="*/ 378315 h 554528"/>
                <a:gd name="connsiteX29" fmla="*/ 371475 w 371475"/>
                <a:gd name="connsiteY29" fmla="*/ 364028 h 554528"/>
                <a:gd name="connsiteX30" fmla="*/ 361950 w 371475"/>
                <a:gd name="connsiteY30" fmla="*/ 159240 h 554528"/>
                <a:gd name="connsiteX31" fmla="*/ 347662 w 371475"/>
                <a:gd name="connsiteY31" fmla="*/ 106853 h 554528"/>
                <a:gd name="connsiteX32" fmla="*/ 338137 w 371475"/>
                <a:gd name="connsiteY32" fmla="*/ 92565 h 554528"/>
                <a:gd name="connsiteX33" fmla="*/ 309562 w 371475"/>
                <a:gd name="connsiteY33" fmla="*/ 83040 h 554528"/>
                <a:gd name="connsiteX34" fmla="*/ 300037 w 371475"/>
                <a:gd name="connsiteY34" fmla="*/ 68753 h 554528"/>
                <a:gd name="connsiteX35" fmla="*/ 285750 w 371475"/>
                <a:gd name="connsiteY35" fmla="*/ 63990 h 554528"/>
                <a:gd name="connsiteX36" fmla="*/ 257175 w 371475"/>
                <a:gd name="connsiteY36" fmla="*/ 49703 h 554528"/>
                <a:gd name="connsiteX37" fmla="*/ 219075 w 371475"/>
                <a:gd name="connsiteY37" fmla="*/ 25890 h 554528"/>
                <a:gd name="connsiteX38" fmla="*/ 204787 w 371475"/>
                <a:gd name="connsiteY38" fmla="*/ 16365 h 554528"/>
                <a:gd name="connsiteX39" fmla="*/ 138112 w 371475"/>
                <a:gd name="connsiteY39" fmla="*/ 6840 h 554528"/>
                <a:gd name="connsiteX40" fmla="*/ 57150 w 371475"/>
                <a:gd name="connsiteY40" fmla="*/ 2078 h 554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71475" h="554528">
                  <a:moveTo>
                    <a:pt x="109537" y="6840"/>
                  </a:moveTo>
                  <a:cubicBezTo>
                    <a:pt x="45648" y="9883"/>
                    <a:pt x="13893" y="-19764"/>
                    <a:pt x="4762" y="25890"/>
                  </a:cubicBezTo>
                  <a:cubicBezTo>
                    <a:pt x="2561" y="36897"/>
                    <a:pt x="1587" y="48115"/>
                    <a:pt x="0" y="59228"/>
                  </a:cubicBezTo>
                  <a:cubicBezTo>
                    <a:pt x="1587" y="81453"/>
                    <a:pt x="890" y="103960"/>
                    <a:pt x="4762" y="125903"/>
                  </a:cubicBezTo>
                  <a:cubicBezTo>
                    <a:pt x="5757" y="131540"/>
                    <a:pt x="11447" y="135220"/>
                    <a:pt x="14287" y="140190"/>
                  </a:cubicBezTo>
                  <a:cubicBezTo>
                    <a:pt x="17809" y="146354"/>
                    <a:pt x="18792" y="154220"/>
                    <a:pt x="23812" y="159240"/>
                  </a:cubicBezTo>
                  <a:cubicBezTo>
                    <a:pt x="27362" y="162790"/>
                    <a:pt x="33486" y="162025"/>
                    <a:pt x="38100" y="164003"/>
                  </a:cubicBezTo>
                  <a:cubicBezTo>
                    <a:pt x="44625" y="166800"/>
                    <a:pt x="51373" y="169402"/>
                    <a:pt x="57150" y="173528"/>
                  </a:cubicBezTo>
                  <a:cubicBezTo>
                    <a:pt x="62630" y="177443"/>
                    <a:pt x="66263" y="183503"/>
                    <a:pt x="71437" y="187815"/>
                  </a:cubicBezTo>
                  <a:cubicBezTo>
                    <a:pt x="75834" y="191479"/>
                    <a:pt x="80962" y="194165"/>
                    <a:pt x="85725" y="197340"/>
                  </a:cubicBezTo>
                  <a:cubicBezTo>
                    <a:pt x="94001" y="222172"/>
                    <a:pt x="84366" y="203012"/>
                    <a:pt x="104775" y="221153"/>
                  </a:cubicBezTo>
                  <a:cubicBezTo>
                    <a:pt x="153712" y="264652"/>
                    <a:pt x="115210" y="237634"/>
                    <a:pt x="147637" y="259253"/>
                  </a:cubicBezTo>
                  <a:cubicBezTo>
                    <a:pt x="149225" y="267190"/>
                    <a:pt x="150437" y="275212"/>
                    <a:pt x="152400" y="283065"/>
                  </a:cubicBezTo>
                  <a:cubicBezTo>
                    <a:pt x="153618" y="287935"/>
                    <a:pt x="156399" y="292391"/>
                    <a:pt x="157162" y="297353"/>
                  </a:cubicBezTo>
                  <a:cubicBezTo>
                    <a:pt x="159588" y="313122"/>
                    <a:pt x="160337" y="329103"/>
                    <a:pt x="161925" y="344978"/>
                  </a:cubicBezTo>
                  <a:cubicBezTo>
                    <a:pt x="160337" y="373553"/>
                    <a:pt x="160712" y="402305"/>
                    <a:pt x="157162" y="430703"/>
                  </a:cubicBezTo>
                  <a:cubicBezTo>
                    <a:pt x="155917" y="440666"/>
                    <a:pt x="147637" y="459278"/>
                    <a:pt x="147637" y="459278"/>
                  </a:cubicBezTo>
                  <a:cubicBezTo>
                    <a:pt x="149225" y="483090"/>
                    <a:pt x="146934" y="507484"/>
                    <a:pt x="152400" y="530715"/>
                  </a:cubicBezTo>
                  <a:cubicBezTo>
                    <a:pt x="153711" y="536287"/>
                    <a:pt x="161568" y="537680"/>
                    <a:pt x="166687" y="540240"/>
                  </a:cubicBezTo>
                  <a:cubicBezTo>
                    <a:pt x="174304" y="544049"/>
                    <a:pt x="192898" y="547729"/>
                    <a:pt x="200025" y="549765"/>
                  </a:cubicBezTo>
                  <a:cubicBezTo>
                    <a:pt x="204852" y="551144"/>
                    <a:pt x="209550" y="552940"/>
                    <a:pt x="214312" y="554528"/>
                  </a:cubicBezTo>
                  <a:cubicBezTo>
                    <a:pt x="234950" y="552940"/>
                    <a:pt x="255881" y="553580"/>
                    <a:pt x="276225" y="549765"/>
                  </a:cubicBezTo>
                  <a:cubicBezTo>
                    <a:pt x="281851" y="548710"/>
                    <a:pt x="285393" y="542800"/>
                    <a:pt x="290512" y="540240"/>
                  </a:cubicBezTo>
                  <a:cubicBezTo>
                    <a:pt x="295002" y="537995"/>
                    <a:pt x="300037" y="537065"/>
                    <a:pt x="304800" y="535478"/>
                  </a:cubicBezTo>
                  <a:cubicBezTo>
                    <a:pt x="315342" y="528450"/>
                    <a:pt x="326041" y="522666"/>
                    <a:pt x="333375" y="511665"/>
                  </a:cubicBezTo>
                  <a:cubicBezTo>
                    <a:pt x="335924" y="507842"/>
                    <a:pt x="342504" y="480508"/>
                    <a:pt x="342900" y="478328"/>
                  </a:cubicBezTo>
                  <a:cubicBezTo>
                    <a:pt x="344908" y="467284"/>
                    <a:pt x="345461" y="455997"/>
                    <a:pt x="347662" y="444990"/>
                  </a:cubicBezTo>
                  <a:cubicBezTo>
                    <a:pt x="348647" y="440067"/>
                    <a:pt x="351207" y="435573"/>
                    <a:pt x="352425" y="430703"/>
                  </a:cubicBezTo>
                  <a:cubicBezTo>
                    <a:pt x="365889" y="376849"/>
                    <a:pt x="346276" y="439619"/>
                    <a:pt x="366712" y="378315"/>
                  </a:cubicBezTo>
                  <a:lnTo>
                    <a:pt x="371475" y="364028"/>
                  </a:lnTo>
                  <a:cubicBezTo>
                    <a:pt x="369444" y="297003"/>
                    <a:pt x="370948" y="226724"/>
                    <a:pt x="361950" y="159240"/>
                  </a:cubicBezTo>
                  <a:cubicBezTo>
                    <a:pt x="360459" y="148059"/>
                    <a:pt x="353245" y="115228"/>
                    <a:pt x="347662" y="106853"/>
                  </a:cubicBezTo>
                  <a:cubicBezTo>
                    <a:pt x="344487" y="102090"/>
                    <a:pt x="342991" y="95599"/>
                    <a:pt x="338137" y="92565"/>
                  </a:cubicBezTo>
                  <a:cubicBezTo>
                    <a:pt x="329623" y="87244"/>
                    <a:pt x="309562" y="83040"/>
                    <a:pt x="309562" y="83040"/>
                  </a:cubicBezTo>
                  <a:cubicBezTo>
                    <a:pt x="306387" y="78278"/>
                    <a:pt x="304506" y="72329"/>
                    <a:pt x="300037" y="68753"/>
                  </a:cubicBezTo>
                  <a:cubicBezTo>
                    <a:pt x="296117" y="65617"/>
                    <a:pt x="290240" y="66235"/>
                    <a:pt x="285750" y="63990"/>
                  </a:cubicBezTo>
                  <a:cubicBezTo>
                    <a:pt x="248829" y="45529"/>
                    <a:pt x="293078" y="61670"/>
                    <a:pt x="257175" y="49703"/>
                  </a:cubicBezTo>
                  <a:cubicBezTo>
                    <a:pt x="234327" y="15431"/>
                    <a:pt x="266680" y="57626"/>
                    <a:pt x="219075" y="25890"/>
                  </a:cubicBezTo>
                  <a:cubicBezTo>
                    <a:pt x="214312" y="22715"/>
                    <a:pt x="210359" y="17676"/>
                    <a:pt x="204787" y="16365"/>
                  </a:cubicBezTo>
                  <a:cubicBezTo>
                    <a:pt x="182933" y="11223"/>
                    <a:pt x="138112" y="6840"/>
                    <a:pt x="138112" y="6840"/>
                  </a:cubicBezTo>
                  <a:cubicBezTo>
                    <a:pt x="102740" y="-4950"/>
                    <a:pt x="128845" y="2078"/>
                    <a:pt x="57150" y="2078"/>
                  </a:cubicBezTo>
                </a:path>
              </a:pathLst>
            </a:custGeom>
            <a:solidFill>
              <a:srgbClr val="4BACC6">
                <a:alpha val="34902"/>
              </a:srgb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sp>
        <p:nvSpPr>
          <p:cNvPr id="31" name="ZoneTexte 22"/>
          <p:cNvSpPr txBox="1"/>
          <p:nvPr/>
        </p:nvSpPr>
        <p:spPr>
          <a:xfrm>
            <a:off x="76200" y="7937614"/>
            <a:ext cx="6685714" cy="1015663"/>
          </a:xfrm>
          <a:prstGeom prst="rect">
            <a:avLst/>
          </a:prstGeom>
          <a:noFill/>
        </p:spPr>
        <p:txBody>
          <a:bodyPr wrap="square" rtlCol="0">
            <a:spAutoFit/>
          </a:bodyPr>
          <a:lstStyle/>
          <a:p>
            <a:r>
              <a:rPr lang="en-CA" sz="1200" b="1" dirty="0" smtClean="0">
                <a:latin typeface="Arial" pitchFamily="34" charset="0"/>
                <a:cs typeface="Arial" pitchFamily="34" charset="0"/>
              </a:rPr>
              <a:t>Figure S7. Stability of different snoRNA forms of U15B (A-C), U26 (D-F) and SNORD126 (G-I) as analyzed using </a:t>
            </a:r>
            <a:r>
              <a:rPr lang="en-CA" sz="1200" b="1" dirty="0" err="1">
                <a:latin typeface="Arial" pitchFamily="34" charset="0"/>
                <a:cs typeface="Arial" pitchFamily="34" charset="0"/>
              </a:rPr>
              <a:t>m</a:t>
            </a:r>
            <a:r>
              <a:rPr lang="en-CA" sz="1200" b="1" dirty="0" err="1" smtClean="0">
                <a:latin typeface="Arial" pitchFamily="34" charset="0"/>
                <a:cs typeface="Arial" pitchFamily="34" charset="0"/>
              </a:rPr>
              <a:t>fold</a:t>
            </a:r>
            <a:r>
              <a:rPr lang="en-CA" sz="1200" b="1" dirty="0" smtClean="0">
                <a:latin typeface="Arial" pitchFamily="34" charset="0"/>
                <a:cs typeface="Arial" pitchFamily="34" charset="0"/>
              </a:rPr>
              <a:t>.</a:t>
            </a:r>
            <a:r>
              <a:rPr lang="en-CA" sz="1200" dirty="0" smtClean="0">
                <a:latin typeface="Arial" pitchFamily="34" charset="0"/>
                <a:cs typeface="Arial" pitchFamily="34" charset="0"/>
              </a:rPr>
              <a:t> </a:t>
            </a:r>
          </a:p>
          <a:p>
            <a:endParaRPr lang="en-CA" sz="1200"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sp>
        <p:nvSpPr>
          <p:cNvPr id="16" name="TextBox 15"/>
          <p:cNvSpPr txBox="1"/>
          <p:nvPr/>
        </p:nvSpPr>
        <p:spPr>
          <a:xfrm>
            <a:off x="2309439" y="165741"/>
            <a:ext cx="312906" cy="369332"/>
          </a:xfrm>
          <a:prstGeom prst="rect">
            <a:avLst/>
          </a:prstGeom>
          <a:noFill/>
        </p:spPr>
        <p:txBody>
          <a:bodyPr wrap="none" rtlCol="0">
            <a:spAutoFit/>
          </a:bodyPr>
          <a:lstStyle/>
          <a:p>
            <a:r>
              <a:rPr lang="en-CA" dirty="0" smtClean="0"/>
              <a:t>B</a:t>
            </a:r>
            <a:endParaRPr lang="fr-CA" dirty="0"/>
          </a:p>
        </p:txBody>
      </p:sp>
      <p:sp>
        <p:nvSpPr>
          <p:cNvPr id="17" name="TextBox 16"/>
          <p:cNvSpPr txBox="1"/>
          <p:nvPr/>
        </p:nvSpPr>
        <p:spPr>
          <a:xfrm>
            <a:off x="4435293" y="165741"/>
            <a:ext cx="312906" cy="369332"/>
          </a:xfrm>
          <a:prstGeom prst="rect">
            <a:avLst/>
          </a:prstGeom>
          <a:noFill/>
        </p:spPr>
        <p:txBody>
          <a:bodyPr wrap="none" rtlCol="0">
            <a:spAutoFit/>
          </a:bodyPr>
          <a:lstStyle/>
          <a:p>
            <a:r>
              <a:rPr lang="en-CA" dirty="0" smtClean="0"/>
              <a:t>C</a:t>
            </a:r>
            <a:endParaRPr lang="fr-CA" dirty="0"/>
          </a:p>
        </p:txBody>
      </p:sp>
      <p:sp>
        <p:nvSpPr>
          <p:cNvPr id="13" name="Slide Number Placeholder 12"/>
          <p:cNvSpPr>
            <a:spLocks noGrp="1"/>
          </p:cNvSpPr>
          <p:nvPr>
            <p:ph type="sldNum" sz="quarter" idx="12"/>
          </p:nvPr>
        </p:nvSpPr>
        <p:spPr/>
        <p:txBody>
          <a:bodyPr/>
          <a:lstStyle/>
          <a:p>
            <a:fld id="{19DE1540-3312-415C-A55C-73E00E5F93CB}" type="slidenum">
              <a:rPr lang="fr-CA" smtClean="0"/>
              <a:pPr/>
              <a:t>15</a:t>
            </a:fld>
            <a:endParaRPr lang="fr-CA"/>
          </a:p>
        </p:txBody>
      </p:sp>
    </p:spTree>
    <p:extLst>
      <p:ext uri="{BB962C8B-B14F-4D97-AF65-F5344CB8AC3E}">
        <p14:creationId xmlns:p14="http://schemas.microsoft.com/office/powerpoint/2010/main" xmlns="" val="1418989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965947" y="3404674"/>
            <a:ext cx="2126901" cy="461665"/>
          </a:xfrm>
          <a:prstGeom prst="rect">
            <a:avLst/>
          </a:prstGeom>
          <a:noFill/>
        </p:spPr>
        <p:txBody>
          <a:bodyPr wrap="square" rtlCol="0">
            <a:spAutoFit/>
          </a:bodyPr>
          <a:lstStyle/>
          <a:p>
            <a:pPr algn="ctr"/>
            <a:r>
              <a:rPr lang="en-CA" sz="1200" dirty="0" smtClean="0"/>
              <a:t>U26 short k-turn form</a:t>
            </a:r>
          </a:p>
          <a:p>
            <a:pPr algn="ctr"/>
            <a:r>
              <a:rPr lang="en-CA" sz="1200" dirty="0" smtClean="0"/>
              <a:t>(</a:t>
            </a:r>
            <a:r>
              <a:rPr lang="el-GR" sz="1200" dirty="0" smtClean="0"/>
              <a:t>Δ</a:t>
            </a:r>
            <a:r>
              <a:rPr lang="en-CA" sz="1200" dirty="0" smtClean="0"/>
              <a:t>G = -4.40 kcal/</a:t>
            </a:r>
            <a:r>
              <a:rPr lang="en-CA" sz="1200" dirty="0" err="1" smtClean="0"/>
              <a:t>mol</a:t>
            </a:r>
            <a:r>
              <a:rPr lang="en-CA" sz="1200" dirty="0" smtClean="0"/>
              <a:t>)</a:t>
            </a:r>
            <a:endParaRPr lang="fr-CA" sz="1200" dirty="0"/>
          </a:p>
        </p:txBody>
      </p:sp>
      <p:pic>
        <p:nvPicPr>
          <p:cNvPr id="16" name="Picture 15"/>
          <p:cNvPicPr>
            <a:picLocks noChangeAspect="1"/>
          </p:cNvPicPr>
          <p:nvPr/>
        </p:nvPicPr>
        <p:blipFill rotWithShape="1">
          <a:blip r:embed="rId2" cstate="print"/>
          <a:srcRect t="2099" b="478"/>
          <a:stretch/>
        </p:blipFill>
        <p:spPr>
          <a:xfrm>
            <a:off x="387219" y="85982"/>
            <a:ext cx="2881967" cy="3670965"/>
          </a:xfrm>
          <a:prstGeom prst="rect">
            <a:avLst/>
          </a:prstGeom>
        </p:spPr>
      </p:pic>
      <p:pic>
        <p:nvPicPr>
          <p:cNvPr id="17" name="Picture 16"/>
          <p:cNvPicPr>
            <a:picLocks noChangeAspect="1"/>
          </p:cNvPicPr>
          <p:nvPr/>
        </p:nvPicPr>
        <p:blipFill rotWithShape="1">
          <a:blip r:embed="rId3" cstate="print"/>
          <a:srcRect t="8599" r="2716" b="7734"/>
          <a:stretch/>
        </p:blipFill>
        <p:spPr>
          <a:xfrm>
            <a:off x="3555650" y="0"/>
            <a:ext cx="3084394" cy="3468270"/>
          </a:xfrm>
          <a:prstGeom prst="rect">
            <a:avLst/>
          </a:prstGeom>
        </p:spPr>
      </p:pic>
      <p:pic>
        <p:nvPicPr>
          <p:cNvPr id="18" name="Picture 17"/>
          <p:cNvPicPr>
            <a:picLocks noChangeAspect="1"/>
          </p:cNvPicPr>
          <p:nvPr/>
        </p:nvPicPr>
        <p:blipFill rotWithShape="1">
          <a:blip r:embed="rId4" cstate="print"/>
          <a:srcRect t="2188" b="2320"/>
          <a:stretch/>
        </p:blipFill>
        <p:spPr>
          <a:xfrm>
            <a:off x="1842450" y="3984045"/>
            <a:ext cx="3401945" cy="4247403"/>
          </a:xfrm>
          <a:prstGeom prst="rect">
            <a:avLst/>
          </a:prstGeom>
        </p:spPr>
      </p:pic>
      <p:sp>
        <p:nvSpPr>
          <p:cNvPr id="23" name="TextBox 22"/>
          <p:cNvSpPr txBox="1"/>
          <p:nvPr/>
        </p:nvSpPr>
        <p:spPr>
          <a:xfrm>
            <a:off x="3693156" y="5705356"/>
            <a:ext cx="2376607" cy="646331"/>
          </a:xfrm>
          <a:prstGeom prst="rect">
            <a:avLst/>
          </a:prstGeom>
          <a:noFill/>
        </p:spPr>
        <p:txBody>
          <a:bodyPr wrap="square" rtlCol="0">
            <a:spAutoFit/>
          </a:bodyPr>
          <a:lstStyle/>
          <a:p>
            <a:pPr algn="ctr"/>
            <a:r>
              <a:rPr lang="en-CA" sz="1200" dirty="0" smtClean="0"/>
              <a:t>U26 short form, canonical pairing in terminal region</a:t>
            </a:r>
          </a:p>
          <a:p>
            <a:pPr algn="ctr"/>
            <a:r>
              <a:rPr lang="en-CA" sz="1200" dirty="0" smtClean="0"/>
              <a:t>(</a:t>
            </a:r>
            <a:r>
              <a:rPr lang="el-GR" sz="1200" dirty="0" smtClean="0"/>
              <a:t>Δ</a:t>
            </a:r>
            <a:r>
              <a:rPr lang="en-CA" sz="1200" dirty="0" smtClean="0"/>
              <a:t>G = -6.23 kcal/</a:t>
            </a:r>
            <a:r>
              <a:rPr lang="en-CA" sz="1200" dirty="0" err="1" smtClean="0"/>
              <a:t>mol</a:t>
            </a:r>
            <a:r>
              <a:rPr lang="en-CA" sz="1200" dirty="0" smtClean="0"/>
              <a:t>)</a:t>
            </a:r>
            <a:endParaRPr lang="fr-CA" sz="1200" dirty="0"/>
          </a:p>
        </p:txBody>
      </p:sp>
      <p:sp>
        <p:nvSpPr>
          <p:cNvPr id="7" name="TextBox 6"/>
          <p:cNvSpPr txBox="1"/>
          <p:nvPr/>
        </p:nvSpPr>
        <p:spPr>
          <a:xfrm>
            <a:off x="387219" y="58145"/>
            <a:ext cx="326682" cy="369332"/>
          </a:xfrm>
          <a:prstGeom prst="rect">
            <a:avLst/>
          </a:prstGeom>
          <a:noFill/>
        </p:spPr>
        <p:txBody>
          <a:bodyPr wrap="none" rtlCol="0">
            <a:spAutoFit/>
          </a:bodyPr>
          <a:lstStyle/>
          <a:p>
            <a:r>
              <a:rPr lang="en-CA" dirty="0" smtClean="0"/>
              <a:t>D</a:t>
            </a:r>
            <a:endParaRPr lang="fr-CA" dirty="0"/>
          </a:p>
        </p:txBody>
      </p:sp>
      <p:sp>
        <p:nvSpPr>
          <p:cNvPr id="4" name="TextBox 3"/>
          <p:cNvSpPr txBox="1"/>
          <p:nvPr/>
        </p:nvSpPr>
        <p:spPr>
          <a:xfrm>
            <a:off x="381756" y="3343098"/>
            <a:ext cx="2072455" cy="461665"/>
          </a:xfrm>
          <a:prstGeom prst="rect">
            <a:avLst/>
          </a:prstGeom>
          <a:solidFill>
            <a:schemeClr val="bg1"/>
          </a:solidFill>
        </p:spPr>
        <p:txBody>
          <a:bodyPr wrap="square" rIns="0" rtlCol="0">
            <a:spAutoFit/>
          </a:bodyPr>
          <a:lstStyle/>
          <a:p>
            <a:r>
              <a:rPr lang="en-CA" sz="1200" dirty="0" smtClean="0"/>
              <a:t>U26 long form (k-turn forming) </a:t>
            </a:r>
          </a:p>
          <a:p>
            <a:r>
              <a:rPr lang="en-CA" sz="1200" dirty="0" smtClean="0"/>
              <a:t>(</a:t>
            </a:r>
            <a:r>
              <a:rPr lang="el-GR" sz="1200" dirty="0" smtClean="0"/>
              <a:t>Δ</a:t>
            </a:r>
            <a:r>
              <a:rPr lang="en-CA" sz="1200" dirty="0" smtClean="0"/>
              <a:t>G = -8.50 kcal/</a:t>
            </a:r>
            <a:r>
              <a:rPr lang="en-CA" sz="1200" dirty="0" err="1" smtClean="0"/>
              <a:t>mol</a:t>
            </a:r>
            <a:r>
              <a:rPr lang="en-CA" sz="1200" dirty="0" smtClean="0"/>
              <a:t>)</a:t>
            </a:r>
            <a:endParaRPr lang="fr-CA" sz="1200" dirty="0"/>
          </a:p>
        </p:txBody>
      </p:sp>
      <p:sp>
        <p:nvSpPr>
          <p:cNvPr id="13" name="Freeform 12"/>
          <p:cNvSpPr/>
          <p:nvPr/>
        </p:nvSpPr>
        <p:spPr>
          <a:xfrm>
            <a:off x="439022" y="1143000"/>
            <a:ext cx="889000" cy="755650"/>
          </a:xfrm>
          <a:custGeom>
            <a:avLst/>
            <a:gdLst>
              <a:gd name="connsiteX0" fmla="*/ 38100 w 889000"/>
              <a:gd name="connsiteY0" fmla="*/ 736600 h 755650"/>
              <a:gd name="connsiteX1" fmla="*/ 127000 w 889000"/>
              <a:gd name="connsiteY1" fmla="*/ 755650 h 755650"/>
              <a:gd name="connsiteX2" fmla="*/ 165100 w 889000"/>
              <a:gd name="connsiteY2" fmla="*/ 749300 h 755650"/>
              <a:gd name="connsiteX3" fmla="*/ 203200 w 889000"/>
              <a:gd name="connsiteY3" fmla="*/ 736600 h 755650"/>
              <a:gd name="connsiteX4" fmla="*/ 222250 w 889000"/>
              <a:gd name="connsiteY4" fmla="*/ 450850 h 755650"/>
              <a:gd name="connsiteX5" fmla="*/ 234950 w 889000"/>
              <a:gd name="connsiteY5" fmla="*/ 406400 h 755650"/>
              <a:gd name="connsiteX6" fmla="*/ 254000 w 889000"/>
              <a:gd name="connsiteY6" fmla="*/ 393700 h 755650"/>
              <a:gd name="connsiteX7" fmla="*/ 304800 w 889000"/>
              <a:gd name="connsiteY7" fmla="*/ 349250 h 755650"/>
              <a:gd name="connsiteX8" fmla="*/ 323850 w 889000"/>
              <a:gd name="connsiteY8" fmla="*/ 336550 h 755650"/>
              <a:gd name="connsiteX9" fmla="*/ 342900 w 889000"/>
              <a:gd name="connsiteY9" fmla="*/ 323850 h 755650"/>
              <a:gd name="connsiteX10" fmla="*/ 361950 w 889000"/>
              <a:gd name="connsiteY10" fmla="*/ 317500 h 755650"/>
              <a:gd name="connsiteX11" fmla="*/ 374650 w 889000"/>
              <a:gd name="connsiteY11" fmla="*/ 298450 h 755650"/>
              <a:gd name="connsiteX12" fmla="*/ 393700 w 889000"/>
              <a:gd name="connsiteY12" fmla="*/ 292100 h 755650"/>
              <a:gd name="connsiteX13" fmla="*/ 666750 w 889000"/>
              <a:gd name="connsiteY13" fmla="*/ 298450 h 755650"/>
              <a:gd name="connsiteX14" fmla="*/ 774700 w 889000"/>
              <a:gd name="connsiteY14" fmla="*/ 279400 h 755650"/>
              <a:gd name="connsiteX15" fmla="*/ 831850 w 889000"/>
              <a:gd name="connsiteY15" fmla="*/ 241300 h 755650"/>
              <a:gd name="connsiteX16" fmla="*/ 850900 w 889000"/>
              <a:gd name="connsiteY16" fmla="*/ 228600 h 755650"/>
              <a:gd name="connsiteX17" fmla="*/ 876300 w 889000"/>
              <a:gd name="connsiteY17" fmla="*/ 171450 h 755650"/>
              <a:gd name="connsiteX18" fmla="*/ 882650 w 889000"/>
              <a:gd name="connsiteY18" fmla="*/ 152400 h 755650"/>
              <a:gd name="connsiteX19" fmla="*/ 889000 w 889000"/>
              <a:gd name="connsiteY19" fmla="*/ 133350 h 755650"/>
              <a:gd name="connsiteX20" fmla="*/ 882650 w 889000"/>
              <a:gd name="connsiteY20" fmla="*/ 25400 h 755650"/>
              <a:gd name="connsiteX21" fmla="*/ 876300 w 889000"/>
              <a:gd name="connsiteY21" fmla="*/ 6350 h 755650"/>
              <a:gd name="connsiteX22" fmla="*/ 857250 w 889000"/>
              <a:gd name="connsiteY22" fmla="*/ 0 h 755650"/>
              <a:gd name="connsiteX23" fmla="*/ 742950 w 889000"/>
              <a:gd name="connsiteY23" fmla="*/ 6350 h 755650"/>
              <a:gd name="connsiteX24" fmla="*/ 704850 w 889000"/>
              <a:gd name="connsiteY24" fmla="*/ 31750 h 755650"/>
              <a:gd name="connsiteX25" fmla="*/ 628650 w 889000"/>
              <a:gd name="connsiteY25" fmla="*/ 57150 h 755650"/>
              <a:gd name="connsiteX26" fmla="*/ 609600 w 889000"/>
              <a:gd name="connsiteY26" fmla="*/ 63500 h 755650"/>
              <a:gd name="connsiteX27" fmla="*/ 304800 w 889000"/>
              <a:gd name="connsiteY27" fmla="*/ 76200 h 755650"/>
              <a:gd name="connsiteX28" fmla="*/ 228600 w 889000"/>
              <a:gd name="connsiteY28" fmla="*/ 95250 h 755650"/>
              <a:gd name="connsiteX29" fmla="*/ 209550 w 889000"/>
              <a:gd name="connsiteY29" fmla="*/ 107950 h 755650"/>
              <a:gd name="connsiteX30" fmla="*/ 190500 w 889000"/>
              <a:gd name="connsiteY30" fmla="*/ 114300 h 755650"/>
              <a:gd name="connsiteX31" fmla="*/ 152400 w 889000"/>
              <a:gd name="connsiteY31" fmla="*/ 139700 h 755650"/>
              <a:gd name="connsiteX32" fmla="*/ 139700 w 889000"/>
              <a:gd name="connsiteY32" fmla="*/ 158750 h 755650"/>
              <a:gd name="connsiteX33" fmla="*/ 133350 w 889000"/>
              <a:gd name="connsiteY33" fmla="*/ 177800 h 755650"/>
              <a:gd name="connsiteX34" fmla="*/ 88900 w 889000"/>
              <a:gd name="connsiteY34" fmla="*/ 234950 h 755650"/>
              <a:gd name="connsiteX35" fmla="*/ 57150 w 889000"/>
              <a:gd name="connsiteY35" fmla="*/ 292100 h 755650"/>
              <a:gd name="connsiteX36" fmla="*/ 44450 w 889000"/>
              <a:gd name="connsiteY36" fmla="*/ 330200 h 755650"/>
              <a:gd name="connsiteX37" fmla="*/ 38100 w 889000"/>
              <a:gd name="connsiteY37" fmla="*/ 349250 h 755650"/>
              <a:gd name="connsiteX38" fmla="*/ 19050 w 889000"/>
              <a:gd name="connsiteY38" fmla="*/ 387350 h 755650"/>
              <a:gd name="connsiteX39" fmla="*/ 12700 w 889000"/>
              <a:gd name="connsiteY39" fmla="*/ 463550 h 755650"/>
              <a:gd name="connsiteX40" fmla="*/ 6350 w 889000"/>
              <a:gd name="connsiteY40" fmla="*/ 482600 h 755650"/>
              <a:gd name="connsiteX41" fmla="*/ 0 w 889000"/>
              <a:gd name="connsiteY41" fmla="*/ 539750 h 755650"/>
              <a:gd name="connsiteX42" fmla="*/ 6350 w 889000"/>
              <a:gd name="connsiteY42" fmla="*/ 679450 h 755650"/>
              <a:gd name="connsiteX43" fmla="*/ 38100 w 889000"/>
              <a:gd name="connsiteY43" fmla="*/ 736600 h 75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89000" h="755650">
                <a:moveTo>
                  <a:pt x="38100" y="736600"/>
                </a:moveTo>
                <a:cubicBezTo>
                  <a:pt x="58208" y="749300"/>
                  <a:pt x="77543" y="755650"/>
                  <a:pt x="127000" y="755650"/>
                </a:cubicBezTo>
                <a:cubicBezTo>
                  <a:pt x="139875" y="755650"/>
                  <a:pt x="152609" y="752423"/>
                  <a:pt x="165100" y="749300"/>
                </a:cubicBezTo>
                <a:cubicBezTo>
                  <a:pt x="178087" y="746053"/>
                  <a:pt x="203200" y="736600"/>
                  <a:pt x="203200" y="736600"/>
                </a:cubicBezTo>
                <a:cubicBezTo>
                  <a:pt x="243040" y="617081"/>
                  <a:pt x="209226" y="730877"/>
                  <a:pt x="222250" y="450850"/>
                </a:cubicBezTo>
                <a:cubicBezTo>
                  <a:pt x="222306" y="449639"/>
                  <a:pt x="231912" y="410197"/>
                  <a:pt x="234950" y="406400"/>
                </a:cubicBezTo>
                <a:cubicBezTo>
                  <a:pt x="239718" y="400441"/>
                  <a:pt x="247650" y="397933"/>
                  <a:pt x="254000" y="393700"/>
                </a:cubicBezTo>
                <a:cubicBezTo>
                  <a:pt x="275167" y="361950"/>
                  <a:pt x="260350" y="378883"/>
                  <a:pt x="304800" y="349250"/>
                </a:cubicBezTo>
                <a:lnTo>
                  <a:pt x="323850" y="336550"/>
                </a:lnTo>
                <a:cubicBezTo>
                  <a:pt x="330200" y="332317"/>
                  <a:pt x="335660" y="326263"/>
                  <a:pt x="342900" y="323850"/>
                </a:cubicBezTo>
                <a:lnTo>
                  <a:pt x="361950" y="317500"/>
                </a:lnTo>
                <a:cubicBezTo>
                  <a:pt x="366183" y="311150"/>
                  <a:pt x="368691" y="303218"/>
                  <a:pt x="374650" y="298450"/>
                </a:cubicBezTo>
                <a:cubicBezTo>
                  <a:pt x="379877" y="294269"/>
                  <a:pt x="387007" y="292100"/>
                  <a:pt x="393700" y="292100"/>
                </a:cubicBezTo>
                <a:cubicBezTo>
                  <a:pt x="484741" y="292100"/>
                  <a:pt x="575733" y="296333"/>
                  <a:pt x="666750" y="298450"/>
                </a:cubicBezTo>
                <a:cubicBezTo>
                  <a:pt x="688984" y="296429"/>
                  <a:pt x="749319" y="296321"/>
                  <a:pt x="774700" y="279400"/>
                </a:cubicBezTo>
                <a:lnTo>
                  <a:pt x="831850" y="241300"/>
                </a:lnTo>
                <a:lnTo>
                  <a:pt x="850900" y="228600"/>
                </a:lnTo>
                <a:cubicBezTo>
                  <a:pt x="871026" y="198411"/>
                  <a:pt x="861187" y="216790"/>
                  <a:pt x="876300" y="171450"/>
                </a:cubicBezTo>
                <a:lnTo>
                  <a:pt x="882650" y="152400"/>
                </a:lnTo>
                <a:lnTo>
                  <a:pt x="889000" y="133350"/>
                </a:lnTo>
                <a:cubicBezTo>
                  <a:pt x="886883" y="97367"/>
                  <a:pt x="886237" y="61267"/>
                  <a:pt x="882650" y="25400"/>
                </a:cubicBezTo>
                <a:cubicBezTo>
                  <a:pt x="881984" y="18740"/>
                  <a:pt x="881033" y="11083"/>
                  <a:pt x="876300" y="6350"/>
                </a:cubicBezTo>
                <a:cubicBezTo>
                  <a:pt x="871567" y="1617"/>
                  <a:pt x="863600" y="2117"/>
                  <a:pt x="857250" y="0"/>
                </a:cubicBezTo>
                <a:cubicBezTo>
                  <a:pt x="819150" y="2117"/>
                  <a:pt x="780307" y="-1433"/>
                  <a:pt x="742950" y="6350"/>
                </a:cubicBezTo>
                <a:cubicBezTo>
                  <a:pt x="728007" y="9463"/>
                  <a:pt x="719330" y="26923"/>
                  <a:pt x="704850" y="31750"/>
                </a:cubicBezTo>
                <a:lnTo>
                  <a:pt x="628650" y="57150"/>
                </a:lnTo>
                <a:cubicBezTo>
                  <a:pt x="622300" y="59267"/>
                  <a:pt x="616285" y="63166"/>
                  <a:pt x="609600" y="63500"/>
                </a:cubicBezTo>
                <a:cubicBezTo>
                  <a:pt x="423370" y="72812"/>
                  <a:pt x="524959" y="68337"/>
                  <a:pt x="304800" y="76200"/>
                </a:cubicBezTo>
                <a:cubicBezTo>
                  <a:pt x="285756" y="79374"/>
                  <a:pt x="245371" y="84069"/>
                  <a:pt x="228600" y="95250"/>
                </a:cubicBezTo>
                <a:cubicBezTo>
                  <a:pt x="222250" y="99483"/>
                  <a:pt x="216376" y="104537"/>
                  <a:pt x="209550" y="107950"/>
                </a:cubicBezTo>
                <a:cubicBezTo>
                  <a:pt x="203563" y="110943"/>
                  <a:pt x="196351" y="111049"/>
                  <a:pt x="190500" y="114300"/>
                </a:cubicBezTo>
                <a:cubicBezTo>
                  <a:pt x="177157" y="121713"/>
                  <a:pt x="152400" y="139700"/>
                  <a:pt x="152400" y="139700"/>
                </a:cubicBezTo>
                <a:cubicBezTo>
                  <a:pt x="148167" y="146050"/>
                  <a:pt x="143113" y="151924"/>
                  <a:pt x="139700" y="158750"/>
                </a:cubicBezTo>
                <a:cubicBezTo>
                  <a:pt x="136707" y="164737"/>
                  <a:pt x="136601" y="171949"/>
                  <a:pt x="133350" y="177800"/>
                </a:cubicBezTo>
                <a:cubicBezTo>
                  <a:pt x="114362" y="211979"/>
                  <a:pt x="112040" y="211810"/>
                  <a:pt x="88900" y="234950"/>
                </a:cubicBezTo>
                <a:cubicBezTo>
                  <a:pt x="73360" y="281569"/>
                  <a:pt x="85666" y="263584"/>
                  <a:pt x="57150" y="292100"/>
                </a:cubicBezTo>
                <a:lnTo>
                  <a:pt x="44450" y="330200"/>
                </a:lnTo>
                <a:cubicBezTo>
                  <a:pt x="42333" y="336550"/>
                  <a:pt x="41813" y="343681"/>
                  <a:pt x="38100" y="349250"/>
                </a:cubicBezTo>
                <a:cubicBezTo>
                  <a:pt x="21687" y="373869"/>
                  <a:pt x="27813" y="361060"/>
                  <a:pt x="19050" y="387350"/>
                </a:cubicBezTo>
                <a:cubicBezTo>
                  <a:pt x="16933" y="412750"/>
                  <a:pt x="16069" y="438286"/>
                  <a:pt x="12700" y="463550"/>
                </a:cubicBezTo>
                <a:cubicBezTo>
                  <a:pt x="11815" y="470185"/>
                  <a:pt x="7450" y="475998"/>
                  <a:pt x="6350" y="482600"/>
                </a:cubicBezTo>
                <a:cubicBezTo>
                  <a:pt x="3199" y="501506"/>
                  <a:pt x="2117" y="520700"/>
                  <a:pt x="0" y="539750"/>
                </a:cubicBezTo>
                <a:cubicBezTo>
                  <a:pt x="2117" y="586317"/>
                  <a:pt x="2633" y="632984"/>
                  <a:pt x="6350" y="679450"/>
                </a:cubicBezTo>
                <a:cubicBezTo>
                  <a:pt x="13369" y="767192"/>
                  <a:pt x="17992" y="723900"/>
                  <a:pt x="38100" y="736600"/>
                </a:cubicBezTo>
                <a:close/>
              </a:path>
            </a:pathLst>
          </a:custGeom>
          <a:solidFill>
            <a:srgbClr val="FFC000">
              <a:alpha val="50196"/>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4" name="Freeform 13"/>
          <p:cNvSpPr/>
          <p:nvPr/>
        </p:nvSpPr>
        <p:spPr>
          <a:xfrm>
            <a:off x="1118472" y="1403350"/>
            <a:ext cx="317500" cy="685800"/>
          </a:xfrm>
          <a:custGeom>
            <a:avLst/>
            <a:gdLst>
              <a:gd name="connsiteX0" fmla="*/ 254000 w 317500"/>
              <a:gd name="connsiteY0" fmla="*/ 82550 h 685800"/>
              <a:gd name="connsiteX1" fmla="*/ 234950 w 317500"/>
              <a:gd name="connsiteY1" fmla="*/ 50800 h 685800"/>
              <a:gd name="connsiteX2" fmla="*/ 222250 w 317500"/>
              <a:gd name="connsiteY2" fmla="*/ 12700 h 685800"/>
              <a:gd name="connsiteX3" fmla="*/ 184150 w 317500"/>
              <a:gd name="connsiteY3" fmla="*/ 0 h 685800"/>
              <a:gd name="connsiteX4" fmla="*/ 95250 w 317500"/>
              <a:gd name="connsiteY4" fmla="*/ 6350 h 685800"/>
              <a:gd name="connsiteX5" fmla="*/ 63500 w 317500"/>
              <a:gd name="connsiteY5" fmla="*/ 57150 h 685800"/>
              <a:gd name="connsiteX6" fmla="*/ 50800 w 317500"/>
              <a:gd name="connsiteY6" fmla="*/ 76200 h 685800"/>
              <a:gd name="connsiteX7" fmla="*/ 63500 w 317500"/>
              <a:gd name="connsiteY7" fmla="*/ 184150 h 685800"/>
              <a:gd name="connsiteX8" fmla="*/ 76200 w 317500"/>
              <a:gd name="connsiteY8" fmla="*/ 203200 h 685800"/>
              <a:gd name="connsiteX9" fmla="*/ 76200 w 317500"/>
              <a:gd name="connsiteY9" fmla="*/ 400050 h 685800"/>
              <a:gd name="connsiteX10" fmla="*/ 63500 w 317500"/>
              <a:gd name="connsiteY10" fmla="*/ 419100 h 685800"/>
              <a:gd name="connsiteX11" fmla="*/ 38100 w 317500"/>
              <a:gd name="connsiteY11" fmla="*/ 450850 h 685800"/>
              <a:gd name="connsiteX12" fmla="*/ 12700 w 317500"/>
              <a:gd name="connsiteY12" fmla="*/ 508000 h 685800"/>
              <a:gd name="connsiteX13" fmla="*/ 6350 w 317500"/>
              <a:gd name="connsiteY13" fmla="*/ 527050 h 685800"/>
              <a:gd name="connsiteX14" fmla="*/ 0 w 317500"/>
              <a:gd name="connsiteY14" fmla="*/ 546100 h 685800"/>
              <a:gd name="connsiteX15" fmla="*/ 6350 w 317500"/>
              <a:gd name="connsiteY15" fmla="*/ 641350 h 685800"/>
              <a:gd name="connsiteX16" fmla="*/ 12700 w 317500"/>
              <a:gd name="connsiteY16" fmla="*/ 660400 h 685800"/>
              <a:gd name="connsiteX17" fmla="*/ 31750 w 317500"/>
              <a:gd name="connsiteY17" fmla="*/ 673100 h 685800"/>
              <a:gd name="connsiteX18" fmla="*/ 69850 w 317500"/>
              <a:gd name="connsiteY18" fmla="*/ 685800 h 685800"/>
              <a:gd name="connsiteX19" fmla="*/ 139700 w 317500"/>
              <a:gd name="connsiteY19" fmla="*/ 679450 h 685800"/>
              <a:gd name="connsiteX20" fmla="*/ 177800 w 317500"/>
              <a:gd name="connsiteY20" fmla="*/ 666750 h 685800"/>
              <a:gd name="connsiteX21" fmla="*/ 190500 w 317500"/>
              <a:gd name="connsiteY21" fmla="*/ 647700 h 685800"/>
              <a:gd name="connsiteX22" fmla="*/ 222250 w 317500"/>
              <a:gd name="connsiteY22" fmla="*/ 615950 h 685800"/>
              <a:gd name="connsiteX23" fmla="*/ 241300 w 317500"/>
              <a:gd name="connsiteY23" fmla="*/ 558800 h 685800"/>
              <a:gd name="connsiteX24" fmla="*/ 247650 w 317500"/>
              <a:gd name="connsiteY24" fmla="*/ 539750 h 685800"/>
              <a:gd name="connsiteX25" fmla="*/ 260350 w 317500"/>
              <a:gd name="connsiteY25" fmla="*/ 520700 h 685800"/>
              <a:gd name="connsiteX26" fmla="*/ 273050 w 317500"/>
              <a:gd name="connsiteY26" fmla="*/ 482600 h 685800"/>
              <a:gd name="connsiteX27" fmla="*/ 279400 w 317500"/>
              <a:gd name="connsiteY27" fmla="*/ 463550 h 685800"/>
              <a:gd name="connsiteX28" fmla="*/ 292100 w 317500"/>
              <a:gd name="connsiteY28" fmla="*/ 419100 h 685800"/>
              <a:gd name="connsiteX29" fmla="*/ 298450 w 317500"/>
              <a:gd name="connsiteY29" fmla="*/ 393700 h 685800"/>
              <a:gd name="connsiteX30" fmla="*/ 311150 w 317500"/>
              <a:gd name="connsiteY30" fmla="*/ 355600 h 685800"/>
              <a:gd name="connsiteX31" fmla="*/ 317500 w 317500"/>
              <a:gd name="connsiteY31" fmla="*/ 336550 h 685800"/>
              <a:gd name="connsiteX32" fmla="*/ 311150 w 317500"/>
              <a:gd name="connsiteY32" fmla="*/ 190500 h 685800"/>
              <a:gd name="connsiteX33" fmla="*/ 304800 w 317500"/>
              <a:gd name="connsiteY33" fmla="*/ 165100 h 685800"/>
              <a:gd name="connsiteX34" fmla="*/ 279400 w 317500"/>
              <a:gd name="connsiteY34" fmla="*/ 127000 h 685800"/>
              <a:gd name="connsiteX35" fmla="*/ 254000 w 317500"/>
              <a:gd name="connsiteY35" fmla="*/ 8255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7500" h="685800">
                <a:moveTo>
                  <a:pt x="254000" y="82550"/>
                </a:moveTo>
                <a:cubicBezTo>
                  <a:pt x="246592" y="69850"/>
                  <a:pt x="240057" y="62036"/>
                  <a:pt x="234950" y="50800"/>
                </a:cubicBezTo>
                <a:cubicBezTo>
                  <a:pt x="229410" y="38613"/>
                  <a:pt x="234950" y="16933"/>
                  <a:pt x="222250" y="12700"/>
                </a:cubicBezTo>
                <a:lnTo>
                  <a:pt x="184150" y="0"/>
                </a:lnTo>
                <a:cubicBezTo>
                  <a:pt x="154517" y="2117"/>
                  <a:pt x="124507" y="1187"/>
                  <a:pt x="95250" y="6350"/>
                </a:cubicBezTo>
                <a:cubicBezTo>
                  <a:pt x="66478" y="11427"/>
                  <a:pt x="76129" y="38206"/>
                  <a:pt x="63500" y="57150"/>
                </a:cubicBezTo>
                <a:lnTo>
                  <a:pt x="50800" y="76200"/>
                </a:lnTo>
                <a:cubicBezTo>
                  <a:pt x="51803" y="90247"/>
                  <a:pt x="49067" y="155285"/>
                  <a:pt x="63500" y="184150"/>
                </a:cubicBezTo>
                <a:cubicBezTo>
                  <a:pt x="66913" y="190976"/>
                  <a:pt x="71967" y="196850"/>
                  <a:pt x="76200" y="203200"/>
                </a:cubicBezTo>
                <a:cubicBezTo>
                  <a:pt x="95184" y="279136"/>
                  <a:pt x="90976" y="252291"/>
                  <a:pt x="76200" y="400050"/>
                </a:cubicBezTo>
                <a:cubicBezTo>
                  <a:pt x="75441" y="407644"/>
                  <a:pt x="66913" y="412274"/>
                  <a:pt x="63500" y="419100"/>
                </a:cubicBezTo>
                <a:cubicBezTo>
                  <a:pt x="48164" y="449772"/>
                  <a:pt x="70213" y="429441"/>
                  <a:pt x="38100" y="450850"/>
                </a:cubicBezTo>
                <a:cubicBezTo>
                  <a:pt x="17974" y="481039"/>
                  <a:pt x="27813" y="462660"/>
                  <a:pt x="12700" y="508000"/>
                </a:cubicBezTo>
                <a:lnTo>
                  <a:pt x="6350" y="527050"/>
                </a:lnTo>
                <a:lnTo>
                  <a:pt x="0" y="546100"/>
                </a:lnTo>
                <a:cubicBezTo>
                  <a:pt x="2117" y="577850"/>
                  <a:pt x="2836" y="609724"/>
                  <a:pt x="6350" y="641350"/>
                </a:cubicBezTo>
                <a:cubicBezTo>
                  <a:pt x="7089" y="648003"/>
                  <a:pt x="8519" y="655173"/>
                  <a:pt x="12700" y="660400"/>
                </a:cubicBezTo>
                <a:cubicBezTo>
                  <a:pt x="17468" y="666359"/>
                  <a:pt x="24776" y="670000"/>
                  <a:pt x="31750" y="673100"/>
                </a:cubicBezTo>
                <a:cubicBezTo>
                  <a:pt x="43983" y="678537"/>
                  <a:pt x="69850" y="685800"/>
                  <a:pt x="69850" y="685800"/>
                </a:cubicBezTo>
                <a:cubicBezTo>
                  <a:pt x="93133" y="683683"/>
                  <a:pt x="116676" y="683513"/>
                  <a:pt x="139700" y="679450"/>
                </a:cubicBezTo>
                <a:cubicBezTo>
                  <a:pt x="152883" y="677124"/>
                  <a:pt x="177800" y="666750"/>
                  <a:pt x="177800" y="666750"/>
                </a:cubicBezTo>
                <a:cubicBezTo>
                  <a:pt x="182033" y="660400"/>
                  <a:pt x="185104" y="653096"/>
                  <a:pt x="190500" y="647700"/>
                </a:cubicBezTo>
                <a:cubicBezTo>
                  <a:pt x="212513" y="625687"/>
                  <a:pt x="208703" y="646430"/>
                  <a:pt x="222250" y="615950"/>
                </a:cubicBezTo>
                <a:lnTo>
                  <a:pt x="241300" y="558800"/>
                </a:lnTo>
                <a:cubicBezTo>
                  <a:pt x="243417" y="552450"/>
                  <a:pt x="243937" y="545319"/>
                  <a:pt x="247650" y="539750"/>
                </a:cubicBezTo>
                <a:cubicBezTo>
                  <a:pt x="251883" y="533400"/>
                  <a:pt x="257250" y="527674"/>
                  <a:pt x="260350" y="520700"/>
                </a:cubicBezTo>
                <a:cubicBezTo>
                  <a:pt x="265787" y="508467"/>
                  <a:pt x="268817" y="495300"/>
                  <a:pt x="273050" y="482600"/>
                </a:cubicBezTo>
                <a:cubicBezTo>
                  <a:pt x="275167" y="476250"/>
                  <a:pt x="277777" y="470044"/>
                  <a:pt x="279400" y="463550"/>
                </a:cubicBezTo>
                <a:cubicBezTo>
                  <a:pt x="299251" y="384145"/>
                  <a:pt x="273880" y="482869"/>
                  <a:pt x="292100" y="419100"/>
                </a:cubicBezTo>
                <a:cubicBezTo>
                  <a:pt x="294498" y="410709"/>
                  <a:pt x="295942" y="402059"/>
                  <a:pt x="298450" y="393700"/>
                </a:cubicBezTo>
                <a:cubicBezTo>
                  <a:pt x="302297" y="380878"/>
                  <a:pt x="306917" y="368300"/>
                  <a:pt x="311150" y="355600"/>
                </a:cubicBezTo>
                <a:lnTo>
                  <a:pt x="317500" y="336550"/>
                </a:lnTo>
                <a:cubicBezTo>
                  <a:pt x="315383" y="287867"/>
                  <a:pt x="314750" y="239096"/>
                  <a:pt x="311150" y="190500"/>
                </a:cubicBezTo>
                <a:cubicBezTo>
                  <a:pt x="310505" y="181797"/>
                  <a:pt x="308703" y="172906"/>
                  <a:pt x="304800" y="165100"/>
                </a:cubicBezTo>
                <a:cubicBezTo>
                  <a:pt x="297974" y="151448"/>
                  <a:pt x="287867" y="139700"/>
                  <a:pt x="279400" y="127000"/>
                </a:cubicBezTo>
                <a:cubicBezTo>
                  <a:pt x="265040" y="105459"/>
                  <a:pt x="261408" y="95250"/>
                  <a:pt x="254000" y="82550"/>
                </a:cubicBezTo>
                <a:close/>
              </a:path>
            </a:pathLst>
          </a:cu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5" name="Freeform 14"/>
          <p:cNvSpPr/>
          <p:nvPr/>
        </p:nvSpPr>
        <p:spPr>
          <a:xfrm>
            <a:off x="5277398" y="2521065"/>
            <a:ext cx="573211" cy="453060"/>
          </a:xfrm>
          <a:custGeom>
            <a:avLst/>
            <a:gdLst>
              <a:gd name="connsiteX0" fmla="*/ 21620 w 573211"/>
              <a:gd name="connsiteY0" fmla="*/ 428106 h 453060"/>
              <a:gd name="connsiteX1" fmla="*/ 4994 w 573211"/>
              <a:gd name="connsiteY1" fmla="*/ 407324 h 453060"/>
              <a:gd name="connsiteX2" fmla="*/ 838 w 573211"/>
              <a:gd name="connsiteY2" fmla="*/ 394855 h 453060"/>
              <a:gd name="connsiteX3" fmla="*/ 4994 w 573211"/>
              <a:gd name="connsiteY3" fmla="*/ 311728 h 453060"/>
              <a:gd name="connsiteX4" fmla="*/ 29932 w 573211"/>
              <a:gd name="connsiteY4" fmla="*/ 295102 h 453060"/>
              <a:gd name="connsiteX5" fmla="*/ 54871 w 573211"/>
              <a:gd name="connsiteY5" fmla="*/ 245226 h 453060"/>
              <a:gd name="connsiteX6" fmla="*/ 67340 w 573211"/>
              <a:gd name="connsiteY6" fmla="*/ 236913 h 453060"/>
              <a:gd name="connsiteX7" fmla="*/ 88121 w 573211"/>
              <a:gd name="connsiteY7" fmla="*/ 199506 h 453060"/>
              <a:gd name="connsiteX8" fmla="*/ 96434 w 573211"/>
              <a:gd name="connsiteY8" fmla="*/ 187037 h 453060"/>
              <a:gd name="connsiteX9" fmla="*/ 100591 w 573211"/>
              <a:gd name="connsiteY9" fmla="*/ 174568 h 453060"/>
              <a:gd name="connsiteX10" fmla="*/ 125529 w 573211"/>
              <a:gd name="connsiteY10" fmla="*/ 153786 h 453060"/>
              <a:gd name="connsiteX11" fmla="*/ 150467 w 573211"/>
              <a:gd name="connsiteY11" fmla="*/ 116379 h 453060"/>
              <a:gd name="connsiteX12" fmla="*/ 158780 w 573211"/>
              <a:gd name="connsiteY12" fmla="*/ 103910 h 453060"/>
              <a:gd name="connsiteX13" fmla="*/ 183718 w 573211"/>
              <a:gd name="connsiteY13" fmla="*/ 83128 h 453060"/>
              <a:gd name="connsiteX14" fmla="*/ 204500 w 573211"/>
              <a:gd name="connsiteY14" fmla="*/ 66502 h 453060"/>
              <a:gd name="connsiteX15" fmla="*/ 216969 w 573211"/>
              <a:gd name="connsiteY15" fmla="*/ 58190 h 453060"/>
              <a:gd name="connsiteX16" fmla="*/ 241907 w 573211"/>
              <a:gd name="connsiteY16" fmla="*/ 49877 h 453060"/>
              <a:gd name="connsiteX17" fmla="*/ 254376 w 573211"/>
              <a:gd name="connsiteY17" fmla="*/ 41564 h 453060"/>
              <a:gd name="connsiteX18" fmla="*/ 271001 w 573211"/>
              <a:gd name="connsiteY18" fmla="*/ 37408 h 453060"/>
              <a:gd name="connsiteX19" fmla="*/ 283471 w 573211"/>
              <a:gd name="connsiteY19" fmla="*/ 33251 h 453060"/>
              <a:gd name="connsiteX20" fmla="*/ 308409 w 573211"/>
              <a:gd name="connsiteY20" fmla="*/ 29095 h 453060"/>
              <a:gd name="connsiteX21" fmla="*/ 333347 w 573211"/>
              <a:gd name="connsiteY21" fmla="*/ 20782 h 453060"/>
              <a:gd name="connsiteX22" fmla="*/ 366598 w 573211"/>
              <a:gd name="connsiteY22" fmla="*/ 12470 h 453060"/>
              <a:gd name="connsiteX23" fmla="*/ 399849 w 573211"/>
              <a:gd name="connsiteY23" fmla="*/ 4157 h 453060"/>
              <a:gd name="connsiteX24" fmla="*/ 453881 w 573211"/>
              <a:gd name="connsiteY24" fmla="*/ 0 h 453060"/>
              <a:gd name="connsiteX25" fmla="*/ 516227 w 573211"/>
              <a:gd name="connsiteY25" fmla="*/ 4157 h 453060"/>
              <a:gd name="connsiteX26" fmla="*/ 524540 w 573211"/>
              <a:gd name="connsiteY26" fmla="*/ 16626 h 453060"/>
              <a:gd name="connsiteX27" fmla="*/ 537009 w 573211"/>
              <a:gd name="connsiteY27" fmla="*/ 20782 h 453060"/>
              <a:gd name="connsiteX28" fmla="*/ 553634 w 573211"/>
              <a:gd name="connsiteY28" fmla="*/ 45720 h 453060"/>
              <a:gd name="connsiteX29" fmla="*/ 566103 w 573211"/>
              <a:gd name="connsiteY29" fmla="*/ 70659 h 453060"/>
              <a:gd name="connsiteX30" fmla="*/ 566103 w 573211"/>
              <a:gd name="connsiteY30" fmla="*/ 153786 h 453060"/>
              <a:gd name="connsiteX31" fmla="*/ 553634 w 573211"/>
              <a:gd name="connsiteY31" fmla="*/ 157942 h 453060"/>
              <a:gd name="connsiteX32" fmla="*/ 528696 w 573211"/>
              <a:gd name="connsiteY32" fmla="*/ 174568 h 453060"/>
              <a:gd name="connsiteX33" fmla="*/ 503758 w 573211"/>
              <a:gd name="connsiteY33" fmla="*/ 187037 h 453060"/>
              <a:gd name="connsiteX34" fmla="*/ 474663 w 573211"/>
              <a:gd name="connsiteY34" fmla="*/ 191193 h 453060"/>
              <a:gd name="connsiteX35" fmla="*/ 453881 w 573211"/>
              <a:gd name="connsiteY35" fmla="*/ 195350 h 453060"/>
              <a:gd name="connsiteX36" fmla="*/ 428943 w 573211"/>
              <a:gd name="connsiteY36" fmla="*/ 203662 h 453060"/>
              <a:gd name="connsiteX37" fmla="*/ 404005 w 573211"/>
              <a:gd name="connsiteY37" fmla="*/ 220288 h 453060"/>
              <a:gd name="connsiteX38" fmla="*/ 379067 w 573211"/>
              <a:gd name="connsiteY38" fmla="*/ 228600 h 453060"/>
              <a:gd name="connsiteX39" fmla="*/ 349972 w 573211"/>
              <a:gd name="connsiteY39" fmla="*/ 236913 h 453060"/>
              <a:gd name="connsiteX40" fmla="*/ 337503 w 573211"/>
              <a:gd name="connsiteY40" fmla="*/ 245226 h 453060"/>
              <a:gd name="connsiteX41" fmla="*/ 329191 w 573211"/>
              <a:gd name="connsiteY41" fmla="*/ 257695 h 453060"/>
              <a:gd name="connsiteX42" fmla="*/ 316721 w 573211"/>
              <a:gd name="connsiteY42" fmla="*/ 261851 h 453060"/>
              <a:gd name="connsiteX43" fmla="*/ 304252 w 573211"/>
              <a:gd name="connsiteY43" fmla="*/ 274320 h 453060"/>
              <a:gd name="connsiteX44" fmla="*/ 291783 w 573211"/>
              <a:gd name="connsiteY44" fmla="*/ 278477 h 453060"/>
              <a:gd name="connsiteX45" fmla="*/ 279314 w 573211"/>
              <a:gd name="connsiteY45" fmla="*/ 286790 h 453060"/>
              <a:gd name="connsiteX46" fmla="*/ 271001 w 573211"/>
              <a:gd name="connsiteY46" fmla="*/ 299259 h 453060"/>
              <a:gd name="connsiteX47" fmla="*/ 266845 w 573211"/>
              <a:gd name="connsiteY47" fmla="*/ 311728 h 453060"/>
              <a:gd name="connsiteX48" fmla="*/ 250220 w 573211"/>
              <a:gd name="connsiteY48" fmla="*/ 336666 h 453060"/>
              <a:gd name="connsiteX49" fmla="*/ 241907 w 573211"/>
              <a:gd name="connsiteY49" fmla="*/ 349135 h 453060"/>
              <a:gd name="connsiteX50" fmla="*/ 229438 w 573211"/>
              <a:gd name="connsiteY50" fmla="*/ 374073 h 453060"/>
              <a:gd name="connsiteX51" fmla="*/ 216969 w 573211"/>
              <a:gd name="connsiteY51" fmla="*/ 378230 h 453060"/>
              <a:gd name="connsiteX52" fmla="*/ 208656 w 573211"/>
              <a:gd name="connsiteY52" fmla="*/ 390699 h 453060"/>
              <a:gd name="connsiteX53" fmla="*/ 196187 w 573211"/>
              <a:gd name="connsiteY53" fmla="*/ 399011 h 453060"/>
              <a:gd name="connsiteX54" fmla="*/ 192031 w 573211"/>
              <a:gd name="connsiteY54" fmla="*/ 411480 h 453060"/>
              <a:gd name="connsiteX55" fmla="*/ 179561 w 573211"/>
              <a:gd name="connsiteY55" fmla="*/ 415637 h 453060"/>
              <a:gd name="connsiteX56" fmla="*/ 154623 w 573211"/>
              <a:gd name="connsiteY56" fmla="*/ 428106 h 453060"/>
              <a:gd name="connsiteX57" fmla="*/ 129685 w 573211"/>
              <a:gd name="connsiteY57" fmla="*/ 444731 h 453060"/>
              <a:gd name="connsiteX58" fmla="*/ 75652 w 573211"/>
              <a:gd name="connsiteY58" fmla="*/ 453044 h 453060"/>
              <a:gd name="connsiteX59" fmla="*/ 21620 w 573211"/>
              <a:gd name="connsiteY59" fmla="*/ 428106 h 453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3211" h="453060">
                <a:moveTo>
                  <a:pt x="21620" y="428106"/>
                </a:moveTo>
                <a:cubicBezTo>
                  <a:pt x="9844" y="420486"/>
                  <a:pt x="9696" y="414847"/>
                  <a:pt x="4994" y="407324"/>
                </a:cubicBezTo>
                <a:cubicBezTo>
                  <a:pt x="2672" y="403609"/>
                  <a:pt x="838" y="399236"/>
                  <a:pt x="838" y="394855"/>
                </a:cubicBezTo>
                <a:cubicBezTo>
                  <a:pt x="838" y="367111"/>
                  <a:pt x="-2774" y="338362"/>
                  <a:pt x="4994" y="311728"/>
                </a:cubicBezTo>
                <a:cubicBezTo>
                  <a:pt x="7791" y="302137"/>
                  <a:pt x="29932" y="295102"/>
                  <a:pt x="29932" y="295102"/>
                </a:cubicBezTo>
                <a:cubicBezTo>
                  <a:pt x="34674" y="280875"/>
                  <a:pt x="41058" y="254435"/>
                  <a:pt x="54871" y="245226"/>
                </a:cubicBezTo>
                <a:lnTo>
                  <a:pt x="67340" y="236913"/>
                </a:lnTo>
                <a:cubicBezTo>
                  <a:pt x="74655" y="214967"/>
                  <a:pt x="69066" y="228088"/>
                  <a:pt x="88121" y="199506"/>
                </a:cubicBezTo>
                <a:cubicBezTo>
                  <a:pt x="90892" y="195350"/>
                  <a:pt x="94854" y="191776"/>
                  <a:pt x="96434" y="187037"/>
                </a:cubicBezTo>
                <a:cubicBezTo>
                  <a:pt x="97820" y="182881"/>
                  <a:pt x="98161" y="178213"/>
                  <a:pt x="100591" y="174568"/>
                </a:cubicBezTo>
                <a:cubicBezTo>
                  <a:pt x="106992" y="164967"/>
                  <a:pt x="116328" y="159920"/>
                  <a:pt x="125529" y="153786"/>
                </a:cubicBezTo>
                <a:lnTo>
                  <a:pt x="150467" y="116379"/>
                </a:lnTo>
                <a:cubicBezTo>
                  <a:pt x="153238" y="112223"/>
                  <a:pt x="155248" y="107442"/>
                  <a:pt x="158780" y="103910"/>
                </a:cubicBezTo>
                <a:cubicBezTo>
                  <a:pt x="174781" y="87908"/>
                  <a:pt x="166358" y="94700"/>
                  <a:pt x="183718" y="83128"/>
                </a:cubicBezTo>
                <a:cubicBezTo>
                  <a:pt x="197730" y="62110"/>
                  <a:pt x="184425" y="76540"/>
                  <a:pt x="204500" y="66502"/>
                </a:cubicBezTo>
                <a:cubicBezTo>
                  <a:pt x="208968" y="64268"/>
                  <a:pt x="212404" y="60219"/>
                  <a:pt x="216969" y="58190"/>
                </a:cubicBezTo>
                <a:cubicBezTo>
                  <a:pt x="224976" y="54631"/>
                  <a:pt x="241907" y="49877"/>
                  <a:pt x="241907" y="49877"/>
                </a:cubicBezTo>
                <a:cubicBezTo>
                  <a:pt x="246063" y="47106"/>
                  <a:pt x="249785" y="43532"/>
                  <a:pt x="254376" y="41564"/>
                </a:cubicBezTo>
                <a:cubicBezTo>
                  <a:pt x="259626" y="39314"/>
                  <a:pt x="265509" y="38977"/>
                  <a:pt x="271001" y="37408"/>
                </a:cubicBezTo>
                <a:cubicBezTo>
                  <a:pt x="275214" y="36204"/>
                  <a:pt x="279194" y="34202"/>
                  <a:pt x="283471" y="33251"/>
                </a:cubicBezTo>
                <a:cubicBezTo>
                  <a:pt x="291698" y="31423"/>
                  <a:pt x="300233" y="31139"/>
                  <a:pt x="308409" y="29095"/>
                </a:cubicBezTo>
                <a:cubicBezTo>
                  <a:pt x="316910" y="26970"/>
                  <a:pt x="324846" y="22907"/>
                  <a:pt x="333347" y="20782"/>
                </a:cubicBezTo>
                <a:cubicBezTo>
                  <a:pt x="344431" y="18011"/>
                  <a:pt x="355760" y="16083"/>
                  <a:pt x="366598" y="12470"/>
                </a:cubicBezTo>
                <a:cubicBezTo>
                  <a:pt x="379551" y="8152"/>
                  <a:pt x="384797" y="5829"/>
                  <a:pt x="399849" y="4157"/>
                </a:cubicBezTo>
                <a:cubicBezTo>
                  <a:pt x="417802" y="2162"/>
                  <a:pt x="435870" y="1386"/>
                  <a:pt x="453881" y="0"/>
                </a:cubicBezTo>
                <a:cubicBezTo>
                  <a:pt x="474663" y="1386"/>
                  <a:pt x="495953" y="-614"/>
                  <a:pt x="516227" y="4157"/>
                </a:cubicBezTo>
                <a:cubicBezTo>
                  <a:pt x="521090" y="5301"/>
                  <a:pt x="520639" y="13505"/>
                  <a:pt x="524540" y="16626"/>
                </a:cubicBezTo>
                <a:cubicBezTo>
                  <a:pt x="527961" y="19363"/>
                  <a:pt x="532853" y="19397"/>
                  <a:pt x="537009" y="20782"/>
                </a:cubicBezTo>
                <a:cubicBezTo>
                  <a:pt x="542551" y="29095"/>
                  <a:pt x="550474" y="36242"/>
                  <a:pt x="553634" y="45720"/>
                </a:cubicBezTo>
                <a:cubicBezTo>
                  <a:pt x="559371" y="62929"/>
                  <a:pt x="555361" y="54544"/>
                  <a:pt x="566103" y="70659"/>
                </a:cubicBezTo>
                <a:cubicBezTo>
                  <a:pt x="573995" y="102220"/>
                  <a:pt x="577044" y="107289"/>
                  <a:pt x="566103" y="153786"/>
                </a:cubicBezTo>
                <a:cubicBezTo>
                  <a:pt x="565100" y="158051"/>
                  <a:pt x="557790" y="156557"/>
                  <a:pt x="553634" y="157942"/>
                </a:cubicBezTo>
                <a:lnTo>
                  <a:pt x="528696" y="174568"/>
                </a:lnTo>
                <a:cubicBezTo>
                  <a:pt x="518191" y="181571"/>
                  <a:pt x="516046" y="184579"/>
                  <a:pt x="503758" y="187037"/>
                </a:cubicBezTo>
                <a:cubicBezTo>
                  <a:pt x="494151" y="188958"/>
                  <a:pt x="484326" y="189582"/>
                  <a:pt x="474663" y="191193"/>
                </a:cubicBezTo>
                <a:cubicBezTo>
                  <a:pt x="467695" y="192354"/>
                  <a:pt x="460697" y="193491"/>
                  <a:pt x="453881" y="195350"/>
                </a:cubicBezTo>
                <a:cubicBezTo>
                  <a:pt x="445427" y="197655"/>
                  <a:pt x="428943" y="203662"/>
                  <a:pt x="428943" y="203662"/>
                </a:cubicBezTo>
                <a:cubicBezTo>
                  <a:pt x="420630" y="209204"/>
                  <a:pt x="413483" y="217129"/>
                  <a:pt x="404005" y="220288"/>
                </a:cubicBezTo>
                <a:cubicBezTo>
                  <a:pt x="395692" y="223059"/>
                  <a:pt x="387568" y="226475"/>
                  <a:pt x="379067" y="228600"/>
                </a:cubicBezTo>
                <a:cubicBezTo>
                  <a:pt x="358191" y="233820"/>
                  <a:pt x="367860" y="230951"/>
                  <a:pt x="349972" y="236913"/>
                </a:cubicBezTo>
                <a:cubicBezTo>
                  <a:pt x="345816" y="239684"/>
                  <a:pt x="341035" y="241694"/>
                  <a:pt x="337503" y="245226"/>
                </a:cubicBezTo>
                <a:cubicBezTo>
                  <a:pt x="333971" y="248758"/>
                  <a:pt x="333092" y="254575"/>
                  <a:pt x="329191" y="257695"/>
                </a:cubicBezTo>
                <a:cubicBezTo>
                  <a:pt x="325770" y="260432"/>
                  <a:pt x="320878" y="260466"/>
                  <a:pt x="316721" y="261851"/>
                </a:cubicBezTo>
                <a:cubicBezTo>
                  <a:pt x="312565" y="266007"/>
                  <a:pt x="309143" y="271059"/>
                  <a:pt x="304252" y="274320"/>
                </a:cubicBezTo>
                <a:cubicBezTo>
                  <a:pt x="300607" y="276750"/>
                  <a:pt x="295702" y="276518"/>
                  <a:pt x="291783" y="278477"/>
                </a:cubicBezTo>
                <a:cubicBezTo>
                  <a:pt x="287315" y="280711"/>
                  <a:pt x="283470" y="284019"/>
                  <a:pt x="279314" y="286790"/>
                </a:cubicBezTo>
                <a:cubicBezTo>
                  <a:pt x="276543" y="290946"/>
                  <a:pt x="273235" y="294791"/>
                  <a:pt x="271001" y="299259"/>
                </a:cubicBezTo>
                <a:cubicBezTo>
                  <a:pt x="269042" y="303178"/>
                  <a:pt x="268973" y="307898"/>
                  <a:pt x="266845" y="311728"/>
                </a:cubicBezTo>
                <a:cubicBezTo>
                  <a:pt x="261993" y="320461"/>
                  <a:pt x="255762" y="328353"/>
                  <a:pt x="250220" y="336666"/>
                </a:cubicBezTo>
                <a:lnTo>
                  <a:pt x="241907" y="349135"/>
                </a:lnTo>
                <a:cubicBezTo>
                  <a:pt x="239169" y="357350"/>
                  <a:pt x="236764" y="368212"/>
                  <a:pt x="229438" y="374073"/>
                </a:cubicBezTo>
                <a:cubicBezTo>
                  <a:pt x="226017" y="376810"/>
                  <a:pt x="221125" y="376844"/>
                  <a:pt x="216969" y="378230"/>
                </a:cubicBezTo>
                <a:cubicBezTo>
                  <a:pt x="214198" y="382386"/>
                  <a:pt x="212188" y="387167"/>
                  <a:pt x="208656" y="390699"/>
                </a:cubicBezTo>
                <a:cubicBezTo>
                  <a:pt x="205124" y="394231"/>
                  <a:pt x="199307" y="395110"/>
                  <a:pt x="196187" y="399011"/>
                </a:cubicBezTo>
                <a:cubicBezTo>
                  <a:pt x="193450" y="402432"/>
                  <a:pt x="195129" y="408382"/>
                  <a:pt x="192031" y="411480"/>
                </a:cubicBezTo>
                <a:cubicBezTo>
                  <a:pt x="188933" y="414578"/>
                  <a:pt x="183480" y="413677"/>
                  <a:pt x="179561" y="415637"/>
                </a:cubicBezTo>
                <a:cubicBezTo>
                  <a:pt x="147336" y="431750"/>
                  <a:pt x="185961" y="417661"/>
                  <a:pt x="154623" y="428106"/>
                </a:cubicBezTo>
                <a:cubicBezTo>
                  <a:pt x="146310" y="433648"/>
                  <a:pt x="139481" y="442771"/>
                  <a:pt x="129685" y="444731"/>
                </a:cubicBezTo>
                <a:cubicBezTo>
                  <a:pt x="109086" y="448851"/>
                  <a:pt x="98305" y="451534"/>
                  <a:pt x="75652" y="453044"/>
                </a:cubicBezTo>
                <a:cubicBezTo>
                  <a:pt x="65975" y="453689"/>
                  <a:pt x="33396" y="435726"/>
                  <a:pt x="21620" y="428106"/>
                </a:cubicBezTo>
                <a:close/>
              </a:path>
            </a:pathLst>
          </a:custGeom>
          <a:solidFill>
            <a:srgbClr val="5B9BD5">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9" name="Freeform 18"/>
          <p:cNvSpPr/>
          <p:nvPr/>
        </p:nvSpPr>
        <p:spPr>
          <a:xfrm>
            <a:off x="5103193" y="2994891"/>
            <a:ext cx="1081130" cy="462622"/>
          </a:xfrm>
          <a:custGeom>
            <a:avLst/>
            <a:gdLst>
              <a:gd name="connsiteX0" fmla="*/ 1052036 w 1081130"/>
              <a:gd name="connsiteY0" fmla="*/ 124691 h 462622"/>
              <a:gd name="connsiteX1" fmla="*/ 1039566 w 1081130"/>
              <a:gd name="connsiteY1" fmla="*/ 103909 h 462622"/>
              <a:gd name="connsiteX2" fmla="*/ 1022941 w 1081130"/>
              <a:gd name="connsiteY2" fmla="*/ 99753 h 462622"/>
              <a:gd name="connsiteX3" fmla="*/ 952283 w 1081130"/>
              <a:gd name="connsiteY3" fmla="*/ 103909 h 462622"/>
              <a:gd name="connsiteX4" fmla="*/ 939814 w 1081130"/>
              <a:gd name="connsiteY4" fmla="*/ 108065 h 462622"/>
              <a:gd name="connsiteX5" fmla="*/ 914876 w 1081130"/>
              <a:gd name="connsiteY5" fmla="*/ 124691 h 462622"/>
              <a:gd name="connsiteX6" fmla="*/ 906563 w 1081130"/>
              <a:gd name="connsiteY6" fmla="*/ 149629 h 462622"/>
              <a:gd name="connsiteX7" fmla="*/ 881625 w 1081130"/>
              <a:gd name="connsiteY7" fmla="*/ 166254 h 462622"/>
              <a:gd name="connsiteX8" fmla="*/ 873312 w 1081130"/>
              <a:gd name="connsiteY8" fmla="*/ 178724 h 462622"/>
              <a:gd name="connsiteX9" fmla="*/ 848374 w 1081130"/>
              <a:gd name="connsiteY9" fmla="*/ 195349 h 462622"/>
              <a:gd name="connsiteX10" fmla="*/ 831748 w 1081130"/>
              <a:gd name="connsiteY10" fmla="*/ 220287 h 462622"/>
              <a:gd name="connsiteX11" fmla="*/ 823436 w 1081130"/>
              <a:gd name="connsiteY11" fmla="*/ 232756 h 462622"/>
              <a:gd name="connsiteX12" fmla="*/ 810966 w 1081130"/>
              <a:gd name="connsiteY12" fmla="*/ 236913 h 462622"/>
              <a:gd name="connsiteX13" fmla="*/ 786028 w 1081130"/>
              <a:gd name="connsiteY13" fmla="*/ 257694 h 462622"/>
              <a:gd name="connsiteX14" fmla="*/ 744465 w 1081130"/>
              <a:gd name="connsiteY14" fmla="*/ 266007 h 462622"/>
              <a:gd name="connsiteX15" fmla="*/ 698745 w 1081130"/>
              <a:gd name="connsiteY15" fmla="*/ 278476 h 462622"/>
              <a:gd name="connsiteX16" fmla="*/ 565741 w 1081130"/>
              <a:gd name="connsiteY16" fmla="*/ 274320 h 462622"/>
              <a:gd name="connsiteX17" fmla="*/ 553272 w 1081130"/>
              <a:gd name="connsiteY17" fmla="*/ 270164 h 462622"/>
              <a:gd name="connsiteX18" fmla="*/ 524177 w 1081130"/>
              <a:gd name="connsiteY18" fmla="*/ 266007 h 462622"/>
              <a:gd name="connsiteX19" fmla="*/ 511708 w 1081130"/>
              <a:gd name="connsiteY19" fmla="*/ 261851 h 462622"/>
              <a:gd name="connsiteX20" fmla="*/ 482614 w 1081130"/>
              <a:gd name="connsiteY20" fmla="*/ 257694 h 462622"/>
              <a:gd name="connsiteX21" fmla="*/ 474301 w 1081130"/>
              <a:gd name="connsiteY21" fmla="*/ 245225 h 462622"/>
              <a:gd name="connsiteX22" fmla="*/ 461832 w 1081130"/>
              <a:gd name="connsiteY22" fmla="*/ 236913 h 462622"/>
              <a:gd name="connsiteX23" fmla="*/ 449363 w 1081130"/>
              <a:gd name="connsiteY23" fmla="*/ 211974 h 462622"/>
              <a:gd name="connsiteX24" fmla="*/ 436894 w 1081130"/>
              <a:gd name="connsiteY24" fmla="*/ 203662 h 462622"/>
              <a:gd name="connsiteX25" fmla="*/ 420268 w 1081130"/>
              <a:gd name="connsiteY25" fmla="*/ 166254 h 462622"/>
              <a:gd name="connsiteX26" fmla="*/ 416112 w 1081130"/>
              <a:gd name="connsiteY26" fmla="*/ 153785 h 462622"/>
              <a:gd name="connsiteX27" fmla="*/ 407799 w 1081130"/>
              <a:gd name="connsiteY27" fmla="*/ 120534 h 462622"/>
              <a:gd name="connsiteX28" fmla="*/ 391174 w 1081130"/>
              <a:gd name="connsiteY28" fmla="*/ 95596 h 462622"/>
              <a:gd name="connsiteX29" fmla="*/ 378705 w 1081130"/>
              <a:gd name="connsiteY29" fmla="*/ 87284 h 462622"/>
              <a:gd name="connsiteX30" fmla="*/ 362079 w 1081130"/>
              <a:gd name="connsiteY30" fmla="*/ 66502 h 462622"/>
              <a:gd name="connsiteX31" fmla="*/ 345454 w 1081130"/>
              <a:gd name="connsiteY31" fmla="*/ 49876 h 462622"/>
              <a:gd name="connsiteX32" fmla="*/ 341297 w 1081130"/>
              <a:gd name="connsiteY32" fmla="*/ 37407 h 462622"/>
              <a:gd name="connsiteX33" fmla="*/ 328828 w 1081130"/>
              <a:gd name="connsiteY33" fmla="*/ 29094 h 462622"/>
              <a:gd name="connsiteX34" fmla="*/ 295577 w 1081130"/>
              <a:gd name="connsiteY34" fmla="*/ 20782 h 462622"/>
              <a:gd name="connsiteX35" fmla="*/ 270639 w 1081130"/>
              <a:gd name="connsiteY35" fmla="*/ 12469 h 462622"/>
              <a:gd name="connsiteX36" fmla="*/ 166730 w 1081130"/>
              <a:gd name="connsiteY36" fmla="*/ 0 h 462622"/>
              <a:gd name="connsiteX37" fmla="*/ 54508 w 1081130"/>
              <a:gd name="connsiteY37" fmla="*/ 4156 h 462622"/>
              <a:gd name="connsiteX38" fmla="*/ 42039 w 1081130"/>
              <a:gd name="connsiteY38" fmla="*/ 12469 h 462622"/>
              <a:gd name="connsiteX39" fmla="*/ 29570 w 1081130"/>
              <a:gd name="connsiteY39" fmla="*/ 16625 h 462622"/>
              <a:gd name="connsiteX40" fmla="*/ 21257 w 1081130"/>
              <a:gd name="connsiteY40" fmla="*/ 29094 h 462622"/>
              <a:gd name="connsiteX41" fmla="*/ 8788 w 1081130"/>
              <a:gd name="connsiteY41" fmla="*/ 54033 h 462622"/>
              <a:gd name="connsiteX42" fmla="*/ 4632 w 1081130"/>
              <a:gd name="connsiteY42" fmla="*/ 66502 h 462622"/>
              <a:gd name="connsiteX43" fmla="*/ 4632 w 1081130"/>
              <a:gd name="connsiteY43" fmla="*/ 153785 h 462622"/>
              <a:gd name="connsiteX44" fmla="*/ 17101 w 1081130"/>
              <a:gd name="connsiteY44" fmla="*/ 162098 h 462622"/>
              <a:gd name="connsiteX45" fmla="*/ 42039 w 1081130"/>
              <a:gd name="connsiteY45" fmla="*/ 170411 h 462622"/>
              <a:gd name="connsiteX46" fmla="*/ 71134 w 1081130"/>
              <a:gd name="connsiteY46" fmla="*/ 178724 h 462622"/>
              <a:gd name="connsiteX47" fmla="*/ 121010 w 1081130"/>
              <a:gd name="connsiteY47" fmla="*/ 187036 h 462622"/>
              <a:gd name="connsiteX48" fmla="*/ 195825 w 1081130"/>
              <a:gd name="connsiteY48" fmla="*/ 191193 h 462622"/>
              <a:gd name="connsiteX49" fmla="*/ 212450 w 1081130"/>
              <a:gd name="connsiteY49" fmla="*/ 195349 h 462622"/>
              <a:gd name="connsiteX50" fmla="*/ 237388 w 1081130"/>
              <a:gd name="connsiteY50" fmla="*/ 203662 h 462622"/>
              <a:gd name="connsiteX51" fmla="*/ 258170 w 1081130"/>
              <a:gd name="connsiteY51" fmla="*/ 220287 h 462622"/>
              <a:gd name="connsiteX52" fmla="*/ 266483 w 1081130"/>
              <a:gd name="connsiteY52" fmla="*/ 232756 h 462622"/>
              <a:gd name="connsiteX53" fmla="*/ 278952 w 1081130"/>
              <a:gd name="connsiteY53" fmla="*/ 241069 h 462622"/>
              <a:gd name="connsiteX54" fmla="*/ 287265 w 1081130"/>
              <a:gd name="connsiteY54" fmla="*/ 266007 h 462622"/>
              <a:gd name="connsiteX55" fmla="*/ 291421 w 1081130"/>
              <a:gd name="connsiteY55" fmla="*/ 286789 h 462622"/>
              <a:gd name="connsiteX56" fmla="*/ 299734 w 1081130"/>
              <a:gd name="connsiteY56" fmla="*/ 311727 h 462622"/>
              <a:gd name="connsiteX57" fmla="*/ 316359 w 1081130"/>
              <a:gd name="connsiteY57" fmla="*/ 336665 h 462622"/>
              <a:gd name="connsiteX58" fmla="*/ 324672 w 1081130"/>
              <a:gd name="connsiteY58" fmla="*/ 349134 h 462622"/>
              <a:gd name="connsiteX59" fmla="*/ 349610 w 1081130"/>
              <a:gd name="connsiteY59" fmla="*/ 365760 h 462622"/>
              <a:gd name="connsiteX60" fmla="*/ 366236 w 1081130"/>
              <a:gd name="connsiteY60" fmla="*/ 390698 h 462622"/>
              <a:gd name="connsiteX61" fmla="*/ 374548 w 1081130"/>
              <a:gd name="connsiteY61" fmla="*/ 403167 h 462622"/>
              <a:gd name="connsiteX62" fmla="*/ 387017 w 1081130"/>
              <a:gd name="connsiteY62" fmla="*/ 407324 h 462622"/>
              <a:gd name="connsiteX63" fmla="*/ 411956 w 1081130"/>
              <a:gd name="connsiteY63" fmla="*/ 423949 h 462622"/>
              <a:gd name="connsiteX64" fmla="*/ 449363 w 1081130"/>
              <a:gd name="connsiteY64" fmla="*/ 436418 h 462622"/>
              <a:gd name="connsiteX65" fmla="*/ 461832 w 1081130"/>
              <a:gd name="connsiteY65" fmla="*/ 440574 h 462622"/>
              <a:gd name="connsiteX66" fmla="*/ 474301 w 1081130"/>
              <a:gd name="connsiteY66" fmla="*/ 448887 h 462622"/>
              <a:gd name="connsiteX67" fmla="*/ 486770 w 1081130"/>
              <a:gd name="connsiteY67" fmla="*/ 453044 h 462622"/>
              <a:gd name="connsiteX68" fmla="*/ 640556 w 1081130"/>
              <a:gd name="connsiteY68" fmla="*/ 457200 h 462622"/>
              <a:gd name="connsiteX69" fmla="*/ 848374 w 1081130"/>
              <a:gd name="connsiteY69" fmla="*/ 457200 h 462622"/>
              <a:gd name="connsiteX70" fmla="*/ 860843 w 1081130"/>
              <a:gd name="connsiteY70" fmla="*/ 448887 h 462622"/>
              <a:gd name="connsiteX71" fmla="*/ 894094 w 1081130"/>
              <a:gd name="connsiteY71" fmla="*/ 444731 h 462622"/>
              <a:gd name="connsiteX72" fmla="*/ 906563 w 1081130"/>
              <a:gd name="connsiteY72" fmla="*/ 436418 h 462622"/>
              <a:gd name="connsiteX73" fmla="*/ 919032 w 1081130"/>
              <a:gd name="connsiteY73" fmla="*/ 432262 h 462622"/>
              <a:gd name="connsiteX74" fmla="*/ 927345 w 1081130"/>
              <a:gd name="connsiteY74" fmla="*/ 419793 h 462622"/>
              <a:gd name="connsiteX75" fmla="*/ 952283 w 1081130"/>
              <a:gd name="connsiteY75" fmla="*/ 403167 h 462622"/>
              <a:gd name="connsiteX76" fmla="*/ 964752 w 1081130"/>
              <a:gd name="connsiteY76" fmla="*/ 390698 h 462622"/>
              <a:gd name="connsiteX77" fmla="*/ 981377 w 1081130"/>
              <a:gd name="connsiteY77" fmla="*/ 369916 h 462622"/>
              <a:gd name="connsiteX78" fmla="*/ 993846 w 1081130"/>
              <a:gd name="connsiteY78" fmla="*/ 344978 h 462622"/>
              <a:gd name="connsiteX79" fmla="*/ 1006316 w 1081130"/>
              <a:gd name="connsiteY79" fmla="*/ 340822 h 462622"/>
              <a:gd name="connsiteX80" fmla="*/ 1018785 w 1081130"/>
              <a:gd name="connsiteY80" fmla="*/ 332509 h 462622"/>
              <a:gd name="connsiteX81" fmla="*/ 1035410 w 1081130"/>
              <a:gd name="connsiteY81" fmla="*/ 311727 h 462622"/>
              <a:gd name="connsiteX82" fmla="*/ 1039566 w 1081130"/>
              <a:gd name="connsiteY82" fmla="*/ 299258 h 462622"/>
              <a:gd name="connsiteX83" fmla="*/ 1060348 w 1081130"/>
              <a:gd name="connsiteY83" fmla="*/ 274320 h 462622"/>
              <a:gd name="connsiteX84" fmla="*/ 1064505 w 1081130"/>
              <a:gd name="connsiteY84" fmla="*/ 261851 h 462622"/>
              <a:gd name="connsiteX85" fmla="*/ 1081130 w 1081130"/>
              <a:gd name="connsiteY85" fmla="*/ 236913 h 462622"/>
              <a:gd name="connsiteX86" fmla="*/ 1076974 w 1081130"/>
              <a:gd name="connsiteY86" fmla="*/ 170411 h 462622"/>
              <a:gd name="connsiteX87" fmla="*/ 1052036 w 1081130"/>
              <a:gd name="connsiteY87" fmla="*/ 124691 h 462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081130" h="462622">
                <a:moveTo>
                  <a:pt x="1052036" y="124691"/>
                </a:moveTo>
                <a:cubicBezTo>
                  <a:pt x="1045801" y="113607"/>
                  <a:pt x="1045700" y="109166"/>
                  <a:pt x="1039566" y="103909"/>
                </a:cubicBezTo>
                <a:cubicBezTo>
                  <a:pt x="1035229" y="100192"/>
                  <a:pt x="1028653" y="99753"/>
                  <a:pt x="1022941" y="99753"/>
                </a:cubicBezTo>
                <a:cubicBezTo>
                  <a:pt x="999348" y="99753"/>
                  <a:pt x="975836" y="102524"/>
                  <a:pt x="952283" y="103909"/>
                </a:cubicBezTo>
                <a:cubicBezTo>
                  <a:pt x="948127" y="105294"/>
                  <a:pt x="943644" y="105937"/>
                  <a:pt x="939814" y="108065"/>
                </a:cubicBezTo>
                <a:cubicBezTo>
                  <a:pt x="931081" y="112917"/>
                  <a:pt x="914876" y="124691"/>
                  <a:pt x="914876" y="124691"/>
                </a:cubicBezTo>
                <a:cubicBezTo>
                  <a:pt x="912105" y="133004"/>
                  <a:pt x="913854" y="144769"/>
                  <a:pt x="906563" y="149629"/>
                </a:cubicBezTo>
                <a:lnTo>
                  <a:pt x="881625" y="166254"/>
                </a:lnTo>
                <a:cubicBezTo>
                  <a:pt x="878854" y="170411"/>
                  <a:pt x="877072" y="175434"/>
                  <a:pt x="873312" y="178724"/>
                </a:cubicBezTo>
                <a:cubicBezTo>
                  <a:pt x="865793" y="185303"/>
                  <a:pt x="848374" y="195349"/>
                  <a:pt x="848374" y="195349"/>
                </a:cubicBezTo>
                <a:lnTo>
                  <a:pt x="831748" y="220287"/>
                </a:lnTo>
                <a:cubicBezTo>
                  <a:pt x="828977" y="224443"/>
                  <a:pt x="828175" y="231176"/>
                  <a:pt x="823436" y="232756"/>
                </a:cubicBezTo>
                <a:lnTo>
                  <a:pt x="810966" y="236913"/>
                </a:lnTo>
                <a:cubicBezTo>
                  <a:pt x="805556" y="242323"/>
                  <a:pt x="794388" y="255122"/>
                  <a:pt x="786028" y="257694"/>
                </a:cubicBezTo>
                <a:cubicBezTo>
                  <a:pt x="772524" y="261849"/>
                  <a:pt x="758172" y="262580"/>
                  <a:pt x="744465" y="266007"/>
                </a:cubicBezTo>
                <a:cubicBezTo>
                  <a:pt x="706964" y="275383"/>
                  <a:pt x="722053" y="270707"/>
                  <a:pt x="698745" y="278476"/>
                </a:cubicBezTo>
                <a:cubicBezTo>
                  <a:pt x="654410" y="277091"/>
                  <a:pt x="610025" y="276850"/>
                  <a:pt x="565741" y="274320"/>
                </a:cubicBezTo>
                <a:cubicBezTo>
                  <a:pt x="561367" y="274070"/>
                  <a:pt x="557568" y="271023"/>
                  <a:pt x="553272" y="270164"/>
                </a:cubicBezTo>
                <a:cubicBezTo>
                  <a:pt x="543665" y="268243"/>
                  <a:pt x="533875" y="267393"/>
                  <a:pt x="524177" y="266007"/>
                </a:cubicBezTo>
                <a:cubicBezTo>
                  <a:pt x="520021" y="264622"/>
                  <a:pt x="516004" y="262710"/>
                  <a:pt x="511708" y="261851"/>
                </a:cubicBezTo>
                <a:cubicBezTo>
                  <a:pt x="502102" y="259930"/>
                  <a:pt x="491566" y="261673"/>
                  <a:pt x="482614" y="257694"/>
                </a:cubicBezTo>
                <a:cubicBezTo>
                  <a:pt x="478049" y="255665"/>
                  <a:pt x="477833" y="248757"/>
                  <a:pt x="474301" y="245225"/>
                </a:cubicBezTo>
                <a:cubicBezTo>
                  <a:pt x="470769" y="241693"/>
                  <a:pt x="465988" y="239684"/>
                  <a:pt x="461832" y="236913"/>
                </a:cubicBezTo>
                <a:cubicBezTo>
                  <a:pt x="458452" y="226771"/>
                  <a:pt x="457420" y="220031"/>
                  <a:pt x="449363" y="211974"/>
                </a:cubicBezTo>
                <a:cubicBezTo>
                  <a:pt x="445831" y="208442"/>
                  <a:pt x="441050" y="206433"/>
                  <a:pt x="436894" y="203662"/>
                </a:cubicBezTo>
                <a:cubicBezTo>
                  <a:pt x="427001" y="173985"/>
                  <a:pt x="433441" y="186015"/>
                  <a:pt x="420268" y="166254"/>
                </a:cubicBezTo>
                <a:cubicBezTo>
                  <a:pt x="418883" y="162098"/>
                  <a:pt x="417175" y="158035"/>
                  <a:pt x="416112" y="153785"/>
                </a:cubicBezTo>
                <a:cubicBezTo>
                  <a:pt x="414436" y="147080"/>
                  <a:pt x="412119" y="128310"/>
                  <a:pt x="407799" y="120534"/>
                </a:cubicBezTo>
                <a:cubicBezTo>
                  <a:pt x="402947" y="111801"/>
                  <a:pt x="399487" y="101137"/>
                  <a:pt x="391174" y="95596"/>
                </a:cubicBezTo>
                <a:lnTo>
                  <a:pt x="378705" y="87284"/>
                </a:lnTo>
                <a:cubicBezTo>
                  <a:pt x="368256" y="55938"/>
                  <a:pt x="383566" y="93361"/>
                  <a:pt x="362079" y="66502"/>
                </a:cubicBezTo>
                <a:cubicBezTo>
                  <a:pt x="345956" y="46349"/>
                  <a:pt x="372661" y="58946"/>
                  <a:pt x="345454" y="49876"/>
                </a:cubicBezTo>
                <a:cubicBezTo>
                  <a:pt x="344068" y="45720"/>
                  <a:pt x="344034" y="40828"/>
                  <a:pt x="341297" y="37407"/>
                </a:cubicBezTo>
                <a:cubicBezTo>
                  <a:pt x="338176" y="33506"/>
                  <a:pt x="333296" y="31328"/>
                  <a:pt x="328828" y="29094"/>
                </a:cubicBezTo>
                <a:cubicBezTo>
                  <a:pt x="318740" y="24050"/>
                  <a:pt x="306009" y="23627"/>
                  <a:pt x="295577" y="20782"/>
                </a:cubicBezTo>
                <a:cubicBezTo>
                  <a:pt x="287123" y="18476"/>
                  <a:pt x="279313" y="13708"/>
                  <a:pt x="270639" y="12469"/>
                </a:cubicBezTo>
                <a:cubicBezTo>
                  <a:pt x="197301" y="1992"/>
                  <a:pt x="231963" y="5930"/>
                  <a:pt x="166730" y="0"/>
                </a:cubicBezTo>
                <a:cubicBezTo>
                  <a:pt x="129323" y="1385"/>
                  <a:pt x="91755" y="431"/>
                  <a:pt x="54508" y="4156"/>
                </a:cubicBezTo>
                <a:cubicBezTo>
                  <a:pt x="49537" y="4653"/>
                  <a:pt x="46507" y="10235"/>
                  <a:pt x="42039" y="12469"/>
                </a:cubicBezTo>
                <a:cubicBezTo>
                  <a:pt x="38120" y="14428"/>
                  <a:pt x="33726" y="15240"/>
                  <a:pt x="29570" y="16625"/>
                </a:cubicBezTo>
                <a:cubicBezTo>
                  <a:pt x="26799" y="20781"/>
                  <a:pt x="23491" y="24626"/>
                  <a:pt x="21257" y="29094"/>
                </a:cubicBezTo>
                <a:cubicBezTo>
                  <a:pt x="4049" y="63511"/>
                  <a:pt x="32611" y="18300"/>
                  <a:pt x="8788" y="54033"/>
                </a:cubicBezTo>
                <a:cubicBezTo>
                  <a:pt x="7403" y="58189"/>
                  <a:pt x="5416" y="62192"/>
                  <a:pt x="4632" y="66502"/>
                </a:cubicBezTo>
                <a:cubicBezTo>
                  <a:pt x="-393" y="94144"/>
                  <a:pt x="-2598" y="126673"/>
                  <a:pt x="4632" y="153785"/>
                </a:cubicBezTo>
                <a:cubicBezTo>
                  <a:pt x="5919" y="158612"/>
                  <a:pt x="12536" y="160069"/>
                  <a:pt x="17101" y="162098"/>
                </a:cubicBezTo>
                <a:cubicBezTo>
                  <a:pt x="25108" y="165657"/>
                  <a:pt x="33726" y="167640"/>
                  <a:pt x="42039" y="170411"/>
                </a:cubicBezTo>
                <a:cubicBezTo>
                  <a:pt x="53059" y="174084"/>
                  <a:pt x="59213" y="176489"/>
                  <a:pt x="71134" y="178724"/>
                </a:cubicBezTo>
                <a:cubicBezTo>
                  <a:pt x="87700" y="181830"/>
                  <a:pt x="104181" y="186101"/>
                  <a:pt x="121010" y="187036"/>
                </a:cubicBezTo>
                <a:lnTo>
                  <a:pt x="195825" y="191193"/>
                </a:lnTo>
                <a:cubicBezTo>
                  <a:pt x="201367" y="192578"/>
                  <a:pt x="206979" y="193708"/>
                  <a:pt x="212450" y="195349"/>
                </a:cubicBezTo>
                <a:cubicBezTo>
                  <a:pt x="220843" y="197867"/>
                  <a:pt x="237388" y="203662"/>
                  <a:pt x="237388" y="203662"/>
                </a:cubicBezTo>
                <a:cubicBezTo>
                  <a:pt x="261212" y="239397"/>
                  <a:pt x="229489" y="197343"/>
                  <a:pt x="258170" y="220287"/>
                </a:cubicBezTo>
                <a:cubicBezTo>
                  <a:pt x="262071" y="223408"/>
                  <a:pt x="262951" y="229224"/>
                  <a:pt x="266483" y="232756"/>
                </a:cubicBezTo>
                <a:cubicBezTo>
                  <a:pt x="270015" y="236288"/>
                  <a:pt x="274796" y="238298"/>
                  <a:pt x="278952" y="241069"/>
                </a:cubicBezTo>
                <a:cubicBezTo>
                  <a:pt x="281723" y="249382"/>
                  <a:pt x="285547" y="257415"/>
                  <a:pt x="287265" y="266007"/>
                </a:cubicBezTo>
                <a:cubicBezTo>
                  <a:pt x="288650" y="272934"/>
                  <a:pt x="289562" y="279973"/>
                  <a:pt x="291421" y="286789"/>
                </a:cubicBezTo>
                <a:cubicBezTo>
                  <a:pt x="293727" y="295243"/>
                  <a:pt x="294874" y="304436"/>
                  <a:pt x="299734" y="311727"/>
                </a:cubicBezTo>
                <a:lnTo>
                  <a:pt x="316359" y="336665"/>
                </a:lnTo>
                <a:cubicBezTo>
                  <a:pt x="319130" y="340821"/>
                  <a:pt x="320516" y="346363"/>
                  <a:pt x="324672" y="349134"/>
                </a:cubicBezTo>
                <a:lnTo>
                  <a:pt x="349610" y="365760"/>
                </a:lnTo>
                <a:lnTo>
                  <a:pt x="366236" y="390698"/>
                </a:lnTo>
                <a:cubicBezTo>
                  <a:pt x="369007" y="394854"/>
                  <a:pt x="369809" y="401587"/>
                  <a:pt x="374548" y="403167"/>
                </a:cubicBezTo>
                <a:cubicBezTo>
                  <a:pt x="378704" y="404553"/>
                  <a:pt x="383187" y="405196"/>
                  <a:pt x="387017" y="407324"/>
                </a:cubicBezTo>
                <a:cubicBezTo>
                  <a:pt x="395751" y="412176"/>
                  <a:pt x="402478" y="420790"/>
                  <a:pt x="411956" y="423949"/>
                </a:cubicBezTo>
                <a:lnTo>
                  <a:pt x="449363" y="436418"/>
                </a:lnTo>
                <a:lnTo>
                  <a:pt x="461832" y="440574"/>
                </a:lnTo>
                <a:cubicBezTo>
                  <a:pt x="465988" y="443345"/>
                  <a:pt x="469833" y="446653"/>
                  <a:pt x="474301" y="448887"/>
                </a:cubicBezTo>
                <a:cubicBezTo>
                  <a:pt x="478220" y="450846"/>
                  <a:pt x="482394" y="452825"/>
                  <a:pt x="486770" y="453044"/>
                </a:cubicBezTo>
                <a:cubicBezTo>
                  <a:pt x="537987" y="455605"/>
                  <a:pt x="589294" y="455815"/>
                  <a:pt x="640556" y="457200"/>
                </a:cubicBezTo>
                <a:cubicBezTo>
                  <a:pt x="726602" y="462936"/>
                  <a:pt x="739616" y="465786"/>
                  <a:pt x="848374" y="457200"/>
                </a:cubicBezTo>
                <a:cubicBezTo>
                  <a:pt x="853354" y="456807"/>
                  <a:pt x="856024" y="450201"/>
                  <a:pt x="860843" y="448887"/>
                </a:cubicBezTo>
                <a:cubicBezTo>
                  <a:pt x="871619" y="445948"/>
                  <a:pt x="883010" y="446116"/>
                  <a:pt x="894094" y="444731"/>
                </a:cubicBezTo>
                <a:cubicBezTo>
                  <a:pt x="898250" y="441960"/>
                  <a:pt x="902095" y="438652"/>
                  <a:pt x="906563" y="436418"/>
                </a:cubicBezTo>
                <a:cubicBezTo>
                  <a:pt x="910482" y="434459"/>
                  <a:pt x="915611" y="434999"/>
                  <a:pt x="919032" y="432262"/>
                </a:cubicBezTo>
                <a:cubicBezTo>
                  <a:pt x="922933" y="429141"/>
                  <a:pt x="923586" y="423082"/>
                  <a:pt x="927345" y="419793"/>
                </a:cubicBezTo>
                <a:cubicBezTo>
                  <a:pt x="934864" y="413214"/>
                  <a:pt x="945219" y="410231"/>
                  <a:pt x="952283" y="403167"/>
                </a:cubicBezTo>
                <a:lnTo>
                  <a:pt x="964752" y="390698"/>
                </a:lnTo>
                <a:cubicBezTo>
                  <a:pt x="975197" y="359360"/>
                  <a:pt x="959893" y="396771"/>
                  <a:pt x="981377" y="369916"/>
                </a:cubicBezTo>
                <a:cubicBezTo>
                  <a:pt x="994759" y="353189"/>
                  <a:pt x="974388" y="360544"/>
                  <a:pt x="993846" y="344978"/>
                </a:cubicBezTo>
                <a:cubicBezTo>
                  <a:pt x="997267" y="342241"/>
                  <a:pt x="1002159" y="342207"/>
                  <a:pt x="1006316" y="340822"/>
                </a:cubicBezTo>
                <a:cubicBezTo>
                  <a:pt x="1010472" y="338051"/>
                  <a:pt x="1015664" y="336410"/>
                  <a:pt x="1018785" y="332509"/>
                </a:cubicBezTo>
                <a:cubicBezTo>
                  <a:pt x="1041729" y="303828"/>
                  <a:pt x="999675" y="335551"/>
                  <a:pt x="1035410" y="311727"/>
                </a:cubicBezTo>
                <a:cubicBezTo>
                  <a:pt x="1036795" y="307571"/>
                  <a:pt x="1037607" y="303177"/>
                  <a:pt x="1039566" y="299258"/>
                </a:cubicBezTo>
                <a:cubicBezTo>
                  <a:pt x="1045352" y="287686"/>
                  <a:pt x="1051157" y="283511"/>
                  <a:pt x="1060348" y="274320"/>
                </a:cubicBezTo>
                <a:cubicBezTo>
                  <a:pt x="1061734" y="270164"/>
                  <a:pt x="1062377" y="265681"/>
                  <a:pt x="1064505" y="261851"/>
                </a:cubicBezTo>
                <a:cubicBezTo>
                  <a:pt x="1069357" y="253118"/>
                  <a:pt x="1081130" y="236913"/>
                  <a:pt x="1081130" y="236913"/>
                </a:cubicBezTo>
                <a:cubicBezTo>
                  <a:pt x="1079745" y="214746"/>
                  <a:pt x="1079299" y="192500"/>
                  <a:pt x="1076974" y="170411"/>
                </a:cubicBezTo>
                <a:cubicBezTo>
                  <a:pt x="1076515" y="166054"/>
                  <a:pt x="1058271" y="135775"/>
                  <a:pt x="1052036" y="124691"/>
                </a:cubicBezTo>
                <a:close/>
              </a:path>
            </a:pathLst>
          </a:custGeom>
          <a:solidFill>
            <a:srgbClr val="FFC000">
              <a:alpha val="50196"/>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Freeform 19"/>
          <p:cNvSpPr/>
          <p:nvPr/>
        </p:nvSpPr>
        <p:spPr>
          <a:xfrm>
            <a:off x="2517894" y="6613236"/>
            <a:ext cx="741945" cy="694113"/>
          </a:xfrm>
          <a:custGeom>
            <a:avLst/>
            <a:gdLst>
              <a:gd name="connsiteX0" fmla="*/ 553659 w 741945"/>
              <a:gd name="connsiteY0" fmla="*/ 648393 h 694113"/>
              <a:gd name="connsiteX1" fmla="*/ 574441 w 741945"/>
              <a:gd name="connsiteY1" fmla="*/ 660862 h 694113"/>
              <a:gd name="connsiteX2" fmla="*/ 586910 w 741945"/>
              <a:gd name="connsiteY2" fmla="*/ 669175 h 694113"/>
              <a:gd name="connsiteX3" fmla="*/ 599379 w 741945"/>
              <a:gd name="connsiteY3" fmla="*/ 673331 h 694113"/>
              <a:gd name="connsiteX4" fmla="*/ 616004 w 741945"/>
              <a:gd name="connsiteY4" fmla="*/ 681644 h 694113"/>
              <a:gd name="connsiteX5" fmla="*/ 640942 w 741945"/>
              <a:gd name="connsiteY5" fmla="*/ 694113 h 694113"/>
              <a:gd name="connsiteX6" fmla="*/ 699131 w 741945"/>
              <a:gd name="connsiteY6" fmla="*/ 689957 h 694113"/>
              <a:gd name="connsiteX7" fmla="*/ 707444 w 741945"/>
              <a:gd name="connsiteY7" fmla="*/ 677488 h 694113"/>
              <a:gd name="connsiteX8" fmla="*/ 724070 w 741945"/>
              <a:gd name="connsiteY8" fmla="*/ 640080 h 694113"/>
              <a:gd name="connsiteX9" fmla="*/ 724070 w 741945"/>
              <a:gd name="connsiteY9" fmla="*/ 324197 h 694113"/>
              <a:gd name="connsiteX10" fmla="*/ 719913 w 741945"/>
              <a:gd name="connsiteY10" fmla="*/ 311728 h 694113"/>
              <a:gd name="connsiteX11" fmla="*/ 711601 w 741945"/>
              <a:gd name="connsiteY11" fmla="*/ 274320 h 694113"/>
              <a:gd name="connsiteX12" fmla="*/ 707444 w 741945"/>
              <a:gd name="connsiteY12" fmla="*/ 261851 h 694113"/>
              <a:gd name="connsiteX13" fmla="*/ 674193 w 741945"/>
              <a:gd name="connsiteY13" fmla="*/ 232757 h 694113"/>
              <a:gd name="connsiteX14" fmla="*/ 636786 w 741945"/>
              <a:gd name="connsiteY14" fmla="*/ 207819 h 694113"/>
              <a:gd name="connsiteX15" fmla="*/ 624317 w 741945"/>
              <a:gd name="connsiteY15" fmla="*/ 199506 h 694113"/>
              <a:gd name="connsiteX16" fmla="*/ 599379 w 741945"/>
              <a:gd name="connsiteY16" fmla="*/ 191193 h 694113"/>
              <a:gd name="connsiteX17" fmla="*/ 586910 w 741945"/>
              <a:gd name="connsiteY17" fmla="*/ 182880 h 694113"/>
              <a:gd name="connsiteX18" fmla="*/ 574441 w 741945"/>
              <a:gd name="connsiteY18" fmla="*/ 178724 h 694113"/>
              <a:gd name="connsiteX19" fmla="*/ 549502 w 741945"/>
              <a:gd name="connsiteY19" fmla="*/ 162099 h 694113"/>
              <a:gd name="connsiteX20" fmla="*/ 524564 w 741945"/>
              <a:gd name="connsiteY20" fmla="*/ 149629 h 694113"/>
              <a:gd name="connsiteX21" fmla="*/ 507939 w 741945"/>
              <a:gd name="connsiteY21" fmla="*/ 124691 h 694113"/>
              <a:gd name="connsiteX22" fmla="*/ 495470 w 741945"/>
              <a:gd name="connsiteY22" fmla="*/ 87284 h 694113"/>
              <a:gd name="connsiteX23" fmla="*/ 491313 w 741945"/>
              <a:gd name="connsiteY23" fmla="*/ 74815 h 694113"/>
              <a:gd name="connsiteX24" fmla="*/ 474688 w 741945"/>
              <a:gd name="connsiteY24" fmla="*/ 29095 h 694113"/>
              <a:gd name="connsiteX25" fmla="*/ 449750 w 741945"/>
              <a:gd name="connsiteY25" fmla="*/ 16626 h 694113"/>
              <a:gd name="connsiteX26" fmla="*/ 437281 w 741945"/>
              <a:gd name="connsiteY26" fmla="*/ 8313 h 694113"/>
              <a:gd name="connsiteX27" fmla="*/ 412342 w 741945"/>
              <a:gd name="connsiteY27" fmla="*/ 0 h 694113"/>
              <a:gd name="connsiteX28" fmla="*/ 179586 w 741945"/>
              <a:gd name="connsiteY28" fmla="*/ 4157 h 694113"/>
              <a:gd name="connsiteX29" fmla="*/ 142179 w 741945"/>
              <a:gd name="connsiteY29" fmla="*/ 24939 h 694113"/>
              <a:gd name="connsiteX30" fmla="*/ 129710 w 741945"/>
              <a:gd name="connsiteY30" fmla="*/ 29095 h 694113"/>
              <a:gd name="connsiteX31" fmla="*/ 104771 w 741945"/>
              <a:gd name="connsiteY31" fmla="*/ 45720 h 694113"/>
              <a:gd name="connsiteX32" fmla="*/ 75677 w 741945"/>
              <a:gd name="connsiteY32" fmla="*/ 74815 h 694113"/>
              <a:gd name="connsiteX33" fmla="*/ 54895 w 741945"/>
              <a:gd name="connsiteY33" fmla="*/ 95597 h 694113"/>
              <a:gd name="connsiteX34" fmla="*/ 34113 w 741945"/>
              <a:gd name="connsiteY34" fmla="*/ 112222 h 694113"/>
              <a:gd name="connsiteX35" fmla="*/ 29957 w 741945"/>
              <a:gd name="connsiteY35" fmla="*/ 124691 h 694113"/>
              <a:gd name="connsiteX36" fmla="*/ 17488 w 741945"/>
              <a:gd name="connsiteY36" fmla="*/ 137160 h 694113"/>
              <a:gd name="connsiteX37" fmla="*/ 9175 w 741945"/>
              <a:gd name="connsiteY37" fmla="*/ 149629 h 694113"/>
              <a:gd name="connsiteX38" fmla="*/ 9175 w 741945"/>
              <a:gd name="connsiteY38" fmla="*/ 266008 h 694113"/>
              <a:gd name="connsiteX39" fmla="*/ 17488 w 741945"/>
              <a:gd name="connsiteY39" fmla="*/ 278477 h 694113"/>
              <a:gd name="connsiteX40" fmla="*/ 29957 w 741945"/>
              <a:gd name="connsiteY40" fmla="*/ 282633 h 694113"/>
              <a:gd name="connsiteX41" fmla="*/ 108928 w 741945"/>
              <a:gd name="connsiteY41" fmla="*/ 286789 h 694113"/>
              <a:gd name="connsiteX42" fmla="*/ 117241 w 741945"/>
              <a:gd name="connsiteY42" fmla="*/ 274320 h 694113"/>
              <a:gd name="connsiteX43" fmla="*/ 142179 w 741945"/>
              <a:gd name="connsiteY43" fmla="*/ 257695 h 694113"/>
              <a:gd name="connsiteX44" fmla="*/ 150491 w 741945"/>
              <a:gd name="connsiteY44" fmla="*/ 245226 h 694113"/>
              <a:gd name="connsiteX45" fmla="*/ 175430 w 741945"/>
              <a:gd name="connsiteY45" fmla="*/ 228600 h 694113"/>
              <a:gd name="connsiteX46" fmla="*/ 196211 w 741945"/>
              <a:gd name="connsiteY46" fmla="*/ 211975 h 694113"/>
              <a:gd name="connsiteX47" fmla="*/ 204524 w 741945"/>
              <a:gd name="connsiteY47" fmla="*/ 199506 h 694113"/>
              <a:gd name="connsiteX48" fmla="*/ 229462 w 741945"/>
              <a:gd name="connsiteY48" fmla="*/ 191193 h 694113"/>
              <a:gd name="connsiteX49" fmla="*/ 241931 w 741945"/>
              <a:gd name="connsiteY49" fmla="*/ 182880 h 694113"/>
              <a:gd name="connsiteX50" fmla="*/ 266870 w 741945"/>
              <a:gd name="connsiteY50" fmla="*/ 174568 h 694113"/>
              <a:gd name="connsiteX51" fmla="*/ 304277 w 741945"/>
              <a:gd name="connsiteY51" fmla="*/ 166255 h 694113"/>
              <a:gd name="connsiteX52" fmla="*/ 320902 w 741945"/>
              <a:gd name="connsiteY52" fmla="*/ 170411 h 694113"/>
              <a:gd name="connsiteX53" fmla="*/ 337528 w 741945"/>
              <a:gd name="connsiteY53" fmla="*/ 195349 h 694113"/>
              <a:gd name="connsiteX54" fmla="*/ 345841 w 741945"/>
              <a:gd name="connsiteY54" fmla="*/ 220288 h 694113"/>
              <a:gd name="connsiteX55" fmla="*/ 349997 w 741945"/>
              <a:gd name="connsiteY55" fmla="*/ 232757 h 694113"/>
              <a:gd name="connsiteX56" fmla="*/ 354153 w 741945"/>
              <a:gd name="connsiteY56" fmla="*/ 249382 h 694113"/>
              <a:gd name="connsiteX57" fmla="*/ 379091 w 741945"/>
              <a:gd name="connsiteY57" fmla="*/ 266008 h 694113"/>
              <a:gd name="connsiteX58" fmla="*/ 399873 w 741945"/>
              <a:gd name="connsiteY58" fmla="*/ 286789 h 694113"/>
              <a:gd name="connsiteX59" fmla="*/ 408186 w 741945"/>
              <a:gd name="connsiteY59" fmla="*/ 299259 h 694113"/>
              <a:gd name="connsiteX60" fmla="*/ 433124 w 741945"/>
              <a:gd name="connsiteY60" fmla="*/ 315884 h 694113"/>
              <a:gd name="connsiteX61" fmla="*/ 466375 w 741945"/>
              <a:gd name="connsiteY61" fmla="*/ 336666 h 694113"/>
              <a:gd name="connsiteX62" fmla="*/ 478844 w 741945"/>
              <a:gd name="connsiteY62" fmla="*/ 344979 h 694113"/>
              <a:gd name="connsiteX63" fmla="*/ 503782 w 741945"/>
              <a:gd name="connsiteY63" fmla="*/ 353291 h 694113"/>
              <a:gd name="connsiteX64" fmla="*/ 516251 w 741945"/>
              <a:gd name="connsiteY64" fmla="*/ 357448 h 694113"/>
              <a:gd name="connsiteX65" fmla="*/ 537033 w 741945"/>
              <a:gd name="connsiteY65" fmla="*/ 394855 h 694113"/>
              <a:gd name="connsiteX66" fmla="*/ 549502 w 741945"/>
              <a:gd name="connsiteY66" fmla="*/ 536171 h 694113"/>
              <a:gd name="connsiteX67" fmla="*/ 553659 w 741945"/>
              <a:gd name="connsiteY67" fmla="*/ 648393 h 694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1945" h="694113">
                <a:moveTo>
                  <a:pt x="553659" y="648393"/>
                </a:moveTo>
                <a:cubicBezTo>
                  <a:pt x="560586" y="652549"/>
                  <a:pt x="567590" y="656580"/>
                  <a:pt x="574441" y="660862"/>
                </a:cubicBezTo>
                <a:cubicBezTo>
                  <a:pt x="578677" y="663510"/>
                  <a:pt x="582442" y="666941"/>
                  <a:pt x="586910" y="669175"/>
                </a:cubicBezTo>
                <a:cubicBezTo>
                  <a:pt x="590829" y="671134"/>
                  <a:pt x="595352" y="671605"/>
                  <a:pt x="599379" y="673331"/>
                </a:cubicBezTo>
                <a:cubicBezTo>
                  <a:pt x="605074" y="675772"/>
                  <a:pt x="610625" y="678570"/>
                  <a:pt x="616004" y="681644"/>
                </a:cubicBezTo>
                <a:cubicBezTo>
                  <a:pt x="638562" y="694535"/>
                  <a:pt x="618082" y="686494"/>
                  <a:pt x="640942" y="694113"/>
                </a:cubicBezTo>
                <a:cubicBezTo>
                  <a:pt x="660338" y="692728"/>
                  <a:pt x="680266" y="694673"/>
                  <a:pt x="699131" y="689957"/>
                </a:cubicBezTo>
                <a:cubicBezTo>
                  <a:pt x="703977" y="688745"/>
                  <a:pt x="705415" y="682053"/>
                  <a:pt x="707444" y="677488"/>
                </a:cubicBezTo>
                <a:cubicBezTo>
                  <a:pt x="727229" y="632972"/>
                  <a:pt x="705257" y="668299"/>
                  <a:pt x="724070" y="640080"/>
                </a:cubicBezTo>
                <a:cubicBezTo>
                  <a:pt x="760053" y="532121"/>
                  <a:pt x="731886" y="621191"/>
                  <a:pt x="724070" y="324197"/>
                </a:cubicBezTo>
                <a:cubicBezTo>
                  <a:pt x="723955" y="319817"/>
                  <a:pt x="720976" y="315978"/>
                  <a:pt x="719913" y="311728"/>
                </a:cubicBezTo>
                <a:cubicBezTo>
                  <a:pt x="711344" y="277452"/>
                  <a:pt x="720133" y="304182"/>
                  <a:pt x="711601" y="274320"/>
                </a:cubicBezTo>
                <a:cubicBezTo>
                  <a:pt x="710397" y="270107"/>
                  <a:pt x="709403" y="265770"/>
                  <a:pt x="707444" y="261851"/>
                </a:cubicBezTo>
                <a:cubicBezTo>
                  <a:pt x="698784" y="244533"/>
                  <a:pt x="692898" y="245227"/>
                  <a:pt x="674193" y="232757"/>
                </a:cubicBezTo>
                <a:lnTo>
                  <a:pt x="636786" y="207819"/>
                </a:lnTo>
                <a:cubicBezTo>
                  <a:pt x="632630" y="205048"/>
                  <a:pt x="629056" y="201086"/>
                  <a:pt x="624317" y="199506"/>
                </a:cubicBezTo>
                <a:lnTo>
                  <a:pt x="599379" y="191193"/>
                </a:lnTo>
                <a:cubicBezTo>
                  <a:pt x="595223" y="188422"/>
                  <a:pt x="591378" y="185114"/>
                  <a:pt x="586910" y="182880"/>
                </a:cubicBezTo>
                <a:cubicBezTo>
                  <a:pt x="582991" y="180921"/>
                  <a:pt x="578271" y="180852"/>
                  <a:pt x="574441" y="178724"/>
                </a:cubicBezTo>
                <a:cubicBezTo>
                  <a:pt x="565707" y="173872"/>
                  <a:pt x="558980" y="165259"/>
                  <a:pt x="549502" y="162099"/>
                </a:cubicBezTo>
                <a:cubicBezTo>
                  <a:pt x="532294" y="156362"/>
                  <a:pt x="540678" y="160372"/>
                  <a:pt x="524564" y="149629"/>
                </a:cubicBezTo>
                <a:cubicBezTo>
                  <a:pt x="519022" y="141316"/>
                  <a:pt x="511098" y="134169"/>
                  <a:pt x="507939" y="124691"/>
                </a:cubicBezTo>
                <a:lnTo>
                  <a:pt x="495470" y="87284"/>
                </a:lnTo>
                <a:cubicBezTo>
                  <a:pt x="494084" y="83128"/>
                  <a:pt x="492172" y="79111"/>
                  <a:pt x="491313" y="74815"/>
                </a:cubicBezTo>
                <a:cubicBezTo>
                  <a:pt x="488237" y="59435"/>
                  <a:pt x="486589" y="40996"/>
                  <a:pt x="474688" y="29095"/>
                </a:cubicBezTo>
                <a:cubicBezTo>
                  <a:pt x="466630" y="21037"/>
                  <a:pt x="459892" y="20007"/>
                  <a:pt x="449750" y="16626"/>
                </a:cubicBezTo>
                <a:cubicBezTo>
                  <a:pt x="445594" y="13855"/>
                  <a:pt x="441846" y="10342"/>
                  <a:pt x="437281" y="8313"/>
                </a:cubicBezTo>
                <a:cubicBezTo>
                  <a:pt x="429274" y="4754"/>
                  <a:pt x="412342" y="0"/>
                  <a:pt x="412342" y="0"/>
                </a:cubicBezTo>
                <a:lnTo>
                  <a:pt x="179586" y="4157"/>
                </a:lnTo>
                <a:cubicBezTo>
                  <a:pt x="165629" y="4630"/>
                  <a:pt x="152541" y="21485"/>
                  <a:pt x="142179" y="24939"/>
                </a:cubicBezTo>
                <a:lnTo>
                  <a:pt x="129710" y="29095"/>
                </a:lnTo>
                <a:cubicBezTo>
                  <a:pt x="121397" y="34637"/>
                  <a:pt x="110313" y="37407"/>
                  <a:pt x="104771" y="45720"/>
                </a:cubicBezTo>
                <a:cubicBezTo>
                  <a:pt x="85716" y="74304"/>
                  <a:pt x="97624" y="67500"/>
                  <a:pt x="75677" y="74815"/>
                </a:cubicBezTo>
                <a:cubicBezTo>
                  <a:pt x="53509" y="108066"/>
                  <a:pt x="82604" y="67888"/>
                  <a:pt x="54895" y="95597"/>
                </a:cubicBezTo>
                <a:cubicBezTo>
                  <a:pt x="36096" y="114396"/>
                  <a:pt x="58387" y="104131"/>
                  <a:pt x="34113" y="112222"/>
                </a:cubicBezTo>
                <a:cubicBezTo>
                  <a:pt x="32728" y="116378"/>
                  <a:pt x="32387" y="121046"/>
                  <a:pt x="29957" y="124691"/>
                </a:cubicBezTo>
                <a:cubicBezTo>
                  <a:pt x="26697" y="129582"/>
                  <a:pt x="21251" y="132644"/>
                  <a:pt x="17488" y="137160"/>
                </a:cubicBezTo>
                <a:cubicBezTo>
                  <a:pt x="14290" y="140998"/>
                  <a:pt x="11946" y="145473"/>
                  <a:pt x="9175" y="149629"/>
                </a:cubicBezTo>
                <a:cubicBezTo>
                  <a:pt x="-5246" y="192898"/>
                  <a:pt x="-658" y="174230"/>
                  <a:pt x="9175" y="266008"/>
                </a:cubicBezTo>
                <a:cubicBezTo>
                  <a:pt x="9707" y="270975"/>
                  <a:pt x="13587" y="275356"/>
                  <a:pt x="17488" y="278477"/>
                </a:cubicBezTo>
                <a:cubicBezTo>
                  <a:pt x="20909" y="281214"/>
                  <a:pt x="25801" y="281248"/>
                  <a:pt x="29957" y="282633"/>
                </a:cubicBezTo>
                <a:cubicBezTo>
                  <a:pt x="58017" y="301341"/>
                  <a:pt x="50285" y="299821"/>
                  <a:pt x="108928" y="286789"/>
                </a:cubicBezTo>
                <a:cubicBezTo>
                  <a:pt x="113804" y="285705"/>
                  <a:pt x="113482" y="277609"/>
                  <a:pt x="117241" y="274320"/>
                </a:cubicBezTo>
                <a:cubicBezTo>
                  <a:pt x="124760" y="267741"/>
                  <a:pt x="142179" y="257695"/>
                  <a:pt x="142179" y="257695"/>
                </a:cubicBezTo>
                <a:cubicBezTo>
                  <a:pt x="144950" y="253539"/>
                  <a:pt x="146732" y="248515"/>
                  <a:pt x="150491" y="245226"/>
                </a:cubicBezTo>
                <a:cubicBezTo>
                  <a:pt x="158010" y="238647"/>
                  <a:pt x="175430" y="228600"/>
                  <a:pt x="175430" y="228600"/>
                </a:cubicBezTo>
                <a:cubicBezTo>
                  <a:pt x="199249" y="192869"/>
                  <a:pt x="167534" y="234916"/>
                  <a:pt x="196211" y="211975"/>
                </a:cubicBezTo>
                <a:cubicBezTo>
                  <a:pt x="200112" y="208854"/>
                  <a:pt x="200288" y="202154"/>
                  <a:pt x="204524" y="199506"/>
                </a:cubicBezTo>
                <a:cubicBezTo>
                  <a:pt x="211954" y="194862"/>
                  <a:pt x="229462" y="191193"/>
                  <a:pt x="229462" y="191193"/>
                </a:cubicBezTo>
                <a:cubicBezTo>
                  <a:pt x="233618" y="188422"/>
                  <a:pt x="237366" y="184909"/>
                  <a:pt x="241931" y="182880"/>
                </a:cubicBezTo>
                <a:cubicBezTo>
                  <a:pt x="249938" y="179321"/>
                  <a:pt x="258369" y="176694"/>
                  <a:pt x="266870" y="174568"/>
                </a:cubicBezTo>
                <a:cubicBezTo>
                  <a:pt x="290348" y="168697"/>
                  <a:pt x="277894" y="171531"/>
                  <a:pt x="304277" y="166255"/>
                </a:cubicBezTo>
                <a:cubicBezTo>
                  <a:pt x="309819" y="167640"/>
                  <a:pt x="316603" y="166650"/>
                  <a:pt x="320902" y="170411"/>
                </a:cubicBezTo>
                <a:cubicBezTo>
                  <a:pt x="328421" y="176990"/>
                  <a:pt x="337528" y="195349"/>
                  <a:pt x="337528" y="195349"/>
                </a:cubicBezTo>
                <a:lnTo>
                  <a:pt x="345841" y="220288"/>
                </a:lnTo>
                <a:cubicBezTo>
                  <a:pt x="347226" y="224444"/>
                  <a:pt x="348934" y="228507"/>
                  <a:pt x="349997" y="232757"/>
                </a:cubicBezTo>
                <a:cubicBezTo>
                  <a:pt x="351382" y="238299"/>
                  <a:pt x="350392" y="245083"/>
                  <a:pt x="354153" y="249382"/>
                </a:cubicBezTo>
                <a:cubicBezTo>
                  <a:pt x="360732" y="256901"/>
                  <a:pt x="379091" y="266008"/>
                  <a:pt x="379091" y="266008"/>
                </a:cubicBezTo>
                <a:cubicBezTo>
                  <a:pt x="401262" y="299263"/>
                  <a:pt x="372161" y="259077"/>
                  <a:pt x="399873" y="286789"/>
                </a:cubicBezTo>
                <a:cubicBezTo>
                  <a:pt x="403405" y="290321"/>
                  <a:pt x="404426" y="295969"/>
                  <a:pt x="408186" y="299259"/>
                </a:cubicBezTo>
                <a:cubicBezTo>
                  <a:pt x="415705" y="305838"/>
                  <a:pt x="433124" y="315884"/>
                  <a:pt x="433124" y="315884"/>
                </a:cubicBezTo>
                <a:cubicBezTo>
                  <a:pt x="453066" y="345796"/>
                  <a:pt x="424826" y="308965"/>
                  <a:pt x="466375" y="336666"/>
                </a:cubicBezTo>
                <a:cubicBezTo>
                  <a:pt x="470531" y="339437"/>
                  <a:pt x="474279" y="342950"/>
                  <a:pt x="478844" y="344979"/>
                </a:cubicBezTo>
                <a:cubicBezTo>
                  <a:pt x="486851" y="348538"/>
                  <a:pt x="495469" y="350520"/>
                  <a:pt x="503782" y="353291"/>
                </a:cubicBezTo>
                <a:lnTo>
                  <a:pt x="516251" y="357448"/>
                </a:lnTo>
                <a:cubicBezTo>
                  <a:pt x="535307" y="386031"/>
                  <a:pt x="529718" y="372908"/>
                  <a:pt x="537033" y="394855"/>
                </a:cubicBezTo>
                <a:cubicBezTo>
                  <a:pt x="541665" y="436540"/>
                  <a:pt x="549502" y="503554"/>
                  <a:pt x="549502" y="536171"/>
                </a:cubicBezTo>
                <a:lnTo>
                  <a:pt x="553659" y="648393"/>
                </a:lnTo>
                <a:close/>
              </a:path>
            </a:pathLst>
          </a:custGeom>
          <a:solidFill>
            <a:srgbClr val="FFC000">
              <a:alpha val="50196"/>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1" name="Freeform 20"/>
          <p:cNvSpPr/>
          <p:nvPr/>
        </p:nvSpPr>
        <p:spPr>
          <a:xfrm>
            <a:off x="3241964" y="7172871"/>
            <a:ext cx="340821" cy="595834"/>
          </a:xfrm>
          <a:custGeom>
            <a:avLst/>
            <a:gdLst>
              <a:gd name="connsiteX0" fmla="*/ 153785 w 340821"/>
              <a:gd name="connsiteY0" fmla="*/ 43038 h 595834"/>
              <a:gd name="connsiteX1" fmla="*/ 128847 w 340821"/>
              <a:gd name="connsiteY1" fmla="*/ 13944 h 595834"/>
              <a:gd name="connsiteX2" fmla="*/ 103909 w 340821"/>
              <a:gd name="connsiteY2" fmla="*/ 5631 h 595834"/>
              <a:gd name="connsiteX3" fmla="*/ 91440 w 340821"/>
              <a:gd name="connsiteY3" fmla="*/ 1474 h 595834"/>
              <a:gd name="connsiteX4" fmla="*/ 20781 w 340821"/>
              <a:gd name="connsiteY4" fmla="*/ 5631 h 595834"/>
              <a:gd name="connsiteX5" fmla="*/ 16625 w 340821"/>
              <a:gd name="connsiteY5" fmla="*/ 38882 h 595834"/>
              <a:gd name="connsiteX6" fmla="*/ 8312 w 340821"/>
              <a:gd name="connsiteY6" fmla="*/ 63820 h 595834"/>
              <a:gd name="connsiteX7" fmla="*/ 4156 w 340821"/>
              <a:gd name="connsiteY7" fmla="*/ 76289 h 595834"/>
              <a:gd name="connsiteX8" fmla="*/ 0 w 340821"/>
              <a:gd name="connsiteY8" fmla="*/ 101227 h 595834"/>
              <a:gd name="connsiteX9" fmla="*/ 4156 w 340821"/>
              <a:gd name="connsiteY9" fmla="*/ 284107 h 595834"/>
              <a:gd name="connsiteX10" fmla="*/ 8312 w 340821"/>
              <a:gd name="connsiteY10" fmla="*/ 354765 h 595834"/>
              <a:gd name="connsiteX11" fmla="*/ 16625 w 340821"/>
              <a:gd name="connsiteY11" fmla="*/ 412954 h 595834"/>
              <a:gd name="connsiteX12" fmla="*/ 33251 w 340821"/>
              <a:gd name="connsiteY12" fmla="*/ 437893 h 595834"/>
              <a:gd name="connsiteX13" fmla="*/ 41563 w 340821"/>
              <a:gd name="connsiteY13" fmla="*/ 450362 h 595834"/>
              <a:gd name="connsiteX14" fmla="*/ 45720 w 340821"/>
              <a:gd name="connsiteY14" fmla="*/ 462831 h 595834"/>
              <a:gd name="connsiteX15" fmla="*/ 58189 w 340821"/>
              <a:gd name="connsiteY15" fmla="*/ 466987 h 595834"/>
              <a:gd name="connsiteX16" fmla="*/ 66501 w 340821"/>
              <a:gd name="connsiteY16" fmla="*/ 479456 h 595834"/>
              <a:gd name="connsiteX17" fmla="*/ 91440 w 340821"/>
              <a:gd name="connsiteY17" fmla="*/ 491925 h 595834"/>
              <a:gd name="connsiteX18" fmla="*/ 99752 w 340821"/>
              <a:gd name="connsiteY18" fmla="*/ 504394 h 595834"/>
              <a:gd name="connsiteX19" fmla="*/ 112221 w 340821"/>
              <a:gd name="connsiteY19" fmla="*/ 508551 h 595834"/>
              <a:gd name="connsiteX20" fmla="*/ 128847 w 340821"/>
              <a:gd name="connsiteY20" fmla="*/ 533489 h 595834"/>
              <a:gd name="connsiteX21" fmla="*/ 137160 w 340821"/>
              <a:gd name="connsiteY21" fmla="*/ 545958 h 595834"/>
              <a:gd name="connsiteX22" fmla="*/ 174567 w 340821"/>
              <a:gd name="connsiteY22" fmla="*/ 566740 h 595834"/>
              <a:gd name="connsiteX23" fmla="*/ 195349 w 340821"/>
              <a:gd name="connsiteY23" fmla="*/ 587522 h 595834"/>
              <a:gd name="connsiteX24" fmla="*/ 220287 w 340821"/>
              <a:gd name="connsiteY24" fmla="*/ 595834 h 595834"/>
              <a:gd name="connsiteX25" fmla="*/ 303414 w 340821"/>
              <a:gd name="connsiteY25" fmla="*/ 591678 h 595834"/>
              <a:gd name="connsiteX26" fmla="*/ 307571 w 340821"/>
              <a:gd name="connsiteY26" fmla="*/ 579209 h 595834"/>
              <a:gd name="connsiteX27" fmla="*/ 320040 w 340821"/>
              <a:gd name="connsiteY27" fmla="*/ 570896 h 595834"/>
              <a:gd name="connsiteX28" fmla="*/ 340821 w 340821"/>
              <a:gd name="connsiteY28" fmla="*/ 533489 h 595834"/>
              <a:gd name="connsiteX29" fmla="*/ 336665 w 340821"/>
              <a:gd name="connsiteY29" fmla="*/ 500238 h 595834"/>
              <a:gd name="connsiteX30" fmla="*/ 324196 w 340821"/>
              <a:gd name="connsiteY30" fmla="*/ 487769 h 595834"/>
              <a:gd name="connsiteX31" fmla="*/ 320040 w 340821"/>
              <a:gd name="connsiteY31" fmla="*/ 475300 h 595834"/>
              <a:gd name="connsiteX32" fmla="*/ 290945 w 340821"/>
              <a:gd name="connsiteY32" fmla="*/ 442049 h 595834"/>
              <a:gd name="connsiteX33" fmla="*/ 270163 w 340821"/>
              <a:gd name="connsiteY33" fmla="*/ 425424 h 595834"/>
              <a:gd name="connsiteX34" fmla="*/ 249381 w 340821"/>
              <a:gd name="connsiteY34" fmla="*/ 408798 h 595834"/>
              <a:gd name="connsiteX35" fmla="*/ 224443 w 340821"/>
              <a:gd name="connsiteY35" fmla="*/ 392173 h 595834"/>
              <a:gd name="connsiteX36" fmla="*/ 211974 w 340821"/>
              <a:gd name="connsiteY36" fmla="*/ 367234 h 595834"/>
              <a:gd name="connsiteX37" fmla="*/ 199505 w 340821"/>
              <a:gd name="connsiteY37" fmla="*/ 358922 h 595834"/>
              <a:gd name="connsiteX38" fmla="*/ 178723 w 340821"/>
              <a:gd name="connsiteY38" fmla="*/ 338140 h 595834"/>
              <a:gd name="connsiteX39" fmla="*/ 166254 w 340821"/>
              <a:gd name="connsiteY39" fmla="*/ 313202 h 595834"/>
              <a:gd name="connsiteX40" fmla="*/ 153785 w 340821"/>
              <a:gd name="connsiteY40" fmla="*/ 43038 h 595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40821" h="595834">
                <a:moveTo>
                  <a:pt x="153785" y="43038"/>
                </a:moveTo>
                <a:cubicBezTo>
                  <a:pt x="147550" y="-6838"/>
                  <a:pt x="144549" y="20923"/>
                  <a:pt x="128847" y="13944"/>
                </a:cubicBezTo>
                <a:cubicBezTo>
                  <a:pt x="120840" y="10385"/>
                  <a:pt x="112222" y="8402"/>
                  <a:pt x="103909" y="5631"/>
                </a:cubicBezTo>
                <a:lnTo>
                  <a:pt x="91440" y="1474"/>
                </a:lnTo>
                <a:cubicBezTo>
                  <a:pt x="67887" y="2860"/>
                  <a:pt x="41884" y="-4921"/>
                  <a:pt x="20781" y="5631"/>
                </a:cubicBezTo>
                <a:cubicBezTo>
                  <a:pt x="10790" y="10626"/>
                  <a:pt x="18965" y="27960"/>
                  <a:pt x="16625" y="38882"/>
                </a:cubicBezTo>
                <a:cubicBezTo>
                  <a:pt x="14789" y="47450"/>
                  <a:pt x="11083" y="55507"/>
                  <a:pt x="8312" y="63820"/>
                </a:cubicBezTo>
                <a:cubicBezTo>
                  <a:pt x="6927" y="67976"/>
                  <a:pt x="4876" y="71967"/>
                  <a:pt x="4156" y="76289"/>
                </a:cubicBezTo>
                <a:lnTo>
                  <a:pt x="0" y="101227"/>
                </a:lnTo>
                <a:cubicBezTo>
                  <a:pt x="1385" y="162187"/>
                  <a:pt x="2158" y="223164"/>
                  <a:pt x="4156" y="284107"/>
                </a:cubicBezTo>
                <a:cubicBezTo>
                  <a:pt x="4929" y="307688"/>
                  <a:pt x="6631" y="331232"/>
                  <a:pt x="8312" y="354765"/>
                </a:cubicBezTo>
                <a:cubicBezTo>
                  <a:pt x="8654" y="359559"/>
                  <a:pt x="8836" y="398933"/>
                  <a:pt x="16625" y="412954"/>
                </a:cubicBezTo>
                <a:cubicBezTo>
                  <a:pt x="21477" y="421688"/>
                  <a:pt x="27709" y="429580"/>
                  <a:pt x="33251" y="437893"/>
                </a:cubicBezTo>
                <a:cubicBezTo>
                  <a:pt x="36022" y="442049"/>
                  <a:pt x="39983" y="445623"/>
                  <a:pt x="41563" y="450362"/>
                </a:cubicBezTo>
                <a:cubicBezTo>
                  <a:pt x="42949" y="454518"/>
                  <a:pt x="42622" y="459733"/>
                  <a:pt x="45720" y="462831"/>
                </a:cubicBezTo>
                <a:cubicBezTo>
                  <a:pt x="48818" y="465929"/>
                  <a:pt x="54033" y="465602"/>
                  <a:pt x="58189" y="466987"/>
                </a:cubicBezTo>
                <a:cubicBezTo>
                  <a:pt x="60960" y="471143"/>
                  <a:pt x="62969" y="475924"/>
                  <a:pt x="66501" y="479456"/>
                </a:cubicBezTo>
                <a:cubicBezTo>
                  <a:pt x="74558" y="487513"/>
                  <a:pt x="81298" y="488545"/>
                  <a:pt x="91440" y="491925"/>
                </a:cubicBezTo>
                <a:cubicBezTo>
                  <a:pt x="94211" y="496081"/>
                  <a:pt x="95852" y="501273"/>
                  <a:pt x="99752" y="504394"/>
                </a:cubicBezTo>
                <a:cubicBezTo>
                  <a:pt x="103173" y="507131"/>
                  <a:pt x="109123" y="505453"/>
                  <a:pt x="112221" y="508551"/>
                </a:cubicBezTo>
                <a:cubicBezTo>
                  <a:pt x="119285" y="515615"/>
                  <a:pt x="123305" y="525176"/>
                  <a:pt x="128847" y="533489"/>
                </a:cubicBezTo>
                <a:cubicBezTo>
                  <a:pt x="131618" y="537645"/>
                  <a:pt x="133004" y="543187"/>
                  <a:pt x="137160" y="545958"/>
                </a:cubicBezTo>
                <a:cubicBezTo>
                  <a:pt x="165743" y="565014"/>
                  <a:pt x="152620" y="559425"/>
                  <a:pt x="174567" y="566740"/>
                </a:cubicBezTo>
                <a:cubicBezTo>
                  <a:pt x="182150" y="578114"/>
                  <a:pt x="182224" y="581689"/>
                  <a:pt x="195349" y="587522"/>
                </a:cubicBezTo>
                <a:cubicBezTo>
                  <a:pt x="203356" y="591081"/>
                  <a:pt x="220287" y="595834"/>
                  <a:pt x="220287" y="595834"/>
                </a:cubicBezTo>
                <a:cubicBezTo>
                  <a:pt x="247996" y="594449"/>
                  <a:pt x="276160" y="596869"/>
                  <a:pt x="303414" y="591678"/>
                </a:cubicBezTo>
                <a:cubicBezTo>
                  <a:pt x="307718" y="590858"/>
                  <a:pt x="304834" y="582630"/>
                  <a:pt x="307571" y="579209"/>
                </a:cubicBezTo>
                <a:cubicBezTo>
                  <a:pt x="310692" y="575308"/>
                  <a:pt x="315884" y="573667"/>
                  <a:pt x="320040" y="570896"/>
                </a:cubicBezTo>
                <a:cubicBezTo>
                  <a:pt x="339095" y="542313"/>
                  <a:pt x="333506" y="555436"/>
                  <a:pt x="340821" y="533489"/>
                </a:cubicBezTo>
                <a:cubicBezTo>
                  <a:pt x="339436" y="522405"/>
                  <a:pt x="340482" y="510735"/>
                  <a:pt x="336665" y="500238"/>
                </a:cubicBezTo>
                <a:cubicBezTo>
                  <a:pt x="334656" y="494714"/>
                  <a:pt x="327456" y="492660"/>
                  <a:pt x="324196" y="487769"/>
                </a:cubicBezTo>
                <a:cubicBezTo>
                  <a:pt x="321766" y="484124"/>
                  <a:pt x="322168" y="479130"/>
                  <a:pt x="320040" y="475300"/>
                </a:cubicBezTo>
                <a:cubicBezTo>
                  <a:pt x="305778" y="449629"/>
                  <a:pt x="309159" y="454192"/>
                  <a:pt x="290945" y="442049"/>
                </a:cubicBezTo>
                <a:cubicBezTo>
                  <a:pt x="267117" y="406308"/>
                  <a:pt x="298847" y="448373"/>
                  <a:pt x="270163" y="425424"/>
                </a:cubicBezTo>
                <a:cubicBezTo>
                  <a:pt x="243307" y="403938"/>
                  <a:pt x="280723" y="419244"/>
                  <a:pt x="249381" y="408798"/>
                </a:cubicBezTo>
                <a:cubicBezTo>
                  <a:pt x="241068" y="403256"/>
                  <a:pt x="227602" y="401651"/>
                  <a:pt x="224443" y="392173"/>
                </a:cubicBezTo>
                <a:cubicBezTo>
                  <a:pt x="221063" y="382031"/>
                  <a:pt x="220031" y="375291"/>
                  <a:pt x="211974" y="367234"/>
                </a:cubicBezTo>
                <a:cubicBezTo>
                  <a:pt x="208442" y="363702"/>
                  <a:pt x="203661" y="361693"/>
                  <a:pt x="199505" y="358922"/>
                </a:cubicBezTo>
                <a:cubicBezTo>
                  <a:pt x="177334" y="325667"/>
                  <a:pt x="206435" y="365853"/>
                  <a:pt x="178723" y="338140"/>
                </a:cubicBezTo>
                <a:cubicBezTo>
                  <a:pt x="174397" y="333814"/>
                  <a:pt x="166363" y="320070"/>
                  <a:pt x="166254" y="313202"/>
                </a:cubicBezTo>
                <a:cubicBezTo>
                  <a:pt x="164934" y="230085"/>
                  <a:pt x="160020" y="92914"/>
                  <a:pt x="153785" y="43038"/>
                </a:cubicBezTo>
                <a:close/>
              </a:path>
            </a:pathLst>
          </a:custGeom>
          <a:solidFill>
            <a:srgbClr val="5B9BD5">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5" name="ZoneTexte 22"/>
          <p:cNvSpPr txBox="1"/>
          <p:nvPr/>
        </p:nvSpPr>
        <p:spPr>
          <a:xfrm>
            <a:off x="0" y="8267700"/>
            <a:ext cx="6685714" cy="1015663"/>
          </a:xfrm>
          <a:prstGeom prst="rect">
            <a:avLst/>
          </a:prstGeom>
          <a:noFill/>
        </p:spPr>
        <p:txBody>
          <a:bodyPr wrap="square" rtlCol="0">
            <a:spAutoFit/>
          </a:bodyPr>
          <a:lstStyle/>
          <a:p>
            <a:r>
              <a:rPr lang="en-CA" sz="1200" b="1" dirty="0" smtClean="0">
                <a:latin typeface="Arial" pitchFamily="34" charset="0"/>
                <a:cs typeface="Arial" pitchFamily="34" charset="0"/>
              </a:rPr>
              <a:t>Figure S7 (continued). Stability of different snoRNA forms of U15B (A-C), U26 (D-F) and SNORD126 (G-I) as analyzed using </a:t>
            </a:r>
            <a:r>
              <a:rPr lang="en-CA" sz="1200" b="1" dirty="0" err="1">
                <a:latin typeface="Arial" pitchFamily="34" charset="0"/>
                <a:cs typeface="Arial" pitchFamily="34" charset="0"/>
              </a:rPr>
              <a:t>m</a:t>
            </a:r>
            <a:r>
              <a:rPr lang="en-CA" sz="1200" b="1" dirty="0" err="1" smtClean="0">
                <a:latin typeface="Arial" pitchFamily="34" charset="0"/>
                <a:cs typeface="Arial" pitchFamily="34" charset="0"/>
              </a:rPr>
              <a:t>fold</a:t>
            </a:r>
            <a:r>
              <a:rPr lang="en-CA" sz="1200" b="1" dirty="0" smtClean="0">
                <a:latin typeface="Arial" pitchFamily="34" charset="0"/>
                <a:cs typeface="Arial" pitchFamily="34" charset="0"/>
              </a:rPr>
              <a:t>.</a:t>
            </a:r>
            <a:r>
              <a:rPr lang="en-CA" sz="1200" dirty="0" smtClean="0">
                <a:latin typeface="Arial" pitchFamily="34" charset="0"/>
                <a:cs typeface="Arial" pitchFamily="34" charset="0"/>
              </a:rPr>
              <a:t> </a:t>
            </a:r>
          </a:p>
          <a:p>
            <a:endParaRPr lang="en-CA" sz="1200"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sp>
        <p:nvSpPr>
          <p:cNvPr id="24" name="TextBox 23"/>
          <p:cNvSpPr txBox="1"/>
          <p:nvPr/>
        </p:nvSpPr>
        <p:spPr>
          <a:xfrm>
            <a:off x="4109757" y="58145"/>
            <a:ext cx="297377" cy="369332"/>
          </a:xfrm>
          <a:prstGeom prst="rect">
            <a:avLst/>
          </a:prstGeom>
          <a:noFill/>
        </p:spPr>
        <p:txBody>
          <a:bodyPr wrap="none" rtlCol="0">
            <a:spAutoFit/>
          </a:bodyPr>
          <a:lstStyle/>
          <a:p>
            <a:r>
              <a:rPr lang="en-CA" dirty="0" smtClean="0"/>
              <a:t>E</a:t>
            </a:r>
            <a:endParaRPr lang="fr-CA" dirty="0"/>
          </a:p>
        </p:txBody>
      </p:sp>
      <p:sp>
        <p:nvSpPr>
          <p:cNvPr id="26" name="TextBox 25"/>
          <p:cNvSpPr txBox="1"/>
          <p:nvPr/>
        </p:nvSpPr>
        <p:spPr>
          <a:xfrm>
            <a:off x="2309062" y="4468060"/>
            <a:ext cx="290727" cy="369332"/>
          </a:xfrm>
          <a:prstGeom prst="rect">
            <a:avLst/>
          </a:prstGeom>
          <a:noFill/>
        </p:spPr>
        <p:txBody>
          <a:bodyPr wrap="none" rtlCol="0">
            <a:spAutoFit/>
          </a:bodyPr>
          <a:lstStyle/>
          <a:p>
            <a:r>
              <a:rPr lang="en-CA" dirty="0" smtClean="0"/>
              <a:t>F</a:t>
            </a:r>
            <a:endParaRPr lang="fr-CA" dirty="0"/>
          </a:p>
        </p:txBody>
      </p:sp>
      <p:sp>
        <p:nvSpPr>
          <p:cNvPr id="2" name="Slide Number Placeholder 1"/>
          <p:cNvSpPr>
            <a:spLocks noGrp="1"/>
          </p:cNvSpPr>
          <p:nvPr>
            <p:ph type="sldNum" sz="quarter" idx="12"/>
          </p:nvPr>
        </p:nvSpPr>
        <p:spPr/>
        <p:txBody>
          <a:bodyPr/>
          <a:lstStyle/>
          <a:p>
            <a:fld id="{19DE1540-3312-415C-A55C-73E00E5F93CB}" type="slidenum">
              <a:rPr lang="fr-CA" smtClean="0"/>
              <a:pPr/>
              <a:t>16</a:t>
            </a:fld>
            <a:endParaRPr lang="fr-CA"/>
          </a:p>
        </p:txBody>
      </p:sp>
    </p:spTree>
    <p:extLst>
      <p:ext uri="{BB962C8B-B14F-4D97-AF65-F5344CB8AC3E}">
        <p14:creationId xmlns:p14="http://schemas.microsoft.com/office/powerpoint/2010/main" xmlns="" val="3968556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2344" y="4134378"/>
            <a:ext cx="2557423" cy="461665"/>
          </a:xfrm>
          <a:prstGeom prst="rect">
            <a:avLst/>
          </a:prstGeom>
          <a:noFill/>
        </p:spPr>
        <p:txBody>
          <a:bodyPr wrap="square" rtlCol="0">
            <a:spAutoFit/>
          </a:bodyPr>
          <a:lstStyle/>
          <a:p>
            <a:r>
              <a:rPr lang="en-CA" sz="1200" dirty="0" smtClean="0"/>
              <a:t>SNORD126 long form (k-turn forming)</a:t>
            </a:r>
          </a:p>
          <a:p>
            <a:r>
              <a:rPr lang="en-CA" sz="1200" dirty="0" smtClean="0"/>
              <a:t>(</a:t>
            </a:r>
            <a:r>
              <a:rPr lang="el-GR" sz="1200" dirty="0" smtClean="0"/>
              <a:t>Δ</a:t>
            </a:r>
            <a:r>
              <a:rPr lang="en-CA" sz="1200" dirty="0" smtClean="0"/>
              <a:t>G = -11.50 kcal/</a:t>
            </a:r>
            <a:r>
              <a:rPr lang="en-CA" sz="1200" dirty="0" err="1" smtClean="0"/>
              <a:t>mol</a:t>
            </a:r>
            <a:r>
              <a:rPr lang="en-CA" sz="1200" dirty="0" smtClean="0"/>
              <a:t>)</a:t>
            </a:r>
            <a:endParaRPr lang="fr-CA" sz="1200" dirty="0"/>
          </a:p>
        </p:txBody>
      </p:sp>
      <p:sp>
        <p:nvSpPr>
          <p:cNvPr id="7" name="TextBox 6"/>
          <p:cNvSpPr txBox="1"/>
          <p:nvPr/>
        </p:nvSpPr>
        <p:spPr>
          <a:xfrm>
            <a:off x="132347" y="172445"/>
            <a:ext cx="274434" cy="276999"/>
          </a:xfrm>
          <a:prstGeom prst="rect">
            <a:avLst/>
          </a:prstGeom>
          <a:noFill/>
        </p:spPr>
        <p:txBody>
          <a:bodyPr wrap="none" rtlCol="0">
            <a:spAutoFit/>
          </a:bodyPr>
          <a:lstStyle/>
          <a:p>
            <a:r>
              <a:rPr lang="en-CA" sz="1200" dirty="0" smtClean="0"/>
              <a:t>C</a:t>
            </a:r>
            <a:endParaRPr lang="fr-CA" sz="1200" dirty="0"/>
          </a:p>
        </p:txBody>
      </p:sp>
      <p:pic>
        <p:nvPicPr>
          <p:cNvPr id="16" name="Picture 15"/>
          <p:cNvPicPr>
            <a:picLocks noChangeAspect="1"/>
          </p:cNvPicPr>
          <p:nvPr/>
        </p:nvPicPr>
        <p:blipFill rotWithShape="1">
          <a:blip r:embed="rId2" cstate="print"/>
          <a:srcRect t="2043" b="2332"/>
          <a:stretch/>
        </p:blipFill>
        <p:spPr>
          <a:xfrm>
            <a:off x="132346" y="184518"/>
            <a:ext cx="3208339" cy="4011221"/>
          </a:xfrm>
          <a:prstGeom prst="rect">
            <a:avLst/>
          </a:prstGeom>
        </p:spPr>
      </p:pic>
      <p:pic>
        <p:nvPicPr>
          <p:cNvPr id="17" name="Picture 16"/>
          <p:cNvPicPr>
            <a:picLocks noChangeAspect="1"/>
          </p:cNvPicPr>
          <p:nvPr/>
        </p:nvPicPr>
        <p:blipFill rotWithShape="1">
          <a:blip r:embed="rId3" cstate="print"/>
          <a:srcRect t="2330" b="2330"/>
          <a:stretch/>
        </p:blipFill>
        <p:spPr>
          <a:xfrm>
            <a:off x="2170721" y="4345806"/>
            <a:ext cx="3101338" cy="3865966"/>
          </a:xfrm>
          <a:prstGeom prst="rect">
            <a:avLst/>
          </a:prstGeom>
        </p:spPr>
      </p:pic>
      <p:pic>
        <p:nvPicPr>
          <p:cNvPr id="18" name="Picture 17"/>
          <p:cNvPicPr>
            <a:picLocks noChangeAspect="1"/>
          </p:cNvPicPr>
          <p:nvPr/>
        </p:nvPicPr>
        <p:blipFill rotWithShape="1">
          <a:blip r:embed="rId4" cstate="print"/>
          <a:srcRect t="2319" b="3360"/>
          <a:stretch/>
        </p:blipFill>
        <p:spPr>
          <a:xfrm>
            <a:off x="3340686" y="172445"/>
            <a:ext cx="3177386" cy="3918357"/>
          </a:xfrm>
          <a:prstGeom prst="rect">
            <a:avLst/>
          </a:prstGeom>
        </p:spPr>
      </p:pic>
      <p:sp>
        <p:nvSpPr>
          <p:cNvPr id="22" name="TextBox 21"/>
          <p:cNvSpPr txBox="1"/>
          <p:nvPr/>
        </p:nvSpPr>
        <p:spPr>
          <a:xfrm>
            <a:off x="5087929" y="1805088"/>
            <a:ext cx="1613122" cy="646331"/>
          </a:xfrm>
          <a:prstGeom prst="rect">
            <a:avLst/>
          </a:prstGeom>
          <a:noFill/>
        </p:spPr>
        <p:txBody>
          <a:bodyPr wrap="square" rtlCol="0">
            <a:spAutoFit/>
          </a:bodyPr>
          <a:lstStyle/>
          <a:p>
            <a:pPr algn="ctr"/>
            <a:r>
              <a:rPr lang="en-CA" sz="1200" dirty="0" smtClean="0"/>
              <a:t>SNORD126 short k-turn form</a:t>
            </a:r>
          </a:p>
          <a:p>
            <a:pPr algn="ctr"/>
            <a:r>
              <a:rPr lang="en-CA" sz="1200" dirty="0" smtClean="0"/>
              <a:t>(</a:t>
            </a:r>
            <a:r>
              <a:rPr lang="el-GR" sz="1200" dirty="0" smtClean="0"/>
              <a:t>Δ</a:t>
            </a:r>
            <a:r>
              <a:rPr lang="en-CA" sz="1200" dirty="0" smtClean="0"/>
              <a:t>G = -8.50 kcal/</a:t>
            </a:r>
            <a:r>
              <a:rPr lang="en-CA" sz="1200" dirty="0" err="1" smtClean="0"/>
              <a:t>mol</a:t>
            </a:r>
            <a:r>
              <a:rPr lang="en-CA" sz="1200" dirty="0" smtClean="0"/>
              <a:t>)</a:t>
            </a:r>
            <a:endParaRPr lang="fr-CA" sz="1200" dirty="0"/>
          </a:p>
        </p:txBody>
      </p:sp>
      <p:sp>
        <p:nvSpPr>
          <p:cNvPr id="23" name="TextBox 22"/>
          <p:cNvSpPr txBox="1"/>
          <p:nvPr/>
        </p:nvSpPr>
        <p:spPr>
          <a:xfrm>
            <a:off x="3578411" y="5770464"/>
            <a:ext cx="2475817" cy="646331"/>
          </a:xfrm>
          <a:prstGeom prst="rect">
            <a:avLst/>
          </a:prstGeom>
          <a:noFill/>
        </p:spPr>
        <p:txBody>
          <a:bodyPr wrap="square" rtlCol="0">
            <a:spAutoFit/>
          </a:bodyPr>
          <a:lstStyle/>
          <a:p>
            <a:pPr algn="ctr"/>
            <a:r>
              <a:rPr lang="en-CA" sz="1200" dirty="0" smtClean="0"/>
              <a:t>SNORD126 short form, canonical pairing in terminal region</a:t>
            </a:r>
          </a:p>
          <a:p>
            <a:pPr algn="ctr"/>
            <a:r>
              <a:rPr lang="en-CA" sz="1200" dirty="0" smtClean="0"/>
              <a:t>(</a:t>
            </a:r>
            <a:r>
              <a:rPr lang="el-GR" sz="1200" dirty="0" smtClean="0"/>
              <a:t>Δ</a:t>
            </a:r>
            <a:r>
              <a:rPr lang="en-CA" sz="1200" dirty="0" smtClean="0"/>
              <a:t>G = -10.40 kcal/</a:t>
            </a:r>
            <a:r>
              <a:rPr lang="en-CA" sz="1200" dirty="0" err="1" smtClean="0"/>
              <a:t>mol</a:t>
            </a:r>
            <a:r>
              <a:rPr lang="en-CA" sz="1200" dirty="0" smtClean="0"/>
              <a:t>)</a:t>
            </a:r>
            <a:endParaRPr lang="fr-CA" sz="1200" dirty="0"/>
          </a:p>
        </p:txBody>
      </p:sp>
      <p:sp>
        <p:nvSpPr>
          <p:cNvPr id="13" name="Freeform 12"/>
          <p:cNvSpPr/>
          <p:nvPr/>
        </p:nvSpPr>
        <p:spPr>
          <a:xfrm>
            <a:off x="956235" y="2615453"/>
            <a:ext cx="418353" cy="731803"/>
          </a:xfrm>
          <a:custGeom>
            <a:avLst/>
            <a:gdLst>
              <a:gd name="connsiteX0" fmla="*/ 143436 w 418353"/>
              <a:gd name="connsiteY0" fmla="*/ 729129 h 731803"/>
              <a:gd name="connsiteX1" fmla="*/ 95624 w 418353"/>
              <a:gd name="connsiteY1" fmla="*/ 711200 h 731803"/>
              <a:gd name="connsiteX2" fmla="*/ 71718 w 418353"/>
              <a:gd name="connsiteY2" fmla="*/ 675341 h 731803"/>
              <a:gd name="connsiteX3" fmla="*/ 59765 w 418353"/>
              <a:gd name="connsiteY3" fmla="*/ 657412 h 731803"/>
              <a:gd name="connsiteX4" fmla="*/ 47812 w 418353"/>
              <a:gd name="connsiteY4" fmla="*/ 639482 h 731803"/>
              <a:gd name="connsiteX5" fmla="*/ 29883 w 418353"/>
              <a:gd name="connsiteY5" fmla="*/ 621553 h 731803"/>
              <a:gd name="connsiteX6" fmla="*/ 23906 w 418353"/>
              <a:gd name="connsiteY6" fmla="*/ 603623 h 731803"/>
              <a:gd name="connsiteX7" fmla="*/ 11953 w 418353"/>
              <a:gd name="connsiteY7" fmla="*/ 585694 h 731803"/>
              <a:gd name="connsiteX8" fmla="*/ 0 w 418353"/>
              <a:gd name="connsiteY8" fmla="*/ 549835 h 731803"/>
              <a:gd name="connsiteX9" fmla="*/ 5977 w 418353"/>
              <a:gd name="connsiteY9" fmla="*/ 418353 h 731803"/>
              <a:gd name="connsiteX10" fmla="*/ 11953 w 418353"/>
              <a:gd name="connsiteY10" fmla="*/ 400423 h 731803"/>
              <a:gd name="connsiteX11" fmla="*/ 35859 w 418353"/>
              <a:gd name="connsiteY11" fmla="*/ 364565 h 731803"/>
              <a:gd name="connsiteX12" fmla="*/ 65741 w 418353"/>
              <a:gd name="connsiteY12" fmla="*/ 340659 h 731803"/>
              <a:gd name="connsiteX13" fmla="*/ 89647 w 418353"/>
              <a:gd name="connsiteY13" fmla="*/ 310776 h 731803"/>
              <a:gd name="connsiteX14" fmla="*/ 113553 w 418353"/>
              <a:gd name="connsiteY14" fmla="*/ 280894 h 731803"/>
              <a:gd name="connsiteX15" fmla="*/ 155389 w 418353"/>
              <a:gd name="connsiteY15" fmla="*/ 239059 h 731803"/>
              <a:gd name="connsiteX16" fmla="*/ 161365 w 418353"/>
              <a:gd name="connsiteY16" fmla="*/ 221129 h 731803"/>
              <a:gd name="connsiteX17" fmla="*/ 209177 w 418353"/>
              <a:gd name="connsiteY17" fmla="*/ 179294 h 731803"/>
              <a:gd name="connsiteX18" fmla="*/ 227106 w 418353"/>
              <a:gd name="connsiteY18" fmla="*/ 167341 h 731803"/>
              <a:gd name="connsiteX19" fmla="*/ 245036 w 418353"/>
              <a:gd name="connsiteY19" fmla="*/ 155388 h 731803"/>
              <a:gd name="connsiteX20" fmla="*/ 256989 w 418353"/>
              <a:gd name="connsiteY20" fmla="*/ 137459 h 731803"/>
              <a:gd name="connsiteX21" fmla="*/ 268941 w 418353"/>
              <a:gd name="connsiteY21" fmla="*/ 23906 h 731803"/>
              <a:gd name="connsiteX22" fmla="*/ 286871 w 418353"/>
              <a:gd name="connsiteY22" fmla="*/ 11953 h 731803"/>
              <a:gd name="connsiteX23" fmla="*/ 322730 w 418353"/>
              <a:gd name="connsiteY23" fmla="*/ 0 h 731803"/>
              <a:gd name="connsiteX24" fmla="*/ 382494 w 418353"/>
              <a:gd name="connsiteY24" fmla="*/ 5976 h 731803"/>
              <a:gd name="connsiteX25" fmla="*/ 388471 w 418353"/>
              <a:gd name="connsiteY25" fmla="*/ 23906 h 731803"/>
              <a:gd name="connsiteX26" fmla="*/ 394447 w 418353"/>
              <a:gd name="connsiteY26" fmla="*/ 53788 h 731803"/>
              <a:gd name="connsiteX27" fmla="*/ 412377 w 418353"/>
              <a:gd name="connsiteY27" fmla="*/ 107576 h 731803"/>
              <a:gd name="connsiteX28" fmla="*/ 418353 w 418353"/>
              <a:gd name="connsiteY28" fmla="*/ 125506 h 731803"/>
              <a:gd name="connsiteX29" fmla="*/ 412377 w 418353"/>
              <a:gd name="connsiteY29" fmla="*/ 233082 h 731803"/>
              <a:gd name="connsiteX30" fmla="*/ 400424 w 418353"/>
              <a:gd name="connsiteY30" fmla="*/ 251012 h 731803"/>
              <a:gd name="connsiteX31" fmla="*/ 382494 w 418353"/>
              <a:gd name="connsiteY31" fmla="*/ 256988 h 731803"/>
              <a:gd name="connsiteX32" fmla="*/ 364565 w 418353"/>
              <a:gd name="connsiteY32" fmla="*/ 268941 h 731803"/>
              <a:gd name="connsiteX33" fmla="*/ 352612 w 418353"/>
              <a:gd name="connsiteY33" fmla="*/ 304800 h 731803"/>
              <a:gd name="connsiteX34" fmla="*/ 316753 w 418353"/>
              <a:gd name="connsiteY34" fmla="*/ 316753 h 731803"/>
              <a:gd name="connsiteX35" fmla="*/ 298824 w 418353"/>
              <a:gd name="connsiteY35" fmla="*/ 334682 h 731803"/>
              <a:gd name="connsiteX36" fmla="*/ 262965 w 418353"/>
              <a:gd name="connsiteY36" fmla="*/ 346635 h 731803"/>
              <a:gd name="connsiteX37" fmla="*/ 251012 w 418353"/>
              <a:gd name="connsiteY37" fmla="*/ 364565 h 731803"/>
              <a:gd name="connsiteX38" fmla="*/ 221130 w 418353"/>
              <a:gd name="connsiteY38" fmla="*/ 394447 h 731803"/>
              <a:gd name="connsiteX39" fmla="*/ 209177 w 418353"/>
              <a:gd name="connsiteY39" fmla="*/ 430306 h 731803"/>
              <a:gd name="connsiteX40" fmla="*/ 203200 w 418353"/>
              <a:gd name="connsiteY40" fmla="*/ 448235 h 731803"/>
              <a:gd name="connsiteX41" fmla="*/ 191247 w 418353"/>
              <a:gd name="connsiteY41" fmla="*/ 466165 h 731803"/>
              <a:gd name="connsiteX42" fmla="*/ 191247 w 418353"/>
              <a:gd name="connsiteY42" fmla="*/ 573741 h 731803"/>
              <a:gd name="connsiteX43" fmla="*/ 203200 w 418353"/>
              <a:gd name="connsiteY43" fmla="*/ 609600 h 731803"/>
              <a:gd name="connsiteX44" fmla="*/ 197224 w 418353"/>
              <a:gd name="connsiteY44" fmla="*/ 663388 h 731803"/>
              <a:gd name="connsiteX45" fmla="*/ 143436 w 418353"/>
              <a:gd name="connsiteY45" fmla="*/ 729129 h 731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18353" h="731803">
                <a:moveTo>
                  <a:pt x="143436" y="729129"/>
                </a:moveTo>
                <a:cubicBezTo>
                  <a:pt x="126503" y="737098"/>
                  <a:pt x="108682" y="726124"/>
                  <a:pt x="95624" y="711200"/>
                </a:cubicBezTo>
                <a:cubicBezTo>
                  <a:pt x="86164" y="700389"/>
                  <a:pt x="79687" y="687294"/>
                  <a:pt x="71718" y="675341"/>
                </a:cubicBezTo>
                <a:lnTo>
                  <a:pt x="59765" y="657412"/>
                </a:lnTo>
                <a:cubicBezTo>
                  <a:pt x="55781" y="651435"/>
                  <a:pt x="52891" y="644561"/>
                  <a:pt x="47812" y="639482"/>
                </a:cubicBezTo>
                <a:lnTo>
                  <a:pt x="29883" y="621553"/>
                </a:lnTo>
                <a:cubicBezTo>
                  <a:pt x="27891" y="615576"/>
                  <a:pt x="26724" y="609258"/>
                  <a:pt x="23906" y="603623"/>
                </a:cubicBezTo>
                <a:cubicBezTo>
                  <a:pt x="20694" y="597199"/>
                  <a:pt x="14870" y="592258"/>
                  <a:pt x="11953" y="585694"/>
                </a:cubicBezTo>
                <a:cubicBezTo>
                  <a:pt x="6836" y="574180"/>
                  <a:pt x="0" y="549835"/>
                  <a:pt x="0" y="549835"/>
                </a:cubicBezTo>
                <a:cubicBezTo>
                  <a:pt x="1992" y="506008"/>
                  <a:pt x="2478" y="462086"/>
                  <a:pt x="5977" y="418353"/>
                </a:cubicBezTo>
                <a:cubicBezTo>
                  <a:pt x="6479" y="412073"/>
                  <a:pt x="8894" y="405930"/>
                  <a:pt x="11953" y="400423"/>
                </a:cubicBezTo>
                <a:cubicBezTo>
                  <a:pt x="18929" y="387865"/>
                  <a:pt x="27890" y="376518"/>
                  <a:pt x="35859" y="364565"/>
                </a:cubicBezTo>
                <a:cubicBezTo>
                  <a:pt x="51307" y="341393"/>
                  <a:pt x="40997" y="348907"/>
                  <a:pt x="65741" y="340659"/>
                </a:cubicBezTo>
                <a:cubicBezTo>
                  <a:pt x="80764" y="295592"/>
                  <a:pt x="58752" y="349394"/>
                  <a:pt x="89647" y="310776"/>
                </a:cubicBezTo>
                <a:cubicBezTo>
                  <a:pt x="122639" y="269537"/>
                  <a:pt x="62171" y="315150"/>
                  <a:pt x="113553" y="280894"/>
                </a:cubicBezTo>
                <a:cubicBezTo>
                  <a:pt x="140954" y="239793"/>
                  <a:pt x="123830" y="249577"/>
                  <a:pt x="155389" y="239059"/>
                </a:cubicBezTo>
                <a:cubicBezTo>
                  <a:pt x="157381" y="233082"/>
                  <a:pt x="158548" y="226764"/>
                  <a:pt x="161365" y="221129"/>
                </a:cubicBezTo>
                <a:cubicBezTo>
                  <a:pt x="173815" y="196228"/>
                  <a:pt x="182285" y="197222"/>
                  <a:pt x="209177" y="179294"/>
                </a:cubicBezTo>
                <a:lnTo>
                  <a:pt x="227106" y="167341"/>
                </a:lnTo>
                <a:lnTo>
                  <a:pt x="245036" y="155388"/>
                </a:lnTo>
                <a:cubicBezTo>
                  <a:pt x="249020" y="149412"/>
                  <a:pt x="253777" y="143883"/>
                  <a:pt x="256989" y="137459"/>
                </a:cubicBezTo>
                <a:cubicBezTo>
                  <a:pt x="272412" y="106613"/>
                  <a:pt x="265875" y="37701"/>
                  <a:pt x="268941" y="23906"/>
                </a:cubicBezTo>
                <a:cubicBezTo>
                  <a:pt x="270499" y="16894"/>
                  <a:pt x="280307" y="14870"/>
                  <a:pt x="286871" y="11953"/>
                </a:cubicBezTo>
                <a:cubicBezTo>
                  <a:pt x="298385" y="6836"/>
                  <a:pt x="322730" y="0"/>
                  <a:pt x="322730" y="0"/>
                </a:cubicBezTo>
                <a:cubicBezTo>
                  <a:pt x="342651" y="1992"/>
                  <a:pt x="363679" y="-866"/>
                  <a:pt x="382494" y="5976"/>
                </a:cubicBezTo>
                <a:cubicBezTo>
                  <a:pt x="388415" y="8129"/>
                  <a:pt x="386943" y="17794"/>
                  <a:pt x="388471" y="23906"/>
                </a:cubicBezTo>
                <a:cubicBezTo>
                  <a:pt x="390935" y="33761"/>
                  <a:pt x="391774" y="43988"/>
                  <a:pt x="394447" y="53788"/>
                </a:cubicBezTo>
                <a:cubicBezTo>
                  <a:pt x="394457" y="53825"/>
                  <a:pt x="409383" y="98593"/>
                  <a:pt x="412377" y="107576"/>
                </a:cubicBezTo>
                <a:lnTo>
                  <a:pt x="418353" y="125506"/>
                </a:lnTo>
                <a:cubicBezTo>
                  <a:pt x="416361" y="161365"/>
                  <a:pt x="417456" y="197529"/>
                  <a:pt x="412377" y="233082"/>
                </a:cubicBezTo>
                <a:cubicBezTo>
                  <a:pt x="411361" y="240193"/>
                  <a:pt x="406033" y="246525"/>
                  <a:pt x="400424" y="251012"/>
                </a:cubicBezTo>
                <a:cubicBezTo>
                  <a:pt x="395505" y="254947"/>
                  <a:pt x="388471" y="254996"/>
                  <a:pt x="382494" y="256988"/>
                </a:cubicBezTo>
                <a:cubicBezTo>
                  <a:pt x="376518" y="260972"/>
                  <a:pt x="368372" y="262850"/>
                  <a:pt x="364565" y="268941"/>
                </a:cubicBezTo>
                <a:cubicBezTo>
                  <a:pt x="357887" y="279625"/>
                  <a:pt x="364565" y="300816"/>
                  <a:pt x="352612" y="304800"/>
                </a:cubicBezTo>
                <a:lnTo>
                  <a:pt x="316753" y="316753"/>
                </a:lnTo>
                <a:cubicBezTo>
                  <a:pt x="310777" y="322729"/>
                  <a:pt x="306212" y="330577"/>
                  <a:pt x="298824" y="334682"/>
                </a:cubicBezTo>
                <a:cubicBezTo>
                  <a:pt x="287810" y="340801"/>
                  <a:pt x="262965" y="346635"/>
                  <a:pt x="262965" y="346635"/>
                </a:cubicBezTo>
                <a:cubicBezTo>
                  <a:pt x="258981" y="352612"/>
                  <a:pt x="256091" y="359486"/>
                  <a:pt x="251012" y="364565"/>
                </a:cubicBezTo>
                <a:cubicBezTo>
                  <a:pt x="230294" y="385283"/>
                  <a:pt x="233880" y="365761"/>
                  <a:pt x="221130" y="394447"/>
                </a:cubicBezTo>
                <a:cubicBezTo>
                  <a:pt x="216013" y="405961"/>
                  <a:pt x="213161" y="418353"/>
                  <a:pt x="209177" y="430306"/>
                </a:cubicBezTo>
                <a:cubicBezTo>
                  <a:pt x="207185" y="436282"/>
                  <a:pt x="206694" y="442993"/>
                  <a:pt x="203200" y="448235"/>
                </a:cubicBezTo>
                <a:lnTo>
                  <a:pt x="191247" y="466165"/>
                </a:lnTo>
                <a:cubicBezTo>
                  <a:pt x="176877" y="509277"/>
                  <a:pt x="179736" y="493159"/>
                  <a:pt x="191247" y="573741"/>
                </a:cubicBezTo>
                <a:cubicBezTo>
                  <a:pt x="193029" y="586214"/>
                  <a:pt x="203200" y="609600"/>
                  <a:pt x="203200" y="609600"/>
                </a:cubicBezTo>
                <a:cubicBezTo>
                  <a:pt x="201208" y="627529"/>
                  <a:pt x="205777" y="647505"/>
                  <a:pt x="197224" y="663388"/>
                </a:cubicBezTo>
                <a:cubicBezTo>
                  <a:pt x="190413" y="676037"/>
                  <a:pt x="160369" y="721160"/>
                  <a:pt x="143436" y="729129"/>
                </a:cubicBezTo>
                <a:close/>
              </a:path>
            </a:pathLst>
          </a:custGeom>
          <a:solidFill>
            <a:srgbClr val="FFC000">
              <a:alpha val="50196"/>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5" name="Freeform 14"/>
          <p:cNvSpPr/>
          <p:nvPr/>
        </p:nvSpPr>
        <p:spPr>
          <a:xfrm>
            <a:off x="4177553" y="2675218"/>
            <a:ext cx="373489" cy="798660"/>
          </a:xfrm>
          <a:custGeom>
            <a:avLst/>
            <a:gdLst>
              <a:gd name="connsiteX0" fmla="*/ 89647 w 373489"/>
              <a:gd name="connsiteY0" fmla="*/ 794870 h 798660"/>
              <a:gd name="connsiteX1" fmla="*/ 41835 w 373489"/>
              <a:gd name="connsiteY1" fmla="*/ 788894 h 798660"/>
              <a:gd name="connsiteX2" fmla="*/ 29882 w 373489"/>
              <a:gd name="connsiteY2" fmla="*/ 770964 h 798660"/>
              <a:gd name="connsiteX3" fmla="*/ 11953 w 373489"/>
              <a:gd name="connsiteY3" fmla="*/ 711200 h 798660"/>
              <a:gd name="connsiteX4" fmla="*/ 5976 w 373489"/>
              <a:gd name="connsiteY4" fmla="*/ 657411 h 798660"/>
              <a:gd name="connsiteX5" fmla="*/ 0 w 373489"/>
              <a:gd name="connsiteY5" fmla="*/ 633506 h 798660"/>
              <a:gd name="connsiteX6" fmla="*/ 5976 w 373489"/>
              <a:gd name="connsiteY6" fmla="*/ 472141 h 798660"/>
              <a:gd name="connsiteX7" fmla="*/ 17929 w 373489"/>
              <a:gd name="connsiteY7" fmla="*/ 436282 h 798660"/>
              <a:gd name="connsiteX8" fmla="*/ 23906 w 373489"/>
              <a:gd name="connsiteY8" fmla="*/ 382494 h 798660"/>
              <a:gd name="connsiteX9" fmla="*/ 29882 w 373489"/>
              <a:gd name="connsiteY9" fmla="*/ 364564 h 798660"/>
              <a:gd name="connsiteX10" fmla="*/ 35859 w 373489"/>
              <a:gd name="connsiteY10" fmla="*/ 340658 h 798660"/>
              <a:gd name="connsiteX11" fmla="*/ 41835 w 373489"/>
              <a:gd name="connsiteY11" fmla="*/ 322729 h 798660"/>
              <a:gd name="connsiteX12" fmla="*/ 59765 w 373489"/>
              <a:gd name="connsiteY12" fmla="*/ 310776 h 798660"/>
              <a:gd name="connsiteX13" fmla="*/ 65741 w 373489"/>
              <a:gd name="connsiteY13" fmla="*/ 292847 h 798660"/>
              <a:gd name="connsiteX14" fmla="*/ 113553 w 373489"/>
              <a:gd name="connsiteY14" fmla="*/ 251011 h 798660"/>
              <a:gd name="connsiteX15" fmla="*/ 149412 w 373489"/>
              <a:gd name="connsiteY15" fmla="*/ 239058 h 798660"/>
              <a:gd name="connsiteX16" fmla="*/ 185271 w 373489"/>
              <a:gd name="connsiteY16" fmla="*/ 221129 h 798660"/>
              <a:gd name="connsiteX17" fmla="*/ 203200 w 373489"/>
              <a:gd name="connsiteY17" fmla="*/ 185270 h 798660"/>
              <a:gd name="connsiteX18" fmla="*/ 215153 w 373489"/>
              <a:gd name="connsiteY18" fmla="*/ 167341 h 798660"/>
              <a:gd name="connsiteX19" fmla="*/ 221129 w 373489"/>
              <a:gd name="connsiteY19" fmla="*/ 53788 h 798660"/>
              <a:gd name="connsiteX20" fmla="*/ 239059 w 373489"/>
              <a:gd name="connsiteY20" fmla="*/ 41835 h 798660"/>
              <a:gd name="connsiteX21" fmla="*/ 280894 w 373489"/>
              <a:gd name="connsiteY21" fmla="*/ 0 h 798660"/>
              <a:gd name="connsiteX22" fmla="*/ 328706 w 373489"/>
              <a:gd name="connsiteY22" fmla="*/ 5976 h 798660"/>
              <a:gd name="connsiteX23" fmla="*/ 334682 w 373489"/>
              <a:gd name="connsiteY23" fmla="*/ 29882 h 798660"/>
              <a:gd name="connsiteX24" fmla="*/ 340659 w 373489"/>
              <a:gd name="connsiteY24" fmla="*/ 47811 h 798660"/>
              <a:gd name="connsiteX25" fmla="*/ 364565 w 373489"/>
              <a:gd name="connsiteY25" fmla="*/ 83670 h 798660"/>
              <a:gd name="connsiteX26" fmla="*/ 364565 w 373489"/>
              <a:gd name="connsiteY26" fmla="*/ 262964 h 798660"/>
              <a:gd name="connsiteX27" fmla="*/ 328706 w 373489"/>
              <a:gd name="connsiteY27" fmla="*/ 286870 h 798660"/>
              <a:gd name="connsiteX28" fmla="*/ 304800 w 373489"/>
              <a:gd name="connsiteY28" fmla="*/ 322729 h 798660"/>
              <a:gd name="connsiteX29" fmla="*/ 268941 w 373489"/>
              <a:gd name="connsiteY29" fmla="*/ 334682 h 798660"/>
              <a:gd name="connsiteX30" fmla="*/ 256988 w 373489"/>
              <a:gd name="connsiteY30" fmla="*/ 352611 h 798660"/>
              <a:gd name="connsiteX31" fmla="*/ 239059 w 373489"/>
              <a:gd name="connsiteY31" fmla="*/ 358588 h 798660"/>
              <a:gd name="connsiteX32" fmla="*/ 221129 w 373489"/>
              <a:gd name="connsiteY32" fmla="*/ 370541 h 798660"/>
              <a:gd name="connsiteX33" fmla="*/ 215153 w 373489"/>
              <a:gd name="connsiteY33" fmla="*/ 388470 h 798660"/>
              <a:gd name="connsiteX34" fmla="*/ 191247 w 373489"/>
              <a:gd name="connsiteY34" fmla="*/ 424329 h 798660"/>
              <a:gd name="connsiteX35" fmla="*/ 173318 w 373489"/>
              <a:gd name="connsiteY35" fmla="*/ 460188 h 798660"/>
              <a:gd name="connsiteX36" fmla="*/ 155388 w 373489"/>
              <a:gd name="connsiteY36" fmla="*/ 496047 h 798660"/>
              <a:gd name="connsiteX37" fmla="*/ 143435 w 373489"/>
              <a:gd name="connsiteY37" fmla="*/ 531906 h 798660"/>
              <a:gd name="connsiteX38" fmla="*/ 155388 w 373489"/>
              <a:gd name="connsiteY38" fmla="*/ 663388 h 798660"/>
              <a:gd name="connsiteX39" fmla="*/ 149412 w 373489"/>
              <a:gd name="connsiteY39" fmla="*/ 717176 h 798660"/>
              <a:gd name="connsiteX40" fmla="*/ 137459 w 373489"/>
              <a:gd name="connsiteY40" fmla="*/ 735106 h 798660"/>
              <a:gd name="connsiteX41" fmla="*/ 89647 w 373489"/>
              <a:gd name="connsiteY41" fmla="*/ 794870 h 798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73489" h="798660">
                <a:moveTo>
                  <a:pt x="89647" y="794870"/>
                </a:moveTo>
                <a:cubicBezTo>
                  <a:pt x="73710" y="803835"/>
                  <a:pt x="56748" y="794859"/>
                  <a:pt x="41835" y="788894"/>
                </a:cubicBezTo>
                <a:cubicBezTo>
                  <a:pt x="35166" y="786226"/>
                  <a:pt x="32799" y="777528"/>
                  <a:pt x="29882" y="770964"/>
                </a:cubicBezTo>
                <a:cubicBezTo>
                  <a:pt x="21566" y="752252"/>
                  <a:pt x="16920" y="731071"/>
                  <a:pt x="11953" y="711200"/>
                </a:cubicBezTo>
                <a:cubicBezTo>
                  <a:pt x="9961" y="693270"/>
                  <a:pt x="8719" y="675241"/>
                  <a:pt x="5976" y="657411"/>
                </a:cubicBezTo>
                <a:cubicBezTo>
                  <a:pt x="4727" y="649293"/>
                  <a:pt x="0" y="641720"/>
                  <a:pt x="0" y="633506"/>
                </a:cubicBezTo>
                <a:cubicBezTo>
                  <a:pt x="0" y="579681"/>
                  <a:pt x="1103" y="525745"/>
                  <a:pt x="5976" y="472141"/>
                </a:cubicBezTo>
                <a:cubicBezTo>
                  <a:pt x="7117" y="459593"/>
                  <a:pt x="17929" y="436282"/>
                  <a:pt x="17929" y="436282"/>
                </a:cubicBezTo>
                <a:cubicBezTo>
                  <a:pt x="19921" y="418353"/>
                  <a:pt x="20940" y="400288"/>
                  <a:pt x="23906" y="382494"/>
                </a:cubicBezTo>
                <a:cubicBezTo>
                  <a:pt x="24942" y="376280"/>
                  <a:pt x="28151" y="370622"/>
                  <a:pt x="29882" y="364564"/>
                </a:cubicBezTo>
                <a:cubicBezTo>
                  <a:pt x="32139" y="356666"/>
                  <a:pt x="33602" y="348556"/>
                  <a:pt x="35859" y="340658"/>
                </a:cubicBezTo>
                <a:cubicBezTo>
                  <a:pt x="37590" y="334601"/>
                  <a:pt x="37900" y="327648"/>
                  <a:pt x="41835" y="322729"/>
                </a:cubicBezTo>
                <a:cubicBezTo>
                  <a:pt x="46322" y="317120"/>
                  <a:pt x="53788" y="314760"/>
                  <a:pt x="59765" y="310776"/>
                </a:cubicBezTo>
                <a:cubicBezTo>
                  <a:pt x="61757" y="304800"/>
                  <a:pt x="62924" y="298482"/>
                  <a:pt x="65741" y="292847"/>
                </a:cubicBezTo>
                <a:cubicBezTo>
                  <a:pt x="75503" y="273323"/>
                  <a:pt x="92037" y="258183"/>
                  <a:pt x="113553" y="251011"/>
                </a:cubicBezTo>
                <a:cubicBezTo>
                  <a:pt x="125506" y="247027"/>
                  <a:pt x="138928" y="246047"/>
                  <a:pt x="149412" y="239058"/>
                </a:cubicBezTo>
                <a:cubicBezTo>
                  <a:pt x="172583" y="223612"/>
                  <a:pt x="160527" y="229377"/>
                  <a:pt x="185271" y="221129"/>
                </a:cubicBezTo>
                <a:cubicBezTo>
                  <a:pt x="219528" y="169740"/>
                  <a:pt x="178452" y="234765"/>
                  <a:pt x="203200" y="185270"/>
                </a:cubicBezTo>
                <a:cubicBezTo>
                  <a:pt x="206412" y="178846"/>
                  <a:pt x="211169" y="173317"/>
                  <a:pt x="215153" y="167341"/>
                </a:cubicBezTo>
                <a:cubicBezTo>
                  <a:pt x="217145" y="129490"/>
                  <a:pt x="214037" y="91022"/>
                  <a:pt x="221129" y="53788"/>
                </a:cubicBezTo>
                <a:cubicBezTo>
                  <a:pt x="222473" y="46732"/>
                  <a:pt x="234329" y="47241"/>
                  <a:pt x="239059" y="41835"/>
                </a:cubicBezTo>
                <a:cubicBezTo>
                  <a:pt x="278548" y="-3295"/>
                  <a:pt x="244035" y="12286"/>
                  <a:pt x="280894" y="0"/>
                </a:cubicBezTo>
                <a:cubicBezTo>
                  <a:pt x="296831" y="1992"/>
                  <a:pt x="314666" y="-1824"/>
                  <a:pt x="328706" y="5976"/>
                </a:cubicBezTo>
                <a:cubicBezTo>
                  <a:pt x="335886" y="9965"/>
                  <a:pt x="332425" y="21984"/>
                  <a:pt x="334682" y="29882"/>
                </a:cubicBezTo>
                <a:cubicBezTo>
                  <a:pt x="336413" y="35939"/>
                  <a:pt x="337600" y="42304"/>
                  <a:pt x="340659" y="47811"/>
                </a:cubicBezTo>
                <a:cubicBezTo>
                  <a:pt x="347636" y="60369"/>
                  <a:pt x="364565" y="83670"/>
                  <a:pt x="364565" y="83670"/>
                </a:cubicBezTo>
                <a:cubicBezTo>
                  <a:pt x="371085" y="142353"/>
                  <a:pt x="380874" y="204718"/>
                  <a:pt x="364565" y="262964"/>
                </a:cubicBezTo>
                <a:cubicBezTo>
                  <a:pt x="360692" y="276798"/>
                  <a:pt x="328706" y="286870"/>
                  <a:pt x="328706" y="286870"/>
                </a:cubicBezTo>
                <a:cubicBezTo>
                  <a:pt x="320737" y="298823"/>
                  <a:pt x="318429" y="318186"/>
                  <a:pt x="304800" y="322729"/>
                </a:cubicBezTo>
                <a:lnTo>
                  <a:pt x="268941" y="334682"/>
                </a:lnTo>
                <a:cubicBezTo>
                  <a:pt x="264957" y="340658"/>
                  <a:pt x="262597" y="348124"/>
                  <a:pt x="256988" y="352611"/>
                </a:cubicBezTo>
                <a:cubicBezTo>
                  <a:pt x="252069" y="356546"/>
                  <a:pt x="244694" y="355771"/>
                  <a:pt x="239059" y="358588"/>
                </a:cubicBezTo>
                <a:cubicBezTo>
                  <a:pt x="232634" y="361800"/>
                  <a:pt x="227106" y="366557"/>
                  <a:pt x="221129" y="370541"/>
                </a:cubicBezTo>
                <a:cubicBezTo>
                  <a:pt x="219137" y="376517"/>
                  <a:pt x="218212" y="382963"/>
                  <a:pt x="215153" y="388470"/>
                </a:cubicBezTo>
                <a:cubicBezTo>
                  <a:pt x="208176" y="401028"/>
                  <a:pt x="191247" y="424329"/>
                  <a:pt x="191247" y="424329"/>
                </a:cubicBezTo>
                <a:cubicBezTo>
                  <a:pt x="176229" y="469386"/>
                  <a:pt x="196486" y="413854"/>
                  <a:pt x="173318" y="460188"/>
                </a:cubicBezTo>
                <a:cubicBezTo>
                  <a:pt x="148573" y="509676"/>
                  <a:pt x="189644" y="444661"/>
                  <a:pt x="155388" y="496047"/>
                </a:cubicBezTo>
                <a:cubicBezTo>
                  <a:pt x="151404" y="508000"/>
                  <a:pt x="142773" y="519324"/>
                  <a:pt x="143435" y="531906"/>
                </a:cubicBezTo>
                <a:cubicBezTo>
                  <a:pt x="149743" y="651749"/>
                  <a:pt x="137427" y="609500"/>
                  <a:pt x="155388" y="663388"/>
                </a:cubicBezTo>
                <a:cubicBezTo>
                  <a:pt x="153396" y="681317"/>
                  <a:pt x="153787" y="699675"/>
                  <a:pt x="149412" y="717176"/>
                </a:cubicBezTo>
                <a:cubicBezTo>
                  <a:pt x="147670" y="724145"/>
                  <a:pt x="140671" y="728681"/>
                  <a:pt x="137459" y="735106"/>
                </a:cubicBezTo>
                <a:cubicBezTo>
                  <a:pt x="121943" y="766138"/>
                  <a:pt x="105584" y="785905"/>
                  <a:pt x="89647" y="794870"/>
                </a:cubicBezTo>
                <a:close/>
              </a:path>
            </a:pathLst>
          </a:custGeom>
          <a:solidFill>
            <a:srgbClr val="FFC000">
              <a:alpha val="50196"/>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Freeform 19"/>
          <p:cNvSpPr/>
          <p:nvPr/>
        </p:nvSpPr>
        <p:spPr>
          <a:xfrm>
            <a:off x="2808941" y="6704106"/>
            <a:ext cx="543859" cy="562974"/>
          </a:xfrm>
          <a:custGeom>
            <a:avLst/>
            <a:gdLst>
              <a:gd name="connsiteX0" fmla="*/ 430306 w 543859"/>
              <a:gd name="connsiteY0" fmla="*/ 561788 h 562974"/>
              <a:gd name="connsiteX1" fmla="*/ 382494 w 543859"/>
              <a:gd name="connsiteY1" fmla="*/ 555812 h 562974"/>
              <a:gd name="connsiteX2" fmla="*/ 364565 w 543859"/>
              <a:gd name="connsiteY2" fmla="*/ 549835 h 562974"/>
              <a:gd name="connsiteX3" fmla="*/ 352612 w 543859"/>
              <a:gd name="connsiteY3" fmla="*/ 531906 h 562974"/>
              <a:gd name="connsiteX4" fmla="*/ 340659 w 543859"/>
              <a:gd name="connsiteY4" fmla="*/ 496047 h 562974"/>
              <a:gd name="connsiteX5" fmla="*/ 346635 w 543859"/>
              <a:gd name="connsiteY5" fmla="*/ 328706 h 562974"/>
              <a:gd name="connsiteX6" fmla="*/ 358588 w 543859"/>
              <a:gd name="connsiteY6" fmla="*/ 310776 h 562974"/>
              <a:gd name="connsiteX7" fmla="*/ 370541 w 543859"/>
              <a:gd name="connsiteY7" fmla="*/ 274918 h 562974"/>
              <a:gd name="connsiteX8" fmla="*/ 364565 w 543859"/>
              <a:gd name="connsiteY8" fmla="*/ 292847 h 562974"/>
              <a:gd name="connsiteX9" fmla="*/ 346635 w 543859"/>
              <a:gd name="connsiteY9" fmla="*/ 298823 h 562974"/>
              <a:gd name="connsiteX10" fmla="*/ 316753 w 543859"/>
              <a:gd name="connsiteY10" fmla="*/ 304800 h 562974"/>
              <a:gd name="connsiteX11" fmla="*/ 292847 w 543859"/>
              <a:gd name="connsiteY11" fmla="*/ 310776 h 562974"/>
              <a:gd name="connsiteX12" fmla="*/ 167341 w 543859"/>
              <a:gd name="connsiteY12" fmla="*/ 304800 h 562974"/>
              <a:gd name="connsiteX13" fmla="*/ 149412 w 543859"/>
              <a:gd name="connsiteY13" fmla="*/ 298823 h 562974"/>
              <a:gd name="connsiteX14" fmla="*/ 131483 w 543859"/>
              <a:gd name="connsiteY14" fmla="*/ 286870 h 562974"/>
              <a:gd name="connsiteX15" fmla="*/ 125506 w 543859"/>
              <a:gd name="connsiteY15" fmla="*/ 268941 h 562974"/>
              <a:gd name="connsiteX16" fmla="*/ 107577 w 543859"/>
              <a:gd name="connsiteY16" fmla="*/ 262965 h 562974"/>
              <a:gd name="connsiteX17" fmla="*/ 71718 w 543859"/>
              <a:gd name="connsiteY17" fmla="*/ 233082 h 562974"/>
              <a:gd name="connsiteX18" fmla="*/ 35859 w 543859"/>
              <a:gd name="connsiteY18" fmla="*/ 209176 h 562974"/>
              <a:gd name="connsiteX19" fmla="*/ 11953 w 543859"/>
              <a:gd name="connsiteY19" fmla="*/ 155388 h 562974"/>
              <a:gd name="connsiteX20" fmla="*/ 5977 w 543859"/>
              <a:gd name="connsiteY20" fmla="*/ 137459 h 562974"/>
              <a:gd name="connsiteX21" fmla="*/ 0 w 543859"/>
              <a:gd name="connsiteY21" fmla="*/ 119529 h 562974"/>
              <a:gd name="connsiteX22" fmla="*/ 23906 w 543859"/>
              <a:gd name="connsiteY22" fmla="*/ 23906 h 562974"/>
              <a:gd name="connsiteX23" fmla="*/ 35859 w 543859"/>
              <a:gd name="connsiteY23" fmla="*/ 5976 h 562974"/>
              <a:gd name="connsiteX24" fmla="*/ 101600 w 543859"/>
              <a:gd name="connsiteY24" fmla="*/ 0 h 562974"/>
              <a:gd name="connsiteX25" fmla="*/ 119530 w 543859"/>
              <a:gd name="connsiteY25" fmla="*/ 5976 h 562974"/>
              <a:gd name="connsiteX26" fmla="*/ 155388 w 543859"/>
              <a:gd name="connsiteY26" fmla="*/ 23906 h 562974"/>
              <a:gd name="connsiteX27" fmla="*/ 185271 w 543859"/>
              <a:gd name="connsiteY27" fmla="*/ 47812 h 562974"/>
              <a:gd name="connsiteX28" fmla="*/ 215153 w 543859"/>
              <a:gd name="connsiteY28" fmla="*/ 77694 h 562974"/>
              <a:gd name="connsiteX29" fmla="*/ 251012 w 543859"/>
              <a:gd name="connsiteY29" fmla="*/ 89647 h 562974"/>
              <a:gd name="connsiteX30" fmla="*/ 358588 w 543859"/>
              <a:gd name="connsiteY30" fmla="*/ 83670 h 562974"/>
              <a:gd name="connsiteX31" fmla="*/ 382494 w 543859"/>
              <a:gd name="connsiteY31" fmla="*/ 77694 h 562974"/>
              <a:gd name="connsiteX32" fmla="*/ 412377 w 543859"/>
              <a:gd name="connsiteY32" fmla="*/ 71718 h 562974"/>
              <a:gd name="connsiteX33" fmla="*/ 430306 w 543859"/>
              <a:gd name="connsiteY33" fmla="*/ 59765 h 562974"/>
              <a:gd name="connsiteX34" fmla="*/ 466165 w 543859"/>
              <a:gd name="connsiteY34" fmla="*/ 47812 h 562974"/>
              <a:gd name="connsiteX35" fmla="*/ 531906 w 543859"/>
              <a:gd name="connsiteY35" fmla="*/ 89647 h 562974"/>
              <a:gd name="connsiteX36" fmla="*/ 543859 w 543859"/>
              <a:gd name="connsiteY36" fmla="*/ 125506 h 562974"/>
              <a:gd name="connsiteX37" fmla="*/ 537883 w 543859"/>
              <a:gd name="connsiteY37" fmla="*/ 286870 h 562974"/>
              <a:gd name="connsiteX38" fmla="*/ 531906 w 543859"/>
              <a:gd name="connsiteY38" fmla="*/ 304800 h 562974"/>
              <a:gd name="connsiteX39" fmla="*/ 513977 w 543859"/>
              <a:gd name="connsiteY39" fmla="*/ 316753 h 562974"/>
              <a:gd name="connsiteX40" fmla="*/ 496047 w 543859"/>
              <a:gd name="connsiteY40" fmla="*/ 352612 h 562974"/>
              <a:gd name="connsiteX41" fmla="*/ 502024 w 543859"/>
              <a:gd name="connsiteY41" fmla="*/ 388470 h 562974"/>
              <a:gd name="connsiteX42" fmla="*/ 508000 w 543859"/>
              <a:gd name="connsiteY42" fmla="*/ 406400 h 562974"/>
              <a:gd name="connsiteX43" fmla="*/ 525930 w 543859"/>
              <a:gd name="connsiteY43" fmla="*/ 418353 h 562974"/>
              <a:gd name="connsiteX44" fmla="*/ 531906 w 543859"/>
              <a:gd name="connsiteY44" fmla="*/ 436282 h 562974"/>
              <a:gd name="connsiteX45" fmla="*/ 531906 w 543859"/>
              <a:gd name="connsiteY45" fmla="*/ 519953 h 562974"/>
              <a:gd name="connsiteX46" fmla="*/ 513977 w 543859"/>
              <a:gd name="connsiteY46" fmla="*/ 531906 h 562974"/>
              <a:gd name="connsiteX47" fmla="*/ 430306 w 543859"/>
              <a:gd name="connsiteY47" fmla="*/ 561788 h 56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43859" h="562974">
                <a:moveTo>
                  <a:pt x="430306" y="561788"/>
                </a:moveTo>
                <a:cubicBezTo>
                  <a:pt x="408392" y="565772"/>
                  <a:pt x="398296" y="558685"/>
                  <a:pt x="382494" y="555812"/>
                </a:cubicBezTo>
                <a:cubicBezTo>
                  <a:pt x="376296" y="554685"/>
                  <a:pt x="369484" y="553770"/>
                  <a:pt x="364565" y="549835"/>
                </a:cubicBezTo>
                <a:cubicBezTo>
                  <a:pt x="358956" y="545348"/>
                  <a:pt x="355529" y="538470"/>
                  <a:pt x="352612" y="531906"/>
                </a:cubicBezTo>
                <a:cubicBezTo>
                  <a:pt x="347495" y="520392"/>
                  <a:pt x="340659" y="496047"/>
                  <a:pt x="340659" y="496047"/>
                </a:cubicBezTo>
                <a:cubicBezTo>
                  <a:pt x="342651" y="440267"/>
                  <a:pt x="341259" y="384262"/>
                  <a:pt x="346635" y="328706"/>
                </a:cubicBezTo>
                <a:cubicBezTo>
                  <a:pt x="347327" y="321556"/>
                  <a:pt x="355671" y="317340"/>
                  <a:pt x="358588" y="310776"/>
                </a:cubicBezTo>
                <a:cubicBezTo>
                  <a:pt x="363705" y="299263"/>
                  <a:pt x="366556" y="286871"/>
                  <a:pt x="370541" y="274918"/>
                </a:cubicBezTo>
                <a:cubicBezTo>
                  <a:pt x="372533" y="268942"/>
                  <a:pt x="370541" y="290855"/>
                  <a:pt x="364565" y="292847"/>
                </a:cubicBezTo>
                <a:cubicBezTo>
                  <a:pt x="358588" y="294839"/>
                  <a:pt x="352747" y="297295"/>
                  <a:pt x="346635" y="298823"/>
                </a:cubicBezTo>
                <a:cubicBezTo>
                  <a:pt x="336780" y="301287"/>
                  <a:pt x="326669" y="302596"/>
                  <a:pt x="316753" y="304800"/>
                </a:cubicBezTo>
                <a:cubicBezTo>
                  <a:pt x="308735" y="306582"/>
                  <a:pt x="300816" y="308784"/>
                  <a:pt x="292847" y="310776"/>
                </a:cubicBezTo>
                <a:cubicBezTo>
                  <a:pt x="251012" y="308784"/>
                  <a:pt x="209079" y="308278"/>
                  <a:pt x="167341" y="304800"/>
                </a:cubicBezTo>
                <a:cubicBezTo>
                  <a:pt x="161063" y="304277"/>
                  <a:pt x="155047" y="301640"/>
                  <a:pt x="149412" y="298823"/>
                </a:cubicBezTo>
                <a:cubicBezTo>
                  <a:pt x="142988" y="295611"/>
                  <a:pt x="137459" y="290854"/>
                  <a:pt x="131483" y="286870"/>
                </a:cubicBezTo>
                <a:cubicBezTo>
                  <a:pt x="129491" y="280894"/>
                  <a:pt x="129961" y="273395"/>
                  <a:pt x="125506" y="268941"/>
                </a:cubicBezTo>
                <a:cubicBezTo>
                  <a:pt x="121051" y="264487"/>
                  <a:pt x="113212" y="265782"/>
                  <a:pt x="107577" y="262965"/>
                </a:cubicBezTo>
                <a:cubicBezTo>
                  <a:pt x="81946" y="250150"/>
                  <a:pt x="95512" y="251589"/>
                  <a:pt x="71718" y="233082"/>
                </a:cubicBezTo>
                <a:cubicBezTo>
                  <a:pt x="60378" y="224262"/>
                  <a:pt x="35859" y="209176"/>
                  <a:pt x="35859" y="209176"/>
                </a:cubicBezTo>
                <a:cubicBezTo>
                  <a:pt x="16917" y="180764"/>
                  <a:pt x="26177" y="198060"/>
                  <a:pt x="11953" y="155388"/>
                </a:cubicBezTo>
                <a:lnTo>
                  <a:pt x="5977" y="137459"/>
                </a:lnTo>
                <a:lnTo>
                  <a:pt x="0" y="119529"/>
                </a:lnTo>
                <a:cubicBezTo>
                  <a:pt x="10601" y="-28874"/>
                  <a:pt x="-18344" y="66158"/>
                  <a:pt x="23906" y="23906"/>
                </a:cubicBezTo>
                <a:cubicBezTo>
                  <a:pt x="28985" y="18827"/>
                  <a:pt x="28994" y="8088"/>
                  <a:pt x="35859" y="5976"/>
                </a:cubicBezTo>
                <a:cubicBezTo>
                  <a:pt x="56890" y="-495"/>
                  <a:pt x="79686" y="1992"/>
                  <a:pt x="101600" y="0"/>
                </a:cubicBezTo>
                <a:cubicBezTo>
                  <a:pt x="107577" y="1992"/>
                  <a:pt x="113895" y="3159"/>
                  <a:pt x="119530" y="5976"/>
                </a:cubicBezTo>
                <a:cubicBezTo>
                  <a:pt x="165883" y="29152"/>
                  <a:pt x="110313" y="8879"/>
                  <a:pt x="155388" y="23906"/>
                </a:cubicBezTo>
                <a:cubicBezTo>
                  <a:pt x="189643" y="75286"/>
                  <a:pt x="144031" y="14821"/>
                  <a:pt x="185271" y="47812"/>
                </a:cubicBezTo>
                <a:cubicBezTo>
                  <a:pt x="217643" y="73709"/>
                  <a:pt x="174813" y="59765"/>
                  <a:pt x="215153" y="77694"/>
                </a:cubicBezTo>
                <a:cubicBezTo>
                  <a:pt x="226667" y="82811"/>
                  <a:pt x="251012" y="89647"/>
                  <a:pt x="251012" y="89647"/>
                </a:cubicBezTo>
                <a:cubicBezTo>
                  <a:pt x="286871" y="87655"/>
                  <a:pt x="322822" y="86922"/>
                  <a:pt x="358588" y="83670"/>
                </a:cubicBezTo>
                <a:cubicBezTo>
                  <a:pt x="366768" y="82926"/>
                  <a:pt x="374476" y="79476"/>
                  <a:pt x="382494" y="77694"/>
                </a:cubicBezTo>
                <a:cubicBezTo>
                  <a:pt x="392410" y="75491"/>
                  <a:pt x="402416" y="73710"/>
                  <a:pt x="412377" y="71718"/>
                </a:cubicBezTo>
                <a:cubicBezTo>
                  <a:pt x="418353" y="67734"/>
                  <a:pt x="423742" y="62682"/>
                  <a:pt x="430306" y="59765"/>
                </a:cubicBezTo>
                <a:cubicBezTo>
                  <a:pt x="441820" y="54648"/>
                  <a:pt x="466165" y="47812"/>
                  <a:pt x="466165" y="47812"/>
                </a:cubicBezTo>
                <a:cubicBezTo>
                  <a:pt x="505892" y="53487"/>
                  <a:pt x="516839" y="44446"/>
                  <a:pt x="531906" y="89647"/>
                </a:cubicBezTo>
                <a:lnTo>
                  <a:pt x="543859" y="125506"/>
                </a:lnTo>
                <a:cubicBezTo>
                  <a:pt x="541867" y="179294"/>
                  <a:pt x="541463" y="233164"/>
                  <a:pt x="537883" y="286870"/>
                </a:cubicBezTo>
                <a:cubicBezTo>
                  <a:pt x="537464" y="293156"/>
                  <a:pt x="535842" y="299880"/>
                  <a:pt x="531906" y="304800"/>
                </a:cubicBezTo>
                <a:cubicBezTo>
                  <a:pt x="527419" y="310409"/>
                  <a:pt x="519953" y="312769"/>
                  <a:pt x="513977" y="316753"/>
                </a:cubicBezTo>
                <a:cubicBezTo>
                  <a:pt x="507934" y="325818"/>
                  <a:pt x="496047" y="340240"/>
                  <a:pt x="496047" y="352612"/>
                </a:cubicBezTo>
                <a:cubicBezTo>
                  <a:pt x="496047" y="364730"/>
                  <a:pt x="499395" y="376641"/>
                  <a:pt x="502024" y="388470"/>
                </a:cubicBezTo>
                <a:cubicBezTo>
                  <a:pt x="503391" y="394620"/>
                  <a:pt x="504065" y="401481"/>
                  <a:pt x="508000" y="406400"/>
                </a:cubicBezTo>
                <a:cubicBezTo>
                  <a:pt x="512487" y="412009"/>
                  <a:pt x="519953" y="414369"/>
                  <a:pt x="525930" y="418353"/>
                </a:cubicBezTo>
                <a:cubicBezTo>
                  <a:pt x="527922" y="424329"/>
                  <a:pt x="530378" y="430171"/>
                  <a:pt x="531906" y="436282"/>
                </a:cubicBezTo>
                <a:cubicBezTo>
                  <a:pt x="539129" y="465176"/>
                  <a:pt x="543075" y="489240"/>
                  <a:pt x="531906" y="519953"/>
                </a:cubicBezTo>
                <a:cubicBezTo>
                  <a:pt x="529451" y="526703"/>
                  <a:pt x="520541" y="528989"/>
                  <a:pt x="513977" y="531906"/>
                </a:cubicBezTo>
                <a:cubicBezTo>
                  <a:pt x="485665" y="544489"/>
                  <a:pt x="452220" y="557804"/>
                  <a:pt x="430306" y="561788"/>
                </a:cubicBezTo>
                <a:close/>
              </a:path>
            </a:pathLst>
          </a:custGeom>
          <a:solidFill>
            <a:srgbClr val="FFC000">
              <a:alpha val="50196"/>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4" name="Freeform 23"/>
          <p:cNvSpPr/>
          <p:nvPr/>
        </p:nvSpPr>
        <p:spPr>
          <a:xfrm>
            <a:off x="3334871" y="6889376"/>
            <a:ext cx="191364" cy="610383"/>
          </a:xfrm>
          <a:custGeom>
            <a:avLst/>
            <a:gdLst>
              <a:gd name="connsiteX0" fmla="*/ 149411 w 191364"/>
              <a:gd name="connsiteY0" fmla="*/ 47812 h 610383"/>
              <a:gd name="connsiteX1" fmla="*/ 143435 w 191364"/>
              <a:gd name="connsiteY1" fmla="*/ 17930 h 610383"/>
              <a:gd name="connsiteX2" fmla="*/ 107576 w 191364"/>
              <a:gd name="connsiteY2" fmla="*/ 0 h 610383"/>
              <a:gd name="connsiteX3" fmla="*/ 53788 w 191364"/>
              <a:gd name="connsiteY3" fmla="*/ 5977 h 610383"/>
              <a:gd name="connsiteX4" fmla="*/ 35858 w 191364"/>
              <a:gd name="connsiteY4" fmla="*/ 11953 h 610383"/>
              <a:gd name="connsiteX5" fmla="*/ 23905 w 191364"/>
              <a:gd name="connsiteY5" fmla="*/ 47812 h 610383"/>
              <a:gd name="connsiteX6" fmla="*/ 11953 w 191364"/>
              <a:gd name="connsiteY6" fmla="*/ 65742 h 610383"/>
              <a:gd name="connsiteX7" fmla="*/ 0 w 191364"/>
              <a:gd name="connsiteY7" fmla="*/ 101600 h 610383"/>
              <a:gd name="connsiteX8" fmla="*/ 5976 w 191364"/>
              <a:gd name="connsiteY8" fmla="*/ 304800 h 610383"/>
              <a:gd name="connsiteX9" fmla="*/ 11953 w 191364"/>
              <a:gd name="connsiteY9" fmla="*/ 334683 h 610383"/>
              <a:gd name="connsiteX10" fmla="*/ 23905 w 191364"/>
              <a:gd name="connsiteY10" fmla="*/ 460189 h 610383"/>
              <a:gd name="connsiteX11" fmla="*/ 29882 w 191364"/>
              <a:gd name="connsiteY11" fmla="*/ 484095 h 610383"/>
              <a:gd name="connsiteX12" fmla="*/ 35858 w 191364"/>
              <a:gd name="connsiteY12" fmla="*/ 502024 h 610383"/>
              <a:gd name="connsiteX13" fmla="*/ 47811 w 191364"/>
              <a:gd name="connsiteY13" fmla="*/ 549836 h 610383"/>
              <a:gd name="connsiteX14" fmla="*/ 59764 w 191364"/>
              <a:gd name="connsiteY14" fmla="*/ 567765 h 610383"/>
              <a:gd name="connsiteX15" fmla="*/ 65741 w 191364"/>
              <a:gd name="connsiteY15" fmla="*/ 585695 h 610383"/>
              <a:gd name="connsiteX16" fmla="*/ 83670 w 191364"/>
              <a:gd name="connsiteY16" fmla="*/ 591671 h 610383"/>
              <a:gd name="connsiteX17" fmla="*/ 95623 w 191364"/>
              <a:gd name="connsiteY17" fmla="*/ 609600 h 610383"/>
              <a:gd name="connsiteX18" fmla="*/ 137458 w 191364"/>
              <a:gd name="connsiteY18" fmla="*/ 603624 h 610383"/>
              <a:gd name="connsiteX19" fmla="*/ 185270 w 191364"/>
              <a:gd name="connsiteY19" fmla="*/ 591671 h 610383"/>
              <a:gd name="connsiteX20" fmla="*/ 185270 w 191364"/>
              <a:gd name="connsiteY20" fmla="*/ 484095 h 610383"/>
              <a:gd name="connsiteX21" fmla="*/ 173317 w 191364"/>
              <a:gd name="connsiteY21" fmla="*/ 448236 h 610383"/>
              <a:gd name="connsiteX22" fmla="*/ 167341 w 191364"/>
              <a:gd name="connsiteY22" fmla="*/ 418353 h 610383"/>
              <a:gd name="connsiteX23" fmla="*/ 161364 w 191364"/>
              <a:gd name="connsiteY23" fmla="*/ 328706 h 610383"/>
              <a:gd name="connsiteX24" fmla="*/ 155388 w 191364"/>
              <a:gd name="connsiteY24" fmla="*/ 310777 h 610383"/>
              <a:gd name="connsiteX25" fmla="*/ 149411 w 191364"/>
              <a:gd name="connsiteY25" fmla="*/ 227106 h 610383"/>
              <a:gd name="connsiteX26" fmla="*/ 149411 w 191364"/>
              <a:gd name="connsiteY26" fmla="*/ 47812 h 61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1364" h="610383">
                <a:moveTo>
                  <a:pt x="149411" y="47812"/>
                </a:moveTo>
                <a:cubicBezTo>
                  <a:pt x="148415" y="12949"/>
                  <a:pt x="148475" y="26750"/>
                  <a:pt x="143435" y="17930"/>
                </a:cubicBezTo>
                <a:cubicBezTo>
                  <a:pt x="137984" y="8390"/>
                  <a:pt x="116778" y="3068"/>
                  <a:pt x="107576" y="0"/>
                </a:cubicBezTo>
                <a:cubicBezTo>
                  <a:pt x="89647" y="1992"/>
                  <a:pt x="71582" y="3011"/>
                  <a:pt x="53788" y="5977"/>
                </a:cubicBezTo>
                <a:cubicBezTo>
                  <a:pt x="47574" y="7013"/>
                  <a:pt x="39520" y="6827"/>
                  <a:pt x="35858" y="11953"/>
                </a:cubicBezTo>
                <a:cubicBezTo>
                  <a:pt x="28535" y="22206"/>
                  <a:pt x="30893" y="37328"/>
                  <a:pt x="23905" y="47812"/>
                </a:cubicBezTo>
                <a:cubicBezTo>
                  <a:pt x="19921" y="53789"/>
                  <a:pt x="14870" y="59178"/>
                  <a:pt x="11953" y="65742"/>
                </a:cubicBezTo>
                <a:cubicBezTo>
                  <a:pt x="6836" y="77255"/>
                  <a:pt x="0" y="101600"/>
                  <a:pt x="0" y="101600"/>
                </a:cubicBezTo>
                <a:cubicBezTo>
                  <a:pt x="1992" y="169333"/>
                  <a:pt x="2506" y="237126"/>
                  <a:pt x="5976" y="304800"/>
                </a:cubicBezTo>
                <a:cubicBezTo>
                  <a:pt x="6496" y="314945"/>
                  <a:pt x="10789" y="324592"/>
                  <a:pt x="11953" y="334683"/>
                </a:cubicBezTo>
                <a:cubicBezTo>
                  <a:pt x="16770" y="376431"/>
                  <a:pt x="13712" y="419419"/>
                  <a:pt x="23905" y="460189"/>
                </a:cubicBezTo>
                <a:cubicBezTo>
                  <a:pt x="25897" y="468158"/>
                  <a:pt x="27625" y="476197"/>
                  <a:pt x="29882" y="484095"/>
                </a:cubicBezTo>
                <a:cubicBezTo>
                  <a:pt x="31613" y="490152"/>
                  <a:pt x="34330" y="495913"/>
                  <a:pt x="35858" y="502024"/>
                </a:cubicBezTo>
                <a:cubicBezTo>
                  <a:pt x="39266" y="515655"/>
                  <a:pt x="40983" y="536179"/>
                  <a:pt x="47811" y="549836"/>
                </a:cubicBezTo>
                <a:cubicBezTo>
                  <a:pt x="51023" y="556260"/>
                  <a:pt x="56552" y="561341"/>
                  <a:pt x="59764" y="567765"/>
                </a:cubicBezTo>
                <a:cubicBezTo>
                  <a:pt x="62582" y="573400"/>
                  <a:pt x="61286" y="581240"/>
                  <a:pt x="65741" y="585695"/>
                </a:cubicBezTo>
                <a:cubicBezTo>
                  <a:pt x="70195" y="590149"/>
                  <a:pt x="77694" y="589679"/>
                  <a:pt x="83670" y="591671"/>
                </a:cubicBezTo>
                <a:cubicBezTo>
                  <a:pt x="87654" y="597647"/>
                  <a:pt x="88611" y="608042"/>
                  <a:pt x="95623" y="609600"/>
                </a:cubicBezTo>
                <a:cubicBezTo>
                  <a:pt x="109374" y="612656"/>
                  <a:pt x="123563" y="605940"/>
                  <a:pt x="137458" y="603624"/>
                </a:cubicBezTo>
                <a:cubicBezTo>
                  <a:pt x="166310" y="598816"/>
                  <a:pt x="162175" y="599370"/>
                  <a:pt x="185270" y="591671"/>
                </a:cubicBezTo>
                <a:cubicBezTo>
                  <a:pt x="190963" y="540442"/>
                  <a:pt x="195516" y="535324"/>
                  <a:pt x="185270" y="484095"/>
                </a:cubicBezTo>
                <a:cubicBezTo>
                  <a:pt x="182799" y="471740"/>
                  <a:pt x="175788" y="460591"/>
                  <a:pt x="173317" y="448236"/>
                </a:cubicBezTo>
                <a:lnTo>
                  <a:pt x="167341" y="418353"/>
                </a:lnTo>
                <a:cubicBezTo>
                  <a:pt x="165349" y="388471"/>
                  <a:pt x="164671" y="358471"/>
                  <a:pt x="161364" y="328706"/>
                </a:cubicBezTo>
                <a:cubicBezTo>
                  <a:pt x="160668" y="322445"/>
                  <a:pt x="156124" y="317033"/>
                  <a:pt x="155388" y="310777"/>
                </a:cubicBezTo>
                <a:cubicBezTo>
                  <a:pt x="152121" y="283007"/>
                  <a:pt x="150187" y="255057"/>
                  <a:pt x="149411" y="227106"/>
                </a:cubicBezTo>
                <a:cubicBezTo>
                  <a:pt x="148194" y="183296"/>
                  <a:pt x="150407" y="82675"/>
                  <a:pt x="149411" y="47812"/>
                </a:cubicBezTo>
                <a:close/>
              </a:path>
            </a:pathLst>
          </a:custGeom>
          <a:solidFill>
            <a:srgbClr val="5B9BD5">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5" name="Freeform 24"/>
          <p:cNvSpPr/>
          <p:nvPr/>
        </p:nvSpPr>
        <p:spPr>
          <a:xfrm>
            <a:off x="4557668" y="2836582"/>
            <a:ext cx="372927" cy="597647"/>
          </a:xfrm>
          <a:custGeom>
            <a:avLst/>
            <a:gdLst>
              <a:gd name="connsiteX0" fmla="*/ 121908 w 372927"/>
              <a:gd name="connsiteY0" fmla="*/ 17930 h 597647"/>
              <a:gd name="connsiteX1" fmla="*/ 92026 w 372927"/>
              <a:gd name="connsiteY1" fmla="*/ 5977 h 597647"/>
              <a:gd name="connsiteX2" fmla="*/ 74097 w 372927"/>
              <a:gd name="connsiteY2" fmla="*/ 0 h 597647"/>
              <a:gd name="connsiteX3" fmla="*/ 14332 w 372927"/>
              <a:gd name="connsiteY3" fmla="*/ 5977 h 597647"/>
              <a:gd name="connsiteX4" fmla="*/ 8356 w 372927"/>
              <a:gd name="connsiteY4" fmla="*/ 131483 h 597647"/>
              <a:gd name="connsiteX5" fmla="*/ 14332 w 372927"/>
              <a:gd name="connsiteY5" fmla="*/ 149412 h 597647"/>
              <a:gd name="connsiteX6" fmla="*/ 32261 w 372927"/>
              <a:gd name="connsiteY6" fmla="*/ 155389 h 597647"/>
              <a:gd name="connsiteX7" fmla="*/ 68120 w 372927"/>
              <a:gd name="connsiteY7" fmla="*/ 185271 h 597647"/>
              <a:gd name="connsiteX8" fmla="*/ 103979 w 372927"/>
              <a:gd name="connsiteY8" fmla="*/ 197224 h 597647"/>
              <a:gd name="connsiteX9" fmla="*/ 121908 w 372927"/>
              <a:gd name="connsiteY9" fmla="*/ 203200 h 597647"/>
              <a:gd name="connsiteX10" fmla="*/ 133861 w 372927"/>
              <a:gd name="connsiteY10" fmla="*/ 221130 h 597647"/>
              <a:gd name="connsiteX11" fmla="*/ 163744 w 372927"/>
              <a:gd name="connsiteY11" fmla="*/ 251012 h 597647"/>
              <a:gd name="connsiteX12" fmla="*/ 175697 w 372927"/>
              <a:gd name="connsiteY12" fmla="*/ 286871 h 597647"/>
              <a:gd name="connsiteX13" fmla="*/ 187650 w 372927"/>
              <a:gd name="connsiteY13" fmla="*/ 358589 h 597647"/>
              <a:gd name="connsiteX14" fmla="*/ 199603 w 372927"/>
              <a:gd name="connsiteY14" fmla="*/ 394447 h 597647"/>
              <a:gd name="connsiteX15" fmla="*/ 193626 w 372927"/>
              <a:gd name="connsiteY15" fmla="*/ 478118 h 597647"/>
              <a:gd name="connsiteX16" fmla="*/ 181673 w 372927"/>
              <a:gd name="connsiteY16" fmla="*/ 496047 h 597647"/>
              <a:gd name="connsiteX17" fmla="*/ 175697 w 372927"/>
              <a:gd name="connsiteY17" fmla="*/ 513977 h 597647"/>
              <a:gd name="connsiteX18" fmla="*/ 181673 w 372927"/>
              <a:gd name="connsiteY18" fmla="*/ 561789 h 597647"/>
              <a:gd name="connsiteX19" fmla="*/ 187650 w 372927"/>
              <a:gd name="connsiteY19" fmla="*/ 579718 h 597647"/>
              <a:gd name="connsiteX20" fmla="*/ 205579 w 372927"/>
              <a:gd name="connsiteY20" fmla="*/ 591671 h 597647"/>
              <a:gd name="connsiteX21" fmla="*/ 223508 w 372927"/>
              <a:gd name="connsiteY21" fmla="*/ 597647 h 597647"/>
              <a:gd name="connsiteX22" fmla="*/ 271320 w 372927"/>
              <a:gd name="connsiteY22" fmla="*/ 591671 h 597647"/>
              <a:gd name="connsiteX23" fmla="*/ 307179 w 372927"/>
              <a:gd name="connsiteY23" fmla="*/ 567765 h 597647"/>
              <a:gd name="connsiteX24" fmla="*/ 319132 w 372927"/>
              <a:gd name="connsiteY24" fmla="*/ 549836 h 597647"/>
              <a:gd name="connsiteX25" fmla="*/ 343038 w 372927"/>
              <a:gd name="connsiteY25" fmla="*/ 496047 h 597647"/>
              <a:gd name="connsiteX26" fmla="*/ 366944 w 372927"/>
              <a:gd name="connsiteY26" fmla="*/ 442259 h 597647"/>
              <a:gd name="connsiteX27" fmla="*/ 366944 w 372927"/>
              <a:gd name="connsiteY27" fmla="*/ 239059 h 597647"/>
              <a:gd name="connsiteX28" fmla="*/ 360967 w 372927"/>
              <a:gd name="connsiteY28" fmla="*/ 221130 h 597647"/>
              <a:gd name="connsiteX29" fmla="*/ 319132 w 372927"/>
              <a:gd name="connsiteY29" fmla="*/ 167342 h 597647"/>
              <a:gd name="connsiteX30" fmla="*/ 295226 w 372927"/>
              <a:gd name="connsiteY30" fmla="*/ 131483 h 597647"/>
              <a:gd name="connsiteX31" fmla="*/ 259367 w 372927"/>
              <a:gd name="connsiteY31" fmla="*/ 107577 h 597647"/>
              <a:gd name="connsiteX32" fmla="*/ 211556 w 372927"/>
              <a:gd name="connsiteY32" fmla="*/ 77694 h 597647"/>
              <a:gd name="connsiteX33" fmla="*/ 193626 w 372927"/>
              <a:gd name="connsiteY33" fmla="*/ 71718 h 597647"/>
              <a:gd name="connsiteX34" fmla="*/ 181673 w 372927"/>
              <a:gd name="connsiteY34" fmla="*/ 53789 h 597647"/>
              <a:gd name="connsiteX35" fmla="*/ 163744 w 372927"/>
              <a:gd name="connsiteY35" fmla="*/ 47812 h 597647"/>
              <a:gd name="connsiteX36" fmla="*/ 121908 w 372927"/>
              <a:gd name="connsiteY36" fmla="*/ 17930 h 597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72927" h="597647">
                <a:moveTo>
                  <a:pt x="121908" y="17930"/>
                </a:moveTo>
                <a:cubicBezTo>
                  <a:pt x="109955" y="10958"/>
                  <a:pt x="102071" y="9744"/>
                  <a:pt x="92026" y="5977"/>
                </a:cubicBezTo>
                <a:cubicBezTo>
                  <a:pt x="86127" y="3765"/>
                  <a:pt x="80397" y="0"/>
                  <a:pt x="74097" y="0"/>
                </a:cubicBezTo>
                <a:cubicBezTo>
                  <a:pt x="54076" y="0"/>
                  <a:pt x="34254" y="3985"/>
                  <a:pt x="14332" y="5977"/>
                </a:cubicBezTo>
                <a:cubicBezTo>
                  <a:pt x="-5658" y="65948"/>
                  <a:pt x="-1866" y="39485"/>
                  <a:pt x="8356" y="131483"/>
                </a:cubicBezTo>
                <a:cubicBezTo>
                  <a:pt x="9052" y="137744"/>
                  <a:pt x="9878" y="144957"/>
                  <a:pt x="14332" y="149412"/>
                </a:cubicBezTo>
                <a:cubicBezTo>
                  <a:pt x="18786" y="153867"/>
                  <a:pt x="26285" y="153397"/>
                  <a:pt x="32261" y="155389"/>
                </a:cubicBezTo>
                <a:cubicBezTo>
                  <a:pt x="43519" y="166646"/>
                  <a:pt x="53145" y="178615"/>
                  <a:pt x="68120" y="185271"/>
                </a:cubicBezTo>
                <a:cubicBezTo>
                  <a:pt x="79634" y="190388"/>
                  <a:pt x="92026" y="193240"/>
                  <a:pt x="103979" y="197224"/>
                </a:cubicBezTo>
                <a:lnTo>
                  <a:pt x="121908" y="203200"/>
                </a:lnTo>
                <a:cubicBezTo>
                  <a:pt x="125892" y="209177"/>
                  <a:pt x="128782" y="216051"/>
                  <a:pt x="133861" y="221130"/>
                </a:cubicBezTo>
                <a:cubicBezTo>
                  <a:pt x="173707" y="260976"/>
                  <a:pt x="131867" y="203198"/>
                  <a:pt x="163744" y="251012"/>
                </a:cubicBezTo>
                <a:cubicBezTo>
                  <a:pt x="167728" y="262965"/>
                  <a:pt x="173626" y="274443"/>
                  <a:pt x="175697" y="286871"/>
                </a:cubicBezTo>
                <a:cubicBezTo>
                  <a:pt x="179681" y="310777"/>
                  <a:pt x="179986" y="335597"/>
                  <a:pt x="187650" y="358589"/>
                </a:cubicBezTo>
                <a:lnTo>
                  <a:pt x="199603" y="394447"/>
                </a:lnTo>
                <a:cubicBezTo>
                  <a:pt x="197611" y="422337"/>
                  <a:pt x="198485" y="450582"/>
                  <a:pt x="193626" y="478118"/>
                </a:cubicBezTo>
                <a:cubicBezTo>
                  <a:pt x="192378" y="485191"/>
                  <a:pt x="184885" y="489623"/>
                  <a:pt x="181673" y="496047"/>
                </a:cubicBezTo>
                <a:cubicBezTo>
                  <a:pt x="178856" y="501682"/>
                  <a:pt x="177689" y="508000"/>
                  <a:pt x="175697" y="513977"/>
                </a:cubicBezTo>
                <a:cubicBezTo>
                  <a:pt x="177689" y="529914"/>
                  <a:pt x="178800" y="545987"/>
                  <a:pt x="181673" y="561789"/>
                </a:cubicBezTo>
                <a:cubicBezTo>
                  <a:pt x="182800" y="567987"/>
                  <a:pt x="183715" y="574799"/>
                  <a:pt x="187650" y="579718"/>
                </a:cubicBezTo>
                <a:cubicBezTo>
                  <a:pt x="192137" y="585327"/>
                  <a:pt x="199155" y="588459"/>
                  <a:pt x="205579" y="591671"/>
                </a:cubicBezTo>
                <a:cubicBezTo>
                  <a:pt x="211214" y="594488"/>
                  <a:pt x="217532" y="595655"/>
                  <a:pt x="223508" y="597647"/>
                </a:cubicBezTo>
                <a:cubicBezTo>
                  <a:pt x="239445" y="595655"/>
                  <a:pt x="256194" y="597073"/>
                  <a:pt x="271320" y="591671"/>
                </a:cubicBezTo>
                <a:cubicBezTo>
                  <a:pt x="284849" y="586839"/>
                  <a:pt x="307179" y="567765"/>
                  <a:pt x="307179" y="567765"/>
                </a:cubicBezTo>
                <a:cubicBezTo>
                  <a:pt x="311163" y="561789"/>
                  <a:pt x="316215" y="556400"/>
                  <a:pt x="319132" y="549836"/>
                </a:cubicBezTo>
                <a:cubicBezTo>
                  <a:pt x="347583" y="485823"/>
                  <a:pt x="315986" y="536626"/>
                  <a:pt x="343038" y="496047"/>
                </a:cubicBezTo>
                <a:cubicBezTo>
                  <a:pt x="357263" y="453375"/>
                  <a:pt x="348002" y="470672"/>
                  <a:pt x="366944" y="442259"/>
                </a:cubicBezTo>
                <a:cubicBezTo>
                  <a:pt x="372189" y="342593"/>
                  <a:pt x="377262" y="331922"/>
                  <a:pt x="366944" y="239059"/>
                </a:cubicBezTo>
                <a:cubicBezTo>
                  <a:pt x="366248" y="232798"/>
                  <a:pt x="364026" y="226637"/>
                  <a:pt x="360967" y="221130"/>
                </a:cubicBezTo>
                <a:cubicBezTo>
                  <a:pt x="322527" y="151939"/>
                  <a:pt x="353012" y="210902"/>
                  <a:pt x="319132" y="167342"/>
                </a:cubicBezTo>
                <a:cubicBezTo>
                  <a:pt x="310312" y="156002"/>
                  <a:pt x="307179" y="139452"/>
                  <a:pt x="295226" y="131483"/>
                </a:cubicBezTo>
                <a:lnTo>
                  <a:pt x="259367" y="107577"/>
                </a:lnTo>
                <a:cubicBezTo>
                  <a:pt x="240426" y="79164"/>
                  <a:pt x="254228" y="91918"/>
                  <a:pt x="211556" y="77694"/>
                </a:cubicBezTo>
                <a:lnTo>
                  <a:pt x="193626" y="71718"/>
                </a:lnTo>
                <a:cubicBezTo>
                  <a:pt x="189642" y="65742"/>
                  <a:pt x="187282" y="58276"/>
                  <a:pt x="181673" y="53789"/>
                </a:cubicBezTo>
                <a:cubicBezTo>
                  <a:pt x="176754" y="49854"/>
                  <a:pt x="169146" y="51053"/>
                  <a:pt x="163744" y="47812"/>
                </a:cubicBezTo>
                <a:cubicBezTo>
                  <a:pt x="158912" y="44913"/>
                  <a:pt x="133861" y="24902"/>
                  <a:pt x="121908" y="17930"/>
                </a:cubicBezTo>
                <a:close/>
              </a:path>
            </a:pathLst>
          </a:custGeom>
          <a:solidFill>
            <a:srgbClr val="5B9BD5">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6" name="Freeform 25"/>
          <p:cNvSpPr/>
          <p:nvPr/>
        </p:nvSpPr>
        <p:spPr>
          <a:xfrm>
            <a:off x="1350682" y="2740959"/>
            <a:ext cx="412377" cy="609600"/>
          </a:xfrm>
          <a:custGeom>
            <a:avLst/>
            <a:gdLst>
              <a:gd name="connsiteX0" fmla="*/ 161365 w 412377"/>
              <a:gd name="connsiteY0" fmla="*/ 29882 h 609600"/>
              <a:gd name="connsiteX1" fmla="*/ 131483 w 412377"/>
              <a:gd name="connsiteY1" fmla="*/ 17929 h 609600"/>
              <a:gd name="connsiteX2" fmla="*/ 95624 w 412377"/>
              <a:gd name="connsiteY2" fmla="*/ 0 h 609600"/>
              <a:gd name="connsiteX3" fmla="*/ 29883 w 412377"/>
              <a:gd name="connsiteY3" fmla="*/ 5976 h 609600"/>
              <a:gd name="connsiteX4" fmla="*/ 17930 w 412377"/>
              <a:gd name="connsiteY4" fmla="*/ 41835 h 609600"/>
              <a:gd name="connsiteX5" fmla="*/ 0 w 412377"/>
              <a:gd name="connsiteY5" fmla="*/ 107576 h 609600"/>
              <a:gd name="connsiteX6" fmla="*/ 23906 w 412377"/>
              <a:gd name="connsiteY6" fmla="*/ 161365 h 609600"/>
              <a:gd name="connsiteX7" fmla="*/ 41836 w 412377"/>
              <a:gd name="connsiteY7" fmla="*/ 173317 h 609600"/>
              <a:gd name="connsiteX8" fmla="*/ 65742 w 412377"/>
              <a:gd name="connsiteY8" fmla="*/ 197223 h 609600"/>
              <a:gd name="connsiteX9" fmla="*/ 101600 w 412377"/>
              <a:gd name="connsiteY9" fmla="*/ 221129 h 609600"/>
              <a:gd name="connsiteX10" fmla="*/ 119530 w 412377"/>
              <a:gd name="connsiteY10" fmla="*/ 233082 h 609600"/>
              <a:gd name="connsiteX11" fmla="*/ 149412 w 412377"/>
              <a:gd name="connsiteY11" fmla="*/ 262965 h 609600"/>
              <a:gd name="connsiteX12" fmla="*/ 173318 w 412377"/>
              <a:gd name="connsiteY12" fmla="*/ 316753 h 609600"/>
              <a:gd name="connsiteX13" fmla="*/ 179294 w 412377"/>
              <a:gd name="connsiteY13" fmla="*/ 334682 h 609600"/>
              <a:gd name="connsiteX14" fmla="*/ 185271 w 412377"/>
              <a:gd name="connsiteY14" fmla="*/ 352612 h 609600"/>
              <a:gd name="connsiteX15" fmla="*/ 191247 w 412377"/>
              <a:gd name="connsiteY15" fmla="*/ 543859 h 609600"/>
              <a:gd name="connsiteX16" fmla="*/ 197224 w 412377"/>
              <a:gd name="connsiteY16" fmla="*/ 573741 h 609600"/>
              <a:gd name="connsiteX17" fmla="*/ 221130 w 412377"/>
              <a:gd name="connsiteY17" fmla="*/ 609600 h 609600"/>
              <a:gd name="connsiteX18" fmla="*/ 304800 w 412377"/>
              <a:gd name="connsiteY18" fmla="*/ 603623 h 609600"/>
              <a:gd name="connsiteX19" fmla="*/ 316753 w 412377"/>
              <a:gd name="connsiteY19" fmla="*/ 585694 h 609600"/>
              <a:gd name="connsiteX20" fmla="*/ 352612 w 412377"/>
              <a:gd name="connsiteY20" fmla="*/ 561788 h 609600"/>
              <a:gd name="connsiteX21" fmla="*/ 376518 w 412377"/>
              <a:gd name="connsiteY21" fmla="*/ 525929 h 609600"/>
              <a:gd name="connsiteX22" fmla="*/ 400424 w 412377"/>
              <a:gd name="connsiteY22" fmla="*/ 472141 h 609600"/>
              <a:gd name="connsiteX23" fmla="*/ 406400 w 412377"/>
              <a:gd name="connsiteY23" fmla="*/ 424329 h 609600"/>
              <a:gd name="connsiteX24" fmla="*/ 412377 w 412377"/>
              <a:gd name="connsiteY24" fmla="*/ 388470 h 609600"/>
              <a:gd name="connsiteX25" fmla="*/ 406400 w 412377"/>
              <a:gd name="connsiteY25" fmla="*/ 245035 h 609600"/>
              <a:gd name="connsiteX26" fmla="*/ 394447 w 412377"/>
              <a:gd name="connsiteY26" fmla="*/ 209176 h 609600"/>
              <a:gd name="connsiteX27" fmla="*/ 370542 w 412377"/>
              <a:gd name="connsiteY27" fmla="*/ 173317 h 609600"/>
              <a:gd name="connsiteX28" fmla="*/ 340659 w 412377"/>
              <a:gd name="connsiteY28" fmla="*/ 119529 h 609600"/>
              <a:gd name="connsiteX29" fmla="*/ 286871 w 412377"/>
              <a:gd name="connsiteY29" fmla="*/ 95623 h 609600"/>
              <a:gd name="connsiteX30" fmla="*/ 268942 w 412377"/>
              <a:gd name="connsiteY30" fmla="*/ 89647 h 609600"/>
              <a:gd name="connsiteX31" fmla="*/ 256989 w 412377"/>
              <a:gd name="connsiteY31" fmla="*/ 71717 h 609600"/>
              <a:gd name="connsiteX32" fmla="*/ 185271 w 412377"/>
              <a:gd name="connsiteY32" fmla="*/ 35859 h 609600"/>
              <a:gd name="connsiteX33" fmla="*/ 161365 w 412377"/>
              <a:gd name="connsiteY33" fmla="*/ 29882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12377" h="609600">
                <a:moveTo>
                  <a:pt x="161365" y="29882"/>
                </a:moveTo>
                <a:cubicBezTo>
                  <a:pt x="151404" y="25898"/>
                  <a:pt x="141078" y="22727"/>
                  <a:pt x="131483" y="17929"/>
                </a:cubicBezTo>
                <a:cubicBezTo>
                  <a:pt x="85145" y="-5240"/>
                  <a:pt x="140685" y="15019"/>
                  <a:pt x="95624" y="0"/>
                </a:cubicBezTo>
                <a:lnTo>
                  <a:pt x="29883" y="5976"/>
                </a:lnTo>
                <a:cubicBezTo>
                  <a:pt x="18789" y="11949"/>
                  <a:pt x="20986" y="29612"/>
                  <a:pt x="17930" y="41835"/>
                </a:cubicBezTo>
                <a:cubicBezTo>
                  <a:pt x="4449" y="95759"/>
                  <a:pt x="11172" y="74062"/>
                  <a:pt x="0" y="107576"/>
                </a:cubicBezTo>
                <a:cubicBezTo>
                  <a:pt x="5917" y="125327"/>
                  <a:pt x="9700" y="147160"/>
                  <a:pt x="23906" y="161365"/>
                </a:cubicBezTo>
                <a:cubicBezTo>
                  <a:pt x="28985" y="166444"/>
                  <a:pt x="35859" y="169333"/>
                  <a:pt x="41836" y="173317"/>
                </a:cubicBezTo>
                <a:cubicBezTo>
                  <a:pt x="53219" y="207470"/>
                  <a:pt x="38420" y="179008"/>
                  <a:pt x="65742" y="197223"/>
                </a:cubicBezTo>
                <a:cubicBezTo>
                  <a:pt x="110511" y="227069"/>
                  <a:pt x="58968" y="206919"/>
                  <a:pt x="101600" y="221129"/>
                </a:cubicBezTo>
                <a:cubicBezTo>
                  <a:pt x="107577" y="225113"/>
                  <a:pt x="114451" y="228003"/>
                  <a:pt x="119530" y="233082"/>
                </a:cubicBezTo>
                <a:cubicBezTo>
                  <a:pt x="159376" y="272928"/>
                  <a:pt x="101598" y="231088"/>
                  <a:pt x="149412" y="262965"/>
                </a:cubicBezTo>
                <a:cubicBezTo>
                  <a:pt x="168354" y="291377"/>
                  <a:pt x="159094" y="274081"/>
                  <a:pt x="173318" y="316753"/>
                </a:cubicBezTo>
                <a:lnTo>
                  <a:pt x="179294" y="334682"/>
                </a:lnTo>
                <a:lnTo>
                  <a:pt x="185271" y="352612"/>
                </a:lnTo>
                <a:cubicBezTo>
                  <a:pt x="187263" y="416361"/>
                  <a:pt x="187804" y="480172"/>
                  <a:pt x="191247" y="543859"/>
                </a:cubicBezTo>
                <a:cubicBezTo>
                  <a:pt x="191795" y="554002"/>
                  <a:pt x="193021" y="564494"/>
                  <a:pt x="197224" y="573741"/>
                </a:cubicBezTo>
                <a:cubicBezTo>
                  <a:pt x="203169" y="586819"/>
                  <a:pt x="221130" y="609600"/>
                  <a:pt x="221130" y="609600"/>
                </a:cubicBezTo>
                <a:cubicBezTo>
                  <a:pt x="249020" y="607608"/>
                  <a:pt x="277674" y="610405"/>
                  <a:pt x="304800" y="603623"/>
                </a:cubicBezTo>
                <a:cubicBezTo>
                  <a:pt x="311768" y="601881"/>
                  <a:pt x="311347" y="590424"/>
                  <a:pt x="316753" y="585694"/>
                </a:cubicBezTo>
                <a:cubicBezTo>
                  <a:pt x="327564" y="576234"/>
                  <a:pt x="352612" y="561788"/>
                  <a:pt x="352612" y="561788"/>
                </a:cubicBezTo>
                <a:cubicBezTo>
                  <a:pt x="360581" y="549835"/>
                  <a:pt x="371975" y="539558"/>
                  <a:pt x="376518" y="525929"/>
                </a:cubicBezTo>
                <a:cubicBezTo>
                  <a:pt x="390742" y="483256"/>
                  <a:pt x="381482" y="500553"/>
                  <a:pt x="400424" y="472141"/>
                </a:cubicBezTo>
                <a:cubicBezTo>
                  <a:pt x="402416" y="456204"/>
                  <a:pt x="404129" y="440229"/>
                  <a:pt x="406400" y="424329"/>
                </a:cubicBezTo>
                <a:cubicBezTo>
                  <a:pt x="408114" y="412333"/>
                  <a:pt x="412377" y="400588"/>
                  <a:pt x="412377" y="388470"/>
                </a:cubicBezTo>
                <a:cubicBezTo>
                  <a:pt x="412377" y="340617"/>
                  <a:pt x="411162" y="292651"/>
                  <a:pt x="406400" y="245035"/>
                </a:cubicBezTo>
                <a:cubicBezTo>
                  <a:pt x="405146" y="232498"/>
                  <a:pt x="401436" y="219660"/>
                  <a:pt x="394447" y="209176"/>
                </a:cubicBezTo>
                <a:cubicBezTo>
                  <a:pt x="386479" y="197223"/>
                  <a:pt x="375085" y="186945"/>
                  <a:pt x="370542" y="173317"/>
                </a:cubicBezTo>
                <a:cubicBezTo>
                  <a:pt x="358993" y="138672"/>
                  <a:pt x="365434" y="140175"/>
                  <a:pt x="340659" y="119529"/>
                </a:cubicBezTo>
                <a:cubicBezTo>
                  <a:pt x="321717" y="103744"/>
                  <a:pt x="312932" y="104310"/>
                  <a:pt x="286871" y="95623"/>
                </a:cubicBezTo>
                <a:lnTo>
                  <a:pt x="268942" y="89647"/>
                </a:lnTo>
                <a:cubicBezTo>
                  <a:pt x="264958" y="83670"/>
                  <a:pt x="262395" y="76447"/>
                  <a:pt x="256989" y="71717"/>
                </a:cubicBezTo>
                <a:cubicBezTo>
                  <a:pt x="243176" y="59631"/>
                  <a:pt x="206227" y="35859"/>
                  <a:pt x="185271" y="35859"/>
                </a:cubicBezTo>
                <a:lnTo>
                  <a:pt x="161365" y="29882"/>
                </a:lnTo>
                <a:close/>
              </a:path>
            </a:pathLst>
          </a:custGeom>
          <a:solidFill>
            <a:srgbClr val="5B9BD5">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8" name="TextBox 27"/>
          <p:cNvSpPr txBox="1"/>
          <p:nvPr/>
        </p:nvSpPr>
        <p:spPr>
          <a:xfrm>
            <a:off x="284747" y="324845"/>
            <a:ext cx="330289" cy="369332"/>
          </a:xfrm>
          <a:prstGeom prst="rect">
            <a:avLst/>
          </a:prstGeom>
          <a:noFill/>
        </p:spPr>
        <p:txBody>
          <a:bodyPr wrap="none" rtlCol="0">
            <a:spAutoFit/>
          </a:bodyPr>
          <a:lstStyle/>
          <a:p>
            <a:r>
              <a:rPr lang="en-CA" dirty="0" smtClean="0"/>
              <a:t>G</a:t>
            </a:r>
            <a:endParaRPr lang="fr-CA" dirty="0"/>
          </a:p>
        </p:txBody>
      </p:sp>
      <p:sp>
        <p:nvSpPr>
          <p:cNvPr id="29" name="ZoneTexte 22"/>
          <p:cNvSpPr txBox="1"/>
          <p:nvPr/>
        </p:nvSpPr>
        <p:spPr>
          <a:xfrm>
            <a:off x="0" y="8265467"/>
            <a:ext cx="6685714" cy="1015663"/>
          </a:xfrm>
          <a:prstGeom prst="rect">
            <a:avLst/>
          </a:prstGeom>
          <a:noFill/>
        </p:spPr>
        <p:txBody>
          <a:bodyPr wrap="square" rtlCol="0">
            <a:spAutoFit/>
          </a:bodyPr>
          <a:lstStyle/>
          <a:p>
            <a:r>
              <a:rPr lang="en-CA" sz="1200" b="1" dirty="0" smtClean="0"/>
              <a:t>Figure S7 (continued). Stability of different snoRNA forms of U15B (A-C), U26 (D-F) and SNORD126 (G-I) as analyzed using </a:t>
            </a:r>
            <a:r>
              <a:rPr lang="en-CA" sz="1200" b="1" dirty="0" err="1" smtClean="0"/>
              <a:t>mfold</a:t>
            </a:r>
            <a:r>
              <a:rPr lang="en-CA" sz="1200" b="1" dirty="0" smtClean="0"/>
              <a:t>.</a:t>
            </a:r>
            <a:r>
              <a:rPr lang="en-CA" sz="1200" dirty="0" smtClean="0"/>
              <a:t> </a:t>
            </a:r>
          </a:p>
          <a:p>
            <a:endParaRPr lang="en-CA" sz="1200" dirty="0"/>
          </a:p>
          <a:p>
            <a:r>
              <a:rPr lang="en-US" sz="1200" b="1" dirty="0" err="1">
                <a:latin typeface="Helvetica"/>
                <a:cs typeface="Helvetica"/>
              </a:rPr>
              <a:t>Deschamps-Francoeur</a:t>
            </a:r>
            <a:r>
              <a:rPr lang="en-US" sz="1200" b="1" dirty="0">
                <a:latin typeface="Helvetica"/>
                <a:cs typeface="Helvetica"/>
              </a:rPr>
              <a:t> et al., 2014</a:t>
            </a:r>
            <a:r>
              <a:rPr lang="en-CA" sz="1200" b="1" dirty="0">
                <a:latin typeface="Helvetica"/>
                <a:cs typeface="Helvetica"/>
              </a:rPr>
              <a:t> </a:t>
            </a:r>
            <a:endParaRPr lang="en-GB" sz="1200" b="1" dirty="0">
              <a:latin typeface="Helvetica"/>
              <a:cs typeface="Helvetica"/>
            </a:endParaRPr>
          </a:p>
          <a:p>
            <a:endParaRPr lang="en-CA" sz="1200" dirty="0" smtClean="0"/>
          </a:p>
        </p:txBody>
      </p:sp>
      <p:sp>
        <p:nvSpPr>
          <p:cNvPr id="19" name="TextBox 18"/>
          <p:cNvSpPr txBox="1"/>
          <p:nvPr/>
        </p:nvSpPr>
        <p:spPr>
          <a:xfrm>
            <a:off x="3910047" y="324845"/>
            <a:ext cx="328485" cy="369332"/>
          </a:xfrm>
          <a:prstGeom prst="rect">
            <a:avLst/>
          </a:prstGeom>
          <a:noFill/>
        </p:spPr>
        <p:txBody>
          <a:bodyPr wrap="none" rtlCol="0">
            <a:spAutoFit/>
          </a:bodyPr>
          <a:lstStyle/>
          <a:p>
            <a:r>
              <a:rPr lang="en-CA" dirty="0" smtClean="0"/>
              <a:t>H</a:t>
            </a:r>
            <a:endParaRPr lang="fr-CA" dirty="0"/>
          </a:p>
        </p:txBody>
      </p:sp>
      <p:sp>
        <p:nvSpPr>
          <p:cNvPr id="21" name="TextBox 20"/>
          <p:cNvSpPr txBox="1"/>
          <p:nvPr/>
        </p:nvSpPr>
        <p:spPr>
          <a:xfrm>
            <a:off x="2465243" y="5037125"/>
            <a:ext cx="242825" cy="369332"/>
          </a:xfrm>
          <a:prstGeom prst="rect">
            <a:avLst/>
          </a:prstGeom>
          <a:noFill/>
        </p:spPr>
        <p:txBody>
          <a:bodyPr wrap="none" rtlCol="0">
            <a:spAutoFit/>
          </a:bodyPr>
          <a:lstStyle/>
          <a:p>
            <a:r>
              <a:rPr lang="en-CA" dirty="0" smtClean="0"/>
              <a:t>I</a:t>
            </a:r>
            <a:endParaRPr lang="fr-CA" dirty="0"/>
          </a:p>
        </p:txBody>
      </p:sp>
      <p:sp>
        <p:nvSpPr>
          <p:cNvPr id="2" name="Slide Number Placeholder 1"/>
          <p:cNvSpPr>
            <a:spLocks noGrp="1"/>
          </p:cNvSpPr>
          <p:nvPr>
            <p:ph type="sldNum" sz="quarter" idx="12"/>
          </p:nvPr>
        </p:nvSpPr>
        <p:spPr/>
        <p:txBody>
          <a:bodyPr/>
          <a:lstStyle/>
          <a:p>
            <a:fld id="{19DE1540-3312-415C-A55C-73E00E5F93CB}" type="slidenum">
              <a:rPr lang="fr-CA" smtClean="0"/>
              <a:pPr/>
              <a:t>17</a:t>
            </a:fld>
            <a:endParaRPr lang="fr-CA"/>
          </a:p>
        </p:txBody>
      </p:sp>
    </p:spTree>
    <p:extLst>
      <p:ext uri="{BB962C8B-B14F-4D97-AF65-F5344CB8AC3E}">
        <p14:creationId xmlns:p14="http://schemas.microsoft.com/office/powerpoint/2010/main" xmlns="" val="14340946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22"/>
          <p:cNvSpPr txBox="1"/>
          <p:nvPr/>
        </p:nvSpPr>
        <p:spPr>
          <a:xfrm>
            <a:off x="0" y="8237835"/>
            <a:ext cx="6075880" cy="1015663"/>
          </a:xfrm>
          <a:prstGeom prst="rect">
            <a:avLst/>
          </a:prstGeom>
          <a:noFill/>
        </p:spPr>
        <p:txBody>
          <a:bodyPr wrap="square" rtlCol="0">
            <a:spAutoFit/>
          </a:bodyPr>
          <a:lstStyle/>
          <a:p>
            <a:pPr algn="just"/>
            <a:r>
              <a:rPr lang="en-CA" sz="1200" b="1" dirty="0" smtClean="0">
                <a:latin typeface="Arial" pitchFamily="34" charset="0"/>
                <a:cs typeface="Arial" pitchFamily="34" charset="0"/>
              </a:rPr>
              <a:t>Figure S8. Box C/D snoRNA forms most affected by NOP58 depletion (NOP58 KD/LF abundance fold change &lt; 0.5)</a:t>
            </a:r>
          </a:p>
          <a:p>
            <a:pPr algn="just"/>
            <a:endParaRPr lang="en-CA" sz="1200" b="1" dirty="0">
              <a:latin typeface="Arial" pitchFamily="34" charset="0"/>
              <a:cs typeface="Arial" pitchFamily="34" charset="0"/>
            </a:endParaRPr>
          </a:p>
          <a:p>
            <a:pPr algn="just"/>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pPr algn="just"/>
            <a:endParaRPr lang="en-GB" sz="1200" dirty="0">
              <a:latin typeface="Arial" pitchFamily="34" charset="0"/>
              <a:cs typeface="Arial" pitchFamily="34" charset="0"/>
            </a:endParaRPr>
          </a:p>
        </p:txBody>
      </p:sp>
      <p:graphicFrame>
        <p:nvGraphicFramePr>
          <p:cNvPr id="4" name="Tableau 7"/>
          <p:cNvGraphicFramePr>
            <a:graphicFrameLocks noGrp="1"/>
          </p:cNvGraphicFramePr>
          <p:nvPr>
            <p:extLst>
              <p:ext uri="{D42A27DB-BD31-4B8C-83A1-F6EECF244321}">
                <p14:modId xmlns:p14="http://schemas.microsoft.com/office/powerpoint/2010/main" xmlns="" val="1117512541"/>
              </p:ext>
            </p:extLst>
          </p:nvPr>
        </p:nvGraphicFramePr>
        <p:xfrm>
          <a:off x="472204" y="239762"/>
          <a:ext cx="5850390" cy="7861500"/>
        </p:xfrm>
        <a:graphic>
          <a:graphicData uri="http://schemas.openxmlformats.org/drawingml/2006/table">
            <a:tbl>
              <a:tblPr firstRow="1" bandRow="1">
                <a:tableStyleId>{5C22544A-7EE6-4342-B048-85BDC9FD1C3A}</a:tableStyleId>
              </a:tblPr>
              <a:tblGrid>
                <a:gridCol w="900198"/>
                <a:gridCol w="778798"/>
                <a:gridCol w="793630"/>
                <a:gridCol w="670659"/>
                <a:gridCol w="649706"/>
                <a:gridCol w="2057399"/>
              </a:tblGrid>
              <a:tr h="576990">
                <a:tc rowSpan="2">
                  <a:txBody>
                    <a:bodyPr/>
                    <a:lstStyle/>
                    <a:p>
                      <a:pPr algn="ctr"/>
                      <a:r>
                        <a:rPr lang="en-CA" sz="1200" dirty="0" err="1" smtClean="0"/>
                        <a:t>snoRNA</a:t>
                      </a:r>
                      <a:endParaRPr lang="fr-CA" sz="1200" dirty="0"/>
                    </a:p>
                  </a:txBody>
                  <a:tcPr anchor="ctr">
                    <a:lnL w="381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rowSpan="2">
                  <a:txBody>
                    <a:bodyPr/>
                    <a:lstStyle/>
                    <a:p>
                      <a:pPr algn="ctr"/>
                      <a:r>
                        <a:rPr lang="en-CA" sz="1200" dirty="0" smtClean="0"/>
                        <a:t>Fold</a:t>
                      </a:r>
                      <a:r>
                        <a:rPr lang="en-CA" sz="1200" baseline="0" dirty="0" smtClean="0"/>
                        <a:t> change</a:t>
                      </a:r>
                      <a:r>
                        <a:rPr lang="en-CA" sz="1200" dirty="0" smtClean="0"/>
                        <a:t> NOP58 KD/LF</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Fold</a:t>
                      </a:r>
                      <a:r>
                        <a:rPr lang="en-CA" sz="1200" baseline="0" dirty="0" smtClean="0"/>
                        <a:t> change</a:t>
                      </a:r>
                      <a:r>
                        <a:rPr lang="en-CA" sz="1200" dirty="0" smtClean="0"/>
                        <a:t> RBFOX2 KD/LF</a:t>
                      </a:r>
                      <a:endParaRPr lang="fr-CA" sz="1200" dirty="0" smtClean="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gridSpan="2">
                  <a:txBody>
                    <a:bodyPr/>
                    <a:lstStyle/>
                    <a:p>
                      <a:pPr algn="ctr"/>
                      <a:r>
                        <a:rPr lang="en-CA" sz="1200" dirty="0" smtClean="0"/>
                        <a:t>Number of nucleotides </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70C0"/>
                    </a:solidFill>
                  </a:tcPr>
                </a:tc>
                <a:tc hMerge="1">
                  <a:txBody>
                    <a:bodyPr/>
                    <a:lstStyle/>
                    <a:p>
                      <a:pPr algn="ctr"/>
                      <a:endParaRPr lang="fr-CA" sz="1200" dirty="0"/>
                    </a:p>
                  </a:txBody>
                  <a:tcPr anchor="ctr"/>
                </a:tc>
                <a:tc rowSpan="2">
                  <a:txBody>
                    <a:bodyPr/>
                    <a:lstStyle/>
                    <a:p>
                      <a:pPr algn="ctr"/>
                      <a:r>
                        <a:rPr lang="en-CA" sz="1200" dirty="0" err="1" smtClean="0"/>
                        <a:t>Hostgene</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r>
              <a:tr h="576990">
                <a:tc vMerge="1">
                  <a:txBody>
                    <a:bodyPr/>
                    <a:lstStyle/>
                    <a:p>
                      <a:endParaRPr lang="fr-CA"/>
                    </a:p>
                  </a:txBody>
                  <a:tcPr/>
                </a:tc>
                <a:tc vMerge="1">
                  <a:txBody>
                    <a:bodyPr/>
                    <a:lstStyle/>
                    <a:p>
                      <a:endParaRPr lang="fr-CA"/>
                    </a:p>
                  </a:txBody>
                  <a:tcPr/>
                </a:tc>
                <a:tc v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bg1"/>
                          </a:solidFill>
                        </a:rPr>
                        <a:t>before box C</a:t>
                      </a:r>
                      <a:endParaRPr lang="fr-CA" sz="1200" dirty="0" smtClean="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bg1"/>
                          </a:solidFill>
                        </a:rPr>
                        <a:t>after box D</a:t>
                      </a:r>
                      <a:endParaRPr lang="fr-CA" sz="1200" dirty="0" smtClean="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vMerge="1">
                  <a:txBody>
                    <a:bodyPr/>
                    <a:lstStyle/>
                    <a:p>
                      <a:endParaRPr lang="fr-CA"/>
                    </a:p>
                  </a:txBody>
                  <a:tcPr/>
                </a:tc>
              </a:tr>
              <a:tr h="223584">
                <a:tc>
                  <a:txBody>
                    <a:bodyPr/>
                    <a:lstStyle/>
                    <a:p>
                      <a:pPr algn="ctr" fontAlgn="b"/>
                      <a:r>
                        <a:rPr lang="fr-CA" sz="1100" b="0" i="0" u="none" strike="noStrike" dirty="0">
                          <a:solidFill>
                            <a:srgbClr val="000000"/>
                          </a:solidFill>
                          <a:effectLst/>
                          <a:latin typeface="Calibri" panose="020F0502020204030204" pitchFamily="34" charset="0"/>
                        </a:rPr>
                        <a:t>HBII-82</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0.077364</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0.97859</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SF3B3</a:t>
                      </a:r>
                    </a:p>
                  </a:txBody>
                  <a:tcPr marL="9525" marR="9525" marT="9525" marB="0" anchor="ctr">
                    <a:lnT w="38100" cap="flat" cmpd="sng" algn="ctr">
                      <a:solidFill>
                        <a:schemeClr val="bg1"/>
                      </a:solidFill>
                      <a:prstDash val="solid"/>
                      <a:round/>
                      <a:headEnd type="none" w="med" len="med"/>
                      <a:tailEnd type="none" w="med" len="med"/>
                    </a:lnT>
                  </a:tcPr>
                </a:tc>
              </a:tr>
              <a:tr h="223584">
                <a:tc>
                  <a:txBody>
                    <a:bodyPr/>
                    <a:lstStyle/>
                    <a:p>
                      <a:pPr algn="ctr" fontAlgn="b"/>
                      <a:r>
                        <a:rPr lang="fr-CA" sz="1100" b="0" i="0" u="none" strike="noStrike">
                          <a:solidFill>
                            <a:srgbClr val="000000"/>
                          </a:solidFill>
                          <a:effectLst/>
                          <a:latin typeface="Calibri" panose="020F0502020204030204" pitchFamily="34" charset="0"/>
                        </a:rPr>
                        <a:t>HBII-82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0.096885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1.194791</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SF3B3</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U36C</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0.122488</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1.252546</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6</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81</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RPL7A</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U95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0.165759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2.565696</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GNB2L1</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U35A</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0.168838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0.547203</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RPL13A</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U18C</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0.184533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0.785771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RPL4</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HBII-85-13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0.209759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1.027023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SNURF-SNRNP-UBE3A </a:t>
                      </a:r>
                      <a:r>
                        <a:rPr lang="fr-CA" sz="1100" b="0" i="0" u="none" strike="noStrike" dirty="0" err="1">
                          <a:solidFill>
                            <a:srgbClr val="000000"/>
                          </a:solidFill>
                          <a:effectLst/>
                          <a:latin typeface="Calibri" panose="020F0502020204030204" pitchFamily="34" charset="0"/>
                        </a:rPr>
                        <a:t>antisense</a:t>
                      </a:r>
                      <a:endParaRPr lang="fr-CA" sz="1100" b="0" i="0" u="none" strike="noStrike" dirty="0">
                        <a:solidFill>
                          <a:srgbClr val="000000"/>
                        </a:solidFill>
                        <a:effectLst/>
                        <a:latin typeface="Calibri" panose="020F0502020204030204" pitchFamily="34" charset="0"/>
                      </a:endParaRP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U38B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0.214176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0.996793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RPS8</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U24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0.241806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0.756398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RPL7A</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HBII-85-11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0.249816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1.522075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SNURF-SNRNP-UBE3A </a:t>
                      </a:r>
                      <a:r>
                        <a:rPr lang="fr-CA" sz="1100" b="0" i="0" u="none" strike="noStrike" dirty="0" err="1">
                          <a:solidFill>
                            <a:srgbClr val="000000"/>
                          </a:solidFill>
                          <a:effectLst/>
                          <a:latin typeface="Calibri" panose="020F0502020204030204" pitchFamily="34" charset="0"/>
                        </a:rPr>
                        <a:t>antisense</a:t>
                      </a:r>
                      <a:endParaRPr lang="fr-CA" sz="1100" b="0" i="0" u="none" strike="noStrike" dirty="0">
                        <a:solidFill>
                          <a:srgbClr val="000000"/>
                        </a:solidFill>
                        <a:effectLst/>
                        <a:latin typeface="Calibri" panose="020F0502020204030204" pitchFamily="34" charset="0"/>
                      </a:endParaRP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U51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0.259975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0.601412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EEF1B2</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U105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0.270892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0.575345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PPAN</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mgU6-53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0.276511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1.094886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AB046784</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Z17B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0.277052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0.670555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RPL23A</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U58B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0.277515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1.385619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RPL17</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U106</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0.284604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0.841385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C20orf199</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HBII-210</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0.299773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0.783148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GNL3</a:t>
                      </a:r>
                    </a:p>
                  </a:txBody>
                  <a:tcPr marL="9525" marR="9525" marT="9525" marB="0" anchor="ctr"/>
                </a:tc>
              </a:tr>
              <a:tr h="223584">
                <a:tc>
                  <a:txBody>
                    <a:bodyPr/>
                    <a:lstStyle/>
                    <a:p>
                      <a:pPr algn="ctr" fontAlgn="b"/>
                      <a:r>
                        <a:rPr lang="fr-CA" sz="1100" b="0" i="0" u="none" strike="noStrike" dirty="0">
                          <a:solidFill>
                            <a:srgbClr val="000000"/>
                          </a:solidFill>
                          <a:effectLst/>
                          <a:latin typeface="Calibri" panose="020F0502020204030204" pitchFamily="34" charset="0"/>
                        </a:rPr>
                        <a:t>U14A</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0.302189</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0.656844</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RPS13</a:t>
                      </a:r>
                    </a:p>
                  </a:txBody>
                  <a:tcPr marL="9525" marR="9525" marT="9525" marB="0" anchor="ctr"/>
                </a:tc>
              </a:tr>
              <a:tr h="223584">
                <a:tc>
                  <a:txBody>
                    <a:bodyPr/>
                    <a:lstStyle/>
                    <a:p>
                      <a:pPr algn="ctr" fontAlgn="b"/>
                      <a:r>
                        <a:rPr lang="fr-CA" sz="1100" b="0" i="0" u="none" strike="noStrike" dirty="0">
                          <a:solidFill>
                            <a:srgbClr val="000000"/>
                          </a:solidFill>
                          <a:effectLst/>
                          <a:latin typeface="Calibri" panose="020F0502020204030204" pitchFamily="34" charset="0"/>
                        </a:rPr>
                        <a:t>U36B</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0.313528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1.045191</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RPL7A</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HBII-99</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0.313684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0.744577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C20orf199</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U81</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0.315153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1.226763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GAS5</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snR39B</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0.339362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0.898596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EIF4A2</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HBII-82B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0.356613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1.125675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SF3B3</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U42A</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0.364032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1.099774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RPL23A</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HBII-135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0.372572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0.982964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MGC40157</a:t>
                      </a:r>
                    </a:p>
                  </a:txBody>
                  <a:tcPr marL="9525" marR="9525" marT="9525" marB="0" anchor="ctr"/>
                </a:tc>
              </a:tr>
              <a:tr h="223584">
                <a:tc>
                  <a:txBody>
                    <a:bodyPr/>
                    <a:lstStyle/>
                    <a:p>
                      <a:pPr algn="ctr" fontAlgn="b"/>
                      <a:r>
                        <a:rPr lang="fr-CA" sz="1100" b="0" i="0" u="none" strike="noStrike" dirty="0">
                          <a:solidFill>
                            <a:srgbClr val="000000"/>
                          </a:solidFill>
                          <a:effectLst/>
                          <a:latin typeface="Calibri" panose="020F0502020204030204" pitchFamily="34" charset="0"/>
                        </a:rPr>
                        <a:t>HBII-142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0.378646</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0.98568</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EIF4G1</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U38B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0.379292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1.438134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RPS8</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U26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0.381466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1.10611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UHG</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U75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0.381634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0.587424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GAS5</a:t>
                      </a:r>
                    </a:p>
                  </a:txBody>
                  <a:tcPr marL="9525" marR="9525" marT="9525" marB="0" anchor="ctr"/>
                </a:tc>
              </a:tr>
              <a:tr h="223584">
                <a:tc>
                  <a:txBody>
                    <a:bodyPr/>
                    <a:lstStyle/>
                    <a:p>
                      <a:pPr algn="ctr" fontAlgn="b"/>
                      <a:r>
                        <a:rPr lang="fr-CA" sz="1100" b="0" i="0" u="none" strike="noStrike">
                          <a:solidFill>
                            <a:srgbClr val="000000"/>
                          </a:solidFill>
                          <a:effectLst/>
                          <a:latin typeface="Calibri" panose="020F0502020204030204" pitchFamily="34" charset="0"/>
                        </a:rPr>
                        <a:t>U61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0.382678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1.389008</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RBMX</a:t>
                      </a:r>
                    </a:p>
                  </a:txBody>
                  <a:tcPr marL="9525" marR="9525" marT="9525" marB="0" anchor="ctr"/>
                </a:tc>
              </a:tr>
            </a:tbl>
          </a:graphicData>
        </a:graphic>
      </p:graphicFrame>
      <p:sp>
        <p:nvSpPr>
          <p:cNvPr id="2" name="Slide Number Placeholder 1"/>
          <p:cNvSpPr>
            <a:spLocks noGrp="1"/>
          </p:cNvSpPr>
          <p:nvPr>
            <p:ph type="sldNum" sz="quarter" idx="12"/>
          </p:nvPr>
        </p:nvSpPr>
        <p:spPr/>
        <p:txBody>
          <a:bodyPr/>
          <a:lstStyle/>
          <a:p>
            <a:fld id="{19DE1540-3312-415C-A55C-73E00E5F93CB}" type="slidenum">
              <a:rPr lang="fr-CA" smtClean="0"/>
              <a:pPr/>
              <a:t>18</a:t>
            </a:fld>
            <a:endParaRPr lang="fr-CA"/>
          </a:p>
        </p:txBody>
      </p:sp>
    </p:spTree>
    <p:extLst>
      <p:ext uri="{BB962C8B-B14F-4D97-AF65-F5344CB8AC3E}">
        <p14:creationId xmlns:p14="http://schemas.microsoft.com/office/powerpoint/2010/main" xmlns="" val="1178730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22"/>
          <p:cNvSpPr txBox="1"/>
          <p:nvPr/>
        </p:nvSpPr>
        <p:spPr>
          <a:xfrm>
            <a:off x="324920" y="7849471"/>
            <a:ext cx="6075880" cy="1015663"/>
          </a:xfrm>
          <a:prstGeom prst="rect">
            <a:avLst/>
          </a:prstGeom>
          <a:noFill/>
        </p:spPr>
        <p:txBody>
          <a:bodyPr wrap="square" rtlCol="0">
            <a:spAutoFit/>
          </a:bodyPr>
          <a:lstStyle/>
          <a:p>
            <a:pPr algn="just"/>
            <a:r>
              <a:rPr lang="en-CA" sz="1200" b="1" dirty="0" smtClean="0">
                <a:latin typeface="Arial" pitchFamily="34" charset="0"/>
                <a:cs typeface="Arial" pitchFamily="34" charset="0"/>
              </a:rPr>
              <a:t>Figure S8 (</a:t>
            </a:r>
            <a:r>
              <a:rPr lang="en-CA" sz="1200" b="1" dirty="0">
                <a:latin typeface="Arial" pitchFamily="34" charset="0"/>
                <a:cs typeface="Arial" pitchFamily="34" charset="0"/>
              </a:rPr>
              <a:t>continued</a:t>
            </a:r>
            <a:r>
              <a:rPr lang="en-CA" sz="1200" b="1" dirty="0" smtClean="0">
                <a:latin typeface="Arial" pitchFamily="34" charset="0"/>
                <a:cs typeface="Arial" pitchFamily="34" charset="0"/>
              </a:rPr>
              <a:t>). Box C/D snoRNA forms most affected by NOP58 depletion (NOP58 KD/LF abundance fold change &lt; 0.5)</a:t>
            </a:r>
          </a:p>
          <a:p>
            <a:pPr algn="just"/>
            <a:endParaRPr lang="en-CA" sz="1200" b="1" dirty="0">
              <a:latin typeface="Arial" pitchFamily="34" charset="0"/>
              <a:cs typeface="Arial" pitchFamily="34" charset="0"/>
            </a:endParaRPr>
          </a:p>
          <a:p>
            <a:pPr algn="just"/>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pPr algn="just"/>
            <a:endParaRPr lang="en-GB" sz="1200" dirty="0">
              <a:latin typeface="Arial" pitchFamily="34" charset="0"/>
              <a:cs typeface="Arial" pitchFamily="34" charset="0"/>
            </a:endParaRPr>
          </a:p>
        </p:txBody>
      </p:sp>
      <p:graphicFrame>
        <p:nvGraphicFramePr>
          <p:cNvPr id="4" name="Tableau 7"/>
          <p:cNvGraphicFramePr>
            <a:graphicFrameLocks noGrp="1"/>
          </p:cNvGraphicFramePr>
          <p:nvPr>
            <p:extLst>
              <p:ext uri="{D42A27DB-BD31-4B8C-83A1-F6EECF244321}">
                <p14:modId xmlns:p14="http://schemas.microsoft.com/office/powerpoint/2010/main" xmlns="" val="3632163218"/>
              </p:ext>
            </p:extLst>
          </p:nvPr>
        </p:nvGraphicFramePr>
        <p:xfrm>
          <a:off x="464620" y="849378"/>
          <a:ext cx="5953996" cy="5623610"/>
        </p:xfrm>
        <a:graphic>
          <a:graphicData uri="http://schemas.openxmlformats.org/drawingml/2006/table">
            <a:tbl>
              <a:tblPr firstRow="1" bandRow="1">
                <a:tableStyleId>{5C22544A-7EE6-4342-B048-85BDC9FD1C3A}</a:tableStyleId>
              </a:tblPr>
              <a:tblGrid>
                <a:gridCol w="916139"/>
                <a:gridCol w="792590"/>
                <a:gridCol w="807684"/>
                <a:gridCol w="632019"/>
                <a:gridCol w="654212"/>
                <a:gridCol w="2151352"/>
              </a:tblGrid>
              <a:tr h="626587">
                <a:tc rowSpan="2">
                  <a:txBody>
                    <a:bodyPr/>
                    <a:lstStyle/>
                    <a:p>
                      <a:pPr algn="ctr"/>
                      <a:r>
                        <a:rPr lang="en-CA" sz="1200" dirty="0" err="1" smtClean="0"/>
                        <a:t>snoRNA</a:t>
                      </a:r>
                      <a:endParaRPr lang="fr-CA" sz="1200" dirty="0"/>
                    </a:p>
                  </a:txBody>
                  <a:tcPr anchor="ctr">
                    <a:lnL w="381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rowSpan="2">
                  <a:txBody>
                    <a:bodyPr/>
                    <a:lstStyle/>
                    <a:p>
                      <a:pPr algn="ctr"/>
                      <a:r>
                        <a:rPr lang="en-CA" sz="1200" dirty="0" smtClean="0"/>
                        <a:t>Fold</a:t>
                      </a:r>
                      <a:r>
                        <a:rPr lang="en-CA" sz="1200" baseline="0" dirty="0" smtClean="0"/>
                        <a:t> change</a:t>
                      </a:r>
                      <a:r>
                        <a:rPr lang="en-CA" sz="1200" dirty="0" smtClean="0"/>
                        <a:t> NOP58 KD/LF</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Fold</a:t>
                      </a:r>
                      <a:r>
                        <a:rPr lang="en-CA" sz="1200" baseline="0" dirty="0" smtClean="0"/>
                        <a:t> change</a:t>
                      </a:r>
                      <a:r>
                        <a:rPr lang="en-CA" sz="1200" dirty="0" smtClean="0"/>
                        <a:t> RBFOX2 KD/LF</a:t>
                      </a:r>
                      <a:endParaRPr lang="fr-CA" sz="1200" dirty="0" smtClean="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gridSpan="2">
                  <a:txBody>
                    <a:bodyPr/>
                    <a:lstStyle/>
                    <a:p>
                      <a:pPr algn="ctr"/>
                      <a:r>
                        <a:rPr lang="en-CA" sz="1200" dirty="0" smtClean="0"/>
                        <a:t>Number of nucleotides </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70C0"/>
                    </a:solidFill>
                  </a:tcPr>
                </a:tc>
                <a:tc hMerge="1">
                  <a:txBody>
                    <a:bodyPr/>
                    <a:lstStyle/>
                    <a:p>
                      <a:pPr algn="ctr"/>
                      <a:endParaRPr lang="fr-CA" sz="1200" dirty="0"/>
                    </a:p>
                  </a:txBody>
                  <a:tcPr anchor="ctr"/>
                </a:tc>
                <a:tc rowSpan="2">
                  <a:txBody>
                    <a:bodyPr/>
                    <a:lstStyle/>
                    <a:p>
                      <a:pPr algn="ctr"/>
                      <a:r>
                        <a:rPr lang="en-CA" sz="1200" dirty="0" err="1" smtClean="0"/>
                        <a:t>Hostgene</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r>
              <a:tr h="626587">
                <a:tc vMerge="1">
                  <a:txBody>
                    <a:bodyPr/>
                    <a:lstStyle/>
                    <a:p>
                      <a:endParaRPr lang="fr-CA"/>
                    </a:p>
                  </a:txBody>
                  <a:tcPr/>
                </a:tc>
                <a:tc vMerge="1">
                  <a:txBody>
                    <a:bodyPr/>
                    <a:lstStyle/>
                    <a:p>
                      <a:endParaRPr lang="fr-CA"/>
                    </a:p>
                  </a:txBody>
                  <a:tcPr/>
                </a:tc>
                <a:tc v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bg1"/>
                          </a:solidFill>
                        </a:rPr>
                        <a:t>before box C</a:t>
                      </a:r>
                      <a:endParaRPr lang="fr-CA" sz="1200" dirty="0" smtClean="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bg1"/>
                          </a:solidFill>
                        </a:rPr>
                        <a:t>after box D</a:t>
                      </a:r>
                      <a:endParaRPr lang="fr-CA" sz="1200" dirty="0" smtClean="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vMerge="1">
                  <a:txBody>
                    <a:bodyPr/>
                    <a:lstStyle/>
                    <a:p>
                      <a:endParaRPr lang="fr-CA"/>
                    </a:p>
                  </a:txBody>
                  <a:tcPr/>
                </a:tc>
              </a:tr>
              <a:tr h="242802">
                <a:tc>
                  <a:txBody>
                    <a:bodyPr/>
                    <a:lstStyle/>
                    <a:p>
                      <a:pPr algn="ctr" fontAlgn="b"/>
                      <a:r>
                        <a:rPr lang="fr-CA" sz="1100" b="0" i="0" u="none" strike="noStrike" dirty="0">
                          <a:solidFill>
                            <a:srgbClr val="000000"/>
                          </a:solidFill>
                          <a:effectLst/>
                          <a:latin typeface="Calibri" panose="020F0502020204030204" pitchFamily="34" charset="0"/>
                        </a:rPr>
                        <a:t>U58A</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dirty="0">
                          <a:solidFill>
                            <a:srgbClr val="000000"/>
                          </a:solidFill>
                          <a:effectLst/>
                          <a:latin typeface="Calibri" panose="020F0502020204030204" pitchFamily="34" charset="0"/>
                        </a:rPr>
                        <a:t>0.390532</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1.206919</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RPL17</a:t>
                      </a:r>
                    </a:p>
                  </a:txBody>
                  <a:tcPr marL="9525" marR="9525" marT="9525" marB="0" anchor="ctr">
                    <a:lnT w="38100" cap="flat" cmpd="sng" algn="ctr">
                      <a:solidFill>
                        <a:schemeClr val="bg1"/>
                      </a:solidFill>
                      <a:prstDash val="solid"/>
                      <a:round/>
                      <a:headEnd type="none" w="med" len="med"/>
                      <a:tailEnd type="none" w="med" len="med"/>
                    </a:lnT>
                  </a:tcPr>
                </a:tc>
              </a:tr>
              <a:tr h="242802">
                <a:tc>
                  <a:txBody>
                    <a:bodyPr/>
                    <a:lstStyle/>
                    <a:p>
                      <a:pPr algn="ctr" fontAlgn="b"/>
                      <a:r>
                        <a:rPr lang="fr-CA" sz="1100" b="0" i="0" u="none" strike="noStrike">
                          <a:solidFill>
                            <a:srgbClr val="000000"/>
                          </a:solidFill>
                          <a:effectLst/>
                          <a:latin typeface="Calibri" panose="020F0502020204030204" pitchFamily="34" charset="0"/>
                        </a:rPr>
                        <a:t>SNORD126</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0.39057</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0.482052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CCNB1IP1</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U34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0.402386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1.039868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err="1">
                          <a:solidFill>
                            <a:srgbClr val="000000"/>
                          </a:solidFill>
                          <a:effectLst/>
                          <a:latin typeface="Calibri" panose="020F0502020204030204" pitchFamily="34" charset="0"/>
                        </a:rPr>
                        <a:t>null</a:t>
                      </a:r>
                      <a:endParaRPr lang="fr-CA" sz="1100" b="0" i="0" u="none" strike="noStrike" dirty="0">
                        <a:solidFill>
                          <a:srgbClr val="000000"/>
                        </a:solidFill>
                        <a:effectLst/>
                        <a:latin typeface="Calibri" panose="020F0502020204030204" pitchFamily="34" charset="0"/>
                      </a:endParaRP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HBII-99B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0.404214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1.079766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C20orf199</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HBII-429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0.412968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1.177562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RPS12</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U59B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0.430695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0.858964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ATP5B</a:t>
                      </a:r>
                    </a:p>
                  </a:txBody>
                  <a:tcPr marL="9525" marR="9525" marT="9525" marB="0" anchor="ctr"/>
                </a:tc>
              </a:tr>
              <a:tr h="242802">
                <a:tc>
                  <a:txBody>
                    <a:bodyPr/>
                    <a:lstStyle/>
                    <a:p>
                      <a:pPr algn="ctr" fontAlgn="b"/>
                      <a:r>
                        <a:rPr lang="fr-CA" sz="1100" b="0" i="0" u="none" strike="noStrike" dirty="0">
                          <a:solidFill>
                            <a:srgbClr val="000000"/>
                          </a:solidFill>
                          <a:effectLst/>
                          <a:latin typeface="Calibri" panose="020F0502020204030204" pitchFamily="34" charset="0"/>
                        </a:rPr>
                        <a:t>U74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0.43361</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0.548633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GAS5</a:t>
                      </a:r>
                    </a:p>
                  </a:txBody>
                  <a:tcPr marL="9525" marR="9525" marT="9525" marB="0" anchor="ctr"/>
                </a:tc>
              </a:tr>
              <a:tr h="242802">
                <a:tc>
                  <a:txBody>
                    <a:bodyPr/>
                    <a:lstStyle/>
                    <a:p>
                      <a:pPr algn="ctr" fontAlgn="b"/>
                      <a:r>
                        <a:rPr lang="fr-CA" sz="1100" b="0" i="0" u="none" strike="noStrike" dirty="0">
                          <a:solidFill>
                            <a:srgbClr val="000000"/>
                          </a:solidFill>
                          <a:effectLst/>
                          <a:latin typeface="Calibri" panose="020F0502020204030204" pitchFamily="34" charset="0"/>
                        </a:rPr>
                        <a:t>U18B</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0.434727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0.743819</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RPL4</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U105B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0.441883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1.135713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PPAN</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HBII-85-25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0.457069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0.680997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SNURF-SNRNP-UBE3A antisense</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U97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0.457696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0.56613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EIF4G2</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U38A</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0.470434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0.667526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RPS8</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HBII-52-41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0.472166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1.445768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SNURF-SNRNP-UBE3A antisense</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U105B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0.473735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0.970201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PPAN</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U60</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0.474843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1.101538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Cluster of </a:t>
                      </a:r>
                      <a:r>
                        <a:rPr lang="fr-CA" sz="1100" b="0" i="0" u="none" strike="noStrike" dirty="0" err="1">
                          <a:solidFill>
                            <a:srgbClr val="000000"/>
                          </a:solidFill>
                          <a:effectLst/>
                          <a:latin typeface="Calibri" panose="020F0502020204030204" pitchFamily="34" charset="0"/>
                        </a:rPr>
                        <a:t>ESTs</a:t>
                      </a:r>
                      <a:endParaRPr lang="fr-CA" sz="1100" b="0" i="0" u="none" strike="noStrike" dirty="0">
                        <a:solidFill>
                          <a:srgbClr val="000000"/>
                        </a:solidFill>
                        <a:effectLst/>
                        <a:latin typeface="Calibri" panose="020F0502020204030204" pitchFamily="34" charset="0"/>
                      </a:endParaRP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HBII-85-29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0.489022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1.382926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SNURF-SNRNP-UBE3A antisense</a:t>
                      </a:r>
                    </a:p>
                  </a:txBody>
                  <a:tcPr marL="9525" marR="9525" marT="9525" marB="0" anchor="ctr"/>
                </a:tc>
              </a:tr>
              <a:tr h="242802">
                <a:tc>
                  <a:txBody>
                    <a:bodyPr/>
                    <a:lstStyle/>
                    <a:p>
                      <a:pPr algn="ctr" fontAlgn="b"/>
                      <a:r>
                        <a:rPr lang="fr-CA" sz="1100" b="0" i="0" u="none" strike="noStrike">
                          <a:solidFill>
                            <a:srgbClr val="000000"/>
                          </a:solidFill>
                          <a:effectLst/>
                          <a:latin typeface="Calibri" panose="020F0502020204030204" pitchFamily="34" charset="0"/>
                        </a:rPr>
                        <a:t>SNORD127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0.49217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0.766752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PRPF39</a:t>
                      </a:r>
                    </a:p>
                  </a:txBody>
                  <a:tcPr marL="9525" marR="9525" marT="9525" marB="0" anchor="ctr"/>
                </a:tc>
              </a:tr>
              <a:tr h="242802">
                <a:tc>
                  <a:txBody>
                    <a:bodyPr/>
                    <a:lstStyle/>
                    <a:p>
                      <a:pPr algn="ctr" fontAlgn="b"/>
                      <a:r>
                        <a:rPr lang="fr-CA" sz="1100" b="0" i="0" u="none" strike="noStrike" dirty="0">
                          <a:solidFill>
                            <a:srgbClr val="000000"/>
                          </a:solidFill>
                          <a:effectLst/>
                          <a:latin typeface="Calibri" panose="020F0502020204030204" pitchFamily="34" charset="0"/>
                        </a:rPr>
                        <a:t>HBII-438A</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0.494372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1.791306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SNURF-SNRNP-UBE3A </a:t>
                      </a:r>
                      <a:r>
                        <a:rPr lang="fr-CA" sz="1100" b="0" i="0" u="none" strike="noStrike" dirty="0" err="1">
                          <a:solidFill>
                            <a:srgbClr val="000000"/>
                          </a:solidFill>
                          <a:effectLst/>
                          <a:latin typeface="Calibri" panose="020F0502020204030204" pitchFamily="34" charset="0"/>
                        </a:rPr>
                        <a:t>antisense</a:t>
                      </a:r>
                      <a:endParaRPr lang="fr-CA" sz="1100" b="0" i="0" u="none" strike="noStrike" dirty="0">
                        <a:solidFill>
                          <a:srgbClr val="000000"/>
                        </a:solidFill>
                        <a:effectLst/>
                        <a:latin typeface="Calibri" panose="020F0502020204030204" pitchFamily="34" charset="0"/>
                      </a:endParaRPr>
                    </a:p>
                  </a:txBody>
                  <a:tcPr marL="9525" marR="9525" marT="9525" marB="0" anchor="ctr"/>
                </a:tc>
              </a:tr>
            </a:tbl>
          </a:graphicData>
        </a:graphic>
      </p:graphicFrame>
      <p:sp>
        <p:nvSpPr>
          <p:cNvPr id="2" name="Slide Number Placeholder 1"/>
          <p:cNvSpPr>
            <a:spLocks noGrp="1"/>
          </p:cNvSpPr>
          <p:nvPr>
            <p:ph type="sldNum" sz="quarter" idx="12"/>
          </p:nvPr>
        </p:nvSpPr>
        <p:spPr/>
        <p:txBody>
          <a:bodyPr/>
          <a:lstStyle/>
          <a:p>
            <a:fld id="{19DE1540-3312-415C-A55C-73E00E5F93CB}" type="slidenum">
              <a:rPr lang="fr-CA" smtClean="0"/>
              <a:pPr/>
              <a:t>19</a:t>
            </a:fld>
            <a:endParaRPr lang="fr-CA"/>
          </a:p>
        </p:txBody>
      </p:sp>
    </p:spTree>
    <p:extLst>
      <p:ext uri="{BB962C8B-B14F-4D97-AF65-F5344CB8AC3E}">
        <p14:creationId xmlns:p14="http://schemas.microsoft.com/office/powerpoint/2010/main" xmlns="" val="288373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22"/>
          <p:cNvSpPr txBox="1"/>
          <p:nvPr/>
        </p:nvSpPr>
        <p:spPr>
          <a:xfrm>
            <a:off x="198364" y="142014"/>
            <a:ext cx="6487444" cy="8956298"/>
          </a:xfrm>
          <a:prstGeom prst="rect">
            <a:avLst/>
          </a:prstGeom>
          <a:noFill/>
        </p:spPr>
        <p:txBody>
          <a:bodyPr wrap="square" rtlCol="0">
            <a:spAutoFit/>
          </a:bodyPr>
          <a:lstStyle/>
          <a:p>
            <a:pPr algn="just"/>
            <a:r>
              <a:rPr lang="en-CA" sz="1200" b="1" dirty="0" smtClean="0"/>
              <a:t>Figure S5. Validation of snR39B forms and their response to RBFOX2 and NOP58 knockdown.  </a:t>
            </a:r>
            <a:r>
              <a:rPr lang="en-CA" sz="1200" dirty="0" smtClean="0"/>
              <a:t>(A) The distribution of the different forms of snR39B detected by sequencing. </a:t>
            </a:r>
            <a:r>
              <a:rPr lang="en-US" sz="1200" dirty="0" smtClean="0"/>
              <a:t>The abundance of the different forms generated from snR39B was determined before and after the knockdown of either NOP58 or RBFOX2 and plotted relative to the number of the nucleotides </a:t>
            </a:r>
            <a:r>
              <a:rPr lang="en-US" sz="1200" dirty="0" smtClean="0"/>
              <a:t>upstream of box C and downstream </a:t>
            </a:r>
            <a:r>
              <a:rPr lang="en-US" sz="1200" dirty="0" smtClean="0"/>
              <a:t>of </a:t>
            </a:r>
            <a:r>
              <a:rPr lang="en-US" sz="1200" dirty="0" smtClean="0"/>
              <a:t>box </a:t>
            </a:r>
            <a:r>
              <a:rPr lang="en-US" sz="1200" dirty="0" smtClean="0"/>
              <a:t>D. CPM, SI and LF respectively indicate counts per million reads mapped, siRNA knockdown and mock transfection (</a:t>
            </a:r>
            <a:r>
              <a:rPr lang="en-US" sz="1200" dirty="0" err="1" smtClean="0"/>
              <a:t>Lipofectamine</a:t>
            </a:r>
            <a:r>
              <a:rPr lang="en-US" sz="1200" dirty="0" smtClean="0"/>
              <a:t>). The data obtained after the transfection of two independent siRNA targeting either NOP58 (blue bars) or RBFOX2 (red bars) and three mock transfections (black bars) are shown. (B) Northern blot analysis of </a:t>
            </a:r>
            <a:r>
              <a:rPr lang="en-US" sz="1200" dirty="0" err="1" smtClean="0"/>
              <a:t>snoRNA</a:t>
            </a:r>
            <a:r>
              <a:rPr lang="en-US" sz="1200" dirty="0" smtClean="0"/>
              <a:t> snR39B. Total RNA was extracted from SKOV3ip1 after mock transfection using </a:t>
            </a:r>
            <a:r>
              <a:rPr lang="en-US" sz="1200" dirty="0" err="1" smtClean="0"/>
              <a:t>Lipofectamine</a:t>
            </a:r>
            <a:r>
              <a:rPr lang="en-US" sz="1200" dirty="0" smtClean="0"/>
              <a:t> (LF) or after transfection of two different siRNAs (KD_1 and KD_2) targeting RBFOX2 or NOP58 and separated using PAGE. The different species of </a:t>
            </a:r>
            <a:r>
              <a:rPr lang="en-US" sz="1200" dirty="0" err="1" smtClean="0"/>
              <a:t>snoRNA</a:t>
            </a:r>
            <a:r>
              <a:rPr lang="en-US" sz="1200" dirty="0" smtClean="0"/>
              <a:t> were identified using a probe complementary to the mature sequence of snR39B. </a:t>
            </a:r>
            <a:r>
              <a:rPr lang="en-US" sz="1200" dirty="0"/>
              <a:t>The 5S and 5.8S </a:t>
            </a:r>
            <a:r>
              <a:rPr lang="en-US" sz="1200" dirty="0" err="1"/>
              <a:t>rRNA</a:t>
            </a:r>
            <a:r>
              <a:rPr lang="en-US" sz="1200" dirty="0"/>
              <a:t> are shown as loading control. The </a:t>
            </a:r>
            <a:r>
              <a:rPr lang="en-US" sz="1200" dirty="0" smtClean="0"/>
              <a:t>position of a DNA size marker (M) is indicated on the left, while the position of the long and short forms identified in A is indicated by arrows.  The percent long (L) calculated as 100*L/(L+SH) is shown at bottom</a:t>
            </a:r>
            <a:r>
              <a:rPr lang="en-US" sz="1200" dirty="0"/>
              <a:t>. </a:t>
            </a:r>
            <a:r>
              <a:rPr lang="en-US" sz="1200" dirty="0" smtClean="0"/>
              <a:t>The </a:t>
            </a:r>
            <a:r>
              <a:rPr lang="en-US" sz="1200" dirty="0"/>
              <a:t>data are the average of two experiments and the standard deviation is shown </a:t>
            </a:r>
            <a:r>
              <a:rPr lang="en-US" sz="1200" dirty="0" smtClean="0"/>
              <a:t>below the percent long.</a:t>
            </a:r>
            <a:endParaRPr lang="en-CA" sz="1200" dirty="0"/>
          </a:p>
          <a:p>
            <a:pPr algn="just"/>
            <a:endParaRPr lang="en-CA" sz="1200" dirty="0" smtClean="0"/>
          </a:p>
          <a:p>
            <a:pPr algn="just"/>
            <a:endParaRPr lang="en-CA" sz="1200" b="1" dirty="0" smtClean="0"/>
          </a:p>
          <a:p>
            <a:pPr algn="just"/>
            <a:r>
              <a:rPr lang="en-CA" sz="1200" b="1" dirty="0" smtClean="0"/>
              <a:t>Figure S6</a:t>
            </a:r>
            <a:r>
              <a:rPr lang="en-CA" sz="1200" b="1" dirty="0"/>
              <a:t>. Validation of </a:t>
            </a:r>
            <a:r>
              <a:rPr lang="en-CA" sz="1200" b="1" dirty="0" smtClean="0"/>
              <a:t>U31 expression and its response </a:t>
            </a:r>
            <a:r>
              <a:rPr lang="en-CA" sz="1200" b="1" dirty="0"/>
              <a:t>to RBFOX2 and NOP58 knockdown.  </a:t>
            </a:r>
            <a:r>
              <a:rPr lang="en-CA" sz="1200" dirty="0"/>
              <a:t>(A) The distribution of the different forms of </a:t>
            </a:r>
            <a:r>
              <a:rPr lang="en-CA" sz="1200" dirty="0" smtClean="0"/>
              <a:t>U31 </a:t>
            </a:r>
            <a:r>
              <a:rPr lang="en-CA" sz="1200" dirty="0"/>
              <a:t>detected by sequencing. </a:t>
            </a:r>
            <a:r>
              <a:rPr lang="en-US" sz="1200" dirty="0"/>
              <a:t>The abundance of the different forms generated from </a:t>
            </a:r>
            <a:r>
              <a:rPr lang="en-US" sz="1200" dirty="0" smtClean="0"/>
              <a:t>U31 </a:t>
            </a:r>
            <a:r>
              <a:rPr lang="en-US" sz="1200" dirty="0"/>
              <a:t>was determined before and after the knockdown of either NOP58 or RBFOX2 and plotted relative to the number of the nucleotides </a:t>
            </a:r>
            <a:r>
              <a:rPr lang="en-US" sz="1200" dirty="0" smtClean="0"/>
              <a:t>upstream of box C and downstream </a:t>
            </a:r>
            <a:r>
              <a:rPr lang="en-US" sz="1200" dirty="0"/>
              <a:t>of </a:t>
            </a:r>
            <a:r>
              <a:rPr lang="en-US" sz="1200" dirty="0" smtClean="0"/>
              <a:t>box </a:t>
            </a:r>
            <a:r>
              <a:rPr lang="en-US" sz="1200" dirty="0"/>
              <a:t>D. CPM, </a:t>
            </a:r>
            <a:r>
              <a:rPr lang="en-US" sz="1200" dirty="0" smtClean="0"/>
              <a:t>SI </a:t>
            </a:r>
            <a:r>
              <a:rPr lang="en-US" sz="1200" dirty="0"/>
              <a:t>and LF respectively indicate counts per million reads mapped, </a:t>
            </a:r>
            <a:r>
              <a:rPr lang="en-US" sz="1200" dirty="0" smtClean="0"/>
              <a:t>siRNA knockdown </a:t>
            </a:r>
            <a:r>
              <a:rPr lang="en-US" sz="1200" dirty="0"/>
              <a:t>and mock transfection (</a:t>
            </a:r>
            <a:r>
              <a:rPr lang="en-US" sz="1200" dirty="0" err="1"/>
              <a:t>Lipofectamine</a:t>
            </a:r>
            <a:r>
              <a:rPr lang="en-US" sz="1200" dirty="0"/>
              <a:t>). The data obtained after the transfection of two independent siRNA targeting either NOP58 (blue bars) or RBFOX2 (red bars) and three mock transfections (black bars) are shown. (B) Northern blot analysis of snoRNA </a:t>
            </a:r>
            <a:r>
              <a:rPr lang="en-US" sz="1200" dirty="0" smtClean="0"/>
              <a:t>U31. </a:t>
            </a:r>
            <a:r>
              <a:rPr lang="en-US" sz="1200" dirty="0"/>
              <a:t>Total RNA was extracted from SKOV3ip1 after mock transfection using </a:t>
            </a:r>
            <a:r>
              <a:rPr lang="en-US" sz="1200" dirty="0" err="1"/>
              <a:t>Lipofectamine</a:t>
            </a:r>
            <a:r>
              <a:rPr lang="en-US" sz="1200" dirty="0"/>
              <a:t> (LF) or after transfection of two different </a:t>
            </a:r>
            <a:r>
              <a:rPr lang="en-US" sz="1200" dirty="0" err="1"/>
              <a:t>siRNAs</a:t>
            </a:r>
            <a:r>
              <a:rPr lang="en-US" sz="1200" dirty="0"/>
              <a:t> </a:t>
            </a:r>
            <a:r>
              <a:rPr lang="en-US" sz="1200" dirty="0" smtClean="0"/>
              <a:t>(KD_1 </a:t>
            </a:r>
            <a:r>
              <a:rPr lang="en-US" sz="1200" dirty="0"/>
              <a:t>and </a:t>
            </a:r>
            <a:r>
              <a:rPr lang="en-US" sz="1200" dirty="0" smtClean="0"/>
              <a:t>KD_2</a:t>
            </a:r>
            <a:r>
              <a:rPr lang="en-US" sz="1200" dirty="0"/>
              <a:t>) targeting RBFOX2 or NOP58 and separated using PAGE. The </a:t>
            </a:r>
            <a:r>
              <a:rPr lang="en-US" sz="1200" dirty="0" smtClean="0"/>
              <a:t>RNA was visualized using </a:t>
            </a:r>
            <a:r>
              <a:rPr lang="en-US" sz="1200" dirty="0"/>
              <a:t>a probe complementary to the mature sequence of </a:t>
            </a:r>
            <a:r>
              <a:rPr lang="en-US" sz="1200" dirty="0" smtClean="0"/>
              <a:t>U31. </a:t>
            </a:r>
            <a:r>
              <a:rPr lang="en-US" sz="1200" dirty="0"/>
              <a:t>The position of </a:t>
            </a:r>
            <a:r>
              <a:rPr lang="en-US" sz="1200" dirty="0" smtClean="0"/>
              <a:t>a DNA size marker </a:t>
            </a:r>
            <a:r>
              <a:rPr lang="en-US" sz="1200" dirty="0"/>
              <a:t>(M</a:t>
            </a:r>
            <a:r>
              <a:rPr lang="en-US" sz="1200" dirty="0" smtClean="0"/>
              <a:t>) is </a:t>
            </a:r>
            <a:r>
              <a:rPr lang="en-US" sz="1200" dirty="0"/>
              <a:t>indicated on the left, while the position of </a:t>
            </a:r>
            <a:r>
              <a:rPr lang="en-US" sz="1200" dirty="0" smtClean="0"/>
              <a:t>U31 is </a:t>
            </a:r>
            <a:r>
              <a:rPr lang="en-US" sz="1200" dirty="0"/>
              <a:t>indicated by </a:t>
            </a:r>
            <a:r>
              <a:rPr lang="en-US" sz="1200" dirty="0" smtClean="0"/>
              <a:t>an arrow. The </a:t>
            </a:r>
            <a:r>
              <a:rPr lang="en-CA" sz="1200" dirty="0" smtClean="0"/>
              <a:t>expression level of U31 before and after knockdown was determined using quantitative RT-PCR and the expression levels relative to that detected in mock transfected cells are indicated at bottom.</a:t>
            </a:r>
            <a:endParaRPr lang="en-CA" sz="1200" dirty="0"/>
          </a:p>
          <a:p>
            <a:pPr algn="just"/>
            <a:endParaRPr lang="en-CA" sz="1200" b="1" dirty="0" smtClean="0"/>
          </a:p>
          <a:p>
            <a:pPr algn="just"/>
            <a:endParaRPr lang="en-CA" sz="1200" b="1" dirty="0" smtClean="0"/>
          </a:p>
          <a:p>
            <a:pPr algn="just"/>
            <a:r>
              <a:rPr lang="en-CA" sz="1200" b="1" dirty="0" smtClean="0"/>
              <a:t>Figure S7. Predicted stability of different snoRNA forms of U15B (A-C), U26 (D-F) and SNORD126 (G-I) as analyzed using </a:t>
            </a:r>
            <a:r>
              <a:rPr lang="en-CA" sz="1200" b="1" dirty="0" err="1" smtClean="0"/>
              <a:t>mfold</a:t>
            </a:r>
            <a:r>
              <a:rPr lang="en-CA" sz="1200" b="1" dirty="0" smtClean="0"/>
              <a:t>.</a:t>
            </a:r>
            <a:r>
              <a:rPr lang="en-CA" sz="1200" dirty="0" smtClean="0"/>
              <a:t> The three </a:t>
            </a:r>
            <a:r>
              <a:rPr lang="en-CA" sz="1200" dirty="0" err="1" smtClean="0"/>
              <a:t>snoRNAs</a:t>
            </a:r>
            <a:r>
              <a:rPr lang="en-CA" sz="1200" dirty="0" smtClean="0"/>
              <a:t> expressed as both long and short forms and showing the strongest effect in the NOP58 knockdown (long forms) and the RBFOX2 knockdown (short forms) were evaluated using </a:t>
            </a:r>
            <a:r>
              <a:rPr lang="en-CA" sz="1200" dirty="0" err="1" smtClean="0"/>
              <a:t>mfold</a:t>
            </a:r>
            <a:r>
              <a:rPr lang="en-CA" sz="1200" dirty="0"/>
              <a:t> (http://mfold.rna.albany.edu/?</a:t>
            </a:r>
            <a:r>
              <a:rPr lang="en-CA" sz="1200" dirty="0" smtClean="0"/>
              <a:t>q=mfold/RNA-Folding-Form). For each </a:t>
            </a:r>
            <a:r>
              <a:rPr lang="en-CA" sz="1200" dirty="0" err="1" smtClean="0"/>
              <a:t>snoRNA</a:t>
            </a:r>
            <a:r>
              <a:rPr lang="en-CA" sz="1200" dirty="0" smtClean="0"/>
              <a:t>, the predicted minimum free energy of the long form with secondary structure most likely to form a k-turn (as evaluated by visual inspection) was compared to the short form showing strongest canonical base pairing in the terminal region and the short form most likely to form a k-turn. Constraints (as described on the RNA folding form of the </a:t>
            </a:r>
            <a:r>
              <a:rPr lang="en-CA" sz="1200" dirty="0" err="1" smtClean="0"/>
              <a:t>mfold</a:t>
            </a:r>
            <a:r>
              <a:rPr lang="en-CA" sz="1200" dirty="0" smtClean="0"/>
              <a:t> web server and in the corresponding manuscript (</a:t>
            </a:r>
            <a:r>
              <a:rPr lang="en-CA" sz="1200" dirty="0" err="1" smtClean="0"/>
              <a:t>Zuker</a:t>
            </a:r>
            <a:r>
              <a:rPr lang="en-CA" sz="1200" dirty="0" smtClean="0"/>
              <a:t> (2003) NAR 31(13):3406-15)) were used to force base pairing of certain residues (in particular to force short forms to adopt a structure compatible with k-turn formation), in order to compare the minimum free energy of each form type. The boxes C and D are highlighted in orange and blue respectively for each structure. It should be noted that </a:t>
            </a:r>
            <a:r>
              <a:rPr lang="en-CA" sz="1200" dirty="0" err="1" smtClean="0"/>
              <a:t>mfold</a:t>
            </a:r>
            <a:r>
              <a:rPr lang="en-CA" sz="1200" dirty="0" smtClean="0"/>
              <a:t> does not predict non-canonical G-A and A-G base pairing found in k-turns and thus the actual minimum free energy of the k-turn forms is likely to be lower than the </a:t>
            </a:r>
            <a:r>
              <a:rPr lang="en-CA" sz="1200" dirty="0" err="1" smtClean="0"/>
              <a:t>mfold</a:t>
            </a:r>
            <a:r>
              <a:rPr lang="en-CA" sz="1200" dirty="0" smtClean="0"/>
              <a:t> predicted values.</a:t>
            </a:r>
          </a:p>
        </p:txBody>
      </p:sp>
      <p:sp>
        <p:nvSpPr>
          <p:cNvPr id="7" name="ZoneTexte 22"/>
          <p:cNvSpPr txBox="1"/>
          <p:nvPr/>
        </p:nvSpPr>
        <p:spPr>
          <a:xfrm>
            <a:off x="222112" y="3577280"/>
            <a:ext cx="6407577" cy="276999"/>
          </a:xfrm>
          <a:prstGeom prst="rect">
            <a:avLst/>
          </a:prstGeom>
          <a:noFill/>
        </p:spPr>
        <p:txBody>
          <a:bodyPr wrap="square" rtlCol="0">
            <a:spAutoFit/>
          </a:bodyPr>
          <a:lstStyle/>
          <a:p>
            <a:pPr algn="just"/>
            <a:endParaRPr lang="en-CA" sz="1200" dirty="0"/>
          </a:p>
        </p:txBody>
      </p:sp>
      <p:sp>
        <p:nvSpPr>
          <p:cNvPr id="8" name="ZoneTexte 22"/>
          <p:cNvSpPr txBox="1"/>
          <p:nvPr/>
        </p:nvSpPr>
        <p:spPr>
          <a:xfrm>
            <a:off x="-6724787" y="1826238"/>
            <a:ext cx="6407578" cy="276999"/>
          </a:xfrm>
          <a:prstGeom prst="rect">
            <a:avLst/>
          </a:prstGeom>
          <a:noFill/>
        </p:spPr>
        <p:txBody>
          <a:bodyPr wrap="square" rtlCol="0">
            <a:spAutoFit/>
          </a:bodyPr>
          <a:lstStyle/>
          <a:p>
            <a:pPr algn="just"/>
            <a:r>
              <a:rPr lang="en-CA" sz="1200" b="1" dirty="0" smtClean="0"/>
              <a:t> </a:t>
            </a:r>
            <a:endParaRPr lang="en-CA" sz="1200" dirty="0" smtClean="0"/>
          </a:p>
        </p:txBody>
      </p:sp>
      <p:sp>
        <p:nvSpPr>
          <p:cNvPr id="2" name="Slide Number Placeholder 1"/>
          <p:cNvSpPr>
            <a:spLocks noGrp="1"/>
          </p:cNvSpPr>
          <p:nvPr>
            <p:ph type="sldNum" sz="quarter" idx="12"/>
          </p:nvPr>
        </p:nvSpPr>
        <p:spPr/>
        <p:txBody>
          <a:bodyPr/>
          <a:lstStyle/>
          <a:p>
            <a:fld id="{19DE1540-3312-415C-A55C-73E00E5F93CB}" type="slidenum">
              <a:rPr lang="fr-CA" smtClean="0"/>
              <a:pPr/>
              <a:t>2</a:t>
            </a:fld>
            <a:endParaRPr lang="fr-CA" dirty="0"/>
          </a:p>
        </p:txBody>
      </p:sp>
    </p:spTree>
    <p:extLst>
      <p:ext uri="{BB962C8B-B14F-4D97-AF65-F5344CB8AC3E}">
        <p14:creationId xmlns:p14="http://schemas.microsoft.com/office/powerpoint/2010/main" xmlns="" val="2129148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22"/>
          <p:cNvSpPr txBox="1"/>
          <p:nvPr/>
        </p:nvSpPr>
        <p:spPr>
          <a:xfrm>
            <a:off x="261420" y="7824071"/>
            <a:ext cx="6075880" cy="1015663"/>
          </a:xfrm>
          <a:prstGeom prst="rect">
            <a:avLst/>
          </a:prstGeom>
          <a:noFill/>
        </p:spPr>
        <p:txBody>
          <a:bodyPr wrap="square" rtlCol="0">
            <a:spAutoFit/>
          </a:bodyPr>
          <a:lstStyle/>
          <a:p>
            <a:pPr algn="just"/>
            <a:r>
              <a:rPr lang="en-CA" sz="1200" b="1" dirty="0" smtClean="0">
                <a:latin typeface="Arial" pitchFamily="34" charset="0"/>
                <a:cs typeface="Arial" pitchFamily="34" charset="0"/>
              </a:rPr>
              <a:t>Figure S9 </a:t>
            </a:r>
            <a:r>
              <a:rPr lang="en-CA" sz="1200" b="1" dirty="0">
                <a:latin typeface="Arial" pitchFamily="34" charset="0"/>
                <a:cs typeface="Arial" pitchFamily="34" charset="0"/>
              </a:rPr>
              <a:t>(continued</a:t>
            </a:r>
            <a:r>
              <a:rPr lang="en-CA" sz="1200" b="1" dirty="0" smtClean="0">
                <a:latin typeface="Arial" pitchFamily="34" charset="0"/>
                <a:cs typeface="Arial" pitchFamily="34" charset="0"/>
              </a:rPr>
              <a:t>). Box C/D snoRNA forms most affected by RBFOX2 depletion (RBFOX2 KD/LF abundance fold change &lt; 0.5)</a:t>
            </a:r>
          </a:p>
          <a:p>
            <a:pPr algn="just"/>
            <a:endParaRPr lang="en-CA" sz="1200" b="1" dirty="0">
              <a:latin typeface="Arial" pitchFamily="34" charset="0"/>
              <a:cs typeface="Arial" pitchFamily="34" charset="0"/>
            </a:endParaRPr>
          </a:p>
          <a:p>
            <a:pPr algn="just"/>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pPr algn="just"/>
            <a:endParaRPr lang="en-GB" sz="1200" dirty="0">
              <a:latin typeface="Arial" pitchFamily="34" charset="0"/>
              <a:cs typeface="Arial" pitchFamily="34" charset="0"/>
            </a:endParaRPr>
          </a:p>
        </p:txBody>
      </p:sp>
      <p:graphicFrame>
        <p:nvGraphicFramePr>
          <p:cNvPr id="4" name="Tableau 7"/>
          <p:cNvGraphicFramePr>
            <a:graphicFrameLocks noGrp="1"/>
          </p:cNvGraphicFramePr>
          <p:nvPr>
            <p:extLst>
              <p:ext uri="{D42A27DB-BD31-4B8C-83A1-F6EECF244321}">
                <p14:modId xmlns:p14="http://schemas.microsoft.com/office/powerpoint/2010/main" xmlns="" val="4060428051"/>
              </p:ext>
            </p:extLst>
          </p:nvPr>
        </p:nvGraphicFramePr>
        <p:xfrm>
          <a:off x="586504" y="849367"/>
          <a:ext cx="5850390" cy="6156920"/>
        </p:xfrm>
        <a:graphic>
          <a:graphicData uri="http://schemas.openxmlformats.org/drawingml/2006/table">
            <a:tbl>
              <a:tblPr firstRow="1" bandRow="1">
                <a:tableStyleId>{5C22544A-7EE6-4342-B048-85BDC9FD1C3A}</a:tableStyleId>
              </a:tblPr>
              <a:tblGrid>
                <a:gridCol w="900198"/>
                <a:gridCol w="778798"/>
                <a:gridCol w="793630"/>
                <a:gridCol w="670659"/>
                <a:gridCol w="649706"/>
                <a:gridCol w="2057399"/>
              </a:tblGrid>
              <a:tr h="657613">
                <a:tc rowSpan="2">
                  <a:txBody>
                    <a:bodyPr/>
                    <a:lstStyle/>
                    <a:p>
                      <a:pPr algn="ctr"/>
                      <a:r>
                        <a:rPr lang="en-CA" sz="1200" dirty="0" err="1" smtClean="0"/>
                        <a:t>snoRNA</a:t>
                      </a:r>
                      <a:endParaRPr lang="fr-CA" sz="1200" dirty="0"/>
                    </a:p>
                  </a:txBody>
                  <a:tcPr anchor="ctr">
                    <a:lnL w="381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rowSpan="2">
                  <a:txBody>
                    <a:bodyPr/>
                    <a:lstStyle/>
                    <a:p>
                      <a:pPr algn="ctr"/>
                      <a:r>
                        <a:rPr lang="en-CA" sz="1200" dirty="0" smtClean="0"/>
                        <a:t>Fold</a:t>
                      </a:r>
                      <a:r>
                        <a:rPr lang="en-CA" sz="1200" baseline="0" dirty="0" smtClean="0"/>
                        <a:t> change</a:t>
                      </a:r>
                      <a:r>
                        <a:rPr lang="en-CA" sz="1200" dirty="0" smtClean="0"/>
                        <a:t> NOP58 KD/LF</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Fold</a:t>
                      </a:r>
                      <a:r>
                        <a:rPr lang="en-CA" sz="1200" baseline="0" dirty="0" smtClean="0"/>
                        <a:t> change</a:t>
                      </a:r>
                      <a:r>
                        <a:rPr lang="en-CA" sz="1200" dirty="0" smtClean="0"/>
                        <a:t> RBFOX2 KD/LF</a:t>
                      </a:r>
                      <a:endParaRPr lang="fr-CA" sz="1200" dirty="0" smtClean="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gridSpan="2">
                  <a:txBody>
                    <a:bodyPr/>
                    <a:lstStyle/>
                    <a:p>
                      <a:pPr algn="ctr"/>
                      <a:r>
                        <a:rPr lang="en-CA" sz="1200" dirty="0" smtClean="0"/>
                        <a:t>Number of nucleotides </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0070C0"/>
                    </a:solidFill>
                  </a:tcPr>
                </a:tc>
                <a:tc hMerge="1">
                  <a:txBody>
                    <a:bodyPr/>
                    <a:lstStyle/>
                    <a:p>
                      <a:pPr algn="ctr"/>
                      <a:endParaRPr lang="fr-CA" sz="1200" dirty="0"/>
                    </a:p>
                  </a:txBody>
                  <a:tcPr anchor="ctr"/>
                </a:tc>
                <a:tc rowSpan="2">
                  <a:txBody>
                    <a:bodyPr/>
                    <a:lstStyle/>
                    <a:p>
                      <a:pPr algn="ctr"/>
                      <a:r>
                        <a:rPr lang="en-CA" sz="1200" dirty="0" err="1" smtClean="0"/>
                        <a:t>Hostgene</a:t>
                      </a:r>
                      <a:endParaRPr lang="fr-CA" sz="12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r>
              <a:tr h="657613">
                <a:tc vMerge="1">
                  <a:txBody>
                    <a:bodyPr/>
                    <a:lstStyle/>
                    <a:p>
                      <a:endParaRPr lang="fr-CA"/>
                    </a:p>
                  </a:txBody>
                  <a:tcPr/>
                </a:tc>
                <a:tc vMerge="1">
                  <a:txBody>
                    <a:bodyPr/>
                    <a:lstStyle/>
                    <a:p>
                      <a:endParaRPr lang="fr-CA"/>
                    </a:p>
                  </a:txBody>
                  <a:tcPr/>
                </a:tc>
                <a:tc v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bg1"/>
                          </a:solidFill>
                        </a:rPr>
                        <a:t>before box C</a:t>
                      </a:r>
                      <a:endParaRPr lang="fr-CA" sz="1200" dirty="0" smtClean="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bg1"/>
                          </a:solidFill>
                        </a:rPr>
                        <a:t>after box D</a:t>
                      </a:r>
                      <a:endParaRPr lang="fr-CA" sz="1200" dirty="0" smtClean="0">
                        <a:solidFill>
                          <a:schemeClr val="bg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70C0"/>
                    </a:solidFill>
                  </a:tcPr>
                </a:tc>
                <a:tc vMerge="1">
                  <a:txBody>
                    <a:bodyPr/>
                    <a:lstStyle/>
                    <a:p>
                      <a:endParaRPr lang="fr-CA"/>
                    </a:p>
                  </a:txBody>
                  <a:tcPr/>
                </a:tc>
              </a:tr>
              <a:tr h="254826">
                <a:tc>
                  <a:txBody>
                    <a:bodyPr/>
                    <a:lstStyle/>
                    <a:p>
                      <a:pPr algn="ctr" fontAlgn="b"/>
                      <a:r>
                        <a:rPr lang="fr-CA" sz="1100" b="0" i="0" u="none" strike="noStrike" dirty="0">
                          <a:solidFill>
                            <a:srgbClr val="000000"/>
                          </a:solidFill>
                          <a:effectLst/>
                          <a:latin typeface="Calibri" panose="020F0502020204030204" pitchFamily="34" charset="0"/>
                        </a:rPr>
                        <a:t>U101</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0.516114</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0.27488</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lnT w="38100" cap="flat" cmpd="sng" algn="ctr">
                      <a:solidFill>
                        <a:schemeClr val="bg1"/>
                      </a:solidFill>
                      <a:prstDash val="solid"/>
                      <a:round/>
                      <a:headEnd type="none" w="med" len="med"/>
                      <a:tailEnd type="none" w="med" len="med"/>
                    </a:lnT>
                  </a:tcPr>
                </a:tc>
                <a:tc>
                  <a:txBody>
                    <a:bodyPr/>
                    <a:lstStyle/>
                    <a:p>
                      <a:pPr algn="ctr" fontAlgn="b"/>
                      <a:r>
                        <a:rPr lang="fr-CA" sz="1100" b="0" i="0" u="none" strike="noStrike">
                          <a:solidFill>
                            <a:srgbClr val="000000"/>
                          </a:solidFill>
                          <a:effectLst/>
                          <a:latin typeface="Calibri" panose="020F0502020204030204" pitchFamily="34" charset="0"/>
                        </a:rPr>
                        <a:t>RPS12</a:t>
                      </a:r>
                    </a:p>
                  </a:txBody>
                  <a:tcPr marL="9525" marR="9525" marT="9525" marB="0" anchor="ctr">
                    <a:lnT w="38100" cap="flat" cmpd="sng" algn="ctr">
                      <a:solidFill>
                        <a:schemeClr val="bg1"/>
                      </a:solidFill>
                      <a:prstDash val="solid"/>
                      <a:round/>
                      <a:headEnd type="none" w="med" len="med"/>
                      <a:tailEnd type="none" w="med" len="med"/>
                    </a:lnT>
                  </a:tcPr>
                </a:tc>
              </a:tr>
              <a:tr h="254826">
                <a:tc>
                  <a:txBody>
                    <a:bodyPr/>
                    <a:lstStyle/>
                    <a:p>
                      <a:pPr algn="ctr" fontAlgn="b"/>
                      <a:r>
                        <a:rPr lang="fr-CA" sz="1100" b="0" i="0" u="none" strike="noStrike">
                          <a:solidFill>
                            <a:srgbClr val="000000"/>
                          </a:solidFill>
                          <a:effectLst/>
                          <a:latin typeface="Calibri" panose="020F0502020204030204" pitchFamily="34" charset="0"/>
                        </a:rPr>
                        <a:t>U15A</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1.24994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0.275712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RPS3</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U101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0.800563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0.315795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RPS12</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U84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0.962314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0.318905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BAT1</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U84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1.089246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0.320577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BAT1</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HBII-95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0.945459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0.328438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NOP5/NOP58</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HBI-43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1.088261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0.335696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SNX5</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HBI-43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0.616657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0.354653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SNX5</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U15A</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1.358398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0.356948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RPS3</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HBII-99</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0.738031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0.380006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C20orf199</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U43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0.61581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0.412376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RPL3</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U31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0.650126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0.416538</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UHG</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U18A</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0.654657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0.420201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RPL4</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U105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0.660804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0.422807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PPAN</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SNORD124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0.938954</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0.433917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THRAP4/MED24</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U83B</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0.884643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0.434072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RPL3</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U16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1.092941</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0.449932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RPL4</a:t>
                      </a:r>
                    </a:p>
                  </a:txBody>
                  <a:tcPr marL="9525" marR="9525" marT="9525" marB="0" anchor="ctr"/>
                </a:tc>
              </a:tr>
              <a:tr h="254826">
                <a:tc>
                  <a:txBody>
                    <a:bodyPr/>
                    <a:lstStyle/>
                    <a:p>
                      <a:pPr algn="ctr" fontAlgn="b"/>
                      <a:r>
                        <a:rPr lang="fr-CA" sz="1100" b="0" i="0" u="none" strike="noStrike">
                          <a:solidFill>
                            <a:srgbClr val="000000"/>
                          </a:solidFill>
                          <a:effectLst/>
                          <a:latin typeface="Calibri" panose="020F0502020204030204" pitchFamily="34" charset="0"/>
                        </a:rPr>
                        <a:t>SNORD126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0.39057</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0.482052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CCNB1IP1</a:t>
                      </a:r>
                    </a:p>
                  </a:txBody>
                  <a:tcPr marL="9525" marR="9525" marT="9525" marB="0" anchor="ctr"/>
                </a:tc>
              </a:tr>
              <a:tr h="254826">
                <a:tc>
                  <a:txBody>
                    <a:bodyPr/>
                    <a:lstStyle/>
                    <a:p>
                      <a:pPr algn="ctr" fontAlgn="b"/>
                      <a:r>
                        <a:rPr lang="fr-CA" sz="1100" b="0" i="0" u="none" strike="noStrike" dirty="0">
                          <a:solidFill>
                            <a:srgbClr val="000000"/>
                          </a:solidFill>
                          <a:effectLst/>
                          <a:latin typeface="Calibri" panose="020F0502020204030204" pitchFamily="34" charset="0"/>
                        </a:rPr>
                        <a:t>SNORD126</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0.919925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0.49532</a:t>
                      </a:r>
                    </a:p>
                  </a:txBody>
                  <a:tcPr marL="9525" marR="9525" marT="9525" marB="0" anchor="ctr"/>
                </a:tc>
                <a:tc>
                  <a:txBody>
                    <a:bodyPr/>
                    <a:lstStyle/>
                    <a:p>
                      <a:pPr algn="ctr" fontAlgn="b"/>
                      <a:r>
                        <a:rPr lang="fr-CA" sz="11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b"/>
                      <a:r>
                        <a:rPr lang="fr-CA" sz="1100" b="0" i="0" u="none" strike="noStrike" dirty="0">
                          <a:solidFill>
                            <a:srgbClr val="000000"/>
                          </a:solidFill>
                          <a:effectLst/>
                          <a:latin typeface="Calibri" panose="020F0502020204030204" pitchFamily="34" charset="0"/>
                        </a:rPr>
                        <a:t>CCNB1IP1</a:t>
                      </a:r>
                    </a:p>
                  </a:txBody>
                  <a:tcPr marL="9525" marR="9525" marT="9525" marB="0" anchor="ctr"/>
                </a:tc>
              </a:tr>
            </a:tbl>
          </a:graphicData>
        </a:graphic>
      </p:graphicFrame>
      <p:sp>
        <p:nvSpPr>
          <p:cNvPr id="2" name="Slide Number Placeholder 1"/>
          <p:cNvSpPr>
            <a:spLocks noGrp="1"/>
          </p:cNvSpPr>
          <p:nvPr>
            <p:ph type="sldNum" sz="quarter" idx="12"/>
          </p:nvPr>
        </p:nvSpPr>
        <p:spPr/>
        <p:txBody>
          <a:bodyPr/>
          <a:lstStyle/>
          <a:p>
            <a:fld id="{19DE1540-3312-415C-A55C-73E00E5F93CB}" type="slidenum">
              <a:rPr lang="fr-CA" smtClean="0"/>
              <a:pPr/>
              <a:t>20</a:t>
            </a:fld>
            <a:endParaRPr lang="fr-CA"/>
          </a:p>
        </p:txBody>
      </p:sp>
    </p:spTree>
    <p:extLst>
      <p:ext uri="{BB962C8B-B14F-4D97-AF65-F5344CB8AC3E}">
        <p14:creationId xmlns:p14="http://schemas.microsoft.com/office/powerpoint/2010/main" xmlns="" val="2229096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22"/>
          <p:cNvSpPr txBox="1"/>
          <p:nvPr/>
        </p:nvSpPr>
        <p:spPr>
          <a:xfrm>
            <a:off x="121720" y="8113427"/>
            <a:ext cx="6075880" cy="1015663"/>
          </a:xfrm>
          <a:prstGeom prst="rect">
            <a:avLst/>
          </a:prstGeom>
          <a:noFill/>
        </p:spPr>
        <p:txBody>
          <a:bodyPr wrap="square" rtlCol="0">
            <a:spAutoFit/>
          </a:bodyPr>
          <a:lstStyle/>
          <a:p>
            <a:pPr algn="just"/>
            <a:r>
              <a:rPr lang="en-CA" sz="1200" b="1" dirty="0" smtClean="0">
                <a:latin typeface="Arial" pitchFamily="34" charset="0"/>
                <a:cs typeface="Arial" pitchFamily="34" charset="0"/>
              </a:rPr>
              <a:t>Figure S10. </a:t>
            </a:r>
            <a:r>
              <a:rPr lang="en-US" sz="1200" b="1" dirty="0">
                <a:latin typeface="Arial" pitchFamily="34" charset="0"/>
                <a:cs typeface="Arial" pitchFamily="34" charset="0"/>
              </a:rPr>
              <a:t>Intronic </a:t>
            </a:r>
            <a:r>
              <a:rPr lang="en-US" sz="1200" b="1" dirty="0" smtClean="0">
                <a:latin typeface="Arial" pitchFamily="34" charset="0"/>
                <a:cs typeface="Arial" pitchFamily="34" charset="0"/>
              </a:rPr>
              <a:t>position and </a:t>
            </a:r>
            <a:r>
              <a:rPr lang="en-US" sz="1200" b="1" dirty="0">
                <a:latin typeface="Arial" pitchFamily="34" charset="0"/>
                <a:cs typeface="Arial" pitchFamily="34" charset="0"/>
              </a:rPr>
              <a:t>stem length </a:t>
            </a:r>
            <a:r>
              <a:rPr lang="en-US" sz="1200" b="1" dirty="0" smtClean="0">
                <a:latin typeface="Arial" pitchFamily="34" charset="0"/>
                <a:cs typeface="Arial" pitchFamily="34" charset="0"/>
              </a:rPr>
              <a:t>preference </a:t>
            </a:r>
            <a:r>
              <a:rPr lang="en-US" sz="1200" b="1" dirty="0">
                <a:latin typeface="Arial" pitchFamily="34" charset="0"/>
                <a:cs typeface="Arial" pitchFamily="34" charset="0"/>
              </a:rPr>
              <a:t>of </a:t>
            </a:r>
            <a:r>
              <a:rPr lang="en-US" sz="1200" b="1" dirty="0" smtClean="0">
                <a:latin typeface="Arial" pitchFamily="34" charset="0"/>
                <a:cs typeface="Arial" pitchFamily="34" charset="0"/>
              </a:rPr>
              <a:t>snoRNAs most </a:t>
            </a:r>
            <a:r>
              <a:rPr lang="en-US" sz="1200" b="1" dirty="0">
                <a:latin typeface="Arial" pitchFamily="34" charset="0"/>
                <a:cs typeface="Arial" pitchFamily="34" charset="0"/>
              </a:rPr>
              <a:t>affected by the NOP58 and RBFOX2 depletions</a:t>
            </a:r>
            <a:r>
              <a:rPr lang="en-US" sz="1200" b="1" dirty="0" smtClean="0">
                <a:latin typeface="Arial" pitchFamily="34" charset="0"/>
                <a:cs typeface="Arial" pitchFamily="34" charset="0"/>
              </a:rPr>
              <a:t>.</a:t>
            </a:r>
          </a:p>
          <a:p>
            <a:pPr algn="just"/>
            <a:endParaRPr lang="en-US" sz="1200" b="1" dirty="0" smtClean="0">
              <a:latin typeface="Arial" pitchFamily="34" charset="0"/>
              <a:cs typeface="Arial" pitchFamily="34" charset="0"/>
            </a:endParaRPr>
          </a:p>
          <a:p>
            <a:pPr algn="just"/>
            <a:r>
              <a:rPr lang="en-US" sz="1200" b="1" dirty="0" err="1" smtClean="0">
                <a:latin typeface="Arial" pitchFamily="34" charset="0"/>
                <a:cs typeface="Arial" pitchFamily="34" charset="0"/>
              </a:rPr>
              <a:t>Deschamps</a:t>
            </a:r>
            <a:r>
              <a:rPr lang="en-US" sz="1200" b="1" dirty="0" err="1">
                <a:latin typeface="Arial" pitchFamily="34" charset="0"/>
                <a:cs typeface="Arial" pitchFamily="34" charset="0"/>
              </a:rPr>
              <a:t>-Francoeur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pPr algn="just"/>
            <a:endParaRPr lang="en-GB" sz="1200" dirty="0">
              <a:latin typeface="Arial" pitchFamily="34" charset="0"/>
              <a:cs typeface="Arial" pitchFamily="34" charset="0"/>
            </a:endParaRPr>
          </a:p>
        </p:txBody>
      </p:sp>
      <p:graphicFrame>
        <p:nvGraphicFramePr>
          <p:cNvPr id="28" name="Tableau 7"/>
          <p:cNvGraphicFramePr>
            <a:graphicFrameLocks noGrp="1"/>
          </p:cNvGraphicFramePr>
          <p:nvPr>
            <p:extLst>
              <p:ext uri="{D42A27DB-BD31-4B8C-83A1-F6EECF244321}">
                <p14:modId xmlns:p14="http://schemas.microsoft.com/office/powerpoint/2010/main" xmlns="" val="1886962812"/>
              </p:ext>
            </p:extLst>
          </p:nvPr>
        </p:nvGraphicFramePr>
        <p:xfrm>
          <a:off x="608204" y="1952228"/>
          <a:ext cx="5748521" cy="4029358"/>
        </p:xfrm>
        <a:graphic>
          <a:graphicData uri="http://schemas.openxmlformats.org/drawingml/2006/table">
            <a:tbl>
              <a:tblPr firstRow="1" bandRow="1">
                <a:tableStyleId>{5940675A-B579-460E-94D1-54222C63F5DA}</a:tableStyleId>
              </a:tblPr>
              <a:tblGrid>
                <a:gridCol w="2910072"/>
                <a:gridCol w="1390650"/>
                <a:gridCol w="1447799"/>
              </a:tblGrid>
              <a:tr h="565151">
                <a:tc>
                  <a:txBody>
                    <a:bodyPr/>
                    <a:lstStyle/>
                    <a:p>
                      <a:endParaRPr lang="fr-CA" dirty="0"/>
                    </a:p>
                  </a:txBody>
                  <a:tcPr/>
                </a:tc>
                <a:tc>
                  <a:txBody>
                    <a:bodyPr/>
                    <a:lstStyle/>
                    <a:p>
                      <a:pPr algn="ctr"/>
                      <a:r>
                        <a:rPr lang="en-CA" sz="1200" b="1" baseline="0" dirty="0" smtClean="0"/>
                        <a:t>NOP58 Dependent</a:t>
                      </a:r>
                      <a:r>
                        <a:rPr lang="fr-CA" sz="1200" b="1" baseline="0" dirty="0" smtClean="0"/>
                        <a:t> snoRNA</a:t>
                      </a:r>
                      <a:endParaRPr lang="en-CA" sz="1200" b="1" baseline="0" dirty="0" smtClean="0"/>
                    </a:p>
                  </a:txBody>
                  <a:tcPr/>
                </a:tc>
                <a:tc>
                  <a:txBody>
                    <a:bodyPr/>
                    <a:lstStyle/>
                    <a:p>
                      <a:pPr algn="ctr"/>
                      <a:r>
                        <a:rPr lang="en-CA" sz="1200" b="1" dirty="0" smtClean="0"/>
                        <a:t>RBFOX2 Dependent</a:t>
                      </a:r>
                      <a:r>
                        <a:rPr lang="en-CA" sz="1200" b="1" baseline="0" dirty="0" smtClean="0"/>
                        <a:t> snoRNA</a:t>
                      </a:r>
                      <a:endParaRPr lang="fr-CA" sz="1200" b="1" dirty="0"/>
                    </a:p>
                  </a:txBody>
                  <a:tcPr/>
                </a:tc>
              </a:tr>
              <a:tr h="1086767">
                <a:tc>
                  <a:txBody>
                    <a:bodyPr/>
                    <a:lstStyle/>
                    <a:p>
                      <a:pPr algn="ctr"/>
                      <a:r>
                        <a:rPr lang="en-CA" sz="1200" b="1" dirty="0" smtClean="0"/>
                        <a:t>Form</a:t>
                      </a:r>
                      <a:endParaRPr lang="fr-CA" sz="1200" b="1" dirty="0"/>
                    </a:p>
                  </a:txBody>
                  <a:tcPr/>
                </a:tc>
                <a:tc>
                  <a:txBody>
                    <a:bodyPr/>
                    <a:lstStyle/>
                    <a:p>
                      <a:endParaRPr lang="en-CA" dirty="0" smtClean="0"/>
                    </a:p>
                    <a:p>
                      <a:endParaRPr lang="en-CA" dirty="0" smtClean="0"/>
                    </a:p>
                    <a:p>
                      <a:endParaRPr lang="en-CA" dirty="0" smtClean="0"/>
                    </a:p>
                    <a:p>
                      <a:endParaRPr lang="fr-CA" dirty="0"/>
                    </a:p>
                  </a:txBody>
                  <a:tcPr/>
                </a:tc>
                <a:tc>
                  <a:txBody>
                    <a:bodyPr/>
                    <a:lstStyle/>
                    <a:p>
                      <a:endParaRPr lang="fr-CA" dirty="0"/>
                    </a:p>
                  </a:txBody>
                  <a:tcPr/>
                </a:tc>
              </a:tr>
              <a:tr h="10867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b="1" dirty="0" smtClean="0"/>
                        <a:t>Terminal</a:t>
                      </a:r>
                      <a:r>
                        <a:rPr lang="en-CA" sz="1200" b="1" baseline="0" dirty="0" smtClean="0"/>
                        <a:t> stem length</a:t>
                      </a:r>
                      <a:endParaRPr lang="fr-CA" sz="1200" b="1" dirty="0" smtClean="0"/>
                    </a:p>
                  </a:txBody>
                  <a:tcPr/>
                </a:tc>
                <a:tc>
                  <a:txBody>
                    <a:bodyPr/>
                    <a:lstStyle/>
                    <a:p>
                      <a:endParaRPr lang="en-CA" dirty="0" smtClean="0"/>
                    </a:p>
                    <a:p>
                      <a:endParaRPr lang="en-CA" dirty="0" smtClean="0"/>
                    </a:p>
                    <a:p>
                      <a:endParaRPr lang="en-CA" dirty="0" smtClean="0"/>
                    </a:p>
                    <a:p>
                      <a:endParaRPr lang="fr-CA" dirty="0"/>
                    </a:p>
                  </a:txBody>
                  <a:tcPr/>
                </a:tc>
                <a:tc>
                  <a:txBody>
                    <a:bodyPr/>
                    <a:lstStyle/>
                    <a:p>
                      <a:endParaRPr lang="fr-CA" dirty="0"/>
                    </a:p>
                  </a:txBody>
                  <a:tcPr/>
                </a:tc>
              </a:tr>
              <a:tr h="1086767">
                <a:tc>
                  <a:txBody>
                    <a:bodyPr/>
                    <a:lstStyle/>
                    <a:p>
                      <a:pPr algn="ctr"/>
                      <a:r>
                        <a:rPr lang="en-CA" sz="1200" b="1" dirty="0" smtClean="0"/>
                        <a:t>Position of </a:t>
                      </a:r>
                      <a:r>
                        <a:rPr lang="en-CA" sz="1200" b="1" dirty="0" err="1" smtClean="0"/>
                        <a:t>snoRNA</a:t>
                      </a:r>
                      <a:r>
                        <a:rPr lang="en-CA" sz="1200" b="1" dirty="0" smtClean="0"/>
                        <a:t> in intron</a:t>
                      </a:r>
                    </a:p>
                    <a:p>
                      <a:pPr algn="ctr"/>
                      <a:endParaRPr lang="en-CA" sz="1200" b="1" dirty="0" smtClean="0"/>
                    </a:p>
                    <a:p>
                      <a:pPr algn="ctr"/>
                      <a:endParaRPr lang="en-CA" sz="1200" b="1" dirty="0" smtClean="0"/>
                    </a:p>
                    <a:p>
                      <a:pPr algn="ctr"/>
                      <a:endParaRPr lang="en-CA" sz="1200" b="1" dirty="0" smtClean="0"/>
                    </a:p>
                  </a:txBody>
                  <a:tcPr/>
                </a:tc>
                <a:tc>
                  <a:txBody>
                    <a:bodyPr/>
                    <a:lstStyle/>
                    <a:p>
                      <a:endParaRPr lang="fr-CA" dirty="0"/>
                    </a:p>
                  </a:txBody>
                  <a:tcPr/>
                </a:tc>
                <a:tc>
                  <a:txBody>
                    <a:bodyPr/>
                    <a:lstStyle/>
                    <a:p>
                      <a:endParaRPr lang="fr-CA" dirty="0"/>
                    </a:p>
                  </a:txBody>
                  <a:tcPr/>
                </a:tc>
              </a:tr>
            </a:tbl>
          </a:graphicData>
        </a:graphic>
      </p:graphicFrame>
      <p:pic>
        <p:nvPicPr>
          <p:cNvPr id="30" name="Picture 29"/>
          <p:cNvPicPr>
            <a:picLocks noChangeAspect="1"/>
          </p:cNvPicPr>
          <p:nvPr/>
        </p:nvPicPr>
        <p:blipFill rotWithShape="1">
          <a:blip r:embed="rId2" cstate="print"/>
          <a:srcRect l="32412" t="61746" r="66515" b="24894"/>
          <a:stretch/>
        </p:blipFill>
        <p:spPr>
          <a:xfrm>
            <a:off x="1408224" y="2774099"/>
            <a:ext cx="240517" cy="842311"/>
          </a:xfrm>
          <a:prstGeom prst="rect">
            <a:avLst/>
          </a:prstGeom>
        </p:spPr>
      </p:pic>
      <p:sp>
        <p:nvSpPr>
          <p:cNvPr id="35" name="TextBox 34"/>
          <p:cNvSpPr txBox="1"/>
          <p:nvPr/>
        </p:nvSpPr>
        <p:spPr>
          <a:xfrm>
            <a:off x="1636215" y="2799151"/>
            <a:ext cx="848309" cy="276999"/>
          </a:xfrm>
          <a:prstGeom prst="rect">
            <a:avLst/>
          </a:prstGeom>
          <a:noFill/>
        </p:spPr>
        <p:txBody>
          <a:bodyPr wrap="none" rtlCol="0">
            <a:spAutoFit/>
          </a:bodyPr>
          <a:lstStyle/>
          <a:p>
            <a:r>
              <a:rPr lang="en-CA" sz="1200" dirty="0"/>
              <a:t>s</a:t>
            </a:r>
            <a:r>
              <a:rPr lang="en-CA" sz="1200" dirty="0" smtClean="0"/>
              <a:t>hort form</a:t>
            </a:r>
            <a:endParaRPr lang="fr-CA" sz="1200" dirty="0"/>
          </a:p>
        </p:txBody>
      </p:sp>
      <p:sp>
        <p:nvSpPr>
          <p:cNvPr id="36" name="TextBox 35"/>
          <p:cNvSpPr txBox="1"/>
          <p:nvPr/>
        </p:nvSpPr>
        <p:spPr>
          <a:xfrm>
            <a:off x="1648741" y="3078261"/>
            <a:ext cx="790601" cy="276999"/>
          </a:xfrm>
          <a:prstGeom prst="rect">
            <a:avLst/>
          </a:prstGeom>
          <a:noFill/>
        </p:spPr>
        <p:txBody>
          <a:bodyPr wrap="none" rtlCol="0">
            <a:spAutoFit/>
          </a:bodyPr>
          <a:lstStyle/>
          <a:p>
            <a:r>
              <a:rPr lang="en-CA" sz="1200" dirty="0"/>
              <a:t>l</a:t>
            </a:r>
            <a:r>
              <a:rPr lang="en-CA" sz="1200" dirty="0" smtClean="0"/>
              <a:t>ong form</a:t>
            </a:r>
            <a:endParaRPr lang="fr-CA" sz="1200" dirty="0"/>
          </a:p>
        </p:txBody>
      </p:sp>
      <p:sp>
        <p:nvSpPr>
          <p:cNvPr id="37" name="TextBox 36"/>
          <p:cNvSpPr txBox="1"/>
          <p:nvPr/>
        </p:nvSpPr>
        <p:spPr>
          <a:xfrm>
            <a:off x="1648741" y="3350534"/>
            <a:ext cx="527709" cy="276999"/>
          </a:xfrm>
          <a:prstGeom prst="rect">
            <a:avLst/>
          </a:prstGeom>
          <a:noFill/>
        </p:spPr>
        <p:txBody>
          <a:bodyPr wrap="none" rtlCol="0">
            <a:spAutoFit/>
          </a:bodyPr>
          <a:lstStyle/>
          <a:p>
            <a:r>
              <a:rPr lang="en-CA" sz="1200" dirty="0" smtClean="0"/>
              <a:t>other</a:t>
            </a:r>
            <a:endParaRPr lang="fr-CA" sz="1200" dirty="0"/>
          </a:p>
        </p:txBody>
      </p:sp>
      <p:graphicFrame>
        <p:nvGraphicFramePr>
          <p:cNvPr id="38" name="Chart 37"/>
          <p:cNvGraphicFramePr>
            <a:graphicFrameLocks/>
          </p:cNvGraphicFramePr>
          <p:nvPr>
            <p:extLst>
              <p:ext uri="{D42A27DB-BD31-4B8C-83A1-F6EECF244321}">
                <p14:modId xmlns:p14="http://schemas.microsoft.com/office/powerpoint/2010/main" xmlns="" val="4204638587"/>
              </p:ext>
            </p:extLst>
          </p:nvPr>
        </p:nvGraphicFramePr>
        <p:xfrm>
          <a:off x="3579709" y="4884613"/>
          <a:ext cx="1326855" cy="1210961"/>
        </p:xfrm>
        <a:graphic>
          <a:graphicData uri="http://schemas.openxmlformats.org/drawingml/2006/chart">
            <c:chart xmlns:c="http://schemas.openxmlformats.org/drawingml/2006/chart" xmlns:r="http://schemas.openxmlformats.org/officeDocument/2006/relationships" r:id="rId3"/>
          </a:graphicData>
        </a:graphic>
      </p:graphicFrame>
      <p:pic>
        <p:nvPicPr>
          <p:cNvPr id="39" name="Picture 38"/>
          <p:cNvPicPr>
            <a:picLocks noChangeAspect="1"/>
          </p:cNvPicPr>
          <p:nvPr/>
        </p:nvPicPr>
        <p:blipFill rotWithShape="1">
          <a:blip r:embed="rId4" cstate="print"/>
          <a:srcRect l="77013" t="40794" r="22240" b="46508"/>
          <a:stretch/>
        </p:blipFill>
        <p:spPr>
          <a:xfrm>
            <a:off x="786616" y="5143912"/>
            <a:ext cx="151845" cy="726208"/>
          </a:xfrm>
          <a:prstGeom prst="rect">
            <a:avLst/>
          </a:prstGeom>
        </p:spPr>
      </p:pic>
      <p:sp>
        <p:nvSpPr>
          <p:cNvPr id="40" name="TextBox 39"/>
          <p:cNvSpPr txBox="1"/>
          <p:nvPr/>
        </p:nvSpPr>
        <p:spPr>
          <a:xfrm>
            <a:off x="929430" y="5229336"/>
            <a:ext cx="2157707" cy="276999"/>
          </a:xfrm>
          <a:prstGeom prst="rect">
            <a:avLst/>
          </a:prstGeom>
          <a:noFill/>
        </p:spPr>
        <p:txBody>
          <a:bodyPr wrap="none" rtlCol="0">
            <a:spAutoFit/>
          </a:bodyPr>
          <a:lstStyle/>
          <a:p>
            <a:r>
              <a:rPr lang="en-CA" sz="1200" dirty="0" smtClean="0"/>
              <a:t>&lt;150 </a:t>
            </a:r>
            <a:r>
              <a:rPr lang="en-CA" sz="1200" dirty="0" err="1" smtClean="0"/>
              <a:t>nt</a:t>
            </a:r>
            <a:r>
              <a:rPr lang="en-CA" sz="1200" dirty="0" smtClean="0"/>
              <a:t> from downstream exon</a:t>
            </a:r>
            <a:endParaRPr lang="fr-CA" sz="1200" dirty="0"/>
          </a:p>
        </p:txBody>
      </p:sp>
      <p:sp>
        <p:nvSpPr>
          <p:cNvPr id="41" name="TextBox 40"/>
          <p:cNvSpPr txBox="1"/>
          <p:nvPr/>
        </p:nvSpPr>
        <p:spPr>
          <a:xfrm>
            <a:off x="938461" y="5557631"/>
            <a:ext cx="2234651" cy="276999"/>
          </a:xfrm>
          <a:prstGeom prst="rect">
            <a:avLst/>
          </a:prstGeom>
          <a:noFill/>
        </p:spPr>
        <p:txBody>
          <a:bodyPr wrap="none" rtlCol="0">
            <a:spAutoFit/>
          </a:bodyPr>
          <a:lstStyle/>
          <a:p>
            <a:r>
              <a:rPr lang="en-CA" sz="1200" dirty="0" smtClean="0"/>
              <a:t>&gt;=150 </a:t>
            </a:r>
            <a:r>
              <a:rPr lang="en-CA" sz="1200" dirty="0" err="1" smtClean="0"/>
              <a:t>nt</a:t>
            </a:r>
            <a:r>
              <a:rPr lang="en-CA" sz="1200" dirty="0" smtClean="0"/>
              <a:t> from downstream exon</a:t>
            </a:r>
            <a:endParaRPr lang="fr-CA" sz="1200" dirty="0"/>
          </a:p>
        </p:txBody>
      </p:sp>
      <p:graphicFrame>
        <p:nvGraphicFramePr>
          <p:cNvPr id="42" name="Chart 41"/>
          <p:cNvGraphicFramePr>
            <a:graphicFrameLocks/>
          </p:cNvGraphicFramePr>
          <p:nvPr>
            <p:extLst>
              <p:ext uri="{D42A27DB-BD31-4B8C-83A1-F6EECF244321}">
                <p14:modId xmlns:p14="http://schemas.microsoft.com/office/powerpoint/2010/main" xmlns="" val="2519816599"/>
              </p:ext>
            </p:extLst>
          </p:nvPr>
        </p:nvGraphicFramePr>
        <p:xfrm>
          <a:off x="4977648" y="4827860"/>
          <a:ext cx="1396040" cy="119070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3" name="Chart 42"/>
          <p:cNvGraphicFramePr>
            <a:graphicFrameLocks/>
          </p:cNvGraphicFramePr>
          <p:nvPr>
            <p:extLst>
              <p:ext uri="{D42A27DB-BD31-4B8C-83A1-F6EECF244321}">
                <p14:modId xmlns:p14="http://schemas.microsoft.com/office/powerpoint/2010/main" xmlns="" val="952449605"/>
              </p:ext>
            </p:extLst>
          </p:nvPr>
        </p:nvGraphicFramePr>
        <p:xfrm>
          <a:off x="3561556" y="4802808"/>
          <a:ext cx="1359113" cy="123744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4" name="Chart 43"/>
          <p:cNvGraphicFramePr>
            <a:graphicFrameLocks/>
          </p:cNvGraphicFramePr>
          <p:nvPr>
            <p:extLst>
              <p:ext uri="{D42A27DB-BD31-4B8C-83A1-F6EECF244321}">
                <p14:modId xmlns:p14="http://schemas.microsoft.com/office/powerpoint/2010/main" xmlns="" val="1987423885"/>
              </p:ext>
            </p:extLst>
          </p:nvPr>
        </p:nvGraphicFramePr>
        <p:xfrm>
          <a:off x="3639118" y="3735739"/>
          <a:ext cx="1182177" cy="1209713"/>
        </p:xfrm>
        <a:graphic>
          <a:graphicData uri="http://schemas.openxmlformats.org/drawingml/2006/chart">
            <c:chart xmlns:c="http://schemas.openxmlformats.org/drawingml/2006/chart" xmlns:r="http://schemas.openxmlformats.org/officeDocument/2006/relationships" r:id="rId7"/>
          </a:graphicData>
        </a:graphic>
      </p:graphicFrame>
      <p:pic>
        <p:nvPicPr>
          <p:cNvPr id="45" name="Picture 44"/>
          <p:cNvPicPr>
            <a:picLocks noChangeAspect="1"/>
          </p:cNvPicPr>
          <p:nvPr/>
        </p:nvPicPr>
        <p:blipFill rotWithShape="1">
          <a:blip r:embed="rId8" cstate="print"/>
          <a:srcRect l="32321" t="33492" r="66551" b="54762"/>
          <a:stretch/>
        </p:blipFill>
        <p:spPr>
          <a:xfrm>
            <a:off x="1295024" y="4100670"/>
            <a:ext cx="192783" cy="564709"/>
          </a:xfrm>
          <a:prstGeom prst="rect">
            <a:avLst/>
          </a:prstGeom>
        </p:spPr>
      </p:pic>
      <p:graphicFrame>
        <p:nvGraphicFramePr>
          <p:cNvPr id="46" name="Chart 45"/>
          <p:cNvGraphicFramePr>
            <a:graphicFrameLocks/>
          </p:cNvGraphicFramePr>
          <p:nvPr>
            <p:extLst>
              <p:ext uri="{D42A27DB-BD31-4B8C-83A1-F6EECF244321}">
                <p14:modId xmlns:p14="http://schemas.microsoft.com/office/powerpoint/2010/main" xmlns="" val="2436975106"/>
              </p:ext>
            </p:extLst>
          </p:nvPr>
        </p:nvGraphicFramePr>
        <p:xfrm>
          <a:off x="5023771" y="3750887"/>
          <a:ext cx="1312817" cy="1195082"/>
        </p:xfrm>
        <a:graphic>
          <a:graphicData uri="http://schemas.openxmlformats.org/drawingml/2006/chart">
            <c:chart xmlns:c="http://schemas.openxmlformats.org/drawingml/2006/chart" xmlns:r="http://schemas.openxmlformats.org/officeDocument/2006/relationships" r:id="rId9"/>
          </a:graphicData>
        </a:graphic>
      </p:graphicFrame>
      <p:sp>
        <p:nvSpPr>
          <p:cNvPr id="47" name="TextBox 46"/>
          <p:cNvSpPr txBox="1"/>
          <p:nvPr/>
        </p:nvSpPr>
        <p:spPr>
          <a:xfrm>
            <a:off x="1487807" y="4100670"/>
            <a:ext cx="1038041" cy="276999"/>
          </a:xfrm>
          <a:prstGeom prst="rect">
            <a:avLst/>
          </a:prstGeom>
          <a:noFill/>
        </p:spPr>
        <p:txBody>
          <a:bodyPr wrap="none" rtlCol="0">
            <a:spAutoFit/>
          </a:bodyPr>
          <a:lstStyle/>
          <a:p>
            <a:r>
              <a:rPr lang="en-CA" sz="1200" dirty="0" smtClean="0"/>
              <a:t>&gt; 4 base pairs</a:t>
            </a:r>
            <a:endParaRPr lang="fr-CA" sz="1200" dirty="0"/>
          </a:p>
        </p:txBody>
      </p:sp>
      <p:sp>
        <p:nvSpPr>
          <p:cNvPr id="48" name="TextBox 47"/>
          <p:cNvSpPr txBox="1"/>
          <p:nvPr/>
        </p:nvSpPr>
        <p:spPr>
          <a:xfrm>
            <a:off x="1495984" y="4388380"/>
            <a:ext cx="1114985" cy="276999"/>
          </a:xfrm>
          <a:prstGeom prst="rect">
            <a:avLst/>
          </a:prstGeom>
          <a:noFill/>
        </p:spPr>
        <p:txBody>
          <a:bodyPr wrap="none" rtlCol="0">
            <a:spAutoFit/>
          </a:bodyPr>
          <a:lstStyle/>
          <a:p>
            <a:r>
              <a:rPr lang="en-CA" sz="1200" dirty="0" smtClean="0"/>
              <a:t>&lt;= 4 base pairs</a:t>
            </a:r>
            <a:endParaRPr lang="fr-CA" sz="1200" dirty="0"/>
          </a:p>
        </p:txBody>
      </p:sp>
      <p:graphicFrame>
        <p:nvGraphicFramePr>
          <p:cNvPr id="50" name="Chart 49"/>
          <p:cNvGraphicFramePr>
            <a:graphicFrameLocks/>
          </p:cNvGraphicFramePr>
          <p:nvPr>
            <p:extLst>
              <p:ext uri="{D42A27DB-BD31-4B8C-83A1-F6EECF244321}">
                <p14:modId xmlns:p14="http://schemas.microsoft.com/office/powerpoint/2010/main" xmlns="" val="686022438"/>
              </p:ext>
            </p:extLst>
          </p:nvPr>
        </p:nvGraphicFramePr>
        <p:xfrm>
          <a:off x="3520885" y="2501993"/>
          <a:ext cx="1387258" cy="124717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51" name="Chart 50"/>
          <p:cNvGraphicFramePr>
            <a:graphicFrameLocks/>
          </p:cNvGraphicFramePr>
          <p:nvPr>
            <p:extLst>
              <p:ext uri="{D42A27DB-BD31-4B8C-83A1-F6EECF244321}">
                <p14:modId xmlns:p14="http://schemas.microsoft.com/office/powerpoint/2010/main" xmlns="" val="2807653059"/>
              </p:ext>
            </p:extLst>
          </p:nvPr>
        </p:nvGraphicFramePr>
        <p:xfrm>
          <a:off x="5030274" y="2494104"/>
          <a:ext cx="1255733" cy="1262948"/>
        </p:xfrm>
        <a:graphic>
          <a:graphicData uri="http://schemas.openxmlformats.org/drawingml/2006/chart">
            <c:chart xmlns:c="http://schemas.openxmlformats.org/drawingml/2006/chart" xmlns:r="http://schemas.openxmlformats.org/officeDocument/2006/relationships" r:id="rId11"/>
          </a:graphicData>
        </a:graphic>
      </p:graphicFrame>
      <p:sp>
        <p:nvSpPr>
          <p:cNvPr id="2" name="Slide Number Placeholder 1"/>
          <p:cNvSpPr>
            <a:spLocks noGrp="1"/>
          </p:cNvSpPr>
          <p:nvPr>
            <p:ph type="sldNum" sz="quarter" idx="12"/>
          </p:nvPr>
        </p:nvSpPr>
        <p:spPr/>
        <p:txBody>
          <a:bodyPr/>
          <a:lstStyle/>
          <a:p>
            <a:fld id="{19DE1540-3312-415C-A55C-73E00E5F93CB}" type="slidenum">
              <a:rPr lang="fr-CA" smtClean="0"/>
              <a:pPr/>
              <a:t>21</a:t>
            </a:fld>
            <a:endParaRPr lang="fr-CA"/>
          </a:p>
        </p:txBody>
      </p:sp>
    </p:spTree>
    <p:extLst>
      <p:ext uri="{BB962C8B-B14F-4D97-AF65-F5344CB8AC3E}">
        <p14:creationId xmlns:p14="http://schemas.microsoft.com/office/powerpoint/2010/main" xmlns="" val="3395013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ZoneTexte 22"/>
          <p:cNvSpPr txBox="1"/>
          <p:nvPr/>
        </p:nvSpPr>
        <p:spPr>
          <a:xfrm>
            <a:off x="627644" y="8135311"/>
            <a:ext cx="5837327" cy="646331"/>
          </a:xfrm>
          <a:prstGeom prst="rect">
            <a:avLst/>
          </a:prstGeom>
          <a:noFill/>
        </p:spPr>
        <p:txBody>
          <a:bodyPr wrap="square" rtlCol="0">
            <a:spAutoFit/>
          </a:bodyPr>
          <a:lstStyle/>
          <a:p>
            <a:pPr algn="just"/>
            <a:r>
              <a:rPr lang="en-CA" sz="1200" b="1" dirty="0">
                <a:latin typeface="Arial" pitchFamily="34" charset="0"/>
                <a:cs typeface="Arial" pitchFamily="34" charset="0"/>
              </a:rPr>
              <a:t>Figure </a:t>
            </a:r>
            <a:r>
              <a:rPr lang="en-CA" sz="1200" b="1" dirty="0" smtClean="0">
                <a:latin typeface="Arial" pitchFamily="34" charset="0"/>
                <a:cs typeface="Arial" pitchFamily="34" charset="0"/>
              </a:rPr>
              <a:t>S11. </a:t>
            </a:r>
            <a:r>
              <a:rPr lang="en-CA" sz="1200" b="1" dirty="0">
                <a:latin typeface="Arial" pitchFamily="34" charset="0"/>
                <a:cs typeface="Arial" pitchFamily="34" charset="0"/>
              </a:rPr>
              <a:t>RBFOX2 directly binds to box C/D </a:t>
            </a:r>
            <a:r>
              <a:rPr lang="en-CA" sz="1200" b="1" dirty="0" smtClean="0">
                <a:latin typeface="Arial" pitchFamily="34" charset="0"/>
                <a:cs typeface="Arial" pitchFamily="34" charset="0"/>
              </a:rPr>
              <a:t>snoRNAs</a:t>
            </a:r>
          </a:p>
          <a:p>
            <a:pPr algn="just"/>
            <a:endParaRPr lang="en-US" sz="1200" b="1" dirty="0" smtClean="0">
              <a:latin typeface="Arial" pitchFamily="34" charset="0"/>
              <a:cs typeface="Arial" pitchFamily="34" charset="0"/>
            </a:endParaRPr>
          </a:p>
          <a:p>
            <a:pPr algn="just"/>
            <a:r>
              <a:rPr lang="en-US" sz="1200" b="1" dirty="0" err="1" smtClean="0">
                <a:latin typeface="Arial" pitchFamily="34" charset="0"/>
                <a:cs typeface="Arial" pitchFamily="34" charset="0"/>
              </a:rPr>
              <a:t>Deschamps</a:t>
            </a:r>
            <a:r>
              <a:rPr lang="en-US" sz="1200" b="1" dirty="0" err="1">
                <a:latin typeface="Arial" pitchFamily="34" charset="0"/>
                <a:cs typeface="Arial" pitchFamily="34" charset="0"/>
              </a:rPr>
              <a:t>-Francoeur</a:t>
            </a:r>
            <a:r>
              <a:rPr lang="en-US" sz="1200" b="1" dirty="0">
                <a:latin typeface="Arial" pitchFamily="34" charset="0"/>
                <a:cs typeface="Arial" pitchFamily="34" charset="0"/>
              </a:rPr>
              <a:t> et al., </a:t>
            </a:r>
            <a:r>
              <a:rPr lang="en-US" sz="1200" b="1" dirty="0" smtClean="0">
                <a:latin typeface="Arial" pitchFamily="34" charset="0"/>
                <a:cs typeface="Arial" pitchFamily="34" charset="0"/>
              </a:rPr>
              <a:t>2014</a:t>
            </a:r>
            <a:r>
              <a:rPr lang="en-CA" sz="1200" b="1" dirty="0" smtClean="0">
                <a:latin typeface="Arial" pitchFamily="34" charset="0"/>
                <a:cs typeface="Arial" pitchFamily="34" charset="0"/>
              </a:rPr>
              <a:t> </a:t>
            </a:r>
            <a:endParaRPr lang="en-GB" sz="1200" b="1" dirty="0">
              <a:latin typeface="Arial" pitchFamily="34" charset="0"/>
              <a:cs typeface="Arial" pitchFamily="34" charset="0"/>
            </a:endParaRPr>
          </a:p>
        </p:txBody>
      </p:sp>
      <p:graphicFrame>
        <p:nvGraphicFramePr>
          <p:cNvPr id="20" name="Graphique 15"/>
          <p:cNvGraphicFramePr>
            <a:graphicFrameLocks/>
          </p:cNvGraphicFramePr>
          <p:nvPr>
            <p:extLst>
              <p:ext uri="{D42A27DB-BD31-4B8C-83A1-F6EECF244321}">
                <p14:modId xmlns:p14="http://schemas.microsoft.com/office/powerpoint/2010/main" xmlns="" val="4176342638"/>
              </p:ext>
            </p:extLst>
          </p:nvPr>
        </p:nvGraphicFramePr>
        <p:xfrm>
          <a:off x="514047" y="1803667"/>
          <a:ext cx="5715000" cy="405765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fld id="{19DE1540-3312-415C-A55C-73E00E5F93CB}" type="slidenum">
              <a:rPr lang="fr-CA" smtClean="0"/>
              <a:pPr/>
              <a:t>22</a:t>
            </a:fld>
            <a:endParaRPr lang="fr-CA"/>
          </a:p>
        </p:txBody>
      </p:sp>
    </p:spTree>
    <p:extLst>
      <p:ext uri="{BB962C8B-B14F-4D97-AF65-F5344CB8AC3E}">
        <p14:creationId xmlns:p14="http://schemas.microsoft.com/office/powerpoint/2010/main" xmlns="" val="3371692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5900" y="598613"/>
            <a:ext cx="6375400" cy="5632311"/>
          </a:xfrm>
          <a:prstGeom prst="rect">
            <a:avLst/>
          </a:prstGeom>
        </p:spPr>
        <p:txBody>
          <a:bodyPr wrap="square">
            <a:spAutoFit/>
          </a:bodyPr>
          <a:lstStyle/>
          <a:p>
            <a:pPr algn="just"/>
            <a:r>
              <a:rPr lang="en-CA" sz="1200" b="1" dirty="0" smtClean="0"/>
              <a:t>Figure S8. Box C/D </a:t>
            </a:r>
            <a:r>
              <a:rPr lang="en-CA" sz="1200" b="1" dirty="0" err="1" smtClean="0"/>
              <a:t>snoRNA</a:t>
            </a:r>
            <a:r>
              <a:rPr lang="en-CA" sz="1200" b="1" dirty="0" smtClean="0"/>
              <a:t> forms most affected by NOP58 depletion. </a:t>
            </a:r>
            <a:r>
              <a:rPr lang="en-CA" sz="1200" dirty="0" smtClean="0"/>
              <a:t>All </a:t>
            </a:r>
            <a:r>
              <a:rPr lang="en-CA" sz="1200" dirty="0" err="1" smtClean="0"/>
              <a:t>snoRNA</a:t>
            </a:r>
            <a:r>
              <a:rPr lang="en-CA" sz="1200" dirty="0" smtClean="0"/>
              <a:t> forms negatively affected by at least two-fold in the NOP58 depletions as compared to the </a:t>
            </a:r>
            <a:r>
              <a:rPr lang="en-CA" sz="1200" dirty="0" err="1" smtClean="0"/>
              <a:t>lipofectamine</a:t>
            </a:r>
            <a:r>
              <a:rPr lang="en-CA" sz="1200" dirty="0" smtClean="0"/>
              <a:t> (LF) control samples are listed.</a:t>
            </a:r>
          </a:p>
          <a:p>
            <a:pPr algn="just"/>
            <a:endParaRPr lang="en-CA" sz="1200" dirty="0" smtClean="0"/>
          </a:p>
          <a:p>
            <a:pPr algn="just"/>
            <a:endParaRPr lang="en-CA" sz="1200" b="1" dirty="0" smtClean="0"/>
          </a:p>
          <a:p>
            <a:pPr algn="just"/>
            <a:r>
              <a:rPr lang="en-CA" sz="1200" b="1" dirty="0" smtClean="0"/>
              <a:t>Figure S9. Box C/D </a:t>
            </a:r>
            <a:r>
              <a:rPr lang="en-CA" sz="1200" b="1" dirty="0" err="1" smtClean="0"/>
              <a:t>snoRNA</a:t>
            </a:r>
            <a:r>
              <a:rPr lang="en-CA" sz="1200" b="1" dirty="0" smtClean="0"/>
              <a:t> forms most affected by RBFOX2 depletion.</a:t>
            </a:r>
            <a:r>
              <a:rPr lang="en-CA" sz="1200" dirty="0" smtClean="0"/>
              <a:t> All </a:t>
            </a:r>
            <a:r>
              <a:rPr lang="en-CA" sz="1200" dirty="0" err="1" smtClean="0"/>
              <a:t>snoRNA</a:t>
            </a:r>
            <a:r>
              <a:rPr lang="en-CA" sz="1200" dirty="0" smtClean="0"/>
              <a:t> forms negatively affected by at least two-fold in the RBFOX2 depletions as compared to the </a:t>
            </a:r>
            <a:r>
              <a:rPr lang="en-CA" sz="1200" dirty="0" err="1" smtClean="0"/>
              <a:t>lipofectamine</a:t>
            </a:r>
            <a:r>
              <a:rPr lang="en-CA" sz="1200" dirty="0" smtClean="0"/>
              <a:t> (LF) control samples are listed.</a:t>
            </a:r>
          </a:p>
          <a:p>
            <a:pPr algn="just"/>
            <a:endParaRPr lang="en-CA" sz="1200" dirty="0" smtClean="0"/>
          </a:p>
          <a:p>
            <a:pPr algn="just"/>
            <a:endParaRPr lang="en-CA" sz="1200" dirty="0" smtClean="0"/>
          </a:p>
          <a:p>
            <a:pPr algn="just"/>
            <a:r>
              <a:rPr lang="en-CA" sz="1200" b="1" dirty="0" smtClean="0"/>
              <a:t>Figure S10. </a:t>
            </a:r>
            <a:r>
              <a:rPr lang="en-US" sz="1200" b="1" dirty="0" err="1" smtClean="0"/>
              <a:t>Intronic</a:t>
            </a:r>
            <a:r>
              <a:rPr lang="en-US" sz="1200" b="1" dirty="0" smtClean="0"/>
              <a:t> position and stem length preference of </a:t>
            </a:r>
            <a:r>
              <a:rPr lang="en-US" sz="1200" b="1" dirty="0" err="1" smtClean="0"/>
              <a:t>snoRNAs</a:t>
            </a:r>
            <a:r>
              <a:rPr lang="en-US" sz="1200" b="1" dirty="0" smtClean="0"/>
              <a:t> affected by the NOP58 and RBFOX2 depletions.</a:t>
            </a:r>
            <a:r>
              <a:rPr lang="en-US" sz="1200" dirty="0" smtClean="0"/>
              <a:t> The </a:t>
            </a:r>
            <a:r>
              <a:rPr lang="en-US" sz="1200" dirty="0" err="1" smtClean="0"/>
              <a:t>snoRNA</a:t>
            </a:r>
            <a:r>
              <a:rPr lang="en-US" sz="1200" dirty="0" smtClean="0"/>
              <a:t> end and stem lengths as well as position of the </a:t>
            </a:r>
            <a:r>
              <a:rPr lang="en-US" sz="1200" dirty="0" err="1" smtClean="0"/>
              <a:t>snoRNA</a:t>
            </a:r>
            <a:r>
              <a:rPr lang="en-US" sz="1200" dirty="0" smtClean="0"/>
              <a:t> within its host </a:t>
            </a:r>
            <a:r>
              <a:rPr lang="en-US" sz="1200" dirty="0" err="1" smtClean="0"/>
              <a:t>intron</a:t>
            </a:r>
            <a:r>
              <a:rPr lang="en-US" sz="1200" dirty="0" smtClean="0"/>
              <a:t> (i.e. distance separating the </a:t>
            </a:r>
            <a:r>
              <a:rPr lang="en-US" sz="1200" dirty="0" err="1" smtClean="0"/>
              <a:t>snoRNA</a:t>
            </a:r>
            <a:r>
              <a:rPr lang="en-US" sz="1200" dirty="0" smtClean="0"/>
              <a:t> from the closest downstream </a:t>
            </a:r>
            <a:r>
              <a:rPr lang="en-US" sz="1200" dirty="0" err="1" smtClean="0"/>
              <a:t>exon</a:t>
            </a:r>
            <a:r>
              <a:rPr lang="en-US" sz="1200" dirty="0" smtClean="0"/>
              <a:t>) were determined for </a:t>
            </a:r>
            <a:r>
              <a:rPr lang="en-US" sz="1200" dirty="0" err="1" smtClean="0"/>
              <a:t>snoRNAs</a:t>
            </a:r>
            <a:r>
              <a:rPr lang="en-US" sz="1200" dirty="0" smtClean="0"/>
              <a:t> with at least one form affected by either NOP58 (left column) or RBFOX2 (right column) and presented in the form of pie charts. The </a:t>
            </a:r>
            <a:r>
              <a:rPr lang="en-US" sz="1200" dirty="0" err="1" smtClean="0"/>
              <a:t>snoRNAs</a:t>
            </a:r>
            <a:r>
              <a:rPr lang="en-US" sz="1200" dirty="0" smtClean="0"/>
              <a:t> considered for this analysis are those listed in Figures S8 and S9.</a:t>
            </a:r>
            <a:endParaRPr lang="en-CA" sz="1200" dirty="0" smtClean="0"/>
          </a:p>
          <a:p>
            <a:pPr algn="just"/>
            <a:endParaRPr lang="en-CA" sz="1200" b="1" dirty="0" smtClean="0"/>
          </a:p>
          <a:p>
            <a:pPr algn="just"/>
            <a:endParaRPr lang="en-CA" sz="1200" b="1" dirty="0" smtClean="0"/>
          </a:p>
          <a:p>
            <a:pPr algn="just"/>
            <a:r>
              <a:rPr lang="en-CA" sz="1200" b="1" dirty="0" smtClean="0"/>
              <a:t>Figure S11. RBFOX2 directly binds to box C/D snoRNAs. </a:t>
            </a:r>
            <a:r>
              <a:rPr lang="en-GB" sz="1200" dirty="0" smtClean="0"/>
              <a:t>RBFOX2 </a:t>
            </a:r>
            <a:r>
              <a:rPr lang="en-GB" sz="1200" dirty="0"/>
              <a:t>CLIP-seq reads mapping to all positions of the repeat-masked human genome were obtained from the UCSC Genome Browser, ‘FOX2 adaptor-trimmed CLIP-seq reads’ regulation track, </a:t>
            </a:r>
            <a:r>
              <a:rPr lang="en-GB" sz="1200" dirty="0" smtClean="0"/>
              <a:t>and hg18 </a:t>
            </a:r>
            <a:r>
              <a:rPr lang="en-GB" sz="1200" dirty="0"/>
              <a:t>build. Reads mapping to coding genes, miRNAs and box C/D snoRNAs were intersected with the FOX2 CLIP-seq reads to determine the highest read count per position for each molecule. These maximum read counts were binned and their distribution is shown for each class of molecule. As seen in the graph, very low counts of miRNA reads were identified in the RBFOX2 CLIP-seq dataset. A larger proportion of UCSC genes were found bound by RBFOX2, with 7% of transcripts displaying more than 10 reads overlapping the same position. Finally, even though their length is much shorter than those of protein-coding transcripts, a strong proportion of box C/D snoRNAs were found bound by RBFOX2, with 40% of box C/D snoRNAs displaying more than 10 reads overlapping the same position. </a:t>
            </a:r>
          </a:p>
        </p:txBody>
      </p:sp>
      <p:sp>
        <p:nvSpPr>
          <p:cNvPr id="5" name="Slide Number Placeholder 4"/>
          <p:cNvSpPr>
            <a:spLocks noGrp="1"/>
          </p:cNvSpPr>
          <p:nvPr>
            <p:ph type="sldNum" sz="quarter" idx="12"/>
          </p:nvPr>
        </p:nvSpPr>
        <p:spPr/>
        <p:txBody>
          <a:bodyPr/>
          <a:lstStyle/>
          <a:p>
            <a:fld id="{19DE1540-3312-415C-A55C-73E00E5F93CB}" type="slidenum">
              <a:rPr lang="fr-CA" smtClean="0"/>
              <a:pPr/>
              <a:t>3</a:t>
            </a:fld>
            <a:endParaRPr lang="fr-CA"/>
          </a:p>
        </p:txBody>
      </p:sp>
    </p:spTree>
    <p:extLst>
      <p:ext uri="{BB962C8B-B14F-4D97-AF65-F5344CB8AC3E}">
        <p14:creationId xmlns:p14="http://schemas.microsoft.com/office/powerpoint/2010/main" xmlns="" val="1616182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22"/>
          <p:cNvSpPr txBox="1"/>
          <p:nvPr/>
        </p:nvSpPr>
        <p:spPr>
          <a:xfrm>
            <a:off x="382587" y="8195329"/>
            <a:ext cx="5868088" cy="830997"/>
          </a:xfrm>
          <a:prstGeom prst="rect">
            <a:avLst/>
          </a:prstGeom>
          <a:noFill/>
        </p:spPr>
        <p:txBody>
          <a:bodyPr wrap="square" rtlCol="0">
            <a:spAutoFit/>
          </a:bodyPr>
          <a:lstStyle/>
          <a:p>
            <a:r>
              <a:rPr lang="en-CA" sz="1200" b="1" dirty="0" smtClean="0">
                <a:latin typeface="Arial" pitchFamily="34" charset="0"/>
                <a:cs typeface="Arial" pitchFamily="34" charset="0"/>
              </a:rPr>
              <a:t>Figure S1. </a:t>
            </a:r>
            <a:r>
              <a:rPr lang="en-CA" sz="1200" b="1" dirty="0" smtClean="0">
                <a:latin typeface="Arial" pitchFamily="34" charset="0"/>
                <a:cs typeface="Arial" pitchFamily="34" charset="0"/>
              </a:rPr>
              <a:t>Validation of knockdowns </a:t>
            </a:r>
            <a:r>
              <a:rPr lang="en-CA" sz="1200" b="1" dirty="0" smtClean="0">
                <a:latin typeface="Arial" pitchFamily="34" charset="0"/>
                <a:cs typeface="Arial" pitchFamily="34" charset="0"/>
              </a:rPr>
              <a:t>of NOP58 (A) and RBFOX2 (B) by qPCR.</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cxnSp>
        <p:nvCxnSpPr>
          <p:cNvPr id="12" name="Straight Connector 11"/>
          <p:cNvCxnSpPr/>
          <p:nvPr/>
        </p:nvCxnSpPr>
        <p:spPr>
          <a:xfrm flipH="1" flipV="1">
            <a:off x="1922249" y="2666147"/>
            <a:ext cx="3562255" cy="246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 name="Chart 13"/>
          <p:cNvGraphicFramePr>
            <a:graphicFrameLocks/>
          </p:cNvGraphicFramePr>
          <p:nvPr>
            <p:extLst>
              <p:ext uri="{D42A27DB-BD31-4B8C-83A1-F6EECF244321}">
                <p14:modId xmlns:p14="http://schemas.microsoft.com/office/powerpoint/2010/main" xmlns="" val="2831041337"/>
              </p:ext>
            </p:extLst>
          </p:nvPr>
        </p:nvGraphicFramePr>
        <p:xfrm>
          <a:off x="1061113" y="1385247"/>
          <a:ext cx="4572000" cy="2743200"/>
        </p:xfrm>
        <a:graphic>
          <a:graphicData uri="http://schemas.openxmlformats.org/drawingml/2006/chart">
            <c:chart xmlns:c="http://schemas.openxmlformats.org/drawingml/2006/chart" xmlns:r="http://schemas.openxmlformats.org/officeDocument/2006/relationships" r:id="rId2"/>
          </a:graphicData>
        </a:graphic>
      </p:graphicFrame>
      <p:cxnSp>
        <p:nvCxnSpPr>
          <p:cNvPr id="16" name="Straight Connector 15"/>
          <p:cNvCxnSpPr/>
          <p:nvPr/>
        </p:nvCxnSpPr>
        <p:spPr>
          <a:xfrm flipH="1" flipV="1">
            <a:off x="1922249" y="5996828"/>
            <a:ext cx="3562255" cy="246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7" name="Chart 16"/>
          <p:cNvGraphicFramePr>
            <a:graphicFrameLocks/>
          </p:cNvGraphicFramePr>
          <p:nvPr>
            <p:extLst>
              <p:ext uri="{D42A27DB-BD31-4B8C-83A1-F6EECF244321}">
                <p14:modId xmlns:p14="http://schemas.microsoft.com/office/powerpoint/2010/main" xmlns="" val="1145191081"/>
              </p:ext>
            </p:extLst>
          </p:nvPr>
        </p:nvGraphicFramePr>
        <p:xfrm>
          <a:off x="1061884" y="4704736"/>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614425" y="4498152"/>
            <a:ext cx="312906" cy="369332"/>
          </a:xfrm>
          <a:prstGeom prst="rect">
            <a:avLst/>
          </a:prstGeom>
          <a:noFill/>
        </p:spPr>
        <p:txBody>
          <a:bodyPr wrap="none" rtlCol="0">
            <a:spAutoFit/>
          </a:bodyPr>
          <a:lstStyle/>
          <a:p>
            <a:r>
              <a:rPr lang="en-CA" dirty="0" smtClean="0"/>
              <a:t>B</a:t>
            </a:r>
            <a:endParaRPr lang="fr-CA" dirty="0"/>
          </a:p>
        </p:txBody>
      </p:sp>
      <p:sp>
        <p:nvSpPr>
          <p:cNvPr id="19" name="TextBox 18"/>
          <p:cNvSpPr txBox="1"/>
          <p:nvPr/>
        </p:nvSpPr>
        <p:spPr>
          <a:xfrm>
            <a:off x="614425" y="1159360"/>
            <a:ext cx="318229" cy="369332"/>
          </a:xfrm>
          <a:prstGeom prst="rect">
            <a:avLst/>
          </a:prstGeom>
          <a:noFill/>
        </p:spPr>
        <p:txBody>
          <a:bodyPr wrap="none" rtlCol="0">
            <a:spAutoFit/>
          </a:bodyPr>
          <a:lstStyle/>
          <a:p>
            <a:r>
              <a:rPr lang="en-CA" dirty="0" smtClean="0"/>
              <a:t>A</a:t>
            </a:r>
            <a:endParaRPr lang="fr-CA" dirty="0"/>
          </a:p>
        </p:txBody>
      </p:sp>
      <p:sp>
        <p:nvSpPr>
          <p:cNvPr id="2" name="Slide Number Placeholder 1"/>
          <p:cNvSpPr>
            <a:spLocks noGrp="1"/>
          </p:cNvSpPr>
          <p:nvPr>
            <p:ph type="sldNum" sz="quarter" idx="12"/>
          </p:nvPr>
        </p:nvSpPr>
        <p:spPr/>
        <p:txBody>
          <a:bodyPr/>
          <a:lstStyle/>
          <a:p>
            <a:fld id="{19DE1540-3312-415C-A55C-73E00E5F93CB}" type="slidenum">
              <a:rPr lang="fr-CA" smtClean="0"/>
              <a:pPr/>
              <a:t>4</a:t>
            </a:fld>
            <a:endParaRPr lang="fr-CA"/>
          </a:p>
        </p:txBody>
      </p:sp>
      <p:sp>
        <p:nvSpPr>
          <p:cNvPr id="6" name="TextBox 5"/>
          <p:cNvSpPr txBox="1"/>
          <p:nvPr/>
        </p:nvSpPr>
        <p:spPr>
          <a:xfrm>
            <a:off x="3204634" y="3526423"/>
            <a:ext cx="898184" cy="261610"/>
          </a:xfrm>
          <a:prstGeom prst="rect">
            <a:avLst/>
          </a:prstGeom>
          <a:solidFill>
            <a:srgbClr val="FFFFFF"/>
          </a:solidFill>
        </p:spPr>
        <p:txBody>
          <a:bodyPr wrap="none" rtlCol="0">
            <a:spAutoFit/>
          </a:bodyPr>
          <a:lstStyle/>
          <a:p>
            <a:r>
              <a:rPr lang="en-CA" sz="1100" dirty="0" smtClean="0">
                <a:latin typeface="Helvetica"/>
                <a:cs typeface="Helvetica"/>
              </a:rPr>
              <a:t>NOP58 SI1</a:t>
            </a:r>
            <a:endParaRPr lang="en-CA" sz="1100" dirty="0">
              <a:latin typeface="Helvetica"/>
              <a:cs typeface="Helvetica"/>
            </a:endParaRPr>
          </a:p>
        </p:txBody>
      </p:sp>
      <p:sp>
        <p:nvSpPr>
          <p:cNvPr id="7" name="Rectangle 6"/>
          <p:cNvSpPr/>
          <p:nvPr/>
        </p:nvSpPr>
        <p:spPr>
          <a:xfrm>
            <a:off x="4412996" y="3526423"/>
            <a:ext cx="898184" cy="261610"/>
          </a:xfrm>
          <a:prstGeom prst="rect">
            <a:avLst/>
          </a:prstGeom>
          <a:solidFill>
            <a:srgbClr val="FFFFFF"/>
          </a:solidFill>
        </p:spPr>
        <p:txBody>
          <a:bodyPr wrap="none">
            <a:spAutoFit/>
          </a:bodyPr>
          <a:lstStyle/>
          <a:p>
            <a:r>
              <a:rPr lang="en-CA" sz="1100" dirty="0" smtClean="0">
                <a:latin typeface="Helvetica"/>
                <a:cs typeface="Helvetica"/>
              </a:rPr>
              <a:t>NOP58 SI2</a:t>
            </a:r>
            <a:endParaRPr lang="en-CA" sz="1100" dirty="0">
              <a:latin typeface="Helvetica"/>
              <a:cs typeface="Helvetica"/>
            </a:endParaRPr>
          </a:p>
        </p:txBody>
      </p:sp>
      <p:sp>
        <p:nvSpPr>
          <p:cNvPr id="9" name="Rectangle 8"/>
          <p:cNvSpPr/>
          <p:nvPr/>
        </p:nvSpPr>
        <p:spPr>
          <a:xfrm>
            <a:off x="2220127" y="3511034"/>
            <a:ext cx="364252" cy="276999"/>
          </a:xfrm>
          <a:prstGeom prst="rect">
            <a:avLst/>
          </a:prstGeom>
          <a:solidFill>
            <a:srgbClr val="FFFFFF"/>
          </a:solidFill>
        </p:spPr>
        <p:txBody>
          <a:bodyPr wrap="none">
            <a:spAutoFit/>
          </a:bodyPr>
          <a:lstStyle/>
          <a:p>
            <a:r>
              <a:rPr lang="en-CA" sz="1200" dirty="0" smtClean="0">
                <a:latin typeface="Helvetica"/>
                <a:cs typeface="Helvetica"/>
              </a:rPr>
              <a:t>LF</a:t>
            </a:r>
            <a:endParaRPr lang="en-CA" sz="1200" dirty="0">
              <a:latin typeface="Helvetica"/>
              <a:cs typeface="Helvetica"/>
            </a:endParaRPr>
          </a:p>
        </p:txBody>
      </p:sp>
      <p:sp>
        <p:nvSpPr>
          <p:cNvPr id="20" name="TextBox 19"/>
          <p:cNvSpPr txBox="1"/>
          <p:nvPr/>
        </p:nvSpPr>
        <p:spPr>
          <a:xfrm>
            <a:off x="3221570" y="6790325"/>
            <a:ext cx="999987" cy="261610"/>
          </a:xfrm>
          <a:prstGeom prst="rect">
            <a:avLst/>
          </a:prstGeom>
          <a:solidFill>
            <a:srgbClr val="FFFFFF"/>
          </a:solidFill>
        </p:spPr>
        <p:txBody>
          <a:bodyPr wrap="none" rtlCol="0">
            <a:spAutoFit/>
          </a:bodyPr>
          <a:lstStyle/>
          <a:p>
            <a:r>
              <a:rPr lang="en-CA" sz="1100" dirty="0" smtClean="0">
                <a:latin typeface="Helvetica"/>
                <a:cs typeface="Helvetica"/>
              </a:rPr>
              <a:t>RBFOX2 SI1</a:t>
            </a:r>
            <a:endParaRPr lang="en-CA" sz="1100" dirty="0">
              <a:latin typeface="Helvetica"/>
              <a:cs typeface="Helvetica"/>
            </a:endParaRPr>
          </a:p>
        </p:txBody>
      </p:sp>
      <p:sp>
        <p:nvSpPr>
          <p:cNvPr id="21" name="Rectangle 20"/>
          <p:cNvSpPr/>
          <p:nvPr/>
        </p:nvSpPr>
        <p:spPr>
          <a:xfrm>
            <a:off x="4429932" y="6790325"/>
            <a:ext cx="999987" cy="261610"/>
          </a:xfrm>
          <a:prstGeom prst="rect">
            <a:avLst/>
          </a:prstGeom>
          <a:solidFill>
            <a:srgbClr val="FFFFFF"/>
          </a:solidFill>
        </p:spPr>
        <p:txBody>
          <a:bodyPr wrap="none">
            <a:spAutoFit/>
          </a:bodyPr>
          <a:lstStyle/>
          <a:p>
            <a:r>
              <a:rPr lang="en-CA" sz="1100" dirty="0" smtClean="0">
                <a:latin typeface="Helvetica"/>
                <a:cs typeface="Helvetica"/>
              </a:rPr>
              <a:t>RBFOX2 SI2</a:t>
            </a:r>
            <a:endParaRPr lang="en-CA" sz="1100" dirty="0">
              <a:latin typeface="Helvetica"/>
              <a:cs typeface="Helvetica"/>
            </a:endParaRPr>
          </a:p>
        </p:txBody>
      </p:sp>
      <p:sp>
        <p:nvSpPr>
          <p:cNvPr id="22" name="Rectangle 21"/>
          <p:cNvSpPr/>
          <p:nvPr/>
        </p:nvSpPr>
        <p:spPr>
          <a:xfrm>
            <a:off x="2237063" y="6774936"/>
            <a:ext cx="364252" cy="276999"/>
          </a:xfrm>
          <a:prstGeom prst="rect">
            <a:avLst/>
          </a:prstGeom>
          <a:solidFill>
            <a:srgbClr val="FFFFFF"/>
          </a:solidFill>
        </p:spPr>
        <p:txBody>
          <a:bodyPr wrap="none">
            <a:spAutoFit/>
          </a:bodyPr>
          <a:lstStyle/>
          <a:p>
            <a:r>
              <a:rPr lang="en-CA" sz="1200" dirty="0" smtClean="0">
                <a:latin typeface="Helvetica"/>
                <a:cs typeface="Helvetica"/>
              </a:rPr>
              <a:t>LF</a:t>
            </a:r>
            <a:endParaRPr lang="en-CA" sz="1200" dirty="0">
              <a:latin typeface="Helvetica"/>
              <a:cs typeface="Helvetica"/>
            </a:endParaRPr>
          </a:p>
        </p:txBody>
      </p:sp>
    </p:spTree>
    <p:extLst>
      <p:ext uri="{BB962C8B-B14F-4D97-AF65-F5344CB8AC3E}">
        <p14:creationId xmlns:p14="http://schemas.microsoft.com/office/powerpoint/2010/main" xmlns="" val="111733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2272794623"/>
              </p:ext>
            </p:extLst>
          </p:nvPr>
        </p:nvGraphicFramePr>
        <p:xfrm>
          <a:off x="1041400" y="403736"/>
          <a:ext cx="5232400" cy="4389120"/>
        </p:xfrm>
        <a:graphic>
          <a:graphicData uri="http://schemas.openxmlformats.org/drawingml/2006/table">
            <a:tbl>
              <a:tblPr firstRow="1" bandRow="1">
                <a:tableStyleId>{9D7B26C5-4107-4FEC-AEDC-1716B250A1EF}</a:tableStyleId>
              </a:tblPr>
              <a:tblGrid>
                <a:gridCol w="1625600"/>
                <a:gridCol w="1295400"/>
                <a:gridCol w="1270000"/>
                <a:gridCol w="1041400"/>
              </a:tblGrid>
              <a:tr h="180975">
                <a:tc>
                  <a:txBody>
                    <a:bodyPr/>
                    <a:lstStyle/>
                    <a:p>
                      <a:pPr algn="ctr"/>
                      <a:r>
                        <a:rPr lang="en-CA" sz="1200" dirty="0" smtClean="0"/>
                        <a:t>Sample</a:t>
                      </a:r>
                      <a:endParaRPr lang="fr-CA" sz="1200" dirty="0"/>
                    </a:p>
                  </a:txBody>
                  <a:tcPr/>
                </a:tc>
                <a:tc>
                  <a:txBody>
                    <a:bodyPr/>
                    <a:lstStyle/>
                    <a:p>
                      <a:pPr algn="ctr"/>
                      <a:r>
                        <a:rPr lang="en-CA" sz="1200" dirty="0" smtClean="0"/>
                        <a:t>Replicate</a:t>
                      </a:r>
                      <a:endParaRPr lang="fr-CA"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CA" sz="1200" dirty="0" smtClean="0"/>
                        <a:t>28S/18S</a:t>
                      </a:r>
                      <a:endParaRPr lang="fr-CA" sz="1200" dirty="0" smtClean="0"/>
                    </a:p>
                  </a:txBody>
                  <a:tcPr/>
                </a:tc>
                <a:tc>
                  <a:txBody>
                    <a:bodyPr/>
                    <a:lstStyle/>
                    <a:p>
                      <a:pPr algn="ctr"/>
                      <a:r>
                        <a:rPr lang="en-CA" sz="1200" dirty="0" smtClean="0"/>
                        <a:t>RIN</a:t>
                      </a:r>
                      <a:endParaRPr lang="fr-CA" sz="1200" dirty="0"/>
                    </a:p>
                  </a:txBody>
                  <a:tcPr/>
                </a:tc>
              </a:tr>
              <a:tr h="180975">
                <a:tc>
                  <a:txBody>
                    <a:bodyPr/>
                    <a:lstStyle/>
                    <a:p>
                      <a:pPr algn="ctr"/>
                      <a:r>
                        <a:rPr lang="en-CA" sz="1200" dirty="0" smtClean="0"/>
                        <a:t>SKOV3ip1</a:t>
                      </a:r>
                      <a:endParaRPr lang="fr-CA" sz="1200" dirty="0"/>
                    </a:p>
                  </a:txBody>
                  <a:tcPr/>
                </a:tc>
                <a:tc>
                  <a:txBody>
                    <a:bodyPr/>
                    <a:lstStyle/>
                    <a:p>
                      <a:pPr algn="ctr"/>
                      <a:r>
                        <a:rPr lang="en-CA" sz="1200" dirty="0" smtClean="0"/>
                        <a:t>1</a:t>
                      </a:r>
                      <a:endParaRPr lang="fr-CA" sz="1200" dirty="0"/>
                    </a:p>
                  </a:txBody>
                  <a:tcPr/>
                </a:tc>
                <a:tc>
                  <a:txBody>
                    <a:bodyPr/>
                    <a:lstStyle/>
                    <a:p>
                      <a:pPr algn="ctr"/>
                      <a:r>
                        <a:rPr lang="fr-CA" sz="1200" dirty="0" smtClean="0"/>
                        <a:t>1.74191</a:t>
                      </a:r>
                      <a:endParaRPr lang="fr-CA" sz="1200" dirty="0"/>
                    </a:p>
                  </a:txBody>
                  <a:tcPr/>
                </a:tc>
                <a:tc>
                  <a:txBody>
                    <a:bodyPr/>
                    <a:lstStyle/>
                    <a:p>
                      <a:pPr algn="ctr"/>
                      <a:r>
                        <a:rPr lang="fr-CA" sz="1200" dirty="0" smtClean="0"/>
                        <a:t>9.7</a:t>
                      </a:r>
                      <a:endParaRPr lang="fr-CA" sz="1200" dirty="0"/>
                    </a:p>
                  </a:txBody>
                  <a:tcPr/>
                </a:tc>
              </a:tr>
              <a:tr h="180975">
                <a:tc>
                  <a:txBody>
                    <a:bodyPr/>
                    <a:lstStyle/>
                    <a:p>
                      <a:pPr algn="ctr"/>
                      <a:r>
                        <a:rPr lang="en-CA" sz="1200" dirty="0" smtClean="0"/>
                        <a:t>SKOV3ip1</a:t>
                      </a:r>
                      <a:endParaRPr lang="fr-CA" sz="1200" dirty="0"/>
                    </a:p>
                  </a:txBody>
                  <a:tcPr/>
                </a:tc>
                <a:tc>
                  <a:txBody>
                    <a:bodyPr/>
                    <a:lstStyle/>
                    <a:p>
                      <a:pPr algn="ctr"/>
                      <a:r>
                        <a:rPr lang="en-CA" sz="1200" dirty="0" smtClean="0"/>
                        <a:t>2</a:t>
                      </a:r>
                      <a:endParaRPr lang="fr-CA" sz="1200" dirty="0"/>
                    </a:p>
                  </a:txBody>
                  <a:tcPr/>
                </a:tc>
                <a:tc>
                  <a:txBody>
                    <a:bodyPr/>
                    <a:lstStyle/>
                    <a:p>
                      <a:pPr algn="ctr"/>
                      <a:r>
                        <a:rPr lang="fr-CA" sz="1200" dirty="0" smtClean="0"/>
                        <a:t>1.7461</a:t>
                      </a:r>
                      <a:endParaRPr lang="fr-CA" sz="1200" dirty="0"/>
                    </a:p>
                  </a:txBody>
                  <a:tcPr/>
                </a:tc>
                <a:tc>
                  <a:txBody>
                    <a:bodyPr/>
                    <a:lstStyle/>
                    <a:p>
                      <a:pPr algn="ctr"/>
                      <a:r>
                        <a:rPr lang="en-CA" sz="1200" dirty="0" smtClean="0"/>
                        <a:t>9.8</a:t>
                      </a:r>
                      <a:endParaRPr lang="fr-CA" sz="1200" dirty="0"/>
                    </a:p>
                  </a:txBody>
                  <a:tcPr/>
                </a:tc>
              </a:tr>
              <a:tr h="180975">
                <a:tc>
                  <a:txBody>
                    <a:bodyPr/>
                    <a:lstStyle/>
                    <a:p>
                      <a:pPr algn="ctr"/>
                      <a:r>
                        <a:rPr lang="en-CA" sz="1200" dirty="0" smtClean="0"/>
                        <a:t>MCF-7</a:t>
                      </a:r>
                      <a:endParaRPr lang="fr-CA" sz="1200" dirty="0"/>
                    </a:p>
                  </a:txBody>
                  <a:tcPr/>
                </a:tc>
                <a:tc>
                  <a:txBody>
                    <a:bodyPr/>
                    <a:lstStyle/>
                    <a:p>
                      <a:pPr algn="ctr"/>
                      <a:r>
                        <a:rPr lang="en-CA" sz="1200" dirty="0" smtClean="0"/>
                        <a:t>1</a:t>
                      </a:r>
                      <a:endParaRPr lang="fr-CA" sz="1200" dirty="0"/>
                    </a:p>
                  </a:txBody>
                  <a:tcPr/>
                </a:tc>
                <a:tc>
                  <a:txBody>
                    <a:bodyPr/>
                    <a:lstStyle/>
                    <a:p>
                      <a:pPr algn="ctr"/>
                      <a:r>
                        <a:rPr lang="fr-CA" sz="1200" dirty="0" smtClean="0"/>
                        <a:t>1.680451</a:t>
                      </a:r>
                      <a:endParaRPr lang="fr-CA" sz="1200" dirty="0"/>
                    </a:p>
                  </a:txBody>
                  <a:tcPr/>
                </a:tc>
                <a:tc>
                  <a:txBody>
                    <a:bodyPr/>
                    <a:lstStyle/>
                    <a:p>
                      <a:pPr algn="ctr"/>
                      <a:r>
                        <a:rPr lang="en-CA" sz="1200" dirty="0" smtClean="0"/>
                        <a:t>9.4</a:t>
                      </a:r>
                      <a:endParaRPr lang="fr-CA" sz="1200" dirty="0"/>
                    </a:p>
                  </a:txBody>
                  <a:tcPr/>
                </a:tc>
              </a:tr>
              <a:tr h="180975">
                <a:tc>
                  <a:txBody>
                    <a:bodyPr/>
                    <a:lstStyle/>
                    <a:p>
                      <a:pPr algn="ctr"/>
                      <a:r>
                        <a:rPr lang="en-CA" sz="1200" dirty="0" smtClean="0"/>
                        <a:t>MCF-7</a:t>
                      </a:r>
                      <a:endParaRPr lang="fr-CA" sz="1200" dirty="0"/>
                    </a:p>
                  </a:txBody>
                  <a:tcPr/>
                </a:tc>
                <a:tc>
                  <a:txBody>
                    <a:bodyPr/>
                    <a:lstStyle/>
                    <a:p>
                      <a:pPr algn="ctr"/>
                      <a:r>
                        <a:rPr lang="en-CA" sz="1200" dirty="0" smtClean="0"/>
                        <a:t>2</a:t>
                      </a:r>
                      <a:endParaRPr lang="fr-CA" sz="1200" dirty="0"/>
                    </a:p>
                  </a:txBody>
                  <a:tcPr/>
                </a:tc>
                <a:tc>
                  <a:txBody>
                    <a:bodyPr/>
                    <a:lstStyle/>
                    <a:p>
                      <a:pPr algn="ctr"/>
                      <a:r>
                        <a:rPr lang="fr-CA" sz="1200" dirty="0" smtClean="0"/>
                        <a:t>1.636702</a:t>
                      </a:r>
                      <a:endParaRPr lang="fr-CA" sz="1200" dirty="0"/>
                    </a:p>
                  </a:txBody>
                  <a:tcPr/>
                </a:tc>
                <a:tc>
                  <a:txBody>
                    <a:bodyPr/>
                    <a:lstStyle/>
                    <a:p>
                      <a:pPr algn="ctr"/>
                      <a:r>
                        <a:rPr lang="en-CA" sz="1200" dirty="0" smtClean="0"/>
                        <a:t>9.2</a:t>
                      </a:r>
                      <a:endParaRPr lang="fr-CA" sz="1200" dirty="0"/>
                    </a:p>
                  </a:txBody>
                  <a:tcPr/>
                </a:tc>
              </a:tr>
              <a:tr h="180975">
                <a:tc>
                  <a:txBody>
                    <a:bodyPr/>
                    <a:lstStyle/>
                    <a:p>
                      <a:pPr algn="ctr"/>
                      <a:r>
                        <a:rPr lang="en-CA" sz="1200" dirty="0" smtClean="0"/>
                        <a:t>BJ-</a:t>
                      </a:r>
                      <a:r>
                        <a:rPr lang="en-CA" sz="1200" dirty="0" err="1" smtClean="0"/>
                        <a:t>Tielf</a:t>
                      </a:r>
                      <a:endParaRPr lang="fr-CA" sz="1200" dirty="0"/>
                    </a:p>
                  </a:txBody>
                  <a:tcPr/>
                </a:tc>
                <a:tc>
                  <a:txBody>
                    <a:bodyPr/>
                    <a:lstStyle/>
                    <a:p>
                      <a:pPr algn="ctr"/>
                      <a:r>
                        <a:rPr lang="en-CA" sz="1200" dirty="0" smtClean="0"/>
                        <a:t>1</a:t>
                      </a:r>
                      <a:endParaRPr lang="fr-CA" sz="1200" dirty="0"/>
                    </a:p>
                  </a:txBody>
                  <a:tcPr/>
                </a:tc>
                <a:tc>
                  <a:txBody>
                    <a:bodyPr/>
                    <a:lstStyle/>
                    <a:p>
                      <a:pPr algn="ctr"/>
                      <a:r>
                        <a:rPr lang="fr-CA" sz="1200" dirty="0" smtClean="0"/>
                        <a:t>1.680261</a:t>
                      </a:r>
                      <a:endParaRPr lang="fr-CA" sz="1200" dirty="0"/>
                    </a:p>
                  </a:txBody>
                  <a:tcPr/>
                </a:tc>
                <a:tc>
                  <a:txBody>
                    <a:bodyPr/>
                    <a:lstStyle/>
                    <a:p>
                      <a:pPr algn="ctr"/>
                      <a:r>
                        <a:rPr lang="en-CA" sz="1200" dirty="0" smtClean="0"/>
                        <a:t>9.4</a:t>
                      </a:r>
                      <a:endParaRPr lang="fr-CA" sz="1200" dirty="0"/>
                    </a:p>
                  </a:txBody>
                  <a:tcPr/>
                </a:tc>
              </a:tr>
              <a:tr h="180975">
                <a:tc>
                  <a:txBody>
                    <a:bodyPr/>
                    <a:lstStyle/>
                    <a:p>
                      <a:pPr algn="ctr"/>
                      <a:r>
                        <a:rPr lang="en-CA" sz="1200" dirty="0" smtClean="0"/>
                        <a:t>BJ-</a:t>
                      </a:r>
                      <a:r>
                        <a:rPr lang="en-CA" sz="1200" dirty="0" err="1" smtClean="0"/>
                        <a:t>Tielf</a:t>
                      </a:r>
                      <a:endParaRPr lang="fr-CA" sz="1200" dirty="0"/>
                    </a:p>
                  </a:txBody>
                  <a:tcPr/>
                </a:tc>
                <a:tc>
                  <a:txBody>
                    <a:bodyPr/>
                    <a:lstStyle/>
                    <a:p>
                      <a:pPr algn="ctr"/>
                      <a:r>
                        <a:rPr lang="en-CA" sz="1200" dirty="0" smtClean="0"/>
                        <a:t>2</a:t>
                      </a:r>
                      <a:endParaRPr lang="fr-CA" sz="1200" dirty="0"/>
                    </a:p>
                  </a:txBody>
                  <a:tcPr/>
                </a:tc>
                <a:tc>
                  <a:txBody>
                    <a:bodyPr/>
                    <a:lstStyle/>
                    <a:p>
                      <a:pPr algn="ctr"/>
                      <a:r>
                        <a:rPr lang="fr-CA" sz="1200" dirty="0" smtClean="0"/>
                        <a:t>1.731743</a:t>
                      </a:r>
                      <a:endParaRPr lang="fr-CA" sz="1200" dirty="0"/>
                    </a:p>
                  </a:txBody>
                  <a:tcPr/>
                </a:tc>
                <a:tc>
                  <a:txBody>
                    <a:bodyPr/>
                    <a:lstStyle/>
                    <a:p>
                      <a:pPr algn="ctr"/>
                      <a:r>
                        <a:rPr lang="en-CA" sz="1200" dirty="0" smtClean="0"/>
                        <a:t>9.2</a:t>
                      </a:r>
                      <a:endParaRPr lang="fr-CA" sz="1200" dirty="0"/>
                    </a:p>
                  </a:txBody>
                  <a:tcPr/>
                </a:tc>
              </a:tr>
              <a:tr h="180975">
                <a:tc>
                  <a:txBody>
                    <a:bodyPr/>
                    <a:lstStyle/>
                    <a:p>
                      <a:pPr algn="ctr"/>
                      <a:r>
                        <a:rPr lang="en-CA" sz="1200" dirty="0" smtClean="0"/>
                        <a:t>INOF</a:t>
                      </a:r>
                      <a:endParaRPr lang="fr-CA" sz="1200" dirty="0"/>
                    </a:p>
                  </a:txBody>
                  <a:tcPr/>
                </a:tc>
                <a:tc>
                  <a:txBody>
                    <a:bodyPr/>
                    <a:lstStyle/>
                    <a:p>
                      <a:pPr algn="ctr"/>
                      <a:r>
                        <a:rPr lang="en-CA" sz="1200" dirty="0" smtClean="0"/>
                        <a:t>1</a:t>
                      </a:r>
                      <a:endParaRPr lang="fr-CA" sz="1200" dirty="0"/>
                    </a:p>
                  </a:txBody>
                  <a:tcPr/>
                </a:tc>
                <a:tc>
                  <a:txBody>
                    <a:bodyPr/>
                    <a:lstStyle/>
                    <a:p>
                      <a:pPr algn="ctr"/>
                      <a:r>
                        <a:rPr lang="fr-CA" sz="1200" dirty="0" smtClean="0"/>
                        <a:t>1.559328</a:t>
                      </a:r>
                      <a:endParaRPr lang="fr-CA" sz="1200" dirty="0"/>
                    </a:p>
                  </a:txBody>
                  <a:tcPr/>
                </a:tc>
                <a:tc>
                  <a:txBody>
                    <a:bodyPr/>
                    <a:lstStyle/>
                    <a:p>
                      <a:pPr algn="ctr"/>
                      <a:r>
                        <a:rPr lang="en-CA" sz="1200" dirty="0" smtClean="0"/>
                        <a:t>8.4</a:t>
                      </a:r>
                      <a:endParaRPr lang="fr-CA" sz="1200" dirty="0"/>
                    </a:p>
                  </a:txBody>
                  <a:tcPr/>
                </a:tc>
              </a:tr>
              <a:tr h="180975">
                <a:tc>
                  <a:txBody>
                    <a:bodyPr/>
                    <a:lstStyle/>
                    <a:p>
                      <a:pPr algn="ctr"/>
                      <a:r>
                        <a:rPr lang="en-CA" sz="1200" dirty="0" smtClean="0"/>
                        <a:t>INOF</a:t>
                      </a:r>
                      <a:endParaRPr lang="fr-CA" sz="1200" dirty="0"/>
                    </a:p>
                  </a:txBody>
                  <a:tcPr/>
                </a:tc>
                <a:tc>
                  <a:txBody>
                    <a:bodyPr/>
                    <a:lstStyle/>
                    <a:p>
                      <a:pPr algn="ctr"/>
                      <a:r>
                        <a:rPr lang="en-CA" sz="1200" dirty="0" smtClean="0"/>
                        <a:t>2</a:t>
                      </a:r>
                      <a:endParaRPr lang="fr-CA" sz="1200" dirty="0"/>
                    </a:p>
                  </a:txBody>
                  <a:tcPr/>
                </a:tc>
                <a:tc>
                  <a:txBody>
                    <a:bodyPr/>
                    <a:lstStyle/>
                    <a:p>
                      <a:pPr algn="ctr"/>
                      <a:r>
                        <a:rPr lang="fr-CA" sz="1200" dirty="0" smtClean="0"/>
                        <a:t>2.021277</a:t>
                      </a:r>
                      <a:endParaRPr lang="fr-CA" sz="1200" dirty="0"/>
                    </a:p>
                  </a:txBody>
                  <a:tcPr/>
                </a:tc>
                <a:tc>
                  <a:txBody>
                    <a:bodyPr/>
                    <a:lstStyle/>
                    <a:p>
                      <a:pPr algn="ctr"/>
                      <a:r>
                        <a:rPr lang="en-CA" sz="1200" dirty="0" smtClean="0"/>
                        <a:t>8.9</a:t>
                      </a:r>
                      <a:endParaRPr lang="fr-CA" sz="1200" dirty="0"/>
                    </a:p>
                  </a:txBody>
                  <a:tcPr/>
                </a:tc>
              </a:tr>
              <a:tr h="180975">
                <a:tc>
                  <a:txBody>
                    <a:bodyPr/>
                    <a:lstStyle/>
                    <a:p>
                      <a:pPr algn="ctr"/>
                      <a:r>
                        <a:rPr lang="en-CA" sz="1200" dirty="0" smtClean="0"/>
                        <a:t>SKOV3ip1_LF</a:t>
                      </a:r>
                      <a:endParaRPr lang="fr-CA" sz="1200" dirty="0"/>
                    </a:p>
                  </a:txBody>
                  <a:tcPr/>
                </a:tc>
                <a:tc>
                  <a:txBody>
                    <a:bodyPr/>
                    <a:lstStyle/>
                    <a:p>
                      <a:pPr algn="ctr"/>
                      <a:r>
                        <a:rPr lang="en-CA" sz="1200" dirty="0" smtClean="0"/>
                        <a:t>1</a:t>
                      </a:r>
                      <a:endParaRPr lang="fr-CA" sz="1200" dirty="0"/>
                    </a:p>
                  </a:txBody>
                  <a:tcPr/>
                </a:tc>
                <a:tc>
                  <a:txBody>
                    <a:bodyPr/>
                    <a:lstStyle/>
                    <a:p>
                      <a:pPr algn="ctr"/>
                      <a:r>
                        <a:rPr lang="fr-CA" sz="1200" dirty="0" smtClean="0"/>
                        <a:t>1.770444</a:t>
                      </a:r>
                      <a:endParaRPr lang="fr-CA" sz="1200" dirty="0"/>
                    </a:p>
                  </a:txBody>
                  <a:tcPr/>
                </a:tc>
                <a:tc>
                  <a:txBody>
                    <a:bodyPr/>
                    <a:lstStyle/>
                    <a:p>
                      <a:pPr algn="ctr"/>
                      <a:r>
                        <a:rPr lang="en-CA" sz="1200" dirty="0" smtClean="0"/>
                        <a:t>10</a:t>
                      </a:r>
                      <a:endParaRPr lang="fr-CA" sz="1200" dirty="0"/>
                    </a:p>
                  </a:txBody>
                  <a:tcPr/>
                </a:tc>
              </a:tr>
              <a:tr h="180975">
                <a:tc>
                  <a:txBody>
                    <a:bodyPr/>
                    <a:lstStyle/>
                    <a:p>
                      <a:pPr algn="ctr"/>
                      <a:r>
                        <a:rPr lang="en-CA" sz="1200" dirty="0" smtClean="0"/>
                        <a:t>SKOV3ip1_LF</a:t>
                      </a:r>
                      <a:endParaRPr lang="fr-CA" sz="1200" dirty="0"/>
                    </a:p>
                  </a:txBody>
                  <a:tcPr/>
                </a:tc>
                <a:tc>
                  <a:txBody>
                    <a:bodyPr/>
                    <a:lstStyle/>
                    <a:p>
                      <a:pPr algn="ctr"/>
                      <a:r>
                        <a:rPr lang="en-CA" sz="1200" dirty="0" smtClean="0"/>
                        <a:t>2</a:t>
                      </a:r>
                      <a:endParaRPr lang="fr-CA" sz="1200" dirty="0"/>
                    </a:p>
                  </a:txBody>
                  <a:tcPr/>
                </a:tc>
                <a:tc>
                  <a:txBody>
                    <a:bodyPr/>
                    <a:lstStyle/>
                    <a:p>
                      <a:pPr algn="ctr"/>
                      <a:r>
                        <a:rPr lang="fr-CA" sz="1200" dirty="0" smtClean="0"/>
                        <a:t>1.900521</a:t>
                      </a:r>
                      <a:endParaRPr lang="fr-CA" sz="1200" dirty="0"/>
                    </a:p>
                  </a:txBody>
                  <a:tcPr/>
                </a:tc>
                <a:tc>
                  <a:txBody>
                    <a:bodyPr/>
                    <a:lstStyle/>
                    <a:p>
                      <a:pPr algn="ctr"/>
                      <a:r>
                        <a:rPr lang="en-CA" sz="1200" dirty="0" smtClean="0"/>
                        <a:t>10</a:t>
                      </a:r>
                      <a:endParaRPr lang="fr-CA" sz="1200" dirty="0"/>
                    </a:p>
                  </a:txBody>
                  <a:tcPr/>
                </a:tc>
              </a:tr>
              <a:tr h="180975">
                <a:tc>
                  <a:txBody>
                    <a:bodyPr/>
                    <a:lstStyle/>
                    <a:p>
                      <a:pPr algn="ctr"/>
                      <a:r>
                        <a:rPr lang="en-CA" sz="1200" dirty="0" smtClean="0"/>
                        <a:t>SKOV3ip1_LF</a:t>
                      </a:r>
                      <a:endParaRPr lang="fr-CA" sz="1200" dirty="0"/>
                    </a:p>
                  </a:txBody>
                  <a:tcPr/>
                </a:tc>
                <a:tc>
                  <a:txBody>
                    <a:bodyPr/>
                    <a:lstStyle/>
                    <a:p>
                      <a:pPr algn="ctr"/>
                      <a:r>
                        <a:rPr lang="en-CA" sz="1200" dirty="0" smtClean="0"/>
                        <a:t>3</a:t>
                      </a:r>
                      <a:endParaRPr lang="fr-CA" sz="1200" dirty="0"/>
                    </a:p>
                  </a:txBody>
                  <a:tcPr/>
                </a:tc>
                <a:tc>
                  <a:txBody>
                    <a:bodyPr/>
                    <a:lstStyle/>
                    <a:p>
                      <a:pPr algn="ctr"/>
                      <a:r>
                        <a:rPr lang="fr-CA" sz="1200" dirty="0" smtClean="0"/>
                        <a:t>1.787963</a:t>
                      </a:r>
                      <a:endParaRPr lang="fr-CA" sz="1200" dirty="0"/>
                    </a:p>
                  </a:txBody>
                  <a:tcPr/>
                </a:tc>
                <a:tc>
                  <a:txBody>
                    <a:bodyPr/>
                    <a:lstStyle/>
                    <a:p>
                      <a:pPr algn="ctr"/>
                      <a:r>
                        <a:rPr lang="en-CA" sz="1200" dirty="0" smtClean="0"/>
                        <a:t>9.9</a:t>
                      </a:r>
                      <a:endParaRPr lang="fr-CA" sz="1200" dirty="0"/>
                    </a:p>
                  </a:txBody>
                  <a:tcPr/>
                </a:tc>
              </a:tr>
              <a:tr h="180975">
                <a:tc>
                  <a:txBody>
                    <a:bodyPr/>
                    <a:lstStyle/>
                    <a:p>
                      <a:pPr algn="ctr"/>
                      <a:r>
                        <a:rPr lang="en-CA" sz="1200" dirty="0" smtClean="0"/>
                        <a:t>SKOV3ip1_NOP58_KD</a:t>
                      </a:r>
                      <a:endParaRPr lang="fr-CA" sz="1200" dirty="0"/>
                    </a:p>
                  </a:txBody>
                  <a:tcPr/>
                </a:tc>
                <a:tc>
                  <a:txBody>
                    <a:bodyPr/>
                    <a:lstStyle/>
                    <a:p>
                      <a:pPr algn="ctr"/>
                      <a:r>
                        <a:rPr lang="en-CA" sz="1200" dirty="0" smtClean="0"/>
                        <a:t>1</a:t>
                      </a:r>
                      <a:endParaRPr lang="fr-CA" sz="1200" dirty="0"/>
                    </a:p>
                  </a:txBody>
                  <a:tcPr/>
                </a:tc>
                <a:tc>
                  <a:txBody>
                    <a:bodyPr/>
                    <a:lstStyle/>
                    <a:p>
                      <a:pPr algn="ctr"/>
                      <a:r>
                        <a:rPr lang="fr-CA" sz="1200" dirty="0" smtClean="0"/>
                        <a:t>2.006542</a:t>
                      </a:r>
                      <a:endParaRPr lang="fr-CA" sz="1200" dirty="0"/>
                    </a:p>
                  </a:txBody>
                  <a:tcPr/>
                </a:tc>
                <a:tc>
                  <a:txBody>
                    <a:bodyPr/>
                    <a:lstStyle/>
                    <a:p>
                      <a:pPr algn="ctr"/>
                      <a:r>
                        <a:rPr lang="en-CA" sz="1200" dirty="0" smtClean="0"/>
                        <a:t>10</a:t>
                      </a:r>
                      <a:endParaRPr lang="fr-CA" sz="1200" dirty="0"/>
                    </a:p>
                  </a:txBody>
                  <a:tcPr/>
                </a:tc>
              </a:tr>
              <a:tr h="180975">
                <a:tc>
                  <a:txBody>
                    <a:bodyPr/>
                    <a:lstStyle/>
                    <a:p>
                      <a:pPr algn="ctr"/>
                      <a:r>
                        <a:rPr lang="en-CA" sz="1200" dirty="0" smtClean="0"/>
                        <a:t>SKOV3ip1_NOP58_KD</a:t>
                      </a:r>
                      <a:endParaRPr lang="fr-CA" sz="1200" dirty="0"/>
                    </a:p>
                  </a:txBody>
                  <a:tcPr/>
                </a:tc>
                <a:tc>
                  <a:txBody>
                    <a:bodyPr/>
                    <a:lstStyle/>
                    <a:p>
                      <a:pPr algn="ctr"/>
                      <a:r>
                        <a:rPr lang="en-CA" sz="1200" dirty="0" smtClean="0"/>
                        <a:t>2</a:t>
                      </a:r>
                      <a:endParaRPr lang="fr-CA" sz="1200" dirty="0"/>
                    </a:p>
                  </a:txBody>
                  <a:tcPr/>
                </a:tc>
                <a:tc>
                  <a:txBody>
                    <a:bodyPr/>
                    <a:lstStyle/>
                    <a:p>
                      <a:pPr algn="ctr"/>
                      <a:r>
                        <a:rPr lang="fr-CA" sz="1200" dirty="0" smtClean="0"/>
                        <a:t>1.786576</a:t>
                      </a:r>
                      <a:endParaRPr lang="fr-CA" sz="1200" dirty="0"/>
                    </a:p>
                  </a:txBody>
                  <a:tcPr/>
                </a:tc>
                <a:tc>
                  <a:txBody>
                    <a:bodyPr/>
                    <a:lstStyle/>
                    <a:p>
                      <a:pPr algn="ctr"/>
                      <a:r>
                        <a:rPr lang="en-CA" sz="1200" dirty="0" smtClean="0"/>
                        <a:t>9.8</a:t>
                      </a:r>
                      <a:endParaRPr lang="fr-CA" sz="1200" dirty="0"/>
                    </a:p>
                  </a:txBody>
                  <a:tcPr/>
                </a:tc>
              </a:tr>
              <a:tr h="180975">
                <a:tc>
                  <a:txBody>
                    <a:bodyPr/>
                    <a:lstStyle/>
                    <a:p>
                      <a:pPr algn="ctr"/>
                      <a:r>
                        <a:rPr lang="en-CA" sz="1200" dirty="0" smtClean="0"/>
                        <a:t>SKOV3ip1_RBFOX2_KD</a:t>
                      </a:r>
                      <a:endParaRPr lang="fr-CA" sz="1200" dirty="0"/>
                    </a:p>
                  </a:txBody>
                  <a:tcPr/>
                </a:tc>
                <a:tc>
                  <a:txBody>
                    <a:bodyPr/>
                    <a:lstStyle/>
                    <a:p>
                      <a:pPr algn="ctr"/>
                      <a:r>
                        <a:rPr lang="en-CA" sz="1200" dirty="0" smtClean="0"/>
                        <a:t>1</a:t>
                      </a:r>
                      <a:endParaRPr lang="fr-CA" sz="1200" dirty="0"/>
                    </a:p>
                  </a:txBody>
                  <a:tcPr/>
                </a:tc>
                <a:tc>
                  <a:txBody>
                    <a:bodyPr/>
                    <a:lstStyle/>
                    <a:p>
                      <a:pPr algn="ctr"/>
                      <a:r>
                        <a:rPr lang="fr-CA" sz="1200" dirty="0" smtClean="0"/>
                        <a:t>1.8329 </a:t>
                      </a:r>
                      <a:endParaRPr lang="fr-CA" sz="1200" dirty="0"/>
                    </a:p>
                  </a:txBody>
                  <a:tcPr/>
                </a:tc>
                <a:tc>
                  <a:txBody>
                    <a:bodyPr/>
                    <a:lstStyle/>
                    <a:p>
                      <a:pPr algn="ctr"/>
                      <a:r>
                        <a:rPr lang="en-CA" sz="1200" dirty="0" smtClean="0"/>
                        <a:t>9.8</a:t>
                      </a:r>
                      <a:endParaRPr lang="fr-CA" sz="1200" dirty="0"/>
                    </a:p>
                  </a:txBody>
                  <a:tcPr/>
                </a:tc>
              </a:tr>
              <a:tr h="180975">
                <a:tc>
                  <a:txBody>
                    <a:bodyPr/>
                    <a:lstStyle/>
                    <a:p>
                      <a:pPr algn="ctr"/>
                      <a:r>
                        <a:rPr lang="en-CA" sz="1200" dirty="0" smtClean="0"/>
                        <a:t>SKOV3ip1_RBFOX2_KD</a:t>
                      </a:r>
                      <a:endParaRPr lang="fr-CA" sz="1200" dirty="0"/>
                    </a:p>
                  </a:txBody>
                  <a:tcPr/>
                </a:tc>
                <a:tc>
                  <a:txBody>
                    <a:bodyPr/>
                    <a:lstStyle/>
                    <a:p>
                      <a:pPr algn="ctr"/>
                      <a:r>
                        <a:rPr lang="en-CA" sz="1200" dirty="0" smtClean="0"/>
                        <a:t>2</a:t>
                      </a:r>
                      <a:endParaRPr lang="fr-CA" sz="1200" dirty="0"/>
                    </a:p>
                  </a:txBody>
                  <a:tcPr/>
                </a:tc>
                <a:tc>
                  <a:txBody>
                    <a:bodyPr/>
                    <a:lstStyle/>
                    <a:p>
                      <a:pPr algn="ctr"/>
                      <a:r>
                        <a:rPr lang="fr-CA" sz="1200" dirty="0" smtClean="0"/>
                        <a:t>1.757386</a:t>
                      </a:r>
                      <a:endParaRPr lang="fr-CA" sz="1200" dirty="0"/>
                    </a:p>
                  </a:txBody>
                  <a:tcPr/>
                </a:tc>
                <a:tc>
                  <a:txBody>
                    <a:bodyPr/>
                    <a:lstStyle/>
                    <a:p>
                      <a:pPr algn="ctr"/>
                      <a:r>
                        <a:rPr lang="en-CA" sz="1200" dirty="0" smtClean="0"/>
                        <a:t>9.7</a:t>
                      </a:r>
                      <a:endParaRPr lang="fr-CA" sz="1200" dirty="0"/>
                    </a:p>
                  </a:txBody>
                  <a:tcPr/>
                </a:tc>
              </a:tr>
            </a:tbl>
          </a:graphicData>
        </a:graphic>
      </p:graphicFrame>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35088" y="5237296"/>
            <a:ext cx="4217806" cy="2582863"/>
          </a:xfrm>
          <a:prstGeom prst="rect">
            <a:avLst/>
          </a:prstGeom>
        </p:spPr>
      </p:pic>
      <p:sp>
        <p:nvSpPr>
          <p:cNvPr id="5" name="ZoneTexte 22"/>
          <p:cNvSpPr txBox="1"/>
          <p:nvPr/>
        </p:nvSpPr>
        <p:spPr>
          <a:xfrm>
            <a:off x="293687" y="8309629"/>
            <a:ext cx="5997931" cy="646331"/>
          </a:xfrm>
          <a:prstGeom prst="rect">
            <a:avLst/>
          </a:prstGeom>
          <a:noFill/>
        </p:spPr>
        <p:txBody>
          <a:bodyPr wrap="square" rtlCol="0">
            <a:spAutoFit/>
          </a:bodyPr>
          <a:lstStyle/>
          <a:p>
            <a:r>
              <a:rPr lang="en-CA" sz="1200" b="1" dirty="0" smtClean="0">
                <a:latin typeface="Arial" pitchFamily="34" charset="0"/>
                <a:cs typeface="Arial" pitchFamily="34" charset="0"/>
              </a:rPr>
              <a:t>Figure S2. </a:t>
            </a:r>
            <a:r>
              <a:rPr lang="en-CA" sz="1200" b="1" dirty="0" err="1" smtClean="0">
                <a:latin typeface="Arial" pitchFamily="34" charset="0"/>
                <a:cs typeface="Arial" pitchFamily="34" charset="0"/>
              </a:rPr>
              <a:t>Bioanalysis</a:t>
            </a:r>
            <a:r>
              <a:rPr lang="en-CA" sz="1200" b="1" dirty="0" smtClean="0">
                <a:latin typeface="Arial" pitchFamily="34" charset="0"/>
                <a:cs typeface="Arial" pitchFamily="34" charset="0"/>
              </a:rPr>
              <a:t> and quality report for </a:t>
            </a:r>
            <a:r>
              <a:rPr lang="en-CA" sz="1200" b="1" dirty="0" err="1" smtClean="0">
                <a:latin typeface="Arial" pitchFamily="34" charset="0"/>
                <a:cs typeface="Arial" pitchFamily="34" charset="0"/>
              </a:rPr>
              <a:t>RNAseq</a:t>
            </a:r>
            <a:r>
              <a:rPr lang="en-CA" sz="1200" b="1" dirty="0" smtClean="0">
                <a:latin typeface="Arial" pitchFamily="34" charset="0"/>
                <a:cs typeface="Arial" pitchFamily="34" charset="0"/>
              </a:rPr>
              <a:t> datasets generated.</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p:txBody>
      </p:sp>
      <p:sp>
        <p:nvSpPr>
          <p:cNvPr id="3" name="TextBox 2"/>
          <p:cNvSpPr txBox="1"/>
          <p:nvPr/>
        </p:nvSpPr>
        <p:spPr>
          <a:xfrm>
            <a:off x="393700" y="335692"/>
            <a:ext cx="318229" cy="369332"/>
          </a:xfrm>
          <a:prstGeom prst="rect">
            <a:avLst/>
          </a:prstGeom>
          <a:noFill/>
        </p:spPr>
        <p:txBody>
          <a:bodyPr wrap="none" rtlCol="0">
            <a:spAutoFit/>
          </a:bodyPr>
          <a:lstStyle/>
          <a:p>
            <a:r>
              <a:rPr lang="en-CA" dirty="0" smtClean="0"/>
              <a:t>A</a:t>
            </a:r>
            <a:endParaRPr lang="fr-CA" dirty="0"/>
          </a:p>
        </p:txBody>
      </p:sp>
      <p:sp>
        <p:nvSpPr>
          <p:cNvPr id="6" name="TextBox 5"/>
          <p:cNvSpPr txBox="1"/>
          <p:nvPr/>
        </p:nvSpPr>
        <p:spPr>
          <a:xfrm>
            <a:off x="403162" y="5164920"/>
            <a:ext cx="312906" cy="369332"/>
          </a:xfrm>
          <a:prstGeom prst="rect">
            <a:avLst/>
          </a:prstGeom>
          <a:noFill/>
        </p:spPr>
        <p:txBody>
          <a:bodyPr wrap="none" rtlCol="0">
            <a:spAutoFit/>
          </a:bodyPr>
          <a:lstStyle/>
          <a:p>
            <a:r>
              <a:rPr lang="en-CA" dirty="0" smtClean="0"/>
              <a:t>B</a:t>
            </a:r>
            <a:endParaRPr lang="fr-CA" dirty="0"/>
          </a:p>
        </p:txBody>
      </p:sp>
      <p:sp>
        <p:nvSpPr>
          <p:cNvPr id="7" name="TextBox 6"/>
          <p:cNvSpPr txBox="1"/>
          <p:nvPr/>
        </p:nvSpPr>
        <p:spPr>
          <a:xfrm>
            <a:off x="3035300" y="5391185"/>
            <a:ext cx="1321837" cy="369332"/>
          </a:xfrm>
          <a:prstGeom prst="rect">
            <a:avLst/>
          </a:prstGeom>
          <a:solidFill>
            <a:schemeClr val="bg1"/>
          </a:solidFill>
        </p:spPr>
        <p:txBody>
          <a:bodyPr wrap="none" rtlCol="0">
            <a:spAutoFit/>
          </a:bodyPr>
          <a:lstStyle/>
          <a:p>
            <a:r>
              <a:rPr lang="en-CA" dirty="0" smtClean="0"/>
              <a:t>SKOV3ip1_1</a:t>
            </a:r>
            <a:endParaRPr lang="fr-CA" dirty="0"/>
          </a:p>
        </p:txBody>
      </p:sp>
      <p:sp>
        <p:nvSpPr>
          <p:cNvPr id="8" name="Slide Number Placeholder 7"/>
          <p:cNvSpPr>
            <a:spLocks noGrp="1"/>
          </p:cNvSpPr>
          <p:nvPr>
            <p:ph type="sldNum" sz="quarter" idx="12"/>
          </p:nvPr>
        </p:nvSpPr>
        <p:spPr/>
        <p:txBody>
          <a:bodyPr/>
          <a:lstStyle/>
          <a:p>
            <a:fld id="{19DE1540-3312-415C-A55C-73E00E5F93CB}" type="slidenum">
              <a:rPr lang="fr-CA" smtClean="0"/>
              <a:pPr/>
              <a:t>5</a:t>
            </a:fld>
            <a:endParaRPr lang="fr-CA"/>
          </a:p>
        </p:txBody>
      </p:sp>
    </p:spTree>
    <p:extLst>
      <p:ext uri="{BB962C8B-B14F-4D97-AF65-F5344CB8AC3E}">
        <p14:creationId xmlns:p14="http://schemas.microsoft.com/office/powerpoint/2010/main" xmlns="" val="854863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500" y="12700"/>
            <a:ext cx="312906" cy="369332"/>
          </a:xfrm>
          <a:prstGeom prst="rect">
            <a:avLst/>
          </a:prstGeom>
          <a:noFill/>
        </p:spPr>
        <p:txBody>
          <a:bodyPr wrap="none" rtlCol="0">
            <a:spAutoFit/>
          </a:bodyPr>
          <a:lstStyle/>
          <a:p>
            <a:r>
              <a:rPr lang="en-CA" dirty="0" smtClean="0"/>
              <a:t>C</a:t>
            </a:r>
            <a:endParaRPr lang="fr-CA" dirty="0"/>
          </a:p>
        </p:txBody>
      </p:sp>
      <p:sp>
        <p:nvSpPr>
          <p:cNvPr id="6" name="TextBox 5"/>
          <p:cNvSpPr txBox="1"/>
          <p:nvPr/>
        </p:nvSpPr>
        <p:spPr>
          <a:xfrm>
            <a:off x="571500" y="2508347"/>
            <a:ext cx="326682" cy="369332"/>
          </a:xfrm>
          <a:prstGeom prst="rect">
            <a:avLst/>
          </a:prstGeom>
          <a:noFill/>
        </p:spPr>
        <p:txBody>
          <a:bodyPr wrap="none" rtlCol="0">
            <a:spAutoFit/>
          </a:bodyPr>
          <a:lstStyle/>
          <a:p>
            <a:r>
              <a:rPr lang="en-CA" dirty="0" smtClean="0"/>
              <a:t>D</a:t>
            </a:r>
            <a:endParaRPr lang="fr-CA" dirty="0"/>
          </a:p>
        </p:txBody>
      </p:sp>
      <p:pic>
        <p:nvPicPr>
          <p:cNvPr id="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34179" y="114301"/>
            <a:ext cx="4298344" cy="2632182"/>
          </a:xfrm>
          <a:prstGeom prst="rect">
            <a:avLst/>
          </a:prstGeom>
        </p:spPr>
      </p:pic>
      <p:sp>
        <p:nvSpPr>
          <p:cNvPr id="7" name="TextBox 6"/>
          <p:cNvSpPr txBox="1"/>
          <p:nvPr/>
        </p:nvSpPr>
        <p:spPr>
          <a:xfrm>
            <a:off x="2933700" y="348854"/>
            <a:ext cx="1321837" cy="369332"/>
          </a:xfrm>
          <a:prstGeom prst="rect">
            <a:avLst/>
          </a:prstGeom>
          <a:solidFill>
            <a:schemeClr val="bg1"/>
          </a:solidFill>
        </p:spPr>
        <p:txBody>
          <a:bodyPr wrap="none" rtlCol="0">
            <a:spAutoFit/>
          </a:bodyPr>
          <a:lstStyle/>
          <a:p>
            <a:r>
              <a:rPr lang="en-CA" dirty="0" smtClean="0"/>
              <a:t>SKOV3ip1_2</a:t>
            </a:r>
            <a:endParaRPr lang="fr-CA" dirty="0"/>
          </a:p>
        </p:txBody>
      </p:sp>
      <p:pic>
        <p:nvPicPr>
          <p:cNvPr id="9" name="Pictur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1087" y="2731731"/>
            <a:ext cx="4351435" cy="266469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12091" y="5425362"/>
            <a:ext cx="4320431" cy="2645707"/>
          </a:xfrm>
          <a:prstGeom prst="rect">
            <a:avLst/>
          </a:prstGeom>
        </p:spPr>
      </p:pic>
      <p:sp>
        <p:nvSpPr>
          <p:cNvPr id="11" name="ZoneTexte 22"/>
          <p:cNvSpPr txBox="1"/>
          <p:nvPr/>
        </p:nvSpPr>
        <p:spPr>
          <a:xfrm>
            <a:off x="199962" y="8214459"/>
            <a:ext cx="6473793" cy="830997"/>
          </a:xfrm>
          <a:prstGeom prst="rect">
            <a:avLst/>
          </a:prstGeom>
          <a:noFill/>
        </p:spPr>
        <p:txBody>
          <a:bodyPr wrap="square" rtlCol="0">
            <a:spAutoFit/>
          </a:bodyPr>
          <a:lstStyle/>
          <a:p>
            <a:r>
              <a:rPr lang="en-CA" sz="1200" b="1" dirty="0" smtClean="0">
                <a:latin typeface="Arial" pitchFamily="34" charset="0"/>
                <a:cs typeface="Arial" pitchFamily="34" charset="0"/>
              </a:rPr>
              <a:t>Figure S2 (continued). </a:t>
            </a:r>
            <a:r>
              <a:rPr lang="en-CA" sz="1200" b="1" dirty="0" err="1" smtClean="0">
                <a:latin typeface="Arial" pitchFamily="34" charset="0"/>
                <a:cs typeface="Arial" pitchFamily="34" charset="0"/>
              </a:rPr>
              <a:t>Bioanalysis</a:t>
            </a:r>
            <a:r>
              <a:rPr lang="en-CA" sz="1200" b="1" dirty="0" smtClean="0">
                <a:latin typeface="Arial" pitchFamily="34" charset="0"/>
                <a:cs typeface="Arial" pitchFamily="34" charset="0"/>
              </a:rPr>
              <a:t> and quality report for </a:t>
            </a:r>
            <a:r>
              <a:rPr lang="en-CA" sz="1200" b="1" dirty="0" err="1" smtClean="0">
                <a:latin typeface="Arial" pitchFamily="34" charset="0"/>
                <a:cs typeface="Arial" pitchFamily="34" charset="0"/>
              </a:rPr>
              <a:t>RNAseq</a:t>
            </a:r>
            <a:r>
              <a:rPr lang="en-CA" sz="1200" b="1" dirty="0" smtClean="0">
                <a:latin typeface="Arial" pitchFamily="34" charset="0"/>
                <a:cs typeface="Arial" pitchFamily="34" charset="0"/>
              </a:rPr>
              <a:t> datasets generated</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sp>
        <p:nvSpPr>
          <p:cNvPr id="12" name="TextBox 11"/>
          <p:cNvSpPr txBox="1"/>
          <p:nvPr/>
        </p:nvSpPr>
        <p:spPr>
          <a:xfrm>
            <a:off x="568262" y="5143694"/>
            <a:ext cx="297377" cy="369332"/>
          </a:xfrm>
          <a:prstGeom prst="rect">
            <a:avLst/>
          </a:prstGeom>
          <a:noFill/>
        </p:spPr>
        <p:txBody>
          <a:bodyPr wrap="none" rtlCol="0">
            <a:spAutoFit/>
          </a:bodyPr>
          <a:lstStyle/>
          <a:p>
            <a:r>
              <a:rPr lang="en-CA" dirty="0" smtClean="0"/>
              <a:t>E</a:t>
            </a:r>
            <a:endParaRPr lang="fr-CA" dirty="0"/>
          </a:p>
        </p:txBody>
      </p:sp>
      <p:sp>
        <p:nvSpPr>
          <p:cNvPr id="13" name="TextBox 12"/>
          <p:cNvSpPr txBox="1"/>
          <p:nvPr/>
        </p:nvSpPr>
        <p:spPr>
          <a:xfrm>
            <a:off x="2933700" y="3089219"/>
            <a:ext cx="1031051" cy="369332"/>
          </a:xfrm>
          <a:prstGeom prst="rect">
            <a:avLst/>
          </a:prstGeom>
          <a:solidFill>
            <a:schemeClr val="bg1"/>
          </a:solidFill>
        </p:spPr>
        <p:txBody>
          <a:bodyPr wrap="none" rtlCol="0">
            <a:spAutoFit/>
          </a:bodyPr>
          <a:lstStyle/>
          <a:p>
            <a:r>
              <a:rPr lang="en-CA" dirty="0" smtClean="0"/>
              <a:t>MCF-7_2</a:t>
            </a:r>
            <a:endParaRPr lang="fr-CA" dirty="0"/>
          </a:p>
        </p:txBody>
      </p:sp>
      <p:sp>
        <p:nvSpPr>
          <p:cNvPr id="14" name="TextBox 13"/>
          <p:cNvSpPr txBox="1"/>
          <p:nvPr/>
        </p:nvSpPr>
        <p:spPr>
          <a:xfrm>
            <a:off x="2989312" y="5767428"/>
            <a:ext cx="1031051" cy="369332"/>
          </a:xfrm>
          <a:prstGeom prst="rect">
            <a:avLst/>
          </a:prstGeom>
          <a:solidFill>
            <a:schemeClr val="bg1"/>
          </a:solidFill>
        </p:spPr>
        <p:txBody>
          <a:bodyPr wrap="none" rtlCol="0">
            <a:spAutoFit/>
          </a:bodyPr>
          <a:lstStyle/>
          <a:p>
            <a:r>
              <a:rPr lang="en-CA" dirty="0" smtClean="0"/>
              <a:t>MCF-7_2</a:t>
            </a:r>
            <a:endParaRPr lang="fr-CA" dirty="0"/>
          </a:p>
        </p:txBody>
      </p:sp>
      <p:sp>
        <p:nvSpPr>
          <p:cNvPr id="2" name="Slide Number Placeholder 1"/>
          <p:cNvSpPr>
            <a:spLocks noGrp="1"/>
          </p:cNvSpPr>
          <p:nvPr>
            <p:ph type="sldNum" sz="quarter" idx="12"/>
          </p:nvPr>
        </p:nvSpPr>
        <p:spPr/>
        <p:txBody>
          <a:bodyPr/>
          <a:lstStyle/>
          <a:p>
            <a:fld id="{19DE1540-3312-415C-A55C-73E00E5F93CB}" type="slidenum">
              <a:rPr lang="fr-CA" smtClean="0"/>
              <a:pPr/>
              <a:t>6</a:t>
            </a:fld>
            <a:endParaRPr lang="fr-CA"/>
          </a:p>
        </p:txBody>
      </p:sp>
    </p:spTree>
    <p:extLst>
      <p:ext uri="{BB962C8B-B14F-4D97-AF65-F5344CB8AC3E}">
        <p14:creationId xmlns:p14="http://schemas.microsoft.com/office/powerpoint/2010/main" xmlns="" val="3034748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500" y="0"/>
            <a:ext cx="290727" cy="369332"/>
          </a:xfrm>
          <a:prstGeom prst="rect">
            <a:avLst/>
          </a:prstGeom>
          <a:noFill/>
        </p:spPr>
        <p:txBody>
          <a:bodyPr wrap="none" rtlCol="0">
            <a:spAutoFit/>
          </a:bodyPr>
          <a:lstStyle/>
          <a:p>
            <a:r>
              <a:rPr lang="en-CA" dirty="0" smtClean="0"/>
              <a:t>F</a:t>
            </a:r>
            <a:endParaRPr lang="fr-CA" dirty="0"/>
          </a:p>
        </p:txBody>
      </p:sp>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84287" y="203200"/>
            <a:ext cx="4341813" cy="2658801"/>
          </a:xfrm>
          <a:prstGeom prst="rect">
            <a:avLst/>
          </a:prstGeom>
        </p:spPr>
      </p:pic>
      <p:sp>
        <p:nvSpPr>
          <p:cNvPr id="6" name="TextBox 5"/>
          <p:cNvSpPr txBox="1"/>
          <p:nvPr/>
        </p:nvSpPr>
        <p:spPr>
          <a:xfrm>
            <a:off x="571500" y="2597247"/>
            <a:ext cx="330289" cy="369332"/>
          </a:xfrm>
          <a:prstGeom prst="rect">
            <a:avLst/>
          </a:prstGeom>
          <a:noFill/>
        </p:spPr>
        <p:txBody>
          <a:bodyPr wrap="none" rtlCol="0">
            <a:spAutoFit/>
          </a:bodyPr>
          <a:lstStyle/>
          <a:p>
            <a:r>
              <a:rPr lang="en-CA" dirty="0" smtClean="0"/>
              <a:t>G</a:t>
            </a:r>
            <a:endParaRPr lang="fr-CA" dirty="0"/>
          </a:p>
        </p:txBody>
      </p:sp>
      <p:sp>
        <p:nvSpPr>
          <p:cNvPr id="7" name="TextBox 6"/>
          <p:cNvSpPr txBox="1"/>
          <p:nvPr/>
        </p:nvSpPr>
        <p:spPr>
          <a:xfrm>
            <a:off x="3276600" y="463154"/>
            <a:ext cx="1090363" cy="369332"/>
          </a:xfrm>
          <a:prstGeom prst="rect">
            <a:avLst/>
          </a:prstGeom>
          <a:solidFill>
            <a:schemeClr val="bg1"/>
          </a:solidFill>
        </p:spPr>
        <p:txBody>
          <a:bodyPr wrap="none" rtlCol="0">
            <a:spAutoFit/>
          </a:bodyPr>
          <a:lstStyle/>
          <a:p>
            <a:r>
              <a:rPr lang="en-CA" dirty="0" smtClean="0"/>
              <a:t>BJ-Tielf_1</a:t>
            </a:r>
            <a:endParaRPr lang="fr-CA" dirty="0"/>
          </a:p>
        </p:txBody>
      </p:sp>
      <p:sp>
        <p:nvSpPr>
          <p:cNvPr id="12" name="TextBox 11"/>
          <p:cNvSpPr txBox="1"/>
          <p:nvPr/>
        </p:nvSpPr>
        <p:spPr>
          <a:xfrm>
            <a:off x="568262" y="5435794"/>
            <a:ext cx="328485" cy="369332"/>
          </a:xfrm>
          <a:prstGeom prst="rect">
            <a:avLst/>
          </a:prstGeom>
          <a:noFill/>
        </p:spPr>
        <p:txBody>
          <a:bodyPr wrap="none" rtlCol="0">
            <a:spAutoFit/>
          </a:bodyPr>
          <a:lstStyle/>
          <a:p>
            <a:r>
              <a:rPr lang="en-CA" dirty="0" smtClean="0"/>
              <a:t>H</a:t>
            </a:r>
            <a:endParaRPr lang="fr-CA" dirty="0"/>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84287" y="2914747"/>
            <a:ext cx="4341813" cy="2658801"/>
          </a:xfrm>
          <a:prstGeom prst="rect">
            <a:avLst/>
          </a:prstGeom>
        </p:spPr>
      </p:pic>
      <p:sp>
        <p:nvSpPr>
          <p:cNvPr id="13" name="TextBox 12"/>
          <p:cNvSpPr txBox="1"/>
          <p:nvPr/>
        </p:nvSpPr>
        <p:spPr>
          <a:xfrm>
            <a:off x="3302000" y="3279719"/>
            <a:ext cx="1090363" cy="369332"/>
          </a:xfrm>
          <a:prstGeom prst="rect">
            <a:avLst/>
          </a:prstGeom>
          <a:solidFill>
            <a:schemeClr val="bg1"/>
          </a:solidFill>
        </p:spPr>
        <p:txBody>
          <a:bodyPr wrap="none" rtlCol="0">
            <a:spAutoFit/>
          </a:bodyPr>
          <a:lstStyle/>
          <a:p>
            <a:r>
              <a:rPr lang="en-CA" dirty="0" smtClean="0"/>
              <a:t>BJ-Tielf_2</a:t>
            </a:r>
            <a:endParaRPr lang="fr-CA" dirty="0"/>
          </a:p>
        </p:txBody>
      </p:sp>
      <p:pic>
        <p:nvPicPr>
          <p:cNvPr id="5"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260565" y="5651695"/>
            <a:ext cx="4365536" cy="2673328"/>
          </a:xfrm>
          <a:prstGeom prst="rect">
            <a:avLst/>
          </a:prstGeom>
        </p:spPr>
      </p:pic>
      <p:sp>
        <p:nvSpPr>
          <p:cNvPr id="14" name="TextBox 13"/>
          <p:cNvSpPr txBox="1"/>
          <p:nvPr/>
        </p:nvSpPr>
        <p:spPr>
          <a:xfrm>
            <a:off x="3335912" y="6009183"/>
            <a:ext cx="881973" cy="369332"/>
          </a:xfrm>
          <a:prstGeom prst="rect">
            <a:avLst/>
          </a:prstGeom>
          <a:solidFill>
            <a:schemeClr val="bg1"/>
          </a:solidFill>
        </p:spPr>
        <p:txBody>
          <a:bodyPr wrap="none" rtlCol="0">
            <a:spAutoFit/>
          </a:bodyPr>
          <a:lstStyle/>
          <a:p>
            <a:r>
              <a:rPr lang="en-CA" dirty="0" smtClean="0"/>
              <a:t>INOF_1</a:t>
            </a:r>
            <a:endParaRPr lang="fr-CA" dirty="0"/>
          </a:p>
        </p:txBody>
      </p:sp>
      <p:sp>
        <p:nvSpPr>
          <p:cNvPr id="15" name="ZoneTexte 22"/>
          <p:cNvSpPr txBox="1"/>
          <p:nvPr/>
        </p:nvSpPr>
        <p:spPr>
          <a:xfrm>
            <a:off x="288862" y="8248767"/>
            <a:ext cx="6569138" cy="830997"/>
          </a:xfrm>
          <a:prstGeom prst="rect">
            <a:avLst/>
          </a:prstGeom>
          <a:noFill/>
        </p:spPr>
        <p:txBody>
          <a:bodyPr wrap="square" rtlCol="0">
            <a:spAutoFit/>
          </a:bodyPr>
          <a:lstStyle/>
          <a:p>
            <a:r>
              <a:rPr lang="en-CA" sz="1200" b="1" dirty="0" smtClean="0">
                <a:latin typeface="Arial" pitchFamily="34" charset="0"/>
                <a:cs typeface="Arial" pitchFamily="34" charset="0"/>
              </a:rPr>
              <a:t>Figure S2 (continued). </a:t>
            </a:r>
            <a:r>
              <a:rPr lang="en-CA" sz="1200" b="1" dirty="0" err="1" smtClean="0">
                <a:latin typeface="Arial" pitchFamily="34" charset="0"/>
                <a:cs typeface="Arial" pitchFamily="34" charset="0"/>
              </a:rPr>
              <a:t>Bioanalysis</a:t>
            </a:r>
            <a:r>
              <a:rPr lang="en-CA" sz="1200" b="1" dirty="0" smtClean="0">
                <a:latin typeface="Arial" pitchFamily="34" charset="0"/>
                <a:cs typeface="Arial" pitchFamily="34" charset="0"/>
              </a:rPr>
              <a:t> and quality report for </a:t>
            </a:r>
            <a:r>
              <a:rPr lang="en-CA" sz="1200" b="1" dirty="0" err="1" smtClean="0">
                <a:latin typeface="Arial" pitchFamily="34" charset="0"/>
                <a:cs typeface="Arial" pitchFamily="34" charset="0"/>
              </a:rPr>
              <a:t>RNAseq</a:t>
            </a:r>
            <a:r>
              <a:rPr lang="en-CA" sz="1200" b="1" dirty="0" smtClean="0">
                <a:latin typeface="Arial" pitchFamily="34" charset="0"/>
                <a:cs typeface="Arial" pitchFamily="34" charset="0"/>
              </a:rPr>
              <a:t> datasets generated.</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sp>
        <p:nvSpPr>
          <p:cNvPr id="8" name="Slide Number Placeholder 7"/>
          <p:cNvSpPr>
            <a:spLocks noGrp="1"/>
          </p:cNvSpPr>
          <p:nvPr>
            <p:ph type="sldNum" sz="quarter" idx="12"/>
          </p:nvPr>
        </p:nvSpPr>
        <p:spPr/>
        <p:txBody>
          <a:bodyPr/>
          <a:lstStyle/>
          <a:p>
            <a:fld id="{19DE1540-3312-415C-A55C-73E00E5F93CB}" type="slidenum">
              <a:rPr lang="fr-CA" smtClean="0"/>
              <a:pPr/>
              <a:t>7</a:t>
            </a:fld>
            <a:endParaRPr lang="fr-CA"/>
          </a:p>
        </p:txBody>
      </p:sp>
    </p:spTree>
    <p:extLst>
      <p:ext uri="{BB962C8B-B14F-4D97-AF65-F5344CB8AC3E}">
        <p14:creationId xmlns:p14="http://schemas.microsoft.com/office/powerpoint/2010/main" xmlns="" val="2361862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500" y="63500"/>
            <a:ext cx="242825" cy="369332"/>
          </a:xfrm>
          <a:prstGeom prst="rect">
            <a:avLst/>
          </a:prstGeom>
          <a:noFill/>
        </p:spPr>
        <p:txBody>
          <a:bodyPr wrap="none" rtlCol="0">
            <a:spAutoFit/>
          </a:bodyPr>
          <a:lstStyle/>
          <a:p>
            <a:r>
              <a:rPr lang="en-CA" dirty="0" smtClean="0"/>
              <a:t>I</a:t>
            </a:r>
            <a:endParaRPr lang="fr-CA" dirty="0"/>
          </a:p>
        </p:txBody>
      </p:sp>
      <p:sp>
        <p:nvSpPr>
          <p:cNvPr id="6" name="TextBox 5"/>
          <p:cNvSpPr txBox="1"/>
          <p:nvPr/>
        </p:nvSpPr>
        <p:spPr>
          <a:xfrm>
            <a:off x="571500" y="2609947"/>
            <a:ext cx="258266" cy="369332"/>
          </a:xfrm>
          <a:prstGeom prst="rect">
            <a:avLst/>
          </a:prstGeom>
          <a:noFill/>
        </p:spPr>
        <p:txBody>
          <a:bodyPr wrap="none" rtlCol="0">
            <a:spAutoFit/>
          </a:bodyPr>
          <a:lstStyle/>
          <a:p>
            <a:r>
              <a:rPr lang="en-CA" dirty="0" smtClean="0"/>
              <a:t>J</a:t>
            </a:r>
            <a:endParaRPr lang="fr-CA" dirty="0"/>
          </a:p>
        </p:txBody>
      </p:sp>
      <p:sp>
        <p:nvSpPr>
          <p:cNvPr id="12" name="TextBox 11"/>
          <p:cNvSpPr txBox="1"/>
          <p:nvPr/>
        </p:nvSpPr>
        <p:spPr>
          <a:xfrm>
            <a:off x="568262" y="5245294"/>
            <a:ext cx="304591" cy="369332"/>
          </a:xfrm>
          <a:prstGeom prst="rect">
            <a:avLst/>
          </a:prstGeom>
          <a:noFill/>
        </p:spPr>
        <p:txBody>
          <a:bodyPr wrap="none" rtlCol="0">
            <a:spAutoFit/>
          </a:bodyPr>
          <a:lstStyle/>
          <a:p>
            <a:r>
              <a:rPr lang="en-CA" dirty="0" smtClean="0"/>
              <a:t>K</a:t>
            </a:r>
            <a:endParaRPr lang="fr-CA" dirty="0"/>
          </a:p>
        </p:txBody>
      </p:sp>
      <p:pic>
        <p:nvPicPr>
          <p:cNvPr id="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69987" y="178294"/>
            <a:ext cx="4367213" cy="2674355"/>
          </a:xfrm>
          <a:prstGeom prst="rect">
            <a:avLst/>
          </a:prstGeom>
        </p:spPr>
      </p:pic>
      <p:sp>
        <p:nvSpPr>
          <p:cNvPr id="7" name="TextBox 6"/>
          <p:cNvSpPr txBox="1"/>
          <p:nvPr/>
        </p:nvSpPr>
        <p:spPr>
          <a:xfrm>
            <a:off x="3276600" y="450454"/>
            <a:ext cx="881973" cy="369332"/>
          </a:xfrm>
          <a:prstGeom prst="rect">
            <a:avLst/>
          </a:prstGeom>
          <a:solidFill>
            <a:schemeClr val="bg1"/>
          </a:solidFill>
        </p:spPr>
        <p:txBody>
          <a:bodyPr wrap="none" rtlCol="0">
            <a:spAutoFit/>
          </a:bodyPr>
          <a:lstStyle/>
          <a:p>
            <a:r>
              <a:rPr lang="en-CA" dirty="0" smtClean="0"/>
              <a:t>INOF_2</a:t>
            </a:r>
            <a:endParaRPr lang="fr-CA" dirty="0"/>
          </a:p>
        </p:txBody>
      </p:sp>
      <p:pic>
        <p:nvPicPr>
          <p:cNvPr id="9" name="Pictur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69987" y="2825847"/>
            <a:ext cx="4367213" cy="2674355"/>
          </a:xfrm>
          <a:prstGeom prst="rect">
            <a:avLst/>
          </a:prstGeom>
        </p:spPr>
      </p:pic>
      <p:sp>
        <p:nvSpPr>
          <p:cNvPr id="13" name="TextBox 12"/>
          <p:cNvSpPr txBox="1"/>
          <p:nvPr/>
        </p:nvSpPr>
        <p:spPr>
          <a:xfrm>
            <a:off x="2897169" y="3133624"/>
            <a:ext cx="1640834" cy="369332"/>
          </a:xfrm>
          <a:prstGeom prst="rect">
            <a:avLst/>
          </a:prstGeom>
          <a:solidFill>
            <a:schemeClr val="bg1"/>
          </a:solidFill>
        </p:spPr>
        <p:txBody>
          <a:bodyPr wrap="none" rtlCol="0">
            <a:spAutoFit/>
          </a:bodyPr>
          <a:lstStyle/>
          <a:p>
            <a:r>
              <a:rPr lang="en-CA" dirty="0" smtClean="0"/>
              <a:t>SKOV3ip1_LF_1</a:t>
            </a:r>
            <a:endParaRPr lang="fr-CA"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69987" y="5416159"/>
            <a:ext cx="4367213" cy="2674355"/>
          </a:xfrm>
          <a:prstGeom prst="rect">
            <a:avLst/>
          </a:prstGeom>
        </p:spPr>
      </p:pic>
      <p:sp>
        <p:nvSpPr>
          <p:cNvPr id="15" name="TextBox 14"/>
          <p:cNvSpPr txBox="1"/>
          <p:nvPr/>
        </p:nvSpPr>
        <p:spPr>
          <a:xfrm>
            <a:off x="2897169" y="5748493"/>
            <a:ext cx="1640834" cy="369332"/>
          </a:xfrm>
          <a:prstGeom prst="rect">
            <a:avLst/>
          </a:prstGeom>
          <a:solidFill>
            <a:schemeClr val="bg1"/>
          </a:solidFill>
        </p:spPr>
        <p:txBody>
          <a:bodyPr wrap="none" rtlCol="0">
            <a:spAutoFit/>
          </a:bodyPr>
          <a:lstStyle/>
          <a:p>
            <a:r>
              <a:rPr lang="en-CA" dirty="0" smtClean="0"/>
              <a:t>SKOV3ip1_LF_2</a:t>
            </a:r>
            <a:endParaRPr lang="fr-CA" dirty="0"/>
          </a:p>
        </p:txBody>
      </p:sp>
      <p:sp>
        <p:nvSpPr>
          <p:cNvPr id="14" name="ZoneTexte 22"/>
          <p:cNvSpPr txBox="1"/>
          <p:nvPr/>
        </p:nvSpPr>
        <p:spPr>
          <a:xfrm>
            <a:off x="161862" y="8248767"/>
            <a:ext cx="6696138" cy="830997"/>
          </a:xfrm>
          <a:prstGeom prst="rect">
            <a:avLst/>
          </a:prstGeom>
          <a:noFill/>
        </p:spPr>
        <p:txBody>
          <a:bodyPr wrap="square" rtlCol="0">
            <a:spAutoFit/>
          </a:bodyPr>
          <a:lstStyle/>
          <a:p>
            <a:r>
              <a:rPr lang="en-CA" sz="1200" b="1" dirty="0" smtClean="0">
                <a:latin typeface="Arial" pitchFamily="34" charset="0"/>
                <a:cs typeface="Arial" pitchFamily="34" charset="0"/>
              </a:rPr>
              <a:t>Figure S2 (continued). </a:t>
            </a:r>
            <a:r>
              <a:rPr lang="en-CA" sz="1200" b="1" dirty="0" err="1" smtClean="0">
                <a:latin typeface="Arial" pitchFamily="34" charset="0"/>
                <a:cs typeface="Arial" pitchFamily="34" charset="0"/>
              </a:rPr>
              <a:t>Bioanalysis</a:t>
            </a:r>
            <a:r>
              <a:rPr lang="en-CA" sz="1200" b="1" dirty="0" smtClean="0">
                <a:latin typeface="Arial" pitchFamily="34" charset="0"/>
                <a:cs typeface="Arial" pitchFamily="34" charset="0"/>
              </a:rPr>
              <a:t> and quality report for </a:t>
            </a:r>
            <a:r>
              <a:rPr lang="en-CA" sz="1200" b="1" dirty="0" err="1" smtClean="0">
                <a:latin typeface="Arial" pitchFamily="34" charset="0"/>
                <a:cs typeface="Arial" pitchFamily="34" charset="0"/>
              </a:rPr>
              <a:t>RNAseq</a:t>
            </a:r>
            <a:r>
              <a:rPr lang="en-CA" sz="1200" b="1" dirty="0" smtClean="0">
                <a:latin typeface="Arial" pitchFamily="34" charset="0"/>
                <a:cs typeface="Arial" pitchFamily="34" charset="0"/>
              </a:rPr>
              <a:t> datasets generated.</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19DE1540-3312-415C-A55C-73E00E5F93CB}" type="slidenum">
              <a:rPr lang="fr-CA" smtClean="0"/>
              <a:pPr/>
              <a:t>8</a:t>
            </a:fld>
            <a:endParaRPr lang="fr-CA"/>
          </a:p>
        </p:txBody>
      </p:sp>
    </p:spTree>
    <p:extLst>
      <p:ext uri="{BB962C8B-B14F-4D97-AF65-F5344CB8AC3E}">
        <p14:creationId xmlns:p14="http://schemas.microsoft.com/office/powerpoint/2010/main" xmlns="" val="1127257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8500" y="63500"/>
            <a:ext cx="287258" cy="369332"/>
          </a:xfrm>
          <a:prstGeom prst="rect">
            <a:avLst/>
          </a:prstGeom>
          <a:noFill/>
        </p:spPr>
        <p:txBody>
          <a:bodyPr wrap="none" rtlCol="0">
            <a:spAutoFit/>
          </a:bodyPr>
          <a:lstStyle/>
          <a:p>
            <a:r>
              <a:rPr lang="en-CA" dirty="0" smtClean="0"/>
              <a:t>L</a:t>
            </a:r>
            <a:endParaRPr lang="fr-CA" dirty="0"/>
          </a:p>
        </p:txBody>
      </p:sp>
      <p:sp>
        <p:nvSpPr>
          <p:cNvPr id="6" name="TextBox 5"/>
          <p:cNvSpPr txBox="1"/>
          <p:nvPr/>
        </p:nvSpPr>
        <p:spPr>
          <a:xfrm>
            <a:off x="698500" y="2533747"/>
            <a:ext cx="382023" cy="369332"/>
          </a:xfrm>
          <a:prstGeom prst="rect">
            <a:avLst/>
          </a:prstGeom>
          <a:noFill/>
        </p:spPr>
        <p:txBody>
          <a:bodyPr wrap="none" rtlCol="0">
            <a:spAutoFit/>
          </a:bodyPr>
          <a:lstStyle/>
          <a:p>
            <a:r>
              <a:rPr lang="en-CA" dirty="0" smtClean="0"/>
              <a:t>M</a:t>
            </a:r>
            <a:endParaRPr lang="fr-CA" dirty="0"/>
          </a:p>
        </p:txBody>
      </p:sp>
      <p:sp>
        <p:nvSpPr>
          <p:cNvPr id="12" name="TextBox 11"/>
          <p:cNvSpPr txBox="1"/>
          <p:nvPr/>
        </p:nvSpPr>
        <p:spPr>
          <a:xfrm>
            <a:off x="695262" y="5169094"/>
            <a:ext cx="333670" cy="369332"/>
          </a:xfrm>
          <a:prstGeom prst="rect">
            <a:avLst/>
          </a:prstGeom>
          <a:noFill/>
        </p:spPr>
        <p:txBody>
          <a:bodyPr wrap="none" rtlCol="0">
            <a:spAutoFit/>
          </a:bodyPr>
          <a:lstStyle/>
          <a:p>
            <a:r>
              <a:rPr lang="en-CA" dirty="0" smtClean="0"/>
              <a:t>N</a:t>
            </a:r>
            <a:endParaRPr lang="fr-CA" dirty="0"/>
          </a:p>
        </p:txBody>
      </p:sp>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95387" y="197836"/>
            <a:ext cx="4138613" cy="2534367"/>
          </a:xfrm>
          <a:prstGeom prst="rect">
            <a:avLst/>
          </a:prstGeom>
        </p:spPr>
      </p:pic>
      <p:sp>
        <p:nvSpPr>
          <p:cNvPr id="14" name="TextBox 13"/>
          <p:cNvSpPr txBox="1"/>
          <p:nvPr/>
        </p:nvSpPr>
        <p:spPr>
          <a:xfrm>
            <a:off x="2897169" y="510977"/>
            <a:ext cx="1640834" cy="369332"/>
          </a:xfrm>
          <a:prstGeom prst="rect">
            <a:avLst/>
          </a:prstGeom>
          <a:solidFill>
            <a:schemeClr val="bg1"/>
          </a:solidFill>
        </p:spPr>
        <p:txBody>
          <a:bodyPr wrap="none" rtlCol="0">
            <a:spAutoFit/>
          </a:bodyPr>
          <a:lstStyle/>
          <a:p>
            <a:r>
              <a:rPr lang="en-CA" dirty="0" smtClean="0"/>
              <a:t>SKOV3ip1_LF_3</a:t>
            </a:r>
            <a:endParaRPr lang="fr-CA" dirty="0"/>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95387" y="2778644"/>
            <a:ext cx="4138613" cy="2534367"/>
          </a:xfrm>
          <a:prstGeom prst="rect">
            <a:avLst/>
          </a:prstGeom>
        </p:spPr>
      </p:pic>
      <p:sp>
        <p:nvSpPr>
          <p:cNvPr id="13" name="TextBox 12"/>
          <p:cNvSpPr txBox="1"/>
          <p:nvPr/>
        </p:nvSpPr>
        <p:spPr>
          <a:xfrm>
            <a:off x="2795569" y="3108224"/>
            <a:ext cx="2469587" cy="369332"/>
          </a:xfrm>
          <a:prstGeom prst="rect">
            <a:avLst/>
          </a:prstGeom>
          <a:solidFill>
            <a:schemeClr val="bg1"/>
          </a:solidFill>
        </p:spPr>
        <p:txBody>
          <a:bodyPr wrap="none" rtlCol="0">
            <a:spAutoFit/>
          </a:bodyPr>
          <a:lstStyle/>
          <a:p>
            <a:r>
              <a:rPr lang="en-CA" dirty="0" smtClean="0"/>
              <a:t>SKOV3ip1_NOP58_KD_1</a:t>
            </a:r>
            <a:endParaRPr lang="fr-CA" dirty="0"/>
          </a:p>
        </p:txBody>
      </p:sp>
      <p:pic>
        <p:nvPicPr>
          <p:cNvPr id="5"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95387" y="5334052"/>
            <a:ext cx="4138613" cy="2534367"/>
          </a:xfrm>
          <a:prstGeom prst="rect">
            <a:avLst/>
          </a:prstGeom>
        </p:spPr>
      </p:pic>
      <p:sp>
        <p:nvSpPr>
          <p:cNvPr id="16" name="TextBox 15"/>
          <p:cNvSpPr txBox="1"/>
          <p:nvPr/>
        </p:nvSpPr>
        <p:spPr>
          <a:xfrm>
            <a:off x="2795569" y="5753972"/>
            <a:ext cx="2469587" cy="369332"/>
          </a:xfrm>
          <a:prstGeom prst="rect">
            <a:avLst/>
          </a:prstGeom>
          <a:solidFill>
            <a:schemeClr val="bg1"/>
          </a:solidFill>
        </p:spPr>
        <p:txBody>
          <a:bodyPr wrap="none" rtlCol="0">
            <a:spAutoFit/>
          </a:bodyPr>
          <a:lstStyle/>
          <a:p>
            <a:r>
              <a:rPr lang="en-CA" dirty="0" smtClean="0"/>
              <a:t>SKOV3ip1_NOP58_KD_2</a:t>
            </a:r>
            <a:endParaRPr lang="fr-CA" dirty="0"/>
          </a:p>
        </p:txBody>
      </p:sp>
      <p:sp>
        <p:nvSpPr>
          <p:cNvPr id="15" name="ZoneTexte 22"/>
          <p:cNvSpPr txBox="1"/>
          <p:nvPr/>
        </p:nvSpPr>
        <p:spPr>
          <a:xfrm>
            <a:off x="187262" y="8083667"/>
            <a:ext cx="6486493" cy="830997"/>
          </a:xfrm>
          <a:prstGeom prst="rect">
            <a:avLst/>
          </a:prstGeom>
          <a:noFill/>
        </p:spPr>
        <p:txBody>
          <a:bodyPr wrap="square" rtlCol="0">
            <a:spAutoFit/>
          </a:bodyPr>
          <a:lstStyle/>
          <a:p>
            <a:r>
              <a:rPr lang="en-CA" sz="1200" b="1" dirty="0" smtClean="0">
                <a:latin typeface="Arial" pitchFamily="34" charset="0"/>
                <a:cs typeface="Arial" pitchFamily="34" charset="0"/>
              </a:rPr>
              <a:t>Figure S2 (continued). </a:t>
            </a:r>
            <a:r>
              <a:rPr lang="en-CA" sz="1200" b="1" dirty="0" err="1" smtClean="0">
                <a:latin typeface="Arial" pitchFamily="34" charset="0"/>
                <a:cs typeface="Arial" pitchFamily="34" charset="0"/>
              </a:rPr>
              <a:t>Bioanalysis</a:t>
            </a:r>
            <a:r>
              <a:rPr lang="en-CA" sz="1200" b="1" dirty="0" smtClean="0">
                <a:latin typeface="Arial" pitchFamily="34" charset="0"/>
                <a:cs typeface="Arial" pitchFamily="34" charset="0"/>
              </a:rPr>
              <a:t> and quality report for </a:t>
            </a:r>
            <a:r>
              <a:rPr lang="en-CA" sz="1200" b="1" dirty="0" err="1" smtClean="0">
                <a:latin typeface="Arial" pitchFamily="34" charset="0"/>
                <a:cs typeface="Arial" pitchFamily="34" charset="0"/>
              </a:rPr>
              <a:t>RNAseq</a:t>
            </a:r>
            <a:r>
              <a:rPr lang="en-CA" sz="1200" b="1" dirty="0" smtClean="0">
                <a:latin typeface="Arial" pitchFamily="34" charset="0"/>
                <a:cs typeface="Arial" pitchFamily="34" charset="0"/>
              </a:rPr>
              <a:t> datasets generated.</a:t>
            </a:r>
          </a:p>
          <a:p>
            <a:endParaRPr lang="en-CA" sz="1200" b="1" dirty="0">
              <a:latin typeface="Arial" pitchFamily="34" charset="0"/>
              <a:cs typeface="Arial" pitchFamily="34" charset="0"/>
            </a:endParaRPr>
          </a:p>
          <a:p>
            <a:r>
              <a:rPr lang="en-US" sz="1200" b="1" dirty="0" err="1">
                <a:latin typeface="Arial" pitchFamily="34" charset="0"/>
                <a:cs typeface="Arial" pitchFamily="34" charset="0"/>
              </a:rPr>
              <a:t>Deschamps-Francoeur</a:t>
            </a:r>
            <a:r>
              <a:rPr lang="en-US" sz="1200" b="1" dirty="0">
                <a:latin typeface="Arial" pitchFamily="34" charset="0"/>
                <a:cs typeface="Arial" pitchFamily="34" charset="0"/>
              </a:rPr>
              <a:t> et al., 2014</a:t>
            </a:r>
            <a:r>
              <a:rPr lang="en-CA" sz="1200" b="1" dirty="0">
                <a:latin typeface="Arial" pitchFamily="34" charset="0"/>
                <a:cs typeface="Arial" pitchFamily="34" charset="0"/>
              </a:rPr>
              <a:t> </a:t>
            </a:r>
            <a:endParaRPr lang="en-GB" sz="1200" b="1" dirty="0">
              <a:latin typeface="Arial" pitchFamily="34" charset="0"/>
              <a:cs typeface="Arial" pitchFamily="34" charset="0"/>
            </a:endParaRPr>
          </a:p>
          <a:p>
            <a:endParaRPr lang="en-CA" sz="1200" dirty="0" smtClean="0">
              <a:latin typeface="Arial" pitchFamily="34" charset="0"/>
              <a:cs typeface="Arial" pitchFamily="34" charset="0"/>
            </a:endParaRPr>
          </a:p>
        </p:txBody>
      </p:sp>
      <p:sp>
        <p:nvSpPr>
          <p:cNvPr id="7" name="Slide Number Placeholder 6"/>
          <p:cNvSpPr>
            <a:spLocks noGrp="1"/>
          </p:cNvSpPr>
          <p:nvPr>
            <p:ph type="sldNum" sz="quarter" idx="12"/>
          </p:nvPr>
        </p:nvSpPr>
        <p:spPr/>
        <p:txBody>
          <a:bodyPr/>
          <a:lstStyle/>
          <a:p>
            <a:fld id="{19DE1540-3312-415C-A55C-73E00E5F93CB}" type="slidenum">
              <a:rPr lang="fr-CA" smtClean="0"/>
              <a:pPr/>
              <a:t>9</a:t>
            </a:fld>
            <a:endParaRPr lang="fr-CA"/>
          </a:p>
        </p:txBody>
      </p:sp>
    </p:spTree>
    <p:extLst>
      <p:ext uri="{BB962C8B-B14F-4D97-AF65-F5344CB8AC3E}">
        <p14:creationId xmlns:p14="http://schemas.microsoft.com/office/powerpoint/2010/main" xmlns="" val="20198497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12285</TotalTime>
  <Words>3055</Words>
  <Application>Microsoft Office PowerPoint</Application>
  <PresentationFormat>On-screen Show (4:3)</PresentationFormat>
  <Paragraphs>796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Thème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FMSS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Scott, Michelle</dc:creator>
  <cp:lastModifiedBy>Michelle</cp:lastModifiedBy>
  <cp:revision>352</cp:revision>
  <dcterms:created xsi:type="dcterms:W3CDTF">2013-12-16T15:59:38Z</dcterms:created>
  <dcterms:modified xsi:type="dcterms:W3CDTF">2014-07-08T02:09:11Z</dcterms:modified>
</cp:coreProperties>
</file>