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6858000" cy="9144000" type="letter"/>
  <p:notesSz cx="7019925" cy="9305925"/>
  <p:defaultTextStyle>
    <a:defPPr>
      <a:defRPr lang="en-US"/>
    </a:defPPr>
    <a:lvl1pPr marL="0" algn="l" defTabSz="80805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4026" algn="l" defTabSz="80805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08052" algn="l" defTabSz="80805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12079" algn="l" defTabSz="80805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16104" algn="l" defTabSz="80805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20131" algn="l" defTabSz="80805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24156" algn="l" defTabSz="80805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28183" algn="l" defTabSz="80805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32209" algn="l" defTabSz="808052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82" autoAdjust="0"/>
    <p:restoredTop sz="94660"/>
  </p:normalViewPr>
  <p:slideViewPr>
    <p:cSldViewPr>
      <p:cViewPr>
        <p:scale>
          <a:sx n="106" d="100"/>
          <a:sy n="106" d="100"/>
        </p:scale>
        <p:origin x="-2232" y="-5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Sheet1!$A$4</c:f>
              <c:strCache>
                <c:ptCount val="1"/>
                <c:pt idx="0">
                  <c:v>Scramble</c:v>
                </c:pt>
              </c:strCache>
            </c:strRef>
          </c:tx>
          <c:spPr>
            <a:ln w="12700">
              <a:solidFill>
                <a:schemeClr val="bg1">
                  <a:lumMod val="65000"/>
                </a:schemeClr>
              </a:solidFill>
            </a:ln>
          </c:spPr>
          <c:marker>
            <c:symbol val="circle"/>
            <c:size val="7"/>
            <c:spPr>
              <a:solidFill>
                <a:schemeClr val="bg1"/>
              </a:solidFill>
              <a:ln>
                <a:solidFill>
                  <a:schemeClr val="bg1">
                    <a:lumMod val="65000"/>
                  </a:schemeClr>
                </a:solidFill>
              </a:ln>
            </c:spPr>
          </c:marker>
          <c:cat>
            <c:numRef>
              <c:f>Sheet1!$B$3:$E$3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cat>
          <c:val>
            <c:numRef>
              <c:f>Sheet1!$B$4:$E$4</c:f>
              <c:numCache>
                <c:formatCode>General</c:formatCode>
                <c:ptCount val="4"/>
                <c:pt idx="0" formatCode="0.0">
                  <c:v>1</c:v>
                </c:pt>
                <c:pt idx="1">
                  <c:v>0.8</c:v>
                </c:pt>
                <c:pt idx="2">
                  <c:v>0.7</c:v>
                </c:pt>
                <c:pt idx="3">
                  <c:v>0.4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Sheet1!$A$5</c:f>
              <c:strCache>
                <c:ptCount val="1"/>
                <c:pt idx="0">
                  <c:v>sh-ZEB1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Sheet1!$B$3:$E$3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cat>
          <c:val>
            <c:numRef>
              <c:f>Sheet1!$B$5:$E$5</c:f>
              <c:numCache>
                <c:formatCode>General</c:formatCode>
                <c:ptCount val="4"/>
                <c:pt idx="0" formatCode="0.0">
                  <c:v>1</c:v>
                </c:pt>
                <c:pt idx="1">
                  <c:v>0.7</c:v>
                </c:pt>
                <c:pt idx="2">
                  <c:v>0.3</c:v>
                </c:pt>
                <c:pt idx="3">
                  <c:v>0.05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1602944"/>
        <c:axId val="71616384"/>
      </c:lineChart>
      <c:catAx>
        <c:axId val="716029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b="0"/>
                </a:pPr>
                <a:r>
                  <a:rPr lang="en-US" b="0" dirty="0"/>
                  <a:t>Hours </a:t>
                </a:r>
                <a:r>
                  <a:rPr lang="en-US" b="0" dirty="0" smtClean="0"/>
                  <a:t>after</a:t>
                </a:r>
                <a:r>
                  <a:rPr lang="en-US" b="0" baseline="0" dirty="0" smtClean="0"/>
                  <a:t> </a:t>
                </a:r>
                <a:r>
                  <a:rPr lang="en-US" b="0" dirty="0" smtClean="0"/>
                  <a:t>CHX treatment</a:t>
                </a:r>
                <a:endParaRPr lang="en-US" b="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crossAx val="71616384"/>
        <c:crosses val="autoZero"/>
        <c:auto val="1"/>
        <c:lblAlgn val="ctr"/>
        <c:lblOffset val="100"/>
        <c:noMultiLvlLbl val="0"/>
      </c:catAx>
      <c:valAx>
        <c:axId val="71616384"/>
        <c:scaling>
          <c:orientation val="minMax"/>
          <c:max val="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en-US" b="0" dirty="0" smtClean="0"/>
                  <a:t>Relative </a:t>
                </a:r>
                <a:r>
                  <a:rPr lang="en-US" b="0" dirty="0"/>
                  <a:t>CHK1 protein level</a:t>
                </a:r>
              </a:p>
            </c:rich>
          </c:tx>
          <c:layout/>
          <c:overlay val="0"/>
        </c:title>
        <c:numFmt formatCode="0.0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crossAx val="71602944"/>
        <c:crosses val="autoZero"/>
        <c:crossBetween val="midCat"/>
        <c:majorUnit val="0.2"/>
      </c:valAx>
    </c:plotArea>
    <c:legend>
      <c:legendPos val="r"/>
      <c:layout>
        <c:manualLayout>
          <c:xMode val="edge"/>
          <c:yMode val="edge"/>
          <c:x val="0.13966677749529652"/>
          <c:y val="0.59206040886262479"/>
          <c:w val="0.2454022254175886"/>
          <c:h val="0.13632035316361138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Sheet1!$A$4</c:f>
              <c:strCache>
                <c:ptCount val="1"/>
                <c:pt idx="0">
                  <c:v>Scramble</c:v>
                </c:pt>
              </c:strCache>
            </c:strRef>
          </c:tx>
          <c:spPr>
            <a:ln w="12700">
              <a:solidFill>
                <a:schemeClr val="bg1">
                  <a:lumMod val="65000"/>
                </a:schemeClr>
              </a:solidFill>
            </a:ln>
          </c:spPr>
          <c:marker>
            <c:symbol val="circle"/>
            <c:size val="7"/>
            <c:spPr>
              <a:solidFill>
                <a:schemeClr val="bg1"/>
              </a:solidFill>
              <a:ln>
                <a:solidFill>
                  <a:schemeClr val="bg1">
                    <a:lumMod val="65000"/>
                  </a:schemeClr>
                </a:solidFill>
              </a:ln>
            </c:spPr>
          </c:marker>
          <c:cat>
            <c:numRef>
              <c:f>Sheet1!$B$3:$E$3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cat>
          <c:val>
            <c:numRef>
              <c:f>Sheet1!$B$4:$E$4</c:f>
              <c:numCache>
                <c:formatCode>General</c:formatCode>
                <c:ptCount val="4"/>
                <c:pt idx="0" formatCode="0.0">
                  <c:v>1</c:v>
                </c:pt>
                <c:pt idx="1">
                  <c:v>0.9</c:v>
                </c:pt>
                <c:pt idx="2">
                  <c:v>0.7</c:v>
                </c:pt>
                <c:pt idx="3">
                  <c:v>0.4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Sheet1!$A$5</c:f>
              <c:strCache>
                <c:ptCount val="1"/>
                <c:pt idx="0">
                  <c:v>si-USP7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Sheet1!$B$3:$E$3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</c:numCache>
            </c:numRef>
          </c:cat>
          <c:val>
            <c:numRef>
              <c:f>Sheet1!$B$5:$E$5</c:f>
              <c:numCache>
                <c:formatCode>General</c:formatCode>
                <c:ptCount val="4"/>
                <c:pt idx="0" formatCode="0.0">
                  <c:v>1</c:v>
                </c:pt>
                <c:pt idx="1">
                  <c:v>0.85</c:v>
                </c:pt>
                <c:pt idx="2">
                  <c:v>0.4</c:v>
                </c:pt>
                <c:pt idx="3">
                  <c:v>0.05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9165696"/>
        <c:axId val="77083392"/>
      </c:lineChart>
      <c:catAx>
        <c:axId val="791656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b="0"/>
                </a:pPr>
                <a:r>
                  <a:rPr lang="en-US" b="0" dirty="0"/>
                  <a:t>Hours </a:t>
                </a:r>
                <a:r>
                  <a:rPr lang="en-US" b="0" dirty="0" smtClean="0"/>
                  <a:t>after</a:t>
                </a:r>
                <a:r>
                  <a:rPr lang="en-US" b="0" baseline="0" dirty="0" smtClean="0"/>
                  <a:t> </a:t>
                </a:r>
                <a:r>
                  <a:rPr lang="en-US" b="0" dirty="0" smtClean="0"/>
                  <a:t>CHX treatment</a:t>
                </a:r>
                <a:endParaRPr lang="en-US" b="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crossAx val="77083392"/>
        <c:crosses val="autoZero"/>
        <c:auto val="1"/>
        <c:lblAlgn val="ctr"/>
        <c:lblOffset val="100"/>
        <c:noMultiLvlLbl val="0"/>
      </c:catAx>
      <c:valAx>
        <c:axId val="77083392"/>
        <c:scaling>
          <c:orientation val="minMax"/>
          <c:max val="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en-US" b="0" dirty="0" smtClean="0"/>
                  <a:t>Relative </a:t>
                </a:r>
                <a:r>
                  <a:rPr lang="en-US" b="0" dirty="0"/>
                  <a:t>CHK1 protein level</a:t>
                </a:r>
              </a:p>
            </c:rich>
          </c:tx>
          <c:layout/>
          <c:overlay val="0"/>
        </c:title>
        <c:numFmt formatCode="0.0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crossAx val="79165696"/>
        <c:crosses val="autoZero"/>
        <c:crossBetween val="midCat"/>
        <c:majorUnit val="0.2"/>
      </c:valAx>
    </c:plotArea>
    <c:legend>
      <c:legendPos val="r"/>
      <c:layout>
        <c:manualLayout>
          <c:xMode val="edge"/>
          <c:yMode val="edge"/>
          <c:x val="0.15526519590386861"/>
          <c:y val="0.58177063829941944"/>
          <c:w val="0.28192801388455302"/>
          <c:h val="0.13391308773753996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c:spPr>
          </c:dPt>
          <c:errBars>
            <c:errBarType val="both"/>
            <c:errValType val="cust"/>
            <c:noEndCap val="0"/>
            <c:plus>
              <c:numRef>
                <c:f>Sheet1!$J$40:$J$41</c:f>
                <c:numCache>
                  <c:formatCode>General</c:formatCode>
                  <c:ptCount val="2"/>
                  <c:pt idx="0">
                    <c:v>3.4679203126243036E-2</c:v>
                  </c:pt>
                  <c:pt idx="1">
                    <c:v>1.0112368387157112E-2</c:v>
                  </c:pt>
                </c:numCache>
              </c:numRef>
            </c:plus>
            <c:minus>
              <c:numRef>
                <c:f>Sheet1!$J$40:$J$41</c:f>
                <c:numCache>
                  <c:formatCode>General</c:formatCode>
                  <c:ptCount val="2"/>
                  <c:pt idx="0">
                    <c:v>3.4679203126243036E-2</c:v>
                  </c:pt>
                  <c:pt idx="1">
                    <c:v>1.0112368387157112E-2</c:v>
                  </c:pt>
                </c:numCache>
              </c:numRef>
            </c:minus>
          </c:errBars>
          <c:cat>
            <c:strRef>
              <c:f>Sheet1!$H$40:$H$41</c:f>
              <c:strCache>
                <c:ptCount val="2"/>
                <c:pt idx="0">
                  <c:v>Scramble</c:v>
                </c:pt>
                <c:pt idx="1">
                  <c:v>sh-ZEB1</c:v>
                </c:pt>
              </c:strCache>
            </c:strRef>
          </c:cat>
          <c:val>
            <c:numRef>
              <c:f>Sheet1!$I$40:$I$41</c:f>
              <c:numCache>
                <c:formatCode>General</c:formatCode>
                <c:ptCount val="2"/>
                <c:pt idx="0">
                  <c:v>0.99815569004460558</c:v>
                </c:pt>
                <c:pt idx="1">
                  <c:v>0.97304912724525527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8920320"/>
        <c:axId val="78926208"/>
      </c:barChart>
      <c:catAx>
        <c:axId val="789203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78926208"/>
        <c:crosses val="autoZero"/>
        <c:auto val="1"/>
        <c:lblAlgn val="ctr"/>
        <c:lblOffset val="100"/>
        <c:noMultiLvlLbl val="0"/>
      </c:catAx>
      <c:valAx>
        <c:axId val="78926208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b="0">
                    <a:latin typeface="Arial" panose="020B0604020202020204" pitchFamily="34" charset="0"/>
                    <a:cs typeface="Arial" panose="020B0604020202020204" pitchFamily="34" charset="0"/>
                  </a:rPr>
                  <a:t>Relative</a:t>
                </a:r>
                <a:r>
                  <a:rPr lang="en-US" b="0" i="1">
                    <a:latin typeface="Arial" panose="020B0604020202020204" pitchFamily="34" charset="0"/>
                    <a:cs typeface="Arial" panose="020B0604020202020204" pitchFamily="34" charset="0"/>
                  </a:rPr>
                  <a:t> CHK1 </a:t>
                </a:r>
                <a:r>
                  <a:rPr lang="en-US" b="0">
                    <a:latin typeface="Arial" panose="020B0604020202020204" pitchFamily="34" charset="0"/>
                    <a:cs typeface="Arial" panose="020B0604020202020204" pitchFamily="34" charset="0"/>
                  </a:rPr>
                  <a:t>expression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78920320"/>
        <c:crosses val="autoZero"/>
        <c:crossBetween val="between"/>
        <c:majorUnit val="0.2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40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08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120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16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20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241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28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322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16E4-1E82-4000-9D41-B2EB58F074B7}" type="datetimeFigureOut">
              <a:rPr lang="en-US" smtClean="0"/>
              <a:t>6/12/2014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10ADB-D3D1-4914-9CEC-B49EC91269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216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16E4-1E82-4000-9D41-B2EB58F074B7}" type="datetimeFigureOut">
              <a:rPr lang="en-US" smtClean="0"/>
              <a:t>6/12/2014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10ADB-D3D1-4914-9CEC-B49EC91269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445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16E4-1E82-4000-9D41-B2EB58F074B7}" type="datetimeFigureOut">
              <a:rPr lang="en-US" smtClean="0"/>
              <a:t>6/12/2014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10ADB-D3D1-4914-9CEC-B49EC91269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767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16E4-1E82-4000-9D41-B2EB58F074B7}" type="datetimeFigureOut">
              <a:rPr lang="en-US" smtClean="0"/>
              <a:t>6/12/2014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10ADB-D3D1-4914-9CEC-B49EC91269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922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40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080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1207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1610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2013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2415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8281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23220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16E4-1E82-4000-9D41-B2EB58F074B7}" type="datetimeFigureOut">
              <a:rPr lang="en-US" smtClean="0"/>
              <a:t>6/12/2014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10ADB-D3D1-4914-9CEC-B49EC91269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26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16E4-1E82-4000-9D41-B2EB58F074B7}" type="datetimeFigureOut">
              <a:rPr lang="en-US" smtClean="0"/>
              <a:t>6/12/2014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10ADB-D3D1-4914-9CEC-B49EC91269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730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4026" indent="0">
              <a:buNone/>
              <a:defRPr sz="1800" b="1"/>
            </a:lvl2pPr>
            <a:lvl3pPr marL="808052" indent="0">
              <a:buNone/>
              <a:defRPr sz="1600" b="1"/>
            </a:lvl3pPr>
            <a:lvl4pPr marL="1212079" indent="0">
              <a:buNone/>
              <a:defRPr sz="1400" b="1"/>
            </a:lvl4pPr>
            <a:lvl5pPr marL="1616104" indent="0">
              <a:buNone/>
              <a:defRPr sz="1400" b="1"/>
            </a:lvl5pPr>
            <a:lvl6pPr marL="2020131" indent="0">
              <a:buNone/>
              <a:defRPr sz="1400" b="1"/>
            </a:lvl6pPr>
            <a:lvl7pPr marL="2424156" indent="0">
              <a:buNone/>
              <a:defRPr sz="1400" b="1"/>
            </a:lvl7pPr>
            <a:lvl8pPr marL="2828183" indent="0">
              <a:buNone/>
              <a:defRPr sz="1400" b="1"/>
            </a:lvl8pPr>
            <a:lvl9pPr marL="3232209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4"/>
            <a:ext cx="3030141" cy="526838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4026" indent="0">
              <a:buNone/>
              <a:defRPr sz="1800" b="1"/>
            </a:lvl2pPr>
            <a:lvl3pPr marL="808052" indent="0">
              <a:buNone/>
              <a:defRPr sz="1600" b="1"/>
            </a:lvl3pPr>
            <a:lvl4pPr marL="1212079" indent="0">
              <a:buNone/>
              <a:defRPr sz="1400" b="1"/>
            </a:lvl4pPr>
            <a:lvl5pPr marL="1616104" indent="0">
              <a:buNone/>
              <a:defRPr sz="1400" b="1"/>
            </a:lvl5pPr>
            <a:lvl6pPr marL="2020131" indent="0">
              <a:buNone/>
              <a:defRPr sz="1400" b="1"/>
            </a:lvl6pPr>
            <a:lvl7pPr marL="2424156" indent="0">
              <a:buNone/>
              <a:defRPr sz="1400" b="1"/>
            </a:lvl7pPr>
            <a:lvl8pPr marL="2828183" indent="0">
              <a:buNone/>
              <a:defRPr sz="1400" b="1"/>
            </a:lvl8pPr>
            <a:lvl9pPr marL="3232209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4"/>
            <a:ext cx="3031331" cy="526838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16E4-1E82-4000-9D41-B2EB58F074B7}" type="datetimeFigureOut">
              <a:rPr lang="en-US" smtClean="0"/>
              <a:t>6/12/2014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10ADB-D3D1-4914-9CEC-B49EC91269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354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16E4-1E82-4000-9D41-B2EB58F074B7}" type="datetimeFigureOut">
              <a:rPr lang="en-US" smtClean="0"/>
              <a:t>6/12/2014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10ADB-D3D1-4914-9CEC-B49EC91269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5064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16E4-1E82-4000-9D41-B2EB58F074B7}" type="datetimeFigureOut">
              <a:rPr lang="en-US" smtClean="0"/>
              <a:t>6/12/2014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10ADB-D3D1-4914-9CEC-B49EC91269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355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6"/>
            <a:ext cx="2256234" cy="154940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7"/>
            <a:ext cx="3833813" cy="7804151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8"/>
            <a:ext cx="2256234" cy="6254751"/>
          </a:xfrm>
        </p:spPr>
        <p:txBody>
          <a:bodyPr/>
          <a:lstStyle>
            <a:lvl1pPr marL="0" indent="0">
              <a:buNone/>
              <a:defRPr sz="1200"/>
            </a:lvl1pPr>
            <a:lvl2pPr marL="404026" indent="0">
              <a:buNone/>
              <a:defRPr sz="1100"/>
            </a:lvl2pPr>
            <a:lvl3pPr marL="808052" indent="0">
              <a:buNone/>
              <a:defRPr sz="900"/>
            </a:lvl3pPr>
            <a:lvl4pPr marL="1212079" indent="0">
              <a:buNone/>
              <a:defRPr sz="800"/>
            </a:lvl4pPr>
            <a:lvl5pPr marL="1616104" indent="0">
              <a:buNone/>
              <a:defRPr sz="800"/>
            </a:lvl5pPr>
            <a:lvl6pPr marL="2020131" indent="0">
              <a:buNone/>
              <a:defRPr sz="800"/>
            </a:lvl6pPr>
            <a:lvl7pPr marL="2424156" indent="0">
              <a:buNone/>
              <a:defRPr sz="800"/>
            </a:lvl7pPr>
            <a:lvl8pPr marL="2828183" indent="0">
              <a:buNone/>
              <a:defRPr sz="800"/>
            </a:lvl8pPr>
            <a:lvl9pPr marL="3232209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16E4-1E82-4000-9D41-B2EB58F074B7}" type="datetimeFigureOut">
              <a:rPr lang="en-US" smtClean="0"/>
              <a:t>6/12/2014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10ADB-D3D1-4914-9CEC-B49EC91269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670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2800"/>
            </a:lvl1pPr>
            <a:lvl2pPr marL="404026" indent="0">
              <a:buNone/>
              <a:defRPr sz="2500"/>
            </a:lvl2pPr>
            <a:lvl3pPr marL="808052" indent="0">
              <a:buNone/>
              <a:defRPr sz="2100"/>
            </a:lvl3pPr>
            <a:lvl4pPr marL="1212079" indent="0">
              <a:buNone/>
              <a:defRPr sz="1800"/>
            </a:lvl4pPr>
            <a:lvl5pPr marL="1616104" indent="0">
              <a:buNone/>
              <a:defRPr sz="1800"/>
            </a:lvl5pPr>
            <a:lvl6pPr marL="2020131" indent="0">
              <a:buNone/>
              <a:defRPr sz="1800"/>
            </a:lvl6pPr>
            <a:lvl7pPr marL="2424156" indent="0">
              <a:buNone/>
              <a:defRPr sz="1800"/>
            </a:lvl7pPr>
            <a:lvl8pPr marL="2828183" indent="0">
              <a:buNone/>
              <a:defRPr sz="1800"/>
            </a:lvl8pPr>
            <a:lvl9pPr marL="3232209" indent="0">
              <a:buNone/>
              <a:defRPr sz="18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50"/>
          </a:xfrm>
        </p:spPr>
        <p:txBody>
          <a:bodyPr/>
          <a:lstStyle>
            <a:lvl1pPr marL="0" indent="0">
              <a:buNone/>
              <a:defRPr sz="1200"/>
            </a:lvl1pPr>
            <a:lvl2pPr marL="404026" indent="0">
              <a:buNone/>
              <a:defRPr sz="1100"/>
            </a:lvl2pPr>
            <a:lvl3pPr marL="808052" indent="0">
              <a:buNone/>
              <a:defRPr sz="900"/>
            </a:lvl3pPr>
            <a:lvl4pPr marL="1212079" indent="0">
              <a:buNone/>
              <a:defRPr sz="800"/>
            </a:lvl4pPr>
            <a:lvl5pPr marL="1616104" indent="0">
              <a:buNone/>
              <a:defRPr sz="800"/>
            </a:lvl5pPr>
            <a:lvl6pPr marL="2020131" indent="0">
              <a:buNone/>
              <a:defRPr sz="800"/>
            </a:lvl6pPr>
            <a:lvl7pPr marL="2424156" indent="0">
              <a:buNone/>
              <a:defRPr sz="800"/>
            </a:lvl7pPr>
            <a:lvl8pPr marL="2828183" indent="0">
              <a:buNone/>
              <a:defRPr sz="800"/>
            </a:lvl8pPr>
            <a:lvl9pPr marL="3232209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16E4-1E82-4000-9D41-B2EB58F074B7}" type="datetimeFigureOut">
              <a:rPr lang="en-US" smtClean="0"/>
              <a:t>6/12/2014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10ADB-D3D1-4914-9CEC-B49EC91269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29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80805" tIns="40402" rIns="80805" bIns="4040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80805" tIns="40402" rIns="80805" bIns="4040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80805" tIns="40402" rIns="80805" bIns="40402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916E4-1E82-4000-9D41-B2EB58F074B7}" type="datetimeFigureOut">
              <a:rPr lang="en-US" smtClean="0"/>
              <a:t>6/12/2014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80805" tIns="40402" rIns="80805" bIns="40402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80805" tIns="40402" rIns="80805" bIns="40402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810ADB-D3D1-4914-9CEC-B49EC91269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99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08052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3020" indent="-303020" algn="l" defTabSz="808052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6542" indent="-252517" algn="l" defTabSz="808052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10065" indent="-202014" algn="l" defTabSz="808052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14092" indent="-202014" algn="l" defTabSz="808052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8117" indent="-202014" algn="l" defTabSz="808052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22143" indent="-202014" algn="l" defTabSz="808052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26170" indent="-202014" algn="l" defTabSz="808052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30196" indent="-202014" algn="l" defTabSz="808052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34222" indent="-202014" algn="l" defTabSz="808052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080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4026" algn="l" defTabSz="8080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52" algn="l" defTabSz="8080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2079" algn="l" defTabSz="8080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16104" algn="l" defTabSz="8080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0131" algn="l" defTabSz="8080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24156" algn="l" defTabSz="8080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28183" algn="l" defTabSz="8080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32209" algn="l" defTabSz="8080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tiff"/><Relationship Id="rId13" Type="http://schemas.openxmlformats.org/officeDocument/2006/relationships/image" Target="../media/image10.tiff"/><Relationship Id="rId3" Type="http://schemas.openxmlformats.org/officeDocument/2006/relationships/chart" Target="../charts/chart2.xml"/><Relationship Id="rId7" Type="http://schemas.openxmlformats.org/officeDocument/2006/relationships/image" Target="../media/image4.tiff"/><Relationship Id="rId12" Type="http://schemas.openxmlformats.org/officeDocument/2006/relationships/image" Target="../media/image9.tiff"/><Relationship Id="rId2" Type="http://schemas.openxmlformats.org/officeDocument/2006/relationships/chart" Target="../charts/chart1.xml"/><Relationship Id="rId16" Type="http://schemas.openxmlformats.org/officeDocument/2006/relationships/image" Target="../media/image12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tiff"/><Relationship Id="rId11" Type="http://schemas.openxmlformats.org/officeDocument/2006/relationships/image" Target="../media/image8.tiff"/><Relationship Id="rId5" Type="http://schemas.openxmlformats.org/officeDocument/2006/relationships/image" Target="../media/image2.tiff"/><Relationship Id="rId15" Type="http://schemas.openxmlformats.org/officeDocument/2006/relationships/chart" Target="../charts/chart3.xml"/><Relationship Id="rId10" Type="http://schemas.openxmlformats.org/officeDocument/2006/relationships/image" Target="../media/image7.tiff"/><Relationship Id="rId4" Type="http://schemas.openxmlformats.org/officeDocument/2006/relationships/image" Target="../media/image1.tiff"/><Relationship Id="rId9" Type="http://schemas.openxmlformats.org/officeDocument/2006/relationships/image" Target="../media/image6.tiff"/><Relationship Id="rId14" Type="http://schemas.openxmlformats.org/officeDocument/2006/relationships/image" Target="../media/image1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/>
        </p:nvGrpSpPr>
        <p:grpSpPr>
          <a:xfrm>
            <a:off x="379322" y="4419600"/>
            <a:ext cx="3964078" cy="2595874"/>
            <a:chOff x="3492348" y="2514600"/>
            <a:chExt cx="3964078" cy="2595874"/>
          </a:xfrm>
        </p:grpSpPr>
        <p:graphicFrame>
          <p:nvGraphicFramePr>
            <p:cNvPr id="9" name="Chart 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064722819"/>
                </p:ext>
              </p:extLst>
            </p:nvPr>
          </p:nvGraphicFramePr>
          <p:xfrm>
            <a:off x="3492348" y="2712945"/>
            <a:ext cx="3964078" cy="239752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93" name="TextBox 92"/>
            <p:cNvSpPr txBox="1"/>
            <p:nvPr/>
          </p:nvSpPr>
          <p:spPr>
            <a:xfrm>
              <a:off x="3570226" y="2514600"/>
              <a:ext cx="305856" cy="389370"/>
            </a:xfrm>
            <a:prstGeom prst="rect">
              <a:avLst/>
            </a:prstGeom>
            <a:noFill/>
          </p:spPr>
          <p:txBody>
            <a:bodyPr wrap="none" lIns="80805" tIns="40402" rIns="80805" bIns="40402" rtlCol="0">
              <a:spAutoFit/>
            </a:bodyPr>
            <a:lstStyle/>
            <a:p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456125" y="296420"/>
            <a:ext cx="305876" cy="389380"/>
          </a:xfrm>
          <a:prstGeom prst="rect">
            <a:avLst/>
          </a:prstGeom>
          <a:noFill/>
        </p:spPr>
        <p:txBody>
          <a:bodyPr wrap="none" lIns="80805" tIns="40402" rIns="80805" bIns="40402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84897" y="296420"/>
            <a:ext cx="320303" cy="389380"/>
          </a:xfrm>
          <a:prstGeom prst="rect">
            <a:avLst/>
          </a:prstGeom>
          <a:noFill/>
        </p:spPr>
        <p:txBody>
          <a:bodyPr wrap="none" lIns="80805" tIns="40402" rIns="80805" bIns="40402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9102122"/>
              </p:ext>
            </p:extLst>
          </p:nvPr>
        </p:nvGraphicFramePr>
        <p:xfrm>
          <a:off x="374013" y="2611982"/>
          <a:ext cx="3824682" cy="2200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6124" y="2328764"/>
            <a:ext cx="305876" cy="389380"/>
          </a:xfrm>
          <a:prstGeom prst="rect">
            <a:avLst/>
          </a:prstGeom>
          <a:noFill/>
        </p:spPr>
        <p:txBody>
          <a:bodyPr wrap="none" lIns="80805" tIns="40402" rIns="80805" bIns="40402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30015" y="4557170"/>
            <a:ext cx="248148" cy="389370"/>
          </a:xfrm>
          <a:prstGeom prst="rect">
            <a:avLst/>
          </a:prstGeom>
          <a:noFill/>
        </p:spPr>
        <p:txBody>
          <a:bodyPr wrap="none" lIns="80805" tIns="40402" rIns="80805" bIns="40402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3485206" y="2438400"/>
            <a:ext cx="2923464" cy="2057400"/>
            <a:chOff x="505536" y="4800600"/>
            <a:chExt cx="2923464" cy="2057400"/>
          </a:xfrm>
        </p:grpSpPr>
        <p:sp>
          <p:nvSpPr>
            <p:cNvPr id="10" name="TextBox 9"/>
            <p:cNvSpPr txBox="1"/>
            <p:nvPr/>
          </p:nvSpPr>
          <p:spPr>
            <a:xfrm>
              <a:off x="505536" y="4800600"/>
              <a:ext cx="320283" cy="389370"/>
            </a:xfrm>
            <a:prstGeom prst="rect">
              <a:avLst/>
            </a:prstGeom>
            <a:noFill/>
          </p:spPr>
          <p:txBody>
            <a:bodyPr wrap="none" lIns="80805" tIns="40402" rIns="80805" bIns="40402" rtlCol="0">
              <a:spAutoFit/>
            </a:bodyPr>
            <a:lstStyle/>
            <a:p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717607" y="5113369"/>
              <a:ext cx="2711393" cy="1744631"/>
              <a:chOff x="717607" y="3436969"/>
              <a:chExt cx="2711393" cy="1744631"/>
            </a:xfrm>
          </p:grpSpPr>
          <p:grpSp>
            <p:nvGrpSpPr>
              <p:cNvPr id="33" name="Group 32"/>
              <p:cNvGrpSpPr/>
              <p:nvPr/>
            </p:nvGrpSpPr>
            <p:grpSpPr>
              <a:xfrm>
                <a:off x="760419" y="3436969"/>
                <a:ext cx="2668581" cy="1744631"/>
                <a:chOff x="2322053" y="3371075"/>
                <a:chExt cx="2668581" cy="1744631"/>
              </a:xfrm>
            </p:grpSpPr>
            <p:pic>
              <p:nvPicPr>
                <p:cNvPr id="34" name="Picture 33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8924" b="13679"/>
                <a:stretch/>
              </p:blipFill>
              <p:spPr>
                <a:xfrm>
                  <a:off x="2324209" y="4830413"/>
                  <a:ext cx="2103120" cy="285293"/>
                </a:xfrm>
                <a:prstGeom prst="rect">
                  <a:avLst/>
                </a:prstGeom>
              </p:spPr>
            </p:pic>
            <p:pic>
              <p:nvPicPr>
                <p:cNvPr id="35" name="Picture 34"/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2174" b="13820"/>
                <a:stretch/>
              </p:blipFill>
              <p:spPr>
                <a:xfrm>
                  <a:off x="2324209" y="4446974"/>
                  <a:ext cx="2103120" cy="329184"/>
                </a:xfrm>
                <a:prstGeom prst="rect">
                  <a:avLst/>
                </a:prstGeom>
              </p:spPr>
            </p:pic>
            <p:pic>
              <p:nvPicPr>
                <p:cNvPr id="36" name="Picture 35"/>
                <p:cNvPicPr>
                  <a:picLocks noChangeAspect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19844"/>
                <a:stretch/>
              </p:blipFill>
              <p:spPr>
                <a:xfrm>
                  <a:off x="2322053" y="3979168"/>
                  <a:ext cx="2103120" cy="347105"/>
                </a:xfrm>
                <a:prstGeom prst="rect">
                  <a:avLst/>
                </a:prstGeom>
              </p:spPr>
            </p:pic>
            <p:sp>
              <p:nvSpPr>
                <p:cNvPr id="37" name="TextBox 36"/>
                <p:cNvSpPr txBox="1"/>
                <p:nvPr/>
              </p:nvSpPr>
              <p:spPr>
                <a:xfrm>
                  <a:off x="2476034" y="3581400"/>
                  <a:ext cx="72487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Scramble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3619034" y="3581400"/>
                  <a:ext cx="654346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si-USP7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2445554" y="3792261"/>
                  <a:ext cx="84124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0" name="TextBox 39"/>
                <p:cNvSpPr txBox="1"/>
                <p:nvPr/>
              </p:nvSpPr>
              <p:spPr>
                <a:xfrm>
                  <a:off x="2323634" y="3756298"/>
                  <a:ext cx="25519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2584700" y="3756298"/>
                  <a:ext cx="25519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6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2844007" y="3756298"/>
                  <a:ext cx="325730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12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3" name="TextBox 42"/>
                <p:cNvSpPr txBox="1"/>
                <p:nvPr/>
              </p:nvSpPr>
              <p:spPr>
                <a:xfrm>
                  <a:off x="3082972" y="3756298"/>
                  <a:ext cx="325730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24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4" name="TextBox 43"/>
                <p:cNvSpPr txBox="1"/>
                <p:nvPr/>
              </p:nvSpPr>
              <p:spPr>
                <a:xfrm>
                  <a:off x="3390434" y="3756298"/>
                  <a:ext cx="25519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</a:p>
              </p:txBody>
            </p:sp>
            <p:sp>
              <p:nvSpPr>
                <p:cNvPr id="45" name="TextBox 44"/>
                <p:cNvSpPr txBox="1"/>
                <p:nvPr/>
              </p:nvSpPr>
              <p:spPr>
                <a:xfrm>
                  <a:off x="3654118" y="3756298"/>
                  <a:ext cx="25519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6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6" name="TextBox 45"/>
                <p:cNvSpPr txBox="1"/>
                <p:nvPr/>
              </p:nvSpPr>
              <p:spPr>
                <a:xfrm>
                  <a:off x="3884165" y="3756298"/>
                  <a:ext cx="325730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12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7" name="TextBox 46"/>
                <p:cNvSpPr txBox="1"/>
                <p:nvPr/>
              </p:nvSpPr>
              <p:spPr>
                <a:xfrm>
                  <a:off x="4152390" y="3756298"/>
                  <a:ext cx="325730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24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8" name="TextBox 47"/>
                <p:cNvSpPr txBox="1"/>
                <p:nvPr/>
              </p:nvSpPr>
              <p:spPr>
                <a:xfrm>
                  <a:off x="2556726" y="3371075"/>
                  <a:ext cx="1729961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Hours post-CHX (50 µg/ml)</a:t>
                  </a:r>
                </a:p>
              </p:txBody>
            </p:sp>
            <p:cxnSp>
              <p:nvCxnSpPr>
                <p:cNvPr id="49" name="Straight Connector 48"/>
                <p:cNvCxnSpPr/>
                <p:nvPr/>
              </p:nvCxnSpPr>
              <p:spPr>
                <a:xfrm>
                  <a:off x="3512354" y="3795311"/>
                  <a:ext cx="84124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0" name="TextBox 49"/>
                <p:cNvSpPr txBox="1"/>
                <p:nvPr/>
              </p:nvSpPr>
              <p:spPr>
                <a:xfrm>
                  <a:off x="4351394" y="4470805"/>
                  <a:ext cx="518091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USP7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1" name="TextBox 50"/>
                <p:cNvSpPr txBox="1"/>
                <p:nvPr/>
              </p:nvSpPr>
              <p:spPr>
                <a:xfrm>
                  <a:off x="4369765" y="4041591"/>
                  <a:ext cx="503664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ZEB1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2" name="TextBox 51"/>
                <p:cNvSpPr txBox="1"/>
                <p:nvPr/>
              </p:nvSpPr>
              <p:spPr>
                <a:xfrm>
                  <a:off x="4350715" y="4829860"/>
                  <a:ext cx="639919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GAPDH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53" name="Straight Connector 52"/>
              <p:cNvCxnSpPr/>
              <p:nvPr/>
            </p:nvCxnSpPr>
            <p:spPr>
              <a:xfrm>
                <a:off x="816514" y="3657600"/>
                <a:ext cx="199426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TextBox 53"/>
              <p:cNvSpPr txBox="1"/>
              <p:nvPr/>
            </p:nvSpPr>
            <p:spPr>
              <a:xfrm>
                <a:off x="717607" y="4332129"/>
                <a:ext cx="22300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1.0  0.9   0.7   0.5  1.0   0.8   0.8  0.6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55" name="TextBox 54"/>
          <p:cNvSpPr txBox="1"/>
          <p:nvPr/>
        </p:nvSpPr>
        <p:spPr>
          <a:xfrm>
            <a:off x="457200" y="6629400"/>
            <a:ext cx="320283" cy="389370"/>
          </a:xfrm>
          <a:prstGeom prst="rect">
            <a:avLst/>
          </a:prstGeom>
          <a:noFill/>
        </p:spPr>
        <p:txBody>
          <a:bodyPr wrap="none" lIns="80805" tIns="40402" rIns="80805" bIns="40402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850340" y="43858"/>
            <a:ext cx="3083860" cy="389370"/>
          </a:xfrm>
          <a:prstGeom prst="rect">
            <a:avLst/>
          </a:prstGeom>
          <a:noFill/>
        </p:spPr>
        <p:txBody>
          <a:bodyPr wrap="none" lIns="80805" tIns="40402" rIns="80805" bIns="40402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4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78389" y="6906552"/>
            <a:ext cx="2393411" cy="2209682"/>
            <a:chOff x="3886200" y="5943600"/>
            <a:chExt cx="2393411" cy="2209682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052" b="16950"/>
            <a:stretch/>
          </p:blipFill>
          <p:spPr>
            <a:xfrm>
              <a:off x="4600735" y="6921709"/>
              <a:ext cx="848868" cy="28817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38" t="21263" r="1" b="22800"/>
            <a:stretch/>
          </p:blipFill>
          <p:spPr>
            <a:xfrm>
              <a:off x="4600735" y="6392327"/>
              <a:ext cx="851084" cy="253187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51" t="14370" b="27859"/>
            <a:stretch/>
          </p:blipFill>
          <p:spPr>
            <a:xfrm>
              <a:off x="4600735" y="7556272"/>
              <a:ext cx="864428" cy="272937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42" t="12276" b="20286"/>
            <a:stretch/>
          </p:blipFill>
          <p:spPr>
            <a:xfrm>
              <a:off x="4600734" y="7239000"/>
              <a:ext cx="858431" cy="282635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3886200" y="6111047"/>
              <a:ext cx="80983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SFB-USP7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4186295" y="7477671"/>
              <a:ext cx="46679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Input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4574447" y="6918842"/>
              <a:ext cx="0" cy="12344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4199298" y="5957430"/>
              <a:ext cx="53414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ZEB1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186902" y="5943600"/>
              <a:ext cx="2600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185101" y="6112626"/>
              <a:ext cx="2600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885843" y="6112989"/>
              <a:ext cx="2600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 rot="16200000">
              <a:off x="3895937" y="6391426"/>
              <a:ext cx="8378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Pulldown: s-s beads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376295" y="6401163"/>
              <a:ext cx="67471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Claspin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387379" y="7581599"/>
              <a:ext cx="53414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ZEB1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376295" y="6948424"/>
              <a:ext cx="67471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Claspin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376295" y="7271257"/>
              <a:ext cx="90331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FLAG-USP7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086" b="12355"/>
            <a:stretch/>
          </p:blipFill>
          <p:spPr>
            <a:xfrm>
              <a:off x="4605943" y="7868319"/>
              <a:ext cx="867061" cy="282334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5384261" y="7874974"/>
              <a:ext cx="67471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GPDAH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9" name="Straight Connector 68"/>
            <p:cNvCxnSpPr/>
            <p:nvPr/>
          </p:nvCxnSpPr>
          <p:spPr>
            <a:xfrm>
              <a:off x="4572000" y="6388673"/>
              <a:ext cx="0" cy="2743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3605682" y="4865928"/>
            <a:ext cx="2848533" cy="1757012"/>
            <a:chOff x="304800" y="6076890"/>
            <a:chExt cx="2848533" cy="1757012"/>
          </a:xfrm>
        </p:grpSpPr>
        <p:grpSp>
          <p:nvGrpSpPr>
            <p:cNvPr id="70" name="Group 69"/>
            <p:cNvGrpSpPr/>
            <p:nvPr/>
          </p:nvGrpSpPr>
          <p:grpSpPr>
            <a:xfrm>
              <a:off x="304800" y="6076890"/>
              <a:ext cx="2848533" cy="1757012"/>
              <a:chOff x="2057400" y="7067490"/>
              <a:chExt cx="2848533" cy="1757012"/>
            </a:xfrm>
          </p:grpSpPr>
          <p:pic>
            <p:nvPicPr>
              <p:cNvPr id="71" name="Picture 70"/>
              <p:cNvPicPr>
                <a:picLocks noChangeAspect="1"/>
              </p:cNvPicPr>
              <p:nvPr/>
            </p:nvPicPr>
            <p:blipFill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9480" r="685" b="17403"/>
              <a:stretch/>
            </p:blipFill>
            <p:spPr>
              <a:xfrm flipH="1">
                <a:off x="2057400" y="8547278"/>
                <a:ext cx="2279420" cy="277224"/>
              </a:xfrm>
              <a:prstGeom prst="rect">
                <a:avLst/>
              </a:prstGeom>
            </p:spPr>
          </p:pic>
          <p:sp>
            <p:nvSpPr>
              <p:cNvPr id="72" name="TextBox 71"/>
              <p:cNvSpPr txBox="1"/>
              <p:nvPr/>
            </p:nvSpPr>
            <p:spPr>
              <a:xfrm>
                <a:off x="4266213" y="7772400"/>
                <a:ext cx="61106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Claspin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4274214" y="8192662"/>
                <a:ext cx="50366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ZEB1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4266014" y="8554243"/>
                <a:ext cx="63991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GAPDH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2315133" y="7315200"/>
                <a:ext cx="72487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Scramble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3458133" y="7315200"/>
                <a:ext cx="68159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sh-ZEB1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77" name="Straight Connector 76"/>
              <p:cNvCxnSpPr/>
              <p:nvPr/>
            </p:nvCxnSpPr>
            <p:spPr>
              <a:xfrm>
                <a:off x="2238933" y="7526061"/>
                <a:ext cx="8229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8" name="TextBox 77"/>
              <p:cNvSpPr txBox="1"/>
              <p:nvPr/>
            </p:nvSpPr>
            <p:spPr>
              <a:xfrm>
                <a:off x="2086533" y="7489545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2357388" y="7496238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2578595" y="7496238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6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2855660" y="7496238"/>
                <a:ext cx="32573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12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3202935" y="7489545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3489637" y="7496238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3763752" y="7496238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6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4000991" y="7496238"/>
                <a:ext cx="32573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12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2362200" y="7067490"/>
                <a:ext cx="172996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Hours post-CHX (50 µg/ml)</a:t>
                </a:r>
              </a:p>
              <a:p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87" name="Straight Connector 86"/>
              <p:cNvCxnSpPr/>
              <p:nvPr/>
            </p:nvCxnSpPr>
            <p:spPr>
              <a:xfrm>
                <a:off x="3351453" y="7519586"/>
                <a:ext cx="8229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88" name="Picture 87"/>
              <p:cNvPicPr>
                <a:picLocks noChangeAspect="1"/>
              </p:cNvPicPr>
              <p:nvPr/>
            </p:nvPicPr>
            <p:blipFill rotWithShape="1"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2899" r="2741" b="11515"/>
              <a:stretch/>
            </p:blipFill>
            <p:spPr>
              <a:xfrm>
                <a:off x="2073848" y="8145889"/>
                <a:ext cx="2254392" cy="322256"/>
              </a:xfrm>
              <a:prstGeom prst="rect">
                <a:avLst/>
              </a:prstGeom>
            </p:spPr>
          </p:pic>
          <p:pic>
            <p:nvPicPr>
              <p:cNvPr id="89" name="Picture 88"/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57401" y="7705465"/>
                <a:ext cx="2270839" cy="365760"/>
              </a:xfrm>
              <a:prstGeom prst="rect">
                <a:avLst/>
              </a:prstGeom>
            </p:spPr>
          </p:pic>
        </p:grpSp>
        <p:cxnSp>
          <p:nvCxnSpPr>
            <p:cNvPr id="12" name="Straight Connector 11"/>
            <p:cNvCxnSpPr/>
            <p:nvPr/>
          </p:nvCxnSpPr>
          <p:spPr>
            <a:xfrm>
              <a:off x="475175" y="6324600"/>
              <a:ext cx="195513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57"/>
          <p:cNvGrpSpPr/>
          <p:nvPr/>
        </p:nvGrpSpPr>
        <p:grpSpPr>
          <a:xfrm>
            <a:off x="723243" y="376512"/>
            <a:ext cx="2248557" cy="2061888"/>
            <a:chOff x="494643" y="376512"/>
            <a:chExt cx="2248557" cy="2061888"/>
          </a:xfrm>
        </p:grpSpPr>
        <p:cxnSp>
          <p:nvCxnSpPr>
            <p:cNvPr id="56" name="Straight Connector 55"/>
            <p:cNvCxnSpPr/>
            <p:nvPr/>
          </p:nvCxnSpPr>
          <p:spPr>
            <a:xfrm>
              <a:off x="1556921" y="697115"/>
              <a:ext cx="54452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1507099" y="477789"/>
              <a:ext cx="59182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= 0.5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94" name="Chart 9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136490376"/>
                </p:ext>
              </p:extLst>
            </p:nvPr>
          </p:nvGraphicFramePr>
          <p:xfrm>
            <a:off x="494643" y="376512"/>
            <a:ext cx="2248557" cy="206188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5"/>
            </a:graphicData>
          </a:graphic>
        </p:graphicFrame>
      </p:grpSp>
      <p:grpSp>
        <p:nvGrpSpPr>
          <p:cNvPr id="60" name="Group 59"/>
          <p:cNvGrpSpPr/>
          <p:nvPr/>
        </p:nvGrpSpPr>
        <p:grpSpPr>
          <a:xfrm>
            <a:off x="3868270" y="555190"/>
            <a:ext cx="2151530" cy="1959410"/>
            <a:chOff x="3778625" y="403410"/>
            <a:chExt cx="2151530" cy="1959410"/>
          </a:xfrm>
        </p:grpSpPr>
        <p:sp>
          <p:nvSpPr>
            <p:cNvPr id="92" name="TextBox 91"/>
            <p:cNvSpPr txBox="1"/>
            <p:nvPr/>
          </p:nvSpPr>
          <p:spPr>
            <a:xfrm>
              <a:off x="4126716" y="2127329"/>
              <a:ext cx="1674841" cy="23549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80815" tIns="40407" rIns="80815" bIns="40407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Hours after CHX treatment</a:t>
              </a:r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3778625" y="403410"/>
              <a:ext cx="2151530" cy="1819834"/>
              <a:chOff x="5849470" y="972671"/>
              <a:chExt cx="2151530" cy="1819834"/>
            </a:xfrm>
          </p:grpSpPr>
          <p:pic>
            <p:nvPicPr>
              <p:cNvPr id="95" name="Picture 3"/>
              <p:cNvPicPr>
                <a:picLocks noChangeAspect="1" noChangeArrowheads="1"/>
              </p:cNvPicPr>
              <p:nvPr/>
            </p:nvPicPr>
            <p:blipFill rotWithShape="1"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249" t="-1" b="17849"/>
              <a:stretch/>
            </p:blipFill>
            <p:spPr bwMode="auto">
              <a:xfrm>
                <a:off x="6142068" y="1135935"/>
                <a:ext cx="1858932" cy="14974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6" name="TextBox 95"/>
              <p:cNvSpPr txBox="1"/>
              <p:nvPr/>
            </p:nvSpPr>
            <p:spPr>
              <a:xfrm>
                <a:off x="7370253" y="1230239"/>
                <a:ext cx="469382" cy="23549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80815" tIns="40407" rIns="80815" bIns="40407" rtlCol="0">
                <a:spAutoFit/>
              </a:bodyPr>
              <a:lstStyle/>
              <a:p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Mock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7373470" y="1418499"/>
                <a:ext cx="496633" cy="23549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80815" tIns="40407" rIns="80815" bIns="40407" rtlCol="0">
                <a:spAutoFit/>
              </a:bodyPr>
              <a:lstStyle/>
              <a:p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USP7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6104965" y="2557014"/>
                <a:ext cx="1891246" cy="235491"/>
              </a:xfrm>
              <a:prstGeom prst="rect">
                <a:avLst/>
              </a:prstGeom>
              <a:noFill/>
            </p:spPr>
            <p:txBody>
              <a:bodyPr wrap="none" lIns="80815" tIns="40407" rIns="80815" bIns="40407" rtlCol="0">
                <a:spAutoFit/>
              </a:bodyPr>
              <a:lstStyle/>
              <a:p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0       5       10      15      20   25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5894295" y="2438400"/>
                <a:ext cx="339539" cy="235491"/>
              </a:xfrm>
              <a:prstGeom prst="rect">
                <a:avLst/>
              </a:prstGeom>
              <a:noFill/>
            </p:spPr>
            <p:txBody>
              <a:bodyPr wrap="none" lIns="80815" tIns="40407" rIns="80815" bIns="40407" rtlCol="0">
                <a:spAutoFit/>
              </a:bodyPr>
              <a:lstStyle/>
              <a:p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0.0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5894295" y="2209800"/>
                <a:ext cx="339539" cy="235491"/>
              </a:xfrm>
              <a:prstGeom prst="rect">
                <a:avLst/>
              </a:prstGeom>
              <a:noFill/>
            </p:spPr>
            <p:txBody>
              <a:bodyPr wrap="none" lIns="80815" tIns="40407" rIns="80815" bIns="40407" rtlCol="0">
                <a:spAutoFit/>
              </a:bodyPr>
              <a:lstStyle/>
              <a:p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0.2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5894295" y="1963270"/>
                <a:ext cx="339539" cy="235491"/>
              </a:xfrm>
              <a:prstGeom prst="rect">
                <a:avLst/>
              </a:prstGeom>
              <a:noFill/>
            </p:spPr>
            <p:txBody>
              <a:bodyPr wrap="none" lIns="80815" tIns="40407" rIns="80815" bIns="40407" rtlCol="0">
                <a:spAutoFit/>
              </a:bodyPr>
              <a:lstStyle/>
              <a:p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0.4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5898775" y="1734670"/>
                <a:ext cx="339539" cy="235491"/>
              </a:xfrm>
              <a:prstGeom prst="rect">
                <a:avLst/>
              </a:prstGeom>
              <a:noFill/>
            </p:spPr>
            <p:txBody>
              <a:bodyPr wrap="none" lIns="80815" tIns="40407" rIns="80815" bIns="40407" rtlCol="0">
                <a:spAutoFit/>
              </a:bodyPr>
              <a:lstStyle/>
              <a:p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0.6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5903260" y="1483660"/>
                <a:ext cx="339539" cy="235491"/>
              </a:xfrm>
              <a:prstGeom prst="rect">
                <a:avLst/>
              </a:prstGeom>
              <a:noFill/>
            </p:spPr>
            <p:txBody>
              <a:bodyPr wrap="none" lIns="80815" tIns="40407" rIns="80815" bIns="40407" rtlCol="0">
                <a:spAutoFit/>
              </a:bodyPr>
              <a:lstStyle/>
              <a:p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0.8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5908861" y="1246095"/>
                <a:ext cx="339539" cy="235491"/>
              </a:xfrm>
              <a:prstGeom prst="rect">
                <a:avLst/>
              </a:prstGeom>
              <a:noFill/>
            </p:spPr>
            <p:txBody>
              <a:bodyPr wrap="none" lIns="80815" tIns="40407" rIns="80815" bIns="40407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.0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 rot="16200000">
                <a:off x="5104949" y="1717192"/>
                <a:ext cx="1724533" cy="23549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80815" tIns="40407" rIns="80815" bIns="40407" rtlCol="0">
                <a:spAutoFit/>
              </a:bodyPr>
              <a:lstStyle/>
              <a:p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Relative CHK1 protein level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81675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14162</TotalTime>
  <Words>115</Words>
  <Application>Microsoft Office PowerPoint</Application>
  <PresentationFormat>Letter Paper (8.5x11 in)</PresentationFormat>
  <Paragraphs>66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M. D. Anderson Cancer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Zhang,Peijing</dc:creator>
  <cp:lastModifiedBy>Ma,Li</cp:lastModifiedBy>
  <cp:revision>202</cp:revision>
  <cp:lastPrinted>2014-03-31T17:05:26Z</cp:lastPrinted>
  <dcterms:created xsi:type="dcterms:W3CDTF">2013-11-13T17:00:08Z</dcterms:created>
  <dcterms:modified xsi:type="dcterms:W3CDTF">2014-06-13T03:43:58Z</dcterms:modified>
</cp:coreProperties>
</file>