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40538" cy="8640763"/>
  <p:notesSz cx="6858000" cy="9144000"/>
  <p:defaultTextStyle>
    <a:defPPr>
      <a:defRPr lang="en-US"/>
    </a:defPPr>
    <a:lvl1pPr marL="0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42295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84591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26886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69181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11476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53772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96067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38362" algn="l" defTabSz="88459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-448" y="-80"/>
      </p:cViewPr>
      <p:guideLst>
        <p:guide orient="horz" pos="2722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2684239"/>
            <a:ext cx="5814457" cy="1852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6081" y="4896432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4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6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9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3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60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8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657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9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9542" y="462042"/>
            <a:ext cx="1154341" cy="982886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521" y="462042"/>
            <a:ext cx="3349014" cy="98288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17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2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56" y="5552490"/>
            <a:ext cx="5814457" cy="1716152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56" y="3662325"/>
            <a:ext cx="5814457" cy="1890166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422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845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26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69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114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53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0960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383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01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521" y="2688238"/>
            <a:ext cx="2251677" cy="760267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2207" y="2688238"/>
            <a:ext cx="2251677" cy="760267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64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934171"/>
            <a:ext cx="3022426" cy="80607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027" y="2740242"/>
            <a:ext cx="3022426" cy="497844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4899" y="1934171"/>
            <a:ext cx="3023613" cy="80607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2295" indent="0">
              <a:buNone/>
              <a:defRPr sz="1900" b="1"/>
            </a:lvl2pPr>
            <a:lvl3pPr marL="884591" indent="0">
              <a:buNone/>
              <a:defRPr sz="1700" b="1"/>
            </a:lvl3pPr>
            <a:lvl4pPr marL="1326886" indent="0">
              <a:buNone/>
              <a:defRPr sz="1500" b="1"/>
            </a:lvl4pPr>
            <a:lvl5pPr marL="1769181" indent="0">
              <a:buNone/>
              <a:defRPr sz="1500" b="1"/>
            </a:lvl5pPr>
            <a:lvl6pPr marL="2211476" indent="0">
              <a:buNone/>
              <a:defRPr sz="1500" b="1"/>
            </a:lvl6pPr>
            <a:lvl7pPr marL="2653772" indent="0">
              <a:buNone/>
              <a:defRPr sz="1500" b="1"/>
            </a:lvl7pPr>
            <a:lvl8pPr marL="3096067" indent="0">
              <a:buNone/>
              <a:defRPr sz="1500" b="1"/>
            </a:lvl8pPr>
            <a:lvl9pPr marL="353836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4899" y="2740242"/>
            <a:ext cx="3023613" cy="4978440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4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9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3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7" y="344031"/>
            <a:ext cx="2250490" cy="146412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460" y="344031"/>
            <a:ext cx="3824051" cy="7374652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027" y="1808160"/>
            <a:ext cx="2250490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3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793" y="6048535"/>
            <a:ext cx="4104323" cy="71406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793" y="772068"/>
            <a:ext cx="4104323" cy="5184458"/>
          </a:xfrm>
        </p:spPr>
        <p:txBody>
          <a:bodyPr/>
          <a:lstStyle>
            <a:lvl1pPr marL="0" indent="0">
              <a:buNone/>
              <a:defRPr sz="3100"/>
            </a:lvl1pPr>
            <a:lvl2pPr marL="442295" indent="0">
              <a:buNone/>
              <a:defRPr sz="2700"/>
            </a:lvl2pPr>
            <a:lvl3pPr marL="884591" indent="0">
              <a:buNone/>
              <a:defRPr sz="2300"/>
            </a:lvl3pPr>
            <a:lvl4pPr marL="1326886" indent="0">
              <a:buNone/>
              <a:defRPr sz="1900"/>
            </a:lvl4pPr>
            <a:lvl5pPr marL="1769181" indent="0">
              <a:buNone/>
              <a:defRPr sz="1900"/>
            </a:lvl5pPr>
            <a:lvl6pPr marL="2211476" indent="0">
              <a:buNone/>
              <a:defRPr sz="1900"/>
            </a:lvl6pPr>
            <a:lvl7pPr marL="2653772" indent="0">
              <a:buNone/>
              <a:defRPr sz="1900"/>
            </a:lvl7pPr>
            <a:lvl8pPr marL="3096067" indent="0">
              <a:buNone/>
              <a:defRPr sz="1900"/>
            </a:lvl8pPr>
            <a:lvl9pPr marL="3538362" indent="0">
              <a:buNone/>
              <a:defRPr sz="1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0793" y="6762598"/>
            <a:ext cx="41043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42295" indent="0">
              <a:buNone/>
              <a:defRPr sz="1200"/>
            </a:lvl2pPr>
            <a:lvl3pPr marL="884591" indent="0">
              <a:buNone/>
              <a:defRPr sz="1000"/>
            </a:lvl3pPr>
            <a:lvl4pPr marL="1326886" indent="0">
              <a:buNone/>
              <a:defRPr sz="900"/>
            </a:lvl4pPr>
            <a:lvl5pPr marL="1769181" indent="0">
              <a:buNone/>
              <a:defRPr sz="900"/>
            </a:lvl5pPr>
            <a:lvl6pPr marL="2211476" indent="0">
              <a:buNone/>
              <a:defRPr sz="900"/>
            </a:lvl6pPr>
            <a:lvl7pPr marL="2653772" indent="0">
              <a:buNone/>
              <a:defRPr sz="900"/>
            </a:lvl7pPr>
            <a:lvl8pPr marL="3096067" indent="0">
              <a:buNone/>
              <a:defRPr sz="900"/>
            </a:lvl8pPr>
            <a:lvl9pPr marL="35383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7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  <a:prstGeom prst="rect">
            <a:avLst/>
          </a:prstGeom>
        </p:spPr>
        <p:txBody>
          <a:bodyPr vert="horz" lIns="88459" tIns="44230" rIns="88459" bIns="4423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2016179"/>
            <a:ext cx="6156484" cy="5702504"/>
          </a:xfrm>
          <a:prstGeom prst="rect">
            <a:avLst/>
          </a:prstGeom>
        </p:spPr>
        <p:txBody>
          <a:bodyPr vert="horz" lIns="88459" tIns="44230" rIns="88459" bIns="442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027" y="8008708"/>
            <a:ext cx="1596126" cy="460040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0E79-B0C7-4FE7-89BD-442CBE976DBC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7184" y="8008708"/>
            <a:ext cx="2166170" cy="460040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02385" y="8008708"/>
            <a:ext cx="1596126" cy="460040"/>
          </a:xfrm>
          <a:prstGeom prst="rect">
            <a:avLst/>
          </a:prstGeom>
        </p:spPr>
        <p:txBody>
          <a:bodyPr vert="horz" lIns="88459" tIns="44230" rIns="88459" bIns="4423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896D0-D2D2-474E-A2B4-1E0BD5D027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84591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721" indent="-331721" algn="l" defTabSz="884591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8730" indent="-276435" algn="l" defTabSz="884591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05738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48033" indent="-221148" algn="l" defTabSz="884591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90329" indent="-221148" algn="l" defTabSz="884591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2624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4919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7215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59510" indent="-221148" algn="l" defTabSz="884591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2295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9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688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9181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11476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77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6067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8362" algn="l" defTabSz="88459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917" y="71909"/>
            <a:ext cx="6552728" cy="837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SpSsp1	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GSIDTG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AFH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SD---------K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AFK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IDG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HGTHT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NGIGVAPGA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A.astaci_AAK39096		  1 ----------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QE---------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YDN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E-L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PWS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T---H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GIGVAP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A.laibachii_1_CCA16972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VVGSIDTGVR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SNS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AVNGLK-D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GIGVAPGA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A.laibachii_2_CCA21883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GVVVGSIDTGVR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HEAL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ST---------HN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NGIGVAP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L.giganteum_ABY90127	  1 ------------------------------------------------------------------------------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P.infestans_1_XP002897506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GSIDTGVR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KS---------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AF-A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Q---F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GVAPGA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P.infestans_2_XP002909265	  1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HEAL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P.infestans_3_XP002901381	  1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VVG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G---K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P.infestans_4_XP002901382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VVGSIDTGVR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G---K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P.sojae_1_EGZ19243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GSIDTGVR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QT---------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Q---F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GVAPGA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P.sojae_2_EGZ08708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VVVG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TIAG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P.sojae_3_EGZ12954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VVVG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THE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TIAG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P.sojae_4_EGZ15546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IDTGVR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HEAL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D---------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YGW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A---E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GIGVAPGA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WIAC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M.aurantiaca_YP003835151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SID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QFN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NNGDGTFDHD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AAGEC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GHGTHTMGT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ADGA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IGVAP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M.lupini_ZP21031234	  1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SID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QYD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VNS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NNGDGTFDHN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NAAGTC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GHGTHTMGT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SAGA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IGVAPG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M.sp_ZP04604370		  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SID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QFD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VKS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NNGDGTFDHN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AAGDC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GHGTHTMGT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ADGA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IGVAPG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WIA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Consensus		  1 . ............ .....  ....          ......  ...  ...  ............    ..........*...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 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SpSsp1		 73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LINGS-GSADS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LLACAQFMLCPTD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KAPH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SST--D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HPAAQ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AGIIPVFS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A.astaci_AAK39096		 62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WNT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M-NIRRL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CAQFMLCP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NNS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SYSKE-NF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MEDT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AAGI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PVF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A.laibachii_1_CCA16972	 71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LLACAQFM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CPT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SSNS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SFN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CSKAPHI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S-LS-SD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MEN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A.laibachii_2_CCA21883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QFMLCPT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KWD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TGK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AGIIPVF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L.giganteum_ABY90127	  7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RDDG-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SEED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LLACAQF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R-RS-DP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AGIIP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P.infestans_1_XP002897506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RAQG-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QFMLCPT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TPS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TSK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AAGIIPV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P.infestans_2_XP002909265	 72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LLACAQF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CSKAP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--AAN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IIPVFS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SFNS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P.infestans_3_XP002901381	 72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CAQFMLCPTD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CNPA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KAPHIV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IIP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AN-G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P.infestans_4_XP002901382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CAQ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CNPA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KAPHIV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IIPVFS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AK-G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P.sojae_1_EGZ19243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RAQG-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QFMLCPT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TPS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GSK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IVNNSWG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AAGIIPV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P.sojae_2_EGZ08708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ACAQFMLCPTD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CNAA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KAPHIV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QPS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PVF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AN-G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P.sojae_3_EGZ12954	 72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ACAQFMLCPTD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CNAA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KAPHIV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NSWG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QPS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PVF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AN-G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P.sojae_4_EGZ15546	 72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RSAST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LLACAQF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LCPTD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GKA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DCSKAPH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VNNSWG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VIR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S-TATLTA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AAGIIPVFS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SSKT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M.aurantiaca_YP003835151	 85 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D----AA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SK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TTAPSNEP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MED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M.lupini_ZP21031234	 85 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D----AA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SK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TRDPSNEP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MED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M.sp_ZP04604370		 85 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D----AA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ML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NNSWG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TRLPSNDP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MED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AW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C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Consensus		 85 ...  .  .  . .....*....*..  ... ...*.*....**.*. ..   ...  .. .* ...*..... **.*.   * 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 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SpSsp1		152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FLDN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LGSWT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SPND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KYTG--ADGKPRN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FFT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GIKATNE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VKMA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GTSMA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A.astaci_AAK39096		142 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KNST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SIVS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A.laibachii_1_CCA16972	150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TVA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PGD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FKN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-----IT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TLLTGSNSEDGYSH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LPFA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A.laibachii_2_CCA21883	151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NTN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----------TK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SCFKS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CVK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ST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L.giganteum_ABY90127	 86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SYT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----------KN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HED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P.infestans_1_XP002897506	151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SCW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CFK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P.infestans_2_XP002909265	151 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LPQ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----------AD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P.infestans_3_XP002901381	154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WNGNSAD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P.infestans_4_XP002901382	151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FSS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WKV---------------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P.sojae_1_EGZ19243	151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SCW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CFK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SMA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P.sojae_2_EGZ08708	152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RAFA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P.sojae_3_EGZ12954	152 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KAFA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GL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P.sojae_4_EGZ15546	155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VGA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LPE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----------VD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WWTR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TIT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M.aurantiaca_YP003835151	162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SNY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TG----------QN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SVP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NS--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M.lupini_ZP21031234	162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SNY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TG----------QN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SVPGNG--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SGTSMAA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M.sp_ZP04604370		162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SPG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SNY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IA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SFSS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AG----------QG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KPDI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APGV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RS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SIPGGG--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SGTSMA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Consensus		169 ....*.... ....*.     ..... ....*..*..          . ...**.. .**. ..*.  . .  . . .......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 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 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SpSsp1		234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KADL--------------------------------------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A.astaci_AAK39096		211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NKGAS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NEVYTALANNVDTD----------------------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A.laibachii_1_CCA16972	229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SLTSAQLFELLRTSVTTDDLKRSGYDCGAISESQYPNNAV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A.laibachii_2_CCA21883	220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S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KFANAT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L.giganteum_ABY90127	155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DAK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P.infestans_1_XP002897506	220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PHVAGAIAL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GTS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P.infestans_2_XP002909265	220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PHVAGA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Q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DLT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P.infestans_3_XP002901381	223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GFC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P.infestans_4_XP002901382	    -------------------------------------------------------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P.sojae_1_EGZ19243	220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PHVAGAIAL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N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GTS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------------------------------------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P.sojae_2_EGZ08708	221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GFC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TMKSVLTSSTD------------------------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P.sojae_3_EGZ12954	221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R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GFC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F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DTMKAVLTSSTD------------------------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P.sojae_4_EGZ15546	224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PHV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LSA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ELT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YE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KVWTALATTAT------------------------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M.aurantiaca_YP003835151	229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TLVG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ITATRALLNDTA-----------------------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M.lupini_ZP21031234	229</a:t>
            </a:r>
            <a:r>
              <a:rPr lang="en-GB" sz="650" dirty="0" smtClean="0">
                <a:solidFill>
                  <a:srgbClr val="FFFFFF"/>
                </a:solidFill>
                <a:effectLst/>
                <a:latin typeface="Courier New" pitchFamily="49" charset="0"/>
                <a:ea typeface="Calibri"/>
                <a:cs typeface="Courier New" pitchFamily="49" charset="0"/>
              </a:rPr>
              <a:t>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GAIAL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LY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TLIG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VDGTRALLNGTA-----------------------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M.sp_ZP04604370		229 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PH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L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AGA</a:t>
            </a:r>
            <a:r>
              <a:rPr lang="en-GB" sz="650" dirty="0" smtClean="0">
                <a:effectLst/>
                <a:highlight>
                  <a:srgbClr val="D3D3D3"/>
                </a:highlight>
                <a:latin typeface="Courier New" pitchFamily="49" charset="0"/>
                <a:ea typeface="Calibri"/>
                <a:cs typeface="Courier New" pitchFamily="49" charset="0"/>
              </a:rPr>
              <a:t>V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AL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LW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SA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P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ALVG</a:t>
            </a:r>
            <a:r>
              <a:rPr lang="en-GB" sz="650" dirty="0" smtClean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Courier New" pitchFamily="49" charset="0"/>
                <a:ea typeface="Calibri"/>
                <a:cs typeface="Courier New" pitchFamily="49" charset="0"/>
              </a:rPr>
              <a:t>D</a:t>
            </a: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VAATR------------------------------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650" dirty="0" smtClean="0">
                <a:effectLst/>
                <a:latin typeface="Courier New" pitchFamily="49" charset="0"/>
                <a:ea typeface="Calibri"/>
                <a:cs typeface="Courier New" pitchFamily="49" charset="0"/>
              </a:rPr>
              <a:t>Consensus		253 ......... ... .   ..</a:t>
            </a:r>
            <a:endParaRPr lang="en-GB" sz="650" dirty="0">
              <a:latin typeface="Courier New" pitchFamily="49" charset="0"/>
              <a:ea typeface="Calibri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83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Macintosh PowerPoint</Application>
  <PresentationFormat>Custom</PresentationFormat>
  <Paragraphs>72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Aberdeen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Davis, Katie Sarah</dc:creator>
  <cp:lastModifiedBy>Van west, Dr Pieter</cp:lastModifiedBy>
  <cp:revision>2</cp:revision>
  <dcterms:created xsi:type="dcterms:W3CDTF">2013-06-20T14:16:02Z</dcterms:created>
  <dcterms:modified xsi:type="dcterms:W3CDTF">2013-07-03T12:47:49Z</dcterms:modified>
</cp:coreProperties>
</file>