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58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RNASeq\Geni%20da%20validare\geni%20da%20validar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3175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3175"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Foglio2!$E$4:$E$5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10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Foglio2!$B$3:$C$3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Foglio2!$B$4:$C$4</c:f>
              <c:numCache>
                <c:formatCode>0.00</c:formatCode>
                <c:ptCount val="2"/>
                <c:pt idx="0">
                  <c:v>1212.81</c:v>
                </c:pt>
                <c:pt idx="1">
                  <c:v>531.54999999999995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737600"/>
        <c:axId val="153798144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0" cap="flat" cmpd="sng">
                <a:solidFill>
                  <a:sysClr val="windowText" lastClr="000000"/>
                </a:solidFill>
                <a:miter lim="800000"/>
                <a:headEnd w="sm" len="sm"/>
                <a:tailEnd w="sm" len="sm"/>
              </a:ln>
            </c:spPr>
          </c:marker>
          <c:cat>
            <c:strRef>
              <c:f>Foglio2!$B$3:$C$3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Foglio2!$B$5:$C$5</c:f>
              <c:numCache>
                <c:formatCode>General</c:formatCode>
                <c:ptCount val="2"/>
                <c:pt idx="0">
                  <c:v>290.2</c:v>
                </c:pt>
                <c:pt idx="1">
                  <c:v>115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616768"/>
        <c:axId val="133618688"/>
      </c:lineChart>
      <c:catAx>
        <c:axId val="133616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618688"/>
        <c:crosses val="autoZero"/>
        <c:auto val="1"/>
        <c:lblAlgn val="ctr"/>
        <c:lblOffset val="100"/>
        <c:noMultiLvlLbl val="0"/>
      </c:catAx>
      <c:valAx>
        <c:axId val="133618688"/>
        <c:scaling>
          <c:orientation val="minMax"/>
          <c:max val="400"/>
        </c:scaling>
        <c:delete val="0"/>
        <c:axPos val="l"/>
        <c:numFmt formatCode="General" sourceLinked="1"/>
        <c:majorTickMark val="out"/>
        <c:minorTickMark val="none"/>
        <c:tickLblPos val="nextTo"/>
        <c:crossAx val="133616768"/>
        <c:crosses val="autoZero"/>
        <c:crossBetween val="between"/>
        <c:majorUnit val="100"/>
      </c:valAx>
      <c:valAx>
        <c:axId val="153798144"/>
        <c:scaling>
          <c:orientation val="minMax"/>
          <c:max val="1500"/>
        </c:scaling>
        <c:delete val="0"/>
        <c:axPos val="r"/>
        <c:numFmt formatCode="General" sourceLinked="0"/>
        <c:majorTickMark val="out"/>
        <c:minorTickMark val="none"/>
        <c:tickLblPos val="nextTo"/>
        <c:crossAx val="165737600"/>
        <c:crosses val="max"/>
        <c:crossBetween val="between"/>
        <c:majorUnit val="500"/>
      </c:valAx>
      <c:catAx>
        <c:axId val="165737600"/>
        <c:scaling>
          <c:orientation val="minMax"/>
        </c:scaling>
        <c:delete val="1"/>
        <c:axPos val="b"/>
        <c:majorTickMark val="out"/>
        <c:minorTickMark val="none"/>
        <c:tickLblPos val="nextTo"/>
        <c:crossAx val="15379814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Foglio2!$E$85:$E$86</c:f>
                <c:numCache>
                  <c:formatCode>General</c:formatCode>
                  <c:ptCount val="2"/>
                  <c:pt idx="0">
                    <c:v>0.44600000000000001</c:v>
                  </c:pt>
                  <c:pt idx="1">
                    <c:v>0.54200000000000004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Foglio2!$B$84:$C$84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Foglio2!$B$85:$C$85</c:f>
              <c:numCache>
                <c:formatCode>General</c:formatCode>
                <c:ptCount val="2"/>
                <c:pt idx="0" formatCode="0.00">
                  <c:v>53.83</c:v>
                </c:pt>
                <c:pt idx="1">
                  <c:v>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456384"/>
        <c:axId val="15145484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Foglio2!$B$84:$C$84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Foglio2!$B$86:$C$86</c:f>
              <c:numCache>
                <c:formatCode>General</c:formatCode>
                <c:ptCount val="2"/>
                <c:pt idx="0">
                  <c:v>29.9</c:v>
                </c:pt>
                <c:pt idx="1">
                  <c:v>1.9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417728"/>
        <c:axId val="145419648"/>
      </c:lineChart>
      <c:catAx>
        <c:axId val="145417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419648"/>
        <c:crosses val="autoZero"/>
        <c:auto val="1"/>
        <c:lblAlgn val="ctr"/>
        <c:lblOffset val="100"/>
        <c:noMultiLvlLbl val="0"/>
      </c:catAx>
      <c:valAx>
        <c:axId val="145419648"/>
        <c:scaling>
          <c:orientation val="minMax"/>
          <c:max val="40"/>
        </c:scaling>
        <c:delete val="0"/>
        <c:axPos val="l"/>
        <c:numFmt formatCode="General" sourceLinked="1"/>
        <c:majorTickMark val="out"/>
        <c:minorTickMark val="none"/>
        <c:tickLblPos val="nextTo"/>
        <c:crossAx val="145417728"/>
        <c:crosses val="autoZero"/>
        <c:crossBetween val="between"/>
        <c:majorUnit val="10"/>
      </c:valAx>
      <c:valAx>
        <c:axId val="151454848"/>
        <c:scaling>
          <c:orientation val="minMax"/>
          <c:max val="60"/>
        </c:scaling>
        <c:delete val="0"/>
        <c:axPos val="r"/>
        <c:numFmt formatCode="General" sourceLinked="0"/>
        <c:majorTickMark val="out"/>
        <c:minorTickMark val="none"/>
        <c:tickLblPos val="nextTo"/>
        <c:crossAx val="151456384"/>
        <c:crosses val="max"/>
        <c:crossBetween val="between"/>
        <c:majorUnit val="20"/>
      </c:valAx>
      <c:catAx>
        <c:axId val="151456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145484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Foglio2!$E$96:$E$97</c:f>
                <c:numCache>
                  <c:formatCode>General</c:formatCode>
                  <c:ptCount val="2"/>
                  <c:pt idx="0">
                    <c:v>0.214</c:v>
                  </c:pt>
                  <c:pt idx="1">
                    <c:v>0.2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Foglio2!$B$95:$C$95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Foglio2!$B$96:$C$96</c:f>
              <c:numCache>
                <c:formatCode>0.00</c:formatCode>
                <c:ptCount val="2"/>
                <c:pt idx="0">
                  <c:v>11.84</c:v>
                </c:pt>
                <c:pt idx="1">
                  <c:v>5.03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265344"/>
        <c:axId val="5426380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Foglio2!$B$95:$C$95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Foglio2!$B$97:$C$97</c:f>
              <c:numCache>
                <c:formatCode>General</c:formatCode>
                <c:ptCount val="2"/>
                <c:pt idx="0">
                  <c:v>11.7</c:v>
                </c:pt>
                <c:pt idx="1">
                  <c:v>3.7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515520"/>
        <c:axId val="151517440"/>
      </c:lineChart>
      <c:catAx>
        <c:axId val="15151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1517440"/>
        <c:crosses val="autoZero"/>
        <c:auto val="1"/>
        <c:lblAlgn val="ctr"/>
        <c:lblOffset val="100"/>
        <c:noMultiLvlLbl val="0"/>
      </c:catAx>
      <c:valAx>
        <c:axId val="151517440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crossAx val="151515520"/>
        <c:crosses val="autoZero"/>
        <c:crossBetween val="between"/>
        <c:majorUnit val="5"/>
      </c:valAx>
      <c:valAx>
        <c:axId val="54263808"/>
        <c:scaling>
          <c:orientation val="minMax"/>
          <c:max val="15"/>
        </c:scaling>
        <c:delete val="0"/>
        <c:axPos val="r"/>
        <c:numFmt formatCode="General" sourceLinked="0"/>
        <c:majorTickMark val="out"/>
        <c:minorTickMark val="none"/>
        <c:tickLblPos val="nextTo"/>
        <c:crossAx val="54265344"/>
        <c:crosses val="max"/>
        <c:crossBetween val="between"/>
        <c:majorUnit val="5"/>
      </c:valAx>
      <c:catAx>
        <c:axId val="54265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2638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Foglio2!$E$103:$E$104</c:f>
                <c:numCache>
                  <c:formatCode>General</c:formatCode>
                  <c:ptCount val="2"/>
                  <c:pt idx="0">
                    <c:v>0.121</c:v>
                  </c:pt>
                  <c:pt idx="1">
                    <c:v>0.21099999999999999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Foglio2!$B$102:$C$102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Foglio2!$B$103:$C$103</c:f>
              <c:numCache>
                <c:formatCode>0.00</c:formatCode>
                <c:ptCount val="2"/>
                <c:pt idx="0">
                  <c:v>0.26</c:v>
                </c:pt>
                <c:pt idx="1">
                  <c:v>1.72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309248"/>
        <c:axId val="54303360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Foglio2!$B$102:$C$102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Foglio2!$B$104:$C$104</c:f>
              <c:numCache>
                <c:formatCode>General</c:formatCode>
                <c:ptCount val="2"/>
                <c:pt idx="0">
                  <c:v>0.13</c:v>
                </c:pt>
                <c:pt idx="1">
                  <c:v>0.43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283264"/>
        <c:axId val="54301824"/>
      </c:lineChart>
      <c:catAx>
        <c:axId val="5428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301824"/>
        <c:crosses val="autoZero"/>
        <c:auto val="1"/>
        <c:lblAlgn val="ctr"/>
        <c:lblOffset val="100"/>
        <c:noMultiLvlLbl val="0"/>
      </c:catAx>
      <c:valAx>
        <c:axId val="54301824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crossAx val="54283264"/>
        <c:crosses val="autoZero"/>
        <c:crossBetween val="between"/>
        <c:majorUnit val="1"/>
      </c:valAx>
      <c:valAx>
        <c:axId val="54303360"/>
        <c:scaling>
          <c:orientation val="minMax"/>
          <c:max val="2"/>
        </c:scaling>
        <c:delete val="0"/>
        <c:axPos val="r"/>
        <c:numFmt formatCode="General" sourceLinked="0"/>
        <c:majorTickMark val="out"/>
        <c:minorTickMark val="none"/>
        <c:tickLblPos val="nextTo"/>
        <c:crossAx val="54309248"/>
        <c:crosses val="max"/>
        <c:crossBetween val="between"/>
        <c:majorUnit val="1"/>
      </c:valAx>
      <c:catAx>
        <c:axId val="543092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30336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Foglio2!$E$115:$E$116</c:f>
                <c:numCache>
                  <c:formatCode>General</c:formatCode>
                  <c:ptCount val="2"/>
                  <c:pt idx="0">
                    <c:v>0.13</c:v>
                  </c:pt>
                  <c:pt idx="1">
                    <c:v>0.19600000000000001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Foglio2!$B$114:$C$114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Foglio2!$B$115:$C$115</c:f>
              <c:numCache>
                <c:formatCode>0.00</c:formatCode>
                <c:ptCount val="2"/>
                <c:pt idx="0">
                  <c:v>0.65</c:v>
                </c:pt>
                <c:pt idx="1">
                  <c:v>1.1499999999999999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037184"/>
        <c:axId val="6103564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Foglio2!$B$114:$C$114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Foglio2!$B$116:$C$116</c:f>
              <c:numCache>
                <c:formatCode>General</c:formatCode>
                <c:ptCount val="2"/>
                <c:pt idx="0">
                  <c:v>0.45</c:v>
                </c:pt>
                <c:pt idx="1">
                  <c:v>0.99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019648"/>
        <c:axId val="61021568"/>
      </c:lineChart>
      <c:catAx>
        <c:axId val="61019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1021568"/>
        <c:crosses val="autoZero"/>
        <c:auto val="1"/>
        <c:lblAlgn val="ctr"/>
        <c:lblOffset val="100"/>
        <c:noMultiLvlLbl val="0"/>
      </c:catAx>
      <c:valAx>
        <c:axId val="61021568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crossAx val="61019648"/>
        <c:crosses val="autoZero"/>
        <c:crossBetween val="between"/>
        <c:majorUnit val="1"/>
      </c:valAx>
      <c:valAx>
        <c:axId val="61035648"/>
        <c:scaling>
          <c:orientation val="minMax"/>
          <c:max val="2"/>
        </c:scaling>
        <c:delete val="0"/>
        <c:axPos val="r"/>
        <c:numFmt formatCode="General" sourceLinked="0"/>
        <c:majorTickMark val="out"/>
        <c:minorTickMark val="none"/>
        <c:tickLblPos val="nextTo"/>
        <c:crossAx val="61037184"/>
        <c:crosses val="max"/>
        <c:crossBetween val="between"/>
        <c:majorUnit val="1"/>
      </c:valAx>
      <c:catAx>
        <c:axId val="61037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103564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Foglio2!$E$125:$E$126</c:f>
                <c:numCache>
                  <c:formatCode>General</c:formatCode>
                  <c:ptCount val="2"/>
                  <c:pt idx="0">
                    <c:v>5</c:v>
                  </c:pt>
                  <c:pt idx="1">
                    <c:v>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Foglio2!$B$124:$C$124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Foglio2!$B$125:$C$125</c:f>
              <c:numCache>
                <c:formatCode>0.00</c:formatCode>
                <c:ptCount val="2"/>
                <c:pt idx="0">
                  <c:v>401.85</c:v>
                </c:pt>
                <c:pt idx="1">
                  <c:v>387.14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355584"/>
        <c:axId val="6835404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Foglio2!$B$124:$C$124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Foglio2!$B$126:$C$126</c:f>
              <c:numCache>
                <c:formatCode>General</c:formatCode>
                <c:ptCount val="2"/>
                <c:pt idx="0">
                  <c:v>66.099999999999994</c:v>
                </c:pt>
                <c:pt idx="1">
                  <c:v>66.599999999999994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071744"/>
        <c:axId val="61073664"/>
      </c:lineChart>
      <c:catAx>
        <c:axId val="61071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1073664"/>
        <c:crosses val="autoZero"/>
        <c:auto val="1"/>
        <c:lblAlgn val="ctr"/>
        <c:lblOffset val="100"/>
        <c:noMultiLvlLbl val="0"/>
      </c:catAx>
      <c:valAx>
        <c:axId val="61073664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crossAx val="61071744"/>
        <c:crosses val="autoZero"/>
        <c:crossBetween val="between"/>
        <c:majorUnit val="50"/>
      </c:valAx>
      <c:valAx>
        <c:axId val="68354048"/>
        <c:scaling>
          <c:orientation val="minMax"/>
          <c:max val="500"/>
        </c:scaling>
        <c:delete val="0"/>
        <c:axPos val="r"/>
        <c:numFmt formatCode="General" sourceLinked="0"/>
        <c:majorTickMark val="out"/>
        <c:minorTickMark val="none"/>
        <c:tickLblPos val="nextTo"/>
        <c:crossAx val="68355584"/>
        <c:crosses val="max"/>
        <c:crossBetween val="between"/>
        <c:majorUnit val="100"/>
      </c:valAx>
      <c:catAx>
        <c:axId val="68355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35404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Foglio2!$E$136:$E$137</c:f>
                <c:numCache>
                  <c:formatCode>General</c:formatCode>
                  <c:ptCount val="2"/>
                  <c:pt idx="0">
                    <c:v>0.13</c:v>
                  </c:pt>
                  <c:pt idx="1">
                    <c:v>0.124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Foglio2!$B$135:$C$135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Foglio2!$B$136:$C$136</c:f>
              <c:numCache>
                <c:formatCode>0.00</c:formatCode>
                <c:ptCount val="2"/>
                <c:pt idx="0">
                  <c:v>13.68</c:v>
                </c:pt>
                <c:pt idx="1">
                  <c:v>11.35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411776"/>
        <c:axId val="68393600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Foglio2!$B$135:$C$135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Foglio2!$B$137:$C$137</c:f>
              <c:numCache>
                <c:formatCode>0.00</c:formatCode>
                <c:ptCount val="2"/>
                <c:pt idx="0">
                  <c:v>5.5</c:v>
                </c:pt>
                <c:pt idx="1">
                  <c:v>3.7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85792"/>
        <c:axId val="68392064"/>
      </c:lineChart>
      <c:catAx>
        <c:axId val="6838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8392064"/>
        <c:crosses val="autoZero"/>
        <c:auto val="1"/>
        <c:lblAlgn val="ctr"/>
        <c:lblOffset val="100"/>
        <c:noMultiLvlLbl val="0"/>
      </c:catAx>
      <c:valAx>
        <c:axId val="68392064"/>
        <c:scaling>
          <c:orientation val="minMax"/>
          <c:max val="10"/>
        </c:scaling>
        <c:delete val="0"/>
        <c:axPos val="l"/>
        <c:numFmt formatCode="General" sourceLinked="0"/>
        <c:majorTickMark val="out"/>
        <c:minorTickMark val="none"/>
        <c:tickLblPos val="nextTo"/>
        <c:crossAx val="68385792"/>
        <c:crosses val="autoZero"/>
        <c:crossBetween val="between"/>
        <c:majorUnit val="2"/>
      </c:valAx>
      <c:valAx>
        <c:axId val="68393600"/>
        <c:scaling>
          <c:orientation val="minMax"/>
          <c:max val="15"/>
        </c:scaling>
        <c:delete val="0"/>
        <c:axPos val="r"/>
        <c:numFmt formatCode="General" sourceLinked="0"/>
        <c:majorTickMark val="out"/>
        <c:minorTickMark val="none"/>
        <c:tickLblPos val="nextTo"/>
        <c:crossAx val="68411776"/>
        <c:crosses val="max"/>
        <c:crossBetween val="between"/>
        <c:majorUnit val="5"/>
      </c:valAx>
      <c:catAx>
        <c:axId val="68411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39360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Foglio2!$E$146:$E$147</c:f>
                <c:numCache>
                  <c:formatCode>General</c:formatCode>
                  <c:ptCount val="2"/>
                  <c:pt idx="0">
                    <c:v>0.14899999999999999</c:v>
                  </c:pt>
                  <c:pt idx="1">
                    <c:v>9.8000000000000004E-2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Foglio2!$B$145:$C$145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Foglio2!$B$146:$C$146</c:f>
              <c:numCache>
                <c:formatCode>General</c:formatCode>
                <c:ptCount val="2"/>
                <c:pt idx="0" formatCode="0.00">
                  <c:v>4.1100000000000003</c:v>
                </c:pt>
                <c:pt idx="1">
                  <c:v>3.37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017280"/>
        <c:axId val="82015744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Foglio2!$B$145:$C$145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Foglio2!$B$147:$C$147</c:f>
              <c:numCache>
                <c:formatCode>0.00</c:formatCode>
                <c:ptCount val="2"/>
                <c:pt idx="0">
                  <c:v>3.8</c:v>
                </c:pt>
                <c:pt idx="1">
                  <c:v>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03840"/>
        <c:axId val="82014208"/>
      </c:lineChart>
      <c:catAx>
        <c:axId val="8200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014208"/>
        <c:crosses val="autoZero"/>
        <c:auto val="1"/>
        <c:lblAlgn val="ctr"/>
        <c:lblOffset val="100"/>
        <c:noMultiLvlLbl val="0"/>
      </c:catAx>
      <c:valAx>
        <c:axId val="82014208"/>
        <c:scaling>
          <c:orientation val="minMax"/>
          <c:max val="5"/>
        </c:scaling>
        <c:delete val="0"/>
        <c:axPos val="l"/>
        <c:numFmt formatCode="General" sourceLinked="0"/>
        <c:majorTickMark val="out"/>
        <c:minorTickMark val="none"/>
        <c:tickLblPos val="nextTo"/>
        <c:crossAx val="82003840"/>
        <c:crosses val="autoZero"/>
        <c:crossBetween val="between"/>
        <c:majorUnit val="1"/>
      </c:valAx>
      <c:valAx>
        <c:axId val="82015744"/>
        <c:scaling>
          <c:orientation val="minMax"/>
          <c:max val="5"/>
        </c:scaling>
        <c:delete val="0"/>
        <c:axPos val="r"/>
        <c:numFmt formatCode="General" sourceLinked="0"/>
        <c:majorTickMark val="out"/>
        <c:minorTickMark val="none"/>
        <c:tickLblPos val="nextTo"/>
        <c:crossAx val="82017280"/>
        <c:crosses val="max"/>
        <c:crossBetween val="between"/>
        <c:majorUnit val="1"/>
      </c:valAx>
      <c:catAx>
        <c:axId val="82017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201574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Foglio2!$E$156:$E$157</c:f>
                <c:numCache>
                  <c:formatCode>General</c:formatCode>
                  <c:ptCount val="2"/>
                  <c:pt idx="0">
                    <c:v>0.19800000000000001</c:v>
                  </c:pt>
                  <c:pt idx="1">
                    <c:v>0.112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Foglio2!$B$155:$C$155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Foglio2!$B$156:$C$156</c:f>
              <c:numCache>
                <c:formatCode>General</c:formatCode>
                <c:ptCount val="2"/>
                <c:pt idx="0" formatCode="0.00">
                  <c:v>10.4</c:v>
                </c:pt>
                <c:pt idx="1">
                  <c:v>4.76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46208"/>
        <c:axId val="133644672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Foglio2!$B$155:$C$155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Foglio2!$B$157:$C$157</c:f>
              <c:numCache>
                <c:formatCode>0.00</c:formatCode>
                <c:ptCount val="2"/>
                <c:pt idx="0">
                  <c:v>8.4</c:v>
                </c:pt>
                <c:pt idx="1">
                  <c:v>4.2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636864"/>
        <c:axId val="133638784"/>
      </c:lineChart>
      <c:catAx>
        <c:axId val="13363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638784"/>
        <c:crosses val="autoZero"/>
        <c:auto val="1"/>
        <c:lblAlgn val="ctr"/>
        <c:lblOffset val="100"/>
        <c:noMultiLvlLbl val="0"/>
      </c:catAx>
      <c:valAx>
        <c:axId val="133638784"/>
        <c:scaling>
          <c:orientation val="minMax"/>
          <c:max val="15"/>
        </c:scaling>
        <c:delete val="0"/>
        <c:axPos val="l"/>
        <c:numFmt formatCode="General" sourceLinked="0"/>
        <c:majorTickMark val="out"/>
        <c:minorTickMark val="none"/>
        <c:tickLblPos val="nextTo"/>
        <c:crossAx val="133636864"/>
        <c:crosses val="autoZero"/>
        <c:crossBetween val="between"/>
        <c:majorUnit val="5"/>
      </c:valAx>
      <c:valAx>
        <c:axId val="133644672"/>
        <c:scaling>
          <c:orientation val="minMax"/>
          <c:max val="15"/>
        </c:scaling>
        <c:delete val="0"/>
        <c:axPos val="r"/>
        <c:numFmt formatCode="General" sourceLinked="0"/>
        <c:majorTickMark val="out"/>
        <c:minorTickMark val="none"/>
        <c:tickLblPos val="nextTo"/>
        <c:crossAx val="133646208"/>
        <c:crosses val="max"/>
        <c:crossBetween val="between"/>
        <c:majorUnit val="5"/>
      </c:valAx>
      <c:catAx>
        <c:axId val="1336462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364467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Foglio2!$E$165:$E$166</c:f>
                <c:numCache>
                  <c:formatCode>General</c:formatCode>
                  <c:ptCount val="2"/>
                  <c:pt idx="0">
                    <c:v>0.154</c:v>
                  </c:pt>
                  <c:pt idx="1">
                    <c:v>8.8999999999999996E-2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Foglio2!$B$164:$C$164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Foglio2!$B$165:$C$165</c:f>
              <c:numCache>
                <c:formatCode>0.00</c:formatCode>
                <c:ptCount val="2"/>
                <c:pt idx="0">
                  <c:v>4.62</c:v>
                </c:pt>
                <c:pt idx="1">
                  <c:v>5.68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90112"/>
        <c:axId val="133684224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Foglio2!$B$164:$C$164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Foglio2!$B$166:$C$166</c:f>
              <c:numCache>
                <c:formatCode>0.00</c:formatCode>
                <c:ptCount val="2"/>
                <c:pt idx="0">
                  <c:v>2.9</c:v>
                </c:pt>
                <c:pt idx="1">
                  <c:v>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676416"/>
        <c:axId val="133682688"/>
      </c:lineChart>
      <c:catAx>
        <c:axId val="133676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682688"/>
        <c:crosses val="autoZero"/>
        <c:auto val="1"/>
        <c:lblAlgn val="ctr"/>
        <c:lblOffset val="100"/>
        <c:noMultiLvlLbl val="0"/>
      </c:catAx>
      <c:valAx>
        <c:axId val="133682688"/>
        <c:scaling>
          <c:orientation val="minMax"/>
          <c:max val="10"/>
        </c:scaling>
        <c:delete val="0"/>
        <c:axPos val="l"/>
        <c:numFmt formatCode="General" sourceLinked="0"/>
        <c:majorTickMark val="out"/>
        <c:minorTickMark val="none"/>
        <c:tickLblPos val="nextTo"/>
        <c:crossAx val="133676416"/>
        <c:crosses val="autoZero"/>
        <c:crossBetween val="between"/>
        <c:majorUnit val="5"/>
      </c:valAx>
      <c:valAx>
        <c:axId val="133684224"/>
        <c:scaling>
          <c:orientation val="minMax"/>
          <c:max val="10"/>
        </c:scaling>
        <c:delete val="0"/>
        <c:axPos val="r"/>
        <c:numFmt formatCode="General" sourceLinked="0"/>
        <c:majorTickMark val="out"/>
        <c:minorTickMark val="none"/>
        <c:tickLblPos val="nextTo"/>
        <c:crossAx val="133690112"/>
        <c:crosses val="max"/>
        <c:crossBetween val="between"/>
        <c:majorUnit val="5"/>
      </c:valAx>
      <c:catAx>
        <c:axId val="133690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368422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Foglio2!$B$174:$C$174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Foglio2!$B$175:$C$175</c:f>
              <c:numCache>
                <c:formatCode>0.00</c:formatCode>
                <c:ptCount val="2"/>
                <c:pt idx="0">
                  <c:v>92.38</c:v>
                </c:pt>
                <c:pt idx="1">
                  <c:v>13.75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095488"/>
        <c:axId val="82093952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Foglio2!$B$174:$C$174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Foglio2!$B$176:$C$176</c:f>
              <c:numCache>
                <c:formatCode>0.00</c:formatCode>
                <c:ptCount val="2"/>
                <c:pt idx="0">
                  <c:v>6.7</c:v>
                </c:pt>
                <c:pt idx="1">
                  <c:v>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86144"/>
        <c:axId val="82092416"/>
      </c:lineChart>
      <c:catAx>
        <c:axId val="82086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092416"/>
        <c:crosses val="autoZero"/>
        <c:auto val="1"/>
        <c:lblAlgn val="ctr"/>
        <c:lblOffset val="100"/>
        <c:noMultiLvlLbl val="0"/>
      </c:catAx>
      <c:valAx>
        <c:axId val="82092416"/>
        <c:scaling>
          <c:orientation val="minMax"/>
          <c:max val="10"/>
        </c:scaling>
        <c:delete val="0"/>
        <c:axPos val="l"/>
        <c:numFmt formatCode="General" sourceLinked="0"/>
        <c:majorTickMark val="out"/>
        <c:minorTickMark val="none"/>
        <c:tickLblPos val="nextTo"/>
        <c:crossAx val="82086144"/>
        <c:crosses val="autoZero"/>
        <c:crossBetween val="between"/>
        <c:majorUnit val="5"/>
      </c:valAx>
      <c:valAx>
        <c:axId val="82093952"/>
        <c:scaling>
          <c:orientation val="minMax"/>
          <c:max val="100"/>
        </c:scaling>
        <c:delete val="0"/>
        <c:axPos val="r"/>
        <c:numFmt formatCode="General" sourceLinked="0"/>
        <c:majorTickMark val="out"/>
        <c:minorTickMark val="none"/>
        <c:tickLblPos val="nextTo"/>
        <c:crossAx val="82095488"/>
        <c:crosses val="max"/>
        <c:crossBetween val="between"/>
        <c:majorUnit val="20"/>
      </c:valAx>
      <c:catAx>
        <c:axId val="820954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209395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fixedVal"/>
            <c:noEndCap val="0"/>
            <c:val val="0.1"/>
          </c:errBars>
          <c:cat>
            <c:strRef>
              <c:f>Foglio2!$B$12:$C$12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Foglio2!$B$13:$C$13</c:f>
              <c:numCache>
                <c:formatCode>0.00</c:formatCode>
                <c:ptCount val="2"/>
                <c:pt idx="0">
                  <c:v>83.69</c:v>
                </c:pt>
                <c:pt idx="1">
                  <c:v>62.37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726208"/>
        <c:axId val="133716224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Foglio2!$B$12:$C$12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Foglio2!$B$14:$C$14</c:f>
              <c:numCache>
                <c:formatCode>General</c:formatCode>
                <c:ptCount val="2"/>
                <c:pt idx="0">
                  <c:v>580.6</c:v>
                </c:pt>
                <c:pt idx="1">
                  <c:v>302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708416"/>
        <c:axId val="133714688"/>
      </c:lineChart>
      <c:catAx>
        <c:axId val="133708416"/>
        <c:scaling>
          <c:orientation val="minMax"/>
        </c:scaling>
        <c:delete val="0"/>
        <c:axPos val="b"/>
        <c:majorTickMark val="out"/>
        <c:minorTickMark val="none"/>
        <c:tickLblPos val="nextTo"/>
        <c:crossAx val="133714688"/>
        <c:crosses val="autoZero"/>
        <c:auto val="1"/>
        <c:lblAlgn val="ctr"/>
        <c:lblOffset val="100"/>
        <c:noMultiLvlLbl val="0"/>
      </c:catAx>
      <c:valAx>
        <c:axId val="133714688"/>
        <c:scaling>
          <c:orientation val="minMax"/>
          <c:max val="600"/>
        </c:scaling>
        <c:delete val="0"/>
        <c:axPos val="l"/>
        <c:numFmt formatCode="General" sourceLinked="1"/>
        <c:majorTickMark val="out"/>
        <c:minorTickMark val="none"/>
        <c:tickLblPos val="nextTo"/>
        <c:crossAx val="133708416"/>
        <c:crosses val="autoZero"/>
        <c:crossBetween val="between"/>
        <c:majorUnit val="200"/>
      </c:valAx>
      <c:valAx>
        <c:axId val="133716224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33726208"/>
        <c:crosses val="max"/>
        <c:crossBetween val="between"/>
        <c:majorUnit val="50"/>
      </c:valAx>
      <c:catAx>
        <c:axId val="133726208"/>
        <c:scaling>
          <c:orientation val="minMax"/>
        </c:scaling>
        <c:delete val="1"/>
        <c:axPos val="b"/>
        <c:majorTickMark val="out"/>
        <c:minorTickMark val="none"/>
        <c:tickLblPos val="nextTo"/>
        <c:crossAx val="13371622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Foglio2!$E$186:$E$187</c:f>
                <c:numCache>
                  <c:formatCode>General</c:formatCode>
                  <c:ptCount val="2"/>
                  <c:pt idx="0">
                    <c:v>0.34699999999999998</c:v>
                  </c:pt>
                  <c:pt idx="1">
                    <c:v>0.52200000000000002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Foglio2!$B$185:$C$185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Foglio2!$B$186:$C$186</c:f>
              <c:numCache>
                <c:formatCode>General</c:formatCode>
                <c:ptCount val="2"/>
                <c:pt idx="0" formatCode="0.00">
                  <c:v>17.7</c:v>
                </c:pt>
                <c:pt idx="1">
                  <c:v>9.73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642048"/>
        <c:axId val="84640512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Foglio2!$B$185:$C$185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Foglio2!$B$187:$C$187</c:f>
              <c:numCache>
                <c:formatCode>0.00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624512"/>
        <c:axId val="84626432"/>
      </c:lineChart>
      <c:catAx>
        <c:axId val="84624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626432"/>
        <c:crosses val="autoZero"/>
        <c:auto val="1"/>
        <c:lblAlgn val="ctr"/>
        <c:lblOffset val="100"/>
        <c:noMultiLvlLbl val="0"/>
      </c:catAx>
      <c:valAx>
        <c:axId val="84626432"/>
        <c:scaling>
          <c:orientation val="minMax"/>
          <c:max val="10"/>
        </c:scaling>
        <c:delete val="0"/>
        <c:axPos val="l"/>
        <c:numFmt formatCode="General" sourceLinked="0"/>
        <c:majorTickMark val="out"/>
        <c:minorTickMark val="none"/>
        <c:tickLblPos val="nextTo"/>
        <c:crossAx val="84624512"/>
        <c:crosses val="autoZero"/>
        <c:crossBetween val="between"/>
        <c:majorUnit val="5"/>
      </c:valAx>
      <c:valAx>
        <c:axId val="84640512"/>
        <c:scaling>
          <c:orientation val="minMax"/>
          <c:max val="20"/>
        </c:scaling>
        <c:delete val="0"/>
        <c:axPos val="r"/>
        <c:numFmt formatCode="General" sourceLinked="0"/>
        <c:majorTickMark val="out"/>
        <c:minorTickMark val="none"/>
        <c:tickLblPos val="nextTo"/>
        <c:crossAx val="84642048"/>
        <c:crosses val="max"/>
        <c:crossBetween val="between"/>
        <c:majorUnit val="5"/>
      </c:valAx>
      <c:catAx>
        <c:axId val="84642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64051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Foglio2!$E$197:$E$198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10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Foglio2!$B$196:$C$196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Foglio2!$B$197:$C$197</c:f>
              <c:numCache>
                <c:formatCode>0.00</c:formatCode>
                <c:ptCount val="2"/>
                <c:pt idx="0">
                  <c:v>408.86</c:v>
                </c:pt>
                <c:pt idx="1">
                  <c:v>373.69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451264"/>
        <c:axId val="143445376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Foglio2!$B$196:$C$196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Foglio2!$B$198:$C$198</c:f>
              <c:numCache>
                <c:formatCode>0.00</c:formatCode>
                <c:ptCount val="2"/>
                <c:pt idx="0">
                  <c:v>386.1</c:v>
                </c:pt>
                <c:pt idx="1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441920"/>
        <c:axId val="143443840"/>
      </c:lineChart>
      <c:catAx>
        <c:axId val="14344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443840"/>
        <c:crosses val="autoZero"/>
        <c:auto val="1"/>
        <c:lblAlgn val="ctr"/>
        <c:lblOffset val="100"/>
        <c:noMultiLvlLbl val="0"/>
      </c:catAx>
      <c:valAx>
        <c:axId val="143443840"/>
        <c:scaling>
          <c:orientation val="minMax"/>
          <c:max val="500"/>
        </c:scaling>
        <c:delete val="0"/>
        <c:axPos val="l"/>
        <c:numFmt formatCode="General" sourceLinked="0"/>
        <c:majorTickMark val="out"/>
        <c:minorTickMark val="none"/>
        <c:tickLblPos val="nextTo"/>
        <c:crossAx val="143441920"/>
        <c:crosses val="autoZero"/>
        <c:crossBetween val="between"/>
        <c:majorUnit val="100"/>
      </c:valAx>
      <c:valAx>
        <c:axId val="143445376"/>
        <c:scaling>
          <c:orientation val="minMax"/>
          <c:max val="500"/>
        </c:scaling>
        <c:delete val="0"/>
        <c:axPos val="r"/>
        <c:numFmt formatCode="General" sourceLinked="0"/>
        <c:majorTickMark val="out"/>
        <c:minorTickMark val="none"/>
        <c:tickLblPos val="nextTo"/>
        <c:crossAx val="143451264"/>
        <c:crosses val="max"/>
        <c:crossBetween val="between"/>
        <c:majorUnit val="100"/>
      </c:valAx>
      <c:catAx>
        <c:axId val="1434512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344537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Foglio2!$E$197:$E$198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10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Foglio2!$B$206:$C$206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Foglio2!$B$207:$C$207</c:f>
              <c:numCache>
                <c:formatCode>0.00</c:formatCode>
                <c:ptCount val="2"/>
                <c:pt idx="0" formatCode="General">
                  <c:v>2896.14</c:v>
                </c:pt>
                <c:pt idx="1">
                  <c:v>1919.34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151104"/>
        <c:axId val="143149312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Foglio2!$B$206:$C$206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Foglio2!$B$208:$C$208</c:f>
              <c:numCache>
                <c:formatCode>0.00</c:formatCode>
                <c:ptCount val="2"/>
                <c:pt idx="0">
                  <c:v>0</c:v>
                </c:pt>
                <c:pt idx="1">
                  <c:v>262.3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30880"/>
        <c:axId val="143147776"/>
      </c:lineChart>
      <c:catAx>
        <c:axId val="69130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147776"/>
        <c:crosses val="autoZero"/>
        <c:auto val="1"/>
        <c:lblAlgn val="ctr"/>
        <c:lblOffset val="100"/>
        <c:noMultiLvlLbl val="0"/>
      </c:catAx>
      <c:valAx>
        <c:axId val="143147776"/>
        <c:scaling>
          <c:orientation val="minMax"/>
          <c:max val="500"/>
        </c:scaling>
        <c:delete val="0"/>
        <c:axPos val="l"/>
        <c:numFmt formatCode="General" sourceLinked="0"/>
        <c:majorTickMark val="out"/>
        <c:minorTickMark val="none"/>
        <c:tickLblPos val="nextTo"/>
        <c:crossAx val="69130880"/>
        <c:crosses val="autoZero"/>
        <c:crossBetween val="between"/>
        <c:majorUnit val="100"/>
      </c:valAx>
      <c:valAx>
        <c:axId val="143149312"/>
        <c:scaling>
          <c:orientation val="minMax"/>
          <c:max val="3000"/>
        </c:scaling>
        <c:delete val="0"/>
        <c:axPos val="r"/>
        <c:numFmt formatCode="General" sourceLinked="0"/>
        <c:majorTickMark val="out"/>
        <c:minorTickMark val="none"/>
        <c:tickLblPos val="nextTo"/>
        <c:crossAx val="143151104"/>
        <c:crosses val="max"/>
        <c:crossBetween val="between"/>
        <c:majorUnit val="1000"/>
      </c:valAx>
      <c:catAx>
        <c:axId val="143151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314931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Foglio2!$E$218:$E$219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0.158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Foglio2!$B$217:$C$217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Foglio2!$B$218:$C$218</c:f>
              <c:numCache>
                <c:formatCode>0.00</c:formatCode>
                <c:ptCount val="2"/>
                <c:pt idx="0">
                  <c:v>0.98</c:v>
                </c:pt>
                <c:pt idx="1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202944"/>
        <c:axId val="14320140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Foglio2!$B$217:$C$217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Foglio2!$B$219:$C$219</c:f>
              <c:numCache>
                <c:formatCode>0.00</c:formatCode>
                <c:ptCount val="2"/>
                <c:pt idx="0">
                  <c:v>0.08</c:v>
                </c:pt>
                <c:pt idx="1">
                  <c:v>0.09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197696"/>
        <c:axId val="143199616"/>
      </c:lineChart>
      <c:catAx>
        <c:axId val="14319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199616"/>
        <c:crosses val="autoZero"/>
        <c:auto val="1"/>
        <c:lblAlgn val="ctr"/>
        <c:lblOffset val="100"/>
        <c:noMultiLvlLbl val="0"/>
      </c:catAx>
      <c:valAx>
        <c:axId val="143199616"/>
        <c:scaling>
          <c:orientation val="minMax"/>
          <c:max val="3"/>
        </c:scaling>
        <c:delete val="0"/>
        <c:axPos val="l"/>
        <c:numFmt formatCode="General" sourceLinked="0"/>
        <c:majorTickMark val="out"/>
        <c:minorTickMark val="none"/>
        <c:tickLblPos val="nextTo"/>
        <c:crossAx val="143197696"/>
        <c:crosses val="autoZero"/>
        <c:crossBetween val="between"/>
        <c:majorUnit val="1"/>
      </c:valAx>
      <c:valAx>
        <c:axId val="143201408"/>
        <c:scaling>
          <c:orientation val="minMax"/>
          <c:max val="3"/>
        </c:scaling>
        <c:delete val="0"/>
        <c:axPos val="r"/>
        <c:numFmt formatCode="General" sourceLinked="0"/>
        <c:majorTickMark val="out"/>
        <c:minorTickMark val="none"/>
        <c:tickLblPos val="nextTo"/>
        <c:crossAx val="143202944"/>
        <c:crosses val="max"/>
        <c:crossBetween val="between"/>
        <c:majorUnit val="1"/>
      </c:valAx>
      <c:catAx>
        <c:axId val="143202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32014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Foglio2!$E$229:$E$230</c:f>
                <c:numCache>
                  <c:formatCode>General</c:formatCode>
                  <c:ptCount val="2"/>
                  <c:pt idx="0">
                    <c:v>0.34699999999999998</c:v>
                  </c:pt>
                  <c:pt idx="1">
                    <c:v>0.52200000000000002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Foglio2!$B$228:$C$228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Foglio2!$B$229:$C$229</c:f>
              <c:numCache>
                <c:formatCode>General</c:formatCode>
                <c:ptCount val="2"/>
                <c:pt idx="0" formatCode="0.00">
                  <c:v>17.7</c:v>
                </c:pt>
                <c:pt idx="1">
                  <c:v>9.73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250944"/>
        <c:axId val="14324940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Foglio2!$B$228:$C$228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Foglio2!$B$230:$C$230</c:f>
              <c:numCache>
                <c:formatCode>0.00</c:formatCode>
                <c:ptCount val="2"/>
                <c:pt idx="0">
                  <c:v>1.2E-2</c:v>
                </c:pt>
                <c:pt idx="1">
                  <c:v>1.02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245696"/>
        <c:axId val="143247616"/>
      </c:lineChart>
      <c:catAx>
        <c:axId val="14324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247616"/>
        <c:crosses val="autoZero"/>
        <c:auto val="1"/>
        <c:lblAlgn val="ctr"/>
        <c:lblOffset val="100"/>
        <c:noMultiLvlLbl val="0"/>
      </c:catAx>
      <c:valAx>
        <c:axId val="143247616"/>
        <c:scaling>
          <c:orientation val="minMax"/>
          <c:max val="1.5"/>
        </c:scaling>
        <c:delete val="0"/>
        <c:axPos val="l"/>
        <c:numFmt formatCode="General" sourceLinked="0"/>
        <c:majorTickMark val="out"/>
        <c:minorTickMark val="none"/>
        <c:tickLblPos val="nextTo"/>
        <c:crossAx val="143245696"/>
        <c:crosses val="autoZero"/>
        <c:crossBetween val="between"/>
        <c:majorUnit val="0.5"/>
      </c:valAx>
      <c:valAx>
        <c:axId val="143249408"/>
        <c:scaling>
          <c:orientation val="minMax"/>
          <c:max val="20"/>
        </c:scaling>
        <c:delete val="0"/>
        <c:axPos val="r"/>
        <c:numFmt formatCode="General" sourceLinked="0"/>
        <c:majorTickMark val="out"/>
        <c:minorTickMark val="none"/>
        <c:tickLblPos val="nextTo"/>
        <c:crossAx val="143250944"/>
        <c:crosses val="max"/>
        <c:crossBetween val="between"/>
        <c:majorUnit val="5"/>
      </c:valAx>
      <c:catAx>
        <c:axId val="143250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32494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3175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3175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Foglio2!$E$13:$E$14</c:f>
                <c:numCache>
                  <c:formatCode>General</c:formatCode>
                  <c:ptCount val="2"/>
                  <c:pt idx="0">
                    <c:v>0.113</c:v>
                  </c:pt>
                  <c:pt idx="1">
                    <c:v>0.11700000000000001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Foglio2!$B$22:$C$22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Foglio2!$B$23:$C$23</c:f>
              <c:numCache>
                <c:formatCode>0.00</c:formatCode>
                <c:ptCount val="2"/>
                <c:pt idx="0">
                  <c:v>6.88</c:v>
                </c:pt>
                <c:pt idx="1">
                  <c:v>9.7100000000000009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761664"/>
        <c:axId val="13376012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Foglio2!$B$22:$C$22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Foglio2!$B$24:$C$24</c:f>
              <c:numCache>
                <c:formatCode>General</c:formatCode>
                <c:ptCount val="2"/>
                <c:pt idx="0">
                  <c:v>6.3</c:v>
                </c:pt>
                <c:pt idx="1">
                  <c:v>11.8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752320"/>
        <c:axId val="133754240"/>
      </c:lineChart>
      <c:catAx>
        <c:axId val="133752320"/>
        <c:scaling>
          <c:orientation val="minMax"/>
        </c:scaling>
        <c:delete val="0"/>
        <c:axPos val="b"/>
        <c:majorTickMark val="out"/>
        <c:minorTickMark val="none"/>
        <c:tickLblPos val="nextTo"/>
        <c:crossAx val="133754240"/>
        <c:crosses val="autoZero"/>
        <c:auto val="1"/>
        <c:lblAlgn val="ctr"/>
        <c:lblOffset val="100"/>
        <c:noMultiLvlLbl val="0"/>
      </c:catAx>
      <c:valAx>
        <c:axId val="133754240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crossAx val="133752320"/>
        <c:crosses val="autoZero"/>
        <c:crossBetween val="between"/>
        <c:majorUnit val="5"/>
      </c:valAx>
      <c:valAx>
        <c:axId val="133760128"/>
        <c:scaling>
          <c:orientation val="minMax"/>
          <c:max val="15"/>
        </c:scaling>
        <c:delete val="0"/>
        <c:axPos val="r"/>
        <c:numFmt formatCode="General" sourceLinked="0"/>
        <c:majorTickMark val="out"/>
        <c:minorTickMark val="none"/>
        <c:tickLblPos val="nextTo"/>
        <c:crossAx val="133761664"/>
        <c:crosses val="max"/>
        <c:crossBetween val="between"/>
        <c:majorUnit val="5"/>
      </c:valAx>
      <c:catAx>
        <c:axId val="133761664"/>
        <c:scaling>
          <c:orientation val="minMax"/>
        </c:scaling>
        <c:delete val="1"/>
        <c:axPos val="b"/>
        <c:majorTickMark val="out"/>
        <c:minorTickMark val="none"/>
        <c:tickLblPos val="nextTo"/>
        <c:crossAx val="13376012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3175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3175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Foglio2!$E$23:$E$24</c:f>
                <c:numCache>
                  <c:formatCode>General</c:formatCode>
                  <c:ptCount val="2"/>
                  <c:pt idx="0">
                    <c:v>9.6000000000000002E-2</c:v>
                  </c:pt>
                  <c:pt idx="1">
                    <c:v>0.108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Foglio2!$B$29:$C$29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Foglio2!$B$30:$C$30</c:f>
              <c:numCache>
                <c:formatCode>0.00</c:formatCode>
                <c:ptCount val="2"/>
                <c:pt idx="0">
                  <c:v>532.85</c:v>
                </c:pt>
                <c:pt idx="1">
                  <c:v>238.53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821952"/>
        <c:axId val="133820416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Foglio2!$B$29:$C$29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Foglio2!$B$31:$C$31</c:f>
              <c:numCache>
                <c:formatCode>General</c:formatCode>
                <c:ptCount val="2"/>
                <c:pt idx="0">
                  <c:v>699.2</c:v>
                </c:pt>
                <c:pt idx="1">
                  <c:v>409.7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12608"/>
        <c:axId val="133814528"/>
      </c:lineChart>
      <c:catAx>
        <c:axId val="13381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814528"/>
        <c:crosses val="autoZero"/>
        <c:auto val="1"/>
        <c:lblAlgn val="ctr"/>
        <c:lblOffset val="100"/>
        <c:noMultiLvlLbl val="0"/>
      </c:catAx>
      <c:valAx>
        <c:axId val="133814528"/>
        <c:scaling>
          <c:orientation val="minMax"/>
          <c:max val="800"/>
        </c:scaling>
        <c:delete val="0"/>
        <c:axPos val="l"/>
        <c:numFmt formatCode="General" sourceLinked="1"/>
        <c:majorTickMark val="out"/>
        <c:minorTickMark val="none"/>
        <c:tickLblPos val="nextTo"/>
        <c:crossAx val="133812608"/>
        <c:crosses val="autoZero"/>
        <c:crossBetween val="between"/>
        <c:majorUnit val="200"/>
      </c:valAx>
      <c:valAx>
        <c:axId val="133820416"/>
        <c:scaling>
          <c:orientation val="minMax"/>
          <c:max val="600"/>
        </c:scaling>
        <c:delete val="0"/>
        <c:axPos val="r"/>
        <c:numFmt formatCode="General" sourceLinked="0"/>
        <c:majorTickMark val="out"/>
        <c:minorTickMark val="none"/>
        <c:tickLblPos val="nextTo"/>
        <c:crossAx val="133821952"/>
        <c:crosses val="max"/>
        <c:crossBetween val="between"/>
        <c:majorUnit val="200"/>
      </c:valAx>
      <c:catAx>
        <c:axId val="133821952"/>
        <c:scaling>
          <c:orientation val="minMax"/>
        </c:scaling>
        <c:delete val="1"/>
        <c:axPos val="b"/>
        <c:majorTickMark val="out"/>
        <c:minorTickMark val="none"/>
        <c:tickLblPos val="nextTo"/>
        <c:crossAx val="13382041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Foglio2!$E$38:$E$39</c:f>
                <c:numCache>
                  <c:formatCode>General</c:formatCode>
                  <c:ptCount val="2"/>
                  <c:pt idx="0">
                    <c:v>1</c:v>
                  </c:pt>
                  <c:pt idx="1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Foglio2!$B$37:$C$37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Foglio2!$B$38:$C$38</c:f>
              <c:numCache>
                <c:formatCode>0.00</c:formatCode>
                <c:ptCount val="2"/>
                <c:pt idx="0" formatCode="General">
                  <c:v>78.78</c:v>
                </c:pt>
                <c:pt idx="1">
                  <c:v>39.020000000000003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18048"/>
        <c:axId val="140012160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Foglio2!$B$37:$C$37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Foglio2!$B$39:$C$39</c:f>
              <c:numCache>
                <c:formatCode>General</c:formatCode>
                <c:ptCount val="2"/>
                <c:pt idx="0">
                  <c:v>72.3</c:v>
                </c:pt>
                <c:pt idx="1">
                  <c:v>32.1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008448"/>
        <c:axId val="140010624"/>
      </c:lineChart>
      <c:catAx>
        <c:axId val="140008448"/>
        <c:scaling>
          <c:orientation val="minMax"/>
        </c:scaling>
        <c:delete val="0"/>
        <c:axPos val="b"/>
        <c:majorTickMark val="out"/>
        <c:minorTickMark val="none"/>
        <c:tickLblPos val="nextTo"/>
        <c:crossAx val="140010624"/>
        <c:crosses val="autoZero"/>
        <c:auto val="1"/>
        <c:lblAlgn val="ctr"/>
        <c:lblOffset val="100"/>
        <c:noMultiLvlLbl val="0"/>
      </c:catAx>
      <c:valAx>
        <c:axId val="140010624"/>
        <c:scaling>
          <c:orientation val="minMax"/>
          <c:max val="80"/>
        </c:scaling>
        <c:delete val="0"/>
        <c:axPos val="l"/>
        <c:numFmt formatCode="General" sourceLinked="1"/>
        <c:majorTickMark val="out"/>
        <c:minorTickMark val="none"/>
        <c:tickLblPos val="nextTo"/>
        <c:crossAx val="140008448"/>
        <c:crosses val="autoZero"/>
        <c:crossBetween val="between"/>
        <c:majorUnit val="20"/>
      </c:valAx>
      <c:valAx>
        <c:axId val="140012160"/>
        <c:scaling>
          <c:orientation val="minMax"/>
          <c:max val="80"/>
        </c:scaling>
        <c:delete val="0"/>
        <c:axPos val="r"/>
        <c:numFmt formatCode="General" sourceLinked="0"/>
        <c:majorTickMark val="out"/>
        <c:minorTickMark val="none"/>
        <c:tickLblPos val="nextTo"/>
        <c:crossAx val="140018048"/>
        <c:crosses val="max"/>
        <c:crossBetween val="between"/>
        <c:majorUnit val="20"/>
      </c:valAx>
      <c:catAx>
        <c:axId val="140018048"/>
        <c:scaling>
          <c:orientation val="minMax"/>
        </c:scaling>
        <c:delete val="1"/>
        <c:axPos val="b"/>
        <c:majorTickMark val="out"/>
        <c:minorTickMark val="none"/>
        <c:tickLblPos val="nextTo"/>
        <c:crossAx val="14001216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Foglio2!$E$48:$E$49</c:f>
                <c:numCache>
                  <c:formatCode>General</c:formatCode>
                  <c:ptCount val="2"/>
                  <c:pt idx="0">
                    <c:v>0.46300000000000002</c:v>
                  </c:pt>
                  <c:pt idx="1">
                    <c:v>0.125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Foglio2!$B$47:$C$47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Foglio2!$B$48:$C$48</c:f>
              <c:numCache>
                <c:formatCode>0.00</c:formatCode>
                <c:ptCount val="2"/>
                <c:pt idx="0">
                  <c:v>8.4600000000000009</c:v>
                </c:pt>
                <c:pt idx="1">
                  <c:v>5.54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65792"/>
        <c:axId val="140064256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Foglio2!$B$47:$C$47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Foglio2!$B$49:$C$49</c:f>
              <c:numCache>
                <c:formatCode>General</c:formatCode>
                <c:ptCount val="2"/>
                <c:pt idx="0">
                  <c:v>2.9</c:v>
                </c:pt>
                <c:pt idx="1">
                  <c:v>2.1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060544"/>
        <c:axId val="140062720"/>
      </c:lineChart>
      <c:catAx>
        <c:axId val="140060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062720"/>
        <c:crosses val="autoZero"/>
        <c:auto val="1"/>
        <c:lblAlgn val="ctr"/>
        <c:lblOffset val="100"/>
        <c:noMultiLvlLbl val="0"/>
      </c:catAx>
      <c:valAx>
        <c:axId val="140062720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40060544"/>
        <c:crosses val="autoZero"/>
        <c:crossBetween val="between"/>
        <c:majorUnit val="1"/>
      </c:valAx>
      <c:valAx>
        <c:axId val="140064256"/>
        <c:scaling>
          <c:orientation val="minMax"/>
          <c:max val="10"/>
        </c:scaling>
        <c:delete val="0"/>
        <c:axPos val="r"/>
        <c:numFmt formatCode="General" sourceLinked="0"/>
        <c:majorTickMark val="out"/>
        <c:minorTickMark val="none"/>
        <c:tickLblPos val="nextTo"/>
        <c:crossAx val="140065792"/>
        <c:crosses val="max"/>
        <c:crossBetween val="between"/>
        <c:majorUnit val="2"/>
      </c:valAx>
      <c:catAx>
        <c:axId val="140065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06425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Foglio2!$E$53:$E$54</c:f>
                <c:numCache>
                  <c:formatCode>General</c:formatCode>
                  <c:ptCount val="2"/>
                  <c:pt idx="0">
                    <c:v>0.04</c:v>
                  </c:pt>
                  <c:pt idx="1">
                    <c:v>0.218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Foglio2!$B$52:$C$52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Foglio2!$B$53:$C$53</c:f>
              <c:numCache>
                <c:formatCode>0.00</c:formatCode>
                <c:ptCount val="2"/>
                <c:pt idx="0">
                  <c:v>0.12</c:v>
                </c:pt>
                <c:pt idx="1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121984"/>
        <c:axId val="140120448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Foglio2!$B$52:$C$52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Foglio2!$B$54:$C$54</c:f>
              <c:numCache>
                <c:formatCode>General</c:formatCode>
                <c:ptCount val="2"/>
                <c:pt idx="0">
                  <c:v>0.02</c:v>
                </c:pt>
                <c:pt idx="1">
                  <c:v>0.48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04448"/>
        <c:axId val="140106368"/>
      </c:lineChart>
      <c:catAx>
        <c:axId val="14010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06368"/>
        <c:crosses val="autoZero"/>
        <c:auto val="1"/>
        <c:lblAlgn val="ctr"/>
        <c:lblOffset val="100"/>
        <c:noMultiLvlLbl val="0"/>
      </c:catAx>
      <c:valAx>
        <c:axId val="140106368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crossAx val="140104448"/>
        <c:crosses val="autoZero"/>
        <c:crossBetween val="between"/>
        <c:majorUnit val="1"/>
      </c:valAx>
      <c:valAx>
        <c:axId val="140120448"/>
        <c:scaling>
          <c:orientation val="minMax"/>
          <c:max val="2"/>
        </c:scaling>
        <c:delete val="0"/>
        <c:axPos val="r"/>
        <c:numFmt formatCode="General" sourceLinked="0"/>
        <c:majorTickMark val="out"/>
        <c:minorTickMark val="none"/>
        <c:tickLblPos val="nextTo"/>
        <c:crossAx val="140121984"/>
        <c:crosses val="max"/>
        <c:crossBetween val="between"/>
        <c:majorUnit val="1"/>
      </c:valAx>
      <c:catAx>
        <c:axId val="1401219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12044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Foglio2!$E$63:$E$64</c:f>
                <c:numCache>
                  <c:formatCode>General</c:formatCode>
                  <c:ptCount val="2"/>
                  <c:pt idx="0">
                    <c:v>0.30499999999999999</c:v>
                  </c:pt>
                  <c:pt idx="1">
                    <c:v>0.13500000000000001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Foglio2!$B$62:$C$62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Foglio2!$B$63:$C$63</c:f>
              <c:numCache>
                <c:formatCode>0.00</c:formatCode>
                <c:ptCount val="2"/>
                <c:pt idx="0">
                  <c:v>1.08</c:v>
                </c:pt>
                <c:pt idx="1">
                  <c:v>2.37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165888"/>
        <c:axId val="140164096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Foglio2!$B$62:$C$62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Foglio2!$B$64:$C$64</c:f>
              <c:numCache>
                <c:formatCode>General</c:formatCode>
                <c:ptCount val="2"/>
                <c:pt idx="0">
                  <c:v>5</c:v>
                </c:pt>
                <c:pt idx="1">
                  <c:v>9.1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56288"/>
        <c:axId val="140162560"/>
      </c:lineChart>
      <c:catAx>
        <c:axId val="140156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62560"/>
        <c:crosses val="autoZero"/>
        <c:auto val="1"/>
        <c:lblAlgn val="ctr"/>
        <c:lblOffset val="100"/>
        <c:noMultiLvlLbl val="0"/>
      </c:catAx>
      <c:valAx>
        <c:axId val="140162560"/>
        <c:scaling>
          <c:orientation val="minMax"/>
          <c:max val="10"/>
        </c:scaling>
        <c:delete val="0"/>
        <c:axPos val="l"/>
        <c:numFmt formatCode="General" sourceLinked="1"/>
        <c:majorTickMark val="out"/>
        <c:minorTickMark val="none"/>
        <c:tickLblPos val="nextTo"/>
        <c:crossAx val="140156288"/>
        <c:crosses val="autoZero"/>
        <c:crossBetween val="between"/>
        <c:majorUnit val="2"/>
      </c:valAx>
      <c:valAx>
        <c:axId val="140164096"/>
        <c:scaling>
          <c:orientation val="minMax"/>
          <c:max val="5"/>
        </c:scaling>
        <c:delete val="0"/>
        <c:axPos val="r"/>
        <c:numFmt formatCode="General" sourceLinked="0"/>
        <c:majorTickMark val="out"/>
        <c:minorTickMark val="none"/>
        <c:tickLblPos val="nextTo"/>
        <c:crossAx val="140165888"/>
        <c:crosses val="max"/>
        <c:crossBetween val="between"/>
        <c:majorUnit val="1"/>
      </c:valAx>
      <c:catAx>
        <c:axId val="1401658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16409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Foglio2!$E$73:$E$74</c:f>
                <c:numCache>
                  <c:formatCode>General</c:formatCode>
                  <c:ptCount val="2"/>
                  <c:pt idx="0">
                    <c:v>2</c:v>
                  </c:pt>
                  <c:pt idx="1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Foglio2!$B$72:$C$72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Foglio2!$B$73:$C$73</c:f>
              <c:numCache>
                <c:formatCode>0.00</c:formatCode>
                <c:ptCount val="2"/>
                <c:pt idx="0">
                  <c:v>65.59</c:v>
                </c:pt>
                <c:pt idx="1">
                  <c:v>22.52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390976"/>
        <c:axId val="145389440"/>
      </c:barChart>
      <c:lineChart>
        <c:grouping val="standard"/>
        <c:varyColors val="0"/>
        <c:ser>
          <c:idx val="1"/>
          <c:order val="1"/>
          <c:spPr>
            <a:ln w="28575"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chemeClr val="tx1"/>
              </a:solidFill>
              <a:ln w="19050" cap="rnd" cmpd="dbl">
                <a:solidFill>
                  <a:sysClr val="windowText" lastClr="000000"/>
                </a:solidFill>
              </a:ln>
            </c:spPr>
          </c:marker>
          <c:cat>
            <c:strRef>
              <c:f>Foglio2!$B$72:$C$72</c:f>
              <c:strCache>
                <c:ptCount val="2"/>
                <c:pt idx="0">
                  <c:v>CO441</c:v>
                </c:pt>
                <c:pt idx="1">
                  <c:v>CO354</c:v>
                </c:pt>
              </c:strCache>
            </c:strRef>
          </c:cat>
          <c:val>
            <c:numRef>
              <c:f>Foglio2!$B$74:$C$74</c:f>
              <c:numCache>
                <c:formatCode>General</c:formatCode>
                <c:ptCount val="2"/>
                <c:pt idx="0">
                  <c:v>33.299999999999997</c:v>
                </c:pt>
                <c:pt idx="1">
                  <c:v>30.7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377536"/>
        <c:axId val="145387904"/>
      </c:lineChart>
      <c:catAx>
        <c:axId val="145377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387904"/>
        <c:crosses val="autoZero"/>
        <c:auto val="1"/>
        <c:lblAlgn val="ctr"/>
        <c:lblOffset val="100"/>
        <c:noMultiLvlLbl val="0"/>
      </c:catAx>
      <c:valAx>
        <c:axId val="145387904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crossAx val="145377536"/>
        <c:crosses val="autoZero"/>
        <c:crossBetween val="between"/>
        <c:majorUnit val="10"/>
      </c:valAx>
      <c:valAx>
        <c:axId val="145389440"/>
        <c:scaling>
          <c:orientation val="minMax"/>
          <c:max val="80"/>
        </c:scaling>
        <c:delete val="0"/>
        <c:axPos val="r"/>
        <c:numFmt formatCode="General" sourceLinked="0"/>
        <c:majorTickMark val="out"/>
        <c:minorTickMark val="none"/>
        <c:tickLblPos val="nextTo"/>
        <c:crossAx val="145390976"/>
        <c:crosses val="max"/>
        <c:crossBetween val="between"/>
        <c:majorUnit val="20"/>
      </c:valAx>
      <c:catAx>
        <c:axId val="145390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538944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6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67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16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739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0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03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640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426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99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64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37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0EF89-DC42-49EA-8FC2-7CB07E45039F}" type="datetimeFigureOut">
              <a:rPr lang="it-IT" smtClean="0"/>
              <a:t>11/03/2014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AFD7F-CECE-4E1B-96F0-C41EC74CB6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68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21" Type="http://schemas.openxmlformats.org/officeDocument/2006/relationships/chart" Target="../charts/chart20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5" Type="http://schemas.openxmlformats.org/officeDocument/2006/relationships/chart" Target="../charts/chart24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24" Type="http://schemas.openxmlformats.org/officeDocument/2006/relationships/chart" Target="../charts/chart23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23" Type="http://schemas.openxmlformats.org/officeDocument/2006/relationships/chart" Target="../charts/chart22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Relationship Id="rId22" Type="http://schemas.openxmlformats.org/officeDocument/2006/relationships/chart" Target="../charts/char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482556"/>
              </p:ext>
            </p:extLst>
          </p:nvPr>
        </p:nvGraphicFramePr>
        <p:xfrm>
          <a:off x="585798" y="116752"/>
          <a:ext cx="180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2267744" y="-99392"/>
            <a:ext cx="246221" cy="1296144"/>
            <a:chOff x="2491457" y="78855"/>
            <a:chExt cx="246219" cy="1296144"/>
          </a:xfrm>
        </p:grpSpPr>
        <p:sp>
          <p:nvSpPr>
            <p:cNvPr id="5" name="CasellaDiTesto 4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395536" y="-41671"/>
            <a:ext cx="246221" cy="1180702"/>
            <a:chOff x="27514" y="188639"/>
            <a:chExt cx="246220" cy="1296144"/>
          </a:xfrm>
        </p:grpSpPr>
        <p:sp>
          <p:nvSpPr>
            <p:cNvPr id="6" name="CasellaDiTesto 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Connettore 1 8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sellaDiTesto 12"/>
          <p:cNvSpPr txBox="1"/>
          <p:nvPr/>
        </p:nvSpPr>
        <p:spPr>
          <a:xfrm>
            <a:off x="899592" y="55340"/>
            <a:ext cx="1296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GRMZM2G127087</a:t>
            </a:r>
            <a:endParaRPr lang="it-IT" sz="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Grafic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272894"/>
              </p:ext>
            </p:extLst>
          </p:nvPr>
        </p:nvGraphicFramePr>
        <p:xfrm>
          <a:off x="2622648" y="116752"/>
          <a:ext cx="180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CasellaDiTesto 20"/>
          <p:cNvSpPr txBox="1"/>
          <p:nvPr/>
        </p:nvSpPr>
        <p:spPr>
          <a:xfrm>
            <a:off x="2987824" y="44624"/>
            <a:ext cx="118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GRMZM2G402631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2453571" y="-41671"/>
            <a:ext cx="246221" cy="1180702"/>
            <a:chOff x="27514" y="188639"/>
            <a:chExt cx="246220" cy="1296144"/>
          </a:xfrm>
        </p:grpSpPr>
        <p:sp>
          <p:nvSpPr>
            <p:cNvPr id="23" name="CasellaDiTesto 22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Connettore 1 23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o 24"/>
          <p:cNvGrpSpPr/>
          <p:nvPr/>
        </p:nvGrpSpPr>
        <p:grpSpPr>
          <a:xfrm>
            <a:off x="4283968" y="-99392"/>
            <a:ext cx="246221" cy="1296144"/>
            <a:chOff x="2491457" y="78855"/>
            <a:chExt cx="246219" cy="1296144"/>
          </a:xfrm>
        </p:grpSpPr>
        <p:sp>
          <p:nvSpPr>
            <p:cNvPr id="26" name="CasellaDiTesto 25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8" name="Grafic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5924946"/>
              </p:ext>
            </p:extLst>
          </p:nvPr>
        </p:nvGraphicFramePr>
        <p:xfrm>
          <a:off x="4592906" y="106036"/>
          <a:ext cx="180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9" name="Gruppo 28"/>
          <p:cNvGrpSpPr/>
          <p:nvPr/>
        </p:nvGrpSpPr>
        <p:grpSpPr>
          <a:xfrm>
            <a:off x="4469795" y="-41671"/>
            <a:ext cx="246221" cy="1180702"/>
            <a:chOff x="27514" y="188639"/>
            <a:chExt cx="246220" cy="1296144"/>
          </a:xfrm>
        </p:grpSpPr>
        <p:sp>
          <p:nvSpPr>
            <p:cNvPr id="30" name="CasellaDiTesto 29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Connettore 1 30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o 31"/>
          <p:cNvGrpSpPr/>
          <p:nvPr/>
        </p:nvGrpSpPr>
        <p:grpSpPr>
          <a:xfrm>
            <a:off x="6269995" y="-99392"/>
            <a:ext cx="246221" cy="1296144"/>
            <a:chOff x="2491457" y="78855"/>
            <a:chExt cx="246219" cy="1296144"/>
          </a:xfrm>
        </p:grpSpPr>
        <p:sp>
          <p:nvSpPr>
            <p:cNvPr id="33" name="CasellaDiTesto 32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CasellaDiTesto 34"/>
          <p:cNvSpPr txBox="1"/>
          <p:nvPr/>
        </p:nvSpPr>
        <p:spPr>
          <a:xfrm>
            <a:off x="4919464" y="55340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GRMZM2G012160</a:t>
            </a:r>
          </a:p>
        </p:txBody>
      </p:sp>
      <p:graphicFrame>
        <p:nvGraphicFramePr>
          <p:cNvPr id="36" name="Grafic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76218"/>
              </p:ext>
            </p:extLst>
          </p:nvPr>
        </p:nvGraphicFramePr>
        <p:xfrm>
          <a:off x="6603003" y="116752"/>
          <a:ext cx="180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7" name="Gruppo 36"/>
          <p:cNvGrpSpPr/>
          <p:nvPr/>
        </p:nvGrpSpPr>
        <p:grpSpPr>
          <a:xfrm>
            <a:off x="6457444" y="-41671"/>
            <a:ext cx="246221" cy="1180702"/>
            <a:chOff x="27514" y="188639"/>
            <a:chExt cx="246220" cy="1296144"/>
          </a:xfrm>
        </p:grpSpPr>
        <p:sp>
          <p:nvSpPr>
            <p:cNvPr id="38" name="CasellaDiTesto 37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Connettore 1 38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po 39"/>
          <p:cNvGrpSpPr/>
          <p:nvPr/>
        </p:nvGrpSpPr>
        <p:grpSpPr>
          <a:xfrm>
            <a:off x="8286219" y="-99392"/>
            <a:ext cx="246221" cy="1296144"/>
            <a:chOff x="2491457" y="78855"/>
            <a:chExt cx="246219" cy="1296144"/>
          </a:xfrm>
        </p:grpSpPr>
        <p:sp>
          <p:nvSpPr>
            <p:cNvPr id="41" name="CasellaDiTesto 40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CasellaDiTesto 42"/>
          <p:cNvSpPr txBox="1"/>
          <p:nvPr/>
        </p:nvSpPr>
        <p:spPr>
          <a:xfrm>
            <a:off x="6948264" y="55340"/>
            <a:ext cx="118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AC205274.3_FG001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Grafico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190045"/>
              </p:ext>
            </p:extLst>
          </p:nvPr>
        </p:nvGraphicFramePr>
        <p:xfrm>
          <a:off x="641757" y="1221260"/>
          <a:ext cx="1717277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47" name="Gruppo 46"/>
          <p:cNvGrpSpPr/>
          <p:nvPr/>
        </p:nvGrpSpPr>
        <p:grpSpPr>
          <a:xfrm>
            <a:off x="395536" y="1048327"/>
            <a:ext cx="246221" cy="1180702"/>
            <a:chOff x="27514" y="188639"/>
            <a:chExt cx="246220" cy="1296144"/>
          </a:xfrm>
        </p:grpSpPr>
        <p:sp>
          <p:nvSpPr>
            <p:cNvPr id="48" name="CasellaDiTesto 47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Connettore 1 48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2267744" y="990606"/>
            <a:ext cx="246221" cy="1296144"/>
            <a:chOff x="2491457" y="78855"/>
            <a:chExt cx="246219" cy="1296144"/>
          </a:xfrm>
        </p:grpSpPr>
        <p:sp>
          <p:nvSpPr>
            <p:cNvPr id="51" name="CasellaDiTesto 50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ttangolo 51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CasellaDiTesto 52"/>
          <p:cNvSpPr txBox="1"/>
          <p:nvPr/>
        </p:nvSpPr>
        <p:spPr>
          <a:xfrm>
            <a:off x="899592" y="1110580"/>
            <a:ext cx="11939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GRMZM2G358153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4" name="Grafico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081144"/>
              </p:ext>
            </p:extLst>
          </p:nvPr>
        </p:nvGraphicFramePr>
        <p:xfrm>
          <a:off x="2714077" y="1244844"/>
          <a:ext cx="1693002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55" name="Gruppo 54"/>
          <p:cNvGrpSpPr/>
          <p:nvPr/>
        </p:nvGrpSpPr>
        <p:grpSpPr>
          <a:xfrm>
            <a:off x="2448335" y="1048327"/>
            <a:ext cx="246221" cy="1180702"/>
            <a:chOff x="27514" y="188639"/>
            <a:chExt cx="246220" cy="1296144"/>
          </a:xfrm>
        </p:grpSpPr>
        <p:sp>
          <p:nvSpPr>
            <p:cNvPr id="56" name="CasellaDiTesto 5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Connettore 1 56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o 57"/>
          <p:cNvGrpSpPr/>
          <p:nvPr/>
        </p:nvGrpSpPr>
        <p:grpSpPr>
          <a:xfrm>
            <a:off x="4289204" y="990606"/>
            <a:ext cx="246221" cy="1296144"/>
            <a:chOff x="2491457" y="78855"/>
            <a:chExt cx="246219" cy="1296144"/>
          </a:xfrm>
        </p:grpSpPr>
        <p:sp>
          <p:nvSpPr>
            <p:cNvPr id="59" name="CasellaDiTesto 58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ttangolo 59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CasellaDiTesto 60"/>
          <p:cNvSpPr txBox="1"/>
          <p:nvPr/>
        </p:nvSpPr>
        <p:spPr>
          <a:xfrm>
            <a:off x="2981651" y="1123890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GRMZM2G055699</a:t>
            </a:r>
            <a:endParaRPr lang="it-IT" sz="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2" name="Grafico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921561"/>
              </p:ext>
            </p:extLst>
          </p:nvPr>
        </p:nvGraphicFramePr>
        <p:xfrm>
          <a:off x="4633285" y="1276369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63" name="Gruppo 62"/>
          <p:cNvGrpSpPr/>
          <p:nvPr/>
        </p:nvGrpSpPr>
        <p:grpSpPr>
          <a:xfrm>
            <a:off x="4469795" y="1048327"/>
            <a:ext cx="246221" cy="1180702"/>
            <a:chOff x="27514" y="188639"/>
            <a:chExt cx="246220" cy="1296144"/>
          </a:xfrm>
        </p:grpSpPr>
        <p:sp>
          <p:nvSpPr>
            <p:cNvPr id="64" name="CasellaDiTesto 63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Connettore 1 64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uppo 65"/>
          <p:cNvGrpSpPr/>
          <p:nvPr/>
        </p:nvGrpSpPr>
        <p:grpSpPr>
          <a:xfrm>
            <a:off x="6291940" y="990606"/>
            <a:ext cx="246221" cy="1296144"/>
            <a:chOff x="2491457" y="78855"/>
            <a:chExt cx="246219" cy="1296144"/>
          </a:xfrm>
        </p:grpSpPr>
        <p:sp>
          <p:nvSpPr>
            <p:cNvPr id="67" name="CasellaDiTesto 6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ttangolo 6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9" name="CasellaDiTesto 68"/>
          <p:cNvSpPr txBox="1"/>
          <p:nvPr/>
        </p:nvSpPr>
        <p:spPr>
          <a:xfrm>
            <a:off x="4932040" y="1133686"/>
            <a:ext cx="118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GRMZM2G107076</a:t>
            </a:r>
          </a:p>
        </p:txBody>
      </p:sp>
      <p:graphicFrame>
        <p:nvGraphicFramePr>
          <p:cNvPr id="70" name="Grafico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115684"/>
              </p:ext>
            </p:extLst>
          </p:nvPr>
        </p:nvGraphicFramePr>
        <p:xfrm>
          <a:off x="6600273" y="1276369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71" name="Gruppo 70"/>
          <p:cNvGrpSpPr/>
          <p:nvPr/>
        </p:nvGrpSpPr>
        <p:grpSpPr>
          <a:xfrm>
            <a:off x="6444208" y="1048327"/>
            <a:ext cx="246221" cy="1180702"/>
            <a:chOff x="27514" y="188639"/>
            <a:chExt cx="246220" cy="1296144"/>
          </a:xfrm>
        </p:grpSpPr>
        <p:sp>
          <p:nvSpPr>
            <p:cNvPr id="72" name="CasellaDiTesto 71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Connettore 1 72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o 73"/>
          <p:cNvGrpSpPr/>
          <p:nvPr/>
        </p:nvGrpSpPr>
        <p:grpSpPr>
          <a:xfrm>
            <a:off x="8309558" y="990606"/>
            <a:ext cx="246221" cy="1296144"/>
            <a:chOff x="2491457" y="78855"/>
            <a:chExt cx="246219" cy="1296144"/>
          </a:xfrm>
        </p:grpSpPr>
        <p:sp>
          <p:nvSpPr>
            <p:cNvPr id="75" name="CasellaDiTesto 74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ttangolo 75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7" name="CasellaDiTesto 76"/>
          <p:cNvSpPr txBox="1"/>
          <p:nvPr/>
        </p:nvSpPr>
        <p:spPr>
          <a:xfrm>
            <a:off x="6876256" y="1132525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GRMZM2G160541</a:t>
            </a:r>
          </a:p>
        </p:txBody>
      </p:sp>
      <p:graphicFrame>
        <p:nvGraphicFramePr>
          <p:cNvPr id="78" name="Grafico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740019"/>
              </p:ext>
            </p:extLst>
          </p:nvPr>
        </p:nvGraphicFramePr>
        <p:xfrm>
          <a:off x="614561" y="2397896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79" name="Gruppo 78"/>
          <p:cNvGrpSpPr/>
          <p:nvPr/>
        </p:nvGrpSpPr>
        <p:grpSpPr>
          <a:xfrm>
            <a:off x="395536" y="2204160"/>
            <a:ext cx="246221" cy="1180702"/>
            <a:chOff x="27514" y="188639"/>
            <a:chExt cx="246220" cy="1296144"/>
          </a:xfrm>
        </p:grpSpPr>
        <p:sp>
          <p:nvSpPr>
            <p:cNvPr id="80" name="CasellaDiTesto 79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uppo 81"/>
          <p:cNvGrpSpPr/>
          <p:nvPr/>
        </p:nvGrpSpPr>
        <p:grpSpPr>
          <a:xfrm>
            <a:off x="2267744" y="2146439"/>
            <a:ext cx="246221" cy="1296144"/>
            <a:chOff x="2491457" y="78855"/>
            <a:chExt cx="246219" cy="1296144"/>
          </a:xfrm>
        </p:grpSpPr>
        <p:sp>
          <p:nvSpPr>
            <p:cNvPr id="83" name="CasellaDiTesto 82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Rettangolo 83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5" name="CasellaDiTesto 84"/>
          <p:cNvSpPr txBox="1"/>
          <p:nvPr/>
        </p:nvSpPr>
        <p:spPr>
          <a:xfrm>
            <a:off x="876288" y="2253880"/>
            <a:ext cx="1240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GRMZM2G057116</a:t>
            </a:r>
          </a:p>
        </p:txBody>
      </p:sp>
      <p:graphicFrame>
        <p:nvGraphicFramePr>
          <p:cNvPr id="86" name="Grafico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118310"/>
              </p:ext>
            </p:extLst>
          </p:nvPr>
        </p:nvGraphicFramePr>
        <p:xfrm>
          <a:off x="2683258" y="2397630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pSp>
        <p:nvGrpSpPr>
          <p:cNvPr id="87" name="Gruppo 86"/>
          <p:cNvGrpSpPr/>
          <p:nvPr/>
        </p:nvGrpSpPr>
        <p:grpSpPr>
          <a:xfrm>
            <a:off x="2484910" y="2204160"/>
            <a:ext cx="246221" cy="1180702"/>
            <a:chOff x="27514" y="188639"/>
            <a:chExt cx="246220" cy="1296144"/>
          </a:xfrm>
        </p:grpSpPr>
        <p:sp>
          <p:nvSpPr>
            <p:cNvPr id="88" name="CasellaDiTesto 87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9" name="Connettore 1 88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o 89"/>
          <p:cNvGrpSpPr/>
          <p:nvPr/>
        </p:nvGrpSpPr>
        <p:grpSpPr>
          <a:xfrm>
            <a:off x="4325779" y="2146439"/>
            <a:ext cx="246221" cy="1296144"/>
            <a:chOff x="2491457" y="78855"/>
            <a:chExt cx="246219" cy="1296144"/>
          </a:xfrm>
        </p:grpSpPr>
        <p:sp>
          <p:nvSpPr>
            <p:cNvPr id="91" name="CasellaDiTesto 90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Rettangolo 91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3" name="CasellaDiTesto 92"/>
          <p:cNvSpPr txBox="1"/>
          <p:nvPr/>
        </p:nvSpPr>
        <p:spPr>
          <a:xfrm>
            <a:off x="2987824" y="2233077"/>
            <a:ext cx="1233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GRMZM2G026703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4" name="Grafico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306506"/>
              </p:ext>
            </p:extLst>
          </p:nvPr>
        </p:nvGraphicFramePr>
        <p:xfrm>
          <a:off x="4683398" y="2391267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pSp>
        <p:nvGrpSpPr>
          <p:cNvPr id="95" name="Gruppo 94"/>
          <p:cNvGrpSpPr/>
          <p:nvPr/>
        </p:nvGrpSpPr>
        <p:grpSpPr>
          <a:xfrm>
            <a:off x="4519858" y="2204160"/>
            <a:ext cx="246221" cy="1180702"/>
            <a:chOff x="27514" y="188639"/>
            <a:chExt cx="246220" cy="1296144"/>
          </a:xfrm>
        </p:grpSpPr>
        <p:sp>
          <p:nvSpPr>
            <p:cNvPr id="96" name="CasellaDiTesto 9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7" name="Connettore 1 96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uppo 97"/>
          <p:cNvGrpSpPr/>
          <p:nvPr/>
        </p:nvGrpSpPr>
        <p:grpSpPr>
          <a:xfrm>
            <a:off x="6342003" y="2146439"/>
            <a:ext cx="246221" cy="1296144"/>
            <a:chOff x="2491457" y="78855"/>
            <a:chExt cx="246219" cy="1296144"/>
          </a:xfrm>
        </p:grpSpPr>
        <p:sp>
          <p:nvSpPr>
            <p:cNvPr id="99" name="CasellaDiTesto 98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Rettangolo 99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1" name="CasellaDiTesto 100"/>
          <p:cNvSpPr txBox="1"/>
          <p:nvPr/>
        </p:nvSpPr>
        <p:spPr>
          <a:xfrm>
            <a:off x="4982103" y="2253880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GRMZM2G090980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" name="Grafico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191313"/>
              </p:ext>
            </p:extLst>
          </p:nvPr>
        </p:nvGraphicFramePr>
        <p:xfrm>
          <a:off x="6652911" y="2404461"/>
          <a:ext cx="1747937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pSp>
        <p:nvGrpSpPr>
          <p:cNvPr id="103" name="Gruppo 102"/>
          <p:cNvGrpSpPr/>
          <p:nvPr/>
        </p:nvGrpSpPr>
        <p:grpSpPr>
          <a:xfrm>
            <a:off x="6492877" y="2204160"/>
            <a:ext cx="246221" cy="1180702"/>
            <a:chOff x="27514" y="188639"/>
            <a:chExt cx="246220" cy="1296144"/>
          </a:xfrm>
        </p:grpSpPr>
        <p:sp>
          <p:nvSpPr>
            <p:cNvPr id="104" name="CasellaDiTesto 103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5" name="Connettore 1 104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po 105"/>
          <p:cNvGrpSpPr/>
          <p:nvPr/>
        </p:nvGrpSpPr>
        <p:grpSpPr>
          <a:xfrm>
            <a:off x="8336282" y="2146439"/>
            <a:ext cx="246221" cy="1296144"/>
            <a:chOff x="2491457" y="78855"/>
            <a:chExt cx="246219" cy="1296144"/>
          </a:xfrm>
        </p:grpSpPr>
        <p:sp>
          <p:nvSpPr>
            <p:cNvPr id="107" name="CasellaDiTesto 10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ttangolo 10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9" name="CasellaDiTesto 108"/>
          <p:cNvSpPr txBox="1"/>
          <p:nvPr/>
        </p:nvSpPr>
        <p:spPr>
          <a:xfrm>
            <a:off x="6941084" y="2261195"/>
            <a:ext cx="12021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GRMZM2G119689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0" name="Grafico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443685"/>
              </p:ext>
            </p:extLst>
          </p:nvPr>
        </p:nvGraphicFramePr>
        <p:xfrm>
          <a:off x="626855" y="3509524"/>
          <a:ext cx="1732179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pSp>
        <p:nvGrpSpPr>
          <p:cNvPr id="111" name="Gruppo 110"/>
          <p:cNvGrpSpPr/>
          <p:nvPr/>
        </p:nvGrpSpPr>
        <p:grpSpPr>
          <a:xfrm>
            <a:off x="395536" y="3343084"/>
            <a:ext cx="246221" cy="1180702"/>
            <a:chOff x="27514" y="188639"/>
            <a:chExt cx="246220" cy="1296144"/>
          </a:xfrm>
        </p:grpSpPr>
        <p:sp>
          <p:nvSpPr>
            <p:cNvPr id="112" name="CasellaDiTesto 111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3" name="Connettore 1 112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uppo 113"/>
          <p:cNvGrpSpPr/>
          <p:nvPr/>
        </p:nvGrpSpPr>
        <p:grpSpPr>
          <a:xfrm>
            <a:off x="2267744" y="3285363"/>
            <a:ext cx="246221" cy="1296144"/>
            <a:chOff x="2491457" y="78855"/>
            <a:chExt cx="246219" cy="1296144"/>
          </a:xfrm>
        </p:grpSpPr>
        <p:sp>
          <p:nvSpPr>
            <p:cNvPr id="115" name="CasellaDiTesto 114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ttangolo 115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7" name="CasellaDiTesto 116"/>
          <p:cNvSpPr txBox="1"/>
          <p:nvPr/>
        </p:nvSpPr>
        <p:spPr>
          <a:xfrm>
            <a:off x="899592" y="3427938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GRMZM2G140811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CasellaDiTesto 117"/>
          <p:cNvSpPr txBox="1"/>
          <p:nvPr/>
        </p:nvSpPr>
        <p:spPr>
          <a:xfrm>
            <a:off x="3943210" y="3161500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5940152" y="3152089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7924123" y="3167991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CasellaDiTesto 120"/>
          <p:cNvSpPr txBox="1"/>
          <p:nvPr/>
        </p:nvSpPr>
        <p:spPr>
          <a:xfrm>
            <a:off x="1891192" y="4282226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2" name="Grafico 1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866608"/>
              </p:ext>
            </p:extLst>
          </p:nvPr>
        </p:nvGraphicFramePr>
        <p:xfrm>
          <a:off x="2638920" y="3529171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pSp>
        <p:nvGrpSpPr>
          <p:cNvPr id="123" name="Gruppo 122"/>
          <p:cNvGrpSpPr/>
          <p:nvPr/>
        </p:nvGrpSpPr>
        <p:grpSpPr>
          <a:xfrm>
            <a:off x="2483768" y="3343084"/>
            <a:ext cx="246221" cy="1180702"/>
            <a:chOff x="27514" y="188639"/>
            <a:chExt cx="246220" cy="1296144"/>
          </a:xfrm>
        </p:grpSpPr>
        <p:sp>
          <p:nvSpPr>
            <p:cNvPr id="124" name="CasellaDiTesto 123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5" name="Connettore 1 124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uppo 125"/>
          <p:cNvGrpSpPr/>
          <p:nvPr/>
        </p:nvGrpSpPr>
        <p:grpSpPr>
          <a:xfrm>
            <a:off x="4324637" y="3285363"/>
            <a:ext cx="246221" cy="1296144"/>
            <a:chOff x="2491457" y="78855"/>
            <a:chExt cx="246219" cy="1296144"/>
          </a:xfrm>
        </p:grpSpPr>
        <p:sp>
          <p:nvSpPr>
            <p:cNvPr id="127" name="CasellaDiTesto 12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Rettangolo 12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9" name="CasellaDiTesto 128"/>
          <p:cNvSpPr txBox="1"/>
          <p:nvPr/>
        </p:nvSpPr>
        <p:spPr>
          <a:xfrm>
            <a:off x="2987824" y="3427938"/>
            <a:ext cx="124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GRMZM2G125032</a:t>
            </a:r>
          </a:p>
        </p:txBody>
      </p:sp>
      <p:sp>
        <p:nvSpPr>
          <p:cNvPr id="130" name="CasellaDiTesto 129"/>
          <p:cNvSpPr txBox="1"/>
          <p:nvPr/>
        </p:nvSpPr>
        <p:spPr>
          <a:xfrm>
            <a:off x="3314508" y="428549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1" name="Grafico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76616"/>
              </p:ext>
            </p:extLst>
          </p:nvPr>
        </p:nvGraphicFramePr>
        <p:xfrm>
          <a:off x="4705293" y="3537122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pSp>
        <p:nvGrpSpPr>
          <p:cNvPr id="132" name="Gruppo 131"/>
          <p:cNvGrpSpPr/>
          <p:nvPr/>
        </p:nvGrpSpPr>
        <p:grpSpPr>
          <a:xfrm>
            <a:off x="4519858" y="3343084"/>
            <a:ext cx="246221" cy="1180702"/>
            <a:chOff x="27514" y="188639"/>
            <a:chExt cx="246220" cy="1296144"/>
          </a:xfrm>
        </p:grpSpPr>
        <p:sp>
          <p:nvSpPr>
            <p:cNvPr id="133" name="CasellaDiTesto 132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4" name="Connettore 1 133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uppo 134"/>
          <p:cNvGrpSpPr/>
          <p:nvPr/>
        </p:nvGrpSpPr>
        <p:grpSpPr>
          <a:xfrm>
            <a:off x="6390158" y="3285363"/>
            <a:ext cx="246221" cy="1296144"/>
            <a:chOff x="2491457" y="78855"/>
            <a:chExt cx="246219" cy="1296144"/>
          </a:xfrm>
        </p:grpSpPr>
        <p:sp>
          <p:nvSpPr>
            <p:cNvPr id="136" name="CasellaDiTesto 135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Rettangolo 136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8" name="CasellaDiTesto 137"/>
          <p:cNvSpPr txBox="1"/>
          <p:nvPr/>
        </p:nvSpPr>
        <p:spPr>
          <a:xfrm>
            <a:off x="5032242" y="3432437"/>
            <a:ext cx="12033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GRMZM5G859195</a:t>
            </a:r>
          </a:p>
        </p:txBody>
      </p:sp>
      <p:graphicFrame>
        <p:nvGraphicFramePr>
          <p:cNvPr id="139" name="Grafico 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991848"/>
              </p:ext>
            </p:extLst>
          </p:nvPr>
        </p:nvGraphicFramePr>
        <p:xfrm>
          <a:off x="6690430" y="3529171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pSp>
        <p:nvGrpSpPr>
          <p:cNvPr id="140" name="Gruppo 139"/>
          <p:cNvGrpSpPr/>
          <p:nvPr/>
        </p:nvGrpSpPr>
        <p:grpSpPr>
          <a:xfrm>
            <a:off x="6555026" y="3343084"/>
            <a:ext cx="246221" cy="1180702"/>
            <a:chOff x="27514" y="188639"/>
            <a:chExt cx="246220" cy="1296144"/>
          </a:xfrm>
        </p:grpSpPr>
        <p:sp>
          <p:nvSpPr>
            <p:cNvPr id="141" name="CasellaDiTesto 140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2" name="Connettore 1 141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uppo 142"/>
          <p:cNvGrpSpPr/>
          <p:nvPr/>
        </p:nvGrpSpPr>
        <p:grpSpPr>
          <a:xfrm>
            <a:off x="8398431" y="3285363"/>
            <a:ext cx="246221" cy="1296144"/>
            <a:chOff x="2491457" y="78855"/>
            <a:chExt cx="246219" cy="1296144"/>
          </a:xfrm>
        </p:grpSpPr>
        <p:sp>
          <p:nvSpPr>
            <p:cNvPr id="144" name="CasellaDiTesto 143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Rettangolo 144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6" name="CasellaDiTesto 145"/>
          <p:cNvSpPr txBox="1"/>
          <p:nvPr/>
        </p:nvSpPr>
        <p:spPr>
          <a:xfrm>
            <a:off x="6999574" y="3431334"/>
            <a:ext cx="1244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GRMZM2G098569</a:t>
            </a:r>
          </a:p>
        </p:txBody>
      </p:sp>
      <p:graphicFrame>
        <p:nvGraphicFramePr>
          <p:cNvPr id="147" name="Grafico 1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973187"/>
              </p:ext>
            </p:extLst>
          </p:nvPr>
        </p:nvGraphicFramePr>
        <p:xfrm>
          <a:off x="595034" y="4583549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pSp>
        <p:nvGrpSpPr>
          <p:cNvPr id="148" name="Gruppo 147"/>
          <p:cNvGrpSpPr/>
          <p:nvPr/>
        </p:nvGrpSpPr>
        <p:grpSpPr>
          <a:xfrm>
            <a:off x="395536" y="4427076"/>
            <a:ext cx="246221" cy="1180702"/>
            <a:chOff x="27514" y="188639"/>
            <a:chExt cx="246220" cy="1296144"/>
          </a:xfrm>
        </p:grpSpPr>
        <p:sp>
          <p:nvSpPr>
            <p:cNvPr id="149" name="CasellaDiTesto 148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0" name="Connettore 1 149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uppo 150"/>
          <p:cNvGrpSpPr/>
          <p:nvPr/>
        </p:nvGrpSpPr>
        <p:grpSpPr>
          <a:xfrm>
            <a:off x="2267744" y="4369355"/>
            <a:ext cx="246221" cy="1296144"/>
            <a:chOff x="2491457" y="78855"/>
            <a:chExt cx="246219" cy="1296144"/>
          </a:xfrm>
        </p:grpSpPr>
        <p:sp>
          <p:nvSpPr>
            <p:cNvPr id="152" name="CasellaDiTesto 151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Rettangolo 152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4" name="CasellaDiTesto 153"/>
          <p:cNvSpPr txBox="1"/>
          <p:nvPr/>
        </p:nvSpPr>
        <p:spPr>
          <a:xfrm>
            <a:off x="868229" y="4578393"/>
            <a:ext cx="1471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GRMZM2G109056</a:t>
            </a:r>
          </a:p>
        </p:txBody>
      </p:sp>
      <p:graphicFrame>
        <p:nvGraphicFramePr>
          <p:cNvPr id="155" name="Grafico 1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916077"/>
              </p:ext>
            </p:extLst>
          </p:nvPr>
        </p:nvGraphicFramePr>
        <p:xfrm>
          <a:off x="2675715" y="4635608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pSp>
        <p:nvGrpSpPr>
          <p:cNvPr id="156" name="Gruppo 155"/>
          <p:cNvGrpSpPr/>
          <p:nvPr/>
        </p:nvGrpSpPr>
        <p:grpSpPr>
          <a:xfrm>
            <a:off x="2483768" y="4427076"/>
            <a:ext cx="246221" cy="1180702"/>
            <a:chOff x="27514" y="188639"/>
            <a:chExt cx="246220" cy="1296144"/>
          </a:xfrm>
        </p:grpSpPr>
        <p:sp>
          <p:nvSpPr>
            <p:cNvPr id="157" name="CasellaDiTesto 156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8" name="Connettore 1 157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uppo 158"/>
          <p:cNvGrpSpPr/>
          <p:nvPr/>
        </p:nvGrpSpPr>
        <p:grpSpPr>
          <a:xfrm>
            <a:off x="4324637" y="4369355"/>
            <a:ext cx="246221" cy="1296144"/>
            <a:chOff x="2491457" y="78855"/>
            <a:chExt cx="246219" cy="1296144"/>
          </a:xfrm>
        </p:grpSpPr>
        <p:sp>
          <p:nvSpPr>
            <p:cNvPr id="160" name="CasellaDiTesto 159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Rettangolo 160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2" name="CasellaDiTesto 161"/>
          <p:cNvSpPr txBox="1"/>
          <p:nvPr/>
        </p:nvSpPr>
        <p:spPr>
          <a:xfrm>
            <a:off x="3005676" y="4574567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GRMZM2G073465</a:t>
            </a:r>
          </a:p>
        </p:txBody>
      </p:sp>
      <p:graphicFrame>
        <p:nvGraphicFramePr>
          <p:cNvPr id="164" name="Grafico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130949"/>
              </p:ext>
            </p:extLst>
          </p:nvPr>
        </p:nvGraphicFramePr>
        <p:xfrm>
          <a:off x="4725211" y="4642582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pSp>
        <p:nvGrpSpPr>
          <p:cNvPr id="165" name="Gruppo 164"/>
          <p:cNvGrpSpPr/>
          <p:nvPr/>
        </p:nvGrpSpPr>
        <p:grpSpPr>
          <a:xfrm>
            <a:off x="4523845" y="4427076"/>
            <a:ext cx="246221" cy="1180702"/>
            <a:chOff x="27514" y="188639"/>
            <a:chExt cx="246220" cy="1296144"/>
          </a:xfrm>
        </p:grpSpPr>
        <p:sp>
          <p:nvSpPr>
            <p:cNvPr id="166" name="CasellaDiTesto 165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7" name="Connettore 1 166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uppo 167"/>
          <p:cNvGrpSpPr/>
          <p:nvPr/>
        </p:nvGrpSpPr>
        <p:grpSpPr>
          <a:xfrm>
            <a:off x="6394145" y="4369355"/>
            <a:ext cx="246221" cy="1296144"/>
            <a:chOff x="2491457" y="78855"/>
            <a:chExt cx="246219" cy="1296144"/>
          </a:xfrm>
        </p:grpSpPr>
        <p:sp>
          <p:nvSpPr>
            <p:cNvPr id="169" name="CasellaDiTesto 168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Rettangolo 169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1" name="CasellaDiTesto 170"/>
          <p:cNvSpPr txBox="1"/>
          <p:nvPr/>
        </p:nvSpPr>
        <p:spPr>
          <a:xfrm>
            <a:off x="5044693" y="4578393"/>
            <a:ext cx="1471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GRMZM2G067225</a:t>
            </a:r>
          </a:p>
        </p:txBody>
      </p:sp>
      <p:graphicFrame>
        <p:nvGraphicFramePr>
          <p:cNvPr id="172" name="Grafico 1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367421"/>
              </p:ext>
            </p:extLst>
          </p:nvPr>
        </p:nvGraphicFramePr>
        <p:xfrm>
          <a:off x="6713623" y="4609457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pSp>
        <p:nvGrpSpPr>
          <p:cNvPr id="173" name="Gruppo 172"/>
          <p:cNvGrpSpPr/>
          <p:nvPr/>
        </p:nvGrpSpPr>
        <p:grpSpPr>
          <a:xfrm>
            <a:off x="6572322" y="4427076"/>
            <a:ext cx="246221" cy="1180702"/>
            <a:chOff x="27514" y="188639"/>
            <a:chExt cx="246220" cy="1296144"/>
          </a:xfrm>
        </p:grpSpPr>
        <p:sp>
          <p:nvSpPr>
            <p:cNvPr id="174" name="CasellaDiTesto 173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5" name="Connettore 1 174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uppo 175"/>
          <p:cNvGrpSpPr/>
          <p:nvPr/>
        </p:nvGrpSpPr>
        <p:grpSpPr>
          <a:xfrm>
            <a:off x="8415727" y="4369355"/>
            <a:ext cx="246221" cy="1296144"/>
            <a:chOff x="2491457" y="78855"/>
            <a:chExt cx="246219" cy="1296144"/>
          </a:xfrm>
        </p:grpSpPr>
        <p:sp>
          <p:nvSpPr>
            <p:cNvPr id="177" name="CasellaDiTesto 176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ttangolo 177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9" name="CasellaDiTesto 178"/>
          <p:cNvSpPr txBox="1"/>
          <p:nvPr/>
        </p:nvSpPr>
        <p:spPr>
          <a:xfrm>
            <a:off x="6999574" y="4578393"/>
            <a:ext cx="1224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GRMZM5G864319</a:t>
            </a:r>
          </a:p>
        </p:txBody>
      </p:sp>
      <p:sp>
        <p:nvSpPr>
          <p:cNvPr id="180" name="CasellaDiTesto 179"/>
          <p:cNvSpPr txBox="1"/>
          <p:nvPr/>
        </p:nvSpPr>
        <p:spPr>
          <a:xfrm>
            <a:off x="7980229" y="5375442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CasellaDiTesto 180"/>
          <p:cNvSpPr txBox="1"/>
          <p:nvPr/>
        </p:nvSpPr>
        <p:spPr>
          <a:xfrm>
            <a:off x="5373989" y="5407238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CasellaDiTesto 181"/>
          <p:cNvSpPr txBox="1"/>
          <p:nvPr/>
        </p:nvSpPr>
        <p:spPr>
          <a:xfrm>
            <a:off x="3948964" y="538977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3" name="Grafico 1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307150"/>
              </p:ext>
            </p:extLst>
          </p:nvPr>
        </p:nvGraphicFramePr>
        <p:xfrm>
          <a:off x="575752" y="5785927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pSp>
        <p:nvGrpSpPr>
          <p:cNvPr id="184" name="Gruppo 183"/>
          <p:cNvGrpSpPr/>
          <p:nvPr/>
        </p:nvGrpSpPr>
        <p:grpSpPr>
          <a:xfrm>
            <a:off x="395536" y="5614932"/>
            <a:ext cx="246221" cy="1180702"/>
            <a:chOff x="27514" y="188639"/>
            <a:chExt cx="246220" cy="1296144"/>
          </a:xfrm>
        </p:grpSpPr>
        <p:sp>
          <p:nvSpPr>
            <p:cNvPr id="185" name="CasellaDiTesto 184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6" name="Connettore 1 185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uppo 186"/>
          <p:cNvGrpSpPr/>
          <p:nvPr/>
        </p:nvGrpSpPr>
        <p:grpSpPr>
          <a:xfrm>
            <a:off x="2267744" y="5557211"/>
            <a:ext cx="246221" cy="1296144"/>
            <a:chOff x="2491457" y="78855"/>
            <a:chExt cx="246219" cy="1296144"/>
          </a:xfrm>
        </p:grpSpPr>
        <p:sp>
          <p:nvSpPr>
            <p:cNvPr id="188" name="CasellaDiTesto 187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Rettangolo 188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0" name="CasellaDiTesto 189"/>
          <p:cNvSpPr txBox="1"/>
          <p:nvPr/>
        </p:nvSpPr>
        <p:spPr>
          <a:xfrm>
            <a:off x="894074" y="5648563"/>
            <a:ext cx="11994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GRMZM2G101735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1" name="Grafico 1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904234"/>
              </p:ext>
            </p:extLst>
          </p:nvPr>
        </p:nvGraphicFramePr>
        <p:xfrm>
          <a:off x="2729990" y="5801464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pSp>
        <p:nvGrpSpPr>
          <p:cNvPr id="192" name="Gruppo 191"/>
          <p:cNvGrpSpPr/>
          <p:nvPr/>
        </p:nvGrpSpPr>
        <p:grpSpPr>
          <a:xfrm>
            <a:off x="2483768" y="5614932"/>
            <a:ext cx="246221" cy="1180702"/>
            <a:chOff x="27514" y="188639"/>
            <a:chExt cx="246220" cy="1296144"/>
          </a:xfrm>
        </p:grpSpPr>
        <p:sp>
          <p:nvSpPr>
            <p:cNvPr id="193" name="CasellaDiTesto 192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4" name="Connettore 1 193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uppo 194"/>
          <p:cNvGrpSpPr/>
          <p:nvPr/>
        </p:nvGrpSpPr>
        <p:grpSpPr>
          <a:xfrm>
            <a:off x="4372343" y="5557211"/>
            <a:ext cx="246221" cy="1296144"/>
            <a:chOff x="2491457" y="78855"/>
            <a:chExt cx="246219" cy="1296144"/>
          </a:xfrm>
        </p:grpSpPr>
        <p:sp>
          <p:nvSpPr>
            <p:cNvPr id="196" name="CasellaDiTesto 195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Rettangolo 196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8" name="CasellaDiTesto 197"/>
          <p:cNvSpPr txBox="1"/>
          <p:nvPr/>
        </p:nvSpPr>
        <p:spPr>
          <a:xfrm>
            <a:off x="3024585" y="5666385"/>
            <a:ext cx="11415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Times New Roman" pitchFamily="18" charset="0"/>
                <a:cs typeface="Times New Roman" pitchFamily="18" charset="0"/>
              </a:rPr>
              <a:t>GRMZM2G178817 </a:t>
            </a:r>
            <a:endParaRPr lang="it-IT" sz="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9" name="Grafico 1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22860"/>
              </p:ext>
            </p:extLst>
          </p:nvPr>
        </p:nvGraphicFramePr>
        <p:xfrm>
          <a:off x="4721435" y="5828399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pSp>
        <p:nvGrpSpPr>
          <p:cNvPr id="200" name="Gruppo 199"/>
          <p:cNvGrpSpPr/>
          <p:nvPr/>
        </p:nvGrpSpPr>
        <p:grpSpPr>
          <a:xfrm>
            <a:off x="4539747" y="5614932"/>
            <a:ext cx="246221" cy="1180702"/>
            <a:chOff x="27514" y="188639"/>
            <a:chExt cx="246220" cy="1296144"/>
          </a:xfrm>
        </p:grpSpPr>
        <p:sp>
          <p:nvSpPr>
            <p:cNvPr id="201" name="CasellaDiTesto 200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2" name="Connettore 1 201"/>
            <p:cNvCxnSpPr/>
            <p:nvPr/>
          </p:nvCxnSpPr>
          <p:spPr>
            <a:xfrm flipV="1">
              <a:off x="150624" y="1184742"/>
              <a:ext cx="0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uppo 202"/>
          <p:cNvGrpSpPr/>
          <p:nvPr/>
        </p:nvGrpSpPr>
        <p:grpSpPr>
          <a:xfrm>
            <a:off x="6410047" y="5557211"/>
            <a:ext cx="246221" cy="1296144"/>
            <a:chOff x="2491457" y="78855"/>
            <a:chExt cx="246219" cy="1296144"/>
          </a:xfrm>
        </p:grpSpPr>
        <p:sp>
          <p:nvSpPr>
            <p:cNvPr id="204" name="CasellaDiTesto 203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Rettangolo 204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6" name="CasellaDiTesto 205"/>
          <p:cNvSpPr txBox="1"/>
          <p:nvPr/>
        </p:nvSpPr>
        <p:spPr>
          <a:xfrm>
            <a:off x="4961980" y="5676669"/>
            <a:ext cx="12643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GRMZM2G155555</a:t>
            </a:r>
          </a:p>
        </p:txBody>
      </p:sp>
      <p:graphicFrame>
        <p:nvGraphicFramePr>
          <p:cNvPr id="207" name="Grafico 2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223197"/>
              </p:ext>
            </p:extLst>
          </p:nvPr>
        </p:nvGraphicFramePr>
        <p:xfrm>
          <a:off x="6768441" y="5822568"/>
          <a:ext cx="1764000" cy="1056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pSp>
        <p:nvGrpSpPr>
          <p:cNvPr id="208" name="Gruppo 207"/>
          <p:cNvGrpSpPr/>
          <p:nvPr/>
        </p:nvGrpSpPr>
        <p:grpSpPr>
          <a:xfrm>
            <a:off x="6580273" y="5614932"/>
            <a:ext cx="246221" cy="1180702"/>
            <a:chOff x="27514" y="188639"/>
            <a:chExt cx="246220" cy="1296144"/>
          </a:xfrm>
        </p:grpSpPr>
        <p:sp>
          <p:nvSpPr>
            <p:cNvPr id="209" name="CasellaDiTesto 208"/>
            <p:cNvSpPr txBox="1"/>
            <p:nvPr/>
          </p:nvSpPr>
          <p:spPr>
            <a:xfrm rot="16200000">
              <a:off x="-497448" y="713601"/>
              <a:ext cx="1296144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RNA-</a:t>
              </a:r>
              <a:r>
                <a:rPr lang="it-IT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0" name="Connettore 1 209"/>
            <p:cNvCxnSpPr/>
            <p:nvPr/>
          </p:nvCxnSpPr>
          <p:spPr>
            <a:xfrm flipH="1" flipV="1">
              <a:off x="150624" y="1181524"/>
              <a:ext cx="1" cy="197599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uppo 210"/>
          <p:cNvGrpSpPr/>
          <p:nvPr/>
        </p:nvGrpSpPr>
        <p:grpSpPr>
          <a:xfrm>
            <a:off x="8423678" y="5557211"/>
            <a:ext cx="246221" cy="1296144"/>
            <a:chOff x="2491457" y="78855"/>
            <a:chExt cx="246219" cy="1296144"/>
          </a:xfrm>
        </p:grpSpPr>
        <p:sp>
          <p:nvSpPr>
            <p:cNvPr id="212" name="CasellaDiTesto 211"/>
            <p:cNvSpPr txBox="1"/>
            <p:nvPr/>
          </p:nvSpPr>
          <p:spPr>
            <a:xfrm rot="16200000">
              <a:off x="1966495" y="603817"/>
              <a:ext cx="1296144" cy="24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RT-PCR</a:t>
              </a:r>
              <a:endPara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Rettangolo 212"/>
            <p:cNvSpPr/>
            <p:nvPr/>
          </p:nvSpPr>
          <p:spPr>
            <a:xfrm>
              <a:off x="2582746" y="1052913"/>
              <a:ext cx="71999" cy="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4" name="CasellaDiTesto 213"/>
          <p:cNvSpPr txBox="1"/>
          <p:nvPr/>
        </p:nvSpPr>
        <p:spPr>
          <a:xfrm>
            <a:off x="7052076" y="5676669"/>
            <a:ext cx="14223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latin typeface="Times New Roman" pitchFamily="18" charset="0"/>
                <a:cs typeface="Times New Roman" pitchFamily="18" charset="0"/>
              </a:rPr>
              <a:t>GRMZM2G169380</a:t>
            </a:r>
          </a:p>
        </p:txBody>
      </p:sp>
      <p:sp>
        <p:nvSpPr>
          <p:cNvPr id="215" name="CasellaDiTesto 214"/>
          <p:cNvSpPr txBox="1"/>
          <p:nvPr/>
        </p:nvSpPr>
        <p:spPr>
          <a:xfrm>
            <a:off x="8056201" y="659498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6" name="CasellaDiTesto 215"/>
          <p:cNvSpPr txBox="1"/>
          <p:nvPr/>
        </p:nvSpPr>
        <p:spPr>
          <a:xfrm>
            <a:off x="5366038" y="6591864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CasellaDiTesto 216"/>
          <p:cNvSpPr txBox="1"/>
          <p:nvPr/>
        </p:nvSpPr>
        <p:spPr>
          <a:xfrm>
            <a:off x="3397797" y="6567810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" name="CasellaDiTesto 217"/>
          <p:cNvSpPr txBox="1"/>
          <p:nvPr/>
        </p:nvSpPr>
        <p:spPr>
          <a:xfrm>
            <a:off x="1834925" y="655157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CasellaDiTesto 218"/>
          <p:cNvSpPr txBox="1"/>
          <p:nvPr/>
        </p:nvSpPr>
        <p:spPr>
          <a:xfrm>
            <a:off x="251519" y="-2313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CasellaDiTesto 219"/>
          <p:cNvSpPr txBox="1"/>
          <p:nvPr/>
        </p:nvSpPr>
        <p:spPr>
          <a:xfrm>
            <a:off x="2411760" y="-8400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21" name="CasellaDiTesto 220"/>
          <p:cNvSpPr txBox="1"/>
          <p:nvPr/>
        </p:nvSpPr>
        <p:spPr>
          <a:xfrm>
            <a:off x="4376881" y="-3531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22" name="CasellaDiTesto 221"/>
          <p:cNvSpPr txBox="1"/>
          <p:nvPr/>
        </p:nvSpPr>
        <p:spPr>
          <a:xfrm>
            <a:off x="6372200" y="-3531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23" name="CasellaDiTesto 222"/>
          <p:cNvSpPr txBox="1"/>
          <p:nvPr/>
        </p:nvSpPr>
        <p:spPr>
          <a:xfrm>
            <a:off x="251520" y="1063769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224" name="CasellaDiTesto 223"/>
          <p:cNvSpPr txBox="1"/>
          <p:nvPr/>
        </p:nvSpPr>
        <p:spPr>
          <a:xfrm>
            <a:off x="2360657" y="1063769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225" name="CasellaDiTesto 224"/>
          <p:cNvSpPr txBox="1"/>
          <p:nvPr/>
        </p:nvSpPr>
        <p:spPr>
          <a:xfrm>
            <a:off x="4376881" y="1063769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226" name="CasellaDiTesto 225"/>
          <p:cNvSpPr txBox="1"/>
          <p:nvPr/>
        </p:nvSpPr>
        <p:spPr>
          <a:xfrm>
            <a:off x="6393105" y="1063769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227" name="CasellaDiTesto 226"/>
          <p:cNvSpPr txBox="1"/>
          <p:nvPr/>
        </p:nvSpPr>
        <p:spPr>
          <a:xfrm>
            <a:off x="251520" y="2215897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28" name="CasellaDiTesto 227"/>
          <p:cNvSpPr txBox="1"/>
          <p:nvPr/>
        </p:nvSpPr>
        <p:spPr>
          <a:xfrm>
            <a:off x="2360657" y="2215897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</p:txBody>
      </p:sp>
      <p:sp>
        <p:nvSpPr>
          <p:cNvPr id="229" name="CasellaDiTesto 228"/>
          <p:cNvSpPr txBox="1"/>
          <p:nvPr/>
        </p:nvSpPr>
        <p:spPr>
          <a:xfrm>
            <a:off x="4448889" y="2204864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230" name="CasellaDiTesto 229"/>
          <p:cNvSpPr txBox="1"/>
          <p:nvPr/>
        </p:nvSpPr>
        <p:spPr>
          <a:xfrm>
            <a:off x="6393105" y="2215897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231" name="CasellaDiTesto 230"/>
          <p:cNvSpPr txBox="1"/>
          <p:nvPr/>
        </p:nvSpPr>
        <p:spPr>
          <a:xfrm>
            <a:off x="251520" y="3356992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32" name="CasellaDiTesto 231"/>
          <p:cNvSpPr txBox="1"/>
          <p:nvPr/>
        </p:nvSpPr>
        <p:spPr>
          <a:xfrm>
            <a:off x="2360657" y="3356992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233" name="CasellaDiTesto 232"/>
          <p:cNvSpPr txBox="1"/>
          <p:nvPr/>
        </p:nvSpPr>
        <p:spPr>
          <a:xfrm>
            <a:off x="4448889" y="3356992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CasellaDiTesto 233"/>
          <p:cNvSpPr txBox="1"/>
          <p:nvPr/>
        </p:nvSpPr>
        <p:spPr>
          <a:xfrm>
            <a:off x="6415051" y="3358006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235" name="CasellaDiTesto 234"/>
          <p:cNvSpPr txBox="1"/>
          <p:nvPr/>
        </p:nvSpPr>
        <p:spPr>
          <a:xfrm>
            <a:off x="251520" y="4448145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" name="CasellaDiTesto 235"/>
          <p:cNvSpPr txBox="1"/>
          <p:nvPr/>
        </p:nvSpPr>
        <p:spPr>
          <a:xfrm>
            <a:off x="2360657" y="4448878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" name="CasellaDiTesto 236"/>
          <p:cNvSpPr txBox="1"/>
          <p:nvPr/>
        </p:nvSpPr>
        <p:spPr>
          <a:xfrm>
            <a:off x="4426400" y="4446821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CasellaDiTesto 237"/>
          <p:cNvSpPr txBox="1"/>
          <p:nvPr/>
        </p:nvSpPr>
        <p:spPr>
          <a:xfrm>
            <a:off x="6465113" y="4448145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" name="CasellaDiTesto 238"/>
          <p:cNvSpPr txBox="1"/>
          <p:nvPr/>
        </p:nvSpPr>
        <p:spPr>
          <a:xfrm>
            <a:off x="4415479" y="5634018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CasellaDiTesto 239"/>
          <p:cNvSpPr txBox="1"/>
          <p:nvPr/>
        </p:nvSpPr>
        <p:spPr>
          <a:xfrm>
            <a:off x="2360657" y="5625479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CasellaDiTesto 240"/>
          <p:cNvSpPr txBox="1"/>
          <p:nvPr/>
        </p:nvSpPr>
        <p:spPr>
          <a:xfrm>
            <a:off x="251518" y="5618815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" name="CasellaDiTesto 241"/>
          <p:cNvSpPr txBox="1"/>
          <p:nvPr/>
        </p:nvSpPr>
        <p:spPr>
          <a:xfrm>
            <a:off x="6469533" y="5642532"/>
            <a:ext cx="267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8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108</Words>
  <Application>Microsoft Office PowerPoint</Application>
  <PresentationFormat>Presentazione su schermo (4:3)</PresentationFormat>
  <Paragraphs>108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49</cp:revision>
  <dcterms:created xsi:type="dcterms:W3CDTF">2013-11-21T09:40:42Z</dcterms:created>
  <dcterms:modified xsi:type="dcterms:W3CDTF">2014-03-11T10:22:05Z</dcterms:modified>
</cp:coreProperties>
</file>