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7" d="100"/>
          <a:sy n="57" d="100"/>
        </p:scale>
        <p:origin x="-243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Validazione%20RNASeq\Validazione%20basal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Foglio1!$E$16:$F$16</c:f>
                <c:numCache>
                  <c:formatCode>General</c:formatCode>
                  <c:ptCount val="2"/>
                  <c:pt idx="0">
                    <c:v>1E-3</c:v>
                  </c:pt>
                  <c:pt idx="1">
                    <c:v>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Foglio1!$B$15:$C$15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Foglio1!$B$16:$C$16</c:f>
              <c:numCache>
                <c:formatCode>General</c:formatCode>
                <c:ptCount val="2"/>
                <c:pt idx="0">
                  <c:v>3.5999999999999997E-2</c:v>
                </c:pt>
                <c:pt idx="1">
                  <c:v>1.09E-2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375552"/>
        <c:axId val="138373760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Foglio1!$B$15:$C$15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Foglio1!$B$17:$C$17</c:f>
              <c:numCache>
                <c:formatCode>General</c:formatCode>
                <c:ptCount val="2"/>
                <c:pt idx="0">
                  <c:v>119.553</c:v>
                </c:pt>
                <c:pt idx="1">
                  <c:v>4.5381600000000001E-2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357760"/>
        <c:axId val="138372224"/>
      </c:lineChart>
      <c:catAx>
        <c:axId val="138357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38372224"/>
        <c:crosses val="autoZero"/>
        <c:auto val="1"/>
        <c:lblAlgn val="ctr"/>
        <c:lblOffset val="100"/>
        <c:noMultiLvlLbl val="0"/>
      </c:catAx>
      <c:valAx>
        <c:axId val="138372224"/>
        <c:scaling>
          <c:orientation val="minMax"/>
          <c:max val="120"/>
        </c:scaling>
        <c:delete val="0"/>
        <c:axPos val="l"/>
        <c:numFmt formatCode="General" sourceLinked="1"/>
        <c:majorTickMark val="out"/>
        <c:minorTickMark val="none"/>
        <c:tickLblPos val="nextTo"/>
        <c:crossAx val="138357760"/>
        <c:crosses val="autoZero"/>
        <c:crossBetween val="between"/>
        <c:majorUnit val="20"/>
      </c:valAx>
      <c:valAx>
        <c:axId val="138373760"/>
        <c:scaling>
          <c:orientation val="minMax"/>
          <c:max val="5.000000000000001E-2"/>
        </c:scaling>
        <c:delete val="0"/>
        <c:axPos val="r"/>
        <c:numFmt formatCode="General" sourceLinked="1"/>
        <c:majorTickMark val="out"/>
        <c:minorTickMark val="none"/>
        <c:tickLblPos val="nextTo"/>
        <c:crossAx val="138375552"/>
        <c:crosses val="max"/>
        <c:crossBetween val="between"/>
        <c:majorUnit val="1.0000000000000002E-2"/>
      </c:valAx>
      <c:catAx>
        <c:axId val="138375552"/>
        <c:scaling>
          <c:orientation val="minMax"/>
        </c:scaling>
        <c:delete val="1"/>
        <c:axPos val="b"/>
        <c:majorTickMark val="out"/>
        <c:minorTickMark val="none"/>
        <c:tickLblPos val="nextTo"/>
        <c:crossAx val="13837376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Foglio1!$E$35:$F$35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Foglio1!$B$34:$C$34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Foglio1!$B$35:$C$35</c:f>
              <c:numCache>
                <c:formatCode>General</c:formatCode>
                <c:ptCount val="2"/>
                <c:pt idx="0">
                  <c:v>1.1299999999999999</c:v>
                </c:pt>
                <c:pt idx="1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497408"/>
        <c:axId val="138495872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Foglio1!$B$34:$C$34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Foglio1!$B$36:$C$36</c:f>
              <c:numCache>
                <c:formatCode>General</c:formatCode>
                <c:ptCount val="2"/>
                <c:pt idx="0">
                  <c:v>45.698999999999998</c:v>
                </c:pt>
                <c:pt idx="1">
                  <c:v>0.26064599999999999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483968"/>
        <c:axId val="138494336"/>
      </c:lineChart>
      <c:catAx>
        <c:axId val="138483968"/>
        <c:scaling>
          <c:orientation val="minMax"/>
        </c:scaling>
        <c:delete val="0"/>
        <c:axPos val="b"/>
        <c:majorTickMark val="out"/>
        <c:minorTickMark val="none"/>
        <c:tickLblPos val="nextTo"/>
        <c:crossAx val="138494336"/>
        <c:crosses val="autoZero"/>
        <c:auto val="1"/>
        <c:lblAlgn val="ctr"/>
        <c:lblOffset val="100"/>
        <c:noMultiLvlLbl val="0"/>
      </c:catAx>
      <c:valAx>
        <c:axId val="138494336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crossAx val="138483968"/>
        <c:crosses val="autoZero"/>
        <c:crossBetween val="between"/>
        <c:majorUnit val="10"/>
      </c:valAx>
      <c:valAx>
        <c:axId val="138495872"/>
        <c:scaling>
          <c:orientation val="minMax"/>
          <c:max val="2"/>
        </c:scaling>
        <c:delete val="0"/>
        <c:axPos val="r"/>
        <c:numFmt formatCode="General" sourceLinked="1"/>
        <c:majorTickMark val="out"/>
        <c:minorTickMark val="none"/>
        <c:tickLblPos val="nextTo"/>
        <c:crossAx val="138497408"/>
        <c:crosses val="max"/>
        <c:crossBetween val="between"/>
        <c:majorUnit val="0.5"/>
      </c:valAx>
      <c:catAx>
        <c:axId val="138497408"/>
        <c:scaling>
          <c:orientation val="minMax"/>
        </c:scaling>
        <c:delete val="1"/>
        <c:axPos val="b"/>
        <c:majorTickMark val="out"/>
        <c:minorTickMark val="none"/>
        <c:tickLblPos val="nextTo"/>
        <c:crossAx val="13849587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Foglio1!$E$56:$F$56</c:f>
                <c:numCache>
                  <c:formatCode>General</c:formatCode>
                  <c:ptCount val="2"/>
                  <c:pt idx="0">
                    <c:v>0.2</c:v>
                  </c:pt>
                  <c:pt idx="1">
                    <c:v>0.2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Foglio1!$B$55:$C$55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Foglio1!$B$56:$C$56</c:f>
              <c:numCache>
                <c:formatCode>General</c:formatCode>
                <c:ptCount val="2"/>
                <c:pt idx="0">
                  <c:v>26.2</c:v>
                </c:pt>
                <c:pt idx="1">
                  <c:v>17.02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570368"/>
        <c:axId val="138568832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Foglio1!$B$55:$C$55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Foglio1!$B$57:$C$57</c:f>
              <c:numCache>
                <c:formatCode>General</c:formatCode>
                <c:ptCount val="2"/>
                <c:pt idx="0">
                  <c:v>24.824300000000001</c:v>
                </c:pt>
                <c:pt idx="1">
                  <c:v>2.4193799999999999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548736"/>
        <c:axId val="138550656"/>
      </c:lineChart>
      <c:catAx>
        <c:axId val="138548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38550656"/>
        <c:crosses val="autoZero"/>
        <c:auto val="1"/>
        <c:lblAlgn val="ctr"/>
        <c:lblOffset val="100"/>
        <c:noMultiLvlLbl val="0"/>
      </c:catAx>
      <c:valAx>
        <c:axId val="138550656"/>
        <c:scaling>
          <c:orientation val="minMax"/>
          <c:max val="30"/>
        </c:scaling>
        <c:delete val="0"/>
        <c:axPos val="l"/>
        <c:numFmt formatCode="General" sourceLinked="1"/>
        <c:majorTickMark val="out"/>
        <c:minorTickMark val="none"/>
        <c:tickLblPos val="nextTo"/>
        <c:crossAx val="138548736"/>
        <c:crosses val="autoZero"/>
        <c:crossBetween val="between"/>
        <c:majorUnit val="5"/>
      </c:valAx>
      <c:valAx>
        <c:axId val="138568832"/>
        <c:scaling>
          <c:orientation val="minMax"/>
          <c:max val="30"/>
        </c:scaling>
        <c:delete val="0"/>
        <c:axPos val="r"/>
        <c:numFmt formatCode="General" sourceLinked="1"/>
        <c:majorTickMark val="out"/>
        <c:minorTickMark val="none"/>
        <c:tickLblPos val="nextTo"/>
        <c:crossAx val="138570368"/>
        <c:crosses val="max"/>
        <c:crossBetween val="between"/>
        <c:majorUnit val="5"/>
      </c:valAx>
      <c:catAx>
        <c:axId val="138570368"/>
        <c:scaling>
          <c:orientation val="minMax"/>
        </c:scaling>
        <c:delete val="1"/>
        <c:axPos val="b"/>
        <c:majorTickMark val="out"/>
        <c:minorTickMark val="none"/>
        <c:tickLblPos val="nextTo"/>
        <c:crossAx val="1385688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Foglio1!$E$76:$F$76</c:f>
                <c:numCache>
                  <c:formatCode>General</c:formatCode>
                  <c:ptCount val="2"/>
                  <c:pt idx="0">
                    <c:v>1E-4</c:v>
                  </c:pt>
                  <c:pt idx="1">
                    <c:v>1E-4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Foglio1!$B$75:$C$75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Foglio1!$B$76:$C$76</c:f>
              <c:numCache>
                <c:formatCode>General</c:formatCode>
                <c:ptCount val="2"/>
                <c:pt idx="0">
                  <c:v>3.3999999999999998E-3</c:v>
                </c:pt>
                <c:pt idx="1">
                  <c:v>1.1999999999999999E-3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684288"/>
        <c:axId val="138682752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Foglio1!$B$75:$C$75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Foglio1!$B$77:$C$77</c:f>
              <c:numCache>
                <c:formatCode>General</c:formatCode>
                <c:ptCount val="2"/>
                <c:pt idx="0">
                  <c:v>3.68791</c:v>
                </c:pt>
                <c:pt idx="1">
                  <c:v>1.07645E-2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605312"/>
        <c:axId val="138607232"/>
      </c:lineChart>
      <c:catAx>
        <c:axId val="138605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38607232"/>
        <c:crosses val="autoZero"/>
        <c:auto val="1"/>
        <c:lblAlgn val="ctr"/>
        <c:lblOffset val="100"/>
        <c:noMultiLvlLbl val="0"/>
      </c:catAx>
      <c:valAx>
        <c:axId val="138607232"/>
        <c:scaling>
          <c:orientation val="minMax"/>
          <c:max val="4"/>
        </c:scaling>
        <c:delete val="0"/>
        <c:axPos val="l"/>
        <c:numFmt formatCode="General" sourceLinked="1"/>
        <c:majorTickMark val="out"/>
        <c:minorTickMark val="none"/>
        <c:tickLblPos val="nextTo"/>
        <c:crossAx val="138605312"/>
        <c:crosses val="autoZero"/>
        <c:crossBetween val="between"/>
        <c:majorUnit val="1"/>
      </c:valAx>
      <c:valAx>
        <c:axId val="138682752"/>
        <c:scaling>
          <c:orientation val="minMax"/>
          <c:max val="5.000000000000001E-3"/>
        </c:scaling>
        <c:delete val="0"/>
        <c:axPos val="r"/>
        <c:numFmt formatCode="General" sourceLinked="1"/>
        <c:majorTickMark val="out"/>
        <c:minorTickMark val="none"/>
        <c:tickLblPos val="nextTo"/>
        <c:crossAx val="138684288"/>
        <c:crosses val="max"/>
        <c:crossBetween val="between"/>
        <c:majorUnit val="1.0000000000000002E-3"/>
      </c:valAx>
      <c:catAx>
        <c:axId val="138684288"/>
        <c:scaling>
          <c:orientation val="minMax"/>
        </c:scaling>
        <c:delete val="1"/>
        <c:axPos val="b"/>
        <c:majorTickMark val="out"/>
        <c:minorTickMark val="none"/>
        <c:tickLblPos val="nextTo"/>
        <c:crossAx val="13868275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Foglio1!$E$95:$F$95</c:f>
                <c:numCache>
                  <c:formatCode>General</c:formatCode>
                  <c:ptCount val="2"/>
                  <c:pt idx="0">
                    <c:v>0.17</c:v>
                  </c:pt>
                  <c:pt idx="1">
                    <c:v>0.11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Foglio1!$B$94:$C$94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Foglio1!$B$95:$C$95</c:f>
              <c:numCache>
                <c:formatCode>General</c:formatCode>
                <c:ptCount val="2"/>
                <c:pt idx="0">
                  <c:v>2.25</c:v>
                </c:pt>
                <c:pt idx="1">
                  <c:v>1.34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728576"/>
        <c:axId val="138726784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Foglio1!$B$94:$C$94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Foglio1!$B$96:$C$96</c:f>
              <c:numCache>
                <c:formatCode>General</c:formatCode>
                <c:ptCount val="2"/>
                <c:pt idx="0">
                  <c:v>5.0731000000000002</c:v>
                </c:pt>
                <c:pt idx="1">
                  <c:v>0.27623300000000001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723328"/>
        <c:axId val="138725248"/>
      </c:lineChart>
      <c:catAx>
        <c:axId val="138723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38725248"/>
        <c:crosses val="autoZero"/>
        <c:auto val="1"/>
        <c:lblAlgn val="ctr"/>
        <c:lblOffset val="100"/>
        <c:noMultiLvlLbl val="0"/>
      </c:catAx>
      <c:valAx>
        <c:axId val="138725248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crossAx val="138723328"/>
        <c:crosses val="autoZero"/>
        <c:crossBetween val="between"/>
        <c:majorUnit val="2"/>
      </c:valAx>
      <c:valAx>
        <c:axId val="138726784"/>
        <c:scaling>
          <c:orientation val="minMax"/>
          <c:max val="6"/>
        </c:scaling>
        <c:delete val="0"/>
        <c:axPos val="r"/>
        <c:numFmt formatCode="General" sourceLinked="1"/>
        <c:majorTickMark val="out"/>
        <c:minorTickMark val="none"/>
        <c:tickLblPos val="nextTo"/>
        <c:crossAx val="138728576"/>
        <c:crosses val="max"/>
        <c:crossBetween val="between"/>
        <c:majorUnit val="2"/>
      </c:valAx>
      <c:catAx>
        <c:axId val="138728576"/>
        <c:scaling>
          <c:orientation val="minMax"/>
        </c:scaling>
        <c:delete val="1"/>
        <c:axPos val="b"/>
        <c:majorTickMark val="out"/>
        <c:minorTickMark val="none"/>
        <c:tickLblPos val="nextTo"/>
        <c:crossAx val="13872678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Foglio1!$O$16:$P$16</c:f>
                <c:numCache>
                  <c:formatCode>General</c:formatCode>
                  <c:ptCount val="2"/>
                  <c:pt idx="0">
                    <c:v>0.5</c:v>
                  </c:pt>
                  <c:pt idx="1">
                    <c:v>0.5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Foglio1!$L$15:$M$15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Foglio1!$L$16:$M$16</c:f>
              <c:numCache>
                <c:formatCode>General</c:formatCode>
                <c:ptCount val="2"/>
                <c:pt idx="0" formatCode="0.00">
                  <c:v>33.119999999999997</c:v>
                </c:pt>
                <c:pt idx="1">
                  <c:v>11.06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768768"/>
        <c:axId val="138766976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Foglio1!$L$15:$M$15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Foglio1!$L$17:$M$17</c:f>
              <c:numCache>
                <c:formatCode>General</c:formatCode>
                <c:ptCount val="2"/>
                <c:pt idx="0">
                  <c:v>14.0617</c:v>
                </c:pt>
                <c:pt idx="1">
                  <c:v>0.30084499999999997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746880"/>
        <c:axId val="138765440"/>
      </c:lineChart>
      <c:catAx>
        <c:axId val="138746880"/>
        <c:scaling>
          <c:orientation val="minMax"/>
        </c:scaling>
        <c:delete val="0"/>
        <c:axPos val="b"/>
        <c:majorTickMark val="out"/>
        <c:minorTickMark val="none"/>
        <c:tickLblPos val="nextTo"/>
        <c:crossAx val="138765440"/>
        <c:crosses val="autoZero"/>
        <c:auto val="1"/>
        <c:lblAlgn val="ctr"/>
        <c:lblOffset val="100"/>
        <c:noMultiLvlLbl val="0"/>
      </c:catAx>
      <c:valAx>
        <c:axId val="138765440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38746880"/>
        <c:crosses val="autoZero"/>
        <c:crossBetween val="between"/>
        <c:majorUnit val="5"/>
      </c:valAx>
      <c:valAx>
        <c:axId val="138766976"/>
        <c:scaling>
          <c:orientation val="minMax"/>
          <c:max val="40"/>
        </c:scaling>
        <c:delete val="0"/>
        <c:axPos val="r"/>
        <c:numFmt formatCode="0" sourceLinked="0"/>
        <c:majorTickMark val="out"/>
        <c:minorTickMark val="none"/>
        <c:tickLblPos val="nextTo"/>
        <c:crossAx val="138768768"/>
        <c:crosses val="max"/>
        <c:crossBetween val="between"/>
        <c:majorUnit val="10"/>
      </c:valAx>
      <c:catAx>
        <c:axId val="138768768"/>
        <c:scaling>
          <c:orientation val="minMax"/>
        </c:scaling>
        <c:delete val="1"/>
        <c:axPos val="b"/>
        <c:majorTickMark val="out"/>
        <c:minorTickMark val="none"/>
        <c:tickLblPos val="nextTo"/>
        <c:crossAx val="13876697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Foglio1!$O$37:$P$37</c:f>
                <c:numCache>
                  <c:formatCode>General</c:formatCode>
                  <c:ptCount val="2"/>
                  <c:pt idx="0">
                    <c:v>0.5</c:v>
                  </c:pt>
                  <c:pt idx="1">
                    <c:v>0.5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Foglio1!$L$36:$M$36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Foglio1!$L$37:$M$37</c:f>
              <c:numCache>
                <c:formatCode>General</c:formatCode>
                <c:ptCount val="2"/>
                <c:pt idx="0">
                  <c:v>37.53</c:v>
                </c:pt>
                <c:pt idx="1">
                  <c:v>13.36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820992"/>
        <c:axId val="138819456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Foglio1!$L$36:$M$36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Foglio1!$L$38:$M$38</c:f>
              <c:numCache>
                <c:formatCode>General</c:formatCode>
                <c:ptCount val="2"/>
                <c:pt idx="0">
                  <c:v>5.3902400000000004</c:v>
                </c:pt>
                <c:pt idx="1">
                  <c:v>0.13170699999999999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799360"/>
        <c:axId val="138817920"/>
      </c:lineChart>
      <c:catAx>
        <c:axId val="138799360"/>
        <c:scaling>
          <c:orientation val="minMax"/>
        </c:scaling>
        <c:delete val="0"/>
        <c:axPos val="b"/>
        <c:majorTickMark val="out"/>
        <c:minorTickMark val="none"/>
        <c:tickLblPos val="nextTo"/>
        <c:crossAx val="138817920"/>
        <c:crosses val="autoZero"/>
        <c:auto val="1"/>
        <c:lblAlgn val="ctr"/>
        <c:lblOffset val="100"/>
        <c:noMultiLvlLbl val="0"/>
      </c:catAx>
      <c:valAx>
        <c:axId val="138817920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crossAx val="138799360"/>
        <c:crosses val="autoZero"/>
        <c:crossBetween val="between"/>
        <c:majorUnit val="2"/>
      </c:valAx>
      <c:valAx>
        <c:axId val="138819456"/>
        <c:scaling>
          <c:orientation val="minMax"/>
          <c:max val="40"/>
        </c:scaling>
        <c:delete val="0"/>
        <c:axPos val="r"/>
        <c:numFmt formatCode="General" sourceLinked="1"/>
        <c:majorTickMark val="out"/>
        <c:minorTickMark val="none"/>
        <c:tickLblPos val="nextTo"/>
        <c:crossAx val="138820992"/>
        <c:crosses val="max"/>
        <c:crossBetween val="between"/>
        <c:majorUnit val="10"/>
      </c:valAx>
      <c:catAx>
        <c:axId val="138820992"/>
        <c:scaling>
          <c:orientation val="minMax"/>
        </c:scaling>
        <c:delete val="1"/>
        <c:axPos val="b"/>
        <c:majorTickMark val="out"/>
        <c:minorTickMark val="none"/>
        <c:tickLblPos val="nextTo"/>
        <c:crossAx val="13881945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Foglio1!$O$56:$P$56</c:f>
                <c:numCache>
                  <c:formatCode>General</c:formatCode>
                  <c:ptCount val="2"/>
                  <c:pt idx="0">
                    <c:v>0.8</c:v>
                  </c:pt>
                  <c:pt idx="1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Foglio1!$L$55:$M$55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Foglio1!$L$56:$M$56</c:f>
              <c:numCache>
                <c:formatCode>General</c:formatCode>
                <c:ptCount val="2"/>
                <c:pt idx="0">
                  <c:v>17.02</c:v>
                </c:pt>
                <c:pt idx="1">
                  <c:v>2.65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861184"/>
        <c:axId val="138859648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Foglio1!$L$55:$M$55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Foglio1!$L$57:$M$57</c:f>
              <c:numCache>
                <c:formatCode>General</c:formatCode>
                <c:ptCount val="2"/>
                <c:pt idx="0">
                  <c:v>19.031700000000001</c:v>
                </c:pt>
                <c:pt idx="1">
                  <c:v>6.0187699999999997E-2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835456"/>
        <c:axId val="138837376"/>
      </c:lineChart>
      <c:catAx>
        <c:axId val="138835456"/>
        <c:scaling>
          <c:orientation val="minMax"/>
        </c:scaling>
        <c:delete val="0"/>
        <c:axPos val="b"/>
        <c:majorTickMark val="out"/>
        <c:minorTickMark val="none"/>
        <c:tickLblPos val="nextTo"/>
        <c:crossAx val="138837376"/>
        <c:crosses val="autoZero"/>
        <c:auto val="1"/>
        <c:lblAlgn val="ctr"/>
        <c:lblOffset val="100"/>
        <c:noMultiLvlLbl val="0"/>
      </c:catAx>
      <c:valAx>
        <c:axId val="138837376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38835456"/>
        <c:crosses val="autoZero"/>
        <c:crossBetween val="between"/>
        <c:majorUnit val="5"/>
      </c:valAx>
      <c:valAx>
        <c:axId val="138859648"/>
        <c:scaling>
          <c:orientation val="minMax"/>
          <c:max val="20"/>
        </c:scaling>
        <c:delete val="0"/>
        <c:axPos val="r"/>
        <c:numFmt formatCode="General" sourceLinked="1"/>
        <c:majorTickMark val="out"/>
        <c:minorTickMark val="none"/>
        <c:tickLblPos val="nextTo"/>
        <c:crossAx val="138861184"/>
        <c:crosses val="max"/>
        <c:crossBetween val="between"/>
        <c:majorUnit val="5"/>
      </c:valAx>
      <c:catAx>
        <c:axId val="138861184"/>
        <c:scaling>
          <c:orientation val="minMax"/>
        </c:scaling>
        <c:delete val="1"/>
        <c:axPos val="b"/>
        <c:majorTickMark val="out"/>
        <c:minorTickMark val="none"/>
        <c:tickLblPos val="nextTo"/>
        <c:crossAx val="13885964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Foglio1!$O$77:$P$77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Foglio1!$L$76:$M$76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Foglio1!$L$77:$M$77</c:f>
              <c:numCache>
                <c:formatCode>General</c:formatCode>
                <c:ptCount val="2"/>
                <c:pt idx="0">
                  <c:v>31.55</c:v>
                </c:pt>
                <c:pt idx="1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987392"/>
        <c:axId val="138985856"/>
      </c:barChart>
      <c:lineChart>
        <c:grouping val="standard"/>
        <c:varyColors val="0"/>
        <c:ser>
          <c:idx val="1"/>
          <c:order val="1"/>
          <c:spPr>
            <a:ln>
              <a:solidFill>
                <a:schemeClr val="tx1"/>
              </a:solidFill>
              <a:prstDash val="sysDot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ysDot"/>
              </a:ln>
            </c:spPr>
          </c:marker>
          <c:cat>
            <c:strRef>
              <c:f>Foglio1!$L$76:$M$76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Foglio1!$L$78:$M$78</c:f>
              <c:numCache>
                <c:formatCode>General</c:formatCode>
                <c:ptCount val="2"/>
                <c:pt idx="0">
                  <c:v>1.9301299999999999</c:v>
                </c:pt>
                <c:pt idx="1">
                  <c:v>9.0914800000000004E-2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973952"/>
        <c:axId val="138975872"/>
      </c:lineChart>
      <c:catAx>
        <c:axId val="1389739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8975872"/>
        <c:crosses val="autoZero"/>
        <c:auto val="1"/>
        <c:lblAlgn val="ctr"/>
        <c:lblOffset val="100"/>
        <c:noMultiLvlLbl val="0"/>
      </c:catAx>
      <c:valAx>
        <c:axId val="138975872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crossAx val="138973952"/>
        <c:crosses val="autoZero"/>
        <c:crossBetween val="between"/>
        <c:majorUnit val="1"/>
      </c:valAx>
      <c:valAx>
        <c:axId val="138985856"/>
        <c:scaling>
          <c:orientation val="minMax"/>
          <c:max val="40"/>
        </c:scaling>
        <c:delete val="0"/>
        <c:axPos val="r"/>
        <c:numFmt formatCode="General" sourceLinked="1"/>
        <c:majorTickMark val="out"/>
        <c:minorTickMark val="none"/>
        <c:tickLblPos val="nextTo"/>
        <c:crossAx val="138987392"/>
        <c:crosses val="max"/>
        <c:crossBetween val="between"/>
        <c:majorUnit val="10"/>
      </c:valAx>
      <c:catAx>
        <c:axId val="138987392"/>
        <c:scaling>
          <c:orientation val="minMax"/>
        </c:scaling>
        <c:delete val="1"/>
        <c:axPos val="b"/>
        <c:majorTickMark val="out"/>
        <c:minorTickMark val="none"/>
        <c:tickLblPos val="nextTo"/>
        <c:crossAx val="13898585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6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67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16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739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0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03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640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426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99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64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37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0EF89-DC42-49EA-8FC2-7CB07E45039F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68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2699791" y="411488"/>
            <a:ext cx="246221" cy="1296144"/>
            <a:chOff x="2491456" y="78855"/>
            <a:chExt cx="246219" cy="1296144"/>
          </a:xfrm>
        </p:grpSpPr>
        <p:sp>
          <p:nvSpPr>
            <p:cNvPr id="4" name="CasellaDiTesto 3"/>
            <p:cNvSpPr txBox="1"/>
            <p:nvPr/>
          </p:nvSpPr>
          <p:spPr>
            <a:xfrm rot="16200000">
              <a:off x="1966494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ttangolo 4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uppo 5"/>
          <p:cNvGrpSpPr/>
          <p:nvPr/>
        </p:nvGrpSpPr>
        <p:grpSpPr>
          <a:xfrm>
            <a:off x="-24868" y="469209"/>
            <a:ext cx="246221" cy="1180702"/>
            <a:chOff x="27514" y="188639"/>
            <a:chExt cx="246220" cy="1296144"/>
          </a:xfrm>
        </p:grpSpPr>
        <p:sp>
          <p:nvSpPr>
            <p:cNvPr id="7" name="CasellaDiTesto 6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Connettore 1 7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asellaDiTesto 16"/>
          <p:cNvSpPr txBox="1"/>
          <p:nvPr/>
        </p:nvSpPr>
        <p:spPr>
          <a:xfrm>
            <a:off x="755576" y="17854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GRMZM2G437100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779912" y="18864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GRMZM2G059039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6660232" y="18864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GRMZM2G420801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755576" y="243192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GRMZM2G343974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3779912" y="242088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GRMZM2G461533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6732240" y="242088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GRMZM2G118345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6732240" y="4664169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GRMZM2G445961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3779912" y="4653136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GRMZM2G047479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755576" y="4653136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GRMZM2G028306</a:t>
            </a:r>
          </a:p>
        </p:txBody>
      </p:sp>
      <p:grpSp>
        <p:nvGrpSpPr>
          <p:cNvPr id="26" name="Gruppo 25"/>
          <p:cNvGrpSpPr/>
          <p:nvPr/>
        </p:nvGrpSpPr>
        <p:grpSpPr>
          <a:xfrm>
            <a:off x="5664226" y="411488"/>
            <a:ext cx="246221" cy="1296144"/>
            <a:chOff x="2491457" y="78855"/>
            <a:chExt cx="246219" cy="1296144"/>
          </a:xfrm>
        </p:grpSpPr>
        <p:sp>
          <p:nvSpPr>
            <p:cNvPr id="27" name="CasellaDiTesto 2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2915816" y="469209"/>
            <a:ext cx="246221" cy="1180702"/>
            <a:chOff x="27514" y="188639"/>
            <a:chExt cx="246220" cy="1296144"/>
          </a:xfrm>
        </p:grpSpPr>
        <p:sp>
          <p:nvSpPr>
            <p:cNvPr id="30" name="CasellaDiTesto 29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Connettore 1 30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o 31"/>
          <p:cNvGrpSpPr/>
          <p:nvPr/>
        </p:nvGrpSpPr>
        <p:grpSpPr>
          <a:xfrm>
            <a:off x="8693759" y="411488"/>
            <a:ext cx="246221" cy="1296144"/>
            <a:chOff x="2491457" y="78855"/>
            <a:chExt cx="246219" cy="1296144"/>
          </a:xfrm>
        </p:grpSpPr>
        <p:sp>
          <p:nvSpPr>
            <p:cNvPr id="33" name="CasellaDiTesto 32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uppo 34"/>
          <p:cNvGrpSpPr/>
          <p:nvPr/>
        </p:nvGrpSpPr>
        <p:grpSpPr>
          <a:xfrm>
            <a:off x="5921599" y="469209"/>
            <a:ext cx="246221" cy="1180702"/>
            <a:chOff x="27514" y="188639"/>
            <a:chExt cx="246220" cy="1296144"/>
          </a:xfrm>
        </p:grpSpPr>
        <p:sp>
          <p:nvSpPr>
            <p:cNvPr id="36" name="CasellaDiTesto 3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7" name="Connettore 1 36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8674914" y="2571728"/>
            <a:ext cx="246221" cy="1296144"/>
            <a:chOff x="2491457" y="78855"/>
            <a:chExt cx="246219" cy="1296144"/>
          </a:xfrm>
        </p:grpSpPr>
        <p:sp>
          <p:nvSpPr>
            <p:cNvPr id="39" name="CasellaDiTesto 38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Gruppo 40"/>
          <p:cNvGrpSpPr/>
          <p:nvPr/>
        </p:nvGrpSpPr>
        <p:grpSpPr>
          <a:xfrm>
            <a:off x="5926504" y="2629449"/>
            <a:ext cx="246221" cy="1180702"/>
            <a:chOff x="27514" y="188639"/>
            <a:chExt cx="246220" cy="1296144"/>
          </a:xfrm>
        </p:grpSpPr>
        <p:sp>
          <p:nvSpPr>
            <p:cNvPr id="42" name="CasellaDiTesto 41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Connettore 1 42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po 43"/>
          <p:cNvGrpSpPr/>
          <p:nvPr/>
        </p:nvGrpSpPr>
        <p:grpSpPr>
          <a:xfrm>
            <a:off x="5712484" y="2571728"/>
            <a:ext cx="246221" cy="1296144"/>
            <a:chOff x="2491457" y="78855"/>
            <a:chExt cx="246219" cy="1296144"/>
          </a:xfrm>
        </p:grpSpPr>
        <p:sp>
          <p:nvSpPr>
            <p:cNvPr id="45" name="CasellaDiTesto 44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ttangolo 45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uppo 46"/>
          <p:cNvGrpSpPr/>
          <p:nvPr/>
        </p:nvGrpSpPr>
        <p:grpSpPr>
          <a:xfrm>
            <a:off x="2987824" y="2629449"/>
            <a:ext cx="246221" cy="1180702"/>
            <a:chOff x="27514" y="188639"/>
            <a:chExt cx="246220" cy="1296144"/>
          </a:xfrm>
        </p:grpSpPr>
        <p:sp>
          <p:nvSpPr>
            <p:cNvPr id="48" name="CasellaDiTesto 47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Connettore 1 48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2760156" y="2571728"/>
            <a:ext cx="246221" cy="1296144"/>
            <a:chOff x="2491457" y="78855"/>
            <a:chExt cx="246219" cy="1296144"/>
          </a:xfrm>
        </p:grpSpPr>
        <p:sp>
          <p:nvSpPr>
            <p:cNvPr id="51" name="CasellaDiTesto 50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ttangolo 51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Gruppo 52"/>
          <p:cNvGrpSpPr/>
          <p:nvPr/>
        </p:nvGrpSpPr>
        <p:grpSpPr>
          <a:xfrm>
            <a:off x="35496" y="2629449"/>
            <a:ext cx="246221" cy="1180702"/>
            <a:chOff x="27514" y="188639"/>
            <a:chExt cx="246220" cy="1296144"/>
          </a:xfrm>
        </p:grpSpPr>
        <p:sp>
          <p:nvSpPr>
            <p:cNvPr id="54" name="CasellaDiTesto 53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5" name="Connettore 1 54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po 55"/>
          <p:cNvGrpSpPr/>
          <p:nvPr/>
        </p:nvGrpSpPr>
        <p:grpSpPr>
          <a:xfrm>
            <a:off x="2760156" y="4869160"/>
            <a:ext cx="246221" cy="1296144"/>
            <a:chOff x="2491457" y="78855"/>
            <a:chExt cx="246219" cy="1296144"/>
          </a:xfrm>
        </p:grpSpPr>
        <p:sp>
          <p:nvSpPr>
            <p:cNvPr id="57" name="CasellaDiTesto 5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ttangolo 5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Gruppo 58"/>
          <p:cNvGrpSpPr/>
          <p:nvPr/>
        </p:nvGrpSpPr>
        <p:grpSpPr>
          <a:xfrm>
            <a:off x="35496" y="4926881"/>
            <a:ext cx="246221" cy="1180702"/>
            <a:chOff x="27514" y="188639"/>
            <a:chExt cx="246220" cy="1296144"/>
          </a:xfrm>
        </p:grpSpPr>
        <p:sp>
          <p:nvSpPr>
            <p:cNvPr id="60" name="CasellaDiTesto 59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" name="Connettore 1 60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uppo 61"/>
          <p:cNvGrpSpPr/>
          <p:nvPr/>
        </p:nvGrpSpPr>
        <p:grpSpPr>
          <a:xfrm>
            <a:off x="5728541" y="4869160"/>
            <a:ext cx="246221" cy="1296144"/>
            <a:chOff x="2503332" y="78855"/>
            <a:chExt cx="246219" cy="1296144"/>
          </a:xfrm>
        </p:grpSpPr>
        <p:sp>
          <p:nvSpPr>
            <p:cNvPr id="63" name="CasellaDiTesto 62"/>
            <p:cNvSpPr txBox="1"/>
            <p:nvPr/>
          </p:nvSpPr>
          <p:spPr>
            <a:xfrm rot="16200000">
              <a:off x="1978370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ttangolo 63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Gruppo 64"/>
          <p:cNvGrpSpPr/>
          <p:nvPr/>
        </p:nvGrpSpPr>
        <p:grpSpPr>
          <a:xfrm>
            <a:off x="3027631" y="4926881"/>
            <a:ext cx="246221" cy="1180702"/>
            <a:chOff x="27514" y="188639"/>
            <a:chExt cx="246220" cy="1296144"/>
          </a:xfrm>
        </p:grpSpPr>
        <p:sp>
          <p:nvSpPr>
            <p:cNvPr id="66" name="CasellaDiTesto 6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7" name="Connettore 1 66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o 67"/>
          <p:cNvGrpSpPr/>
          <p:nvPr/>
        </p:nvGrpSpPr>
        <p:grpSpPr>
          <a:xfrm>
            <a:off x="8664812" y="4869160"/>
            <a:ext cx="246221" cy="1296144"/>
            <a:chOff x="2491457" y="78855"/>
            <a:chExt cx="246219" cy="1296144"/>
          </a:xfrm>
        </p:grpSpPr>
        <p:sp>
          <p:nvSpPr>
            <p:cNvPr id="69" name="CasellaDiTesto 68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ttangolo 69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" name="Gruppo 70"/>
          <p:cNvGrpSpPr/>
          <p:nvPr/>
        </p:nvGrpSpPr>
        <p:grpSpPr>
          <a:xfrm>
            <a:off x="5940152" y="4926881"/>
            <a:ext cx="246221" cy="1180702"/>
            <a:chOff x="27514" y="188639"/>
            <a:chExt cx="246220" cy="1296144"/>
          </a:xfrm>
        </p:grpSpPr>
        <p:sp>
          <p:nvSpPr>
            <p:cNvPr id="72" name="CasellaDiTesto 71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Connettore 1 72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CasellaDiTesto 73"/>
          <p:cNvSpPr txBox="1"/>
          <p:nvPr/>
        </p:nvSpPr>
        <p:spPr>
          <a:xfrm>
            <a:off x="251519" y="116632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936721" y="18864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76" name="CasellaDiTesto 75"/>
          <p:cNvSpPr txBox="1"/>
          <p:nvPr/>
        </p:nvSpPr>
        <p:spPr>
          <a:xfrm>
            <a:off x="5961057" y="18864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77" name="CasellaDiTesto 76"/>
          <p:cNvSpPr txBox="1"/>
          <p:nvPr/>
        </p:nvSpPr>
        <p:spPr>
          <a:xfrm>
            <a:off x="200417" y="234888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78" name="CasellaDiTesto 77"/>
          <p:cNvSpPr txBox="1"/>
          <p:nvPr/>
        </p:nvSpPr>
        <p:spPr>
          <a:xfrm>
            <a:off x="3100482" y="2350345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79" name="CasellaDiTesto 78"/>
          <p:cNvSpPr txBox="1"/>
          <p:nvPr/>
        </p:nvSpPr>
        <p:spPr>
          <a:xfrm>
            <a:off x="6049615" y="234888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251519" y="459216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81" name="CasellaDiTesto 80"/>
          <p:cNvSpPr txBox="1"/>
          <p:nvPr/>
        </p:nvSpPr>
        <p:spPr>
          <a:xfrm>
            <a:off x="3078980" y="4602247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82" name="CasellaDiTesto 81"/>
          <p:cNvSpPr txBox="1"/>
          <p:nvPr/>
        </p:nvSpPr>
        <p:spPr>
          <a:xfrm>
            <a:off x="6049614" y="4592161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graphicFrame>
        <p:nvGraphicFramePr>
          <p:cNvPr id="83" name="Grafico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9234659"/>
              </p:ext>
            </p:extLst>
          </p:nvPr>
        </p:nvGraphicFramePr>
        <p:xfrm>
          <a:off x="163082" y="469209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4" name="Grafico 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425115"/>
              </p:ext>
            </p:extLst>
          </p:nvPr>
        </p:nvGraphicFramePr>
        <p:xfrm>
          <a:off x="3168436" y="469209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5" name="Grafico 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815109"/>
              </p:ext>
            </p:extLst>
          </p:nvPr>
        </p:nvGraphicFramePr>
        <p:xfrm>
          <a:off x="6141323" y="469209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6" name="Grafico 8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51449"/>
              </p:ext>
            </p:extLst>
          </p:nvPr>
        </p:nvGraphicFramePr>
        <p:xfrm>
          <a:off x="221353" y="2726833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7" name="Grafico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682889"/>
              </p:ext>
            </p:extLst>
          </p:nvPr>
        </p:nvGraphicFramePr>
        <p:xfrm>
          <a:off x="3150157" y="2726833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8" name="Grafico 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442660"/>
              </p:ext>
            </p:extLst>
          </p:nvPr>
        </p:nvGraphicFramePr>
        <p:xfrm>
          <a:off x="6128734" y="2726833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9" name="Grafico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872824"/>
              </p:ext>
            </p:extLst>
          </p:nvPr>
        </p:nvGraphicFramePr>
        <p:xfrm>
          <a:off x="158606" y="4940928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90" name="Grafico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615728"/>
              </p:ext>
            </p:extLst>
          </p:nvPr>
        </p:nvGraphicFramePr>
        <p:xfrm>
          <a:off x="3199516" y="4941168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1" name="Grafico 9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528879"/>
              </p:ext>
            </p:extLst>
          </p:nvPr>
        </p:nvGraphicFramePr>
        <p:xfrm>
          <a:off x="6138204" y="4940928"/>
          <a:ext cx="2628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3944952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36</Words>
  <Application>Microsoft Office PowerPoint</Application>
  <PresentationFormat>Presentazione su schermo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66</cp:revision>
  <dcterms:created xsi:type="dcterms:W3CDTF">2013-11-21T09:40:42Z</dcterms:created>
  <dcterms:modified xsi:type="dcterms:W3CDTF">2014-03-19T15:17:18Z</dcterms:modified>
</cp:coreProperties>
</file>