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8" r:id="rId3"/>
    <p:sldId id="257" r:id="rId4"/>
    <p:sldId id="260" r:id="rId5"/>
    <p:sldId id="265" r:id="rId6"/>
    <p:sldId id="298" r:id="rId7"/>
    <p:sldId id="299" r:id="rId8"/>
    <p:sldId id="297" r:id="rId9"/>
    <p:sldId id="301" r:id="rId10"/>
    <p:sldId id="296" r:id="rId11"/>
    <p:sldId id="259" r:id="rId12"/>
    <p:sldId id="302" r:id="rId13"/>
    <p:sldId id="263" r:id="rId14"/>
    <p:sldId id="295" r:id="rId15"/>
    <p:sldId id="264"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108" d="100"/>
          <a:sy n="108" d="100"/>
        </p:scale>
        <p:origin x="-78" y="-11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DE4339B-C89D-480E-ACF2-C096B999DDA6}" type="datetimeFigureOut">
              <a:rPr lang="en-US" smtClean="0"/>
              <a:t>4/5/2013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6CE670-CF51-40DE-806E-0D4D415123DE}" type="slidenum">
              <a:rPr lang="en-US" smtClean="0"/>
              <a:t>‹#›</a:t>
            </a:fld>
            <a:endParaRPr lang="en-US"/>
          </a:p>
        </p:txBody>
      </p:sp>
    </p:spTree>
    <p:extLst>
      <p:ext uri="{BB962C8B-B14F-4D97-AF65-F5344CB8AC3E}">
        <p14:creationId xmlns:p14="http://schemas.microsoft.com/office/powerpoint/2010/main" val="2292025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a:t>
            </a:fld>
            <a:endParaRPr lang="en-US"/>
          </a:p>
        </p:txBody>
      </p:sp>
    </p:spTree>
    <p:extLst>
      <p:ext uri="{BB962C8B-B14F-4D97-AF65-F5344CB8AC3E}">
        <p14:creationId xmlns:p14="http://schemas.microsoft.com/office/powerpoint/2010/main" val="31066119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10</a:t>
            </a:fld>
            <a:endParaRPr lang="en-US"/>
          </a:p>
        </p:txBody>
      </p:sp>
    </p:spTree>
    <p:extLst>
      <p:ext uri="{BB962C8B-B14F-4D97-AF65-F5344CB8AC3E}">
        <p14:creationId xmlns:p14="http://schemas.microsoft.com/office/powerpoint/2010/main" val="32044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11</a:t>
            </a:fld>
            <a:endParaRPr lang="en-US"/>
          </a:p>
        </p:txBody>
      </p:sp>
    </p:spTree>
    <p:extLst>
      <p:ext uri="{BB962C8B-B14F-4D97-AF65-F5344CB8AC3E}">
        <p14:creationId xmlns:p14="http://schemas.microsoft.com/office/powerpoint/2010/main" val="29680551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12</a:t>
            </a:fld>
            <a:endParaRPr lang="en-US"/>
          </a:p>
        </p:txBody>
      </p:sp>
    </p:spTree>
    <p:extLst>
      <p:ext uri="{BB962C8B-B14F-4D97-AF65-F5344CB8AC3E}">
        <p14:creationId xmlns:p14="http://schemas.microsoft.com/office/powerpoint/2010/main" val="26226877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13</a:t>
            </a:fld>
            <a:endParaRPr lang="en-US"/>
          </a:p>
        </p:txBody>
      </p:sp>
    </p:spTree>
    <p:extLst>
      <p:ext uri="{BB962C8B-B14F-4D97-AF65-F5344CB8AC3E}">
        <p14:creationId xmlns:p14="http://schemas.microsoft.com/office/powerpoint/2010/main" val="33411138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14</a:t>
            </a:fld>
            <a:endParaRPr lang="en-US"/>
          </a:p>
        </p:txBody>
      </p:sp>
    </p:spTree>
    <p:extLst>
      <p:ext uri="{BB962C8B-B14F-4D97-AF65-F5344CB8AC3E}">
        <p14:creationId xmlns:p14="http://schemas.microsoft.com/office/powerpoint/2010/main" val="6911742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15</a:t>
            </a:fld>
            <a:endParaRPr lang="en-US"/>
          </a:p>
        </p:txBody>
      </p:sp>
    </p:spTree>
    <p:extLst>
      <p:ext uri="{BB962C8B-B14F-4D97-AF65-F5344CB8AC3E}">
        <p14:creationId xmlns:p14="http://schemas.microsoft.com/office/powerpoint/2010/main" val="26137979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2</a:t>
            </a:fld>
            <a:endParaRPr lang="en-US"/>
          </a:p>
        </p:txBody>
      </p:sp>
    </p:spTree>
    <p:extLst>
      <p:ext uri="{BB962C8B-B14F-4D97-AF65-F5344CB8AC3E}">
        <p14:creationId xmlns:p14="http://schemas.microsoft.com/office/powerpoint/2010/main" val="3988116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3</a:t>
            </a:fld>
            <a:endParaRPr lang="en-US"/>
          </a:p>
        </p:txBody>
      </p:sp>
    </p:spTree>
    <p:extLst>
      <p:ext uri="{BB962C8B-B14F-4D97-AF65-F5344CB8AC3E}">
        <p14:creationId xmlns:p14="http://schemas.microsoft.com/office/powerpoint/2010/main" val="11951466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4</a:t>
            </a:fld>
            <a:endParaRPr lang="en-US"/>
          </a:p>
        </p:txBody>
      </p:sp>
    </p:spTree>
    <p:extLst>
      <p:ext uri="{BB962C8B-B14F-4D97-AF65-F5344CB8AC3E}">
        <p14:creationId xmlns:p14="http://schemas.microsoft.com/office/powerpoint/2010/main" val="32133619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5</a:t>
            </a:fld>
            <a:endParaRPr lang="en-US"/>
          </a:p>
        </p:txBody>
      </p:sp>
    </p:spTree>
    <p:extLst>
      <p:ext uri="{BB962C8B-B14F-4D97-AF65-F5344CB8AC3E}">
        <p14:creationId xmlns:p14="http://schemas.microsoft.com/office/powerpoint/2010/main" val="21264240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6</a:t>
            </a:fld>
            <a:endParaRPr lang="en-US"/>
          </a:p>
        </p:txBody>
      </p:sp>
    </p:spTree>
    <p:extLst>
      <p:ext uri="{BB962C8B-B14F-4D97-AF65-F5344CB8AC3E}">
        <p14:creationId xmlns:p14="http://schemas.microsoft.com/office/powerpoint/2010/main" val="2752097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p:cNvSpPr>
            <a:spLocks noGrp="1"/>
          </p:cNvSpPr>
          <p:nvPr>
            <p:ph type="body" idx="1"/>
          </p:nvPr>
        </p:nvSpPr>
        <p:spPr/>
        <p:txBody>
          <a:bodyPr>
            <a:normAutofit lnSpcReduction="10000"/>
          </a:bodyPr>
          <a:lstStyle/>
          <a:p>
            <a:pPr eaLnBrk="1" hangingPunct="1">
              <a:defRPr/>
            </a:pPr>
            <a:r>
              <a:rPr lang="en-US" dirty="0" smtClean="0">
                <a:cs typeface="Cordia New" pitchFamily="34" charset="-34"/>
              </a:rPr>
              <a:t>Thai patient safety goals has been set up since 2006 to guide hospitals on key areas to pay attention.  Various guidelines, including WHO Patient Safety Solutions, JC Patient Safety Goals, and IHI Campaigns are studied and we select 9 issues as the first set of patient safety goals. </a:t>
            </a:r>
          </a:p>
          <a:p>
            <a:pPr eaLnBrk="1" hangingPunct="1">
              <a:defRPr/>
            </a:pPr>
            <a:endParaRPr lang="en-US" dirty="0" smtClean="0">
              <a:cs typeface="Cordia New" pitchFamily="34" charset="-34"/>
            </a:endParaRPr>
          </a:p>
          <a:p>
            <a:pPr eaLnBrk="1" hangingPunct="1">
              <a:defRPr/>
            </a:pPr>
            <a:r>
              <a:rPr lang="en-US" dirty="0" smtClean="0">
                <a:cs typeface="Cordia New" pitchFamily="34" charset="-34"/>
              </a:rPr>
              <a:t>In 2008, they were grouped together under the heading of SIMPLE (safe surgery, infection control, medication &amp; blood safety, patient care process, line/tube/catheter, emergency response) for ease of campaign.  SIMPLE is now being promoted as a </a:t>
            </a:r>
            <a:r>
              <a:rPr lang="en-US" b="1" u="sng" dirty="0" smtClean="0">
                <a:cs typeface="Cordia New" pitchFamily="34" charset="-34"/>
              </a:rPr>
              <a:t>guide</a:t>
            </a:r>
            <a:r>
              <a:rPr lang="en-US" dirty="0" smtClean="0">
                <a:cs typeface="Cordia New" pitchFamily="34" charset="-34"/>
              </a:rPr>
              <a:t> for tracing strengths and opportunities for improvement.</a:t>
            </a:r>
          </a:p>
          <a:p>
            <a:pPr eaLnBrk="1" hangingPunct="1">
              <a:defRPr/>
            </a:pPr>
            <a:endParaRPr lang="th-TH" dirty="0" smtClean="0"/>
          </a:p>
          <a:p>
            <a:pPr eaLnBrk="1" hangingPunct="1">
              <a:defRPr/>
            </a:pPr>
            <a:r>
              <a:rPr lang="en-US" dirty="0" smtClean="0">
                <a:cs typeface="Cordia New" pitchFamily="34" charset="-34"/>
              </a:rPr>
              <a:t>Furthermore, a methodology of trigger tool has been modified to enable hospital to identify serious adverse events that often are under-reported.  Our approach is different from the IHI’s that we use triggers as criteria to screen medical records for reviewing and we emphasis on learning from the events rather that the trying to make an accurate calculation of adverse event rate.  FOCUS ON HIGH RISK CHARTS &amp; LEARN MORE.</a:t>
            </a:r>
            <a:endParaRPr lang="th-TH" dirty="0" smtClean="0"/>
          </a:p>
          <a:p>
            <a:pPr eaLnBrk="1" hangingPunct="1">
              <a:defRPr/>
            </a:pPr>
            <a:endParaRPr lang="en-US" dirty="0" smtClean="0">
              <a:cs typeface="Cordia New" pitchFamily="34" charset="-34"/>
            </a:endParaRPr>
          </a:p>
          <a:p>
            <a:pPr eaLnBrk="1" hangingPunct="1">
              <a:defRPr/>
            </a:pPr>
            <a:r>
              <a:rPr lang="en-US" dirty="0" smtClean="0">
                <a:cs typeface="Cordia New" pitchFamily="34" charset="-34"/>
              </a:rPr>
              <a:t>We simplify the method for root cause analysis using the advantage of  hindsight bias to identify the steps or process for potential improvement or change of decision, balanced by information from those practicing in  the real situation , and then use the concept of human factor engineering to create the best solution.</a:t>
            </a:r>
          </a:p>
          <a:p>
            <a:pPr eaLnBrk="1" hangingPunct="1">
              <a:defRPr/>
            </a:pPr>
            <a:endParaRPr lang="en-US" dirty="0" smtClean="0">
              <a:cs typeface="Cordia New" pitchFamily="34" charset="-34"/>
            </a:endParaRPr>
          </a:p>
          <a:p>
            <a:pPr eaLnBrk="1" hangingPunct="1">
              <a:defRPr/>
            </a:pPr>
            <a:endParaRPr lang="en-US" dirty="0" smtClean="0">
              <a:cs typeface="Cordia New" pitchFamily="34" charset="-34"/>
            </a:endParaRPr>
          </a:p>
          <a:p>
            <a:pPr eaLnBrk="1" hangingPunct="1">
              <a:defRPr/>
            </a:pPr>
            <a:endParaRPr lang="en-US" dirty="0" smtClean="0">
              <a:cs typeface="Cordia New" pitchFamily="34" charset="-34"/>
            </a:endParaRPr>
          </a:p>
          <a:p>
            <a:pPr>
              <a:defRPr/>
            </a:pPr>
            <a:endParaRPr lang="th-TH" dirty="0"/>
          </a:p>
        </p:txBody>
      </p:sp>
      <p:sp>
        <p:nvSpPr>
          <p:cNvPr id="4" name="Slide Number Placeholder 3"/>
          <p:cNvSpPr>
            <a:spLocks noGrp="1"/>
          </p:cNvSpPr>
          <p:nvPr>
            <p:ph type="sldNum" sz="quarter" idx="5"/>
          </p:nvPr>
        </p:nvSpPr>
        <p:spPr/>
        <p:txBody>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fld id="{A926FB16-DF9A-4FAD-BBA1-D41399B98B9E}" type="slidenum">
              <a:rPr lang="th-TH" sz="1300">
                <a:latin typeface="Calibri" panose="020F0502020204030204" pitchFamily="34" charset="0"/>
                <a:cs typeface="Cordia New" panose="020B0304020202020204" pitchFamily="34" charset="-34"/>
              </a:rPr>
              <a:pPr eaLnBrk="1" hangingPunct="1"/>
              <a:t>7</a:t>
            </a:fld>
            <a:endParaRPr lang="th-TH" sz="1300">
              <a:latin typeface="Calibri" panose="020F0502020204030204" pitchFamily="34" charset="0"/>
              <a:cs typeface="Cordia New" panose="020B0304020202020204" pitchFamily="34" charset="-34"/>
            </a:endParaRPr>
          </a:p>
        </p:txBody>
      </p:sp>
    </p:spTree>
    <p:extLst>
      <p:ext uri="{BB962C8B-B14F-4D97-AF65-F5344CB8AC3E}">
        <p14:creationId xmlns:p14="http://schemas.microsoft.com/office/powerpoint/2010/main" val="3142961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8</a:t>
            </a:fld>
            <a:endParaRPr lang="en-US"/>
          </a:p>
        </p:txBody>
      </p:sp>
    </p:spTree>
    <p:extLst>
      <p:ext uri="{BB962C8B-B14F-4D97-AF65-F5344CB8AC3E}">
        <p14:creationId xmlns:p14="http://schemas.microsoft.com/office/powerpoint/2010/main" val="35035623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96CE670-CF51-40DE-806E-0D4D415123DE}" type="slidenum">
              <a:rPr lang="en-US" smtClean="0"/>
              <a:t>9</a:t>
            </a:fld>
            <a:endParaRPr lang="en-US"/>
          </a:p>
        </p:txBody>
      </p:sp>
    </p:spTree>
    <p:extLst>
      <p:ext uri="{BB962C8B-B14F-4D97-AF65-F5344CB8AC3E}">
        <p14:creationId xmlns:p14="http://schemas.microsoft.com/office/powerpoint/2010/main" val="7100909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dirty="0"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5AC9D11-C08C-4C0A-A1F7-B544D937F8E3}" type="datetimeFigureOut">
              <a:rPr lang="en-US" smtClean="0"/>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5784997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AC9D11-C08C-4C0A-A1F7-B544D937F8E3}" type="datetimeFigureOut">
              <a:rPr lang="en-US" smtClean="0"/>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874215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AC9D11-C08C-4C0A-A1F7-B544D937F8E3}" type="datetimeFigureOut">
              <a:rPr lang="en-US" smtClean="0"/>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27716937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h-TH"/>
          </a:p>
        </p:txBody>
      </p:sp>
      <p:sp>
        <p:nvSpPr>
          <p:cNvPr id="3" name="Rectangle 4"/>
          <p:cNvSpPr>
            <a:spLocks noGrp="1" noChangeArrowheads="1"/>
          </p:cNvSpPr>
          <p:nvPr>
            <p:ph type="dt" sz="half" idx="10"/>
          </p:nvPr>
        </p:nvSpPr>
        <p:spPr/>
        <p:txBody>
          <a:bodyPr/>
          <a:lstStyle>
            <a:lvl1pPr>
              <a:defRPr/>
            </a:lvl1pPr>
          </a:lstStyle>
          <a:p>
            <a:pPr>
              <a:defRPr/>
            </a:pPr>
            <a:endParaRPr lang="th-TH"/>
          </a:p>
        </p:txBody>
      </p:sp>
      <p:sp>
        <p:nvSpPr>
          <p:cNvPr id="4" name="Rectangle 5"/>
          <p:cNvSpPr>
            <a:spLocks noGrp="1" noChangeArrowheads="1"/>
          </p:cNvSpPr>
          <p:nvPr>
            <p:ph type="ftr" sz="quarter" idx="11"/>
          </p:nvPr>
        </p:nvSpPr>
        <p:spPr/>
        <p:txBody>
          <a:bodyPr/>
          <a:lstStyle>
            <a:lvl1pPr>
              <a:defRPr/>
            </a:lvl1pPr>
          </a:lstStyle>
          <a:p>
            <a:pPr>
              <a:defRPr/>
            </a:pPr>
            <a:endParaRPr lang="th-TH"/>
          </a:p>
        </p:txBody>
      </p:sp>
      <p:sp>
        <p:nvSpPr>
          <p:cNvPr id="5" name="Rectangle 6"/>
          <p:cNvSpPr>
            <a:spLocks noGrp="1" noChangeArrowheads="1"/>
          </p:cNvSpPr>
          <p:nvPr>
            <p:ph type="sldNum" sz="quarter" idx="12"/>
          </p:nvPr>
        </p:nvSpPr>
        <p:spPr/>
        <p:txBody>
          <a:bodyPr/>
          <a:lstStyle>
            <a:lvl1pPr>
              <a:defRPr>
                <a:cs typeface="Angsana New" panose="02020603050405020304" pitchFamily="18" charset="-34"/>
              </a:defRPr>
            </a:lvl1pPr>
          </a:lstStyle>
          <a:p>
            <a:fld id="{A732A388-49AD-4A7C-B04D-42DC9EFB2FE2}" type="slidenum">
              <a:rPr lang="en-US"/>
              <a:pPr/>
              <a:t>‹#›</a:t>
            </a:fld>
            <a:endParaRPr lang="th-TH">
              <a:cs typeface="Cordia New" panose="020B0304020202020204" pitchFamily="34" charset="-34"/>
            </a:endParaRPr>
          </a:p>
        </p:txBody>
      </p:sp>
    </p:spTree>
    <p:extLst>
      <p:ext uri="{BB962C8B-B14F-4D97-AF65-F5344CB8AC3E}">
        <p14:creationId xmlns:p14="http://schemas.microsoft.com/office/powerpoint/2010/main" val="4005189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5AC9D11-C08C-4C0A-A1F7-B544D937F8E3}" type="datetimeFigureOut">
              <a:rPr lang="en-US" smtClean="0"/>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1547009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AC9D11-C08C-4C0A-A1F7-B544D937F8E3}" type="datetimeFigureOut">
              <a:rPr lang="en-US" smtClean="0"/>
              <a:t>4/5/2013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29175394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5AC9D11-C08C-4C0A-A1F7-B544D937F8E3}" type="datetimeFigureOut">
              <a:rPr lang="en-US" smtClean="0"/>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227105637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5AC9D11-C08C-4C0A-A1F7-B544D937F8E3}" type="datetimeFigureOut">
              <a:rPr lang="en-US" smtClean="0"/>
              <a:t>4/5/2013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2590723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5AC9D11-C08C-4C0A-A1F7-B544D937F8E3}" type="datetimeFigureOut">
              <a:rPr lang="en-US" smtClean="0"/>
              <a:t>4/5/2013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1544259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AC9D11-C08C-4C0A-A1F7-B544D937F8E3}" type="datetimeFigureOut">
              <a:rPr lang="en-US" smtClean="0"/>
              <a:t>4/5/2013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5399674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AC9D11-C08C-4C0A-A1F7-B544D937F8E3}" type="datetimeFigureOut">
              <a:rPr lang="en-US" smtClean="0"/>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32734554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AC9D11-C08C-4C0A-A1F7-B544D937F8E3}" type="datetimeFigureOut">
              <a:rPr lang="en-US" smtClean="0"/>
              <a:t>4/5/2013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CA8CB8-F89F-47A9-B706-1F05E12DB12D}" type="slidenum">
              <a:rPr lang="en-US" smtClean="0"/>
              <a:t>‹#›</a:t>
            </a:fld>
            <a:endParaRPr lang="en-US"/>
          </a:p>
        </p:txBody>
      </p:sp>
    </p:spTree>
    <p:extLst>
      <p:ext uri="{BB962C8B-B14F-4D97-AF65-F5344CB8AC3E}">
        <p14:creationId xmlns:p14="http://schemas.microsoft.com/office/powerpoint/2010/main" val="1002197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074984" y="6356351"/>
            <a:ext cx="848457"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AC9D11-C08C-4C0A-A1F7-B544D937F8E3}" type="datetimeFigureOut">
              <a:rPr lang="en-US" smtClean="0"/>
              <a:t>4/5/2013</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11066" y="6356351"/>
            <a:ext cx="5583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CA8CB8-F89F-47A9-B706-1F05E12DB12D}" type="slidenum">
              <a:rPr lang="en-US" smtClean="0"/>
              <a:pPr/>
              <a:t>‹#›</a:t>
            </a:fld>
            <a:endParaRPr lang="en-US"/>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8176846" y="6132633"/>
            <a:ext cx="967154" cy="725366"/>
          </a:xfrm>
          <a:prstGeom prst="rect">
            <a:avLst/>
          </a:prstGeom>
        </p:spPr>
      </p:pic>
    </p:spTree>
    <p:extLst>
      <p:ext uri="{BB962C8B-B14F-4D97-AF65-F5344CB8AC3E}">
        <p14:creationId xmlns:p14="http://schemas.microsoft.com/office/powerpoint/2010/main" val="216886469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1.emf"/></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wmf"/><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800" b="1" dirty="0" smtClean="0">
                <a:solidFill>
                  <a:srgbClr val="000099"/>
                </a:solidFill>
              </a:rPr>
              <a:t>Leadership and Strategy </a:t>
            </a:r>
            <a:br>
              <a:rPr lang="en-US" sz="4800" b="1" dirty="0" smtClean="0">
                <a:solidFill>
                  <a:srgbClr val="000099"/>
                </a:solidFill>
              </a:rPr>
            </a:br>
            <a:r>
              <a:rPr lang="en-US" sz="4800" b="1" dirty="0" smtClean="0">
                <a:solidFill>
                  <a:srgbClr val="000099"/>
                </a:solidFill>
              </a:rPr>
              <a:t>for Improvement</a:t>
            </a:r>
            <a:endParaRPr lang="en-US" sz="4800" b="1" dirty="0">
              <a:solidFill>
                <a:srgbClr val="000099"/>
              </a:solidFill>
            </a:endParaRPr>
          </a:p>
        </p:txBody>
      </p:sp>
      <p:sp>
        <p:nvSpPr>
          <p:cNvPr id="3" name="Subtitle 2"/>
          <p:cNvSpPr>
            <a:spLocks noGrp="1"/>
          </p:cNvSpPr>
          <p:nvPr>
            <p:ph type="subTitle" idx="1"/>
          </p:nvPr>
        </p:nvSpPr>
        <p:spPr>
          <a:xfrm>
            <a:off x="1143000" y="4193706"/>
            <a:ext cx="6858000" cy="1655762"/>
          </a:xfrm>
        </p:spPr>
        <p:txBody>
          <a:bodyPr>
            <a:normAutofit fontScale="77500" lnSpcReduction="20000"/>
          </a:bodyPr>
          <a:lstStyle/>
          <a:p>
            <a:pPr algn="l"/>
            <a:r>
              <a:rPr lang="en-US" dirty="0" err="1" smtClean="0"/>
              <a:t>Anuwat</a:t>
            </a:r>
            <a:r>
              <a:rPr lang="en-US" dirty="0" smtClean="0"/>
              <a:t> </a:t>
            </a:r>
            <a:r>
              <a:rPr lang="en-US" dirty="0" err="1" smtClean="0"/>
              <a:t>Supachutikul,</a:t>
            </a:r>
            <a:r>
              <a:rPr lang="en-US" dirty="0" smtClean="0"/>
              <a:t> M.D.</a:t>
            </a:r>
          </a:p>
          <a:p>
            <a:pPr algn="l"/>
            <a:r>
              <a:rPr lang="en-US" dirty="0" smtClean="0"/>
              <a:t>CEO, The Healthcare Accreditation Institute, Thailand</a:t>
            </a:r>
          </a:p>
          <a:p>
            <a:pPr algn="l"/>
            <a:r>
              <a:rPr lang="en-US" dirty="0" smtClean="0"/>
              <a:t>Presented at the JLN Quality Tract Workshop </a:t>
            </a:r>
          </a:p>
          <a:p>
            <a:pPr algn="l"/>
            <a:r>
              <a:rPr lang="en-US" dirty="0" smtClean="0"/>
              <a:t>“Accreditation as an Engine for Improvement”</a:t>
            </a:r>
          </a:p>
          <a:p>
            <a:pPr algn="l"/>
            <a:r>
              <a:rPr lang="en-US" dirty="0" smtClean="0"/>
              <a:t>10 April 2013</a:t>
            </a:r>
            <a:endParaRPr lang="en-US" dirty="0"/>
          </a:p>
        </p:txBody>
      </p:sp>
    </p:spTree>
    <p:extLst>
      <p:ext uri="{BB962C8B-B14F-4D97-AF65-F5344CB8AC3E}">
        <p14:creationId xmlns:p14="http://schemas.microsoft.com/office/powerpoint/2010/main" val="3829289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3238"/>
            <a:ext cx="7886700" cy="4351338"/>
          </a:xfrm>
        </p:spPr>
        <p:txBody>
          <a:bodyPr>
            <a:normAutofit/>
          </a:bodyPr>
          <a:lstStyle/>
          <a:p>
            <a:r>
              <a:rPr lang="en-US" dirty="0" smtClean="0"/>
              <a:t>QI support is important at the beginning, will gain acceptance easier than standards &amp; evaluation</a:t>
            </a:r>
          </a:p>
          <a:p>
            <a:r>
              <a:rPr lang="en-US" dirty="0" smtClean="0"/>
              <a:t>Integrate all QI concepts and tools into practice</a:t>
            </a:r>
          </a:p>
          <a:p>
            <a:r>
              <a:rPr lang="en-US" dirty="0" smtClean="0"/>
              <a:t>Develop tools for self assessment, for the hospitals to identify their own problems </a:t>
            </a:r>
          </a:p>
          <a:p>
            <a:r>
              <a:rPr lang="en-US" dirty="0" smtClean="0"/>
              <a:t>Use coaching skill &amp; learning mode rather than inspection &amp; audit mode </a:t>
            </a:r>
          </a:p>
          <a:p>
            <a:r>
              <a:rPr lang="en-US" dirty="0" smtClean="0"/>
              <a:t>Develop &amp; calibrate surveyor</a:t>
            </a:r>
          </a:p>
          <a:p>
            <a:endParaRPr lang="en-US" dirty="0" smtClean="0"/>
          </a:p>
        </p:txBody>
      </p:sp>
      <p:sp>
        <p:nvSpPr>
          <p:cNvPr id="4" name="TextBox 3"/>
          <p:cNvSpPr txBox="1"/>
          <p:nvPr/>
        </p:nvSpPr>
        <p:spPr>
          <a:xfrm>
            <a:off x="628650" y="524435"/>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Process Focus</a:t>
            </a:r>
            <a:endParaRPr lang="th-TH" sz="3200" b="1" dirty="0">
              <a:solidFill>
                <a:srgbClr val="0033CC"/>
              </a:solidFill>
            </a:endParaRPr>
          </a:p>
        </p:txBody>
      </p:sp>
      <p:pic>
        <p:nvPicPr>
          <p:cNvPr id="5" name="Content Placeholder 3"/>
          <p:cNvPicPr>
            <a:picLocks noChangeAspect="1"/>
          </p:cNvPicPr>
          <p:nvPr/>
        </p:nvPicPr>
        <p:blipFill>
          <a:blip r:embed="rId3" cstate="print"/>
          <a:stretch>
            <a:fillRect/>
          </a:stretch>
        </p:blipFill>
        <p:spPr>
          <a:xfrm>
            <a:off x="5136776" y="4331584"/>
            <a:ext cx="3181898" cy="2351605"/>
          </a:xfrm>
          <a:prstGeom prst="rect">
            <a:avLst/>
          </a:prstGeom>
        </p:spPr>
      </p:pic>
      <p:pic>
        <p:nvPicPr>
          <p:cNvPr id="6" name="Picture 5"/>
          <p:cNvPicPr>
            <a:picLocks noChangeAspect="1"/>
          </p:cNvPicPr>
          <p:nvPr/>
        </p:nvPicPr>
        <p:blipFill>
          <a:blip r:embed="rId4"/>
          <a:stretch>
            <a:fillRect/>
          </a:stretch>
        </p:blipFill>
        <p:spPr>
          <a:xfrm>
            <a:off x="7857451" y="3496236"/>
            <a:ext cx="1236120" cy="1030100"/>
          </a:xfrm>
          <a:prstGeom prst="rect">
            <a:avLst/>
          </a:prstGeom>
        </p:spPr>
      </p:pic>
    </p:spTree>
    <p:extLst>
      <p:ext uri="{BB962C8B-B14F-4D97-AF65-F5344CB8AC3E}">
        <p14:creationId xmlns:p14="http://schemas.microsoft.com/office/powerpoint/2010/main" val="1932747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28650" y="723101"/>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Integration</a:t>
            </a:r>
            <a:endParaRPr lang="th-TH" sz="3200" b="1" dirty="0">
              <a:solidFill>
                <a:srgbClr val="0033CC"/>
              </a:solidFill>
            </a:endParaRPr>
          </a:p>
        </p:txBody>
      </p:sp>
      <p:pic>
        <p:nvPicPr>
          <p:cNvPr id="2" name="Picture 1"/>
          <p:cNvPicPr>
            <a:picLocks noChangeAspect="1"/>
          </p:cNvPicPr>
          <p:nvPr/>
        </p:nvPicPr>
        <p:blipFill rotWithShape="1">
          <a:blip r:embed="rId3"/>
          <a:srcRect l="19917" t="15404" r="17976" b="9908"/>
          <a:stretch/>
        </p:blipFill>
        <p:spPr>
          <a:xfrm>
            <a:off x="5886402" y="2312433"/>
            <a:ext cx="2961381" cy="2672184"/>
          </a:xfrm>
          <a:prstGeom prst="rect">
            <a:avLst/>
          </a:prstGeom>
        </p:spPr>
      </p:pic>
      <p:pic>
        <p:nvPicPr>
          <p:cNvPr id="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8943" y="2177501"/>
            <a:ext cx="5557031" cy="332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6555350" y="5164426"/>
            <a:ext cx="1624932" cy="400110"/>
          </a:xfrm>
          <a:prstGeom prst="rect">
            <a:avLst/>
          </a:prstGeom>
          <a:noFill/>
        </p:spPr>
        <p:txBody>
          <a:bodyPr wrap="none" rtlCol="0">
            <a:spAutoFit/>
          </a:bodyPr>
          <a:lstStyle/>
          <a:p>
            <a:r>
              <a:rPr lang="en-US" sz="2000" b="1" dirty="0" smtClean="0"/>
              <a:t>HA Standards</a:t>
            </a:r>
            <a:endParaRPr lang="th-TH" sz="2000" b="1" dirty="0"/>
          </a:p>
        </p:txBody>
      </p:sp>
      <p:sp>
        <p:nvSpPr>
          <p:cNvPr id="9" name="TextBox 8"/>
          <p:cNvSpPr txBox="1"/>
          <p:nvPr/>
        </p:nvSpPr>
        <p:spPr>
          <a:xfrm>
            <a:off x="1219067" y="5710066"/>
            <a:ext cx="3700308" cy="400110"/>
          </a:xfrm>
          <a:prstGeom prst="rect">
            <a:avLst/>
          </a:prstGeom>
          <a:noFill/>
        </p:spPr>
        <p:txBody>
          <a:bodyPr wrap="none" rtlCol="0">
            <a:spAutoFit/>
          </a:bodyPr>
          <a:lstStyle/>
          <a:p>
            <a:r>
              <a:rPr lang="en-US" sz="2000" b="1" dirty="0" smtClean="0"/>
              <a:t>Quality Improvement Movement</a:t>
            </a:r>
            <a:endParaRPr lang="th-TH" sz="2000" b="1" dirty="0"/>
          </a:p>
        </p:txBody>
      </p:sp>
    </p:spTree>
    <p:extLst>
      <p:ext uri="{BB962C8B-B14F-4D97-AF65-F5344CB8AC3E}">
        <p14:creationId xmlns:p14="http://schemas.microsoft.com/office/powerpoint/2010/main" val="29305052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81861" y="1586388"/>
            <a:ext cx="8386762" cy="4524315"/>
          </a:xfrm>
          <a:prstGeom prst="rect">
            <a:avLst/>
          </a:prstGeom>
          <a:noFill/>
        </p:spPr>
        <p:txBody>
          <a:bodyPr>
            <a:spAutoFit/>
          </a:bodyPr>
          <a:lstStyle/>
          <a:p>
            <a:pPr marL="457200" indent="-457200">
              <a:buFont typeface="Arial" pitchFamily="34" charset="0"/>
              <a:buChar char="•"/>
              <a:defRPr/>
            </a:pPr>
            <a:r>
              <a:rPr lang="en-US" sz="2400" b="1" dirty="0"/>
              <a:t>Staff</a:t>
            </a:r>
          </a:p>
          <a:p>
            <a:pPr marL="914400" lvl="1" indent="-457200">
              <a:buFont typeface="Arial" pitchFamily="34" charset="0"/>
              <a:buChar char="•"/>
              <a:defRPr/>
            </a:pPr>
            <a:r>
              <a:rPr lang="en-US" sz="2400" b="1" dirty="0"/>
              <a:t>Attitude and education -&gt;</a:t>
            </a:r>
          </a:p>
          <a:p>
            <a:pPr marL="1371600" lvl="2" indent="-457200">
              <a:buFont typeface="Arial" pitchFamily="34" charset="0"/>
              <a:buChar char="•"/>
              <a:defRPr/>
            </a:pPr>
            <a:r>
              <a:rPr lang="en-US" sz="2400" dirty="0"/>
              <a:t>Role model of educational institutes</a:t>
            </a:r>
          </a:p>
          <a:p>
            <a:pPr marL="1371600" lvl="2" indent="-457200">
              <a:buFont typeface="Arial" pitchFamily="34" charset="0"/>
              <a:buChar char="•"/>
              <a:defRPr/>
            </a:pPr>
            <a:r>
              <a:rPr lang="en-US" sz="2400" dirty="0"/>
              <a:t>Re-train after graduate</a:t>
            </a:r>
          </a:p>
          <a:p>
            <a:pPr marL="914400" lvl="1" indent="-457200">
              <a:buFont typeface="Arial" pitchFamily="34" charset="0"/>
              <a:buChar char="•"/>
              <a:defRPr/>
            </a:pPr>
            <a:r>
              <a:rPr lang="en-US" sz="2400" b="1" dirty="0"/>
              <a:t>Turnover of staff -&gt; </a:t>
            </a:r>
            <a:r>
              <a:rPr lang="en-US" sz="2400" dirty="0"/>
              <a:t>area-based collective effort</a:t>
            </a:r>
          </a:p>
          <a:p>
            <a:pPr marL="457200" indent="-457200">
              <a:buFont typeface="Arial" pitchFamily="34" charset="0"/>
              <a:buChar char="•"/>
              <a:defRPr/>
            </a:pPr>
            <a:r>
              <a:rPr lang="en-US" sz="2400" b="1" dirty="0"/>
              <a:t>Management</a:t>
            </a:r>
          </a:p>
          <a:p>
            <a:pPr marL="914400" lvl="1" indent="-457200">
              <a:buFont typeface="Arial" pitchFamily="34" charset="0"/>
              <a:buChar char="•"/>
              <a:defRPr/>
            </a:pPr>
            <a:r>
              <a:rPr lang="en-US" sz="2400" b="1" dirty="0"/>
              <a:t>Leadership -&gt; </a:t>
            </a:r>
            <a:r>
              <a:rPr lang="en-US" sz="2400" dirty="0"/>
              <a:t>peer motivation</a:t>
            </a:r>
          </a:p>
          <a:p>
            <a:pPr marL="914400" lvl="1" indent="-457200">
              <a:buFont typeface="Arial" pitchFamily="34" charset="0"/>
              <a:buChar char="•"/>
              <a:defRPr/>
            </a:pPr>
            <a:r>
              <a:rPr lang="en-US" sz="2400" b="1" dirty="0"/>
              <a:t>Incentive -&gt; </a:t>
            </a:r>
            <a:r>
              <a:rPr lang="en-US" sz="2400" dirty="0"/>
              <a:t>keep balance</a:t>
            </a:r>
          </a:p>
          <a:p>
            <a:pPr marL="914400" lvl="1" indent="-457200">
              <a:buFont typeface="Arial" pitchFamily="34" charset="0"/>
              <a:buChar char="•"/>
              <a:defRPr/>
            </a:pPr>
            <a:r>
              <a:rPr lang="en-US" sz="2400" b="1" dirty="0"/>
              <a:t>Workload -&gt; </a:t>
            </a:r>
            <a:r>
              <a:rPr lang="en-US" sz="2400" dirty="0"/>
              <a:t>empower the communities</a:t>
            </a:r>
          </a:p>
          <a:p>
            <a:pPr marL="457200" indent="-457200">
              <a:buFont typeface="Arial" pitchFamily="34" charset="0"/>
              <a:buChar char="•"/>
              <a:defRPr/>
            </a:pPr>
            <a:r>
              <a:rPr lang="en-US" sz="2400" b="1" dirty="0"/>
              <a:t>Patient-centered care</a:t>
            </a:r>
          </a:p>
          <a:p>
            <a:pPr marL="914400" lvl="1" indent="-457200">
              <a:buFont typeface="Arial" pitchFamily="34" charset="0"/>
              <a:buChar char="•"/>
              <a:defRPr/>
            </a:pPr>
            <a:r>
              <a:rPr lang="en-US" sz="2400" b="1" dirty="0" smtClean="0"/>
              <a:t>Referral system </a:t>
            </a:r>
            <a:r>
              <a:rPr lang="en-US" sz="2400" b="1" dirty="0"/>
              <a:t>-&gt; </a:t>
            </a:r>
            <a:r>
              <a:rPr lang="en-US" sz="2400" dirty="0" smtClean="0"/>
              <a:t>Provincial Network Accreditation</a:t>
            </a:r>
            <a:endParaRPr lang="en-US" sz="2400" dirty="0"/>
          </a:p>
          <a:p>
            <a:pPr marL="914400" lvl="1" indent="-457200">
              <a:buFont typeface="Arial" pitchFamily="34" charset="0"/>
              <a:buChar char="•"/>
              <a:defRPr/>
            </a:pPr>
            <a:r>
              <a:rPr lang="en-US" sz="2400" b="1" dirty="0"/>
              <a:t>Quality of primary care -&gt; </a:t>
            </a:r>
            <a:r>
              <a:rPr lang="en-US" sz="2400" dirty="0"/>
              <a:t>local mechanism</a:t>
            </a:r>
          </a:p>
        </p:txBody>
      </p:sp>
      <p:sp>
        <p:nvSpPr>
          <p:cNvPr id="4" name="TextBox 3"/>
          <p:cNvSpPr txBox="1"/>
          <p:nvPr/>
        </p:nvSpPr>
        <p:spPr>
          <a:xfrm>
            <a:off x="628650" y="723101"/>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Challenges &amp; Strategies</a:t>
            </a:r>
            <a:endParaRPr lang="th-TH" sz="3200" b="1" dirty="0">
              <a:solidFill>
                <a:srgbClr val="0033CC"/>
              </a:solidFill>
            </a:endParaRPr>
          </a:p>
        </p:txBody>
      </p:sp>
    </p:spTree>
    <p:extLst>
      <p:ext uri="{BB962C8B-B14F-4D97-AF65-F5344CB8AC3E}">
        <p14:creationId xmlns:p14="http://schemas.microsoft.com/office/powerpoint/2010/main" val="194747558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7" name="Oval 8"/>
          <p:cNvSpPr>
            <a:spLocks noChangeArrowheads="1"/>
          </p:cNvSpPr>
          <p:nvPr/>
        </p:nvSpPr>
        <p:spPr bwMode="auto">
          <a:xfrm>
            <a:off x="8305800" y="6248400"/>
            <a:ext cx="381000" cy="304800"/>
          </a:xfrm>
          <a:prstGeom prst="ellipse">
            <a:avLst/>
          </a:prstGeom>
          <a:noFill/>
          <a:ln w="9525">
            <a:solidFill>
              <a:schemeClr val="tx1"/>
            </a:solidFill>
            <a:round/>
            <a:headEnd/>
            <a:tailEnd/>
          </a:ln>
          <a:effectLst/>
          <a:extLst>
            <a:ext uri="{909E8E84-426E-40DD-AFC4-6F175D3DCCD1}">
              <a14:hiddenFill xmlns:a14="http://schemas.microsoft.com/office/drawing/2010/main">
                <a:gradFill rotWithShape="1">
                  <a:gsLst>
                    <a:gs pos="0">
                      <a:schemeClr val="bg1">
                        <a:alpha val="67000"/>
                      </a:schemeClr>
                    </a:gs>
                    <a:gs pos="100000">
                      <a:srgbClr val="DBDBDB"/>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endParaRPr lang="en-US">
              <a:cs typeface="Cordia New" panose="020B0304020202020204" pitchFamily="34" charset="-34"/>
            </a:endParaRPr>
          </a:p>
        </p:txBody>
      </p:sp>
      <p:sp>
        <p:nvSpPr>
          <p:cNvPr id="38918" name="Line 9"/>
          <p:cNvSpPr>
            <a:spLocks noChangeShapeType="1"/>
          </p:cNvSpPr>
          <p:nvPr/>
        </p:nvSpPr>
        <p:spPr bwMode="auto">
          <a:xfrm>
            <a:off x="8343900" y="6477000"/>
            <a:ext cx="304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TextBox 1"/>
          <p:cNvSpPr txBox="1"/>
          <p:nvPr/>
        </p:nvSpPr>
        <p:spPr>
          <a:xfrm>
            <a:off x="232216" y="548680"/>
            <a:ext cx="8660264"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n-US" sz="3200" b="1" dirty="0">
                <a:solidFill>
                  <a:srgbClr val="0033CC"/>
                </a:solidFill>
              </a:rPr>
              <a:t>Lesson Learned from Thailand</a:t>
            </a:r>
            <a:endParaRPr lang="th-TH" sz="3200" b="1" dirty="0">
              <a:solidFill>
                <a:srgbClr val="0033CC"/>
              </a:solidFill>
            </a:endParaRPr>
          </a:p>
        </p:txBody>
      </p:sp>
      <p:sp>
        <p:nvSpPr>
          <p:cNvPr id="38920" name="TextBox 2"/>
          <p:cNvSpPr txBox="1">
            <a:spLocks noChangeArrowheads="1"/>
          </p:cNvSpPr>
          <p:nvPr/>
        </p:nvSpPr>
        <p:spPr bwMode="auto">
          <a:xfrm>
            <a:off x="180259" y="1274249"/>
            <a:ext cx="8836025" cy="3970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buFont typeface="Arial" panose="020B0604020202020204" pitchFamily="34" charset="0"/>
              <a:buChar char="•"/>
            </a:pPr>
            <a:r>
              <a:rPr lang="en-US" dirty="0">
                <a:latin typeface="Arial" panose="020B0604020202020204" pitchFamily="34" charset="0"/>
              </a:rPr>
              <a:t>Quality tools is essential as a basic for improvement</a:t>
            </a:r>
          </a:p>
          <a:p>
            <a:pPr eaLnBrk="1" hangingPunct="1">
              <a:buFont typeface="Arial" panose="020B0604020202020204" pitchFamily="34" charset="0"/>
              <a:buChar char="•"/>
            </a:pPr>
            <a:r>
              <a:rPr lang="en-US" dirty="0">
                <a:latin typeface="Arial" panose="020B0604020202020204" pitchFamily="34" charset="0"/>
              </a:rPr>
              <a:t>Core values is difficult to understand, but make effective &amp; sustainable improvement</a:t>
            </a:r>
          </a:p>
          <a:p>
            <a:pPr eaLnBrk="1" hangingPunct="1">
              <a:buFont typeface="Arial" panose="020B0604020202020204" pitchFamily="34" charset="0"/>
              <a:buChar char="•"/>
            </a:pPr>
            <a:r>
              <a:rPr lang="en-US" dirty="0">
                <a:latin typeface="Arial" panose="020B0604020202020204" pitchFamily="34" charset="0"/>
              </a:rPr>
              <a:t>Balance of everything, e.g. system &amp; culture, process &amp; outcome</a:t>
            </a:r>
          </a:p>
          <a:p>
            <a:pPr eaLnBrk="1" hangingPunct="1">
              <a:buFont typeface="Arial" panose="020B0604020202020204" pitchFamily="34" charset="0"/>
              <a:buChar char="•"/>
            </a:pPr>
            <a:r>
              <a:rPr lang="en-US" dirty="0">
                <a:latin typeface="Arial" panose="020B0604020202020204" pitchFamily="34" charset="0"/>
              </a:rPr>
              <a:t>Stepwise recognition works</a:t>
            </a:r>
          </a:p>
          <a:p>
            <a:pPr eaLnBrk="1" hangingPunct="1">
              <a:buFont typeface="Arial" panose="020B0604020202020204" pitchFamily="34" charset="0"/>
              <a:buChar char="•"/>
            </a:pPr>
            <a:r>
              <a:rPr lang="en-US" dirty="0">
                <a:latin typeface="Arial" panose="020B0604020202020204" pitchFamily="34" charset="0"/>
              </a:rPr>
              <a:t>Keep on moving to sustain momentum </a:t>
            </a:r>
          </a:p>
          <a:p>
            <a:pPr eaLnBrk="1" hangingPunct="1">
              <a:buFont typeface="Arial" panose="020B0604020202020204" pitchFamily="34" charset="0"/>
              <a:buChar char="•"/>
            </a:pPr>
            <a:r>
              <a:rPr lang="en-US" dirty="0" smtClean="0">
                <a:latin typeface="Arial" panose="020B0604020202020204" pitchFamily="34" charset="0"/>
              </a:rPr>
              <a:t>Documentation </a:t>
            </a:r>
            <a:r>
              <a:rPr lang="en-US" dirty="0">
                <a:latin typeface="Arial" panose="020B0604020202020204" pitchFamily="34" charset="0"/>
              </a:rPr>
              <a:t>may draw staff from patients</a:t>
            </a:r>
          </a:p>
          <a:p>
            <a:pPr eaLnBrk="1" hangingPunct="1">
              <a:buFont typeface="Arial" panose="020B0604020202020204" pitchFamily="34" charset="0"/>
              <a:buChar char="•"/>
            </a:pPr>
            <a:endParaRPr lang="en-US" dirty="0">
              <a:latin typeface="Arial" panose="020B0604020202020204" pitchFamily="34" charset="0"/>
            </a:endParaRPr>
          </a:p>
        </p:txBody>
      </p:sp>
    </p:spTree>
    <p:extLst>
      <p:ext uri="{BB962C8B-B14F-4D97-AF65-F5344CB8AC3E}">
        <p14:creationId xmlns:p14="http://schemas.microsoft.com/office/powerpoint/2010/main" val="40445793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98490FF3-7C70-40AF-A3F4-38E9FFAE59DC}" type="slidenum">
              <a:rPr lang="en-US"/>
              <a:pPr/>
              <a:t>14</a:t>
            </a:fld>
            <a:endParaRPr lang="th-TH"/>
          </a:p>
        </p:txBody>
      </p:sp>
      <p:sp>
        <p:nvSpPr>
          <p:cNvPr id="29699" name="Text Box 3"/>
          <p:cNvSpPr txBox="1">
            <a:spLocks noChangeArrowheads="1"/>
          </p:cNvSpPr>
          <p:nvPr/>
        </p:nvSpPr>
        <p:spPr bwMode="auto">
          <a:xfrm>
            <a:off x="790575" y="1232461"/>
            <a:ext cx="7743825" cy="4789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533400" indent="-533400">
              <a:defRPr sz="2800">
                <a:solidFill>
                  <a:schemeClr val="tx1"/>
                </a:solidFill>
                <a:latin typeface="Arial" panose="020B0604020202020204" pitchFamily="34" charset="0"/>
                <a:cs typeface="Angsana New" panose="02020603050405020304" pitchFamily="18" charset="-34"/>
              </a:defRPr>
            </a:lvl1pPr>
            <a:lvl2pPr marL="990600" indent="-533400">
              <a:defRPr sz="2800">
                <a:solidFill>
                  <a:schemeClr val="tx1"/>
                </a:solidFill>
                <a:latin typeface="Arial" panose="020B0604020202020204" pitchFamily="34" charset="0"/>
                <a:cs typeface="Angsana New" panose="02020603050405020304" pitchFamily="18" charset="-34"/>
              </a:defRPr>
            </a:lvl2pPr>
            <a:lvl3pPr marL="1447800" indent="-533400">
              <a:defRPr sz="2800">
                <a:solidFill>
                  <a:schemeClr val="tx1"/>
                </a:solidFill>
                <a:latin typeface="Arial" panose="020B0604020202020204" pitchFamily="34" charset="0"/>
                <a:cs typeface="Angsana New" panose="02020603050405020304" pitchFamily="18" charset="-34"/>
              </a:defRPr>
            </a:lvl3pPr>
            <a:lvl4pPr marL="1905000" indent="-533400">
              <a:defRPr sz="2800">
                <a:solidFill>
                  <a:schemeClr val="tx1"/>
                </a:solidFill>
                <a:latin typeface="Arial" panose="020B0604020202020204" pitchFamily="34" charset="0"/>
                <a:cs typeface="Angsana New" panose="02020603050405020304" pitchFamily="18" charset="-34"/>
              </a:defRPr>
            </a:lvl4pPr>
            <a:lvl5pPr marL="2362200" indent="-533400">
              <a:defRPr sz="2800">
                <a:solidFill>
                  <a:schemeClr val="tx1"/>
                </a:solidFill>
                <a:latin typeface="Arial" panose="020B0604020202020204" pitchFamily="34" charset="0"/>
                <a:cs typeface="Angsana New" panose="02020603050405020304" pitchFamily="18" charset="-34"/>
              </a:defRPr>
            </a:lvl5pPr>
            <a:lvl6pPr marL="28194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6pPr>
            <a:lvl7pPr marL="32766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7pPr>
            <a:lvl8pPr marL="37338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8pPr>
            <a:lvl9pPr marL="4191000" indent="-533400" fontAlgn="base">
              <a:spcBef>
                <a:spcPct val="0"/>
              </a:spcBef>
              <a:spcAft>
                <a:spcPct val="0"/>
              </a:spcAft>
              <a:defRPr sz="2800">
                <a:solidFill>
                  <a:schemeClr val="tx1"/>
                </a:solidFill>
                <a:latin typeface="Arial" panose="020B0604020202020204" pitchFamily="34" charset="0"/>
                <a:cs typeface="Angsana New" panose="02020603050405020304" pitchFamily="18" charset="-34"/>
              </a:defRPr>
            </a:lvl9pPr>
          </a:lstStyle>
          <a:p>
            <a:pPr>
              <a:buFontTx/>
              <a:buAutoNum type="arabicPeriod"/>
            </a:pPr>
            <a:r>
              <a:rPr lang="en-US" dirty="0"/>
              <a:t>Start with R &amp; D</a:t>
            </a:r>
          </a:p>
          <a:p>
            <a:pPr>
              <a:buFontTx/>
              <a:buAutoNum type="arabicPeriod"/>
            </a:pPr>
            <a:r>
              <a:rPr lang="en-US" dirty="0"/>
              <a:t>Power of Recognition </a:t>
            </a:r>
          </a:p>
          <a:p>
            <a:pPr>
              <a:buFontTx/>
              <a:buAutoNum type="arabicPeriod"/>
            </a:pPr>
            <a:r>
              <a:rPr lang="en-US" dirty="0"/>
              <a:t>Stepwise Approach</a:t>
            </a:r>
          </a:p>
          <a:p>
            <a:pPr>
              <a:buFontTx/>
              <a:buAutoNum type="arabicPeriod"/>
            </a:pPr>
            <a:r>
              <a:rPr lang="en-US" dirty="0"/>
              <a:t>Integrate with the others &amp; existing initiatives</a:t>
            </a:r>
          </a:p>
          <a:p>
            <a:pPr>
              <a:buFontTx/>
              <a:buAutoNum type="arabicPeriod"/>
            </a:pPr>
            <a:r>
              <a:rPr lang="en-US" dirty="0"/>
              <a:t>Move the whole organization</a:t>
            </a:r>
          </a:p>
          <a:p>
            <a:pPr>
              <a:buFontTx/>
              <a:buAutoNum type="arabicPeriod"/>
            </a:pPr>
            <a:r>
              <a:rPr lang="en-US" dirty="0"/>
              <a:t>Multiple tools</a:t>
            </a:r>
          </a:p>
          <a:p>
            <a:pPr>
              <a:buFontTx/>
              <a:buAutoNum type="arabicPeriod"/>
            </a:pPr>
            <a:r>
              <a:rPr lang="en-US" dirty="0"/>
              <a:t>Forum for campaign &amp; sharing</a:t>
            </a:r>
          </a:p>
          <a:p>
            <a:pPr>
              <a:buFontTx/>
              <a:buAutoNum type="arabicPeriod"/>
            </a:pPr>
            <a:r>
              <a:rPr lang="en-US" dirty="0"/>
              <a:t>Humanized Healthcare</a:t>
            </a:r>
          </a:p>
          <a:p>
            <a:pPr>
              <a:buFontTx/>
              <a:buAutoNum type="arabicPeriod"/>
            </a:pPr>
            <a:r>
              <a:rPr lang="en-US" dirty="0"/>
              <a:t>Living Organization</a:t>
            </a:r>
          </a:p>
          <a:p>
            <a:pPr>
              <a:buFontTx/>
              <a:buAutoNum type="arabicPeriod"/>
            </a:pPr>
            <a:r>
              <a:rPr lang="en-US" dirty="0"/>
              <a:t>Collaboration with the educational </a:t>
            </a:r>
            <a:r>
              <a:rPr lang="en-US" dirty="0" err="1"/>
              <a:t>swctor</a:t>
            </a:r>
            <a:endParaRPr lang="en-US" dirty="0"/>
          </a:p>
          <a:p>
            <a:pPr>
              <a:buFontTx/>
              <a:buAutoNum type="arabicPeriod"/>
            </a:pPr>
            <a:r>
              <a:rPr lang="en-US" dirty="0"/>
              <a:t>From “Training” to “Doing &amp; Learning”  </a:t>
            </a:r>
            <a:endParaRPr lang="th-TH" dirty="0"/>
          </a:p>
        </p:txBody>
      </p:sp>
      <p:sp>
        <p:nvSpPr>
          <p:cNvPr id="6" name="TextBox 5"/>
          <p:cNvSpPr txBox="1"/>
          <p:nvPr/>
        </p:nvSpPr>
        <p:spPr>
          <a:xfrm>
            <a:off x="232216" y="471406"/>
            <a:ext cx="8660264"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n-US" sz="3200" b="1" dirty="0" smtClean="0">
                <a:solidFill>
                  <a:srgbClr val="0033CC"/>
                </a:solidFill>
              </a:rPr>
              <a:t>How to Move </a:t>
            </a:r>
            <a:r>
              <a:rPr lang="en-US" sz="3200" b="1" smtClean="0">
                <a:solidFill>
                  <a:srgbClr val="0033CC"/>
                </a:solidFill>
              </a:rPr>
              <a:t>the Elephant</a:t>
            </a:r>
            <a:endParaRPr lang="th-TH" sz="3200" b="1" dirty="0">
              <a:solidFill>
                <a:srgbClr val="0033CC"/>
              </a:solidFill>
            </a:endParaRPr>
          </a:p>
        </p:txBody>
      </p:sp>
    </p:spTree>
    <p:extLst>
      <p:ext uri="{BB962C8B-B14F-4D97-AF65-F5344CB8AC3E}">
        <p14:creationId xmlns:p14="http://schemas.microsoft.com/office/powerpoint/2010/main" val="19899390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2" name="Line 9"/>
          <p:cNvSpPr>
            <a:spLocks noChangeShapeType="1"/>
          </p:cNvSpPr>
          <p:nvPr/>
        </p:nvSpPr>
        <p:spPr bwMode="auto">
          <a:xfrm>
            <a:off x="8343900" y="6477000"/>
            <a:ext cx="304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 name="TextBox 1"/>
          <p:cNvSpPr txBox="1"/>
          <p:nvPr/>
        </p:nvSpPr>
        <p:spPr>
          <a:xfrm>
            <a:off x="232216" y="1052736"/>
            <a:ext cx="8660264"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a:spAutoFit/>
          </a:bodyPr>
          <a:lstStyle/>
          <a:p>
            <a:pPr algn="ctr" fontAlgn="auto">
              <a:spcBef>
                <a:spcPts val="0"/>
              </a:spcBef>
              <a:spcAft>
                <a:spcPts val="0"/>
              </a:spcAft>
              <a:defRPr/>
            </a:pPr>
            <a:r>
              <a:rPr lang="en-US" sz="3200" b="1" dirty="0" smtClean="0">
                <a:solidFill>
                  <a:srgbClr val="0033CC"/>
                </a:solidFill>
              </a:rPr>
              <a:t>Recommendation</a:t>
            </a:r>
            <a:endParaRPr lang="th-TH" sz="3200" b="1" dirty="0">
              <a:solidFill>
                <a:srgbClr val="0033CC"/>
              </a:solidFill>
            </a:endParaRPr>
          </a:p>
        </p:txBody>
      </p:sp>
      <p:sp>
        <p:nvSpPr>
          <p:cNvPr id="39944" name="TextBox 2"/>
          <p:cNvSpPr txBox="1">
            <a:spLocks noChangeArrowheads="1"/>
          </p:cNvSpPr>
          <p:nvPr/>
        </p:nvSpPr>
        <p:spPr bwMode="auto">
          <a:xfrm>
            <a:off x="574675" y="2060575"/>
            <a:ext cx="8245475"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buFont typeface="Arial" panose="020B0604020202020204" pitchFamily="34" charset="0"/>
              <a:buChar char="•"/>
            </a:pPr>
            <a:r>
              <a:rPr lang="en-US" dirty="0">
                <a:latin typeface="Arial" panose="020B0604020202020204" pitchFamily="34" charset="0"/>
              </a:rPr>
              <a:t>Make it easy and fun for everyone</a:t>
            </a:r>
          </a:p>
          <a:p>
            <a:pPr eaLnBrk="1" hangingPunct="1">
              <a:buFont typeface="Arial" panose="020B0604020202020204" pitchFamily="34" charset="0"/>
              <a:buChar char="•"/>
            </a:pPr>
            <a:r>
              <a:rPr lang="en-US" dirty="0">
                <a:latin typeface="Arial" panose="020B0604020202020204" pitchFamily="34" charset="0"/>
              </a:rPr>
              <a:t>Go together, don’t left someone behind</a:t>
            </a:r>
          </a:p>
          <a:p>
            <a:pPr eaLnBrk="1" hangingPunct="1">
              <a:buFont typeface="Arial" panose="020B0604020202020204" pitchFamily="34" charset="0"/>
              <a:buChar char="•"/>
            </a:pPr>
            <a:r>
              <a:rPr lang="en-US" dirty="0">
                <a:latin typeface="Arial" panose="020B0604020202020204" pitchFamily="34" charset="0"/>
              </a:rPr>
              <a:t>Don’t hurry to use pass/fail decision, use appreciation at the beginning</a:t>
            </a:r>
          </a:p>
          <a:p>
            <a:pPr eaLnBrk="1" hangingPunct="1">
              <a:buFont typeface="Arial" panose="020B0604020202020204" pitchFamily="34" charset="0"/>
              <a:buChar char="•"/>
            </a:pPr>
            <a:r>
              <a:rPr lang="en-US" dirty="0">
                <a:latin typeface="Arial" panose="020B0604020202020204" pitchFamily="34" charset="0"/>
              </a:rPr>
              <a:t>Use peer assist (e.g. local hospitals visit each other) and </a:t>
            </a:r>
            <a:r>
              <a:rPr lang="en-US" dirty="0" smtClean="0">
                <a:latin typeface="Arial" panose="020B0604020202020204" pitchFamily="34" charset="0"/>
              </a:rPr>
              <a:t>sharing</a:t>
            </a:r>
            <a:endParaRPr lang="en-US" dirty="0">
              <a:latin typeface="Arial" panose="020B0604020202020204" pitchFamily="34" charset="0"/>
            </a:endParaRPr>
          </a:p>
        </p:txBody>
      </p:sp>
    </p:spTree>
    <p:extLst>
      <p:ext uri="{BB962C8B-B14F-4D97-AF65-F5344CB8AC3E}">
        <p14:creationId xmlns:p14="http://schemas.microsoft.com/office/powerpoint/2010/main" val="35874618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n-US" dirty="0" smtClean="0"/>
              <a:t>Growth mindset</a:t>
            </a:r>
          </a:p>
          <a:p>
            <a:pPr lvl="1"/>
            <a:r>
              <a:rPr lang="en-US" dirty="0" smtClean="0"/>
              <a:t>Embrace challenges</a:t>
            </a:r>
          </a:p>
          <a:p>
            <a:pPr lvl="1"/>
            <a:r>
              <a:rPr lang="en-US" dirty="0" smtClean="0"/>
              <a:t>Persist in the face of setbacks</a:t>
            </a:r>
          </a:p>
          <a:p>
            <a:pPr lvl="1"/>
            <a:r>
              <a:rPr lang="en-US" dirty="0" smtClean="0"/>
              <a:t>See effort as the path to mastery</a:t>
            </a:r>
          </a:p>
          <a:p>
            <a:pPr lvl="1"/>
            <a:r>
              <a:rPr lang="en-US" dirty="0" smtClean="0"/>
              <a:t>Learn from criticism</a:t>
            </a:r>
          </a:p>
          <a:p>
            <a:pPr lvl="1"/>
            <a:r>
              <a:rPr lang="en-US" dirty="0" smtClean="0"/>
              <a:t>Find lessons and inspiration in the success of others</a:t>
            </a:r>
          </a:p>
          <a:p>
            <a:pPr lvl="1"/>
            <a:r>
              <a:rPr lang="en-US" dirty="0" smtClean="0"/>
              <a:t>-&gt; reach ever-higher levels of achievement, a greater sense of free will</a:t>
            </a:r>
          </a:p>
          <a:p>
            <a:r>
              <a:rPr lang="en-US" dirty="0" smtClean="0"/>
              <a:t>Visionary Leadership</a:t>
            </a:r>
          </a:p>
          <a:p>
            <a:pPr lvl="1"/>
            <a:r>
              <a:rPr lang="en-US" dirty="0" smtClean="0"/>
              <a:t>Clear, inspirational vision</a:t>
            </a:r>
          </a:p>
          <a:p>
            <a:pPr lvl="1"/>
            <a:r>
              <a:rPr lang="en-US" dirty="0" smtClean="0"/>
              <a:t>Respectful, empowering relationship</a:t>
            </a:r>
          </a:p>
          <a:p>
            <a:pPr lvl="1"/>
            <a:r>
              <a:rPr lang="en-US" dirty="0" smtClean="0"/>
              <a:t>Innovative, courageous action</a:t>
            </a:r>
          </a:p>
          <a:p>
            <a:pPr marL="0" indent="0">
              <a:buNone/>
            </a:pPr>
            <a:endParaRPr lang="en-US" dirty="0"/>
          </a:p>
        </p:txBody>
      </p:sp>
      <p:pic>
        <p:nvPicPr>
          <p:cNvPr id="4" name="Picture 3"/>
          <p:cNvPicPr>
            <a:picLocks noChangeAspect="1"/>
          </p:cNvPicPr>
          <p:nvPr/>
        </p:nvPicPr>
        <p:blipFill>
          <a:blip r:embed="rId3"/>
          <a:stretch>
            <a:fillRect/>
          </a:stretch>
        </p:blipFill>
        <p:spPr>
          <a:xfrm>
            <a:off x="6505303" y="1116832"/>
            <a:ext cx="2010048" cy="2656613"/>
          </a:xfrm>
          <a:prstGeom prst="rect">
            <a:avLst/>
          </a:prstGeom>
        </p:spPr>
      </p:pic>
      <p:sp>
        <p:nvSpPr>
          <p:cNvPr id="5" name="TextBox 4"/>
          <p:cNvSpPr txBox="1"/>
          <p:nvPr/>
        </p:nvSpPr>
        <p:spPr>
          <a:xfrm>
            <a:off x="628650" y="405808"/>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Leadership</a:t>
            </a:r>
            <a:endParaRPr lang="th-TH" sz="3200" b="1" dirty="0">
              <a:solidFill>
                <a:srgbClr val="0033CC"/>
              </a:solidFill>
            </a:endParaRPr>
          </a:p>
        </p:txBody>
      </p:sp>
    </p:spTree>
    <p:extLst>
      <p:ext uri="{BB962C8B-B14F-4D97-AF65-F5344CB8AC3E}">
        <p14:creationId xmlns:p14="http://schemas.microsoft.com/office/powerpoint/2010/main" val="15328122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2081119"/>
            <a:ext cx="7886700" cy="4351338"/>
          </a:xfrm>
        </p:spPr>
        <p:txBody>
          <a:bodyPr>
            <a:normAutofit fontScale="92500" lnSpcReduction="20000"/>
          </a:bodyPr>
          <a:lstStyle/>
          <a:p>
            <a:r>
              <a:rPr lang="en-US" b="1" dirty="0" smtClean="0"/>
              <a:t>Purpose</a:t>
            </a:r>
          </a:p>
          <a:p>
            <a:pPr lvl="1"/>
            <a:r>
              <a:rPr lang="en-US" dirty="0" smtClean="0"/>
              <a:t>Quality culture and learning community in the healthcare system</a:t>
            </a:r>
          </a:p>
          <a:p>
            <a:r>
              <a:rPr lang="en-US" b="1" dirty="0" smtClean="0"/>
              <a:t>Principle</a:t>
            </a:r>
          </a:p>
          <a:p>
            <a:pPr lvl="1"/>
            <a:r>
              <a:rPr lang="en-US" dirty="0" smtClean="0"/>
              <a:t>Accreditation as an educational process, not an inspection</a:t>
            </a:r>
          </a:p>
          <a:p>
            <a:pPr lvl="1"/>
            <a:r>
              <a:rPr lang="en-US" dirty="0" smtClean="0"/>
              <a:t>Real value of accreditation is the external peer evaluation </a:t>
            </a:r>
          </a:p>
          <a:p>
            <a:r>
              <a:rPr lang="en-US" b="1" dirty="0" smtClean="0"/>
              <a:t>Participation</a:t>
            </a:r>
          </a:p>
          <a:p>
            <a:pPr lvl="1"/>
            <a:r>
              <a:rPr lang="en-US" dirty="0" smtClean="0"/>
              <a:t>Professional organization, healthcare provider, purchaser, other certification/accreditation program, educational institute, MOPH, quality champions</a:t>
            </a:r>
          </a:p>
          <a:p>
            <a:r>
              <a:rPr lang="en-US" b="1" dirty="0" smtClean="0"/>
              <a:t>Process</a:t>
            </a:r>
          </a:p>
          <a:p>
            <a:pPr lvl="1"/>
            <a:r>
              <a:rPr lang="en-US" dirty="0" smtClean="0"/>
              <a:t>Communication, capacity building, networking, quality improvement support, survey &amp; decision, maintenance of accreditation</a:t>
            </a:r>
            <a:endParaRPr lang="en-US" dirty="0"/>
          </a:p>
        </p:txBody>
      </p:sp>
      <p:sp>
        <p:nvSpPr>
          <p:cNvPr id="4" name="TextBox 3"/>
          <p:cNvSpPr txBox="1"/>
          <p:nvPr/>
        </p:nvSpPr>
        <p:spPr>
          <a:xfrm>
            <a:off x="628650" y="405808"/>
            <a:ext cx="7886700" cy="1077218"/>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Example of Conceptual Planning for Accreditation Program</a:t>
            </a:r>
            <a:endParaRPr lang="th-TH" sz="3200" b="1" dirty="0">
              <a:solidFill>
                <a:srgbClr val="0033CC"/>
              </a:solidFill>
            </a:endParaRPr>
          </a:p>
        </p:txBody>
      </p:sp>
    </p:spTree>
    <p:extLst>
      <p:ext uri="{BB962C8B-B14F-4D97-AF65-F5344CB8AC3E}">
        <p14:creationId xmlns:p14="http://schemas.microsoft.com/office/powerpoint/2010/main" val="14326960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3238"/>
            <a:ext cx="7886700" cy="4351338"/>
          </a:xfrm>
        </p:spPr>
        <p:txBody>
          <a:bodyPr>
            <a:normAutofit fontScale="77500" lnSpcReduction="20000"/>
          </a:bodyPr>
          <a:lstStyle/>
          <a:p>
            <a:r>
              <a:rPr lang="en-US" dirty="0" smtClean="0"/>
              <a:t>Start on what the country has, make most hospital feel success early</a:t>
            </a:r>
          </a:p>
          <a:p>
            <a:r>
              <a:rPr lang="en-US" dirty="0" smtClean="0"/>
              <a:t>Trial on different type, size, &amp; location of hospitals</a:t>
            </a:r>
            <a:r>
              <a:rPr lang="th-TH" dirty="0" smtClean="0"/>
              <a:t> </a:t>
            </a:r>
            <a:r>
              <a:rPr lang="en-US" dirty="0" smtClean="0"/>
              <a:t>to learn from success &amp; failure</a:t>
            </a:r>
          </a:p>
          <a:p>
            <a:r>
              <a:rPr lang="en-US" dirty="0" smtClean="0"/>
              <a:t>Balance of quick win and last-long achievement</a:t>
            </a:r>
          </a:p>
          <a:p>
            <a:r>
              <a:rPr lang="en-US" dirty="0" smtClean="0"/>
              <a:t>Use threat to improve our program</a:t>
            </a:r>
          </a:p>
          <a:p>
            <a:pPr lvl="1"/>
            <a:r>
              <a:rPr lang="en-US" dirty="0" smtClean="0"/>
              <a:t>ISO9000 -&gt; consultation model</a:t>
            </a:r>
          </a:p>
          <a:p>
            <a:pPr lvl="1"/>
            <a:r>
              <a:rPr lang="en-US" dirty="0" smtClean="0"/>
              <a:t>Universal coverage program -&gt; use stepwise approach to expand coverage of the program</a:t>
            </a:r>
          </a:p>
          <a:p>
            <a:pPr lvl="1"/>
            <a:r>
              <a:rPr lang="en-US" dirty="0" smtClean="0"/>
              <a:t>Stress from multiple visit -&gt; provincial KM activities</a:t>
            </a:r>
          </a:p>
          <a:p>
            <a:r>
              <a:rPr lang="en-US" dirty="0" smtClean="0"/>
              <a:t>Work with partner</a:t>
            </a:r>
          </a:p>
          <a:p>
            <a:pPr lvl="1"/>
            <a:r>
              <a:rPr lang="en-US" dirty="0" smtClean="0"/>
              <a:t>Professional organizations, teaching hospitals, provincial networks, hospital champions</a:t>
            </a:r>
          </a:p>
          <a:p>
            <a:r>
              <a:rPr lang="en-US" dirty="0" smtClean="0"/>
              <a:t>Annual meeting</a:t>
            </a:r>
          </a:p>
          <a:p>
            <a:pPr lvl="1"/>
            <a:r>
              <a:rPr lang="en-US" dirty="0" smtClean="0"/>
              <a:t>Initiatives &amp; new concepts, experience sharing, reward &amp; pride</a:t>
            </a:r>
            <a:endParaRPr lang="en-US" dirty="0"/>
          </a:p>
        </p:txBody>
      </p:sp>
      <p:sp>
        <p:nvSpPr>
          <p:cNvPr id="4" name="TextBox 3"/>
          <p:cNvSpPr txBox="1"/>
          <p:nvPr/>
        </p:nvSpPr>
        <p:spPr>
          <a:xfrm>
            <a:off x="628650" y="524435"/>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Strategic Moves</a:t>
            </a:r>
            <a:endParaRPr lang="th-TH" sz="3200" b="1" dirty="0">
              <a:solidFill>
                <a:srgbClr val="0033CC"/>
              </a:solidFill>
            </a:endParaRPr>
          </a:p>
        </p:txBody>
      </p:sp>
    </p:spTree>
    <p:extLst>
      <p:ext uri="{BB962C8B-B14F-4D97-AF65-F5344CB8AC3E}">
        <p14:creationId xmlns:p14="http://schemas.microsoft.com/office/powerpoint/2010/main" val="18483390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Line 7"/>
          <p:cNvSpPr>
            <a:spLocks noChangeShapeType="1"/>
          </p:cNvSpPr>
          <p:nvPr/>
        </p:nvSpPr>
        <p:spPr bwMode="auto">
          <a:xfrm>
            <a:off x="0" y="6477000"/>
            <a:ext cx="9144000" cy="0"/>
          </a:xfrm>
          <a:prstGeom prst="line">
            <a:avLst/>
          </a:prstGeom>
          <a:noFill/>
          <a:ln w="9525">
            <a:solidFill>
              <a:srgbClr val="9900CC"/>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771" name="Oval 8"/>
          <p:cNvSpPr>
            <a:spLocks noChangeArrowheads="1"/>
          </p:cNvSpPr>
          <p:nvPr/>
        </p:nvSpPr>
        <p:spPr bwMode="auto">
          <a:xfrm>
            <a:off x="8305800" y="6248400"/>
            <a:ext cx="381000" cy="304800"/>
          </a:xfrm>
          <a:prstGeom prst="ellipse">
            <a:avLst/>
          </a:prstGeom>
          <a:noFill/>
          <a:ln w="9525">
            <a:solidFill>
              <a:schemeClr val="tx1"/>
            </a:solidFill>
            <a:round/>
            <a:headEnd/>
            <a:tailEnd/>
          </a:ln>
          <a:effectLst/>
          <a:extLst>
            <a:ext uri="{909E8E84-426E-40DD-AFC4-6F175D3DCCD1}">
              <a14:hiddenFill xmlns:a14="http://schemas.microsoft.com/office/drawing/2010/main">
                <a:gradFill rotWithShape="1">
                  <a:gsLst>
                    <a:gs pos="0">
                      <a:schemeClr val="bg1">
                        <a:alpha val="67000"/>
                      </a:schemeClr>
                    </a:gs>
                    <a:gs pos="100000">
                      <a:srgbClr val="DBDBDB"/>
                    </a:gs>
                  </a:gsLst>
                  <a:lin ang="5400000" scaled="1"/>
                </a:gra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endParaRPr lang="en-US">
              <a:cs typeface="Cordia New" panose="020B0304020202020204" pitchFamily="34" charset="-34"/>
            </a:endParaRPr>
          </a:p>
        </p:txBody>
      </p:sp>
      <p:sp>
        <p:nvSpPr>
          <p:cNvPr id="32772" name="Line 9"/>
          <p:cNvSpPr>
            <a:spLocks noChangeShapeType="1"/>
          </p:cNvSpPr>
          <p:nvPr/>
        </p:nvSpPr>
        <p:spPr bwMode="auto">
          <a:xfrm>
            <a:off x="8343900" y="6477000"/>
            <a:ext cx="304800" cy="0"/>
          </a:xfrm>
          <a:prstGeom prst="line">
            <a:avLst/>
          </a:prstGeom>
          <a:noFill/>
          <a:ln w="952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Text Box 6"/>
          <p:cNvSpPr txBox="1">
            <a:spLocks noChangeArrowheads="1"/>
          </p:cNvSpPr>
          <p:nvPr/>
        </p:nvSpPr>
        <p:spPr bwMode="auto">
          <a:xfrm>
            <a:off x="3671700" y="2605922"/>
            <a:ext cx="4802918" cy="1015663"/>
          </a:xfrm>
          <a:prstGeom prst="rect">
            <a:avLst/>
          </a:prstGeom>
          <a:solidFill>
            <a:schemeClr val="accent6">
              <a:lumMod val="40000"/>
              <a:lumOff val="60000"/>
            </a:schemeClr>
          </a:solidFill>
          <a:ln>
            <a:noFill/>
          </a:ln>
        </p:spPr>
        <p:txBody>
          <a:bodyPr wrap="none">
            <a:spAutoFit/>
          </a:bodyPr>
          <a:lstStyle>
            <a:lvl1pPr eaLnBrk="0" hangingPunct="0">
              <a:defRPr sz="2800">
                <a:solidFill>
                  <a:schemeClr val="tx1"/>
                </a:solidFill>
                <a:latin typeface="Calibri" pitchFamily="34" charset="0"/>
                <a:cs typeface="Angsana New" pitchFamily="18" charset="-34"/>
              </a:defRPr>
            </a:lvl1pPr>
            <a:lvl2pPr marL="742950" indent="-285750" eaLnBrk="0" hangingPunct="0">
              <a:defRPr sz="2800">
                <a:solidFill>
                  <a:schemeClr val="tx1"/>
                </a:solidFill>
                <a:latin typeface="Calibri" pitchFamily="34" charset="0"/>
                <a:cs typeface="Angsana New" pitchFamily="18" charset="-34"/>
              </a:defRPr>
            </a:lvl2pPr>
            <a:lvl3pPr marL="1143000" indent="-228600" eaLnBrk="0" hangingPunct="0">
              <a:defRPr sz="2800">
                <a:solidFill>
                  <a:schemeClr val="tx1"/>
                </a:solidFill>
                <a:latin typeface="Calibri" pitchFamily="34" charset="0"/>
                <a:cs typeface="Angsana New" pitchFamily="18" charset="-34"/>
              </a:defRPr>
            </a:lvl3pPr>
            <a:lvl4pPr marL="1600200" indent="-228600" eaLnBrk="0" hangingPunct="0">
              <a:defRPr sz="2800">
                <a:solidFill>
                  <a:schemeClr val="tx1"/>
                </a:solidFill>
                <a:latin typeface="Calibri" pitchFamily="34" charset="0"/>
                <a:cs typeface="Angsana New" pitchFamily="18" charset="-34"/>
              </a:defRPr>
            </a:lvl4pPr>
            <a:lvl5pPr marL="2057400" indent="-228600" eaLnBrk="0" hangingPunct="0">
              <a:defRPr sz="2800">
                <a:solidFill>
                  <a:schemeClr val="tx1"/>
                </a:solidFill>
                <a:latin typeface="Calibri"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Calibri"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Calibri"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Calibri"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Calibri" pitchFamily="34" charset="0"/>
                <a:cs typeface="Angsana New" pitchFamily="18" charset="-34"/>
              </a:defRPr>
            </a:lvl9pPr>
          </a:lstStyle>
          <a:p>
            <a:pPr>
              <a:defRPr/>
            </a:pPr>
            <a:r>
              <a:rPr lang="en-US" sz="2000" b="1" dirty="0" smtClean="0">
                <a:latin typeface="Comic Sans MS" pitchFamily="66" charset="0"/>
                <a:cs typeface="BrowalliaUPC" pitchFamily="34" charset="-34"/>
              </a:rPr>
              <a:t>Step 3: Quality Culture</a:t>
            </a:r>
          </a:p>
          <a:p>
            <a:pPr>
              <a:defRPr/>
            </a:pPr>
            <a:r>
              <a:rPr lang="en-US" sz="2000" b="1" dirty="0" smtClean="0">
                <a:latin typeface="Comic Sans MS" pitchFamily="66" charset="0"/>
                <a:cs typeface="BrowalliaUPC" pitchFamily="34" charset="-34"/>
              </a:rPr>
              <a:t>Identify OFI from standards</a:t>
            </a:r>
          </a:p>
          <a:p>
            <a:pPr>
              <a:defRPr/>
            </a:pPr>
            <a:r>
              <a:rPr lang="en-US" sz="2000" b="1" dirty="0" smtClean="0">
                <a:latin typeface="Comic Sans MS" pitchFamily="66" charset="0"/>
                <a:cs typeface="BrowalliaUPC" pitchFamily="34" charset="-34"/>
              </a:rPr>
              <a:t>Focus on integration, learning, result</a:t>
            </a:r>
          </a:p>
        </p:txBody>
      </p:sp>
      <p:pic>
        <p:nvPicPr>
          <p:cNvPr id="32776" name="Picture 13"/>
          <p:cNvPicPr>
            <a:picLocks noChangeAspect="1" noChangeArrowheads="1"/>
          </p:cNvPicPr>
          <p:nvPr/>
        </p:nvPicPr>
        <p:blipFill>
          <a:blip r:embed="rId3">
            <a:extLst>
              <a:ext uri="{28A0092B-C50C-407E-A947-70E740481C1C}">
                <a14:useLocalDpi xmlns:a14="http://schemas.microsoft.com/office/drawing/2010/main" val="0"/>
              </a:ext>
            </a:extLst>
          </a:blip>
          <a:srcRect l="4095" t="9068" b="22470"/>
          <a:stretch>
            <a:fillRect/>
          </a:stretch>
        </p:blipFill>
        <p:spPr bwMode="auto">
          <a:xfrm>
            <a:off x="2124075" y="3716338"/>
            <a:ext cx="6335713"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7" name="TextBox 15"/>
          <p:cNvSpPr txBox="1">
            <a:spLocks noChangeArrowheads="1"/>
          </p:cNvSpPr>
          <p:nvPr/>
        </p:nvSpPr>
        <p:spPr bwMode="auto">
          <a:xfrm>
            <a:off x="179388" y="6524625"/>
            <a:ext cx="8772525"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r>
              <a:rPr lang="en-US" sz="1400" b="1">
                <a:latin typeface="Arial" panose="020B0604020202020204" pitchFamily="34" charset="0"/>
                <a:cs typeface="Arial" panose="020B0604020202020204" pitchFamily="34" charset="0"/>
              </a:rPr>
              <a:t>93            95             97            99              01            03             05             07             09             11              13</a:t>
            </a:r>
          </a:p>
        </p:txBody>
      </p:sp>
      <p:sp>
        <p:nvSpPr>
          <p:cNvPr id="11" name="Text Box 4"/>
          <p:cNvSpPr txBox="1">
            <a:spLocks noChangeArrowheads="1"/>
          </p:cNvSpPr>
          <p:nvPr/>
        </p:nvSpPr>
        <p:spPr bwMode="auto">
          <a:xfrm>
            <a:off x="632666" y="5345386"/>
            <a:ext cx="3592650" cy="923330"/>
          </a:xfrm>
          <a:prstGeom prst="rect">
            <a:avLst/>
          </a:prstGeom>
          <a:solidFill>
            <a:schemeClr val="accent1">
              <a:lumMod val="20000"/>
              <a:lumOff val="80000"/>
            </a:schemeClr>
          </a:solidFill>
          <a:ln w="9525">
            <a:noFill/>
            <a:miter lim="800000"/>
            <a:headEnd/>
            <a:tailEnd/>
          </a:ln>
          <a:effectLst/>
        </p:spPr>
        <p:txBody>
          <a:bodyPr wrap="none">
            <a:spAutoFit/>
          </a:bodyPr>
          <a:lstStyle/>
          <a:p>
            <a:pPr eaLnBrk="0" fontAlgn="auto" hangingPunct="0">
              <a:spcBef>
                <a:spcPts val="0"/>
              </a:spcBef>
              <a:spcAft>
                <a:spcPts val="0"/>
              </a:spcAft>
              <a:defRPr/>
            </a:pPr>
            <a:r>
              <a:rPr lang="en-US" b="1" dirty="0">
                <a:latin typeface="Comic Sans MS" pitchFamily="66" charset="0"/>
                <a:cs typeface="BrowalliaUPC" pitchFamily="34" charset="-34"/>
              </a:rPr>
              <a:t>Step 1: Risk prevention</a:t>
            </a:r>
          </a:p>
          <a:p>
            <a:pPr eaLnBrk="0" fontAlgn="auto" hangingPunct="0">
              <a:spcBef>
                <a:spcPts val="0"/>
              </a:spcBef>
              <a:spcAft>
                <a:spcPts val="0"/>
              </a:spcAft>
              <a:defRPr/>
            </a:pPr>
            <a:r>
              <a:rPr lang="en-US" b="1" dirty="0">
                <a:latin typeface="Comic Sans MS" pitchFamily="66" charset="0"/>
                <a:cs typeface="BrowalliaUPC" pitchFamily="34" charset="-34"/>
              </a:rPr>
              <a:t>Identify OFI from 12 reviews</a:t>
            </a:r>
          </a:p>
          <a:p>
            <a:pPr eaLnBrk="0" fontAlgn="auto" hangingPunct="0">
              <a:spcBef>
                <a:spcPts val="0"/>
              </a:spcBef>
              <a:spcAft>
                <a:spcPts val="0"/>
              </a:spcAft>
              <a:defRPr/>
            </a:pPr>
            <a:r>
              <a:rPr lang="en-US" b="1" dirty="0">
                <a:latin typeface="Comic Sans MS" pitchFamily="66" charset="0"/>
                <a:cs typeface="BrowalliaUPC" pitchFamily="34" charset="-34"/>
              </a:rPr>
              <a:t>Focus on high risk problems</a:t>
            </a:r>
          </a:p>
        </p:txBody>
      </p:sp>
      <p:sp>
        <p:nvSpPr>
          <p:cNvPr id="32779" name="Slide Number Placeholder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eaLnBrk="1" hangingPunct="1"/>
            <a:fld id="{B5AC554A-D766-4192-B101-4F90CEE6142B}" type="slidenum">
              <a:rPr lang="en-US" sz="1400">
                <a:latin typeface="Arial" panose="020B0604020202020204" pitchFamily="34" charset="0"/>
              </a:rPr>
              <a:pPr eaLnBrk="1" hangingPunct="1"/>
              <a:t>5</a:t>
            </a:fld>
            <a:endParaRPr lang="th-TH" sz="1400">
              <a:latin typeface="Arial" panose="020B0604020202020204" pitchFamily="34" charset="0"/>
            </a:endParaRPr>
          </a:p>
        </p:txBody>
      </p:sp>
      <p:sp>
        <p:nvSpPr>
          <p:cNvPr id="32780" name="Rectangle 21"/>
          <p:cNvSpPr>
            <a:spLocks noChangeArrowheads="1"/>
          </p:cNvSpPr>
          <p:nvPr/>
        </p:nvSpPr>
        <p:spPr bwMode="auto">
          <a:xfrm>
            <a:off x="811988" y="1440517"/>
            <a:ext cx="7613687"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sz="2800">
                <a:solidFill>
                  <a:schemeClr val="tx1"/>
                </a:solidFill>
                <a:latin typeface="Calibri" panose="020F0502020204030204" pitchFamily="34" charset="0"/>
                <a:cs typeface="Angsana New" panose="02020603050405020304" pitchFamily="18" charset="-34"/>
              </a:defRPr>
            </a:lvl1pPr>
            <a:lvl2pPr marL="742950" indent="-285750" eaLnBrk="0" hangingPunct="0">
              <a:defRPr sz="2800">
                <a:solidFill>
                  <a:schemeClr val="tx1"/>
                </a:solidFill>
                <a:latin typeface="Calibri" panose="020F0502020204030204" pitchFamily="34" charset="0"/>
                <a:cs typeface="Angsana New" panose="02020603050405020304" pitchFamily="18" charset="-34"/>
              </a:defRPr>
            </a:lvl2pPr>
            <a:lvl3pPr marL="1143000" indent="-228600" eaLnBrk="0" hangingPunct="0">
              <a:defRPr sz="2800">
                <a:solidFill>
                  <a:schemeClr val="tx1"/>
                </a:solidFill>
                <a:latin typeface="Calibri" panose="020F0502020204030204" pitchFamily="34" charset="0"/>
                <a:cs typeface="Angsana New" panose="02020603050405020304" pitchFamily="18" charset="-34"/>
              </a:defRPr>
            </a:lvl3pPr>
            <a:lvl4pPr marL="1600200" indent="-228600" eaLnBrk="0" hangingPunct="0">
              <a:defRPr sz="2800">
                <a:solidFill>
                  <a:schemeClr val="tx1"/>
                </a:solidFill>
                <a:latin typeface="Calibri" panose="020F0502020204030204" pitchFamily="34" charset="0"/>
                <a:cs typeface="Angsana New" panose="02020603050405020304" pitchFamily="18" charset="-34"/>
              </a:defRPr>
            </a:lvl4pPr>
            <a:lvl5pPr marL="2057400" indent="-228600" eaLnBrk="0" hangingPunct="0">
              <a:defRPr sz="2800">
                <a:solidFill>
                  <a:schemeClr val="tx1"/>
                </a:solidFill>
                <a:latin typeface="Calibri" panose="020F0502020204030204" pitchFamily="34" charset="0"/>
                <a:cs typeface="Angsana New" panose="02020603050405020304" pitchFamily="18" charset="-34"/>
              </a:defRPr>
            </a:lvl5pPr>
            <a:lvl6pPr marL="25146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6pPr>
            <a:lvl7pPr marL="29718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7pPr>
            <a:lvl8pPr marL="34290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8pPr>
            <a:lvl9pPr marL="3886200" indent="-228600" eaLnBrk="0" fontAlgn="base" hangingPunct="0">
              <a:spcBef>
                <a:spcPct val="0"/>
              </a:spcBef>
              <a:spcAft>
                <a:spcPct val="0"/>
              </a:spcAft>
              <a:defRPr sz="2800">
                <a:solidFill>
                  <a:schemeClr val="tx1"/>
                </a:solidFill>
                <a:latin typeface="Calibri" panose="020F0502020204030204" pitchFamily="34" charset="0"/>
                <a:cs typeface="Angsana New" panose="02020603050405020304" pitchFamily="18" charset="-34"/>
              </a:defRPr>
            </a:lvl9pPr>
          </a:lstStyle>
          <a:p>
            <a:pPr algn="ctr" eaLnBrk="1" hangingPunct="1"/>
            <a:r>
              <a:rPr lang="en-US" dirty="0">
                <a:solidFill>
                  <a:srgbClr val="0000CC"/>
                </a:solidFill>
                <a:cs typeface="Cordia New" panose="020B0304020202020204" pitchFamily="34" charset="-34"/>
              </a:rPr>
              <a:t>A strategy to gain acceptance and expand coverage</a:t>
            </a:r>
            <a:endParaRPr lang="th-TH" dirty="0">
              <a:solidFill>
                <a:srgbClr val="0000CC"/>
              </a:solidFill>
              <a:cs typeface="Cordia New" panose="020B0304020202020204" pitchFamily="34" charset="-34"/>
            </a:endParaRPr>
          </a:p>
        </p:txBody>
      </p:sp>
      <p:sp>
        <p:nvSpPr>
          <p:cNvPr id="12" name="Text Box 5"/>
          <p:cNvSpPr txBox="1">
            <a:spLocks noChangeArrowheads="1"/>
          </p:cNvSpPr>
          <p:nvPr/>
        </p:nvSpPr>
        <p:spPr bwMode="auto">
          <a:xfrm>
            <a:off x="1346857" y="4090327"/>
            <a:ext cx="5371983" cy="923330"/>
          </a:xfrm>
          <a:prstGeom prst="rect">
            <a:avLst/>
          </a:prstGeom>
          <a:solidFill>
            <a:schemeClr val="accent2">
              <a:lumMod val="20000"/>
              <a:lumOff val="80000"/>
            </a:schemeClr>
          </a:solidFill>
          <a:ln>
            <a:noFill/>
          </a:ln>
        </p:spPr>
        <p:txBody>
          <a:bodyPr wrap="none">
            <a:spAutoFit/>
          </a:bodyPr>
          <a:lstStyle>
            <a:lvl1pPr eaLnBrk="0" hangingPunct="0">
              <a:defRPr sz="2800">
                <a:solidFill>
                  <a:schemeClr val="tx1"/>
                </a:solidFill>
                <a:latin typeface="Calibri" pitchFamily="34" charset="0"/>
                <a:cs typeface="Angsana New" pitchFamily="18" charset="-34"/>
              </a:defRPr>
            </a:lvl1pPr>
            <a:lvl2pPr marL="742950" indent="-285750" eaLnBrk="0" hangingPunct="0">
              <a:defRPr sz="2800">
                <a:solidFill>
                  <a:schemeClr val="tx1"/>
                </a:solidFill>
                <a:latin typeface="Calibri" pitchFamily="34" charset="0"/>
                <a:cs typeface="Angsana New" pitchFamily="18" charset="-34"/>
              </a:defRPr>
            </a:lvl2pPr>
            <a:lvl3pPr marL="1143000" indent="-228600" eaLnBrk="0" hangingPunct="0">
              <a:defRPr sz="2800">
                <a:solidFill>
                  <a:schemeClr val="tx1"/>
                </a:solidFill>
                <a:latin typeface="Calibri" pitchFamily="34" charset="0"/>
                <a:cs typeface="Angsana New" pitchFamily="18" charset="-34"/>
              </a:defRPr>
            </a:lvl3pPr>
            <a:lvl4pPr marL="1600200" indent="-228600" eaLnBrk="0" hangingPunct="0">
              <a:defRPr sz="2800">
                <a:solidFill>
                  <a:schemeClr val="tx1"/>
                </a:solidFill>
                <a:latin typeface="Calibri" pitchFamily="34" charset="0"/>
                <a:cs typeface="Angsana New" pitchFamily="18" charset="-34"/>
              </a:defRPr>
            </a:lvl4pPr>
            <a:lvl5pPr marL="2057400" indent="-228600" eaLnBrk="0" hangingPunct="0">
              <a:defRPr sz="2800">
                <a:solidFill>
                  <a:schemeClr val="tx1"/>
                </a:solidFill>
                <a:latin typeface="Calibri" pitchFamily="34" charset="0"/>
                <a:cs typeface="Angsana New" pitchFamily="18" charset="-34"/>
              </a:defRPr>
            </a:lvl5pPr>
            <a:lvl6pPr marL="2514600" indent="-228600" eaLnBrk="0" fontAlgn="base" hangingPunct="0">
              <a:spcBef>
                <a:spcPct val="0"/>
              </a:spcBef>
              <a:spcAft>
                <a:spcPct val="0"/>
              </a:spcAft>
              <a:defRPr sz="2800">
                <a:solidFill>
                  <a:schemeClr val="tx1"/>
                </a:solidFill>
                <a:latin typeface="Calibri" pitchFamily="34" charset="0"/>
                <a:cs typeface="Angsana New" pitchFamily="18" charset="-34"/>
              </a:defRPr>
            </a:lvl6pPr>
            <a:lvl7pPr marL="2971800" indent="-228600" eaLnBrk="0" fontAlgn="base" hangingPunct="0">
              <a:spcBef>
                <a:spcPct val="0"/>
              </a:spcBef>
              <a:spcAft>
                <a:spcPct val="0"/>
              </a:spcAft>
              <a:defRPr sz="2800">
                <a:solidFill>
                  <a:schemeClr val="tx1"/>
                </a:solidFill>
                <a:latin typeface="Calibri" pitchFamily="34" charset="0"/>
                <a:cs typeface="Angsana New" pitchFamily="18" charset="-34"/>
              </a:defRPr>
            </a:lvl7pPr>
            <a:lvl8pPr marL="3429000" indent="-228600" eaLnBrk="0" fontAlgn="base" hangingPunct="0">
              <a:spcBef>
                <a:spcPct val="0"/>
              </a:spcBef>
              <a:spcAft>
                <a:spcPct val="0"/>
              </a:spcAft>
              <a:defRPr sz="2800">
                <a:solidFill>
                  <a:schemeClr val="tx1"/>
                </a:solidFill>
                <a:latin typeface="Calibri" pitchFamily="34" charset="0"/>
                <a:cs typeface="Angsana New" pitchFamily="18" charset="-34"/>
              </a:defRPr>
            </a:lvl8pPr>
            <a:lvl9pPr marL="3886200" indent="-228600" eaLnBrk="0" fontAlgn="base" hangingPunct="0">
              <a:spcBef>
                <a:spcPct val="0"/>
              </a:spcBef>
              <a:spcAft>
                <a:spcPct val="0"/>
              </a:spcAft>
              <a:defRPr sz="2800">
                <a:solidFill>
                  <a:schemeClr val="tx1"/>
                </a:solidFill>
                <a:latin typeface="Calibri" pitchFamily="34" charset="0"/>
                <a:cs typeface="Angsana New" pitchFamily="18" charset="-34"/>
              </a:defRPr>
            </a:lvl9pPr>
          </a:lstStyle>
          <a:p>
            <a:pPr>
              <a:defRPr/>
            </a:pPr>
            <a:r>
              <a:rPr lang="en-US" sz="1800" b="1" dirty="0" smtClean="0">
                <a:latin typeface="Comic Sans MS" pitchFamily="66" charset="0"/>
                <a:cs typeface="BrowalliaUPC" pitchFamily="34" charset="-34"/>
              </a:rPr>
              <a:t>Step 2: Quality Assurance &amp; Improvement</a:t>
            </a:r>
          </a:p>
          <a:p>
            <a:pPr>
              <a:defRPr/>
            </a:pPr>
            <a:r>
              <a:rPr lang="en-US" sz="1800" b="1" dirty="0" smtClean="0">
                <a:latin typeface="Comic Sans MS" pitchFamily="66" charset="0"/>
                <a:cs typeface="BrowalliaUPC" pitchFamily="34" charset="-34"/>
              </a:rPr>
              <a:t>Identity OFI from goals &amp; objectives of units</a:t>
            </a:r>
          </a:p>
          <a:p>
            <a:pPr>
              <a:defRPr/>
            </a:pPr>
            <a:r>
              <a:rPr lang="en-US" sz="1800" b="1" dirty="0" smtClean="0">
                <a:latin typeface="Comic Sans MS" pitchFamily="66" charset="0"/>
                <a:cs typeface="BrowalliaUPC" pitchFamily="34" charset="-34"/>
              </a:rPr>
              <a:t>Focus on key process improvement</a:t>
            </a:r>
          </a:p>
        </p:txBody>
      </p:sp>
      <p:sp>
        <p:nvSpPr>
          <p:cNvPr id="14" name="TextBox 13"/>
          <p:cNvSpPr txBox="1"/>
          <p:nvPr/>
        </p:nvSpPr>
        <p:spPr>
          <a:xfrm>
            <a:off x="628650" y="460040"/>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B050"/>
                </a:solidFill>
              </a:rPr>
              <a:t>Stepwise Recognition</a:t>
            </a:r>
            <a:endParaRPr lang="th-TH" sz="3200" b="1" dirty="0">
              <a:solidFill>
                <a:srgbClr val="00B050"/>
              </a:solidFill>
            </a:endParaRPr>
          </a:p>
        </p:txBody>
      </p:sp>
    </p:spTree>
    <p:extLst>
      <p:ext uri="{BB962C8B-B14F-4D97-AF65-F5344CB8AC3E}">
        <p14:creationId xmlns:p14="http://schemas.microsoft.com/office/powerpoint/2010/main" val="17632397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autoUpdateAnimBg="0"/>
      <p:bldP spid="12" grpId="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3238"/>
            <a:ext cx="7886700" cy="4351338"/>
          </a:xfrm>
        </p:spPr>
        <p:txBody>
          <a:bodyPr>
            <a:normAutofit/>
          </a:bodyPr>
          <a:lstStyle/>
          <a:p>
            <a:endParaRPr lang="en-US" dirty="0" smtClean="0"/>
          </a:p>
          <a:p>
            <a:r>
              <a:rPr lang="en-US" dirty="0" smtClean="0"/>
              <a:t>Number is easy to monitor, but cannot tell the whole picture</a:t>
            </a:r>
          </a:p>
          <a:p>
            <a:r>
              <a:rPr lang="en-US" dirty="0" smtClean="0"/>
              <a:t>Keep update &amp; simplify knowledge</a:t>
            </a:r>
          </a:p>
          <a:p>
            <a:endParaRPr lang="en-US" dirty="0" smtClean="0"/>
          </a:p>
          <a:p>
            <a:endParaRPr lang="en-US" dirty="0" smtClean="0"/>
          </a:p>
        </p:txBody>
      </p:sp>
      <p:sp>
        <p:nvSpPr>
          <p:cNvPr id="4" name="TextBox 3"/>
          <p:cNvSpPr txBox="1"/>
          <p:nvPr/>
        </p:nvSpPr>
        <p:spPr>
          <a:xfrm>
            <a:off x="628650" y="524435"/>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Information &amp; Knowledge Management</a:t>
            </a:r>
            <a:endParaRPr lang="th-TH" sz="3200" b="1" dirty="0">
              <a:solidFill>
                <a:srgbClr val="0033CC"/>
              </a:solidFill>
            </a:endParaRPr>
          </a:p>
        </p:txBody>
      </p:sp>
    </p:spTree>
    <p:extLst>
      <p:ext uri="{BB962C8B-B14F-4D97-AF65-F5344CB8AC3E}">
        <p14:creationId xmlns:p14="http://schemas.microsoft.com/office/powerpoint/2010/main" val="3717196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TextBox 15"/>
          <p:cNvSpPr txBox="1">
            <a:spLocks noChangeArrowheads="1"/>
          </p:cNvSpPr>
          <p:nvPr/>
        </p:nvSpPr>
        <p:spPr bwMode="auto">
          <a:xfrm>
            <a:off x="1404938" y="6370638"/>
            <a:ext cx="7739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sz="1400" b="1" dirty="0">
                <a:solidFill>
                  <a:srgbClr val="000099"/>
                </a:solidFill>
              </a:rPr>
              <a:t>1996              1998               2000             2002              2004             2006               2008    2009</a:t>
            </a:r>
          </a:p>
        </p:txBody>
      </p:sp>
      <p:pic>
        <p:nvPicPr>
          <p:cNvPr id="9"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95158" y="1356566"/>
            <a:ext cx="3642541" cy="2731906"/>
          </a:xfrm>
          <a:prstGeom prst="rect">
            <a:avLst/>
          </a:prstGeom>
          <a:noFill/>
          <a:ln>
            <a:noFill/>
          </a:ln>
          <a:effectLst>
            <a:glow rad="139700">
              <a:schemeClr val="accent5">
                <a:satMod val="175000"/>
                <a:alpha val="40000"/>
              </a:schemeClr>
            </a:glo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t="19596" r="70228"/>
          <a:stretch/>
        </p:blipFill>
        <p:spPr bwMode="auto">
          <a:xfrm>
            <a:off x="2252302" y="1934310"/>
            <a:ext cx="1665943" cy="2934850"/>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8184" y="404664"/>
            <a:ext cx="2790237" cy="2016224"/>
          </a:xfrm>
          <a:prstGeom prst="rect">
            <a:avLst/>
          </a:prstGeom>
          <a:solidFill>
            <a:schemeClr val="tx1"/>
          </a:solidFill>
          <a:ln>
            <a:noFill/>
          </a:ln>
          <a:effectLst>
            <a:softEdge rad="63500"/>
          </a:effectLst>
          <a:extLst>
            <a:ext uri="{91240B29-F687-4F45-9708-019B960494DF}">
              <a14:hiddenLine xmlns:a14="http://schemas.microsoft.com/office/drawing/2010/main" w="9525">
                <a:solidFill>
                  <a:srgbClr val="000000"/>
                </a:solidFill>
                <a:miter lim="800000"/>
                <a:headEnd/>
                <a:tailEnd/>
              </a14:hiddenLine>
            </a:ext>
          </a:extLst>
        </p:spPr>
      </p:pic>
      <p:sp>
        <p:nvSpPr>
          <p:cNvPr id="12" name="Down Arrow 11"/>
          <p:cNvSpPr/>
          <p:nvPr/>
        </p:nvSpPr>
        <p:spPr>
          <a:xfrm>
            <a:off x="4674394" y="6072188"/>
            <a:ext cx="381000" cy="309562"/>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468" name="TextBox 12"/>
          <p:cNvSpPr txBox="1">
            <a:spLocks noChangeArrowheads="1"/>
          </p:cNvSpPr>
          <p:nvPr/>
        </p:nvSpPr>
        <p:spPr bwMode="auto">
          <a:xfrm>
            <a:off x="2763838" y="5630863"/>
            <a:ext cx="2239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sz="2400"/>
              <a:t>Quality Review</a:t>
            </a:r>
            <a:endParaRPr lang="th-TH" sz="2400"/>
          </a:p>
        </p:txBody>
      </p:sp>
      <p:sp>
        <p:nvSpPr>
          <p:cNvPr id="14" name="Down Arrow 13"/>
          <p:cNvSpPr/>
          <p:nvPr/>
        </p:nvSpPr>
        <p:spPr>
          <a:xfrm>
            <a:off x="6763544" y="5630863"/>
            <a:ext cx="381000" cy="700087"/>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TextBox 14"/>
          <p:cNvSpPr txBox="1">
            <a:spLocks noChangeArrowheads="1"/>
          </p:cNvSpPr>
          <p:nvPr/>
        </p:nvSpPr>
        <p:spPr bwMode="auto">
          <a:xfrm>
            <a:off x="3686175" y="5126038"/>
            <a:ext cx="34067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sz="2400" dirty="0"/>
              <a:t>1</a:t>
            </a:r>
            <a:r>
              <a:rPr lang="en-US" sz="2400" baseline="30000" dirty="0"/>
              <a:t>st</a:t>
            </a:r>
            <a:r>
              <a:rPr lang="en-US" sz="2400" dirty="0"/>
              <a:t> Patient Safety Goals</a:t>
            </a:r>
            <a:endParaRPr lang="th-TH" sz="2400" dirty="0"/>
          </a:p>
        </p:txBody>
      </p:sp>
      <p:sp>
        <p:nvSpPr>
          <p:cNvPr id="16" name="Down Arrow 15"/>
          <p:cNvSpPr/>
          <p:nvPr/>
        </p:nvSpPr>
        <p:spPr>
          <a:xfrm>
            <a:off x="7338219" y="5013325"/>
            <a:ext cx="381000" cy="1346200"/>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TextBox 16"/>
          <p:cNvSpPr txBox="1">
            <a:spLocks noChangeArrowheads="1"/>
          </p:cNvSpPr>
          <p:nvPr/>
        </p:nvSpPr>
        <p:spPr bwMode="auto">
          <a:xfrm>
            <a:off x="5719763" y="4551363"/>
            <a:ext cx="19478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sz="2400" dirty="0"/>
              <a:t>Trigger Tools</a:t>
            </a:r>
            <a:endParaRPr lang="th-TH" sz="2400" dirty="0"/>
          </a:p>
        </p:txBody>
      </p:sp>
      <p:sp>
        <p:nvSpPr>
          <p:cNvPr id="18" name="Down Arrow 17"/>
          <p:cNvSpPr/>
          <p:nvPr/>
        </p:nvSpPr>
        <p:spPr>
          <a:xfrm>
            <a:off x="7862888" y="4437063"/>
            <a:ext cx="381000" cy="1922462"/>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TextBox 18"/>
          <p:cNvSpPr txBox="1">
            <a:spLocks noChangeArrowheads="1"/>
          </p:cNvSpPr>
          <p:nvPr/>
        </p:nvSpPr>
        <p:spPr bwMode="auto">
          <a:xfrm>
            <a:off x="4757738" y="4005263"/>
            <a:ext cx="35591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eaLnBrk="1" hangingPunct="1"/>
            <a:r>
              <a:rPr lang="en-US" sz="2400"/>
              <a:t>2</a:t>
            </a:r>
            <a:r>
              <a:rPr lang="en-US" sz="2400" baseline="30000"/>
              <a:t>nd</a:t>
            </a:r>
            <a:r>
              <a:rPr lang="en-US" sz="2400"/>
              <a:t> Patient Safety Goals</a:t>
            </a:r>
            <a:endParaRPr lang="th-TH" sz="2400"/>
          </a:p>
        </p:txBody>
      </p:sp>
      <p:sp>
        <p:nvSpPr>
          <p:cNvPr id="20" name="Down Arrow 19"/>
          <p:cNvSpPr/>
          <p:nvPr/>
        </p:nvSpPr>
        <p:spPr>
          <a:xfrm>
            <a:off x="8439150" y="2565400"/>
            <a:ext cx="381000" cy="3794125"/>
          </a:xfrm>
          <a:prstGeom prst="downArrow">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22" name="Straight Connector 21"/>
          <p:cNvCxnSpPr>
            <a:endCxn id="15" idx="1"/>
          </p:cNvCxnSpPr>
          <p:nvPr/>
        </p:nvCxnSpPr>
        <p:spPr>
          <a:xfrm>
            <a:off x="2252663" y="5356225"/>
            <a:ext cx="1433512" cy="0"/>
          </a:xfrm>
          <a:prstGeom prst="line">
            <a:avLst/>
          </a:prstGeom>
          <a:ln w="57150">
            <a:solidFill>
              <a:schemeClr val="accent3">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067175" y="4781550"/>
            <a:ext cx="1616075" cy="15875"/>
          </a:xfrm>
          <a:prstGeom prst="line">
            <a:avLst/>
          </a:prstGeom>
          <a:ln w="57150">
            <a:solidFill>
              <a:schemeClr val="accent3">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25" name="TextBox 24"/>
          <p:cNvSpPr txBox="1">
            <a:spLocks noChangeArrowheads="1"/>
          </p:cNvSpPr>
          <p:nvPr/>
        </p:nvSpPr>
        <p:spPr bwMode="auto">
          <a:xfrm>
            <a:off x="6392863" y="417513"/>
            <a:ext cx="1274762"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800">
                <a:solidFill>
                  <a:schemeClr val="tx1"/>
                </a:solidFill>
                <a:latin typeface="Arial" panose="020B0604020202020204" pitchFamily="34" charset="0"/>
                <a:cs typeface="Arial" panose="020B0604020202020204" pitchFamily="34" charset="0"/>
              </a:defRPr>
            </a:lvl1pPr>
            <a:lvl2pPr marL="742950" indent="-285750" eaLnBrk="0" hangingPunct="0">
              <a:defRPr sz="2800">
                <a:solidFill>
                  <a:schemeClr val="tx1"/>
                </a:solidFill>
                <a:latin typeface="Arial" panose="020B0604020202020204" pitchFamily="34" charset="0"/>
                <a:cs typeface="Arial" panose="020B0604020202020204" pitchFamily="34" charset="0"/>
              </a:defRPr>
            </a:lvl2pPr>
            <a:lvl3pPr marL="1143000" indent="-228600" eaLnBrk="0" hangingPunct="0">
              <a:defRPr sz="2800">
                <a:solidFill>
                  <a:schemeClr val="tx1"/>
                </a:solidFill>
                <a:latin typeface="Arial" panose="020B0604020202020204" pitchFamily="34" charset="0"/>
                <a:cs typeface="Arial" panose="020B0604020202020204" pitchFamily="34" charset="0"/>
              </a:defRPr>
            </a:lvl3pPr>
            <a:lvl4pPr marL="1600200" indent="-228600" eaLnBrk="0" hangingPunct="0">
              <a:defRPr sz="2800">
                <a:solidFill>
                  <a:schemeClr val="tx1"/>
                </a:solidFill>
                <a:latin typeface="Arial" panose="020B0604020202020204" pitchFamily="34" charset="0"/>
                <a:cs typeface="Arial" panose="020B0604020202020204" pitchFamily="34" charset="0"/>
              </a:defRPr>
            </a:lvl4pPr>
            <a:lvl5pPr marL="2057400" indent="-228600" eaLnBrk="0" hangingPunct="0">
              <a:defRPr sz="2800">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cs typeface="Arial" panose="020B0604020202020204" pitchFamily="34" charset="0"/>
              </a:defRPr>
            </a:lvl9pPr>
          </a:lstStyle>
          <a:p>
            <a:pPr algn="ctr" eaLnBrk="1" hangingPunct="1"/>
            <a:r>
              <a:rPr lang="en-US" sz="1800" b="1">
                <a:solidFill>
                  <a:srgbClr val="FF0000"/>
                </a:solidFill>
              </a:rPr>
              <a:t>Review &amp; </a:t>
            </a:r>
          </a:p>
          <a:p>
            <a:pPr algn="ctr" eaLnBrk="1" hangingPunct="1"/>
            <a:r>
              <a:rPr lang="en-US" sz="1800" b="1">
                <a:solidFill>
                  <a:srgbClr val="FF0000"/>
                </a:solidFill>
              </a:rPr>
              <a:t>Redesign</a:t>
            </a:r>
            <a:endParaRPr lang="th-TH" sz="1800" b="1">
              <a:solidFill>
                <a:srgbClr val="FF0000"/>
              </a:solidFill>
            </a:endParaRPr>
          </a:p>
        </p:txBody>
      </p:sp>
      <p:pic>
        <p:nvPicPr>
          <p:cNvPr id="27"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4925" y="4232758"/>
            <a:ext cx="2085529" cy="1561134"/>
          </a:xfrm>
          <a:prstGeom prst="rect">
            <a:avLst/>
          </a:prstGeom>
          <a:solidFill>
            <a:schemeClr val="bg1"/>
          </a:solidFill>
          <a:ln>
            <a:noFill/>
          </a:ln>
          <a:effectLst>
            <a:glow rad="139700">
              <a:schemeClr val="accent6">
                <a:satMod val="175000"/>
                <a:alpha val="40000"/>
              </a:schemeClr>
            </a:glow>
          </a:effectLst>
          <a:extLst/>
        </p:spPr>
      </p:pic>
      <p:sp>
        <p:nvSpPr>
          <p:cNvPr id="29" name="TextBox 28"/>
          <p:cNvSpPr txBox="1"/>
          <p:nvPr/>
        </p:nvSpPr>
        <p:spPr>
          <a:xfrm>
            <a:off x="454432" y="139301"/>
            <a:ext cx="4618812" cy="1077218"/>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fontAlgn="auto">
              <a:spcBef>
                <a:spcPts val="0"/>
              </a:spcBef>
              <a:spcAft>
                <a:spcPts val="0"/>
              </a:spcAft>
              <a:defRPr/>
            </a:pPr>
            <a:r>
              <a:rPr lang="en-US" sz="3200" b="1" dirty="0" smtClean="0">
                <a:solidFill>
                  <a:srgbClr val="00B050"/>
                </a:solidFill>
              </a:rPr>
              <a:t>Keep Update &amp; Simplify</a:t>
            </a:r>
          </a:p>
          <a:p>
            <a:pPr fontAlgn="auto">
              <a:spcBef>
                <a:spcPts val="0"/>
              </a:spcBef>
              <a:spcAft>
                <a:spcPts val="0"/>
              </a:spcAft>
              <a:defRPr/>
            </a:pPr>
            <a:r>
              <a:rPr lang="en-US" sz="3200" b="1" dirty="0" smtClean="0">
                <a:solidFill>
                  <a:srgbClr val="00B050"/>
                </a:solidFill>
              </a:rPr>
              <a:t>Example of Patient Safety</a:t>
            </a:r>
            <a:endParaRPr lang="th-TH" sz="3200" b="1" dirty="0">
              <a:solidFill>
                <a:srgbClr val="00B050"/>
              </a:solidFill>
            </a:endParaRPr>
          </a:p>
        </p:txBody>
      </p:sp>
    </p:spTree>
    <p:extLst>
      <p:ext uri="{BB962C8B-B14F-4D97-AF65-F5344CB8AC3E}">
        <p14:creationId xmlns:p14="http://schemas.microsoft.com/office/powerpoint/2010/main" val="3300000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500"/>
                                        <p:tgtEl>
                                          <p:spTgt spid="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11"/>
                                        </p:tgtEl>
                                        <p:attrNameLst>
                                          <p:attrName>style.visibility</p:attrName>
                                        </p:attrNameLst>
                                      </p:cBhvr>
                                      <p:to>
                                        <p:strVal val="visible"/>
                                      </p:to>
                                    </p:set>
                                    <p:animEffect transition="in" filter="fade">
                                      <p:cBhvr>
                                        <p:cTn id="49" dur="500"/>
                                        <p:tgtEl>
                                          <p:spTgt spid="11"/>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P spid="16" grpId="0" animBg="1"/>
      <p:bldP spid="17" grpId="0"/>
      <p:bldP spid="18" grpId="0" animBg="1"/>
      <p:bldP spid="19" grpId="0"/>
      <p:bldP spid="20" grpId="0" animBg="1"/>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3238"/>
            <a:ext cx="7886700" cy="4351338"/>
          </a:xfrm>
        </p:spPr>
        <p:txBody>
          <a:bodyPr>
            <a:normAutofit fontScale="92500" lnSpcReduction="10000"/>
          </a:bodyPr>
          <a:lstStyle/>
          <a:p>
            <a:r>
              <a:rPr lang="en-US" dirty="0" smtClean="0"/>
              <a:t>Engage with professional organizations</a:t>
            </a:r>
          </a:p>
          <a:p>
            <a:r>
              <a:rPr lang="en-US" dirty="0" smtClean="0"/>
              <a:t>Engage healthcare staff, demonstrate benefits for them, use attractive tools for specific professions, e.g. clinical tracer for physician</a:t>
            </a:r>
          </a:p>
          <a:p>
            <a:r>
              <a:rPr lang="en-US" dirty="0">
                <a:latin typeface="Arial" panose="020B0604020202020204" pitchFamily="34" charset="0"/>
              </a:rPr>
              <a:t>Working with physicians: don’t tell, just ask</a:t>
            </a:r>
          </a:p>
          <a:p>
            <a:r>
              <a:rPr lang="en-US" dirty="0" smtClean="0">
                <a:latin typeface="Arial" panose="020B0604020202020204" pitchFamily="34" charset="0"/>
              </a:rPr>
              <a:t>Create </a:t>
            </a:r>
            <a:r>
              <a:rPr lang="en-US" dirty="0">
                <a:latin typeface="Arial" panose="020B0604020202020204" pitchFamily="34" charset="0"/>
              </a:rPr>
              <a:t>inspiration from within, story telling or narrative medicine makes people realize their value </a:t>
            </a:r>
            <a:endParaRPr lang="en-US" dirty="0" smtClean="0">
              <a:latin typeface="Arial" panose="020B0604020202020204" pitchFamily="34" charset="0"/>
            </a:endParaRPr>
          </a:p>
          <a:p>
            <a:r>
              <a:rPr lang="en-US" dirty="0" smtClean="0">
                <a:latin typeface="Arial" panose="020B0604020202020204" pitchFamily="34" charset="0"/>
              </a:rPr>
              <a:t>Work with 3</a:t>
            </a:r>
            <a:r>
              <a:rPr lang="en-US" baseline="30000" dirty="0" smtClean="0">
                <a:latin typeface="Arial" panose="020B0604020202020204" pitchFamily="34" charset="0"/>
              </a:rPr>
              <a:t>rd</a:t>
            </a:r>
            <a:r>
              <a:rPr lang="en-US" dirty="0" smtClean="0">
                <a:latin typeface="Arial" panose="020B0604020202020204" pitchFamily="34" charset="0"/>
              </a:rPr>
              <a:t> party payer to create optimal  financial incentive, but be aware of its side effect</a:t>
            </a:r>
          </a:p>
          <a:p>
            <a:r>
              <a:rPr lang="en-US" dirty="0" smtClean="0">
                <a:latin typeface="Arial" panose="020B0604020202020204" pitchFamily="34" charset="0"/>
              </a:rPr>
              <a:t>Promote a concept of living organization</a:t>
            </a:r>
            <a:endParaRPr lang="en-US" dirty="0" smtClean="0"/>
          </a:p>
          <a:p>
            <a:endParaRPr lang="en-US" dirty="0" smtClean="0"/>
          </a:p>
          <a:p>
            <a:endParaRPr lang="en-US" dirty="0" smtClean="0"/>
          </a:p>
        </p:txBody>
      </p:sp>
      <p:sp>
        <p:nvSpPr>
          <p:cNvPr id="4" name="TextBox 3"/>
          <p:cNvSpPr txBox="1"/>
          <p:nvPr/>
        </p:nvSpPr>
        <p:spPr>
          <a:xfrm>
            <a:off x="628650" y="524435"/>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33CC"/>
                </a:solidFill>
              </a:rPr>
              <a:t>People Focus</a:t>
            </a:r>
            <a:endParaRPr lang="th-TH" sz="3200" b="1" dirty="0">
              <a:solidFill>
                <a:srgbClr val="0033CC"/>
              </a:solidFill>
            </a:endParaRPr>
          </a:p>
        </p:txBody>
      </p:sp>
    </p:spTree>
    <p:extLst>
      <p:ext uri="{BB962C8B-B14F-4D97-AF65-F5344CB8AC3E}">
        <p14:creationId xmlns:p14="http://schemas.microsoft.com/office/powerpoint/2010/main" val="391864391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543238"/>
            <a:ext cx="7886700" cy="4351338"/>
          </a:xfrm>
        </p:spPr>
        <p:txBody>
          <a:bodyPr>
            <a:normAutofit fontScale="92500" lnSpcReduction="20000"/>
          </a:bodyPr>
          <a:lstStyle/>
          <a:p>
            <a:r>
              <a:rPr lang="en-US" dirty="0"/>
              <a:t>Living system : open, self-organizing system, flexible/adaptive, creative, learning capability, spirituality </a:t>
            </a:r>
          </a:p>
          <a:p>
            <a:r>
              <a:rPr lang="en-US" dirty="0"/>
              <a:t>Leadership is the person who put a right influence at a right time</a:t>
            </a:r>
          </a:p>
          <a:p>
            <a:r>
              <a:rPr lang="en-US" dirty="0"/>
              <a:t>Efficient communication is through informal network, allow free interpretation of information</a:t>
            </a:r>
          </a:p>
          <a:p>
            <a:r>
              <a:rPr lang="en-US" dirty="0"/>
              <a:t>The staff should have opportunities to work on what value and have meaning to them</a:t>
            </a:r>
          </a:p>
          <a:p>
            <a:r>
              <a:rPr lang="en-US" dirty="0"/>
              <a:t>Turning &amp; listening to one another, deep listening, dialogue, U theory</a:t>
            </a:r>
          </a:p>
          <a:p>
            <a:r>
              <a:rPr lang="en-US" dirty="0"/>
              <a:t>HRD need to consider spiritual </a:t>
            </a:r>
            <a:r>
              <a:rPr lang="en-US" dirty="0" smtClean="0"/>
              <a:t>development</a:t>
            </a:r>
          </a:p>
          <a:p>
            <a:endParaRPr lang="en-US" dirty="0" smtClean="0"/>
          </a:p>
        </p:txBody>
      </p:sp>
      <p:sp>
        <p:nvSpPr>
          <p:cNvPr id="4" name="TextBox 3"/>
          <p:cNvSpPr txBox="1"/>
          <p:nvPr/>
        </p:nvSpPr>
        <p:spPr>
          <a:xfrm>
            <a:off x="628650" y="524435"/>
            <a:ext cx="7886700" cy="584775"/>
          </a:xfrm>
          <a:prstGeom prst="rect">
            <a:avLst/>
          </a:prstGeom>
          <a:solidFill>
            <a:schemeClr val="tx2">
              <a:lumMod val="20000"/>
              <a:lumOff val="80000"/>
            </a:schemeClr>
          </a:solidFill>
          <a:effectLst>
            <a:outerShdw blurRad="40000" dist="20000" dir="5400000" rotWithShape="0">
              <a:srgbClr val="000000">
                <a:alpha val="38000"/>
              </a:srgbClr>
            </a:outerShdw>
            <a:reflection blurRad="6350" stA="50000" endA="300" endPos="55000" dir="5400000" sy="-100000" algn="bl" rotWithShape="0"/>
          </a:effectLst>
        </p:spPr>
        <p:style>
          <a:lnRef idx="3">
            <a:schemeClr val="lt1"/>
          </a:lnRef>
          <a:fillRef idx="1">
            <a:schemeClr val="accent1"/>
          </a:fillRef>
          <a:effectRef idx="1">
            <a:schemeClr val="accent1"/>
          </a:effectRef>
          <a:fontRef idx="minor">
            <a:schemeClr val="lt1"/>
          </a:fontRef>
        </p:style>
        <p:txBody>
          <a:bodyPr wrap="square">
            <a:spAutoFit/>
          </a:bodyPr>
          <a:lstStyle/>
          <a:p>
            <a:pPr algn="ctr" fontAlgn="auto">
              <a:spcBef>
                <a:spcPts val="0"/>
              </a:spcBef>
              <a:spcAft>
                <a:spcPts val="0"/>
              </a:spcAft>
              <a:defRPr/>
            </a:pPr>
            <a:r>
              <a:rPr lang="en-US" sz="3200" b="1" dirty="0" smtClean="0">
                <a:solidFill>
                  <a:srgbClr val="00B050"/>
                </a:solidFill>
              </a:rPr>
              <a:t>Living Organization</a:t>
            </a:r>
            <a:endParaRPr lang="th-TH" sz="3200" b="1" dirty="0">
              <a:solidFill>
                <a:srgbClr val="00B050"/>
              </a:solidFill>
            </a:endParaRPr>
          </a:p>
        </p:txBody>
      </p:sp>
    </p:spTree>
    <p:extLst>
      <p:ext uri="{BB962C8B-B14F-4D97-AF65-F5344CB8AC3E}">
        <p14:creationId xmlns:p14="http://schemas.microsoft.com/office/powerpoint/2010/main" val="35822925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552</TotalTime>
  <Words>1053</Words>
  <Application>Microsoft Office PowerPoint</Application>
  <PresentationFormat>On-screen Show (4:3)</PresentationFormat>
  <Paragraphs>151</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Leadership and Strategy  for Improvement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Leadership and Strategy  for Improvement</dc:title>
  <dc:creator>ANUWAT  SUPACHUTIKUL, M.D.</dc:creator>
  <cp:lastModifiedBy>zoe sifrim</cp:lastModifiedBy>
  <cp:revision>22</cp:revision>
  <dcterms:created xsi:type="dcterms:W3CDTF">2013-04-03T03:40:02Z</dcterms:created>
  <dcterms:modified xsi:type="dcterms:W3CDTF">2013-04-05T14:56:44Z</dcterms:modified>
</cp:coreProperties>
</file>