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9" r:id="rId3"/>
    <p:sldId id="270" r:id="rId4"/>
    <p:sldId id="271" r:id="rId5"/>
    <p:sldId id="272" r:id="rId6"/>
    <p:sldId id="273" r:id="rId7"/>
    <p:sldId id="274" r:id="rId8"/>
    <p:sldId id="275" r:id="rId9"/>
    <p:sldId id="276" r:id="rId10"/>
    <p:sldId id="277" r:id="rId11"/>
    <p:sldId id="278" r:id="rId12"/>
    <p:sldId id="27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11" d="100"/>
          <a:sy n="111" d="100"/>
        </p:scale>
        <p:origin x="120"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90E21C-4A15-4EBA-AA4A-FC9B81952645}"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4149619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90E21C-4A15-4EBA-AA4A-FC9B81952645}"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4279640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90E21C-4A15-4EBA-AA4A-FC9B81952645}"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1432404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90E21C-4A15-4EBA-AA4A-FC9B81952645}"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618094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90E21C-4A15-4EBA-AA4A-FC9B81952645}"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307897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490E21C-4A15-4EBA-AA4A-FC9B81952645}"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3299932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90E21C-4A15-4EBA-AA4A-FC9B81952645}" type="datetimeFigureOut">
              <a:rPr lang="en-US" smtClean="0"/>
              <a:t>4/7/2014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4044317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490E21C-4A15-4EBA-AA4A-FC9B81952645}" type="datetimeFigureOut">
              <a:rPr lang="en-US" smtClean="0"/>
              <a:t>4/7/2014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1953833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90E21C-4A15-4EBA-AA4A-FC9B81952645}" type="datetimeFigureOut">
              <a:rPr lang="en-US" smtClean="0"/>
              <a:t>4/7/2014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2007076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0E21C-4A15-4EBA-AA4A-FC9B81952645}"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3001107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0E21C-4A15-4EBA-AA4A-FC9B81952645}"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805326-5E01-4A14-A35B-121179DEE4B1}" type="slidenum">
              <a:rPr lang="en-US" smtClean="0"/>
              <a:t>‹#›</a:t>
            </a:fld>
            <a:endParaRPr lang="en-US"/>
          </a:p>
        </p:txBody>
      </p:sp>
    </p:spTree>
    <p:extLst>
      <p:ext uri="{BB962C8B-B14F-4D97-AF65-F5344CB8AC3E}">
        <p14:creationId xmlns:p14="http://schemas.microsoft.com/office/powerpoint/2010/main" val="1287884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0E21C-4A15-4EBA-AA4A-FC9B81952645}" type="datetimeFigureOut">
              <a:rPr lang="en-US" smtClean="0"/>
              <a:t>4/7/2014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805326-5E01-4A14-A35B-121179DEE4B1}" type="slidenum">
              <a:rPr lang="en-US" smtClean="0"/>
              <a:t>‹#›</a:t>
            </a:fld>
            <a:endParaRPr lang="en-US"/>
          </a:p>
        </p:txBody>
      </p:sp>
    </p:spTree>
    <p:extLst>
      <p:ext uri="{BB962C8B-B14F-4D97-AF65-F5344CB8AC3E}">
        <p14:creationId xmlns:p14="http://schemas.microsoft.com/office/powerpoint/2010/main" val="1921266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2026" y="577970"/>
            <a:ext cx="8001000" cy="3416320"/>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Supplemental </a:t>
            </a:r>
            <a:r>
              <a:rPr lang="en-US" sz="1200" dirty="0" smtClean="0">
                <a:latin typeface="Times New Roman" panose="02020603050405020304" pitchFamily="18" charset="0"/>
                <a:cs typeface="Times New Roman" panose="02020603050405020304" pitchFamily="18" charset="0"/>
              </a:rPr>
              <a:t>figure </a:t>
            </a:r>
            <a:r>
              <a:rPr lang="en-US" sz="1200" dirty="0" smtClean="0">
                <a:latin typeface="Times New Roman" panose="02020603050405020304" pitchFamily="18" charset="0"/>
                <a:cs typeface="Times New Roman" panose="02020603050405020304" pitchFamily="18" charset="0"/>
              </a:rPr>
              <a:t>S5. Comparison of expression profile of propionylated proteins between exponential and stationary phase on 2-DE gels.</a:t>
            </a:r>
          </a:p>
          <a:p>
            <a:r>
              <a:rPr lang="en-US" sz="1200" dirty="0" smtClean="0">
                <a:latin typeface="Times New Roman" panose="02020603050405020304" pitchFamily="18" charset="0"/>
                <a:cs typeface="Times New Roman" panose="02020603050405020304" pitchFamily="18" charset="0"/>
              </a:rPr>
              <a:t>The 2-DE gels were prepared in </a:t>
            </a:r>
            <a:r>
              <a:rPr lang="en-US" sz="1200" dirty="0" err="1" smtClean="0">
                <a:latin typeface="Times New Roman" panose="02020603050405020304" pitchFamily="18" charset="0"/>
                <a:cs typeface="Times New Roman" panose="02020603050405020304" pitchFamily="18" charset="0"/>
              </a:rPr>
              <a:t>p</a:t>
            </a:r>
            <a:r>
              <a:rPr lang="en-US" sz="1200" i="1" dirty="0" err="1" smtClean="0">
                <a:latin typeface="Times New Roman" panose="02020603050405020304" pitchFamily="18" charset="0"/>
                <a:cs typeface="Times New Roman" panose="02020603050405020304" pitchFamily="18" charset="0"/>
              </a:rPr>
              <a:t>I</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4 to 7 and 12.5 % </a:t>
            </a:r>
            <a:r>
              <a:rPr lang="en-US" sz="1200" dirty="0" smtClean="0">
                <a:latin typeface="Times New Roman" panose="02020603050405020304" pitchFamily="18" charset="0"/>
                <a:cs typeface="Times New Roman" panose="02020603050405020304" pitchFamily="18" charset="0"/>
              </a:rPr>
              <a:t>SDS-polyacrylamide gel.  The images were analyzed with two biological replicates for each growth phase by </a:t>
            </a:r>
            <a:r>
              <a:rPr lang="en-US" sz="1200" dirty="0" err="1" smtClean="0">
                <a:latin typeface="Times New Roman" panose="02020603050405020304" pitchFamily="18" charset="0"/>
                <a:cs typeface="Times New Roman" panose="02020603050405020304" pitchFamily="18" charset="0"/>
              </a:rPr>
              <a:t>ImageMaster</a:t>
            </a:r>
            <a:r>
              <a:rPr lang="en-US" sz="1200" dirty="0" smtClean="0">
                <a:latin typeface="Times New Roman" panose="02020603050405020304" pitchFamily="18" charset="0"/>
                <a:cs typeface="Times New Roman" panose="02020603050405020304" pitchFamily="18" charset="0"/>
              </a:rPr>
              <a:t> Platinum 5.0 (GE Healthcare, USA).  The reference gel image of mid-exponential phase of </a:t>
            </a:r>
            <a:r>
              <a:rPr lang="en-US" sz="1200" i="1" dirty="0" smtClean="0">
                <a:latin typeface="Times New Roman" panose="02020603050405020304" pitchFamily="18" charset="0"/>
                <a:cs typeface="Times New Roman" panose="02020603050405020304" pitchFamily="18" charset="0"/>
              </a:rPr>
              <a:t>T. thermophilus </a:t>
            </a:r>
            <a:r>
              <a:rPr lang="en-US" sz="1200" dirty="0" smtClean="0">
                <a:latin typeface="Times New Roman" panose="02020603050405020304" pitchFamily="18" charset="0"/>
                <a:cs typeface="Times New Roman" panose="02020603050405020304" pitchFamily="18" charset="0"/>
              </a:rPr>
              <a:t>had been reported in our previous study (1), and used for comparative analysis as one of exponential phase image in this study.  The spot number of each protein is corresponded to the number on reference map (1).   Left side showed 3D spot image of each protein and right side showed magnified each spot image on 2-DE gel.  Red arrows indicate the spot corresponding to target protein.  The number of identified propionylation sites in each propionylprotein was presented in parentheses.  The black colored number indicates total number of identified propionylation sites (n≥1) in both growth phases.  The blue and red colored number indicates identified propionylation site in mid-exponential and late stationary phase of </a:t>
            </a:r>
            <a:r>
              <a:rPr lang="en-US" sz="1200" i="1" dirty="0" smtClean="0">
                <a:latin typeface="Times New Roman" panose="02020603050405020304" pitchFamily="18" charset="0"/>
                <a:cs typeface="Times New Roman" panose="02020603050405020304" pitchFamily="18" charset="0"/>
              </a:rPr>
              <a:t>T. thermophilus</a:t>
            </a:r>
            <a:r>
              <a:rPr lang="en-US" sz="1200" dirty="0" smtClean="0">
                <a:latin typeface="Times New Roman" panose="02020603050405020304" pitchFamily="18" charset="0"/>
                <a:cs typeface="Times New Roman" panose="02020603050405020304" pitchFamily="18" charset="0"/>
              </a:rPr>
              <a:t>, respectively.</a:t>
            </a:r>
          </a:p>
          <a:p>
            <a:endParaRPr lang="en-US" sz="1200" dirty="0" smtClean="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a:p>
            <a:endParaRPr lang="en-US" sz="1200" dirty="0" smtClean="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a:p>
            <a:r>
              <a:rPr lang="en-US" sz="1200" dirty="0" smtClean="0">
                <a:latin typeface="Times New Roman" panose="02020603050405020304" pitchFamily="18" charset="0"/>
                <a:cs typeface="Times New Roman" panose="02020603050405020304" pitchFamily="18" charset="0"/>
              </a:rPr>
              <a:t>Reference</a:t>
            </a:r>
          </a:p>
          <a:p>
            <a:r>
              <a:rPr lang="en-US" sz="1200" dirty="0" smtClean="0">
                <a:latin typeface="Times New Roman" panose="02020603050405020304" pitchFamily="18" charset="0"/>
                <a:cs typeface="Times New Roman" panose="02020603050405020304" pitchFamily="18" charset="0"/>
              </a:rPr>
              <a:t>1. </a:t>
            </a:r>
            <a:r>
              <a:rPr lang="en-US" sz="1200" dirty="0">
                <a:latin typeface="Times New Roman" panose="02020603050405020304" pitchFamily="18" charset="0"/>
                <a:cs typeface="Times New Roman" panose="02020603050405020304" pitchFamily="18" charset="0"/>
              </a:rPr>
              <a:t>Kim, K., Okanishi, H., Masui, R., Harada, A., </a:t>
            </a:r>
            <a:r>
              <a:rPr lang="en-US" sz="1200" dirty="0" err="1">
                <a:latin typeface="Times New Roman" panose="02020603050405020304" pitchFamily="18" charset="0"/>
                <a:cs typeface="Times New Roman" panose="02020603050405020304" pitchFamily="18" charset="0"/>
              </a:rPr>
              <a:t>Ueyama</a:t>
            </a:r>
            <a:r>
              <a:rPr lang="en-US" sz="1200" dirty="0">
                <a:latin typeface="Times New Roman" panose="02020603050405020304" pitchFamily="18" charset="0"/>
                <a:cs typeface="Times New Roman" panose="02020603050405020304" pitchFamily="18" charset="0"/>
              </a:rPr>
              <a:t>, N., and Kuramitsu, S. (2012) Whole-cell proteome reference maps of an extreme thermophile, </a:t>
            </a:r>
            <a:r>
              <a:rPr lang="en-US" sz="1200" i="1" dirty="0">
                <a:latin typeface="Times New Roman" panose="02020603050405020304" pitchFamily="18" charset="0"/>
                <a:cs typeface="Times New Roman" panose="02020603050405020304" pitchFamily="18" charset="0"/>
              </a:rPr>
              <a:t>Thermus thermophilus </a:t>
            </a:r>
            <a:r>
              <a:rPr lang="en-US" sz="1200" dirty="0">
                <a:latin typeface="Times New Roman" panose="02020603050405020304" pitchFamily="18" charset="0"/>
                <a:cs typeface="Times New Roman" panose="02020603050405020304" pitchFamily="18" charset="0"/>
              </a:rPr>
              <a:t>HB8. </a:t>
            </a:r>
            <a:r>
              <a:rPr lang="en-US" sz="1200" i="1" dirty="0">
                <a:latin typeface="Times New Roman" panose="02020603050405020304" pitchFamily="18" charset="0"/>
                <a:cs typeface="Times New Roman" panose="02020603050405020304" pitchFamily="18" charset="0"/>
              </a:rPr>
              <a:t>Proteomics</a:t>
            </a:r>
            <a:r>
              <a:rPr lang="en-US" sz="1200" dirty="0">
                <a:latin typeface="Times New Roman" panose="02020603050405020304" pitchFamily="18" charset="0"/>
                <a:cs typeface="Times New Roman" panose="02020603050405020304" pitchFamily="18" charset="0"/>
              </a:rPr>
              <a:t> 12, 3063-3068</a:t>
            </a:r>
          </a:p>
        </p:txBody>
      </p:sp>
    </p:spTree>
    <p:extLst>
      <p:ext uri="{BB962C8B-B14F-4D97-AF65-F5344CB8AC3E}">
        <p14:creationId xmlns:p14="http://schemas.microsoft.com/office/powerpoint/2010/main" val="3861187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2369" y="3861865"/>
            <a:ext cx="4023623"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844" y="598024"/>
            <a:ext cx="402701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152400" y="187918"/>
            <a:ext cx="7391400" cy="369332"/>
          </a:xfrm>
          <a:prstGeom prst="rect">
            <a:avLst/>
          </a:prstGeom>
          <a:noFill/>
        </p:spPr>
        <p:txBody>
          <a:bodyPr wrap="square" rtlCol="0">
            <a:spAutoFit/>
          </a:bodyPr>
          <a:lstStyle/>
          <a:p>
            <a:r>
              <a:rPr lang="en-US" dirty="0" smtClean="0"/>
              <a:t>TTHA0614, Spot No. 49, Trigger factor (1)</a:t>
            </a:r>
            <a:endParaRPr lang="en-US" dirty="0"/>
          </a:p>
        </p:txBody>
      </p:sp>
      <p:pic>
        <p:nvPicPr>
          <p:cNvPr id="3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0765" y="609600"/>
            <a:ext cx="3220785"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34"/>
          <p:cNvSpPr txBox="1"/>
          <p:nvPr/>
        </p:nvSpPr>
        <p:spPr>
          <a:xfrm>
            <a:off x="488909" y="1159064"/>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36" name="TextBox 35"/>
          <p:cNvSpPr txBox="1"/>
          <p:nvPr/>
        </p:nvSpPr>
        <p:spPr>
          <a:xfrm>
            <a:off x="488909" y="2693635"/>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37" name="TextBox 36"/>
          <p:cNvSpPr txBox="1"/>
          <p:nvPr/>
        </p:nvSpPr>
        <p:spPr>
          <a:xfrm>
            <a:off x="228600" y="914400"/>
            <a:ext cx="1295400" cy="369332"/>
          </a:xfrm>
          <a:prstGeom prst="rect">
            <a:avLst/>
          </a:prstGeom>
          <a:noFill/>
        </p:spPr>
        <p:txBody>
          <a:bodyPr wrap="square" rtlCol="0">
            <a:spAutoFit/>
          </a:bodyPr>
          <a:lstStyle/>
          <a:p>
            <a:r>
              <a:rPr lang="en-US" dirty="0" smtClean="0"/>
              <a:t>Log phase</a:t>
            </a:r>
            <a:endParaRPr lang="en-US" dirty="0"/>
          </a:p>
        </p:txBody>
      </p:sp>
      <p:sp>
        <p:nvSpPr>
          <p:cNvPr id="38" name="TextBox 37"/>
          <p:cNvSpPr txBox="1"/>
          <p:nvPr/>
        </p:nvSpPr>
        <p:spPr>
          <a:xfrm>
            <a:off x="228600" y="2198658"/>
            <a:ext cx="1295400" cy="646331"/>
          </a:xfrm>
          <a:prstGeom prst="rect">
            <a:avLst/>
          </a:prstGeom>
          <a:noFill/>
        </p:spPr>
        <p:txBody>
          <a:bodyPr wrap="square" rtlCol="0">
            <a:spAutoFit/>
          </a:bodyPr>
          <a:lstStyle/>
          <a:p>
            <a:r>
              <a:rPr lang="en-US" dirty="0" smtClean="0"/>
              <a:t>Stationary phase</a:t>
            </a:r>
            <a:endParaRPr lang="en-US" dirty="0"/>
          </a:p>
        </p:txBody>
      </p:sp>
      <p:sp>
        <p:nvSpPr>
          <p:cNvPr id="39" name="Rectangle 38"/>
          <p:cNvSpPr/>
          <p:nvPr/>
        </p:nvSpPr>
        <p:spPr>
          <a:xfrm>
            <a:off x="146895" y="572946"/>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46895" y="1975200"/>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p:cNvCxnSpPr/>
          <p:nvPr/>
        </p:nvCxnSpPr>
        <p:spPr>
          <a:xfrm>
            <a:off x="5802051" y="103064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780577" y="98679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802051" y="235325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7843545" y="239289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52400" y="3455199"/>
            <a:ext cx="8329624" cy="369332"/>
          </a:xfrm>
          <a:prstGeom prst="rect">
            <a:avLst/>
          </a:prstGeom>
          <a:noFill/>
        </p:spPr>
        <p:txBody>
          <a:bodyPr wrap="square" rtlCol="0">
            <a:spAutoFit/>
          </a:bodyPr>
          <a:lstStyle/>
          <a:p>
            <a:r>
              <a:rPr lang="en-US" dirty="0" smtClean="0"/>
              <a:t>TTHA0701, Spot No. 56, 57, N utilization </a:t>
            </a:r>
            <a:r>
              <a:rPr lang="en-US" dirty="0" err="1" smtClean="0"/>
              <a:t>substrance</a:t>
            </a:r>
            <a:r>
              <a:rPr lang="en-US" dirty="0" smtClean="0"/>
              <a:t> protein A, </a:t>
            </a:r>
            <a:r>
              <a:rPr lang="en-US" dirty="0" err="1" smtClean="0"/>
              <a:t>NusA</a:t>
            </a:r>
            <a:r>
              <a:rPr lang="en-US" dirty="0" smtClean="0"/>
              <a:t> (2)</a:t>
            </a:r>
            <a:endParaRPr lang="en-US" dirty="0"/>
          </a:p>
        </p:txBody>
      </p:sp>
      <p:pic>
        <p:nvPicPr>
          <p:cNvPr id="4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0765" y="3844988"/>
            <a:ext cx="3220785"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488908" y="4410726"/>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49" name="TextBox 48"/>
          <p:cNvSpPr txBox="1"/>
          <p:nvPr/>
        </p:nvSpPr>
        <p:spPr>
          <a:xfrm>
            <a:off x="488908" y="5945297"/>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50" name="TextBox 49"/>
          <p:cNvSpPr txBox="1"/>
          <p:nvPr/>
        </p:nvSpPr>
        <p:spPr>
          <a:xfrm>
            <a:off x="228599" y="4166062"/>
            <a:ext cx="1295400" cy="369332"/>
          </a:xfrm>
          <a:prstGeom prst="rect">
            <a:avLst/>
          </a:prstGeom>
          <a:noFill/>
        </p:spPr>
        <p:txBody>
          <a:bodyPr wrap="square" rtlCol="0">
            <a:spAutoFit/>
          </a:bodyPr>
          <a:lstStyle/>
          <a:p>
            <a:r>
              <a:rPr lang="en-US" dirty="0" smtClean="0"/>
              <a:t>Log phase</a:t>
            </a:r>
            <a:endParaRPr lang="en-US" dirty="0"/>
          </a:p>
        </p:txBody>
      </p:sp>
      <p:sp>
        <p:nvSpPr>
          <p:cNvPr id="51" name="TextBox 50"/>
          <p:cNvSpPr txBox="1"/>
          <p:nvPr/>
        </p:nvSpPr>
        <p:spPr>
          <a:xfrm>
            <a:off x="228599" y="5450320"/>
            <a:ext cx="1295400" cy="646331"/>
          </a:xfrm>
          <a:prstGeom prst="rect">
            <a:avLst/>
          </a:prstGeom>
          <a:noFill/>
        </p:spPr>
        <p:txBody>
          <a:bodyPr wrap="square" rtlCol="0">
            <a:spAutoFit/>
          </a:bodyPr>
          <a:lstStyle/>
          <a:p>
            <a:r>
              <a:rPr lang="en-US" dirty="0" smtClean="0"/>
              <a:t>Stationary phase</a:t>
            </a:r>
            <a:endParaRPr lang="en-US" dirty="0"/>
          </a:p>
        </p:txBody>
      </p:sp>
      <p:sp>
        <p:nvSpPr>
          <p:cNvPr id="52" name="Rectangle 51"/>
          <p:cNvSpPr/>
          <p:nvPr/>
        </p:nvSpPr>
        <p:spPr>
          <a:xfrm>
            <a:off x="146894" y="3824608"/>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46894" y="5226862"/>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a:off x="5639087" y="426127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654894" y="426127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639540" y="562454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674009" y="570874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6088414" y="429182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073336" y="427462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6088414" y="564656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8141794" y="570874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7543800" y="3546108"/>
            <a:ext cx="1634137"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5.84 (0) </a:t>
            </a:r>
            <a:r>
              <a:rPr lang="en-US" sz="1200" dirty="0" smtClean="0">
                <a:sym typeface="Wingdings" panose="05000000000000000000" pitchFamily="2" charset="2"/>
              </a:rPr>
              <a:t> 5.61 (2)</a:t>
            </a:r>
            <a:endParaRPr lang="en-US" sz="1200" dirty="0"/>
          </a:p>
        </p:txBody>
      </p:sp>
      <p:sp>
        <p:nvSpPr>
          <p:cNvPr id="63" name="TextBox 62"/>
          <p:cNvSpPr txBox="1"/>
          <p:nvPr/>
        </p:nvSpPr>
        <p:spPr>
          <a:xfrm>
            <a:off x="7543800" y="291083"/>
            <a:ext cx="1634487"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4.95 (0) </a:t>
            </a:r>
            <a:r>
              <a:rPr lang="en-US" sz="1200" dirty="0" smtClean="0">
                <a:sym typeface="Wingdings" panose="05000000000000000000" pitchFamily="2" charset="2"/>
              </a:rPr>
              <a:t> 4.92 (1)</a:t>
            </a:r>
            <a:endParaRPr lang="en-US" sz="1200" dirty="0"/>
          </a:p>
        </p:txBody>
      </p:sp>
      <p:sp>
        <p:nvSpPr>
          <p:cNvPr id="66" name="TextBox 65"/>
          <p:cNvSpPr txBox="1"/>
          <p:nvPr/>
        </p:nvSpPr>
        <p:spPr>
          <a:xfrm>
            <a:off x="4996521" y="705802"/>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sp>
        <p:nvSpPr>
          <p:cNvPr id="68" name="TextBox 67"/>
          <p:cNvSpPr txBox="1"/>
          <p:nvPr/>
        </p:nvSpPr>
        <p:spPr>
          <a:xfrm>
            <a:off x="5101699" y="3973160"/>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46" name="Straight Connector 45"/>
          <p:cNvCxnSpPr/>
          <p:nvPr/>
        </p:nvCxnSpPr>
        <p:spPr>
          <a:xfrm>
            <a:off x="4974755" y="766292"/>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5072397" y="4038600"/>
            <a:ext cx="3782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509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6859" y="3877135"/>
            <a:ext cx="4023623"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1598" y="526893"/>
            <a:ext cx="4020236"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163417" y="140189"/>
            <a:ext cx="6153152" cy="369332"/>
          </a:xfrm>
          <a:prstGeom prst="rect">
            <a:avLst/>
          </a:prstGeom>
          <a:noFill/>
        </p:spPr>
        <p:txBody>
          <a:bodyPr wrap="square" rtlCol="0">
            <a:spAutoFit/>
          </a:bodyPr>
          <a:lstStyle/>
          <a:p>
            <a:r>
              <a:rPr lang="en-US" dirty="0" smtClean="0"/>
              <a:t>TTHA0722, Spot No. 50, </a:t>
            </a:r>
            <a:r>
              <a:rPr lang="en-US" dirty="0" err="1" smtClean="0"/>
              <a:t>Histidinol</a:t>
            </a:r>
            <a:r>
              <a:rPr lang="en-US" dirty="0" smtClean="0"/>
              <a:t> dehydrogenase (1)</a:t>
            </a:r>
            <a:endParaRPr lang="en-US" dirty="0"/>
          </a:p>
        </p:txBody>
      </p:sp>
      <p:pic>
        <p:nvPicPr>
          <p:cNvPr id="3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2962" y="533400"/>
            <a:ext cx="3227638"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34"/>
          <p:cNvSpPr txBox="1"/>
          <p:nvPr/>
        </p:nvSpPr>
        <p:spPr>
          <a:xfrm>
            <a:off x="512308" y="1079300"/>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36" name="TextBox 35"/>
          <p:cNvSpPr txBox="1"/>
          <p:nvPr/>
        </p:nvSpPr>
        <p:spPr>
          <a:xfrm>
            <a:off x="512308" y="2610128"/>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37" name="TextBox 36"/>
          <p:cNvSpPr txBox="1"/>
          <p:nvPr/>
        </p:nvSpPr>
        <p:spPr>
          <a:xfrm>
            <a:off x="238125" y="838200"/>
            <a:ext cx="1295400" cy="369332"/>
          </a:xfrm>
          <a:prstGeom prst="rect">
            <a:avLst/>
          </a:prstGeom>
          <a:noFill/>
        </p:spPr>
        <p:txBody>
          <a:bodyPr wrap="square" rtlCol="0">
            <a:spAutoFit/>
          </a:bodyPr>
          <a:lstStyle/>
          <a:p>
            <a:r>
              <a:rPr lang="en-US" dirty="0" smtClean="0"/>
              <a:t>Log phase</a:t>
            </a:r>
            <a:endParaRPr lang="en-US" dirty="0"/>
          </a:p>
        </p:txBody>
      </p:sp>
      <p:sp>
        <p:nvSpPr>
          <p:cNvPr id="38" name="TextBox 37"/>
          <p:cNvSpPr txBox="1"/>
          <p:nvPr/>
        </p:nvSpPr>
        <p:spPr>
          <a:xfrm>
            <a:off x="238125" y="2122458"/>
            <a:ext cx="1295400" cy="646331"/>
          </a:xfrm>
          <a:prstGeom prst="rect">
            <a:avLst/>
          </a:prstGeom>
          <a:noFill/>
        </p:spPr>
        <p:txBody>
          <a:bodyPr wrap="square" rtlCol="0">
            <a:spAutoFit/>
          </a:bodyPr>
          <a:lstStyle/>
          <a:p>
            <a:r>
              <a:rPr lang="en-US" dirty="0" smtClean="0"/>
              <a:t>Stationary phase</a:t>
            </a:r>
            <a:endParaRPr lang="en-US" dirty="0"/>
          </a:p>
        </p:txBody>
      </p:sp>
      <p:sp>
        <p:nvSpPr>
          <p:cNvPr id="39" name="Rectangle 38"/>
          <p:cNvSpPr/>
          <p:nvPr/>
        </p:nvSpPr>
        <p:spPr>
          <a:xfrm>
            <a:off x="174587" y="508775"/>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74587" y="1911029"/>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p:cNvCxnSpPr/>
          <p:nvPr/>
        </p:nvCxnSpPr>
        <p:spPr>
          <a:xfrm>
            <a:off x="5852964" y="90782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864658" y="89486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838825" y="226160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7856925" y="229232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63417" y="3472028"/>
            <a:ext cx="6934200" cy="369332"/>
          </a:xfrm>
          <a:prstGeom prst="rect">
            <a:avLst/>
          </a:prstGeom>
          <a:noFill/>
        </p:spPr>
        <p:txBody>
          <a:bodyPr wrap="square" rtlCol="0">
            <a:spAutoFit/>
          </a:bodyPr>
          <a:lstStyle/>
          <a:p>
            <a:r>
              <a:rPr lang="en-US" dirty="0" smtClean="0"/>
              <a:t>TTHA0810, Spot No. 163, </a:t>
            </a:r>
            <a:r>
              <a:rPr lang="en-US" dirty="0" err="1" smtClean="0"/>
              <a:t>Metallo</a:t>
            </a:r>
            <a:r>
              <a:rPr lang="en-US" dirty="0" smtClean="0"/>
              <a:t>-beta-lactamase related protein (2)</a:t>
            </a:r>
            <a:endParaRPr lang="en-US" dirty="0"/>
          </a:p>
        </p:txBody>
      </p:sp>
      <p:pic>
        <p:nvPicPr>
          <p:cNvPr id="4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2237" y="3886200"/>
            <a:ext cx="3226609"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512308" y="4429521"/>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49" name="TextBox 48"/>
          <p:cNvSpPr txBox="1"/>
          <p:nvPr/>
        </p:nvSpPr>
        <p:spPr>
          <a:xfrm>
            <a:off x="512308" y="5960349"/>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50" name="TextBox 49"/>
          <p:cNvSpPr txBox="1"/>
          <p:nvPr/>
        </p:nvSpPr>
        <p:spPr>
          <a:xfrm>
            <a:off x="217875" y="4188421"/>
            <a:ext cx="1295400" cy="369332"/>
          </a:xfrm>
          <a:prstGeom prst="rect">
            <a:avLst/>
          </a:prstGeom>
          <a:noFill/>
        </p:spPr>
        <p:txBody>
          <a:bodyPr wrap="square" rtlCol="0">
            <a:spAutoFit/>
          </a:bodyPr>
          <a:lstStyle/>
          <a:p>
            <a:r>
              <a:rPr lang="en-US" dirty="0" smtClean="0"/>
              <a:t>Log phase</a:t>
            </a:r>
            <a:endParaRPr lang="en-US" dirty="0"/>
          </a:p>
        </p:txBody>
      </p:sp>
      <p:sp>
        <p:nvSpPr>
          <p:cNvPr id="51" name="TextBox 50"/>
          <p:cNvSpPr txBox="1"/>
          <p:nvPr/>
        </p:nvSpPr>
        <p:spPr>
          <a:xfrm>
            <a:off x="217875" y="5472679"/>
            <a:ext cx="1295400" cy="646331"/>
          </a:xfrm>
          <a:prstGeom prst="rect">
            <a:avLst/>
          </a:prstGeom>
          <a:noFill/>
        </p:spPr>
        <p:txBody>
          <a:bodyPr wrap="square" rtlCol="0">
            <a:spAutoFit/>
          </a:bodyPr>
          <a:lstStyle/>
          <a:p>
            <a:r>
              <a:rPr lang="en-US" dirty="0" smtClean="0"/>
              <a:t>Stationary phase</a:t>
            </a:r>
            <a:endParaRPr lang="en-US" dirty="0"/>
          </a:p>
        </p:txBody>
      </p:sp>
      <p:sp>
        <p:nvSpPr>
          <p:cNvPr id="52" name="Rectangle 51"/>
          <p:cNvSpPr/>
          <p:nvPr/>
        </p:nvSpPr>
        <p:spPr>
          <a:xfrm>
            <a:off x="154337" y="3858996"/>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54337" y="5261250"/>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a:off x="5975741" y="431312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990858" y="434824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975741" y="569402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958708" y="571674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620000" y="215425"/>
            <a:ext cx="1551602"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4.99 (0) </a:t>
            </a:r>
            <a:r>
              <a:rPr lang="en-US" sz="1200" dirty="0" smtClean="0">
                <a:sym typeface="Wingdings" panose="05000000000000000000" pitchFamily="2" charset="2"/>
              </a:rPr>
              <a:t> 4.94 (1)</a:t>
            </a:r>
            <a:endParaRPr lang="en-US" sz="1200" dirty="0"/>
          </a:p>
        </p:txBody>
      </p:sp>
      <p:sp>
        <p:nvSpPr>
          <p:cNvPr id="29" name="TextBox 28"/>
          <p:cNvSpPr txBox="1"/>
          <p:nvPr/>
        </p:nvSpPr>
        <p:spPr>
          <a:xfrm>
            <a:off x="7543800" y="3556816"/>
            <a:ext cx="1603986"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5.91 (0) </a:t>
            </a:r>
            <a:r>
              <a:rPr lang="en-US" sz="1200" dirty="0" smtClean="0">
                <a:sym typeface="Wingdings" panose="05000000000000000000" pitchFamily="2" charset="2"/>
              </a:rPr>
              <a:t> 5.71 (2)</a:t>
            </a:r>
            <a:endParaRPr lang="en-US" sz="1200" dirty="0"/>
          </a:p>
        </p:txBody>
      </p:sp>
      <p:sp>
        <p:nvSpPr>
          <p:cNvPr id="58" name="TextBox 57"/>
          <p:cNvSpPr txBox="1"/>
          <p:nvPr/>
        </p:nvSpPr>
        <p:spPr>
          <a:xfrm>
            <a:off x="5397225" y="672367"/>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sp>
        <p:nvSpPr>
          <p:cNvPr id="60" name="TextBox 59"/>
          <p:cNvSpPr txBox="1"/>
          <p:nvPr/>
        </p:nvSpPr>
        <p:spPr>
          <a:xfrm>
            <a:off x="5037843" y="3964025"/>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46" name="Straight Connector 45"/>
          <p:cNvCxnSpPr/>
          <p:nvPr/>
        </p:nvCxnSpPr>
        <p:spPr>
          <a:xfrm>
            <a:off x="5367205" y="723508"/>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4996981" y="4022483"/>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4908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2301" y="3927933"/>
            <a:ext cx="402701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2301" y="536411"/>
            <a:ext cx="403039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195549" y="143704"/>
            <a:ext cx="6829323" cy="369332"/>
          </a:xfrm>
          <a:prstGeom prst="rect">
            <a:avLst/>
          </a:prstGeom>
          <a:noFill/>
        </p:spPr>
        <p:txBody>
          <a:bodyPr wrap="square" rtlCol="0">
            <a:spAutoFit/>
          </a:bodyPr>
          <a:lstStyle/>
          <a:p>
            <a:r>
              <a:rPr lang="en-US" dirty="0" smtClean="0"/>
              <a:t>TTHA0892, Spot No. 18, 19, Acyl-CoA dehydrogenase (2)</a:t>
            </a:r>
            <a:endParaRPr lang="en-US" dirty="0"/>
          </a:p>
        </p:txBody>
      </p:sp>
      <p:pic>
        <p:nvPicPr>
          <p:cNvPr id="3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2292" y="533400"/>
            <a:ext cx="321396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490825" y="1101050"/>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32" name="TextBox 31"/>
          <p:cNvSpPr txBox="1"/>
          <p:nvPr/>
        </p:nvSpPr>
        <p:spPr>
          <a:xfrm>
            <a:off x="490825" y="2607765"/>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33" name="TextBox 32"/>
          <p:cNvSpPr txBox="1"/>
          <p:nvPr/>
        </p:nvSpPr>
        <p:spPr>
          <a:xfrm>
            <a:off x="238125" y="838200"/>
            <a:ext cx="1295400" cy="369332"/>
          </a:xfrm>
          <a:prstGeom prst="rect">
            <a:avLst/>
          </a:prstGeom>
          <a:noFill/>
        </p:spPr>
        <p:txBody>
          <a:bodyPr wrap="square" rtlCol="0">
            <a:spAutoFit/>
          </a:bodyPr>
          <a:lstStyle/>
          <a:p>
            <a:r>
              <a:rPr lang="en-US" dirty="0" smtClean="0"/>
              <a:t>Log phase</a:t>
            </a:r>
            <a:endParaRPr lang="en-US" dirty="0"/>
          </a:p>
        </p:txBody>
      </p:sp>
      <p:sp>
        <p:nvSpPr>
          <p:cNvPr id="34" name="TextBox 33"/>
          <p:cNvSpPr txBox="1"/>
          <p:nvPr/>
        </p:nvSpPr>
        <p:spPr>
          <a:xfrm>
            <a:off x="238125" y="2122458"/>
            <a:ext cx="1295400" cy="646331"/>
          </a:xfrm>
          <a:prstGeom prst="rect">
            <a:avLst/>
          </a:prstGeom>
          <a:noFill/>
        </p:spPr>
        <p:txBody>
          <a:bodyPr wrap="square" rtlCol="0">
            <a:spAutoFit/>
          </a:bodyPr>
          <a:lstStyle/>
          <a:p>
            <a:r>
              <a:rPr lang="en-US" dirty="0" smtClean="0"/>
              <a:t>Stationary phase</a:t>
            </a:r>
            <a:endParaRPr lang="en-US" dirty="0"/>
          </a:p>
        </p:txBody>
      </p:sp>
      <p:sp>
        <p:nvSpPr>
          <p:cNvPr id="35" name="Rectangle 34"/>
          <p:cNvSpPr/>
          <p:nvPr/>
        </p:nvSpPr>
        <p:spPr>
          <a:xfrm>
            <a:off x="183516" y="515941"/>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83516" y="1918195"/>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a:off x="5746165" y="94158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755682" y="91862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773645" y="230546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7778188" y="230079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6136595" y="93356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131570" y="91543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149533" y="230546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8174975" y="232024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95549" y="3532512"/>
            <a:ext cx="7620000" cy="369332"/>
          </a:xfrm>
          <a:prstGeom prst="rect">
            <a:avLst/>
          </a:prstGeom>
          <a:noFill/>
        </p:spPr>
        <p:txBody>
          <a:bodyPr wrap="square" rtlCol="0">
            <a:spAutoFit/>
          </a:bodyPr>
          <a:lstStyle/>
          <a:p>
            <a:r>
              <a:rPr lang="en-US" dirty="0" smtClean="0"/>
              <a:t>TTHA1248, Spot No. 13, Acetyl-coenzyme A synthetase (3)</a:t>
            </a:r>
            <a:endParaRPr lang="en-US" dirty="0"/>
          </a:p>
        </p:txBody>
      </p:sp>
      <p:pic>
        <p:nvPicPr>
          <p:cNvPr id="4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324" y="3944653"/>
            <a:ext cx="322180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490825" y="4496327"/>
            <a:ext cx="536966" cy="369332"/>
          </a:xfrm>
          <a:prstGeom prst="rect">
            <a:avLst/>
          </a:prstGeom>
          <a:noFill/>
        </p:spPr>
        <p:txBody>
          <a:bodyPr wrap="square" rtlCol="0">
            <a:spAutoFit/>
          </a:bodyPr>
          <a:lstStyle/>
          <a:p>
            <a:pPr algn="ctr"/>
            <a:r>
              <a:rPr lang="en-US" dirty="0" smtClean="0">
                <a:solidFill>
                  <a:srgbClr val="0000FF"/>
                </a:solidFill>
              </a:rPr>
              <a:t>(2)</a:t>
            </a:r>
            <a:endParaRPr lang="en-US" dirty="0">
              <a:solidFill>
                <a:srgbClr val="0000FF"/>
              </a:solidFill>
            </a:endParaRPr>
          </a:p>
        </p:txBody>
      </p:sp>
      <p:sp>
        <p:nvSpPr>
          <p:cNvPr id="49" name="TextBox 48"/>
          <p:cNvSpPr txBox="1"/>
          <p:nvPr/>
        </p:nvSpPr>
        <p:spPr>
          <a:xfrm>
            <a:off x="490825" y="6003042"/>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50" name="TextBox 49"/>
          <p:cNvSpPr txBox="1"/>
          <p:nvPr/>
        </p:nvSpPr>
        <p:spPr>
          <a:xfrm>
            <a:off x="234444" y="4233477"/>
            <a:ext cx="1295400" cy="369332"/>
          </a:xfrm>
          <a:prstGeom prst="rect">
            <a:avLst/>
          </a:prstGeom>
          <a:noFill/>
        </p:spPr>
        <p:txBody>
          <a:bodyPr wrap="square" rtlCol="0">
            <a:spAutoFit/>
          </a:bodyPr>
          <a:lstStyle/>
          <a:p>
            <a:r>
              <a:rPr lang="en-US" dirty="0" smtClean="0"/>
              <a:t>Log phase</a:t>
            </a:r>
            <a:endParaRPr lang="en-US" dirty="0"/>
          </a:p>
        </p:txBody>
      </p:sp>
      <p:sp>
        <p:nvSpPr>
          <p:cNvPr id="51" name="TextBox 50"/>
          <p:cNvSpPr txBox="1"/>
          <p:nvPr/>
        </p:nvSpPr>
        <p:spPr>
          <a:xfrm>
            <a:off x="234444" y="5517735"/>
            <a:ext cx="1295400" cy="646331"/>
          </a:xfrm>
          <a:prstGeom prst="rect">
            <a:avLst/>
          </a:prstGeom>
          <a:noFill/>
        </p:spPr>
        <p:txBody>
          <a:bodyPr wrap="square" rtlCol="0">
            <a:spAutoFit/>
          </a:bodyPr>
          <a:lstStyle/>
          <a:p>
            <a:r>
              <a:rPr lang="en-US" dirty="0" smtClean="0"/>
              <a:t>Stationary phase</a:t>
            </a:r>
            <a:endParaRPr lang="en-US" dirty="0"/>
          </a:p>
        </p:txBody>
      </p:sp>
      <p:sp>
        <p:nvSpPr>
          <p:cNvPr id="52" name="Rectangle 51"/>
          <p:cNvSpPr/>
          <p:nvPr/>
        </p:nvSpPr>
        <p:spPr>
          <a:xfrm>
            <a:off x="179835" y="3911218"/>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79835" y="5313472"/>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a:off x="5821654" y="445078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804046" y="438709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868184" y="577730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907252" y="583833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931104" y="220348"/>
            <a:ext cx="2315759"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5.65 (0) </a:t>
            </a:r>
            <a:r>
              <a:rPr lang="en-US" sz="1200" dirty="0" smtClean="0">
                <a:sym typeface="Wingdings" panose="05000000000000000000" pitchFamily="2" charset="2"/>
              </a:rPr>
              <a:t> 5.56 (1)  5.48 (2)</a:t>
            </a:r>
            <a:endParaRPr lang="en-US" sz="1200" dirty="0"/>
          </a:p>
        </p:txBody>
      </p:sp>
      <p:sp>
        <p:nvSpPr>
          <p:cNvPr id="59" name="TextBox 58"/>
          <p:cNvSpPr txBox="1"/>
          <p:nvPr/>
        </p:nvSpPr>
        <p:spPr>
          <a:xfrm>
            <a:off x="6924675" y="3630386"/>
            <a:ext cx="2315759" cy="276999"/>
          </a:xfrm>
          <a:prstGeom prst="rect">
            <a:avLst/>
          </a:prstGeom>
          <a:noFill/>
        </p:spPr>
        <p:txBody>
          <a:bodyPr wrap="square" rtlCol="0">
            <a:spAutoFit/>
          </a:bodyPr>
          <a:lstStyle/>
          <a:p>
            <a:r>
              <a:rPr lang="en-US" sz="1200" dirty="0" smtClean="0"/>
              <a:t>p</a:t>
            </a:r>
            <a:r>
              <a:rPr lang="en-US" sz="1200" i="1" dirty="0" smtClean="0"/>
              <a:t>I </a:t>
            </a:r>
            <a:r>
              <a:rPr lang="en-US" sz="1200" dirty="0" smtClean="0"/>
              <a:t>6.42 (0) </a:t>
            </a:r>
            <a:r>
              <a:rPr lang="en-US" sz="1200" dirty="0" smtClean="0">
                <a:sym typeface="Wingdings" panose="05000000000000000000" pitchFamily="2" charset="2"/>
              </a:rPr>
              <a:t> 6.28 (2)  6.35 (1)</a:t>
            </a:r>
            <a:endParaRPr lang="en-US" sz="1200" dirty="0"/>
          </a:p>
        </p:txBody>
      </p:sp>
      <p:sp>
        <p:nvSpPr>
          <p:cNvPr id="63" name="TextBox 62"/>
          <p:cNvSpPr txBox="1"/>
          <p:nvPr/>
        </p:nvSpPr>
        <p:spPr>
          <a:xfrm>
            <a:off x="5113478" y="664747"/>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sp>
        <p:nvSpPr>
          <p:cNvPr id="65" name="TextBox 64"/>
          <p:cNvSpPr txBox="1"/>
          <p:nvPr/>
        </p:nvSpPr>
        <p:spPr>
          <a:xfrm>
            <a:off x="5181600" y="4044157"/>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45" name="Straight Connector 44"/>
          <p:cNvCxnSpPr/>
          <p:nvPr/>
        </p:nvCxnSpPr>
        <p:spPr>
          <a:xfrm>
            <a:off x="5091114" y="709610"/>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003808" y="4090990"/>
            <a:ext cx="76983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835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524000" y="381000"/>
            <a:ext cx="3073071" cy="2985768"/>
          </a:xfrm>
          <a:prstGeom prst="rect">
            <a:avLst/>
          </a:prstGeom>
          <a:ln w="15875">
            <a:solidFill>
              <a:schemeClr val="tx1">
                <a:lumMod val="50000"/>
                <a:lumOff val="50000"/>
              </a:schemeClr>
            </a:solidFill>
          </a:ln>
        </p:spPr>
      </p:pic>
      <p:pic>
        <p:nvPicPr>
          <p:cNvPr id="7" name="Picture 6"/>
          <p:cNvPicPr>
            <a:picLocks noChangeAspect="1"/>
          </p:cNvPicPr>
          <p:nvPr/>
        </p:nvPicPr>
        <p:blipFill>
          <a:blip r:embed="rId3"/>
          <a:stretch>
            <a:fillRect/>
          </a:stretch>
        </p:blipFill>
        <p:spPr>
          <a:xfrm>
            <a:off x="4800600" y="381000"/>
            <a:ext cx="3087041" cy="2961324"/>
          </a:xfrm>
          <a:prstGeom prst="rect">
            <a:avLst/>
          </a:prstGeom>
          <a:ln w="15875">
            <a:solidFill>
              <a:schemeClr val="tx1">
                <a:lumMod val="50000"/>
                <a:lumOff val="50000"/>
              </a:schemeClr>
            </a:solidFill>
          </a:ln>
        </p:spPr>
      </p:pic>
      <p:pic>
        <p:nvPicPr>
          <p:cNvPr id="8" name="Picture 7"/>
          <p:cNvPicPr>
            <a:picLocks noChangeAspect="1"/>
          </p:cNvPicPr>
          <p:nvPr/>
        </p:nvPicPr>
        <p:blipFill>
          <a:blip r:embed="rId4"/>
          <a:stretch>
            <a:fillRect/>
          </a:stretch>
        </p:blipFill>
        <p:spPr>
          <a:xfrm>
            <a:off x="1510031" y="3810000"/>
            <a:ext cx="3087040" cy="2971800"/>
          </a:xfrm>
          <a:prstGeom prst="rect">
            <a:avLst/>
          </a:prstGeom>
          <a:ln w="15875">
            <a:solidFill>
              <a:schemeClr val="tx1">
                <a:lumMod val="50000"/>
                <a:lumOff val="50000"/>
              </a:schemeClr>
            </a:solidFill>
          </a:ln>
        </p:spPr>
      </p:pic>
      <p:pic>
        <p:nvPicPr>
          <p:cNvPr id="9" name="Picture 8"/>
          <p:cNvPicPr>
            <a:picLocks noChangeAspect="1"/>
          </p:cNvPicPr>
          <p:nvPr/>
        </p:nvPicPr>
        <p:blipFill>
          <a:blip r:embed="rId5"/>
          <a:stretch>
            <a:fillRect/>
          </a:stretch>
        </p:blipFill>
        <p:spPr>
          <a:xfrm>
            <a:off x="4807585" y="3810000"/>
            <a:ext cx="3080056" cy="2971800"/>
          </a:xfrm>
          <a:prstGeom prst="rect">
            <a:avLst/>
          </a:prstGeom>
          <a:ln w="15875">
            <a:solidFill>
              <a:schemeClr val="tx1">
                <a:lumMod val="50000"/>
                <a:lumOff val="50000"/>
              </a:schemeClr>
            </a:solidFill>
          </a:ln>
        </p:spPr>
      </p:pic>
      <p:sp>
        <p:nvSpPr>
          <p:cNvPr id="10" name="TextBox 9"/>
          <p:cNvSpPr txBox="1"/>
          <p:nvPr/>
        </p:nvSpPr>
        <p:spPr>
          <a:xfrm>
            <a:off x="1524000" y="16693"/>
            <a:ext cx="3063912" cy="369332"/>
          </a:xfrm>
          <a:prstGeom prst="rect">
            <a:avLst/>
          </a:prstGeom>
          <a:noFill/>
        </p:spPr>
        <p:txBody>
          <a:bodyPr wrap="square" rtlCol="0">
            <a:spAutoFit/>
          </a:bodyPr>
          <a:lstStyle/>
          <a:p>
            <a:pPr algn="ctr"/>
            <a:r>
              <a:rPr lang="en-US" dirty="0" smtClean="0"/>
              <a:t>Exponential Phase, I</a:t>
            </a:r>
            <a:endParaRPr lang="en-US" dirty="0"/>
          </a:p>
        </p:txBody>
      </p:sp>
      <p:sp>
        <p:nvSpPr>
          <p:cNvPr id="11" name="TextBox 10"/>
          <p:cNvSpPr txBox="1"/>
          <p:nvPr/>
        </p:nvSpPr>
        <p:spPr>
          <a:xfrm>
            <a:off x="4768696" y="16693"/>
            <a:ext cx="3093114" cy="369332"/>
          </a:xfrm>
          <a:prstGeom prst="rect">
            <a:avLst/>
          </a:prstGeom>
          <a:noFill/>
        </p:spPr>
        <p:txBody>
          <a:bodyPr wrap="square" rtlCol="0">
            <a:spAutoFit/>
          </a:bodyPr>
          <a:lstStyle/>
          <a:p>
            <a:pPr algn="ctr"/>
            <a:r>
              <a:rPr lang="en-US" dirty="0" smtClean="0"/>
              <a:t>Exponential Phase, II</a:t>
            </a:r>
            <a:endParaRPr lang="en-US" dirty="0"/>
          </a:p>
        </p:txBody>
      </p:sp>
      <p:sp>
        <p:nvSpPr>
          <p:cNvPr id="12" name="TextBox 11"/>
          <p:cNvSpPr txBox="1"/>
          <p:nvPr/>
        </p:nvSpPr>
        <p:spPr>
          <a:xfrm>
            <a:off x="1506549" y="3435701"/>
            <a:ext cx="3090522" cy="369332"/>
          </a:xfrm>
          <a:prstGeom prst="rect">
            <a:avLst/>
          </a:prstGeom>
          <a:noFill/>
        </p:spPr>
        <p:txBody>
          <a:bodyPr wrap="square" rtlCol="0">
            <a:spAutoFit/>
          </a:bodyPr>
          <a:lstStyle/>
          <a:p>
            <a:pPr algn="ctr"/>
            <a:r>
              <a:rPr lang="en-US" dirty="0" smtClean="0"/>
              <a:t>Stationary Phase, I</a:t>
            </a:r>
            <a:endParaRPr lang="en-US" dirty="0"/>
          </a:p>
        </p:txBody>
      </p:sp>
      <p:sp>
        <p:nvSpPr>
          <p:cNvPr id="13" name="TextBox 12"/>
          <p:cNvSpPr txBox="1"/>
          <p:nvPr/>
        </p:nvSpPr>
        <p:spPr>
          <a:xfrm>
            <a:off x="4768695" y="3464729"/>
            <a:ext cx="3116129" cy="369332"/>
          </a:xfrm>
          <a:prstGeom prst="rect">
            <a:avLst/>
          </a:prstGeom>
          <a:noFill/>
        </p:spPr>
        <p:txBody>
          <a:bodyPr wrap="square" rtlCol="0">
            <a:spAutoFit/>
          </a:bodyPr>
          <a:lstStyle/>
          <a:p>
            <a:pPr algn="ctr"/>
            <a:r>
              <a:rPr lang="en-US" dirty="0" smtClean="0"/>
              <a:t>Stationary Phase, II</a:t>
            </a:r>
            <a:endParaRPr lang="en-US" dirty="0"/>
          </a:p>
        </p:txBody>
      </p:sp>
      <p:sp>
        <p:nvSpPr>
          <p:cNvPr id="14" name="TextBox 13"/>
          <p:cNvSpPr txBox="1"/>
          <p:nvPr/>
        </p:nvSpPr>
        <p:spPr>
          <a:xfrm>
            <a:off x="1441874" y="153645"/>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smtClean="0"/>
              <a:t>4</a:t>
            </a:r>
            <a:endParaRPr lang="en-US" sz="1200" dirty="0"/>
          </a:p>
        </p:txBody>
      </p:sp>
      <p:sp>
        <p:nvSpPr>
          <p:cNvPr id="15" name="TextBox 14"/>
          <p:cNvSpPr txBox="1"/>
          <p:nvPr/>
        </p:nvSpPr>
        <p:spPr>
          <a:xfrm>
            <a:off x="4321562" y="164840"/>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a:t>7</a:t>
            </a:r>
          </a:p>
        </p:txBody>
      </p:sp>
      <p:sp>
        <p:nvSpPr>
          <p:cNvPr id="16" name="TextBox 15"/>
          <p:cNvSpPr txBox="1"/>
          <p:nvPr/>
        </p:nvSpPr>
        <p:spPr>
          <a:xfrm>
            <a:off x="4718594" y="144651"/>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smtClean="0"/>
              <a:t>4</a:t>
            </a:r>
            <a:endParaRPr lang="en-US" sz="1200" dirty="0"/>
          </a:p>
        </p:txBody>
      </p:sp>
      <p:sp>
        <p:nvSpPr>
          <p:cNvPr id="17" name="TextBox 16"/>
          <p:cNvSpPr txBox="1"/>
          <p:nvPr/>
        </p:nvSpPr>
        <p:spPr>
          <a:xfrm>
            <a:off x="7598282" y="155846"/>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a:t>7</a:t>
            </a:r>
          </a:p>
        </p:txBody>
      </p:sp>
      <p:sp>
        <p:nvSpPr>
          <p:cNvPr id="18" name="TextBox 17"/>
          <p:cNvSpPr txBox="1"/>
          <p:nvPr/>
        </p:nvSpPr>
        <p:spPr>
          <a:xfrm>
            <a:off x="4718594" y="3574895"/>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smtClean="0"/>
              <a:t>4</a:t>
            </a:r>
            <a:endParaRPr lang="en-US" sz="1200" dirty="0"/>
          </a:p>
        </p:txBody>
      </p:sp>
      <p:sp>
        <p:nvSpPr>
          <p:cNvPr id="19" name="TextBox 18"/>
          <p:cNvSpPr txBox="1"/>
          <p:nvPr/>
        </p:nvSpPr>
        <p:spPr>
          <a:xfrm>
            <a:off x="7598282" y="3586090"/>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a:t>7</a:t>
            </a:r>
          </a:p>
        </p:txBody>
      </p:sp>
      <p:sp>
        <p:nvSpPr>
          <p:cNvPr id="20" name="TextBox 19"/>
          <p:cNvSpPr txBox="1"/>
          <p:nvPr/>
        </p:nvSpPr>
        <p:spPr>
          <a:xfrm>
            <a:off x="1413817" y="3576140"/>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smtClean="0"/>
              <a:t>4</a:t>
            </a:r>
            <a:endParaRPr lang="en-US" sz="1200" dirty="0"/>
          </a:p>
        </p:txBody>
      </p:sp>
      <p:sp>
        <p:nvSpPr>
          <p:cNvPr id="21" name="TextBox 20"/>
          <p:cNvSpPr txBox="1"/>
          <p:nvPr/>
        </p:nvSpPr>
        <p:spPr>
          <a:xfrm>
            <a:off x="4293505" y="3587335"/>
            <a:ext cx="547369" cy="276999"/>
          </a:xfrm>
          <a:prstGeom prst="rect">
            <a:avLst/>
          </a:prstGeom>
          <a:noFill/>
        </p:spPr>
        <p:txBody>
          <a:bodyPr wrap="square" rtlCol="0">
            <a:spAutoFit/>
          </a:bodyPr>
          <a:lstStyle/>
          <a:p>
            <a:r>
              <a:rPr lang="en-US" sz="1200" dirty="0" smtClean="0"/>
              <a:t>p</a:t>
            </a:r>
            <a:r>
              <a:rPr lang="en-US" sz="1200" i="1" dirty="0" smtClean="0"/>
              <a:t>I</a:t>
            </a:r>
            <a:r>
              <a:rPr lang="en-US" sz="1200" dirty="0"/>
              <a:t>7</a:t>
            </a:r>
          </a:p>
        </p:txBody>
      </p:sp>
      <p:sp>
        <p:nvSpPr>
          <p:cNvPr id="22" name="TextBox 21"/>
          <p:cNvSpPr txBox="1"/>
          <p:nvPr/>
        </p:nvSpPr>
        <p:spPr>
          <a:xfrm>
            <a:off x="1021422" y="147935"/>
            <a:ext cx="533400" cy="461665"/>
          </a:xfrm>
          <a:prstGeom prst="rect">
            <a:avLst/>
          </a:prstGeom>
          <a:noFill/>
        </p:spPr>
        <p:txBody>
          <a:bodyPr wrap="square" rtlCol="0">
            <a:spAutoFit/>
          </a:bodyPr>
          <a:lstStyle/>
          <a:p>
            <a:pPr algn="r"/>
            <a:r>
              <a:rPr lang="en-US" sz="1200" dirty="0"/>
              <a:t>(</a:t>
            </a:r>
            <a:r>
              <a:rPr lang="en-US" sz="1200" dirty="0" smtClean="0"/>
              <a:t>kDa)</a:t>
            </a:r>
          </a:p>
          <a:p>
            <a:pPr algn="r"/>
            <a:r>
              <a:rPr lang="en-US" sz="1200" dirty="0" smtClean="0"/>
              <a:t>200</a:t>
            </a:r>
            <a:endParaRPr lang="en-US" sz="1200" dirty="0"/>
          </a:p>
        </p:txBody>
      </p:sp>
      <p:sp>
        <p:nvSpPr>
          <p:cNvPr id="23" name="TextBox 22"/>
          <p:cNvSpPr txBox="1"/>
          <p:nvPr/>
        </p:nvSpPr>
        <p:spPr>
          <a:xfrm>
            <a:off x="1021422" y="2674620"/>
            <a:ext cx="533400" cy="276999"/>
          </a:xfrm>
          <a:prstGeom prst="rect">
            <a:avLst/>
          </a:prstGeom>
          <a:noFill/>
        </p:spPr>
        <p:txBody>
          <a:bodyPr wrap="square" rtlCol="0">
            <a:spAutoFit/>
          </a:bodyPr>
          <a:lstStyle/>
          <a:p>
            <a:pPr algn="r"/>
            <a:r>
              <a:rPr lang="en-US" sz="1200" dirty="0" smtClean="0"/>
              <a:t>10</a:t>
            </a:r>
            <a:endParaRPr lang="en-US" sz="1200" dirty="0"/>
          </a:p>
        </p:txBody>
      </p:sp>
      <p:sp>
        <p:nvSpPr>
          <p:cNvPr id="24" name="TextBox 23"/>
          <p:cNvSpPr txBox="1"/>
          <p:nvPr/>
        </p:nvSpPr>
        <p:spPr>
          <a:xfrm>
            <a:off x="1000874" y="3566398"/>
            <a:ext cx="533400" cy="461665"/>
          </a:xfrm>
          <a:prstGeom prst="rect">
            <a:avLst/>
          </a:prstGeom>
          <a:noFill/>
        </p:spPr>
        <p:txBody>
          <a:bodyPr wrap="square" rtlCol="0">
            <a:spAutoFit/>
          </a:bodyPr>
          <a:lstStyle/>
          <a:p>
            <a:pPr algn="r"/>
            <a:r>
              <a:rPr lang="en-US" sz="1200" dirty="0"/>
              <a:t>(</a:t>
            </a:r>
            <a:r>
              <a:rPr lang="en-US" sz="1200" dirty="0" smtClean="0"/>
              <a:t>kDa)</a:t>
            </a:r>
          </a:p>
          <a:p>
            <a:pPr algn="r"/>
            <a:r>
              <a:rPr lang="en-US" sz="1200" dirty="0" smtClean="0"/>
              <a:t>200</a:t>
            </a:r>
            <a:endParaRPr lang="en-US" sz="1200" dirty="0"/>
          </a:p>
        </p:txBody>
      </p:sp>
      <p:sp>
        <p:nvSpPr>
          <p:cNvPr id="25" name="TextBox 24"/>
          <p:cNvSpPr txBox="1"/>
          <p:nvPr/>
        </p:nvSpPr>
        <p:spPr>
          <a:xfrm>
            <a:off x="1000874" y="6093083"/>
            <a:ext cx="533400" cy="276999"/>
          </a:xfrm>
          <a:prstGeom prst="rect">
            <a:avLst/>
          </a:prstGeom>
          <a:noFill/>
        </p:spPr>
        <p:txBody>
          <a:bodyPr wrap="square" rtlCol="0">
            <a:spAutoFit/>
          </a:bodyPr>
          <a:lstStyle/>
          <a:p>
            <a:pPr algn="r"/>
            <a:r>
              <a:rPr lang="en-US" sz="1200" dirty="0" smtClean="0"/>
              <a:t>10</a:t>
            </a:r>
            <a:endParaRPr lang="en-US" sz="1200" dirty="0"/>
          </a:p>
        </p:txBody>
      </p:sp>
      <p:sp>
        <p:nvSpPr>
          <p:cNvPr id="26" name="TextBox 25"/>
          <p:cNvSpPr txBox="1"/>
          <p:nvPr/>
        </p:nvSpPr>
        <p:spPr>
          <a:xfrm>
            <a:off x="7851536" y="164217"/>
            <a:ext cx="533400" cy="461665"/>
          </a:xfrm>
          <a:prstGeom prst="rect">
            <a:avLst/>
          </a:prstGeom>
          <a:noFill/>
        </p:spPr>
        <p:txBody>
          <a:bodyPr wrap="square" rtlCol="0">
            <a:spAutoFit/>
          </a:bodyPr>
          <a:lstStyle/>
          <a:p>
            <a:r>
              <a:rPr lang="en-US" sz="1200" dirty="0"/>
              <a:t>(</a:t>
            </a:r>
            <a:r>
              <a:rPr lang="en-US" sz="1200" dirty="0" smtClean="0"/>
              <a:t>kDa)</a:t>
            </a:r>
          </a:p>
          <a:p>
            <a:r>
              <a:rPr lang="en-US" sz="1200" dirty="0" smtClean="0"/>
              <a:t>200</a:t>
            </a:r>
            <a:endParaRPr lang="en-US" sz="1200" dirty="0"/>
          </a:p>
        </p:txBody>
      </p:sp>
      <p:sp>
        <p:nvSpPr>
          <p:cNvPr id="27" name="TextBox 26"/>
          <p:cNvSpPr txBox="1"/>
          <p:nvPr/>
        </p:nvSpPr>
        <p:spPr>
          <a:xfrm>
            <a:off x="7851536" y="2690902"/>
            <a:ext cx="533400" cy="276999"/>
          </a:xfrm>
          <a:prstGeom prst="rect">
            <a:avLst/>
          </a:prstGeom>
          <a:noFill/>
        </p:spPr>
        <p:txBody>
          <a:bodyPr wrap="square" rtlCol="0">
            <a:spAutoFit/>
          </a:bodyPr>
          <a:lstStyle/>
          <a:p>
            <a:r>
              <a:rPr lang="en-US" sz="1200" dirty="0" smtClean="0"/>
              <a:t>10</a:t>
            </a:r>
            <a:endParaRPr lang="en-US" sz="1200" dirty="0"/>
          </a:p>
        </p:txBody>
      </p:sp>
      <p:sp>
        <p:nvSpPr>
          <p:cNvPr id="28" name="TextBox 27"/>
          <p:cNvSpPr txBox="1"/>
          <p:nvPr/>
        </p:nvSpPr>
        <p:spPr>
          <a:xfrm>
            <a:off x="7851536" y="3582680"/>
            <a:ext cx="533400" cy="461665"/>
          </a:xfrm>
          <a:prstGeom prst="rect">
            <a:avLst/>
          </a:prstGeom>
          <a:noFill/>
        </p:spPr>
        <p:txBody>
          <a:bodyPr wrap="square" rtlCol="0">
            <a:spAutoFit/>
          </a:bodyPr>
          <a:lstStyle/>
          <a:p>
            <a:r>
              <a:rPr lang="en-US" sz="1200" dirty="0"/>
              <a:t>(</a:t>
            </a:r>
            <a:r>
              <a:rPr lang="en-US" sz="1200" dirty="0" smtClean="0"/>
              <a:t>kDa)</a:t>
            </a:r>
          </a:p>
          <a:p>
            <a:r>
              <a:rPr lang="en-US" sz="1200" dirty="0" smtClean="0"/>
              <a:t>200</a:t>
            </a:r>
            <a:endParaRPr lang="en-US" sz="1200" dirty="0"/>
          </a:p>
        </p:txBody>
      </p:sp>
      <p:sp>
        <p:nvSpPr>
          <p:cNvPr id="29" name="TextBox 28"/>
          <p:cNvSpPr txBox="1"/>
          <p:nvPr/>
        </p:nvSpPr>
        <p:spPr>
          <a:xfrm>
            <a:off x="7851536" y="6109365"/>
            <a:ext cx="533400" cy="276999"/>
          </a:xfrm>
          <a:prstGeom prst="rect">
            <a:avLst/>
          </a:prstGeom>
          <a:noFill/>
        </p:spPr>
        <p:txBody>
          <a:bodyPr wrap="square" rtlCol="0">
            <a:spAutoFit/>
          </a:bodyPr>
          <a:lstStyle/>
          <a:p>
            <a:r>
              <a:rPr lang="en-US" sz="1200" dirty="0" smtClean="0"/>
              <a:t>10</a:t>
            </a:r>
            <a:endParaRPr lang="en-US" sz="1200" dirty="0"/>
          </a:p>
        </p:txBody>
      </p:sp>
      <p:sp>
        <p:nvSpPr>
          <p:cNvPr id="30" name="TextBox 29"/>
          <p:cNvSpPr txBox="1"/>
          <p:nvPr/>
        </p:nvSpPr>
        <p:spPr>
          <a:xfrm>
            <a:off x="1466850" y="329823"/>
            <a:ext cx="862275" cy="276999"/>
          </a:xfrm>
          <a:prstGeom prst="rect">
            <a:avLst/>
          </a:prstGeom>
          <a:noFill/>
        </p:spPr>
        <p:txBody>
          <a:bodyPr wrap="square" rtlCol="0">
            <a:spAutoFit/>
          </a:bodyPr>
          <a:lstStyle/>
          <a:p>
            <a:r>
              <a:rPr lang="en-US" sz="1200" dirty="0" smtClean="0">
                <a:solidFill>
                  <a:srgbClr val="FF0000"/>
                </a:solidFill>
              </a:rPr>
              <a:t>Reference</a:t>
            </a:r>
            <a:endParaRPr lang="en-US" sz="1200" dirty="0">
              <a:solidFill>
                <a:srgbClr val="FF0000"/>
              </a:solidFill>
            </a:endParaRPr>
          </a:p>
        </p:txBody>
      </p:sp>
      <p:sp>
        <p:nvSpPr>
          <p:cNvPr id="2" name="TextBox 1"/>
          <p:cNvSpPr txBox="1"/>
          <p:nvPr/>
        </p:nvSpPr>
        <p:spPr>
          <a:xfrm>
            <a:off x="2824452" y="323095"/>
            <a:ext cx="228600" cy="200055"/>
          </a:xfrm>
          <a:prstGeom prst="rect">
            <a:avLst/>
          </a:prstGeom>
          <a:noFill/>
        </p:spPr>
        <p:txBody>
          <a:bodyPr wrap="square" rtlCol="0">
            <a:spAutoFit/>
          </a:bodyPr>
          <a:lstStyle/>
          <a:p>
            <a:r>
              <a:rPr lang="en-US" sz="700" dirty="0" smtClean="0">
                <a:solidFill>
                  <a:srgbClr val="FF0000"/>
                </a:solidFill>
              </a:rPr>
              <a:t>3</a:t>
            </a:r>
            <a:endParaRPr lang="en-US" sz="700" dirty="0">
              <a:solidFill>
                <a:srgbClr val="FF0000"/>
              </a:solidFill>
            </a:endParaRPr>
          </a:p>
        </p:txBody>
      </p:sp>
      <p:sp>
        <p:nvSpPr>
          <p:cNvPr id="31" name="TextBox 30"/>
          <p:cNvSpPr txBox="1"/>
          <p:nvPr/>
        </p:nvSpPr>
        <p:spPr>
          <a:xfrm>
            <a:off x="3564732" y="779041"/>
            <a:ext cx="309563" cy="200055"/>
          </a:xfrm>
          <a:prstGeom prst="rect">
            <a:avLst/>
          </a:prstGeom>
          <a:noFill/>
        </p:spPr>
        <p:txBody>
          <a:bodyPr wrap="square" rtlCol="0">
            <a:spAutoFit/>
          </a:bodyPr>
          <a:lstStyle/>
          <a:p>
            <a:r>
              <a:rPr lang="en-US" sz="700" dirty="0" smtClean="0">
                <a:solidFill>
                  <a:srgbClr val="FF0000"/>
                </a:solidFill>
              </a:rPr>
              <a:t>46</a:t>
            </a:r>
            <a:endParaRPr lang="en-US" sz="700" dirty="0">
              <a:solidFill>
                <a:srgbClr val="FF0000"/>
              </a:solidFill>
            </a:endParaRPr>
          </a:p>
        </p:txBody>
      </p:sp>
      <p:sp>
        <p:nvSpPr>
          <p:cNvPr id="33" name="TextBox 32"/>
          <p:cNvSpPr txBox="1"/>
          <p:nvPr/>
        </p:nvSpPr>
        <p:spPr>
          <a:xfrm>
            <a:off x="2656552" y="1691810"/>
            <a:ext cx="381686" cy="200055"/>
          </a:xfrm>
          <a:prstGeom prst="rect">
            <a:avLst/>
          </a:prstGeom>
          <a:noFill/>
        </p:spPr>
        <p:txBody>
          <a:bodyPr wrap="square" rtlCol="0">
            <a:spAutoFit/>
          </a:bodyPr>
          <a:lstStyle/>
          <a:p>
            <a:r>
              <a:rPr lang="en-US" sz="700" dirty="0" smtClean="0">
                <a:solidFill>
                  <a:srgbClr val="FF0000"/>
                </a:solidFill>
              </a:rPr>
              <a:t>180</a:t>
            </a:r>
            <a:endParaRPr lang="en-US" sz="700" dirty="0">
              <a:solidFill>
                <a:srgbClr val="FF0000"/>
              </a:solidFill>
            </a:endParaRPr>
          </a:p>
        </p:txBody>
      </p:sp>
      <p:sp>
        <p:nvSpPr>
          <p:cNvPr id="35" name="TextBox 34"/>
          <p:cNvSpPr txBox="1"/>
          <p:nvPr/>
        </p:nvSpPr>
        <p:spPr>
          <a:xfrm>
            <a:off x="2879219" y="1800757"/>
            <a:ext cx="381686" cy="200055"/>
          </a:xfrm>
          <a:prstGeom prst="rect">
            <a:avLst/>
          </a:prstGeom>
          <a:noFill/>
        </p:spPr>
        <p:txBody>
          <a:bodyPr wrap="square" rtlCol="0">
            <a:spAutoFit/>
          </a:bodyPr>
          <a:lstStyle/>
          <a:p>
            <a:r>
              <a:rPr lang="en-US" sz="700" dirty="0" smtClean="0">
                <a:solidFill>
                  <a:srgbClr val="FF0000"/>
                </a:solidFill>
              </a:rPr>
              <a:t>181</a:t>
            </a:r>
            <a:endParaRPr lang="en-US" sz="700" dirty="0">
              <a:solidFill>
                <a:srgbClr val="FF0000"/>
              </a:solidFill>
            </a:endParaRPr>
          </a:p>
        </p:txBody>
      </p:sp>
      <p:sp>
        <p:nvSpPr>
          <p:cNvPr id="37" name="TextBox 36"/>
          <p:cNvSpPr txBox="1"/>
          <p:nvPr/>
        </p:nvSpPr>
        <p:spPr>
          <a:xfrm>
            <a:off x="4159413" y="769485"/>
            <a:ext cx="309563" cy="200055"/>
          </a:xfrm>
          <a:prstGeom prst="rect">
            <a:avLst/>
          </a:prstGeom>
          <a:noFill/>
        </p:spPr>
        <p:txBody>
          <a:bodyPr wrap="square" rtlCol="0">
            <a:spAutoFit/>
          </a:bodyPr>
          <a:lstStyle/>
          <a:p>
            <a:r>
              <a:rPr lang="en-US" sz="700" dirty="0" smtClean="0">
                <a:solidFill>
                  <a:srgbClr val="FF0000"/>
                </a:solidFill>
              </a:rPr>
              <a:t>47</a:t>
            </a:r>
            <a:endParaRPr lang="en-US" sz="700" dirty="0">
              <a:solidFill>
                <a:srgbClr val="FF0000"/>
              </a:solidFill>
            </a:endParaRPr>
          </a:p>
        </p:txBody>
      </p:sp>
      <p:sp>
        <p:nvSpPr>
          <p:cNvPr id="40" name="TextBox 39"/>
          <p:cNvSpPr txBox="1"/>
          <p:nvPr/>
        </p:nvSpPr>
        <p:spPr>
          <a:xfrm>
            <a:off x="2566990" y="1512619"/>
            <a:ext cx="381686" cy="200055"/>
          </a:xfrm>
          <a:prstGeom prst="rect">
            <a:avLst/>
          </a:prstGeom>
          <a:noFill/>
        </p:spPr>
        <p:txBody>
          <a:bodyPr wrap="square" rtlCol="0">
            <a:spAutoFit/>
          </a:bodyPr>
          <a:lstStyle/>
          <a:p>
            <a:r>
              <a:rPr lang="en-US" sz="700" dirty="0" smtClean="0">
                <a:solidFill>
                  <a:srgbClr val="FF0000"/>
                </a:solidFill>
              </a:rPr>
              <a:t>150</a:t>
            </a:r>
            <a:endParaRPr lang="en-US" sz="700" dirty="0">
              <a:solidFill>
                <a:srgbClr val="FF0000"/>
              </a:solidFill>
            </a:endParaRPr>
          </a:p>
        </p:txBody>
      </p:sp>
      <p:sp>
        <p:nvSpPr>
          <p:cNvPr id="42" name="TextBox 41"/>
          <p:cNvSpPr txBox="1"/>
          <p:nvPr/>
        </p:nvSpPr>
        <p:spPr>
          <a:xfrm>
            <a:off x="3753911" y="703843"/>
            <a:ext cx="309563" cy="200055"/>
          </a:xfrm>
          <a:prstGeom prst="rect">
            <a:avLst/>
          </a:prstGeom>
          <a:noFill/>
        </p:spPr>
        <p:txBody>
          <a:bodyPr wrap="square" rtlCol="0">
            <a:spAutoFit/>
          </a:bodyPr>
          <a:lstStyle/>
          <a:p>
            <a:r>
              <a:rPr lang="en-US" sz="700" dirty="0" smtClean="0">
                <a:solidFill>
                  <a:srgbClr val="FF0000"/>
                </a:solidFill>
              </a:rPr>
              <a:t>60</a:t>
            </a:r>
            <a:endParaRPr lang="en-US" sz="700" dirty="0">
              <a:solidFill>
                <a:srgbClr val="FF0000"/>
              </a:solidFill>
            </a:endParaRPr>
          </a:p>
        </p:txBody>
      </p:sp>
      <p:sp>
        <p:nvSpPr>
          <p:cNvPr id="44" name="TextBox 43"/>
          <p:cNvSpPr txBox="1"/>
          <p:nvPr/>
        </p:nvSpPr>
        <p:spPr>
          <a:xfrm>
            <a:off x="3854945" y="800742"/>
            <a:ext cx="309563" cy="200055"/>
          </a:xfrm>
          <a:prstGeom prst="rect">
            <a:avLst/>
          </a:prstGeom>
          <a:noFill/>
        </p:spPr>
        <p:txBody>
          <a:bodyPr wrap="square" rtlCol="0">
            <a:spAutoFit/>
          </a:bodyPr>
          <a:lstStyle/>
          <a:p>
            <a:r>
              <a:rPr lang="en-US" sz="700" dirty="0" smtClean="0">
                <a:solidFill>
                  <a:srgbClr val="FF0000"/>
                </a:solidFill>
              </a:rPr>
              <a:t>61</a:t>
            </a:r>
            <a:endParaRPr lang="en-US" sz="700" dirty="0">
              <a:solidFill>
                <a:srgbClr val="FF0000"/>
              </a:solidFill>
            </a:endParaRPr>
          </a:p>
        </p:txBody>
      </p:sp>
      <p:sp>
        <p:nvSpPr>
          <p:cNvPr id="46" name="TextBox 45"/>
          <p:cNvSpPr txBox="1"/>
          <p:nvPr/>
        </p:nvSpPr>
        <p:spPr>
          <a:xfrm>
            <a:off x="2574191" y="982758"/>
            <a:ext cx="309563" cy="200055"/>
          </a:xfrm>
          <a:prstGeom prst="rect">
            <a:avLst/>
          </a:prstGeom>
          <a:noFill/>
        </p:spPr>
        <p:txBody>
          <a:bodyPr wrap="square" rtlCol="0">
            <a:spAutoFit/>
          </a:bodyPr>
          <a:lstStyle/>
          <a:p>
            <a:r>
              <a:rPr lang="en-US" sz="700" dirty="0" smtClean="0">
                <a:solidFill>
                  <a:srgbClr val="FF0000"/>
                </a:solidFill>
              </a:rPr>
              <a:t>66</a:t>
            </a:r>
            <a:endParaRPr lang="en-US" sz="700" dirty="0">
              <a:solidFill>
                <a:srgbClr val="FF0000"/>
              </a:solidFill>
            </a:endParaRPr>
          </a:p>
        </p:txBody>
      </p:sp>
      <p:sp>
        <p:nvSpPr>
          <p:cNvPr id="48" name="TextBox 47"/>
          <p:cNvSpPr txBox="1"/>
          <p:nvPr/>
        </p:nvSpPr>
        <p:spPr>
          <a:xfrm>
            <a:off x="2812258" y="2557480"/>
            <a:ext cx="381686" cy="200055"/>
          </a:xfrm>
          <a:prstGeom prst="rect">
            <a:avLst/>
          </a:prstGeom>
          <a:noFill/>
        </p:spPr>
        <p:txBody>
          <a:bodyPr wrap="square" rtlCol="0">
            <a:spAutoFit/>
          </a:bodyPr>
          <a:lstStyle/>
          <a:p>
            <a:r>
              <a:rPr lang="en-US" sz="700" dirty="0" smtClean="0">
                <a:solidFill>
                  <a:srgbClr val="FF0000"/>
                </a:solidFill>
              </a:rPr>
              <a:t>223</a:t>
            </a:r>
            <a:endParaRPr lang="en-US" sz="700" dirty="0">
              <a:solidFill>
                <a:srgbClr val="FF0000"/>
              </a:solidFill>
            </a:endParaRPr>
          </a:p>
        </p:txBody>
      </p:sp>
      <p:sp>
        <p:nvSpPr>
          <p:cNvPr id="50" name="TextBox 49"/>
          <p:cNvSpPr txBox="1"/>
          <p:nvPr/>
        </p:nvSpPr>
        <p:spPr>
          <a:xfrm>
            <a:off x="3130753" y="1178349"/>
            <a:ext cx="309563" cy="200055"/>
          </a:xfrm>
          <a:prstGeom prst="rect">
            <a:avLst/>
          </a:prstGeom>
          <a:noFill/>
        </p:spPr>
        <p:txBody>
          <a:bodyPr wrap="square" rtlCol="0">
            <a:spAutoFit/>
          </a:bodyPr>
          <a:lstStyle/>
          <a:p>
            <a:r>
              <a:rPr lang="en-US" sz="700" dirty="0" smtClean="0">
                <a:solidFill>
                  <a:srgbClr val="FF0000"/>
                </a:solidFill>
              </a:rPr>
              <a:t>88</a:t>
            </a:r>
            <a:endParaRPr lang="en-US" sz="700" dirty="0">
              <a:solidFill>
                <a:srgbClr val="FF0000"/>
              </a:solidFill>
            </a:endParaRPr>
          </a:p>
        </p:txBody>
      </p:sp>
      <p:sp>
        <p:nvSpPr>
          <p:cNvPr id="52" name="TextBox 51"/>
          <p:cNvSpPr txBox="1"/>
          <p:nvPr/>
        </p:nvSpPr>
        <p:spPr>
          <a:xfrm>
            <a:off x="3170174" y="882636"/>
            <a:ext cx="309563" cy="200055"/>
          </a:xfrm>
          <a:prstGeom prst="rect">
            <a:avLst/>
          </a:prstGeom>
          <a:noFill/>
        </p:spPr>
        <p:txBody>
          <a:bodyPr wrap="square" rtlCol="0">
            <a:spAutoFit/>
          </a:bodyPr>
          <a:lstStyle/>
          <a:p>
            <a:r>
              <a:rPr lang="en-US" sz="700" dirty="0" smtClean="0">
                <a:solidFill>
                  <a:srgbClr val="FF0000"/>
                </a:solidFill>
              </a:rPr>
              <a:t>44</a:t>
            </a:r>
            <a:endParaRPr lang="en-US" sz="700" dirty="0">
              <a:solidFill>
                <a:srgbClr val="FF0000"/>
              </a:solidFill>
            </a:endParaRPr>
          </a:p>
        </p:txBody>
      </p:sp>
      <p:sp>
        <p:nvSpPr>
          <p:cNvPr id="54" name="TextBox 53"/>
          <p:cNvSpPr txBox="1"/>
          <p:nvPr/>
        </p:nvSpPr>
        <p:spPr>
          <a:xfrm>
            <a:off x="3905248" y="885820"/>
            <a:ext cx="309563" cy="200055"/>
          </a:xfrm>
          <a:prstGeom prst="rect">
            <a:avLst/>
          </a:prstGeom>
          <a:noFill/>
        </p:spPr>
        <p:txBody>
          <a:bodyPr wrap="square" rtlCol="0">
            <a:spAutoFit/>
          </a:bodyPr>
          <a:lstStyle/>
          <a:p>
            <a:r>
              <a:rPr lang="en-US" sz="700" dirty="0" smtClean="0">
                <a:solidFill>
                  <a:srgbClr val="FF0000"/>
                </a:solidFill>
              </a:rPr>
              <a:t>62</a:t>
            </a:r>
            <a:endParaRPr lang="en-US" sz="700" dirty="0">
              <a:solidFill>
                <a:srgbClr val="FF0000"/>
              </a:solidFill>
            </a:endParaRPr>
          </a:p>
        </p:txBody>
      </p:sp>
      <p:sp>
        <p:nvSpPr>
          <p:cNvPr id="56" name="TextBox 55"/>
          <p:cNvSpPr txBox="1"/>
          <p:nvPr/>
        </p:nvSpPr>
        <p:spPr>
          <a:xfrm>
            <a:off x="2677886" y="621477"/>
            <a:ext cx="309563" cy="200055"/>
          </a:xfrm>
          <a:prstGeom prst="rect">
            <a:avLst/>
          </a:prstGeom>
          <a:noFill/>
        </p:spPr>
        <p:txBody>
          <a:bodyPr wrap="square" rtlCol="0">
            <a:spAutoFit/>
          </a:bodyPr>
          <a:lstStyle/>
          <a:p>
            <a:r>
              <a:rPr lang="en-US" sz="700" dirty="0" smtClean="0">
                <a:solidFill>
                  <a:srgbClr val="FF0000"/>
                </a:solidFill>
              </a:rPr>
              <a:t>23</a:t>
            </a:r>
            <a:endParaRPr lang="en-US" sz="700" dirty="0">
              <a:solidFill>
                <a:srgbClr val="FF0000"/>
              </a:solidFill>
            </a:endParaRPr>
          </a:p>
        </p:txBody>
      </p:sp>
      <p:sp>
        <p:nvSpPr>
          <p:cNvPr id="58" name="TextBox 57"/>
          <p:cNvSpPr txBox="1"/>
          <p:nvPr/>
        </p:nvSpPr>
        <p:spPr>
          <a:xfrm>
            <a:off x="2053432" y="859647"/>
            <a:ext cx="309563" cy="200055"/>
          </a:xfrm>
          <a:prstGeom prst="rect">
            <a:avLst/>
          </a:prstGeom>
          <a:noFill/>
        </p:spPr>
        <p:txBody>
          <a:bodyPr wrap="square" rtlCol="0">
            <a:spAutoFit/>
          </a:bodyPr>
          <a:lstStyle/>
          <a:p>
            <a:r>
              <a:rPr lang="en-US" sz="700" dirty="0" smtClean="0">
                <a:solidFill>
                  <a:srgbClr val="FF0000"/>
                </a:solidFill>
              </a:rPr>
              <a:t>33</a:t>
            </a:r>
            <a:endParaRPr lang="en-US" sz="700" dirty="0">
              <a:solidFill>
                <a:srgbClr val="FF0000"/>
              </a:solidFill>
            </a:endParaRPr>
          </a:p>
        </p:txBody>
      </p:sp>
      <p:sp>
        <p:nvSpPr>
          <p:cNvPr id="59" name="TextBox 58"/>
          <p:cNvSpPr txBox="1"/>
          <p:nvPr/>
        </p:nvSpPr>
        <p:spPr>
          <a:xfrm>
            <a:off x="1875298" y="722861"/>
            <a:ext cx="309563" cy="200055"/>
          </a:xfrm>
          <a:prstGeom prst="rect">
            <a:avLst/>
          </a:prstGeom>
          <a:noFill/>
        </p:spPr>
        <p:txBody>
          <a:bodyPr wrap="square" rtlCol="0">
            <a:spAutoFit/>
          </a:bodyPr>
          <a:lstStyle/>
          <a:p>
            <a:r>
              <a:rPr lang="en-US" sz="700" dirty="0" smtClean="0">
                <a:solidFill>
                  <a:srgbClr val="FF0000"/>
                </a:solidFill>
              </a:rPr>
              <a:t>35</a:t>
            </a:r>
            <a:endParaRPr lang="en-US" sz="700" dirty="0">
              <a:solidFill>
                <a:srgbClr val="FF0000"/>
              </a:solidFill>
            </a:endParaRPr>
          </a:p>
        </p:txBody>
      </p:sp>
      <p:cxnSp>
        <p:nvCxnSpPr>
          <p:cNvPr id="66" name="Straight Connector 65"/>
          <p:cNvCxnSpPr/>
          <p:nvPr/>
        </p:nvCxnSpPr>
        <p:spPr>
          <a:xfrm>
            <a:off x="2238378" y="965545"/>
            <a:ext cx="228600" cy="0"/>
          </a:xfrm>
          <a:prstGeom prst="line">
            <a:avLst/>
          </a:prstGeom>
          <a:ln w="63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Freeform 66"/>
          <p:cNvSpPr/>
          <p:nvPr/>
        </p:nvSpPr>
        <p:spPr>
          <a:xfrm>
            <a:off x="2126457" y="896612"/>
            <a:ext cx="383382" cy="60654"/>
          </a:xfrm>
          <a:custGeom>
            <a:avLst/>
            <a:gdLst>
              <a:gd name="connsiteX0" fmla="*/ 383382 w 383382"/>
              <a:gd name="connsiteY0" fmla="*/ 114300 h 114300"/>
              <a:gd name="connsiteX1" fmla="*/ 383382 w 383382"/>
              <a:gd name="connsiteY1" fmla="*/ 0 h 114300"/>
              <a:gd name="connsiteX2" fmla="*/ 0 w 383382"/>
              <a:gd name="connsiteY2" fmla="*/ 0 h 114300"/>
            </a:gdLst>
            <a:ahLst/>
            <a:cxnLst>
              <a:cxn ang="0">
                <a:pos x="connsiteX0" y="connsiteY0"/>
              </a:cxn>
              <a:cxn ang="0">
                <a:pos x="connsiteX1" y="connsiteY1"/>
              </a:cxn>
              <a:cxn ang="0">
                <a:pos x="connsiteX2" y="connsiteY2"/>
              </a:cxn>
            </a:cxnLst>
            <a:rect l="l" t="t" r="r" b="b"/>
            <a:pathLst>
              <a:path w="383382" h="114300">
                <a:moveTo>
                  <a:pt x="383382" y="114300"/>
                </a:moveTo>
                <a:lnTo>
                  <a:pt x="383382" y="0"/>
                </a:lnTo>
                <a:lnTo>
                  <a:pt x="0" y="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1943104" y="792344"/>
            <a:ext cx="309563" cy="200055"/>
          </a:xfrm>
          <a:prstGeom prst="rect">
            <a:avLst/>
          </a:prstGeom>
          <a:noFill/>
        </p:spPr>
        <p:txBody>
          <a:bodyPr wrap="square" rtlCol="0">
            <a:spAutoFit/>
          </a:bodyPr>
          <a:lstStyle/>
          <a:p>
            <a:r>
              <a:rPr lang="en-US" sz="700" dirty="0" smtClean="0">
                <a:solidFill>
                  <a:srgbClr val="FF0000"/>
                </a:solidFill>
              </a:rPr>
              <a:t>34</a:t>
            </a:r>
            <a:endParaRPr lang="en-US" sz="700" dirty="0">
              <a:solidFill>
                <a:srgbClr val="FF0000"/>
              </a:solidFill>
            </a:endParaRPr>
          </a:p>
        </p:txBody>
      </p:sp>
      <p:sp>
        <p:nvSpPr>
          <p:cNvPr id="69" name="Freeform 68"/>
          <p:cNvSpPr/>
          <p:nvPr/>
        </p:nvSpPr>
        <p:spPr>
          <a:xfrm>
            <a:off x="2057400" y="826678"/>
            <a:ext cx="514352" cy="110827"/>
          </a:xfrm>
          <a:custGeom>
            <a:avLst/>
            <a:gdLst>
              <a:gd name="connsiteX0" fmla="*/ 383382 w 383382"/>
              <a:gd name="connsiteY0" fmla="*/ 114300 h 114300"/>
              <a:gd name="connsiteX1" fmla="*/ 383382 w 383382"/>
              <a:gd name="connsiteY1" fmla="*/ 0 h 114300"/>
              <a:gd name="connsiteX2" fmla="*/ 0 w 383382"/>
              <a:gd name="connsiteY2" fmla="*/ 0 h 114300"/>
            </a:gdLst>
            <a:ahLst/>
            <a:cxnLst>
              <a:cxn ang="0">
                <a:pos x="connsiteX0" y="connsiteY0"/>
              </a:cxn>
              <a:cxn ang="0">
                <a:pos x="connsiteX1" y="connsiteY1"/>
              </a:cxn>
              <a:cxn ang="0">
                <a:pos x="connsiteX2" y="connsiteY2"/>
              </a:cxn>
            </a:cxnLst>
            <a:rect l="l" t="t" r="r" b="b"/>
            <a:pathLst>
              <a:path w="383382" h="114300">
                <a:moveTo>
                  <a:pt x="383382" y="114300"/>
                </a:moveTo>
                <a:lnTo>
                  <a:pt x="383382" y="0"/>
                </a:lnTo>
                <a:lnTo>
                  <a:pt x="0" y="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p:cNvCxnSpPr/>
          <p:nvPr/>
        </p:nvCxnSpPr>
        <p:spPr>
          <a:xfrm flipV="1">
            <a:off x="2615973" y="685800"/>
            <a:ext cx="0" cy="263077"/>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499901" y="551752"/>
            <a:ext cx="309563" cy="200055"/>
          </a:xfrm>
          <a:prstGeom prst="rect">
            <a:avLst/>
          </a:prstGeom>
          <a:noFill/>
        </p:spPr>
        <p:txBody>
          <a:bodyPr wrap="square" rtlCol="0">
            <a:spAutoFit/>
          </a:bodyPr>
          <a:lstStyle/>
          <a:p>
            <a:r>
              <a:rPr lang="en-US" sz="700" dirty="0" smtClean="0">
                <a:solidFill>
                  <a:srgbClr val="FF0000"/>
                </a:solidFill>
              </a:rPr>
              <a:t>36</a:t>
            </a:r>
            <a:endParaRPr lang="en-US" sz="700" dirty="0">
              <a:solidFill>
                <a:srgbClr val="FF0000"/>
              </a:solidFill>
            </a:endParaRPr>
          </a:p>
        </p:txBody>
      </p:sp>
      <p:cxnSp>
        <p:nvCxnSpPr>
          <p:cNvPr id="75" name="Straight Connector 74"/>
          <p:cNvCxnSpPr/>
          <p:nvPr/>
        </p:nvCxnSpPr>
        <p:spPr>
          <a:xfrm flipV="1">
            <a:off x="2657476" y="798089"/>
            <a:ext cx="0" cy="160311"/>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540005" y="664821"/>
            <a:ext cx="309563" cy="200055"/>
          </a:xfrm>
          <a:prstGeom prst="rect">
            <a:avLst/>
          </a:prstGeom>
          <a:noFill/>
        </p:spPr>
        <p:txBody>
          <a:bodyPr wrap="square" rtlCol="0">
            <a:spAutoFit/>
          </a:bodyPr>
          <a:lstStyle/>
          <a:p>
            <a:r>
              <a:rPr lang="en-US" sz="700" dirty="0" smtClean="0">
                <a:solidFill>
                  <a:srgbClr val="FF0000"/>
                </a:solidFill>
              </a:rPr>
              <a:t>37</a:t>
            </a:r>
            <a:endParaRPr lang="en-US" sz="700" dirty="0">
              <a:solidFill>
                <a:srgbClr val="FF0000"/>
              </a:solidFill>
            </a:endParaRPr>
          </a:p>
        </p:txBody>
      </p:sp>
      <p:sp>
        <p:nvSpPr>
          <p:cNvPr id="80" name="Freeform 79"/>
          <p:cNvSpPr/>
          <p:nvPr/>
        </p:nvSpPr>
        <p:spPr>
          <a:xfrm>
            <a:off x="2309813" y="1033463"/>
            <a:ext cx="250031" cy="50174"/>
          </a:xfrm>
          <a:custGeom>
            <a:avLst/>
            <a:gdLst>
              <a:gd name="connsiteX0" fmla="*/ 250031 w 250031"/>
              <a:gd name="connsiteY0" fmla="*/ 0 h 57150"/>
              <a:gd name="connsiteX1" fmla="*/ 247650 w 250031"/>
              <a:gd name="connsiteY1" fmla="*/ 57150 h 57150"/>
              <a:gd name="connsiteX2" fmla="*/ 0 w 250031"/>
              <a:gd name="connsiteY2" fmla="*/ 54769 h 57150"/>
            </a:gdLst>
            <a:ahLst/>
            <a:cxnLst>
              <a:cxn ang="0">
                <a:pos x="connsiteX0" y="connsiteY0"/>
              </a:cxn>
              <a:cxn ang="0">
                <a:pos x="connsiteX1" y="connsiteY1"/>
              </a:cxn>
              <a:cxn ang="0">
                <a:pos x="connsiteX2" y="connsiteY2"/>
              </a:cxn>
            </a:cxnLst>
            <a:rect l="l" t="t" r="r" b="b"/>
            <a:pathLst>
              <a:path w="250031" h="57150">
                <a:moveTo>
                  <a:pt x="250031" y="0"/>
                </a:moveTo>
                <a:cubicBezTo>
                  <a:pt x="249237" y="19050"/>
                  <a:pt x="248444" y="38100"/>
                  <a:pt x="247650" y="57150"/>
                </a:cubicBezTo>
                <a:lnTo>
                  <a:pt x="0" y="54769"/>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2124075" y="976314"/>
            <a:ext cx="309563" cy="200055"/>
          </a:xfrm>
          <a:prstGeom prst="rect">
            <a:avLst/>
          </a:prstGeom>
          <a:noFill/>
        </p:spPr>
        <p:txBody>
          <a:bodyPr wrap="square" rtlCol="0">
            <a:spAutoFit/>
          </a:bodyPr>
          <a:lstStyle/>
          <a:p>
            <a:r>
              <a:rPr lang="en-US" sz="700" dirty="0" smtClean="0">
                <a:solidFill>
                  <a:srgbClr val="FF0000"/>
                </a:solidFill>
              </a:rPr>
              <a:t>40</a:t>
            </a:r>
            <a:endParaRPr lang="en-US" sz="700" dirty="0">
              <a:solidFill>
                <a:srgbClr val="FF0000"/>
              </a:solidFill>
            </a:endParaRPr>
          </a:p>
        </p:txBody>
      </p:sp>
      <p:cxnSp>
        <p:nvCxnSpPr>
          <p:cNvPr id="82" name="Straight Connector 81"/>
          <p:cNvCxnSpPr/>
          <p:nvPr/>
        </p:nvCxnSpPr>
        <p:spPr>
          <a:xfrm flipV="1">
            <a:off x="2795589" y="757607"/>
            <a:ext cx="0" cy="160311"/>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2935668" y="456903"/>
            <a:ext cx="0" cy="55222"/>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2694373" y="1113587"/>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2690810" y="1647646"/>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2778923" y="1828618"/>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2926553" y="1905000"/>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171828" y="1281114"/>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3681410" y="912019"/>
            <a:ext cx="0" cy="74615"/>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3871914" y="837762"/>
            <a:ext cx="2381" cy="214921"/>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3975368" y="932752"/>
            <a:ext cx="0" cy="135226"/>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4021631" y="1018738"/>
            <a:ext cx="0" cy="55222"/>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4274349" y="903180"/>
            <a:ext cx="0" cy="55222"/>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2851833" y="2664651"/>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2908989" y="2255039"/>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2786067" y="2121161"/>
            <a:ext cx="381686" cy="200055"/>
          </a:xfrm>
          <a:prstGeom prst="rect">
            <a:avLst/>
          </a:prstGeom>
          <a:noFill/>
        </p:spPr>
        <p:txBody>
          <a:bodyPr wrap="square" rtlCol="0">
            <a:spAutoFit/>
          </a:bodyPr>
          <a:lstStyle/>
          <a:p>
            <a:r>
              <a:rPr lang="en-US" sz="700" dirty="0" smtClean="0">
                <a:solidFill>
                  <a:srgbClr val="FF0000"/>
                </a:solidFill>
              </a:rPr>
              <a:t>218</a:t>
            </a:r>
            <a:endParaRPr lang="en-US" sz="700" dirty="0">
              <a:solidFill>
                <a:srgbClr val="FF0000"/>
              </a:solidFill>
            </a:endParaRPr>
          </a:p>
        </p:txBody>
      </p:sp>
      <p:cxnSp>
        <p:nvCxnSpPr>
          <p:cNvPr id="107" name="Straight Connector 106"/>
          <p:cNvCxnSpPr/>
          <p:nvPr/>
        </p:nvCxnSpPr>
        <p:spPr>
          <a:xfrm flipV="1">
            <a:off x="3038238" y="2557480"/>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2916404" y="2423396"/>
            <a:ext cx="381686" cy="200055"/>
          </a:xfrm>
          <a:prstGeom prst="rect">
            <a:avLst/>
          </a:prstGeom>
          <a:noFill/>
        </p:spPr>
        <p:txBody>
          <a:bodyPr wrap="square" rtlCol="0">
            <a:spAutoFit/>
          </a:bodyPr>
          <a:lstStyle/>
          <a:p>
            <a:r>
              <a:rPr lang="en-US" sz="700" dirty="0" smtClean="0">
                <a:solidFill>
                  <a:srgbClr val="FF0000"/>
                </a:solidFill>
              </a:rPr>
              <a:t>225</a:t>
            </a:r>
            <a:endParaRPr lang="en-US" sz="700" dirty="0">
              <a:solidFill>
                <a:srgbClr val="FF0000"/>
              </a:solidFill>
            </a:endParaRPr>
          </a:p>
        </p:txBody>
      </p:sp>
      <p:sp>
        <p:nvSpPr>
          <p:cNvPr id="109" name="TextBox 108"/>
          <p:cNvSpPr txBox="1"/>
          <p:nvPr/>
        </p:nvSpPr>
        <p:spPr>
          <a:xfrm>
            <a:off x="3479494" y="1015913"/>
            <a:ext cx="309563" cy="181869"/>
          </a:xfrm>
          <a:prstGeom prst="rect">
            <a:avLst/>
          </a:prstGeom>
          <a:noFill/>
        </p:spPr>
        <p:txBody>
          <a:bodyPr wrap="square" rtlCol="0">
            <a:spAutoFit/>
          </a:bodyPr>
          <a:lstStyle/>
          <a:p>
            <a:r>
              <a:rPr lang="en-US" sz="700" dirty="0" smtClean="0">
                <a:solidFill>
                  <a:srgbClr val="FF0000"/>
                </a:solidFill>
              </a:rPr>
              <a:t>55</a:t>
            </a:r>
            <a:endParaRPr lang="en-US" sz="700" dirty="0">
              <a:solidFill>
                <a:srgbClr val="FF0000"/>
              </a:solidFill>
            </a:endParaRPr>
          </a:p>
        </p:txBody>
      </p:sp>
      <p:cxnSp>
        <p:nvCxnSpPr>
          <p:cNvPr id="110" name="Straight Connector 109"/>
          <p:cNvCxnSpPr/>
          <p:nvPr/>
        </p:nvCxnSpPr>
        <p:spPr>
          <a:xfrm>
            <a:off x="3523744" y="1106410"/>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3804445" y="1069181"/>
            <a:ext cx="343063" cy="200055"/>
          </a:xfrm>
          <a:prstGeom prst="rect">
            <a:avLst/>
          </a:prstGeom>
          <a:noFill/>
        </p:spPr>
        <p:txBody>
          <a:bodyPr wrap="square" rtlCol="0">
            <a:spAutoFit/>
          </a:bodyPr>
          <a:lstStyle/>
          <a:p>
            <a:r>
              <a:rPr lang="en-US" sz="700" dirty="0" smtClean="0">
                <a:solidFill>
                  <a:srgbClr val="FF0000"/>
                </a:solidFill>
              </a:rPr>
              <a:t>101</a:t>
            </a:r>
            <a:endParaRPr lang="en-US" sz="700" dirty="0">
              <a:solidFill>
                <a:srgbClr val="FF0000"/>
              </a:solidFill>
            </a:endParaRPr>
          </a:p>
        </p:txBody>
      </p:sp>
      <p:cxnSp>
        <p:nvCxnSpPr>
          <p:cNvPr id="112" name="Straight Connector 111"/>
          <p:cNvCxnSpPr/>
          <p:nvPr/>
        </p:nvCxnSpPr>
        <p:spPr>
          <a:xfrm flipV="1">
            <a:off x="3929058" y="1202443"/>
            <a:ext cx="0" cy="33451"/>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4316574" y="1200525"/>
            <a:ext cx="343063" cy="200055"/>
          </a:xfrm>
          <a:prstGeom prst="rect">
            <a:avLst/>
          </a:prstGeom>
          <a:noFill/>
        </p:spPr>
        <p:txBody>
          <a:bodyPr wrap="square" rtlCol="0">
            <a:spAutoFit/>
          </a:bodyPr>
          <a:lstStyle/>
          <a:p>
            <a:r>
              <a:rPr lang="en-US" sz="700" dirty="0" smtClean="0">
                <a:solidFill>
                  <a:srgbClr val="FF0000"/>
                </a:solidFill>
              </a:rPr>
              <a:t>105</a:t>
            </a:r>
            <a:endParaRPr lang="en-US" sz="700" dirty="0">
              <a:solidFill>
                <a:srgbClr val="FF0000"/>
              </a:solidFill>
            </a:endParaRPr>
          </a:p>
        </p:txBody>
      </p:sp>
      <p:sp>
        <p:nvSpPr>
          <p:cNvPr id="118" name="Freeform 117"/>
          <p:cNvSpPr/>
          <p:nvPr/>
        </p:nvSpPr>
        <p:spPr>
          <a:xfrm>
            <a:off x="4133850" y="1271316"/>
            <a:ext cx="280987" cy="31227"/>
          </a:xfrm>
          <a:custGeom>
            <a:avLst/>
            <a:gdLst>
              <a:gd name="connsiteX0" fmla="*/ 2381 w 280987"/>
              <a:gd name="connsiteY0" fmla="*/ 0 h 97631"/>
              <a:gd name="connsiteX1" fmla="*/ 0 w 280987"/>
              <a:gd name="connsiteY1" fmla="*/ 97631 h 97631"/>
              <a:gd name="connsiteX2" fmla="*/ 280987 w 280987"/>
              <a:gd name="connsiteY2" fmla="*/ 95250 h 97631"/>
            </a:gdLst>
            <a:ahLst/>
            <a:cxnLst>
              <a:cxn ang="0">
                <a:pos x="connsiteX0" y="connsiteY0"/>
              </a:cxn>
              <a:cxn ang="0">
                <a:pos x="connsiteX1" y="connsiteY1"/>
              </a:cxn>
              <a:cxn ang="0">
                <a:pos x="connsiteX2" y="connsiteY2"/>
              </a:cxn>
            </a:cxnLst>
            <a:rect l="l" t="t" r="r" b="b"/>
            <a:pathLst>
              <a:path w="280987" h="97631">
                <a:moveTo>
                  <a:pt x="2381" y="0"/>
                </a:moveTo>
                <a:cubicBezTo>
                  <a:pt x="1587" y="32544"/>
                  <a:pt x="794" y="65087"/>
                  <a:pt x="0" y="97631"/>
                </a:cubicBezTo>
                <a:lnTo>
                  <a:pt x="280987" y="9525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118"/>
          <p:cNvSpPr/>
          <p:nvPr/>
        </p:nvSpPr>
        <p:spPr>
          <a:xfrm>
            <a:off x="4081696" y="1253976"/>
            <a:ext cx="330815" cy="143178"/>
          </a:xfrm>
          <a:custGeom>
            <a:avLst/>
            <a:gdLst>
              <a:gd name="connsiteX0" fmla="*/ 2381 w 280987"/>
              <a:gd name="connsiteY0" fmla="*/ 0 h 97631"/>
              <a:gd name="connsiteX1" fmla="*/ 0 w 280987"/>
              <a:gd name="connsiteY1" fmla="*/ 97631 h 97631"/>
              <a:gd name="connsiteX2" fmla="*/ 280987 w 280987"/>
              <a:gd name="connsiteY2" fmla="*/ 95250 h 97631"/>
            </a:gdLst>
            <a:ahLst/>
            <a:cxnLst>
              <a:cxn ang="0">
                <a:pos x="connsiteX0" y="connsiteY0"/>
              </a:cxn>
              <a:cxn ang="0">
                <a:pos x="connsiteX1" y="connsiteY1"/>
              </a:cxn>
              <a:cxn ang="0">
                <a:pos x="connsiteX2" y="connsiteY2"/>
              </a:cxn>
            </a:cxnLst>
            <a:rect l="l" t="t" r="r" b="b"/>
            <a:pathLst>
              <a:path w="280987" h="97631">
                <a:moveTo>
                  <a:pt x="2381" y="0"/>
                </a:moveTo>
                <a:cubicBezTo>
                  <a:pt x="1587" y="32544"/>
                  <a:pt x="794" y="65087"/>
                  <a:pt x="0" y="97631"/>
                </a:cubicBezTo>
                <a:lnTo>
                  <a:pt x="280987" y="9525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4317044" y="1290638"/>
            <a:ext cx="343063" cy="200055"/>
          </a:xfrm>
          <a:prstGeom prst="rect">
            <a:avLst/>
          </a:prstGeom>
          <a:noFill/>
        </p:spPr>
        <p:txBody>
          <a:bodyPr wrap="square" rtlCol="0">
            <a:spAutoFit/>
          </a:bodyPr>
          <a:lstStyle/>
          <a:p>
            <a:r>
              <a:rPr lang="en-US" sz="700" dirty="0" smtClean="0">
                <a:solidFill>
                  <a:srgbClr val="FF0000"/>
                </a:solidFill>
              </a:rPr>
              <a:t>104</a:t>
            </a:r>
            <a:endParaRPr lang="en-US" sz="700" dirty="0">
              <a:solidFill>
                <a:srgbClr val="FF0000"/>
              </a:solidFill>
            </a:endParaRPr>
          </a:p>
        </p:txBody>
      </p:sp>
      <p:cxnSp>
        <p:nvCxnSpPr>
          <p:cNvPr id="121" name="Straight Connector 120"/>
          <p:cNvCxnSpPr/>
          <p:nvPr/>
        </p:nvCxnSpPr>
        <p:spPr>
          <a:xfrm flipV="1">
            <a:off x="4051569" y="1285876"/>
            <a:ext cx="0" cy="204817"/>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921756" y="1423964"/>
            <a:ext cx="343063" cy="200055"/>
          </a:xfrm>
          <a:prstGeom prst="rect">
            <a:avLst/>
          </a:prstGeom>
          <a:noFill/>
        </p:spPr>
        <p:txBody>
          <a:bodyPr wrap="square" rtlCol="0">
            <a:spAutoFit/>
          </a:bodyPr>
          <a:lstStyle/>
          <a:p>
            <a:r>
              <a:rPr lang="en-US" sz="700" dirty="0" smtClean="0">
                <a:solidFill>
                  <a:srgbClr val="FF0000"/>
                </a:solidFill>
              </a:rPr>
              <a:t>103</a:t>
            </a:r>
            <a:endParaRPr lang="en-US" sz="700" dirty="0">
              <a:solidFill>
                <a:srgbClr val="FF0000"/>
              </a:solidFill>
            </a:endParaRPr>
          </a:p>
        </p:txBody>
      </p:sp>
      <p:cxnSp>
        <p:nvCxnSpPr>
          <p:cNvPr id="124" name="Straight Connector 123"/>
          <p:cNvCxnSpPr/>
          <p:nvPr/>
        </p:nvCxnSpPr>
        <p:spPr>
          <a:xfrm flipV="1">
            <a:off x="4301711" y="1981201"/>
            <a:ext cx="0" cy="11191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4168530" y="2026730"/>
            <a:ext cx="343063" cy="200055"/>
          </a:xfrm>
          <a:prstGeom prst="rect">
            <a:avLst/>
          </a:prstGeom>
          <a:noFill/>
        </p:spPr>
        <p:txBody>
          <a:bodyPr wrap="square" rtlCol="0">
            <a:spAutoFit/>
          </a:bodyPr>
          <a:lstStyle/>
          <a:p>
            <a:r>
              <a:rPr lang="en-US" sz="700" dirty="0" smtClean="0">
                <a:solidFill>
                  <a:srgbClr val="FF0000"/>
                </a:solidFill>
              </a:rPr>
              <a:t>191</a:t>
            </a:r>
            <a:endParaRPr lang="en-US" sz="700" dirty="0">
              <a:solidFill>
                <a:srgbClr val="FF0000"/>
              </a:solidFill>
            </a:endParaRPr>
          </a:p>
        </p:txBody>
      </p:sp>
      <p:sp>
        <p:nvSpPr>
          <p:cNvPr id="127" name="Freeform 126"/>
          <p:cNvSpPr/>
          <p:nvPr/>
        </p:nvSpPr>
        <p:spPr>
          <a:xfrm>
            <a:off x="4341078" y="1977204"/>
            <a:ext cx="73760" cy="45719"/>
          </a:xfrm>
          <a:custGeom>
            <a:avLst/>
            <a:gdLst>
              <a:gd name="connsiteX0" fmla="*/ 2381 w 280987"/>
              <a:gd name="connsiteY0" fmla="*/ 0 h 97631"/>
              <a:gd name="connsiteX1" fmla="*/ 0 w 280987"/>
              <a:gd name="connsiteY1" fmla="*/ 97631 h 97631"/>
              <a:gd name="connsiteX2" fmla="*/ 280987 w 280987"/>
              <a:gd name="connsiteY2" fmla="*/ 95250 h 97631"/>
            </a:gdLst>
            <a:ahLst/>
            <a:cxnLst>
              <a:cxn ang="0">
                <a:pos x="connsiteX0" y="connsiteY0"/>
              </a:cxn>
              <a:cxn ang="0">
                <a:pos x="connsiteX1" y="connsiteY1"/>
              </a:cxn>
              <a:cxn ang="0">
                <a:pos x="connsiteX2" y="connsiteY2"/>
              </a:cxn>
            </a:cxnLst>
            <a:rect l="l" t="t" r="r" b="b"/>
            <a:pathLst>
              <a:path w="280987" h="97631">
                <a:moveTo>
                  <a:pt x="2381" y="0"/>
                </a:moveTo>
                <a:cubicBezTo>
                  <a:pt x="1587" y="32544"/>
                  <a:pt x="794" y="65087"/>
                  <a:pt x="0" y="97631"/>
                </a:cubicBezTo>
                <a:lnTo>
                  <a:pt x="280987" y="9525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4324350" y="1917833"/>
            <a:ext cx="343063" cy="200055"/>
          </a:xfrm>
          <a:prstGeom prst="rect">
            <a:avLst/>
          </a:prstGeom>
          <a:noFill/>
        </p:spPr>
        <p:txBody>
          <a:bodyPr wrap="square" rtlCol="0">
            <a:spAutoFit/>
          </a:bodyPr>
          <a:lstStyle/>
          <a:p>
            <a:r>
              <a:rPr lang="en-US" sz="700" dirty="0" smtClean="0">
                <a:solidFill>
                  <a:srgbClr val="FF0000"/>
                </a:solidFill>
              </a:rPr>
              <a:t>192</a:t>
            </a:r>
            <a:endParaRPr lang="en-US" sz="700" dirty="0">
              <a:solidFill>
                <a:srgbClr val="FF0000"/>
              </a:solidFill>
            </a:endParaRPr>
          </a:p>
        </p:txBody>
      </p:sp>
      <p:cxnSp>
        <p:nvCxnSpPr>
          <p:cNvPr id="129" name="Straight Connector 128"/>
          <p:cNvCxnSpPr/>
          <p:nvPr/>
        </p:nvCxnSpPr>
        <p:spPr>
          <a:xfrm flipV="1">
            <a:off x="3532982" y="559092"/>
            <a:ext cx="0" cy="135226"/>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3406775" y="425172"/>
            <a:ext cx="294101" cy="200055"/>
          </a:xfrm>
          <a:prstGeom prst="rect">
            <a:avLst/>
          </a:prstGeom>
          <a:noFill/>
        </p:spPr>
        <p:txBody>
          <a:bodyPr wrap="square" rtlCol="0">
            <a:spAutoFit/>
          </a:bodyPr>
          <a:lstStyle/>
          <a:p>
            <a:r>
              <a:rPr lang="en-US" sz="700" dirty="0" smtClean="0">
                <a:solidFill>
                  <a:srgbClr val="FF0000"/>
                </a:solidFill>
              </a:rPr>
              <a:t>13</a:t>
            </a:r>
            <a:endParaRPr lang="en-US" sz="700" dirty="0">
              <a:solidFill>
                <a:srgbClr val="FF0000"/>
              </a:solidFill>
            </a:endParaRPr>
          </a:p>
        </p:txBody>
      </p:sp>
      <p:cxnSp>
        <p:nvCxnSpPr>
          <p:cNvPr id="131" name="Straight Connector 130"/>
          <p:cNvCxnSpPr/>
          <p:nvPr/>
        </p:nvCxnSpPr>
        <p:spPr>
          <a:xfrm>
            <a:off x="3324225" y="844112"/>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3486150" y="841375"/>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3355975" y="987425"/>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3139360" y="735164"/>
            <a:ext cx="294101" cy="200055"/>
          </a:xfrm>
          <a:prstGeom prst="rect">
            <a:avLst/>
          </a:prstGeom>
          <a:noFill/>
        </p:spPr>
        <p:txBody>
          <a:bodyPr wrap="square" rtlCol="0">
            <a:spAutoFit/>
          </a:bodyPr>
          <a:lstStyle/>
          <a:p>
            <a:r>
              <a:rPr lang="en-US" sz="700" dirty="0" smtClean="0">
                <a:solidFill>
                  <a:srgbClr val="FF0000"/>
                </a:solidFill>
              </a:rPr>
              <a:t>18</a:t>
            </a:r>
            <a:endParaRPr lang="en-US" sz="700" dirty="0">
              <a:solidFill>
                <a:srgbClr val="FF0000"/>
              </a:solidFill>
            </a:endParaRPr>
          </a:p>
        </p:txBody>
      </p:sp>
      <p:sp>
        <p:nvSpPr>
          <p:cNvPr id="135" name="TextBox 134"/>
          <p:cNvSpPr txBox="1"/>
          <p:nvPr/>
        </p:nvSpPr>
        <p:spPr>
          <a:xfrm>
            <a:off x="3434919" y="734502"/>
            <a:ext cx="294101" cy="200055"/>
          </a:xfrm>
          <a:prstGeom prst="rect">
            <a:avLst/>
          </a:prstGeom>
          <a:noFill/>
        </p:spPr>
        <p:txBody>
          <a:bodyPr wrap="square" rtlCol="0">
            <a:spAutoFit/>
          </a:bodyPr>
          <a:lstStyle/>
          <a:p>
            <a:r>
              <a:rPr lang="en-US" sz="700" dirty="0" smtClean="0">
                <a:solidFill>
                  <a:srgbClr val="FF0000"/>
                </a:solidFill>
              </a:rPr>
              <a:t>19</a:t>
            </a:r>
            <a:endParaRPr lang="en-US" sz="700" dirty="0">
              <a:solidFill>
                <a:srgbClr val="FF0000"/>
              </a:solidFill>
            </a:endParaRPr>
          </a:p>
        </p:txBody>
      </p:sp>
      <p:sp>
        <p:nvSpPr>
          <p:cNvPr id="136" name="Freeform 135"/>
          <p:cNvSpPr/>
          <p:nvPr/>
        </p:nvSpPr>
        <p:spPr>
          <a:xfrm>
            <a:off x="2368550" y="1101725"/>
            <a:ext cx="250031" cy="50174"/>
          </a:xfrm>
          <a:custGeom>
            <a:avLst/>
            <a:gdLst>
              <a:gd name="connsiteX0" fmla="*/ 250031 w 250031"/>
              <a:gd name="connsiteY0" fmla="*/ 0 h 57150"/>
              <a:gd name="connsiteX1" fmla="*/ 247650 w 250031"/>
              <a:gd name="connsiteY1" fmla="*/ 57150 h 57150"/>
              <a:gd name="connsiteX2" fmla="*/ 0 w 250031"/>
              <a:gd name="connsiteY2" fmla="*/ 54769 h 57150"/>
            </a:gdLst>
            <a:ahLst/>
            <a:cxnLst>
              <a:cxn ang="0">
                <a:pos x="connsiteX0" y="connsiteY0"/>
              </a:cxn>
              <a:cxn ang="0">
                <a:pos x="connsiteX1" y="connsiteY1"/>
              </a:cxn>
              <a:cxn ang="0">
                <a:pos x="connsiteX2" y="connsiteY2"/>
              </a:cxn>
            </a:cxnLst>
            <a:rect l="l" t="t" r="r" b="b"/>
            <a:pathLst>
              <a:path w="250031" h="57150">
                <a:moveTo>
                  <a:pt x="250031" y="0"/>
                </a:moveTo>
                <a:cubicBezTo>
                  <a:pt x="249237" y="19050"/>
                  <a:pt x="248444" y="38100"/>
                  <a:pt x="247650" y="57150"/>
                </a:cubicBezTo>
                <a:lnTo>
                  <a:pt x="0" y="54769"/>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p:cNvSpPr txBox="1"/>
          <p:nvPr/>
        </p:nvSpPr>
        <p:spPr>
          <a:xfrm>
            <a:off x="2181661" y="1049336"/>
            <a:ext cx="309563" cy="200055"/>
          </a:xfrm>
          <a:prstGeom prst="rect">
            <a:avLst/>
          </a:prstGeom>
          <a:noFill/>
        </p:spPr>
        <p:txBody>
          <a:bodyPr wrap="square" rtlCol="0">
            <a:spAutoFit/>
          </a:bodyPr>
          <a:lstStyle/>
          <a:p>
            <a:r>
              <a:rPr lang="en-US" sz="700" dirty="0" smtClean="0">
                <a:solidFill>
                  <a:srgbClr val="FF0000"/>
                </a:solidFill>
              </a:rPr>
              <a:t>49</a:t>
            </a:r>
            <a:endParaRPr lang="en-US" sz="700" dirty="0">
              <a:solidFill>
                <a:srgbClr val="FF0000"/>
              </a:solidFill>
            </a:endParaRPr>
          </a:p>
        </p:txBody>
      </p:sp>
      <p:cxnSp>
        <p:nvCxnSpPr>
          <p:cNvPr id="138" name="Straight Connector 137"/>
          <p:cNvCxnSpPr/>
          <p:nvPr/>
        </p:nvCxnSpPr>
        <p:spPr>
          <a:xfrm flipV="1">
            <a:off x="2790825" y="1060450"/>
            <a:ext cx="0" cy="43048"/>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2670175" y="930275"/>
            <a:ext cx="309563" cy="200055"/>
          </a:xfrm>
          <a:prstGeom prst="rect">
            <a:avLst/>
          </a:prstGeom>
          <a:noFill/>
        </p:spPr>
        <p:txBody>
          <a:bodyPr wrap="square" rtlCol="0">
            <a:spAutoFit/>
          </a:bodyPr>
          <a:lstStyle/>
          <a:p>
            <a:r>
              <a:rPr lang="en-US" sz="700" dirty="0" smtClean="0">
                <a:solidFill>
                  <a:srgbClr val="FF0000"/>
                </a:solidFill>
              </a:rPr>
              <a:t>50</a:t>
            </a:r>
            <a:endParaRPr lang="en-US" sz="700" dirty="0">
              <a:solidFill>
                <a:srgbClr val="FF0000"/>
              </a:solidFill>
            </a:endParaRPr>
          </a:p>
        </p:txBody>
      </p:sp>
      <p:sp>
        <p:nvSpPr>
          <p:cNvPr id="140" name="TextBox 139"/>
          <p:cNvSpPr txBox="1"/>
          <p:nvPr/>
        </p:nvSpPr>
        <p:spPr>
          <a:xfrm>
            <a:off x="3428314" y="1543050"/>
            <a:ext cx="381686" cy="200055"/>
          </a:xfrm>
          <a:prstGeom prst="rect">
            <a:avLst/>
          </a:prstGeom>
          <a:noFill/>
        </p:spPr>
        <p:txBody>
          <a:bodyPr wrap="square" rtlCol="0">
            <a:spAutoFit/>
          </a:bodyPr>
          <a:lstStyle/>
          <a:p>
            <a:r>
              <a:rPr lang="en-US" sz="700" dirty="0" smtClean="0">
                <a:solidFill>
                  <a:srgbClr val="FF0000"/>
                </a:solidFill>
              </a:rPr>
              <a:t>163</a:t>
            </a:r>
            <a:endParaRPr lang="en-US" sz="700" dirty="0">
              <a:solidFill>
                <a:srgbClr val="FF0000"/>
              </a:solidFill>
            </a:endParaRPr>
          </a:p>
        </p:txBody>
      </p:sp>
      <p:cxnSp>
        <p:nvCxnSpPr>
          <p:cNvPr id="141" name="Straight Connector 140"/>
          <p:cNvCxnSpPr/>
          <p:nvPr/>
        </p:nvCxnSpPr>
        <p:spPr>
          <a:xfrm>
            <a:off x="3471064" y="1643871"/>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3606494" y="955675"/>
            <a:ext cx="309563" cy="200055"/>
          </a:xfrm>
          <a:prstGeom prst="rect">
            <a:avLst/>
          </a:prstGeom>
          <a:noFill/>
        </p:spPr>
        <p:txBody>
          <a:bodyPr wrap="square" rtlCol="0">
            <a:spAutoFit/>
          </a:bodyPr>
          <a:lstStyle/>
          <a:p>
            <a:r>
              <a:rPr lang="en-US" sz="700" dirty="0" smtClean="0">
                <a:solidFill>
                  <a:srgbClr val="FF0000"/>
                </a:solidFill>
              </a:rPr>
              <a:t>57</a:t>
            </a:r>
            <a:endParaRPr lang="en-US" sz="700" dirty="0">
              <a:solidFill>
                <a:srgbClr val="FF0000"/>
              </a:solidFill>
            </a:endParaRPr>
          </a:p>
        </p:txBody>
      </p:sp>
      <p:cxnSp>
        <p:nvCxnSpPr>
          <p:cNvPr id="143" name="Straight Connector 142"/>
          <p:cNvCxnSpPr/>
          <p:nvPr/>
        </p:nvCxnSpPr>
        <p:spPr>
          <a:xfrm>
            <a:off x="3647569" y="1058440"/>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44" name="Freeform 143"/>
          <p:cNvSpPr/>
          <p:nvPr/>
        </p:nvSpPr>
        <p:spPr>
          <a:xfrm>
            <a:off x="3530887" y="989534"/>
            <a:ext cx="45719" cy="62979"/>
          </a:xfrm>
          <a:custGeom>
            <a:avLst/>
            <a:gdLst>
              <a:gd name="connsiteX0" fmla="*/ 0 w 59532"/>
              <a:gd name="connsiteY0" fmla="*/ 64294 h 64294"/>
              <a:gd name="connsiteX1" fmla="*/ 59532 w 59532"/>
              <a:gd name="connsiteY1" fmla="*/ 64294 h 64294"/>
              <a:gd name="connsiteX2" fmla="*/ 57150 w 59532"/>
              <a:gd name="connsiteY2" fmla="*/ 0 h 64294"/>
            </a:gdLst>
            <a:ahLst/>
            <a:cxnLst>
              <a:cxn ang="0">
                <a:pos x="connsiteX0" y="connsiteY0"/>
              </a:cxn>
              <a:cxn ang="0">
                <a:pos x="connsiteX1" y="connsiteY1"/>
              </a:cxn>
              <a:cxn ang="0">
                <a:pos x="connsiteX2" y="connsiteY2"/>
              </a:cxn>
            </a:cxnLst>
            <a:rect l="l" t="t" r="r" b="b"/>
            <a:pathLst>
              <a:path w="59532" h="64294">
                <a:moveTo>
                  <a:pt x="0" y="64294"/>
                </a:moveTo>
                <a:lnTo>
                  <a:pt x="59532" y="64294"/>
                </a:lnTo>
                <a:lnTo>
                  <a:pt x="57150" y="0"/>
                </a:ln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p:cNvSpPr txBox="1"/>
          <p:nvPr/>
        </p:nvSpPr>
        <p:spPr>
          <a:xfrm>
            <a:off x="3454882" y="857868"/>
            <a:ext cx="309563" cy="200055"/>
          </a:xfrm>
          <a:prstGeom prst="rect">
            <a:avLst/>
          </a:prstGeom>
          <a:noFill/>
        </p:spPr>
        <p:txBody>
          <a:bodyPr wrap="square" rtlCol="0">
            <a:spAutoFit/>
          </a:bodyPr>
          <a:lstStyle/>
          <a:p>
            <a:r>
              <a:rPr lang="en-US" sz="700" dirty="0" smtClean="0">
                <a:solidFill>
                  <a:srgbClr val="FF0000"/>
                </a:solidFill>
              </a:rPr>
              <a:t>56</a:t>
            </a:r>
            <a:endParaRPr lang="en-US" sz="700" dirty="0">
              <a:solidFill>
                <a:srgbClr val="FF0000"/>
              </a:solidFill>
            </a:endParaRPr>
          </a:p>
        </p:txBody>
      </p:sp>
      <p:sp>
        <p:nvSpPr>
          <p:cNvPr id="146" name="TextBox 145"/>
          <p:cNvSpPr txBox="1"/>
          <p:nvPr/>
        </p:nvSpPr>
        <p:spPr>
          <a:xfrm>
            <a:off x="2736057" y="1897857"/>
            <a:ext cx="381686" cy="200055"/>
          </a:xfrm>
          <a:prstGeom prst="rect">
            <a:avLst/>
          </a:prstGeom>
          <a:noFill/>
        </p:spPr>
        <p:txBody>
          <a:bodyPr wrap="square" rtlCol="0">
            <a:spAutoFit/>
          </a:bodyPr>
          <a:lstStyle/>
          <a:p>
            <a:r>
              <a:rPr lang="en-US" sz="700" dirty="0" smtClean="0">
                <a:solidFill>
                  <a:srgbClr val="FF0000"/>
                </a:solidFill>
              </a:rPr>
              <a:t>199</a:t>
            </a:r>
            <a:endParaRPr lang="en-US" sz="700" dirty="0">
              <a:solidFill>
                <a:srgbClr val="FF0000"/>
              </a:solidFill>
            </a:endParaRPr>
          </a:p>
        </p:txBody>
      </p:sp>
      <p:cxnSp>
        <p:nvCxnSpPr>
          <p:cNvPr id="147" name="Straight Connector 146"/>
          <p:cNvCxnSpPr/>
          <p:nvPr/>
        </p:nvCxnSpPr>
        <p:spPr>
          <a:xfrm>
            <a:off x="2783391" y="2002100"/>
            <a:ext cx="45247"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166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3622" y="3853454"/>
            <a:ext cx="401527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9400" y="602116"/>
            <a:ext cx="402023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90046" y="183620"/>
            <a:ext cx="3505200" cy="369332"/>
          </a:xfrm>
          <a:prstGeom prst="rect">
            <a:avLst/>
          </a:prstGeom>
          <a:noFill/>
        </p:spPr>
        <p:txBody>
          <a:bodyPr wrap="square" rtlCol="0">
            <a:spAutoFit/>
          </a:bodyPr>
          <a:lstStyle/>
          <a:p>
            <a:r>
              <a:rPr lang="en-US" dirty="0" smtClean="0"/>
              <a:t>TTHA0002, Spot No. 66, Enolase (1)</a:t>
            </a:r>
            <a:endParaRPr lang="en-US" dirty="0"/>
          </a:p>
        </p:txBody>
      </p:sp>
      <p:cxnSp>
        <p:nvCxnSpPr>
          <p:cNvPr id="5" name="Straight Arrow Connector 4"/>
          <p:cNvCxnSpPr/>
          <p:nvPr/>
        </p:nvCxnSpPr>
        <p:spPr>
          <a:xfrm>
            <a:off x="6037123" y="88582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815" y="599975"/>
            <a:ext cx="3220785"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07947" y="1200447"/>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11" name="TextBox 10"/>
          <p:cNvSpPr txBox="1"/>
          <p:nvPr/>
        </p:nvSpPr>
        <p:spPr>
          <a:xfrm>
            <a:off x="507947" y="2714138"/>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12" name="TextBox 11"/>
          <p:cNvSpPr txBox="1"/>
          <p:nvPr/>
        </p:nvSpPr>
        <p:spPr>
          <a:xfrm>
            <a:off x="219075" y="914400"/>
            <a:ext cx="1295400" cy="369332"/>
          </a:xfrm>
          <a:prstGeom prst="rect">
            <a:avLst/>
          </a:prstGeom>
          <a:noFill/>
        </p:spPr>
        <p:txBody>
          <a:bodyPr wrap="square" rtlCol="0">
            <a:spAutoFit/>
          </a:bodyPr>
          <a:lstStyle/>
          <a:p>
            <a:r>
              <a:rPr lang="en-US" dirty="0" smtClean="0"/>
              <a:t>Log phase</a:t>
            </a:r>
            <a:endParaRPr lang="en-US" dirty="0"/>
          </a:p>
        </p:txBody>
      </p:sp>
      <p:sp>
        <p:nvSpPr>
          <p:cNvPr id="13" name="TextBox 12"/>
          <p:cNvSpPr txBox="1"/>
          <p:nvPr/>
        </p:nvSpPr>
        <p:spPr>
          <a:xfrm>
            <a:off x="219075" y="2198658"/>
            <a:ext cx="1295400" cy="646331"/>
          </a:xfrm>
          <a:prstGeom prst="rect">
            <a:avLst/>
          </a:prstGeom>
          <a:noFill/>
        </p:spPr>
        <p:txBody>
          <a:bodyPr wrap="square" rtlCol="0">
            <a:spAutoFit/>
          </a:bodyPr>
          <a:lstStyle/>
          <a:p>
            <a:r>
              <a:rPr lang="en-US" dirty="0" smtClean="0"/>
              <a:t>Stationary phase</a:t>
            </a:r>
            <a:endParaRPr lang="en-US" dirty="0"/>
          </a:p>
        </p:txBody>
      </p:sp>
      <p:sp>
        <p:nvSpPr>
          <p:cNvPr id="14" name="Rectangle 13"/>
          <p:cNvSpPr/>
          <p:nvPr/>
        </p:nvSpPr>
        <p:spPr>
          <a:xfrm>
            <a:off x="155537" y="573992"/>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55537" y="1976246"/>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8032358" y="88601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78398" y="225107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8064109" y="225658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90046" y="3450193"/>
            <a:ext cx="5363029" cy="369332"/>
          </a:xfrm>
          <a:prstGeom prst="rect">
            <a:avLst/>
          </a:prstGeom>
          <a:noFill/>
        </p:spPr>
        <p:txBody>
          <a:bodyPr wrap="square" rtlCol="0">
            <a:spAutoFit/>
          </a:bodyPr>
          <a:lstStyle/>
          <a:p>
            <a:r>
              <a:rPr lang="en-US" dirty="0" smtClean="0"/>
              <a:t>TTHA0210, Spot No. 223, 50S ribosomal protein L12 (6)</a:t>
            </a:r>
            <a:endParaRPr lang="en-US" dirty="0"/>
          </a:p>
        </p:txBody>
      </p:sp>
      <p:pic>
        <p:nvPicPr>
          <p:cNvPr id="3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9815" y="3865927"/>
            <a:ext cx="3220785"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07947" y="4471393"/>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33" name="TextBox 32"/>
          <p:cNvSpPr txBox="1"/>
          <p:nvPr/>
        </p:nvSpPr>
        <p:spPr>
          <a:xfrm>
            <a:off x="507947" y="5955268"/>
            <a:ext cx="536966" cy="369332"/>
          </a:xfrm>
          <a:prstGeom prst="rect">
            <a:avLst/>
          </a:prstGeom>
          <a:noFill/>
        </p:spPr>
        <p:txBody>
          <a:bodyPr wrap="square" rtlCol="0">
            <a:spAutoFit/>
          </a:bodyPr>
          <a:lstStyle/>
          <a:p>
            <a:pPr algn="ctr"/>
            <a:r>
              <a:rPr lang="en-US" dirty="0" smtClean="0">
                <a:solidFill>
                  <a:srgbClr val="FF0000"/>
                </a:solidFill>
              </a:rPr>
              <a:t>(6)</a:t>
            </a:r>
            <a:endParaRPr lang="en-US" dirty="0">
              <a:solidFill>
                <a:srgbClr val="FF0000"/>
              </a:solidFill>
            </a:endParaRPr>
          </a:p>
        </p:txBody>
      </p:sp>
      <p:sp>
        <p:nvSpPr>
          <p:cNvPr id="34" name="TextBox 33"/>
          <p:cNvSpPr txBox="1"/>
          <p:nvPr/>
        </p:nvSpPr>
        <p:spPr>
          <a:xfrm>
            <a:off x="228600" y="4167417"/>
            <a:ext cx="1295400" cy="369332"/>
          </a:xfrm>
          <a:prstGeom prst="rect">
            <a:avLst/>
          </a:prstGeom>
          <a:noFill/>
        </p:spPr>
        <p:txBody>
          <a:bodyPr wrap="square" rtlCol="0">
            <a:spAutoFit/>
          </a:bodyPr>
          <a:lstStyle/>
          <a:p>
            <a:r>
              <a:rPr lang="en-US" dirty="0" smtClean="0"/>
              <a:t>Log phase</a:t>
            </a:r>
            <a:endParaRPr lang="en-US" dirty="0"/>
          </a:p>
        </p:txBody>
      </p:sp>
      <p:sp>
        <p:nvSpPr>
          <p:cNvPr id="35" name="TextBox 34"/>
          <p:cNvSpPr txBox="1"/>
          <p:nvPr/>
        </p:nvSpPr>
        <p:spPr>
          <a:xfrm>
            <a:off x="228600" y="5451675"/>
            <a:ext cx="1295400" cy="646331"/>
          </a:xfrm>
          <a:prstGeom prst="rect">
            <a:avLst/>
          </a:prstGeom>
          <a:noFill/>
        </p:spPr>
        <p:txBody>
          <a:bodyPr wrap="square" rtlCol="0">
            <a:spAutoFit/>
          </a:bodyPr>
          <a:lstStyle/>
          <a:p>
            <a:r>
              <a:rPr lang="en-US" dirty="0" smtClean="0"/>
              <a:t>Stationary phase</a:t>
            </a:r>
            <a:endParaRPr lang="en-US" dirty="0"/>
          </a:p>
        </p:txBody>
      </p:sp>
      <p:sp>
        <p:nvSpPr>
          <p:cNvPr id="36" name="Rectangle 35"/>
          <p:cNvSpPr/>
          <p:nvPr/>
        </p:nvSpPr>
        <p:spPr>
          <a:xfrm>
            <a:off x="165062" y="3827009"/>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65062" y="5229263"/>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6477000" y="401965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534400" y="400888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477000" y="538250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8409737" y="538250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562850" y="286283"/>
            <a:ext cx="1525434"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4.93 (0) </a:t>
            </a:r>
            <a:r>
              <a:rPr lang="en-US" sz="1200" dirty="0" smtClean="0">
                <a:sym typeface="Wingdings" panose="05000000000000000000" pitchFamily="2" charset="2"/>
              </a:rPr>
              <a:t> 4.88 (1)</a:t>
            </a:r>
            <a:endParaRPr lang="en-US" sz="1200" dirty="0"/>
          </a:p>
        </p:txBody>
      </p:sp>
      <p:sp>
        <p:nvSpPr>
          <p:cNvPr id="42" name="TextBox 41"/>
          <p:cNvSpPr txBox="1"/>
          <p:nvPr/>
        </p:nvSpPr>
        <p:spPr>
          <a:xfrm>
            <a:off x="6858000" y="3556220"/>
            <a:ext cx="227647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5.01 (0) </a:t>
            </a:r>
            <a:r>
              <a:rPr lang="en-US" sz="1200" dirty="0" smtClean="0">
                <a:sym typeface="Wingdings" panose="05000000000000000000" pitchFamily="2" charset="2"/>
              </a:rPr>
              <a:t> 4.89 (1)  4.43 (6)</a:t>
            </a:r>
            <a:endParaRPr lang="en-US" sz="1200" dirty="0"/>
          </a:p>
        </p:txBody>
      </p:sp>
      <p:sp>
        <p:nvSpPr>
          <p:cNvPr id="45" name="TextBox 44"/>
          <p:cNvSpPr txBox="1"/>
          <p:nvPr/>
        </p:nvSpPr>
        <p:spPr>
          <a:xfrm>
            <a:off x="4998720" y="713422"/>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sp>
        <p:nvSpPr>
          <p:cNvPr id="47" name="TextBox 46"/>
          <p:cNvSpPr txBox="1"/>
          <p:nvPr/>
        </p:nvSpPr>
        <p:spPr>
          <a:xfrm>
            <a:off x="5006682" y="3967203"/>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49" name="Straight Connector 48"/>
          <p:cNvCxnSpPr/>
          <p:nvPr/>
        </p:nvCxnSpPr>
        <p:spPr>
          <a:xfrm>
            <a:off x="4991442" y="4024129"/>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991100" y="762000"/>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8971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15865" y="3867309"/>
            <a:ext cx="4025206"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8129" y="605901"/>
            <a:ext cx="401527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52400" y="209750"/>
            <a:ext cx="5363029" cy="369332"/>
          </a:xfrm>
          <a:prstGeom prst="rect">
            <a:avLst/>
          </a:prstGeom>
          <a:noFill/>
        </p:spPr>
        <p:txBody>
          <a:bodyPr wrap="square" rtlCol="0">
            <a:spAutoFit/>
          </a:bodyPr>
          <a:lstStyle/>
          <a:p>
            <a:r>
              <a:rPr lang="en-US" dirty="0" smtClean="0"/>
              <a:t>TTHA0229, Spot No. 88, 50S ribosomal protein L12 (1)</a:t>
            </a:r>
            <a:endParaRPr lang="en-US" dirty="0"/>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1240" y="609600"/>
            <a:ext cx="3220785"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62393" y="1222633"/>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15" name="TextBox 14"/>
          <p:cNvSpPr txBox="1"/>
          <p:nvPr/>
        </p:nvSpPr>
        <p:spPr>
          <a:xfrm>
            <a:off x="462393" y="2745455"/>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16" name="TextBox 15"/>
          <p:cNvSpPr txBox="1"/>
          <p:nvPr/>
        </p:nvSpPr>
        <p:spPr>
          <a:xfrm>
            <a:off x="220620" y="952500"/>
            <a:ext cx="1295400" cy="369332"/>
          </a:xfrm>
          <a:prstGeom prst="rect">
            <a:avLst/>
          </a:prstGeom>
          <a:noFill/>
        </p:spPr>
        <p:txBody>
          <a:bodyPr wrap="square" rtlCol="0">
            <a:spAutoFit/>
          </a:bodyPr>
          <a:lstStyle/>
          <a:p>
            <a:r>
              <a:rPr lang="en-US" dirty="0" smtClean="0"/>
              <a:t>Log phase</a:t>
            </a:r>
            <a:endParaRPr lang="en-US" dirty="0"/>
          </a:p>
        </p:txBody>
      </p:sp>
      <p:sp>
        <p:nvSpPr>
          <p:cNvPr id="17" name="TextBox 16"/>
          <p:cNvSpPr txBox="1"/>
          <p:nvPr/>
        </p:nvSpPr>
        <p:spPr>
          <a:xfrm>
            <a:off x="220620" y="2236758"/>
            <a:ext cx="1295400" cy="646331"/>
          </a:xfrm>
          <a:prstGeom prst="rect">
            <a:avLst/>
          </a:prstGeom>
          <a:noFill/>
        </p:spPr>
        <p:txBody>
          <a:bodyPr wrap="square" rtlCol="0">
            <a:spAutoFit/>
          </a:bodyPr>
          <a:lstStyle/>
          <a:p>
            <a:r>
              <a:rPr lang="en-US" dirty="0" smtClean="0"/>
              <a:t>Stationary phase</a:t>
            </a:r>
            <a:endParaRPr lang="en-US" dirty="0"/>
          </a:p>
        </p:txBody>
      </p:sp>
      <p:sp>
        <p:nvSpPr>
          <p:cNvPr id="18" name="Rectangle 17"/>
          <p:cNvSpPr/>
          <p:nvPr/>
        </p:nvSpPr>
        <p:spPr>
          <a:xfrm>
            <a:off x="119863" y="581868"/>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19863" y="1984122"/>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a:off x="5895073" y="95398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7884954" y="93840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890332" y="227948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884954" y="230663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52400" y="3496421"/>
            <a:ext cx="5990770" cy="369332"/>
          </a:xfrm>
          <a:prstGeom prst="rect">
            <a:avLst/>
          </a:prstGeom>
          <a:noFill/>
        </p:spPr>
        <p:txBody>
          <a:bodyPr wrap="square" rtlCol="0">
            <a:spAutoFit/>
          </a:bodyPr>
          <a:lstStyle/>
          <a:p>
            <a:r>
              <a:rPr lang="en-US" dirty="0" smtClean="0"/>
              <a:t>TTHA0232, Spot No. 44, Pyruvate DH E2 component (2)</a:t>
            </a:r>
            <a:endParaRPr lang="en-US" dirty="0"/>
          </a:p>
        </p:txBody>
      </p:sp>
      <p:pic>
        <p:nvPicPr>
          <p:cNvPr id="3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1240" y="3879177"/>
            <a:ext cx="3220784"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462393" y="4496390"/>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32" name="TextBox 31"/>
          <p:cNvSpPr txBox="1"/>
          <p:nvPr/>
        </p:nvSpPr>
        <p:spPr>
          <a:xfrm>
            <a:off x="462393" y="6013851"/>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33" name="TextBox 32"/>
          <p:cNvSpPr txBox="1"/>
          <p:nvPr/>
        </p:nvSpPr>
        <p:spPr>
          <a:xfrm>
            <a:off x="228600" y="4223813"/>
            <a:ext cx="1295400" cy="369332"/>
          </a:xfrm>
          <a:prstGeom prst="rect">
            <a:avLst/>
          </a:prstGeom>
          <a:noFill/>
        </p:spPr>
        <p:txBody>
          <a:bodyPr wrap="square" rtlCol="0">
            <a:spAutoFit/>
          </a:bodyPr>
          <a:lstStyle/>
          <a:p>
            <a:r>
              <a:rPr lang="en-US" dirty="0" smtClean="0"/>
              <a:t>Log phase</a:t>
            </a:r>
            <a:endParaRPr lang="en-US" dirty="0"/>
          </a:p>
        </p:txBody>
      </p:sp>
      <p:sp>
        <p:nvSpPr>
          <p:cNvPr id="34" name="TextBox 33"/>
          <p:cNvSpPr txBox="1"/>
          <p:nvPr/>
        </p:nvSpPr>
        <p:spPr>
          <a:xfrm>
            <a:off x="228600" y="5508071"/>
            <a:ext cx="1295400" cy="646331"/>
          </a:xfrm>
          <a:prstGeom prst="rect">
            <a:avLst/>
          </a:prstGeom>
          <a:noFill/>
        </p:spPr>
        <p:txBody>
          <a:bodyPr wrap="square" rtlCol="0">
            <a:spAutoFit/>
          </a:bodyPr>
          <a:lstStyle/>
          <a:p>
            <a:r>
              <a:rPr lang="en-US" dirty="0" smtClean="0"/>
              <a:t>Stationary phase</a:t>
            </a:r>
            <a:endParaRPr lang="en-US" dirty="0"/>
          </a:p>
        </p:txBody>
      </p:sp>
      <p:sp>
        <p:nvSpPr>
          <p:cNvPr id="35" name="Rectangle 34"/>
          <p:cNvSpPr/>
          <p:nvPr/>
        </p:nvSpPr>
        <p:spPr>
          <a:xfrm>
            <a:off x="127843" y="3853181"/>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27843" y="5255435"/>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a:off x="5820972" y="42764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829984" y="42764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797378" y="565973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7861380" y="565973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496175" y="283770"/>
            <a:ext cx="160972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5.38 (1) </a:t>
            </a:r>
            <a:r>
              <a:rPr lang="en-US" sz="1200" dirty="0" smtClean="0">
                <a:sym typeface="Wingdings" panose="05000000000000000000" pitchFamily="2" charset="2"/>
              </a:rPr>
              <a:t> 5.47 (0)</a:t>
            </a:r>
            <a:endParaRPr lang="en-US" sz="1200" dirty="0"/>
          </a:p>
        </p:txBody>
      </p:sp>
      <p:sp>
        <p:nvSpPr>
          <p:cNvPr id="42" name="TextBox 41"/>
          <p:cNvSpPr txBox="1"/>
          <p:nvPr/>
        </p:nvSpPr>
        <p:spPr>
          <a:xfrm>
            <a:off x="6858000" y="3573244"/>
            <a:ext cx="2228850"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5.74 (0) </a:t>
            </a:r>
            <a:r>
              <a:rPr lang="en-US" sz="1200" dirty="0" smtClean="0">
                <a:sym typeface="Wingdings" panose="05000000000000000000" pitchFamily="2" charset="2"/>
              </a:rPr>
              <a:t> 5.63 (1)  5.53 (2)</a:t>
            </a:r>
            <a:endParaRPr lang="en-US" sz="1200" dirty="0"/>
          </a:p>
        </p:txBody>
      </p:sp>
      <p:sp>
        <p:nvSpPr>
          <p:cNvPr id="46" name="TextBox 45"/>
          <p:cNvSpPr txBox="1"/>
          <p:nvPr/>
        </p:nvSpPr>
        <p:spPr>
          <a:xfrm>
            <a:off x="4953000" y="728662"/>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sp>
        <p:nvSpPr>
          <p:cNvPr id="48" name="TextBox 47"/>
          <p:cNvSpPr txBox="1"/>
          <p:nvPr/>
        </p:nvSpPr>
        <p:spPr>
          <a:xfrm>
            <a:off x="5013960" y="3982879"/>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49" name="Straight Connector 48"/>
          <p:cNvCxnSpPr/>
          <p:nvPr/>
        </p:nvCxnSpPr>
        <p:spPr>
          <a:xfrm>
            <a:off x="4991100" y="4030980"/>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953000" y="777240"/>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7678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5835" y="3965657"/>
            <a:ext cx="402181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3366" y="609184"/>
            <a:ext cx="402362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42875" y="228600"/>
            <a:ext cx="5830508" cy="369332"/>
          </a:xfrm>
          <a:prstGeom prst="rect">
            <a:avLst/>
          </a:prstGeom>
          <a:noFill/>
        </p:spPr>
        <p:txBody>
          <a:bodyPr wrap="square" rtlCol="0">
            <a:spAutoFit/>
          </a:bodyPr>
          <a:lstStyle/>
          <a:p>
            <a:r>
              <a:rPr lang="en-US" dirty="0" smtClean="0"/>
              <a:t>TTHA0233, Spot No. 62, </a:t>
            </a:r>
            <a:r>
              <a:rPr lang="en-US" dirty="0"/>
              <a:t>Pyruvate DH </a:t>
            </a:r>
            <a:r>
              <a:rPr lang="en-US" dirty="0" smtClean="0"/>
              <a:t>E3 component (8)</a:t>
            </a:r>
            <a:endParaRPr lang="en-US" dirty="0"/>
          </a:p>
        </p:txBody>
      </p:sp>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5640" y="609600"/>
            <a:ext cx="3214960"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47210" y="1186977"/>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15" name="TextBox 14"/>
          <p:cNvSpPr txBox="1"/>
          <p:nvPr/>
        </p:nvSpPr>
        <p:spPr>
          <a:xfrm>
            <a:off x="447210" y="2698732"/>
            <a:ext cx="536966" cy="369332"/>
          </a:xfrm>
          <a:prstGeom prst="rect">
            <a:avLst/>
          </a:prstGeom>
          <a:noFill/>
        </p:spPr>
        <p:txBody>
          <a:bodyPr wrap="square" rtlCol="0">
            <a:spAutoFit/>
          </a:bodyPr>
          <a:lstStyle/>
          <a:p>
            <a:pPr algn="ctr"/>
            <a:r>
              <a:rPr lang="en-US" dirty="0" smtClean="0">
                <a:solidFill>
                  <a:srgbClr val="FF0000"/>
                </a:solidFill>
              </a:rPr>
              <a:t>(8)</a:t>
            </a:r>
            <a:endParaRPr lang="en-US" dirty="0">
              <a:solidFill>
                <a:srgbClr val="FF0000"/>
              </a:solidFill>
            </a:endParaRPr>
          </a:p>
        </p:txBody>
      </p:sp>
      <p:sp>
        <p:nvSpPr>
          <p:cNvPr id="16" name="TextBox 15"/>
          <p:cNvSpPr txBox="1"/>
          <p:nvPr/>
        </p:nvSpPr>
        <p:spPr>
          <a:xfrm>
            <a:off x="238125" y="914400"/>
            <a:ext cx="1295400" cy="369332"/>
          </a:xfrm>
          <a:prstGeom prst="rect">
            <a:avLst/>
          </a:prstGeom>
          <a:noFill/>
        </p:spPr>
        <p:txBody>
          <a:bodyPr wrap="square" rtlCol="0">
            <a:spAutoFit/>
          </a:bodyPr>
          <a:lstStyle/>
          <a:p>
            <a:r>
              <a:rPr lang="en-US" dirty="0" smtClean="0"/>
              <a:t>Log phase</a:t>
            </a:r>
            <a:endParaRPr lang="en-US" dirty="0"/>
          </a:p>
        </p:txBody>
      </p:sp>
      <p:sp>
        <p:nvSpPr>
          <p:cNvPr id="17" name="TextBox 16"/>
          <p:cNvSpPr txBox="1"/>
          <p:nvPr/>
        </p:nvSpPr>
        <p:spPr>
          <a:xfrm>
            <a:off x="238125" y="2198658"/>
            <a:ext cx="1295400" cy="646331"/>
          </a:xfrm>
          <a:prstGeom prst="rect">
            <a:avLst/>
          </a:prstGeom>
          <a:noFill/>
        </p:spPr>
        <p:txBody>
          <a:bodyPr wrap="square" rtlCol="0">
            <a:spAutoFit/>
          </a:bodyPr>
          <a:lstStyle/>
          <a:p>
            <a:r>
              <a:rPr lang="en-US" dirty="0" smtClean="0"/>
              <a:t>Stationary phase</a:t>
            </a:r>
            <a:endParaRPr lang="en-US" dirty="0"/>
          </a:p>
        </p:txBody>
      </p:sp>
      <p:sp>
        <p:nvSpPr>
          <p:cNvPr id="18" name="Rectangle 17"/>
          <p:cNvSpPr/>
          <p:nvPr/>
        </p:nvSpPr>
        <p:spPr>
          <a:xfrm>
            <a:off x="136123" y="578946"/>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36123" y="1981200"/>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a:off x="6179998" y="104121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8162533" y="97685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170473" y="238001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81584" y="236012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42875" y="3597545"/>
            <a:ext cx="6489436" cy="369332"/>
          </a:xfrm>
          <a:prstGeom prst="rect">
            <a:avLst/>
          </a:prstGeom>
          <a:noFill/>
        </p:spPr>
        <p:txBody>
          <a:bodyPr wrap="square" rtlCol="0">
            <a:spAutoFit/>
          </a:bodyPr>
          <a:lstStyle/>
          <a:p>
            <a:r>
              <a:rPr lang="en-US" dirty="0" smtClean="0"/>
              <a:t>TTHA0271, Spot No. 23, GroEL (19)</a:t>
            </a:r>
            <a:endParaRPr lang="en-US" dirty="0"/>
          </a:p>
        </p:txBody>
      </p:sp>
      <p:pic>
        <p:nvPicPr>
          <p:cNvPr id="2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5422" y="3977898"/>
            <a:ext cx="3227638"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365158" y="4548288"/>
            <a:ext cx="701070" cy="369332"/>
          </a:xfrm>
          <a:prstGeom prst="rect">
            <a:avLst/>
          </a:prstGeom>
          <a:noFill/>
        </p:spPr>
        <p:txBody>
          <a:bodyPr wrap="square" rtlCol="0">
            <a:spAutoFit/>
          </a:bodyPr>
          <a:lstStyle/>
          <a:p>
            <a:pPr algn="ctr"/>
            <a:r>
              <a:rPr lang="en-US" dirty="0" smtClean="0">
                <a:solidFill>
                  <a:srgbClr val="0000FF"/>
                </a:solidFill>
              </a:rPr>
              <a:t>(12)</a:t>
            </a:r>
            <a:endParaRPr lang="en-US" dirty="0">
              <a:solidFill>
                <a:srgbClr val="0000FF"/>
              </a:solidFill>
            </a:endParaRPr>
          </a:p>
        </p:txBody>
      </p:sp>
      <p:sp>
        <p:nvSpPr>
          <p:cNvPr id="32" name="TextBox 31"/>
          <p:cNvSpPr txBox="1"/>
          <p:nvPr/>
        </p:nvSpPr>
        <p:spPr>
          <a:xfrm>
            <a:off x="365158" y="6060043"/>
            <a:ext cx="701070" cy="369332"/>
          </a:xfrm>
          <a:prstGeom prst="rect">
            <a:avLst/>
          </a:prstGeom>
          <a:noFill/>
        </p:spPr>
        <p:txBody>
          <a:bodyPr wrap="square" rtlCol="0">
            <a:spAutoFit/>
          </a:bodyPr>
          <a:lstStyle/>
          <a:p>
            <a:pPr algn="ctr"/>
            <a:r>
              <a:rPr lang="en-US" dirty="0" smtClean="0">
                <a:solidFill>
                  <a:srgbClr val="FF0000"/>
                </a:solidFill>
              </a:rPr>
              <a:t>(19)</a:t>
            </a:r>
            <a:endParaRPr lang="en-US" dirty="0">
              <a:solidFill>
                <a:srgbClr val="FF0000"/>
              </a:solidFill>
            </a:endParaRPr>
          </a:p>
        </p:txBody>
      </p:sp>
      <p:sp>
        <p:nvSpPr>
          <p:cNvPr id="33" name="TextBox 32"/>
          <p:cNvSpPr txBox="1"/>
          <p:nvPr/>
        </p:nvSpPr>
        <p:spPr>
          <a:xfrm>
            <a:off x="222749" y="4275711"/>
            <a:ext cx="1295400" cy="369332"/>
          </a:xfrm>
          <a:prstGeom prst="rect">
            <a:avLst/>
          </a:prstGeom>
          <a:noFill/>
        </p:spPr>
        <p:txBody>
          <a:bodyPr wrap="square" rtlCol="0">
            <a:spAutoFit/>
          </a:bodyPr>
          <a:lstStyle/>
          <a:p>
            <a:r>
              <a:rPr lang="en-US" dirty="0" smtClean="0"/>
              <a:t>Log phase</a:t>
            </a:r>
            <a:endParaRPr lang="en-US" dirty="0"/>
          </a:p>
        </p:txBody>
      </p:sp>
      <p:sp>
        <p:nvSpPr>
          <p:cNvPr id="34" name="TextBox 33"/>
          <p:cNvSpPr txBox="1"/>
          <p:nvPr/>
        </p:nvSpPr>
        <p:spPr>
          <a:xfrm>
            <a:off x="222749" y="5559969"/>
            <a:ext cx="1295400" cy="646331"/>
          </a:xfrm>
          <a:prstGeom prst="rect">
            <a:avLst/>
          </a:prstGeom>
          <a:noFill/>
        </p:spPr>
        <p:txBody>
          <a:bodyPr wrap="square" rtlCol="0">
            <a:spAutoFit/>
          </a:bodyPr>
          <a:lstStyle/>
          <a:p>
            <a:r>
              <a:rPr lang="en-US" dirty="0" smtClean="0"/>
              <a:t>Stationary phase</a:t>
            </a:r>
            <a:endParaRPr lang="en-US" dirty="0"/>
          </a:p>
        </p:txBody>
      </p:sp>
      <p:sp>
        <p:nvSpPr>
          <p:cNvPr id="35" name="Rectangle 34"/>
          <p:cNvSpPr/>
          <p:nvPr/>
        </p:nvSpPr>
        <p:spPr>
          <a:xfrm>
            <a:off x="120747" y="3940257"/>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20747" y="5342511"/>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a:off x="6002333" y="429000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010268" y="427749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992808" y="568065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029184" y="569885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829425" y="301735"/>
            <a:ext cx="2256981"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6.70 (0) </a:t>
            </a:r>
            <a:r>
              <a:rPr lang="en-US" sz="1200" dirty="0" smtClean="0">
                <a:sym typeface="Wingdings" panose="05000000000000000000" pitchFamily="2" charset="2"/>
              </a:rPr>
              <a:t> 6.53 (1)  5.63 (8)</a:t>
            </a:r>
            <a:endParaRPr lang="en-US" sz="1200" dirty="0"/>
          </a:p>
        </p:txBody>
      </p:sp>
      <p:sp>
        <p:nvSpPr>
          <p:cNvPr id="42" name="TextBox 41"/>
          <p:cNvSpPr txBox="1"/>
          <p:nvPr/>
        </p:nvSpPr>
        <p:spPr>
          <a:xfrm>
            <a:off x="6649584" y="3671241"/>
            <a:ext cx="2473971"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5.10 (0) </a:t>
            </a:r>
            <a:r>
              <a:rPr lang="en-US" sz="1200" dirty="0" smtClean="0">
                <a:sym typeface="Wingdings" panose="05000000000000000000" pitchFamily="2" charset="2"/>
              </a:rPr>
              <a:t> 4.71 (12)  4.54 (19)</a:t>
            </a:r>
            <a:endParaRPr lang="en-US" sz="1200" dirty="0"/>
          </a:p>
        </p:txBody>
      </p:sp>
      <p:sp>
        <p:nvSpPr>
          <p:cNvPr id="45" name="TextBox 44"/>
          <p:cNvSpPr txBox="1"/>
          <p:nvPr/>
        </p:nvSpPr>
        <p:spPr>
          <a:xfrm>
            <a:off x="4953000" y="728662"/>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sp>
        <p:nvSpPr>
          <p:cNvPr id="47" name="TextBox 46"/>
          <p:cNvSpPr txBox="1"/>
          <p:nvPr/>
        </p:nvSpPr>
        <p:spPr>
          <a:xfrm>
            <a:off x="4953342" y="4078608"/>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cxnSp>
        <p:nvCxnSpPr>
          <p:cNvPr id="49" name="Straight Connector 48"/>
          <p:cNvCxnSpPr/>
          <p:nvPr/>
        </p:nvCxnSpPr>
        <p:spPr>
          <a:xfrm>
            <a:off x="4971175" y="776289"/>
            <a:ext cx="3398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961649" y="4129089"/>
            <a:ext cx="3476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0580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7555" y="3934524"/>
            <a:ext cx="401527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1018" y="612291"/>
            <a:ext cx="402181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816" y="610626"/>
            <a:ext cx="3220784"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71450" y="228600"/>
            <a:ext cx="6489436" cy="369332"/>
          </a:xfrm>
          <a:prstGeom prst="rect">
            <a:avLst/>
          </a:prstGeom>
          <a:noFill/>
        </p:spPr>
        <p:txBody>
          <a:bodyPr wrap="square" rtlCol="0">
            <a:spAutoFit/>
          </a:bodyPr>
          <a:lstStyle/>
          <a:p>
            <a:r>
              <a:rPr lang="en-US" dirty="0" smtClean="0"/>
              <a:t>TTHA0271, Spot No. 33, 34, 35, 36, 37, and 40.,  GroEL (19)</a:t>
            </a:r>
            <a:endParaRPr lang="en-US" dirty="0"/>
          </a:p>
        </p:txBody>
      </p:sp>
      <p:sp>
        <p:nvSpPr>
          <p:cNvPr id="15" name="TextBox 14"/>
          <p:cNvSpPr txBox="1"/>
          <p:nvPr/>
        </p:nvSpPr>
        <p:spPr>
          <a:xfrm>
            <a:off x="404854" y="1239126"/>
            <a:ext cx="701070" cy="369332"/>
          </a:xfrm>
          <a:prstGeom prst="rect">
            <a:avLst/>
          </a:prstGeom>
          <a:noFill/>
        </p:spPr>
        <p:txBody>
          <a:bodyPr wrap="square" rtlCol="0">
            <a:spAutoFit/>
          </a:bodyPr>
          <a:lstStyle/>
          <a:p>
            <a:pPr algn="ctr"/>
            <a:r>
              <a:rPr lang="en-US" dirty="0" smtClean="0">
                <a:solidFill>
                  <a:srgbClr val="0000FF"/>
                </a:solidFill>
              </a:rPr>
              <a:t>(12)</a:t>
            </a:r>
            <a:endParaRPr lang="en-US" dirty="0">
              <a:solidFill>
                <a:srgbClr val="0000FF"/>
              </a:solidFill>
            </a:endParaRPr>
          </a:p>
        </p:txBody>
      </p:sp>
      <p:sp>
        <p:nvSpPr>
          <p:cNvPr id="16" name="TextBox 15"/>
          <p:cNvSpPr txBox="1"/>
          <p:nvPr/>
        </p:nvSpPr>
        <p:spPr>
          <a:xfrm>
            <a:off x="404854" y="2747954"/>
            <a:ext cx="701070" cy="369332"/>
          </a:xfrm>
          <a:prstGeom prst="rect">
            <a:avLst/>
          </a:prstGeom>
          <a:noFill/>
        </p:spPr>
        <p:txBody>
          <a:bodyPr wrap="square" rtlCol="0">
            <a:spAutoFit/>
          </a:bodyPr>
          <a:lstStyle/>
          <a:p>
            <a:pPr algn="ctr"/>
            <a:r>
              <a:rPr lang="en-US" dirty="0" smtClean="0">
                <a:solidFill>
                  <a:srgbClr val="FF0000"/>
                </a:solidFill>
              </a:rPr>
              <a:t>(19)</a:t>
            </a:r>
            <a:endParaRPr lang="en-US" dirty="0">
              <a:solidFill>
                <a:srgbClr val="FF0000"/>
              </a:solidFill>
            </a:endParaRPr>
          </a:p>
        </p:txBody>
      </p:sp>
      <p:sp>
        <p:nvSpPr>
          <p:cNvPr id="17" name="TextBox 16"/>
          <p:cNvSpPr txBox="1"/>
          <p:nvPr/>
        </p:nvSpPr>
        <p:spPr>
          <a:xfrm>
            <a:off x="228600" y="982101"/>
            <a:ext cx="1295400" cy="369332"/>
          </a:xfrm>
          <a:prstGeom prst="rect">
            <a:avLst/>
          </a:prstGeom>
          <a:noFill/>
        </p:spPr>
        <p:txBody>
          <a:bodyPr wrap="square" rtlCol="0">
            <a:spAutoFit/>
          </a:bodyPr>
          <a:lstStyle/>
          <a:p>
            <a:r>
              <a:rPr lang="en-US" dirty="0" smtClean="0"/>
              <a:t>Log phase</a:t>
            </a:r>
            <a:endParaRPr lang="en-US" dirty="0"/>
          </a:p>
        </p:txBody>
      </p:sp>
      <p:sp>
        <p:nvSpPr>
          <p:cNvPr id="18" name="TextBox 17"/>
          <p:cNvSpPr txBox="1"/>
          <p:nvPr/>
        </p:nvSpPr>
        <p:spPr>
          <a:xfrm>
            <a:off x="228600" y="2266359"/>
            <a:ext cx="1295400" cy="646331"/>
          </a:xfrm>
          <a:prstGeom prst="rect">
            <a:avLst/>
          </a:prstGeom>
          <a:noFill/>
        </p:spPr>
        <p:txBody>
          <a:bodyPr wrap="square" rtlCol="0">
            <a:spAutoFit/>
          </a:bodyPr>
          <a:lstStyle/>
          <a:p>
            <a:r>
              <a:rPr lang="en-US" dirty="0" smtClean="0"/>
              <a:t>Stationary phase</a:t>
            </a:r>
            <a:endParaRPr lang="en-US" dirty="0"/>
          </a:p>
        </p:txBody>
      </p:sp>
      <p:sp>
        <p:nvSpPr>
          <p:cNvPr id="19" name="Rectangle 18"/>
          <p:cNvSpPr/>
          <p:nvPr/>
        </p:nvSpPr>
        <p:spPr>
          <a:xfrm>
            <a:off x="158259" y="579972"/>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58259" y="1982226"/>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a:off x="5609486" y="100859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397109" y="103822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5830108" y="1017941"/>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5938079" y="1026668"/>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533286" y="1466472"/>
            <a:ext cx="184223" cy="1042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71450" y="3535087"/>
            <a:ext cx="4281715" cy="369332"/>
          </a:xfrm>
          <a:prstGeom prst="rect">
            <a:avLst/>
          </a:prstGeom>
          <a:noFill/>
        </p:spPr>
        <p:txBody>
          <a:bodyPr wrap="square" rtlCol="0">
            <a:spAutoFit/>
          </a:bodyPr>
          <a:lstStyle/>
          <a:p>
            <a:r>
              <a:rPr lang="en-US" dirty="0" smtClean="0"/>
              <a:t>TTHA0272, Spot No. 218, </a:t>
            </a:r>
            <a:r>
              <a:rPr lang="en-US" dirty="0" err="1" smtClean="0"/>
              <a:t>GroES</a:t>
            </a:r>
            <a:r>
              <a:rPr lang="en-US" dirty="0" smtClean="0"/>
              <a:t> (4)</a:t>
            </a:r>
            <a:endParaRPr lang="en-US" dirty="0"/>
          </a:p>
        </p:txBody>
      </p:sp>
      <p:pic>
        <p:nvPicPr>
          <p:cNvPr id="4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2963" y="3938115"/>
            <a:ext cx="3227637"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48"/>
          <p:cNvSpPr txBox="1"/>
          <p:nvPr/>
        </p:nvSpPr>
        <p:spPr>
          <a:xfrm>
            <a:off x="476818" y="4563024"/>
            <a:ext cx="536966" cy="369332"/>
          </a:xfrm>
          <a:prstGeom prst="rect">
            <a:avLst/>
          </a:prstGeom>
          <a:noFill/>
        </p:spPr>
        <p:txBody>
          <a:bodyPr wrap="square" rtlCol="0">
            <a:spAutoFit/>
          </a:bodyPr>
          <a:lstStyle/>
          <a:p>
            <a:pPr algn="ctr"/>
            <a:r>
              <a:rPr lang="en-US" dirty="0" smtClean="0">
                <a:solidFill>
                  <a:srgbClr val="0000FF"/>
                </a:solidFill>
              </a:rPr>
              <a:t>(3)</a:t>
            </a:r>
            <a:endParaRPr lang="en-US" dirty="0">
              <a:solidFill>
                <a:srgbClr val="0000FF"/>
              </a:solidFill>
            </a:endParaRPr>
          </a:p>
        </p:txBody>
      </p:sp>
      <p:sp>
        <p:nvSpPr>
          <p:cNvPr id="50" name="TextBox 49"/>
          <p:cNvSpPr txBox="1"/>
          <p:nvPr/>
        </p:nvSpPr>
        <p:spPr>
          <a:xfrm>
            <a:off x="476818" y="6080678"/>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51" name="TextBox 50"/>
          <p:cNvSpPr txBox="1"/>
          <p:nvPr/>
        </p:nvSpPr>
        <p:spPr>
          <a:xfrm>
            <a:off x="218512" y="4305999"/>
            <a:ext cx="1295400" cy="369332"/>
          </a:xfrm>
          <a:prstGeom prst="rect">
            <a:avLst/>
          </a:prstGeom>
          <a:noFill/>
        </p:spPr>
        <p:txBody>
          <a:bodyPr wrap="square" rtlCol="0">
            <a:spAutoFit/>
          </a:bodyPr>
          <a:lstStyle/>
          <a:p>
            <a:r>
              <a:rPr lang="en-US" dirty="0" smtClean="0"/>
              <a:t>Log phase</a:t>
            </a:r>
            <a:endParaRPr lang="en-US" dirty="0"/>
          </a:p>
        </p:txBody>
      </p:sp>
      <p:sp>
        <p:nvSpPr>
          <p:cNvPr id="52" name="TextBox 51"/>
          <p:cNvSpPr txBox="1"/>
          <p:nvPr/>
        </p:nvSpPr>
        <p:spPr>
          <a:xfrm>
            <a:off x="218512" y="5590257"/>
            <a:ext cx="1295400" cy="646331"/>
          </a:xfrm>
          <a:prstGeom prst="rect">
            <a:avLst/>
          </a:prstGeom>
          <a:noFill/>
        </p:spPr>
        <p:txBody>
          <a:bodyPr wrap="square" rtlCol="0">
            <a:spAutoFit/>
          </a:bodyPr>
          <a:lstStyle/>
          <a:p>
            <a:r>
              <a:rPr lang="en-US" dirty="0" smtClean="0"/>
              <a:t>Stationary phase</a:t>
            </a:r>
            <a:endParaRPr lang="en-US" dirty="0"/>
          </a:p>
        </p:txBody>
      </p:sp>
      <p:sp>
        <p:nvSpPr>
          <p:cNvPr id="53" name="Rectangle 52"/>
          <p:cNvSpPr/>
          <p:nvPr/>
        </p:nvSpPr>
        <p:spPr>
          <a:xfrm>
            <a:off x="148171" y="3903870"/>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54" name="Rectangle 53"/>
          <p:cNvSpPr/>
          <p:nvPr/>
        </p:nvSpPr>
        <p:spPr>
          <a:xfrm>
            <a:off x="148171" y="5306124"/>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55" name="Straight Arrow Connector 54"/>
          <p:cNvCxnSpPr/>
          <p:nvPr/>
        </p:nvCxnSpPr>
        <p:spPr>
          <a:xfrm>
            <a:off x="5637691" y="417718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693553" y="415446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5672044" y="552575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7660927" y="551657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694910" y="295335"/>
            <a:ext cx="247000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5.10 (0) </a:t>
            </a:r>
            <a:r>
              <a:rPr lang="en-US" sz="1200" dirty="0" smtClean="0">
                <a:sym typeface="Wingdings" panose="05000000000000000000" pitchFamily="2" charset="2"/>
              </a:rPr>
              <a:t> 4.71 (12)  4.54 (19)</a:t>
            </a:r>
            <a:endParaRPr lang="en-US" sz="1200" dirty="0"/>
          </a:p>
        </p:txBody>
      </p:sp>
      <p:sp>
        <p:nvSpPr>
          <p:cNvPr id="60" name="TextBox 59"/>
          <p:cNvSpPr txBox="1"/>
          <p:nvPr/>
        </p:nvSpPr>
        <p:spPr>
          <a:xfrm>
            <a:off x="6851722" y="3607940"/>
            <a:ext cx="247000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5.19 (0) </a:t>
            </a:r>
            <a:r>
              <a:rPr lang="en-US" sz="1200" dirty="0" smtClean="0">
                <a:sym typeface="Wingdings" panose="05000000000000000000" pitchFamily="2" charset="2"/>
              </a:rPr>
              <a:t> 4.69 (3)  4.83 (2)</a:t>
            </a:r>
            <a:endParaRPr lang="en-US" sz="1200" dirty="0"/>
          </a:p>
        </p:txBody>
      </p:sp>
      <p:cxnSp>
        <p:nvCxnSpPr>
          <p:cNvPr id="62" name="Straight Arrow Connector 61"/>
          <p:cNvCxnSpPr/>
          <p:nvPr/>
        </p:nvCxnSpPr>
        <p:spPr>
          <a:xfrm>
            <a:off x="5501884" y="102972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7601320" y="99162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7388943" y="102125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7821942" y="1000970"/>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7929913" y="1009697"/>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525120" y="1449501"/>
            <a:ext cx="184223" cy="1042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7493718" y="101275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7622827" y="237263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410450" y="240226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7843449" y="2381979"/>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7951420" y="2390706"/>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7546627" y="2830510"/>
            <a:ext cx="184223" cy="1042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7515225" y="239376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5613052" y="235370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400675" y="238332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833674" y="2363045"/>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a:off x="5941645" y="2371772"/>
            <a:ext cx="156812" cy="2775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5536852" y="2811576"/>
            <a:ext cx="184223" cy="1042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5505450" y="237483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a:off x="6098081" y="4711846"/>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8088806" y="4705350"/>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8105775" y="6054871"/>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6096000" y="6057900"/>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4953000" y="728662"/>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sp>
        <p:nvSpPr>
          <p:cNvPr id="88" name="TextBox 87"/>
          <p:cNvSpPr txBox="1"/>
          <p:nvPr/>
        </p:nvSpPr>
        <p:spPr>
          <a:xfrm>
            <a:off x="5001719" y="4046590"/>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cxnSp>
        <p:nvCxnSpPr>
          <p:cNvPr id="90" name="Straight Connector 89"/>
          <p:cNvCxnSpPr/>
          <p:nvPr/>
        </p:nvCxnSpPr>
        <p:spPr>
          <a:xfrm>
            <a:off x="4971076" y="780854"/>
            <a:ext cx="3476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4996981" y="4097899"/>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4512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5540" y="3886200"/>
            <a:ext cx="402701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1925" y="141226"/>
            <a:ext cx="4517572" cy="369332"/>
          </a:xfrm>
          <a:prstGeom prst="rect">
            <a:avLst/>
          </a:prstGeom>
          <a:noFill/>
        </p:spPr>
        <p:txBody>
          <a:bodyPr wrap="square" rtlCol="0">
            <a:spAutoFit/>
          </a:bodyPr>
          <a:lstStyle/>
          <a:p>
            <a:r>
              <a:rPr lang="en-US" dirty="0" smtClean="0"/>
              <a:t>TTHA0272, Spot No. 225, </a:t>
            </a:r>
            <a:r>
              <a:rPr lang="en-US" dirty="0" err="1" smtClean="0"/>
              <a:t>GroES</a:t>
            </a:r>
            <a:r>
              <a:rPr lang="en-US" dirty="0" smtClean="0"/>
              <a:t> (4)</a:t>
            </a:r>
            <a:endParaRPr lang="en-US" dirty="0"/>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8799" y="533400"/>
            <a:ext cx="322180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78814" y="1136786"/>
            <a:ext cx="536966" cy="369332"/>
          </a:xfrm>
          <a:prstGeom prst="rect">
            <a:avLst/>
          </a:prstGeom>
          <a:noFill/>
        </p:spPr>
        <p:txBody>
          <a:bodyPr wrap="square" rtlCol="0">
            <a:spAutoFit/>
          </a:bodyPr>
          <a:lstStyle/>
          <a:p>
            <a:pPr algn="ctr"/>
            <a:r>
              <a:rPr lang="en-US" dirty="0" smtClean="0">
                <a:solidFill>
                  <a:srgbClr val="0000FF"/>
                </a:solidFill>
              </a:rPr>
              <a:t>(3)</a:t>
            </a:r>
            <a:endParaRPr lang="en-US" dirty="0">
              <a:solidFill>
                <a:srgbClr val="0000FF"/>
              </a:solidFill>
            </a:endParaRPr>
          </a:p>
        </p:txBody>
      </p:sp>
      <p:sp>
        <p:nvSpPr>
          <p:cNvPr id="15" name="TextBox 14"/>
          <p:cNvSpPr txBox="1"/>
          <p:nvPr/>
        </p:nvSpPr>
        <p:spPr>
          <a:xfrm>
            <a:off x="478814" y="2678668"/>
            <a:ext cx="536966" cy="369332"/>
          </a:xfrm>
          <a:prstGeom prst="rect">
            <a:avLst/>
          </a:prstGeom>
          <a:noFill/>
        </p:spPr>
        <p:txBody>
          <a:bodyPr wrap="square" rtlCol="0">
            <a:spAutoFit/>
          </a:bodyPr>
          <a:lstStyle/>
          <a:p>
            <a:pPr algn="ctr"/>
            <a:r>
              <a:rPr lang="en-US" dirty="0" smtClean="0">
                <a:solidFill>
                  <a:srgbClr val="FF0000"/>
                </a:solidFill>
              </a:rPr>
              <a:t>(2)</a:t>
            </a:r>
            <a:endParaRPr lang="en-US" dirty="0">
              <a:solidFill>
                <a:srgbClr val="FF0000"/>
              </a:solidFill>
            </a:endParaRPr>
          </a:p>
        </p:txBody>
      </p:sp>
      <p:sp>
        <p:nvSpPr>
          <p:cNvPr id="16" name="TextBox 15"/>
          <p:cNvSpPr txBox="1"/>
          <p:nvPr/>
        </p:nvSpPr>
        <p:spPr>
          <a:xfrm>
            <a:off x="228600" y="895350"/>
            <a:ext cx="1295400" cy="369332"/>
          </a:xfrm>
          <a:prstGeom prst="rect">
            <a:avLst/>
          </a:prstGeom>
          <a:noFill/>
        </p:spPr>
        <p:txBody>
          <a:bodyPr wrap="square" rtlCol="0">
            <a:spAutoFit/>
          </a:bodyPr>
          <a:lstStyle/>
          <a:p>
            <a:r>
              <a:rPr lang="en-US" dirty="0" smtClean="0"/>
              <a:t>Log phase</a:t>
            </a:r>
            <a:endParaRPr lang="en-US" dirty="0"/>
          </a:p>
        </p:txBody>
      </p:sp>
      <p:sp>
        <p:nvSpPr>
          <p:cNvPr id="17" name="TextBox 16"/>
          <p:cNvSpPr txBox="1"/>
          <p:nvPr/>
        </p:nvSpPr>
        <p:spPr>
          <a:xfrm>
            <a:off x="228600" y="2179608"/>
            <a:ext cx="1295400" cy="646331"/>
          </a:xfrm>
          <a:prstGeom prst="rect">
            <a:avLst/>
          </a:prstGeom>
          <a:noFill/>
        </p:spPr>
        <p:txBody>
          <a:bodyPr wrap="square" rtlCol="0">
            <a:spAutoFit/>
          </a:bodyPr>
          <a:lstStyle/>
          <a:p>
            <a:r>
              <a:rPr lang="en-US" dirty="0" smtClean="0"/>
              <a:t>Stationary phase</a:t>
            </a:r>
            <a:endParaRPr lang="en-US" dirty="0"/>
          </a:p>
        </p:txBody>
      </p:sp>
      <p:sp>
        <p:nvSpPr>
          <p:cNvPr id="18" name="Rectangle 17"/>
          <p:cNvSpPr/>
          <p:nvPr/>
        </p:nvSpPr>
        <p:spPr>
          <a:xfrm>
            <a:off x="164496" y="506955"/>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64496" y="1909209"/>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61925" y="3474197"/>
            <a:ext cx="5997748" cy="369332"/>
          </a:xfrm>
          <a:prstGeom prst="rect">
            <a:avLst/>
          </a:prstGeom>
          <a:noFill/>
        </p:spPr>
        <p:txBody>
          <a:bodyPr wrap="square" rtlCol="0">
            <a:spAutoFit/>
          </a:bodyPr>
          <a:lstStyle/>
          <a:p>
            <a:r>
              <a:rPr lang="en-US" dirty="0" smtClean="0"/>
              <a:t>TTHA0288, Spot No. 55, 2-oxoglutarate DH E2 component (4)</a:t>
            </a:r>
            <a:endParaRPr lang="en-US" dirty="0"/>
          </a:p>
        </p:txBody>
      </p:sp>
      <p:pic>
        <p:nvPicPr>
          <p:cNvPr id="3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7983" y="3886200"/>
            <a:ext cx="3226609"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445431" y="4485377"/>
            <a:ext cx="536966" cy="369332"/>
          </a:xfrm>
          <a:prstGeom prst="rect">
            <a:avLst/>
          </a:prstGeom>
          <a:noFill/>
        </p:spPr>
        <p:txBody>
          <a:bodyPr wrap="square" rtlCol="0">
            <a:spAutoFit/>
          </a:bodyPr>
          <a:lstStyle/>
          <a:p>
            <a:pPr algn="ctr"/>
            <a:r>
              <a:rPr lang="en-US" dirty="0" smtClean="0">
                <a:solidFill>
                  <a:srgbClr val="0000FF"/>
                </a:solidFill>
              </a:rPr>
              <a:t>(3)</a:t>
            </a:r>
            <a:endParaRPr lang="en-US" dirty="0">
              <a:solidFill>
                <a:srgbClr val="0000FF"/>
              </a:solidFill>
            </a:endParaRPr>
          </a:p>
        </p:txBody>
      </p:sp>
      <p:sp>
        <p:nvSpPr>
          <p:cNvPr id="32" name="TextBox 31"/>
          <p:cNvSpPr txBox="1"/>
          <p:nvPr/>
        </p:nvSpPr>
        <p:spPr>
          <a:xfrm>
            <a:off x="445431" y="6031468"/>
            <a:ext cx="536966" cy="369332"/>
          </a:xfrm>
          <a:prstGeom prst="rect">
            <a:avLst/>
          </a:prstGeom>
          <a:noFill/>
        </p:spPr>
        <p:txBody>
          <a:bodyPr wrap="square" rtlCol="0">
            <a:spAutoFit/>
          </a:bodyPr>
          <a:lstStyle/>
          <a:p>
            <a:pPr algn="ctr"/>
            <a:r>
              <a:rPr lang="en-US" dirty="0" smtClean="0">
                <a:solidFill>
                  <a:srgbClr val="FF0000"/>
                </a:solidFill>
              </a:rPr>
              <a:t>(3)</a:t>
            </a:r>
            <a:endParaRPr lang="en-US" dirty="0">
              <a:solidFill>
                <a:srgbClr val="FF0000"/>
              </a:solidFill>
            </a:endParaRPr>
          </a:p>
        </p:txBody>
      </p:sp>
      <p:sp>
        <p:nvSpPr>
          <p:cNvPr id="33" name="TextBox 32"/>
          <p:cNvSpPr txBox="1"/>
          <p:nvPr/>
        </p:nvSpPr>
        <p:spPr>
          <a:xfrm>
            <a:off x="195217" y="4243941"/>
            <a:ext cx="1295400" cy="369332"/>
          </a:xfrm>
          <a:prstGeom prst="rect">
            <a:avLst/>
          </a:prstGeom>
          <a:noFill/>
        </p:spPr>
        <p:txBody>
          <a:bodyPr wrap="square" rtlCol="0">
            <a:spAutoFit/>
          </a:bodyPr>
          <a:lstStyle/>
          <a:p>
            <a:r>
              <a:rPr lang="en-US" dirty="0" smtClean="0"/>
              <a:t>Log phase</a:t>
            </a:r>
            <a:endParaRPr lang="en-US" dirty="0"/>
          </a:p>
        </p:txBody>
      </p:sp>
      <p:sp>
        <p:nvSpPr>
          <p:cNvPr id="34" name="TextBox 33"/>
          <p:cNvSpPr txBox="1"/>
          <p:nvPr/>
        </p:nvSpPr>
        <p:spPr>
          <a:xfrm>
            <a:off x="195217" y="5528199"/>
            <a:ext cx="1295400" cy="646331"/>
          </a:xfrm>
          <a:prstGeom prst="rect">
            <a:avLst/>
          </a:prstGeom>
          <a:noFill/>
        </p:spPr>
        <p:txBody>
          <a:bodyPr wrap="square" rtlCol="0">
            <a:spAutoFit/>
          </a:bodyPr>
          <a:lstStyle/>
          <a:p>
            <a:r>
              <a:rPr lang="en-US" dirty="0" smtClean="0"/>
              <a:t>Stationary phase</a:t>
            </a:r>
            <a:endParaRPr lang="en-US" dirty="0"/>
          </a:p>
        </p:txBody>
      </p:sp>
      <p:sp>
        <p:nvSpPr>
          <p:cNvPr id="35" name="Rectangle 34"/>
          <p:cNvSpPr/>
          <p:nvPr/>
        </p:nvSpPr>
        <p:spPr>
          <a:xfrm>
            <a:off x="131113" y="3855546"/>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31113" y="5257800"/>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a:off x="5901502" y="431001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896188" y="431001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885117" y="5675999"/>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7896188" y="571953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915689" y="234716"/>
            <a:ext cx="247000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5.19 (0) </a:t>
            </a:r>
            <a:r>
              <a:rPr lang="en-US" sz="1200" dirty="0" smtClean="0">
                <a:sym typeface="Wingdings" panose="05000000000000000000" pitchFamily="2" charset="2"/>
              </a:rPr>
              <a:t> 4.69 (3)  4.83 (2)</a:t>
            </a:r>
            <a:endParaRPr lang="en-US" sz="1200" dirty="0"/>
          </a:p>
        </p:txBody>
      </p:sp>
      <p:sp>
        <p:nvSpPr>
          <p:cNvPr id="42" name="TextBox 41"/>
          <p:cNvSpPr txBox="1"/>
          <p:nvPr/>
        </p:nvSpPr>
        <p:spPr>
          <a:xfrm>
            <a:off x="7565086" y="3588653"/>
            <a:ext cx="1534393"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5.90 (0) </a:t>
            </a:r>
            <a:r>
              <a:rPr lang="en-US" sz="1200" dirty="0" smtClean="0">
                <a:sym typeface="Wingdings" panose="05000000000000000000" pitchFamily="2" charset="2"/>
              </a:rPr>
              <a:t> 5.47 (3)</a:t>
            </a:r>
            <a:endParaRPr lang="en-US" sz="1200" dirty="0"/>
          </a:p>
        </p:txBody>
      </p:sp>
      <p:pic>
        <p:nvPicPr>
          <p:cNvPr id="4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2857" y="533400"/>
            <a:ext cx="401527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Straight Arrow Connector 43"/>
          <p:cNvCxnSpPr/>
          <p:nvPr/>
        </p:nvCxnSpPr>
        <p:spPr>
          <a:xfrm>
            <a:off x="5652993" y="77606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7708855" y="75333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687346" y="212463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7676229" y="211545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6113383" y="1310722"/>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8104108" y="1304226"/>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8121077" y="2653747"/>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6111302" y="2656776"/>
            <a:ext cx="93169" cy="2125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004141" y="645319"/>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sp>
        <p:nvSpPr>
          <p:cNvPr id="55" name="TextBox 54"/>
          <p:cNvSpPr txBox="1"/>
          <p:nvPr/>
        </p:nvSpPr>
        <p:spPr>
          <a:xfrm>
            <a:off x="5002676" y="3997720"/>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cxnSp>
        <p:nvCxnSpPr>
          <p:cNvPr id="57" name="Straight Connector 56"/>
          <p:cNvCxnSpPr/>
          <p:nvPr/>
        </p:nvCxnSpPr>
        <p:spPr>
          <a:xfrm>
            <a:off x="4996981" y="704654"/>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996981" y="4060191"/>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559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98333"/>
            <a:ext cx="7497096" cy="369332"/>
          </a:xfrm>
          <a:prstGeom prst="rect">
            <a:avLst/>
          </a:prstGeom>
          <a:noFill/>
        </p:spPr>
        <p:txBody>
          <a:bodyPr wrap="square" rtlCol="0">
            <a:spAutoFit/>
          </a:bodyPr>
          <a:lstStyle/>
          <a:p>
            <a:r>
              <a:rPr lang="en-US" dirty="0" smtClean="0"/>
              <a:t>TTHA0538, Spot No. 101,104, and 105, Succinyl-CoA synthetase beta (7)</a:t>
            </a:r>
            <a:endParaRPr lang="en-US" dirty="0"/>
          </a:p>
        </p:txBody>
      </p:sp>
      <p:sp>
        <p:nvSpPr>
          <p:cNvPr id="37" name="TextBox 36"/>
          <p:cNvSpPr txBox="1"/>
          <p:nvPr/>
        </p:nvSpPr>
        <p:spPr>
          <a:xfrm>
            <a:off x="152400" y="3477193"/>
            <a:ext cx="6719284" cy="369332"/>
          </a:xfrm>
          <a:prstGeom prst="rect">
            <a:avLst/>
          </a:prstGeom>
          <a:noFill/>
        </p:spPr>
        <p:txBody>
          <a:bodyPr wrap="square" rtlCol="0">
            <a:spAutoFit/>
          </a:bodyPr>
          <a:lstStyle/>
          <a:p>
            <a:r>
              <a:rPr lang="en-US" dirty="0" smtClean="0"/>
              <a:t>TTHA0545, Spot No. 103, Aspartate-</a:t>
            </a:r>
            <a:r>
              <a:rPr lang="en-US" dirty="0" err="1" smtClean="0"/>
              <a:t>semialdehyde</a:t>
            </a:r>
            <a:r>
              <a:rPr lang="en-US" dirty="0" smtClean="0"/>
              <a:t> dehydrogenase (1)</a:t>
            </a:r>
            <a:endParaRPr lang="en-US" dirty="0"/>
          </a:p>
        </p:txBody>
      </p:sp>
      <p:pic>
        <p:nvPicPr>
          <p:cNvPr id="61" name="Picture 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0678" y="3870762"/>
            <a:ext cx="402204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8536" y="609288"/>
            <a:ext cx="401371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8799" y="609600"/>
            <a:ext cx="322180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57470" y="1240673"/>
            <a:ext cx="536966" cy="369332"/>
          </a:xfrm>
          <a:prstGeom prst="rect">
            <a:avLst/>
          </a:prstGeom>
          <a:noFill/>
        </p:spPr>
        <p:txBody>
          <a:bodyPr wrap="square" rtlCol="0">
            <a:spAutoFit/>
          </a:bodyPr>
          <a:lstStyle/>
          <a:p>
            <a:pPr algn="ctr"/>
            <a:r>
              <a:rPr lang="en-US" dirty="0" smtClean="0">
                <a:solidFill>
                  <a:srgbClr val="0000FF"/>
                </a:solidFill>
              </a:rPr>
              <a:t>(3)</a:t>
            </a:r>
            <a:endParaRPr lang="en-US" dirty="0">
              <a:solidFill>
                <a:srgbClr val="0000FF"/>
              </a:solidFill>
            </a:endParaRPr>
          </a:p>
        </p:txBody>
      </p:sp>
      <p:sp>
        <p:nvSpPr>
          <p:cNvPr id="15" name="TextBox 14"/>
          <p:cNvSpPr txBox="1"/>
          <p:nvPr/>
        </p:nvSpPr>
        <p:spPr>
          <a:xfrm>
            <a:off x="501887" y="2764341"/>
            <a:ext cx="536966" cy="369332"/>
          </a:xfrm>
          <a:prstGeom prst="rect">
            <a:avLst/>
          </a:prstGeom>
          <a:noFill/>
        </p:spPr>
        <p:txBody>
          <a:bodyPr wrap="square" rtlCol="0">
            <a:spAutoFit/>
          </a:bodyPr>
          <a:lstStyle/>
          <a:p>
            <a:pPr algn="ctr"/>
            <a:r>
              <a:rPr lang="en-US" dirty="0" smtClean="0">
                <a:solidFill>
                  <a:srgbClr val="FF0000"/>
                </a:solidFill>
              </a:rPr>
              <a:t>(7)</a:t>
            </a:r>
            <a:endParaRPr lang="en-US" dirty="0">
              <a:solidFill>
                <a:srgbClr val="FF0000"/>
              </a:solidFill>
            </a:endParaRPr>
          </a:p>
        </p:txBody>
      </p:sp>
      <p:sp>
        <p:nvSpPr>
          <p:cNvPr id="16" name="TextBox 15"/>
          <p:cNvSpPr txBox="1"/>
          <p:nvPr/>
        </p:nvSpPr>
        <p:spPr>
          <a:xfrm>
            <a:off x="304800" y="934755"/>
            <a:ext cx="1295400" cy="369332"/>
          </a:xfrm>
          <a:prstGeom prst="rect">
            <a:avLst/>
          </a:prstGeom>
          <a:noFill/>
        </p:spPr>
        <p:txBody>
          <a:bodyPr wrap="square" rtlCol="0">
            <a:spAutoFit/>
          </a:bodyPr>
          <a:lstStyle/>
          <a:p>
            <a:r>
              <a:rPr lang="en-US" dirty="0" smtClean="0"/>
              <a:t>Log phase</a:t>
            </a:r>
            <a:endParaRPr lang="en-US" dirty="0"/>
          </a:p>
        </p:txBody>
      </p:sp>
      <p:sp>
        <p:nvSpPr>
          <p:cNvPr id="17" name="TextBox 16"/>
          <p:cNvSpPr txBox="1"/>
          <p:nvPr/>
        </p:nvSpPr>
        <p:spPr>
          <a:xfrm>
            <a:off x="304800" y="2219013"/>
            <a:ext cx="1295400" cy="646331"/>
          </a:xfrm>
          <a:prstGeom prst="rect">
            <a:avLst/>
          </a:prstGeom>
          <a:noFill/>
        </p:spPr>
        <p:txBody>
          <a:bodyPr wrap="square" rtlCol="0">
            <a:spAutoFit/>
          </a:bodyPr>
          <a:lstStyle/>
          <a:p>
            <a:r>
              <a:rPr lang="en-US" dirty="0" smtClean="0"/>
              <a:t>Stationary phase</a:t>
            </a:r>
            <a:endParaRPr lang="en-US" dirty="0"/>
          </a:p>
        </p:txBody>
      </p:sp>
      <p:sp>
        <p:nvSpPr>
          <p:cNvPr id="18" name="Rectangle 17"/>
          <p:cNvSpPr/>
          <p:nvPr/>
        </p:nvSpPr>
        <p:spPr>
          <a:xfrm>
            <a:off x="151929" y="583517"/>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51929" y="1985771"/>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5997133" y="98121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287752" y="96114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402964" y="98121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2754" y="3865446"/>
            <a:ext cx="3227637"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501887" y="4458607"/>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40" name="TextBox 39"/>
          <p:cNvSpPr txBox="1"/>
          <p:nvPr/>
        </p:nvSpPr>
        <p:spPr>
          <a:xfrm>
            <a:off x="471239" y="6031468"/>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41" name="TextBox 40"/>
          <p:cNvSpPr txBox="1"/>
          <p:nvPr/>
        </p:nvSpPr>
        <p:spPr>
          <a:xfrm>
            <a:off x="278096" y="4186030"/>
            <a:ext cx="1295400" cy="369332"/>
          </a:xfrm>
          <a:prstGeom prst="rect">
            <a:avLst/>
          </a:prstGeom>
          <a:noFill/>
        </p:spPr>
        <p:txBody>
          <a:bodyPr wrap="square" rtlCol="0">
            <a:spAutoFit/>
          </a:bodyPr>
          <a:lstStyle/>
          <a:p>
            <a:r>
              <a:rPr lang="en-US" dirty="0" smtClean="0"/>
              <a:t>Log phase</a:t>
            </a:r>
            <a:endParaRPr lang="en-US" dirty="0"/>
          </a:p>
        </p:txBody>
      </p:sp>
      <p:sp>
        <p:nvSpPr>
          <p:cNvPr id="42" name="TextBox 41"/>
          <p:cNvSpPr txBox="1"/>
          <p:nvPr/>
        </p:nvSpPr>
        <p:spPr>
          <a:xfrm>
            <a:off x="278096" y="5470288"/>
            <a:ext cx="1295400" cy="646331"/>
          </a:xfrm>
          <a:prstGeom prst="rect">
            <a:avLst/>
          </a:prstGeom>
          <a:noFill/>
        </p:spPr>
        <p:txBody>
          <a:bodyPr wrap="square" rtlCol="0">
            <a:spAutoFit/>
          </a:bodyPr>
          <a:lstStyle/>
          <a:p>
            <a:r>
              <a:rPr lang="en-US" dirty="0" smtClean="0"/>
              <a:t>Stationary phase</a:t>
            </a:r>
            <a:endParaRPr lang="en-US" dirty="0"/>
          </a:p>
        </p:txBody>
      </p:sp>
      <p:sp>
        <p:nvSpPr>
          <p:cNvPr id="43" name="Rectangle 42"/>
          <p:cNvSpPr/>
          <p:nvPr/>
        </p:nvSpPr>
        <p:spPr>
          <a:xfrm>
            <a:off x="125225" y="3834792"/>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125225" y="5237046"/>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Arrow Connector 44"/>
          <p:cNvCxnSpPr/>
          <p:nvPr/>
        </p:nvCxnSpPr>
        <p:spPr>
          <a:xfrm>
            <a:off x="6099162" y="425807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8110739" y="4252357"/>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6126927" y="563662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8135785" y="560871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896100" y="303040"/>
            <a:ext cx="247000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6.98 (0) </a:t>
            </a:r>
            <a:r>
              <a:rPr lang="en-US" sz="1200" dirty="0" smtClean="0">
                <a:sym typeface="Wingdings" panose="05000000000000000000" pitchFamily="2" charset="2"/>
              </a:rPr>
              <a:t> 6.18 (3)  5.50 (7)</a:t>
            </a:r>
            <a:endParaRPr lang="en-US" sz="1200" dirty="0"/>
          </a:p>
        </p:txBody>
      </p:sp>
      <p:sp>
        <p:nvSpPr>
          <p:cNvPr id="50" name="TextBox 49"/>
          <p:cNvSpPr txBox="1"/>
          <p:nvPr/>
        </p:nvSpPr>
        <p:spPr>
          <a:xfrm>
            <a:off x="7543800" y="3552317"/>
            <a:ext cx="1602465"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6.37 (0) </a:t>
            </a:r>
            <a:r>
              <a:rPr lang="en-US" sz="1200" dirty="0" smtClean="0">
                <a:sym typeface="Wingdings" panose="05000000000000000000" pitchFamily="2" charset="2"/>
              </a:rPr>
              <a:t> 6.19 (1)</a:t>
            </a:r>
            <a:endParaRPr lang="en-US" sz="1200" dirty="0"/>
          </a:p>
        </p:txBody>
      </p:sp>
      <p:cxnSp>
        <p:nvCxnSpPr>
          <p:cNvPr id="52" name="Straight Arrow Connector 51"/>
          <p:cNvCxnSpPr/>
          <p:nvPr/>
        </p:nvCxnSpPr>
        <p:spPr>
          <a:xfrm>
            <a:off x="8001000" y="9725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8291619" y="95250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8406831" y="9725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8010525" y="23441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8301144" y="232410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416356" y="234416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981700" y="233464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6272319" y="2314575"/>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6387531" y="2334641"/>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990708" y="728662"/>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sp>
        <p:nvSpPr>
          <p:cNvPr id="64" name="TextBox 63"/>
          <p:cNvSpPr txBox="1"/>
          <p:nvPr/>
        </p:nvSpPr>
        <p:spPr>
          <a:xfrm>
            <a:off x="5062925" y="3988383"/>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66" name="Straight Connector 65"/>
          <p:cNvCxnSpPr/>
          <p:nvPr/>
        </p:nvCxnSpPr>
        <p:spPr>
          <a:xfrm>
            <a:off x="4996981" y="791065"/>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034908" y="4049595"/>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1005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9145" y="3925397"/>
            <a:ext cx="402362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9620" y="619714"/>
            <a:ext cx="402701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161925" y="225522"/>
            <a:ext cx="6743203" cy="369332"/>
          </a:xfrm>
          <a:prstGeom prst="rect">
            <a:avLst/>
          </a:prstGeom>
          <a:noFill/>
        </p:spPr>
        <p:txBody>
          <a:bodyPr wrap="square" rtlCol="0">
            <a:spAutoFit/>
          </a:bodyPr>
          <a:lstStyle/>
          <a:p>
            <a:r>
              <a:rPr lang="en-US" dirty="0" smtClean="0"/>
              <a:t>TTHA0557, Spot No. 191,192, Superoxide dismutase [</a:t>
            </a:r>
            <a:r>
              <a:rPr lang="en-US" dirty="0" err="1" smtClean="0"/>
              <a:t>Mn</a:t>
            </a:r>
            <a:r>
              <a:rPr lang="en-US" dirty="0" smtClean="0"/>
              <a:t>] (5)</a:t>
            </a:r>
            <a:endParaRPr lang="en-US" dirty="0"/>
          </a:p>
        </p:txBody>
      </p:sp>
      <p:pic>
        <p:nvPicPr>
          <p:cNvPr id="3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050" y="619125"/>
            <a:ext cx="322180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529834" y="1141309"/>
            <a:ext cx="536966" cy="369332"/>
          </a:xfrm>
          <a:prstGeom prst="rect">
            <a:avLst/>
          </a:prstGeom>
          <a:noFill/>
        </p:spPr>
        <p:txBody>
          <a:bodyPr wrap="square" rtlCol="0">
            <a:spAutoFit/>
          </a:bodyPr>
          <a:lstStyle/>
          <a:p>
            <a:pPr algn="ctr"/>
            <a:r>
              <a:rPr lang="en-US" dirty="0" smtClean="0">
                <a:solidFill>
                  <a:srgbClr val="0000FF"/>
                </a:solidFill>
              </a:rPr>
              <a:t>(0)</a:t>
            </a:r>
            <a:endParaRPr lang="en-US" dirty="0">
              <a:solidFill>
                <a:srgbClr val="0000FF"/>
              </a:solidFill>
            </a:endParaRPr>
          </a:p>
        </p:txBody>
      </p:sp>
      <p:sp>
        <p:nvSpPr>
          <p:cNvPr id="32" name="TextBox 31"/>
          <p:cNvSpPr txBox="1"/>
          <p:nvPr/>
        </p:nvSpPr>
        <p:spPr>
          <a:xfrm>
            <a:off x="529834" y="2676525"/>
            <a:ext cx="536966" cy="369332"/>
          </a:xfrm>
          <a:prstGeom prst="rect">
            <a:avLst/>
          </a:prstGeom>
          <a:noFill/>
        </p:spPr>
        <p:txBody>
          <a:bodyPr wrap="square" rtlCol="0">
            <a:spAutoFit/>
          </a:bodyPr>
          <a:lstStyle/>
          <a:p>
            <a:pPr algn="ctr"/>
            <a:r>
              <a:rPr lang="en-US" dirty="0" smtClean="0">
                <a:solidFill>
                  <a:srgbClr val="FF0000"/>
                </a:solidFill>
              </a:rPr>
              <a:t>(5)</a:t>
            </a:r>
            <a:endParaRPr lang="en-US" dirty="0">
              <a:solidFill>
                <a:srgbClr val="FF0000"/>
              </a:solidFill>
            </a:endParaRPr>
          </a:p>
        </p:txBody>
      </p:sp>
      <p:sp>
        <p:nvSpPr>
          <p:cNvPr id="33" name="TextBox 32"/>
          <p:cNvSpPr txBox="1"/>
          <p:nvPr/>
        </p:nvSpPr>
        <p:spPr>
          <a:xfrm>
            <a:off x="219075" y="914400"/>
            <a:ext cx="1295400" cy="369332"/>
          </a:xfrm>
          <a:prstGeom prst="rect">
            <a:avLst/>
          </a:prstGeom>
          <a:noFill/>
        </p:spPr>
        <p:txBody>
          <a:bodyPr wrap="square" rtlCol="0">
            <a:spAutoFit/>
          </a:bodyPr>
          <a:lstStyle/>
          <a:p>
            <a:r>
              <a:rPr lang="en-US" dirty="0" smtClean="0"/>
              <a:t>Log phase</a:t>
            </a:r>
            <a:endParaRPr lang="en-US" dirty="0"/>
          </a:p>
        </p:txBody>
      </p:sp>
      <p:sp>
        <p:nvSpPr>
          <p:cNvPr id="34" name="TextBox 33"/>
          <p:cNvSpPr txBox="1"/>
          <p:nvPr/>
        </p:nvSpPr>
        <p:spPr>
          <a:xfrm>
            <a:off x="219075" y="2198658"/>
            <a:ext cx="1295400" cy="646331"/>
          </a:xfrm>
          <a:prstGeom prst="rect">
            <a:avLst/>
          </a:prstGeom>
          <a:noFill/>
        </p:spPr>
        <p:txBody>
          <a:bodyPr wrap="square" rtlCol="0">
            <a:spAutoFit/>
          </a:bodyPr>
          <a:lstStyle/>
          <a:p>
            <a:r>
              <a:rPr lang="en-US" dirty="0" smtClean="0"/>
              <a:t>Stationary phase</a:t>
            </a:r>
            <a:endParaRPr lang="en-US" dirty="0"/>
          </a:p>
        </p:txBody>
      </p:sp>
      <p:sp>
        <p:nvSpPr>
          <p:cNvPr id="35" name="Rectangle 34"/>
          <p:cNvSpPr/>
          <p:nvPr/>
        </p:nvSpPr>
        <p:spPr>
          <a:xfrm>
            <a:off x="141443" y="593494"/>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41443" y="1995748"/>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a:off x="6321634" y="107076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306186" y="1085930"/>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326782" y="243954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306186" y="242474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6426112" y="106071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410664" y="1065382"/>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435889" y="242086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8406383" y="242086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61925" y="3536646"/>
            <a:ext cx="7324272" cy="369332"/>
          </a:xfrm>
          <a:prstGeom prst="rect">
            <a:avLst/>
          </a:prstGeom>
          <a:noFill/>
        </p:spPr>
        <p:txBody>
          <a:bodyPr wrap="square" rtlCol="0">
            <a:spAutoFit/>
          </a:bodyPr>
          <a:lstStyle/>
          <a:p>
            <a:r>
              <a:rPr lang="en-US" dirty="0" smtClean="0"/>
              <a:t>TTHA0593, Spot No. 199, Probable </a:t>
            </a:r>
            <a:r>
              <a:rPr lang="en-US" dirty="0" err="1" smtClean="0"/>
              <a:t>thiol</a:t>
            </a:r>
            <a:r>
              <a:rPr lang="en-US" dirty="0" smtClean="0"/>
              <a:t>-disulfide </a:t>
            </a:r>
            <a:r>
              <a:rPr lang="en-US" dirty="0" err="1" smtClean="0"/>
              <a:t>isomerase</a:t>
            </a:r>
            <a:r>
              <a:rPr lang="en-US" dirty="0" smtClean="0"/>
              <a:t>/</a:t>
            </a:r>
            <a:r>
              <a:rPr lang="en-US" dirty="0" err="1" smtClean="0"/>
              <a:t>thioredoxin</a:t>
            </a:r>
            <a:r>
              <a:rPr lang="en-US" dirty="0" smtClean="0"/>
              <a:t> (1)</a:t>
            </a:r>
            <a:endParaRPr lang="en-US" dirty="0"/>
          </a:p>
        </p:txBody>
      </p:sp>
      <p:pic>
        <p:nvPicPr>
          <p:cNvPr id="4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5666" y="3932211"/>
            <a:ext cx="3221801" cy="2743200"/>
          </a:xfrm>
          <a:prstGeom prst="rect">
            <a:avLst/>
          </a:prstGeom>
          <a:noFill/>
          <a:ln w="158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529834" y="4442558"/>
            <a:ext cx="536966" cy="369332"/>
          </a:xfrm>
          <a:prstGeom prst="rect">
            <a:avLst/>
          </a:prstGeom>
          <a:noFill/>
        </p:spPr>
        <p:txBody>
          <a:bodyPr wrap="square" rtlCol="0">
            <a:spAutoFit/>
          </a:bodyPr>
          <a:lstStyle/>
          <a:p>
            <a:pPr algn="ctr"/>
            <a:r>
              <a:rPr lang="en-US" dirty="0" smtClean="0">
                <a:solidFill>
                  <a:srgbClr val="0000FF"/>
                </a:solidFill>
              </a:rPr>
              <a:t>(1)</a:t>
            </a:r>
            <a:endParaRPr lang="en-US" dirty="0">
              <a:solidFill>
                <a:srgbClr val="0000FF"/>
              </a:solidFill>
            </a:endParaRPr>
          </a:p>
        </p:txBody>
      </p:sp>
      <p:sp>
        <p:nvSpPr>
          <p:cNvPr id="49" name="TextBox 48"/>
          <p:cNvSpPr txBox="1"/>
          <p:nvPr/>
        </p:nvSpPr>
        <p:spPr>
          <a:xfrm>
            <a:off x="529834" y="5977774"/>
            <a:ext cx="536966" cy="369332"/>
          </a:xfrm>
          <a:prstGeom prst="rect">
            <a:avLst/>
          </a:prstGeom>
          <a:noFill/>
        </p:spPr>
        <p:txBody>
          <a:bodyPr wrap="square" rtlCol="0">
            <a:spAutoFit/>
          </a:bodyPr>
          <a:lstStyle/>
          <a:p>
            <a:pPr algn="ctr"/>
            <a:r>
              <a:rPr lang="en-US" dirty="0" smtClean="0">
                <a:solidFill>
                  <a:srgbClr val="FF0000"/>
                </a:solidFill>
              </a:rPr>
              <a:t>(1)</a:t>
            </a:r>
            <a:endParaRPr lang="en-US" dirty="0">
              <a:solidFill>
                <a:srgbClr val="FF0000"/>
              </a:solidFill>
            </a:endParaRPr>
          </a:p>
        </p:txBody>
      </p:sp>
      <p:sp>
        <p:nvSpPr>
          <p:cNvPr id="50" name="TextBox 49"/>
          <p:cNvSpPr txBox="1"/>
          <p:nvPr/>
        </p:nvSpPr>
        <p:spPr>
          <a:xfrm>
            <a:off x="228600" y="4215649"/>
            <a:ext cx="1295400" cy="369332"/>
          </a:xfrm>
          <a:prstGeom prst="rect">
            <a:avLst/>
          </a:prstGeom>
          <a:noFill/>
        </p:spPr>
        <p:txBody>
          <a:bodyPr wrap="square" rtlCol="0">
            <a:spAutoFit/>
          </a:bodyPr>
          <a:lstStyle/>
          <a:p>
            <a:r>
              <a:rPr lang="en-US" dirty="0" smtClean="0"/>
              <a:t>Log phase</a:t>
            </a:r>
            <a:endParaRPr lang="en-US" dirty="0"/>
          </a:p>
        </p:txBody>
      </p:sp>
      <p:sp>
        <p:nvSpPr>
          <p:cNvPr id="51" name="TextBox 50"/>
          <p:cNvSpPr txBox="1"/>
          <p:nvPr/>
        </p:nvSpPr>
        <p:spPr>
          <a:xfrm>
            <a:off x="228600" y="5499907"/>
            <a:ext cx="1295400" cy="646331"/>
          </a:xfrm>
          <a:prstGeom prst="rect">
            <a:avLst/>
          </a:prstGeom>
          <a:noFill/>
        </p:spPr>
        <p:txBody>
          <a:bodyPr wrap="square" rtlCol="0">
            <a:spAutoFit/>
          </a:bodyPr>
          <a:lstStyle/>
          <a:p>
            <a:r>
              <a:rPr lang="en-US" dirty="0" smtClean="0"/>
              <a:t>Stationary phase</a:t>
            </a:r>
            <a:endParaRPr lang="en-US" dirty="0"/>
          </a:p>
        </p:txBody>
      </p:sp>
      <p:sp>
        <p:nvSpPr>
          <p:cNvPr id="52" name="Rectangle 51"/>
          <p:cNvSpPr/>
          <p:nvPr/>
        </p:nvSpPr>
        <p:spPr>
          <a:xfrm>
            <a:off x="150968" y="3894743"/>
            <a:ext cx="8837497" cy="1381706"/>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50968" y="5296997"/>
            <a:ext cx="8837497" cy="1395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a:off x="5800332" y="4212464"/>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823381" y="4212463"/>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800332" y="5587696"/>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789967" y="5561318"/>
            <a:ext cx="136916" cy="254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7543800" y="306221"/>
            <a:ext cx="1639335" cy="276999"/>
          </a:xfrm>
          <a:prstGeom prst="rect">
            <a:avLst/>
          </a:prstGeom>
          <a:noFill/>
        </p:spPr>
        <p:txBody>
          <a:bodyPr wrap="square" rtlCol="0">
            <a:spAutoFit/>
          </a:bodyPr>
          <a:lstStyle/>
          <a:p>
            <a:r>
              <a:rPr lang="en-US" sz="1200" dirty="0" smtClean="0"/>
              <a:t>p</a:t>
            </a:r>
            <a:r>
              <a:rPr lang="en-US" sz="1200" i="1" dirty="0" smtClean="0"/>
              <a:t>I </a:t>
            </a:r>
            <a:r>
              <a:rPr lang="en-US" sz="1200" dirty="0" smtClean="0"/>
              <a:t>6.73 (0) </a:t>
            </a:r>
            <a:r>
              <a:rPr lang="en-US" sz="1200" dirty="0" smtClean="0">
                <a:sym typeface="Wingdings" panose="05000000000000000000" pitchFamily="2" charset="2"/>
              </a:rPr>
              <a:t> 5.96 (5)</a:t>
            </a:r>
            <a:endParaRPr lang="en-US" sz="1200" dirty="0"/>
          </a:p>
        </p:txBody>
      </p:sp>
      <p:sp>
        <p:nvSpPr>
          <p:cNvPr id="59" name="TextBox 58"/>
          <p:cNvSpPr txBox="1"/>
          <p:nvPr/>
        </p:nvSpPr>
        <p:spPr>
          <a:xfrm>
            <a:off x="7562850" y="3602417"/>
            <a:ext cx="1629721" cy="276999"/>
          </a:xfrm>
          <a:prstGeom prst="rect">
            <a:avLst/>
          </a:prstGeom>
          <a:noFill/>
        </p:spPr>
        <p:txBody>
          <a:bodyPr wrap="square" rtlCol="0">
            <a:spAutoFit/>
          </a:bodyPr>
          <a:lstStyle/>
          <a:p>
            <a:r>
              <a:rPr lang="en-US" sz="1200" dirty="0" smtClean="0"/>
              <a:t>p</a:t>
            </a:r>
            <a:r>
              <a:rPr lang="en-US" sz="1200" i="1" dirty="0" smtClean="0"/>
              <a:t>I</a:t>
            </a:r>
            <a:r>
              <a:rPr lang="en-US" sz="1200" dirty="0" smtClean="0"/>
              <a:t> 5.20 (0) </a:t>
            </a:r>
            <a:r>
              <a:rPr lang="en-US" sz="1200" dirty="0" smtClean="0">
                <a:sym typeface="Wingdings" panose="05000000000000000000" pitchFamily="2" charset="2"/>
              </a:rPr>
              <a:t> 5.08 (1)</a:t>
            </a:r>
            <a:endParaRPr lang="en-US" sz="1200" dirty="0"/>
          </a:p>
        </p:txBody>
      </p:sp>
      <p:sp>
        <p:nvSpPr>
          <p:cNvPr id="62" name="TextBox 61"/>
          <p:cNvSpPr txBox="1"/>
          <p:nvPr/>
        </p:nvSpPr>
        <p:spPr>
          <a:xfrm>
            <a:off x="5000135" y="719235"/>
            <a:ext cx="429484" cy="246221"/>
          </a:xfrm>
          <a:prstGeom prst="rect">
            <a:avLst/>
          </a:prstGeom>
          <a:noFill/>
        </p:spPr>
        <p:txBody>
          <a:bodyPr wrap="square" rtlCol="0">
            <a:spAutoFit/>
          </a:bodyPr>
          <a:lstStyle/>
          <a:p>
            <a:r>
              <a:rPr lang="en-US" sz="1000" b="1" dirty="0" smtClean="0">
                <a:cs typeface="Arial" panose="020B0604020202020204" pitchFamily="34" charset="0"/>
              </a:rPr>
              <a:t>0.2</a:t>
            </a:r>
            <a:endParaRPr lang="en-US" sz="1000" b="1" dirty="0">
              <a:cs typeface="Arial" panose="020B0604020202020204" pitchFamily="34" charset="0"/>
            </a:endParaRPr>
          </a:p>
        </p:txBody>
      </p:sp>
      <p:sp>
        <p:nvSpPr>
          <p:cNvPr id="64" name="TextBox 63"/>
          <p:cNvSpPr txBox="1"/>
          <p:nvPr/>
        </p:nvSpPr>
        <p:spPr>
          <a:xfrm>
            <a:off x="5044216" y="4039560"/>
            <a:ext cx="429484" cy="246221"/>
          </a:xfrm>
          <a:prstGeom prst="rect">
            <a:avLst/>
          </a:prstGeom>
          <a:noFill/>
        </p:spPr>
        <p:txBody>
          <a:bodyPr wrap="square" rtlCol="0">
            <a:spAutoFit/>
          </a:bodyPr>
          <a:lstStyle/>
          <a:p>
            <a:r>
              <a:rPr lang="en-US" sz="1000" b="1" dirty="0" smtClean="0">
                <a:cs typeface="Arial" panose="020B0604020202020204" pitchFamily="34" charset="0"/>
              </a:rPr>
              <a:t>0.1</a:t>
            </a:r>
            <a:endParaRPr lang="en-US" sz="1000" b="1" dirty="0">
              <a:cs typeface="Arial" panose="020B0604020202020204" pitchFamily="34" charset="0"/>
            </a:endParaRPr>
          </a:p>
        </p:txBody>
      </p:sp>
      <p:cxnSp>
        <p:nvCxnSpPr>
          <p:cNvPr id="65" name="Straight Connector 64"/>
          <p:cNvCxnSpPr/>
          <p:nvPr/>
        </p:nvCxnSpPr>
        <p:spPr>
          <a:xfrm>
            <a:off x="5016656" y="4083050"/>
            <a:ext cx="3771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981281" y="780854"/>
            <a:ext cx="385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715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342</TotalTime>
  <Words>1076</Words>
  <Application>Microsoft Office PowerPoint</Application>
  <PresentationFormat>On-screen Show (4:3)</PresentationFormat>
  <Paragraphs>211</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Kwang Kim</dc:creator>
  <cp:lastModifiedBy>Kwang Kim</cp:lastModifiedBy>
  <cp:revision>6</cp:revision>
  <dcterms:created xsi:type="dcterms:W3CDTF">2014-03-24T07:58:47Z</dcterms:created>
  <dcterms:modified xsi:type="dcterms:W3CDTF">2014-04-07T09:54:40Z</dcterms:modified>
</cp:coreProperties>
</file>