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900863" cy="9291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50" d="100"/>
          <a:sy n="150" d="100"/>
        </p:scale>
        <p:origin x="-1008" y="4080"/>
      </p:cViewPr>
      <p:guideLst>
        <p:guide orient="horz" pos="5759"/>
        <p:guide pos="2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arude\Desktop\Final%20figure%20for%20BgaA%20manuscript\D562%20data\NCH18%20Effect%20of%20LacNAc%20on%20NCH18%20adherence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NETAPP02\RESKing\Anirudh\Final%20figure%20for%20BgaA%20manuscript\D562%20data\R6%20Effect%20of%20LacNAc%20on%20R6%20adherence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arude\Desktop\Final%20figure%20for%20BgaA%20manuscript\D562%20data\NCH18%20Effect%20of%20CBM%20on%20NCH18%20adherenc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ks002\Desktop\R6%20adherence%20in%20presence%20of%20recCBM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SNETAPP02\RESKing\Adherence%20Assays\Adherence%20assays%20Anirudh\R6%20adherence\Effect%20of%20monosaccharides%20on%20R6%20adherence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607174103237096E-2"/>
          <c:y val="5.1400554097404488E-2"/>
          <c:w val="0.8702626859142607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'[NCH18 Effect of LacNAc on NCH18 adherence.xls]Effect of LacNAc on NCH18 (1)'!$D$93</c:f>
              <c:strCache>
                <c:ptCount val="1"/>
                <c:pt idx="0">
                  <c:v>LacNAc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'[NCH18 Effect of LacNAc on NCH18 adherence.xls]Effect of LacNAc on NCH18 (1)'!$D$102:$D$108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9.7888445155043904</c:v>
                  </c:pt>
                  <c:pt idx="2">
                    <c:v>4.8272428095014366</c:v>
                  </c:pt>
                  <c:pt idx="3">
                    <c:v>14.020571647676972</c:v>
                  </c:pt>
                  <c:pt idx="4">
                    <c:v>15.822279118206637</c:v>
                  </c:pt>
                  <c:pt idx="5">
                    <c:v>14.98819369726279</c:v>
                  </c:pt>
                  <c:pt idx="6">
                    <c:v>11.134150130857153</c:v>
                  </c:pt>
                </c:numCache>
              </c:numRef>
            </c:plus>
            <c:minus>
              <c:numRef>
                <c:f>'[NCH18 Effect of LacNAc on NCH18 adherence.xls]Effect of LacNAc on NCH18 (1)'!$D$102:$D$108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9.7888445155043904</c:v>
                  </c:pt>
                  <c:pt idx="2">
                    <c:v>4.8272428095014366</c:v>
                  </c:pt>
                  <c:pt idx="3">
                    <c:v>14.020571647676972</c:v>
                  </c:pt>
                  <c:pt idx="4">
                    <c:v>15.822279118206637</c:v>
                  </c:pt>
                  <c:pt idx="5">
                    <c:v>14.98819369726279</c:v>
                  </c:pt>
                  <c:pt idx="6">
                    <c:v>11.134150130857153</c:v>
                  </c:pt>
                </c:numCache>
              </c:numRef>
            </c:minus>
          </c:errBars>
          <c:val>
            <c:numRef>
              <c:f>'[NCH18 Effect of LacNAc on NCH18 adherence.xls]Effect of LacNAc on NCH18 (1)'!$D$94:$D$100</c:f>
              <c:numCache>
                <c:formatCode>General</c:formatCode>
                <c:ptCount val="7"/>
                <c:pt idx="0">
                  <c:v>100</c:v>
                </c:pt>
                <c:pt idx="1">
                  <c:v>65.242579503390132</c:v>
                </c:pt>
                <c:pt idx="2">
                  <c:v>59.427500654078891</c:v>
                </c:pt>
                <c:pt idx="3">
                  <c:v>53.078730630521981</c:v>
                </c:pt>
                <c:pt idx="4">
                  <c:v>52.572896281593614</c:v>
                </c:pt>
                <c:pt idx="5">
                  <c:v>52.413513191598419</c:v>
                </c:pt>
                <c:pt idx="6">
                  <c:v>54.215887458804993</c:v>
                </c:pt>
              </c:numCache>
            </c:numRef>
          </c:val>
        </c:ser>
        <c:ser>
          <c:idx val="1"/>
          <c:order val="1"/>
          <c:tx>
            <c:strRef>
              <c:f>'[NCH18 Effect of LacNAc on NCH18 adherence.xls]Effect of LacNAc on NCH18 (1)'!$E$93</c:f>
              <c:strCache>
                <c:ptCount val="1"/>
                <c:pt idx="0">
                  <c:v>Lactose</c:v>
                </c:pt>
              </c:strCache>
            </c:strRef>
          </c:tx>
          <c:spPr>
            <a:noFill/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'[NCH18 Effect of LacNAc on NCH18 adherence.xls]Effect of LacNAc on NCH18 (1)'!$E$102:$E$108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13.053104872093865</c:v>
                  </c:pt>
                  <c:pt idx="2">
                    <c:v>9.7062868400711046</c:v>
                  </c:pt>
                  <c:pt idx="3">
                    <c:v>6.3772223327527264</c:v>
                  </c:pt>
                  <c:pt idx="4">
                    <c:v>18.15445334062218</c:v>
                  </c:pt>
                  <c:pt idx="5">
                    <c:v>9.0660025664633466</c:v>
                  </c:pt>
                  <c:pt idx="6">
                    <c:v>18.32525148400844</c:v>
                  </c:pt>
                </c:numCache>
              </c:numRef>
            </c:plus>
            <c:minus>
              <c:numRef>
                <c:f>'[NCH18 Effect of LacNAc on NCH18 adherence.xls]Effect of LacNAc on NCH18 (1)'!$E$102:$E$108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13.053104872093865</c:v>
                  </c:pt>
                  <c:pt idx="2">
                    <c:v>9.7062868400711046</c:v>
                  </c:pt>
                  <c:pt idx="3">
                    <c:v>6.3772223327527264</c:v>
                  </c:pt>
                  <c:pt idx="4">
                    <c:v>18.15445334062218</c:v>
                  </c:pt>
                  <c:pt idx="5">
                    <c:v>9.0660025664633466</c:v>
                  </c:pt>
                  <c:pt idx="6">
                    <c:v>18.32525148400844</c:v>
                  </c:pt>
                </c:numCache>
              </c:numRef>
            </c:minus>
          </c:errBars>
          <c:val>
            <c:numRef>
              <c:f>'[NCH18 Effect of LacNAc on NCH18 adherence.xls]Effect of LacNAc on NCH18 (1)'!$E$94:$E$100</c:f>
              <c:numCache>
                <c:formatCode>General</c:formatCode>
                <c:ptCount val="7"/>
                <c:pt idx="0">
                  <c:v>100</c:v>
                </c:pt>
                <c:pt idx="1">
                  <c:v>105.04926735192954</c:v>
                </c:pt>
                <c:pt idx="2">
                  <c:v>74.051794457615969</c:v>
                </c:pt>
                <c:pt idx="3">
                  <c:v>71.270702105885235</c:v>
                </c:pt>
                <c:pt idx="4">
                  <c:v>65.084872215231172</c:v>
                </c:pt>
                <c:pt idx="5">
                  <c:v>50.193753346291828</c:v>
                </c:pt>
                <c:pt idx="6">
                  <c:v>44.933608036253851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axId val="148183296"/>
        <c:axId val="166912000"/>
      </c:barChart>
      <c:catAx>
        <c:axId val="148183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>
            <a:solidFill>
              <a:sysClr val="windowText" lastClr="000000"/>
            </a:solidFill>
          </a:ln>
        </c:spPr>
        <c:crossAx val="166912000"/>
        <c:crosses val="autoZero"/>
        <c:auto val="1"/>
        <c:lblAlgn val="ctr"/>
        <c:lblOffset val="100"/>
        <c:noMultiLvlLbl val="0"/>
      </c:catAx>
      <c:valAx>
        <c:axId val="1669120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800"/>
            </a:pPr>
            <a:endParaRPr lang="en-US"/>
          </a:p>
        </c:txPr>
        <c:crossAx val="1481832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577887139107617"/>
          <c:y val="0.12461614173228347"/>
          <c:w val="0.21400207554760059"/>
          <c:h val="0.11793973106706696"/>
        </c:manualLayout>
      </c:layout>
      <c:overlay val="0"/>
      <c:txPr>
        <a:bodyPr/>
        <a:lstStyle/>
        <a:p>
          <a:pPr>
            <a:defRPr sz="8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Helvetica 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05217413516741"/>
          <c:y val="5.1400554097404488E-2"/>
          <c:w val="0.87119080917804981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Sheet1!$F$25</c:f>
              <c:strCache>
                <c:ptCount val="1"/>
                <c:pt idx="0">
                  <c:v>LacNAc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Sheet1!$I$6:$I$12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34.87860253154178</c:v>
                  </c:pt>
                  <c:pt idx="2">
                    <c:v>7.1653081861695016</c:v>
                  </c:pt>
                  <c:pt idx="3">
                    <c:v>0.79397986437097368</c:v>
                  </c:pt>
                  <c:pt idx="4">
                    <c:v>6.2580272932891985</c:v>
                  </c:pt>
                  <c:pt idx="5">
                    <c:v>10.346555527063629</c:v>
                  </c:pt>
                  <c:pt idx="6">
                    <c:v>11.728017607011697</c:v>
                  </c:pt>
                </c:numCache>
              </c:numRef>
            </c:plus>
            <c:minus>
              <c:numRef>
                <c:f>Sheet1!$I$6:$I$12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34.87860253154178</c:v>
                  </c:pt>
                  <c:pt idx="2">
                    <c:v>7.1653081861695016</c:v>
                  </c:pt>
                  <c:pt idx="3">
                    <c:v>0.79397986437097368</c:v>
                  </c:pt>
                  <c:pt idx="4">
                    <c:v>6.2580272932891985</c:v>
                  </c:pt>
                  <c:pt idx="5">
                    <c:v>10.346555527063629</c:v>
                  </c:pt>
                  <c:pt idx="6">
                    <c:v>11.728017607011697</c:v>
                  </c:pt>
                </c:numCache>
              </c:numRef>
            </c:minus>
          </c:errBars>
          <c:val>
            <c:numRef>
              <c:f>Sheet1!$F$26:$F$32</c:f>
              <c:numCache>
                <c:formatCode>General</c:formatCode>
                <c:ptCount val="7"/>
                <c:pt idx="0">
                  <c:v>100</c:v>
                </c:pt>
                <c:pt idx="1">
                  <c:v>96.123377056031032</c:v>
                </c:pt>
                <c:pt idx="2">
                  <c:v>35.739873563244672</c:v>
                </c:pt>
                <c:pt idx="3">
                  <c:v>10.771295372305714</c:v>
                </c:pt>
                <c:pt idx="4">
                  <c:v>10.448627454689021</c:v>
                </c:pt>
                <c:pt idx="5">
                  <c:v>8.4155153801621356</c:v>
                </c:pt>
                <c:pt idx="6">
                  <c:v>10.321732873445921</c:v>
                </c:pt>
              </c:numCache>
            </c:numRef>
          </c:val>
        </c:ser>
        <c:ser>
          <c:idx val="1"/>
          <c:order val="1"/>
          <c:tx>
            <c:strRef>
              <c:f>Sheet1!$G$25</c:f>
              <c:strCache>
                <c:ptCount val="1"/>
                <c:pt idx="0">
                  <c:v>Lactose</c:v>
                </c:pt>
              </c:strCache>
            </c:strRef>
          </c:tx>
          <c:spPr>
            <a:noFill/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Sheet1!$J$17:$J$23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6.7745084617573035</c:v>
                  </c:pt>
                  <c:pt idx="2">
                    <c:v>6.6550596882871504</c:v>
                  </c:pt>
                  <c:pt idx="3">
                    <c:v>4.3830117002846203</c:v>
                  </c:pt>
                  <c:pt idx="4">
                    <c:v>4.3090272690016933</c:v>
                  </c:pt>
                  <c:pt idx="5">
                    <c:v>0.62567993541639833</c:v>
                  </c:pt>
                  <c:pt idx="6">
                    <c:v>0.17198188667011799</c:v>
                  </c:pt>
                </c:numCache>
              </c:numRef>
            </c:plus>
            <c:minus>
              <c:numRef>
                <c:f>Sheet1!$J$17:$J$23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6.7745084617573035</c:v>
                  </c:pt>
                  <c:pt idx="2">
                    <c:v>6.6550596882871504</c:v>
                  </c:pt>
                  <c:pt idx="3">
                    <c:v>4.3830117002846203</c:v>
                  </c:pt>
                  <c:pt idx="4">
                    <c:v>4.3090272690016933</c:v>
                  </c:pt>
                  <c:pt idx="5">
                    <c:v>0.62567993541639833</c:v>
                  </c:pt>
                  <c:pt idx="6">
                    <c:v>0.17198188667011799</c:v>
                  </c:pt>
                </c:numCache>
              </c:numRef>
            </c:minus>
          </c:errBars>
          <c:val>
            <c:numRef>
              <c:f>Sheet1!$G$26:$G$32</c:f>
              <c:numCache>
                <c:formatCode>General</c:formatCode>
                <c:ptCount val="7"/>
                <c:pt idx="0">
                  <c:v>100</c:v>
                </c:pt>
                <c:pt idx="1">
                  <c:v>85.978301128964645</c:v>
                </c:pt>
                <c:pt idx="2">
                  <c:v>30.013448522219761</c:v>
                </c:pt>
                <c:pt idx="3">
                  <c:v>17.951462466360141</c:v>
                </c:pt>
                <c:pt idx="4">
                  <c:v>16.179961966247387</c:v>
                </c:pt>
                <c:pt idx="5">
                  <c:v>1.9665461358278444</c:v>
                </c:pt>
                <c:pt idx="6">
                  <c:v>2.4498707208503849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axId val="167539840"/>
        <c:axId val="167541376"/>
      </c:barChart>
      <c:catAx>
        <c:axId val="167539840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>
            <a:solidFill>
              <a:sysClr val="windowText" lastClr="000000"/>
            </a:solidFill>
          </a:ln>
        </c:spPr>
        <c:crossAx val="167541376"/>
        <c:crosses val="autoZero"/>
        <c:auto val="1"/>
        <c:lblAlgn val="ctr"/>
        <c:lblOffset val="100"/>
        <c:noMultiLvlLbl val="0"/>
      </c:catAx>
      <c:valAx>
        <c:axId val="167541376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800">
                <a:latin typeface="Helvetica" pitchFamily="34" charset="0"/>
                <a:cs typeface="Helvetica" pitchFamily="34" charset="0"/>
              </a:defRPr>
            </a:pPr>
            <a:endParaRPr lang="en-US"/>
          </a:p>
        </c:txPr>
        <c:crossAx val="1675398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800109361329838"/>
          <c:y val="0.13850503062117236"/>
          <c:w val="0.15480813073548289"/>
          <c:h val="0.11798739297853536"/>
        </c:manualLayout>
      </c:layout>
      <c:overlay val="0"/>
      <c:txPr>
        <a:bodyPr/>
        <a:lstStyle/>
        <a:p>
          <a:pPr>
            <a:defRPr sz="800">
              <a:latin typeface="Helvetica" pitchFamily="34" charset="0"/>
              <a:cs typeface="Helvetica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652218028959399"/>
          <c:y val="4.3014362787984838E-2"/>
          <c:w val="0.77996597503714404"/>
          <c:h val="0.69822144776197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'Final Analysis-SAW'!$E$1</c:f>
              <c:strCache>
                <c:ptCount val="1"/>
                <c:pt idx="0">
                  <c:v>Avg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  <c:spPr>
              <a:noFill/>
              <a:ln>
                <a:solidFill>
                  <a:sysClr val="windowText" lastClr="000000"/>
                </a:solidFill>
              </a:ln>
            </c:spPr>
          </c:dPt>
          <c:dPt>
            <c:idx val="5"/>
            <c:invertIfNegative val="0"/>
            <c:bubble3D val="0"/>
            <c:spPr>
              <a:noFill/>
              <a:ln>
                <a:solidFill>
                  <a:sysClr val="windowText" lastClr="000000"/>
                </a:solidFill>
              </a:ln>
            </c:spPr>
          </c:dPt>
          <c:dPt>
            <c:idx val="6"/>
            <c:invertIfNegative val="0"/>
            <c:bubble3D val="0"/>
            <c:spPr>
              <a:noFill/>
              <a:ln>
                <a:solidFill>
                  <a:sysClr val="windowText" lastClr="000000"/>
                </a:solidFill>
              </a:ln>
            </c:spPr>
          </c:dPt>
          <c:dPt>
            <c:idx val="7"/>
            <c:invertIfNegative val="0"/>
            <c:bubble3D val="0"/>
            <c:spPr>
              <a:noFill/>
              <a:ln>
                <a:solidFill>
                  <a:sysClr val="windowText" lastClr="000000"/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'Final Analysis-SAW'!$F$2:$F$9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5.5987555932939639</c:v>
                  </c:pt>
                  <c:pt idx="2">
                    <c:v>7.1556578793994925</c:v>
                  </c:pt>
                  <c:pt idx="3">
                    <c:v>10.560949021535771</c:v>
                  </c:pt>
                  <c:pt idx="4">
                    <c:v>4.1107982142427435</c:v>
                  </c:pt>
                  <c:pt idx="5">
                    <c:v>6.7457634375680833</c:v>
                  </c:pt>
                  <c:pt idx="6">
                    <c:v>7.6198028615958018</c:v>
                  </c:pt>
                  <c:pt idx="7">
                    <c:v>6.5304303059606674</c:v>
                  </c:pt>
                </c:numCache>
              </c:numRef>
            </c:plus>
            <c:minus>
              <c:numRef>
                <c:f>'Final Analysis-SAW'!$F$2:$F$9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5.5987555932939639</c:v>
                  </c:pt>
                  <c:pt idx="2">
                    <c:v>7.1556578793994925</c:v>
                  </c:pt>
                  <c:pt idx="3">
                    <c:v>10.560949021535771</c:v>
                  </c:pt>
                  <c:pt idx="4">
                    <c:v>4.1107982142427435</c:v>
                  </c:pt>
                  <c:pt idx="5">
                    <c:v>6.7457634375680833</c:v>
                  </c:pt>
                  <c:pt idx="6">
                    <c:v>7.6198028615958018</c:v>
                  </c:pt>
                  <c:pt idx="7">
                    <c:v>6.5304303059606674</c:v>
                  </c:pt>
                </c:numCache>
              </c:numRef>
            </c:minus>
          </c:errBars>
          <c:cat>
            <c:strRef>
              <c:f>'Final Analysis-SAW'!$A$2:$A$9</c:f>
              <c:strCache>
                <c:ptCount val="8"/>
                <c:pt idx="0">
                  <c:v>C06_18</c:v>
                </c:pt>
                <c:pt idx="1">
                  <c:v>C06_18+CBM1</c:v>
                </c:pt>
                <c:pt idx="2">
                  <c:v>C06_18+CBM2</c:v>
                </c:pt>
                <c:pt idx="3">
                  <c:v>C06_18+CBM1-2</c:v>
                </c:pt>
                <c:pt idx="4">
                  <c:v>C06_18ΔbgaA</c:v>
                </c:pt>
                <c:pt idx="5">
                  <c:v>C06_18 ΔbgaA+CBM1</c:v>
                </c:pt>
                <c:pt idx="6">
                  <c:v>C06_18ΔbgaA+CBM2</c:v>
                </c:pt>
                <c:pt idx="7">
                  <c:v>C06_18ΔbgaA+CBM1-2</c:v>
                </c:pt>
              </c:strCache>
            </c:strRef>
          </c:cat>
          <c:val>
            <c:numRef>
              <c:f>'Final Analysis-SAW'!$E$2:$E$9</c:f>
              <c:numCache>
                <c:formatCode>0.00</c:formatCode>
                <c:ptCount val="8"/>
                <c:pt idx="0" formatCode="General">
                  <c:v>100</c:v>
                </c:pt>
                <c:pt idx="1">
                  <c:v>71.176510409802475</c:v>
                </c:pt>
                <c:pt idx="2">
                  <c:v>71.188610108264257</c:v>
                </c:pt>
                <c:pt idx="3">
                  <c:v>55.13025306309401</c:v>
                </c:pt>
                <c:pt idx="4">
                  <c:v>47.988097964480652</c:v>
                </c:pt>
                <c:pt idx="5">
                  <c:v>51.03882781785564</c:v>
                </c:pt>
                <c:pt idx="6">
                  <c:v>53.885082045731849</c:v>
                </c:pt>
                <c:pt idx="7">
                  <c:v>51.166463204379006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axId val="166932864"/>
        <c:axId val="166934400"/>
      </c:barChart>
      <c:catAx>
        <c:axId val="166932864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12700">
            <a:solidFill>
              <a:sysClr val="windowText" lastClr="000000"/>
            </a:solidFill>
          </a:ln>
        </c:spPr>
        <c:txPr>
          <a:bodyPr rot="-2280000"/>
          <a:lstStyle/>
          <a:p>
            <a:pPr>
              <a:defRPr sz="10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66934400"/>
        <c:crosses val="autoZero"/>
        <c:auto val="1"/>
        <c:lblAlgn val="ctr"/>
        <c:lblOffset val="100"/>
        <c:noMultiLvlLbl val="0"/>
      </c:catAx>
      <c:valAx>
        <c:axId val="16693440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900" b="0">
                    <a:latin typeface="Arial" pitchFamily="34" charset="0"/>
                    <a:cs typeface="Arial" pitchFamily="34" charset="0"/>
                  </a:defRPr>
                </a:pPr>
                <a:r>
                  <a:rPr lang="en-US" sz="900" b="0" dirty="0" smtClean="0">
                    <a:latin typeface="Arial" pitchFamily="34" charset="0"/>
                    <a:cs typeface="Arial" pitchFamily="34" charset="0"/>
                  </a:rPr>
                  <a:t>Relative adherence (%)</a:t>
                </a:r>
                <a:endParaRPr lang="en-US" sz="900" b="0" dirty="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6.4998809320432564E-3"/>
              <c:y val="0.1605624817731116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800" b="0">
                <a:latin typeface="Helvetica" panose="020B0604020202020204" pitchFamily="34" charset="0"/>
                <a:cs typeface="Helvetica" panose="020B0604020202020204" pitchFamily="34" charset="0"/>
              </a:defRPr>
            </a:pPr>
            <a:endParaRPr lang="en-US"/>
          </a:p>
        </c:txPr>
        <c:crossAx val="16693286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445950912940617"/>
          <c:y val="5.1400554097404488E-2"/>
          <c:w val="0.77321307469702383"/>
          <c:h val="0.89719889180519097"/>
        </c:manualLayout>
      </c:layout>
      <c:barChart>
        <c:barDir val="col"/>
        <c:grouping val="clustered"/>
        <c:varyColors val="0"/>
        <c:ser>
          <c:idx val="0"/>
          <c:order val="0"/>
          <c:spPr>
            <a:noFill/>
            <a:ln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Sheet1!$H$3:$H$10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4.4750518604061771</c:v>
                  </c:pt>
                  <c:pt idx="2">
                    <c:v>7.2188770932183024</c:v>
                  </c:pt>
                  <c:pt idx="3">
                    <c:v>6.4216222254033202</c:v>
                  </c:pt>
                  <c:pt idx="4">
                    <c:v>0.81696004670892308</c:v>
                  </c:pt>
                  <c:pt idx="5">
                    <c:v>0.20210099968146536</c:v>
                  </c:pt>
                  <c:pt idx="6">
                    <c:v>0.1855289195111253</c:v>
                  </c:pt>
                  <c:pt idx="7">
                    <c:v>0.24003023631464293</c:v>
                  </c:pt>
                </c:numCache>
              </c:numRef>
            </c:plus>
            <c:minus>
              <c:numRef>
                <c:f>Sheet1!$H$3:$H$10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4.4750518604061771</c:v>
                  </c:pt>
                  <c:pt idx="2">
                    <c:v>7.2188770932183024</c:v>
                  </c:pt>
                  <c:pt idx="3">
                    <c:v>6.4216222254033202</c:v>
                  </c:pt>
                  <c:pt idx="4">
                    <c:v>0.81696004670892308</c:v>
                  </c:pt>
                  <c:pt idx="5">
                    <c:v>0.20210099968146536</c:v>
                  </c:pt>
                  <c:pt idx="6">
                    <c:v>0.1855289195111253</c:v>
                  </c:pt>
                  <c:pt idx="7">
                    <c:v>0.24003023631464293</c:v>
                  </c:pt>
                </c:numCache>
              </c:numRef>
            </c:minus>
          </c:errBars>
          <c:val>
            <c:numRef>
              <c:f>Sheet1!$G$3:$G$10</c:f>
              <c:numCache>
                <c:formatCode>General</c:formatCode>
                <c:ptCount val="8"/>
                <c:pt idx="0">
                  <c:v>100</c:v>
                </c:pt>
                <c:pt idx="1">
                  <c:v>62.188130618235185</c:v>
                </c:pt>
                <c:pt idx="2">
                  <c:v>63.332150908125222</c:v>
                </c:pt>
                <c:pt idx="3">
                  <c:v>37.872793671002675</c:v>
                </c:pt>
                <c:pt idx="4">
                  <c:v>2.0934568199810966</c:v>
                </c:pt>
                <c:pt idx="5">
                  <c:v>2.2013198048769458</c:v>
                </c:pt>
                <c:pt idx="6">
                  <c:v>1.9971072512067913</c:v>
                </c:pt>
                <c:pt idx="7">
                  <c:v>1.8634972351721544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axId val="167841152"/>
        <c:axId val="167842944"/>
      </c:barChart>
      <c:catAx>
        <c:axId val="167841152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>
            <a:solidFill>
              <a:sysClr val="windowText" lastClr="000000"/>
            </a:solidFill>
          </a:ln>
        </c:spPr>
        <c:crossAx val="167842944"/>
        <c:crosses val="autoZero"/>
        <c:auto val="1"/>
        <c:lblAlgn val="ctr"/>
        <c:lblOffset val="100"/>
        <c:noMultiLvlLbl val="0"/>
      </c:catAx>
      <c:valAx>
        <c:axId val="16784294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900" b="0">
                    <a:latin typeface="Helvetica" pitchFamily="34" charset="0"/>
                    <a:cs typeface="Helvetica" pitchFamily="34" charset="0"/>
                  </a:defRPr>
                </a:pPr>
                <a:r>
                  <a:rPr lang="en-US" sz="900" b="0">
                    <a:latin typeface="Helvetica" pitchFamily="34" charset="0"/>
                    <a:cs typeface="Helvetica" pitchFamily="34" charset="0"/>
                  </a:rPr>
                  <a:t>Relative adherence (%)</a:t>
                </a:r>
              </a:p>
            </c:rich>
          </c:tx>
          <c:layout>
            <c:manualLayout>
              <c:xMode val="edge"/>
              <c:yMode val="edge"/>
              <c:x val="8.3430793577273427E-2"/>
              <c:y val="0.1901294225144141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800">
                <a:latin typeface="Helvetica" pitchFamily="34" charset="0"/>
                <a:cs typeface="Helvetica" pitchFamily="34" charset="0"/>
              </a:defRPr>
            </a:pPr>
            <a:endParaRPr lang="en-US"/>
          </a:p>
        </c:txPr>
        <c:crossAx val="16784115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4771949877233088"/>
          <c:y val="6.3142441574032135E-2"/>
          <c:w val="0.73077512488358309"/>
          <c:h val="0.873715116851935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dPt>
            <c:idx val="4"/>
            <c:invertIfNegative val="0"/>
            <c:bubble3D val="0"/>
            <c:spPr>
              <a:noFill/>
              <a:ln>
                <a:solidFill>
                  <a:sysClr val="windowText" lastClr="000000"/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'Effect of Gal on R6'!$G$24:$G$28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5.9222874646339569</c:v>
                  </c:pt>
                  <c:pt idx="2">
                    <c:v>11.502633422026365</c:v>
                  </c:pt>
                  <c:pt idx="3">
                    <c:v>1.231949853019974</c:v>
                  </c:pt>
                  <c:pt idx="4">
                    <c:v>2.3277136589460543</c:v>
                  </c:pt>
                </c:numCache>
              </c:numRef>
            </c:plus>
            <c:minus>
              <c:numRef>
                <c:f>'Effect of Gal on R6'!$G$24:$G$28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5.9222874646339569</c:v>
                  </c:pt>
                  <c:pt idx="2">
                    <c:v>11.502633422026365</c:v>
                  </c:pt>
                  <c:pt idx="3">
                    <c:v>1.231949853019974</c:v>
                  </c:pt>
                  <c:pt idx="4">
                    <c:v>2.3277136589460543</c:v>
                  </c:pt>
                </c:numCache>
              </c:numRef>
            </c:minus>
          </c:errBars>
          <c:cat>
            <c:strRef>
              <c:f>'Effect of Gal on R6'!$B$24:$B$28</c:f>
              <c:strCache>
                <c:ptCount val="5"/>
                <c:pt idx="0">
                  <c:v>R6</c:v>
                </c:pt>
                <c:pt idx="1">
                  <c:v>R6+10mM GlcNAc</c:v>
                </c:pt>
                <c:pt idx="2">
                  <c:v>R6+10mM Gal</c:v>
                </c:pt>
                <c:pt idx="3">
                  <c:v>R6+ 10mM LacNAc</c:v>
                </c:pt>
                <c:pt idx="4">
                  <c:v>R6∆bgaA</c:v>
                </c:pt>
              </c:strCache>
            </c:strRef>
          </c:cat>
          <c:val>
            <c:numRef>
              <c:f>'Effect of Gal on R6'!$F$24:$F$28</c:f>
              <c:numCache>
                <c:formatCode>General</c:formatCode>
                <c:ptCount val="5"/>
                <c:pt idx="0">
                  <c:v>100</c:v>
                </c:pt>
                <c:pt idx="1">
                  <c:v>94.887265869033058</c:v>
                </c:pt>
                <c:pt idx="2">
                  <c:v>53.134255045692406</c:v>
                </c:pt>
                <c:pt idx="3">
                  <c:v>11.381867903648248</c:v>
                </c:pt>
                <c:pt idx="4">
                  <c:v>5.5642550891749449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axId val="167876096"/>
        <c:axId val="167877632"/>
      </c:barChart>
      <c:catAx>
        <c:axId val="167876096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>
            <a:solidFill>
              <a:sysClr val="windowText" lastClr="000000"/>
            </a:solidFill>
          </a:ln>
        </c:spPr>
        <c:txPr>
          <a:bodyPr rot="-2040000"/>
          <a:lstStyle/>
          <a:p>
            <a:pPr>
              <a:defRPr sz="800" b="0">
                <a:latin typeface="Helvetica" pitchFamily="34" charset="0"/>
                <a:cs typeface="Helvetica" pitchFamily="34" charset="0"/>
              </a:defRPr>
            </a:pPr>
            <a:endParaRPr lang="en-US"/>
          </a:p>
        </c:txPr>
        <c:crossAx val="167877632"/>
        <c:crosses val="autoZero"/>
        <c:auto val="1"/>
        <c:lblAlgn val="ctr"/>
        <c:lblOffset val="100"/>
        <c:noMultiLvlLbl val="0"/>
      </c:catAx>
      <c:valAx>
        <c:axId val="16787763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900" b="0">
                    <a:latin typeface="Helvetica" pitchFamily="34" charset="0"/>
                    <a:cs typeface="Helvetica" pitchFamily="34" charset="0"/>
                  </a:defRPr>
                </a:pPr>
                <a:r>
                  <a:rPr lang="en-US" sz="900" b="0" dirty="0" smtClean="0">
                    <a:latin typeface="Helvetica" pitchFamily="34" charset="0"/>
                    <a:cs typeface="Helvetica" pitchFamily="34" charset="0"/>
                  </a:rPr>
                  <a:t>Relative adherence (%)</a:t>
                </a:r>
                <a:endParaRPr lang="en-US" sz="900" b="0" dirty="0">
                  <a:latin typeface="Helvetica" pitchFamily="34" charset="0"/>
                  <a:cs typeface="Helvetica" pitchFamily="34" charset="0"/>
                </a:endParaRPr>
              </a:p>
            </c:rich>
          </c:tx>
          <c:layout>
            <c:manualLayout>
              <c:xMode val="edge"/>
              <c:yMode val="edge"/>
              <c:x val="6.9892473118279563E-2"/>
              <c:y val="0.2073607654038774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800" b="0">
                <a:latin typeface="Helvetica" pitchFamily="34" charset="0"/>
                <a:cs typeface="Helvetica" pitchFamily="34" charset="0"/>
              </a:defRPr>
            </a:pPr>
            <a:endParaRPr lang="en-US"/>
          </a:p>
        </c:txPr>
        <c:crossAx val="16787609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BEF6B-A365-4922-A57C-F83F3C835947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06D73-BE4E-41DF-BA10-E044F4685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065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BEF6B-A365-4922-A57C-F83F3C835947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06D73-BE4E-41DF-BA10-E044F4685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164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BEF6B-A365-4922-A57C-F83F3C835947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06D73-BE4E-41DF-BA10-E044F4685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648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BEF6B-A365-4922-A57C-F83F3C835947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06D73-BE4E-41DF-BA10-E044F4685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86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BEF6B-A365-4922-A57C-F83F3C835947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06D73-BE4E-41DF-BA10-E044F4685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816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BEF6B-A365-4922-A57C-F83F3C835947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06D73-BE4E-41DF-BA10-E044F4685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155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BEF6B-A365-4922-A57C-F83F3C835947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06D73-BE4E-41DF-BA10-E044F4685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718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BEF6B-A365-4922-A57C-F83F3C835947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06D73-BE4E-41DF-BA10-E044F4685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296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BEF6B-A365-4922-A57C-F83F3C835947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06D73-BE4E-41DF-BA10-E044F4685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851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BEF6B-A365-4922-A57C-F83F3C835947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06D73-BE4E-41DF-BA10-E044F4685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403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BEF6B-A365-4922-A57C-F83F3C835947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06D73-BE4E-41DF-BA10-E044F4685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661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BEF6B-A365-4922-A57C-F83F3C835947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06D73-BE4E-41DF-BA10-E044F4685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51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416808" y="3650986"/>
            <a:ext cx="3593592" cy="2368814"/>
            <a:chOff x="4407408" y="2398645"/>
            <a:chExt cx="3593592" cy="2813837"/>
          </a:xfrm>
        </p:grpSpPr>
        <p:grpSp>
          <p:nvGrpSpPr>
            <p:cNvPr id="20" name="Group 19"/>
            <p:cNvGrpSpPr/>
            <p:nvPr/>
          </p:nvGrpSpPr>
          <p:grpSpPr>
            <a:xfrm>
              <a:off x="4407408" y="2398645"/>
              <a:ext cx="3593592" cy="2743200"/>
              <a:chOff x="462919" y="4038600"/>
              <a:chExt cx="3764526" cy="2743200"/>
            </a:xfrm>
          </p:grpSpPr>
          <p:graphicFrame>
            <p:nvGraphicFramePr>
              <p:cNvPr id="33" name="Chart 3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784583570"/>
                  </p:ext>
                </p:extLst>
              </p:nvPr>
            </p:nvGraphicFramePr>
            <p:xfrm>
              <a:off x="633852" y="4038600"/>
              <a:ext cx="3593593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34" name="TextBox 33"/>
              <p:cNvSpPr txBox="1"/>
              <p:nvPr/>
            </p:nvSpPr>
            <p:spPr>
              <a:xfrm rot="16200000">
                <a:off x="-116727" y="5265653"/>
                <a:ext cx="13901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 smtClean="0">
                    <a:latin typeface="Helvetica" pitchFamily="34" charset="0"/>
                    <a:cs typeface="Helvetica" pitchFamily="34" charset="0"/>
                  </a:rPr>
                  <a:t>Relative adherence (%)</a:t>
                </a:r>
                <a:endParaRPr lang="en-US" sz="900" dirty="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4934116" y="4805284"/>
              <a:ext cx="242375" cy="215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latin typeface="Helvetica" pitchFamily="34" charset="0"/>
                  <a:cs typeface="Helvetica" pitchFamily="34" charset="0"/>
                </a:rPr>
                <a:t>0</a:t>
              </a:r>
              <a:endParaRPr 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326508" y="4805284"/>
              <a:ext cx="328936" cy="2144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latin typeface="Helvetica" pitchFamily="34" charset="0"/>
                  <a:cs typeface="Helvetica" pitchFamily="34" charset="0"/>
                </a:rPr>
                <a:t>0.1</a:t>
              </a:r>
              <a:endParaRPr 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42014" y="4805284"/>
              <a:ext cx="328936" cy="2144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latin typeface="Helvetica" pitchFamily="34" charset="0"/>
                  <a:cs typeface="Helvetica" pitchFamily="34" charset="0"/>
                </a:rPr>
                <a:t>1.0</a:t>
              </a:r>
              <a:endParaRPr 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581499" y="4805284"/>
              <a:ext cx="386644" cy="2144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latin typeface="Helvetica" pitchFamily="34" charset="0"/>
                  <a:cs typeface="Helvetica" pitchFamily="34" charset="0"/>
                </a:rPr>
                <a:t>10.0</a:t>
              </a:r>
              <a:endParaRPr 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181867" y="4805284"/>
              <a:ext cx="328936" cy="2144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Helvetica" pitchFamily="34" charset="0"/>
                  <a:cs typeface="Helvetica" pitchFamily="34" charset="0"/>
                </a:rPr>
                <a:t>5</a:t>
              </a:r>
              <a:r>
                <a:rPr lang="en-US" sz="800" dirty="0" smtClean="0">
                  <a:latin typeface="Helvetica" pitchFamily="34" charset="0"/>
                  <a:cs typeface="Helvetica" pitchFamily="34" charset="0"/>
                </a:rPr>
                <a:t>.0</a:t>
              </a:r>
              <a:endParaRPr 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440667" y="4805284"/>
              <a:ext cx="386644" cy="2144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latin typeface="Helvetica" pitchFamily="34" charset="0"/>
                  <a:cs typeface="Helvetica" pitchFamily="34" charset="0"/>
                </a:rPr>
                <a:t>10.0</a:t>
              </a:r>
              <a:endParaRPr 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079278" y="4805284"/>
              <a:ext cx="242374" cy="215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latin typeface="Helvetica" pitchFamily="34" charset="0"/>
                  <a:cs typeface="Helvetica" pitchFamily="34" charset="0"/>
                </a:rPr>
                <a:t>0</a:t>
              </a:r>
              <a:endParaRPr 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636035" y="4982735"/>
              <a:ext cx="588623" cy="2297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 smtClean="0">
                  <a:latin typeface="Helvetica" pitchFamily="34" charset="0"/>
                  <a:cs typeface="Helvetica" pitchFamily="34" charset="0"/>
                </a:rPr>
                <a:t>C06_18</a:t>
              </a:r>
              <a:endParaRPr lang="en-US" sz="9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980439" y="4982735"/>
              <a:ext cx="928459" cy="22974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 smtClean="0">
                  <a:latin typeface="Helvetica" pitchFamily="34" charset="0"/>
                  <a:cs typeface="Helvetica" pitchFamily="34" charset="0"/>
                </a:rPr>
                <a:t>C06_18∆</a:t>
              </a:r>
              <a:r>
                <a:rPr lang="en-US" sz="900" i="1" dirty="0" smtClean="0">
                  <a:latin typeface="Helvetica" pitchFamily="34" charset="0"/>
                  <a:cs typeface="Helvetica" pitchFamily="34" charset="0"/>
                </a:rPr>
                <a:t>bgaA</a:t>
              </a:r>
              <a:endParaRPr lang="en-US" sz="900" i="1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610112" y="4805284"/>
              <a:ext cx="354584" cy="215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>
                  <a:latin typeface="Helvetica" panose="020B0604020202020204" pitchFamily="34" charset="0"/>
                  <a:cs typeface="Helvetica" panose="020B0604020202020204" pitchFamily="34" charset="0"/>
                </a:rPr>
                <a:t>mM</a:t>
              </a:r>
              <a:endParaRPr lang="en-US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4924506" y="5018860"/>
              <a:ext cx="201168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7078908" y="5018860"/>
              <a:ext cx="73152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-76201" y="3646132"/>
            <a:ext cx="3545581" cy="2365209"/>
            <a:chOff x="-76201" y="1210816"/>
            <a:chExt cx="3545581" cy="2365209"/>
          </a:xfrm>
        </p:grpSpPr>
        <p:graphicFrame>
          <p:nvGraphicFramePr>
            <p:cNvPr id="72" name="Chart 7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10191760"/>
                </p:ext>
              </p:extLst>
            </p:nvPr>
          </p:nvGraphicFramePr>
          <p:xfrm>
            <a:off x="38098" y="1210816"/>
            <a:ext cx="3431282" cy="231156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0" name="TextBox 69"/>
            <p:cNvSpPr txBox="1"/>
            <p:nvPr/>
          </p:nvSpPr>
          <p:spPr>
            <a:xfrm>
              <a:off x="1287520" y="3381492"/>
              <a:ext cx="332142" cy="194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 smtClean="0">
                  <a:latin typeface="Helvetica" pitchFamily="34" charset="0"/>
                  <a:cs typeface="Helvetica" pitchFamily="34" charset="0"/>
                </a:rPr>
                <a:t>R6</a:t>
              </a:r>
              <a:endParaRPr lang="en-US" sz="9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616413" y="3381492"/>
              <a:ext cx="671979" cy="19453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 smtClean="0">
                  <a:latin typeface="Helvetica" pitchFamily="34" charset="0"/>
                  <a:cs typeface="Helvetica" pitchFamily="34" charset="0"/>
                </a:rPr>
                <a:t>R6∆</a:t>
              </a:r>
              <a:r>
                <a:rPr lang="en-US" sz="900" i="1" dirty="0" smtClean="0">
                  <a:latin typeface="Helvetica" pitchFamily="34" charset="0"/>
                  <a:cs typeface="Helvetica" pitchFamily="34" charset="0"/>
                </a:rPr>
                <a:t>bgaA</a:t>
              </a:r>
              <a:endParaRPr lang="en-US" sz="900" i="1" dirty="0">
                <a:latin typeface="Helvetica" pitchFamily="34" charset="0"/>
                <a:cs typeface="Helvetica" pitchFamily="34" charset="0"/>
              </a:endParaRPr>
            </a:p>
          </p:txBody>
        </p:sp>
        <p:cxnSp>
          <p:nvCxnSpPr>
            <p:cNvPr id="85" name="Straight Connector 84"/>
            <p:cNvCxnSpPr/>
            <p:nvPr/>
          </p:nvCxnSpPr>
          <p:spPr>
            <a:xfrm>
              <a:off x="447751" y="3421759"/>
              <a:ext cx="201168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2586642" y="3422246"/>
              <a:ext cx="73152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466631" y="3234443"/>
              <a:ext cx="242375" cy="181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latin typeface="Helvetica" pitchFamily="34" charset="0"/>
                  <a:cs typeface="Helvetica" pitchFamily="34" charset="0"/>
                </a:rPr>
                <a:t>0</a:t>
              </a:r>
              <a:endParaRPr 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859023" y="3234443"/>
              <a:ext cx="328936" cy="180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latin typeface="Helvetica" pitchFamily="34" charset="0"/>
                  <a:cs typeface="Helvetica" pitchFamily="34" charset="0"/>
                </a:rPr>
                <a:t>0.1</a:t>
              </a:r>
              <a:endParaRPr 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74529" y="3234443"/>
              <a:ext cx="328936" cy="180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latin typeface="Helvetica" pitchFamily="34" charset="0"/>
                  <a:cs typeface="Helvetica" pitchFamily="34" charset="0"/>
                </a:rPr>
                <a:t>1.0</a:t>
              </a:r>
              <a:endParaRPr 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114014" y="3234443"/>
              <a:ext cx="386644" cy="180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latin typeface="Helvetica" pitchFamily="34" charset="0"/>
                  <a:cs typeface="Helvetica" pitchFamily="34" charset="0"/>
                </a:rPr>
                <a:t>10.0</a:t>
              </a:r>
              <a:endParaRPr 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14382" y="3234443"/>
              <a:ext cx="328936" cy="180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Helvetica" pitchFamily="34" charset="0"/>
                  <a:cs typeface="Helvetica" pitchFamily="34" charset="0"/>
                </a:rPr>
                <a:t>5</a:t>
              </a:r>
              <a:r>
                <a:rPr lang="en-US" sz="800" dirty="0" smtClean="0">
                  <a:latin typeface="Helvetica" pitchFamily="34" charset="0"/>
                  <a:cs typeface="Helvetica" pitchFamily="34" charset="0"/>
                </a:rPr>
                <a:t>.0</a:t>
              </a:r>
              <a:endParaRPr 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973182" y="3234443"/>
              <a:ext cx="386644" cy="180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latin typeface="Helvetica" pitchFamily="34" charset="0"/>
                  <a:cs typeface="Helvetica" pitchFamily="34" charset="0"/>
                </a:rPr>
                <a:t>10.0</a:t>
              </a:r>
              <a:endParaRPr 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611793" y="3234443"/>
              <a:ext cx="242374" cy="181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latin typeface="Helvetica" pitchFamily="34" charset="0"/>
                  <a:cs typeface="Helvetica" pitchFamily="34" charset="0"/>
                </a:rPr>
                <a:t>0</a:t>
              </a:r>
              <a:endParaRPr 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32236" y="3234443"/>
              <a:ext cx="354584" cy="181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>
                  <a:latin typeface="Helvetica" panose="020B0604020202020204" pitchFamily="34" charset="0"/>
                  <a:cs typeface="Helvetica" panose="020B0604020202020204" pitchFamily="34" charset="0"/>
                </a:rPr>
                <a:t>mM</a:t>
              </a:r>
              <a:endParaRPr lang="en-US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 rot="16200000">
              <a:off x="-551160" y="2231485"/>
              <a:ext cx="1170269" cy="220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 smtClean="0">
                  <a:latin typeface="Helvetica" pitchFamily="34" charset="0"/>
                  <a:cs typeface="Helvetica" pitchFamily="34" charset="0"/>
                </a:rPr>
                <a:t>Relative adherence (%)</a:t>
              </a:r>
              <a:endParaRPr lang="en-US" sz="900" dirty="0">
                <a:latin typeface="Helvetica" pitchFamily="34" charset="0"/>
                <a:cs typeface="Helvetica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-291573" y="533400"/>
            <a:ext cx="6815050" cy="2743200"/>
            <a:chOff x="-290946" y="4114800"/>
            <a:chExt cx="6815050" cy="2743200"/>
          </a:xfrm>
        </p:grpSpPr>
        <p:grpSp>
          <p:nvGrpSpPr>
            <p:cNvPr id="65" name="Group 64"/>
            <p:cNvGrpSpPr/>
            <p:nvPr/>
          </p:nvGrpSpPr>
          <p:grpSpPr>
            <a:xfrm>
              <a:off x="3433432" y="4114800"/>
              <a:ext cx="3090672" cy="2743200"/>
              <a:chOff x="-791185" y="1738256"/>
              <a:chExt cx="5772150" cy="4048124"/>
            </a:xfrm>
          </p:grpSpPr>
          <p:graphicFrame>
            <p:nvGraphicFramePr>
              <p:cNvPr id="95" name="Chart 9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299000742"/>
                  </p:ext>
                </p:extLst>
              </p:nvPr>
            </p:nvGraphicFramePr>
            <p:xfrm>
              <a:off x="-791185" y="1738256"/>
              <a:ext cx="5772150" cy="404812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96" name="TextBox 95"/>
              <p:cNvSpPr txBox="1"/>
              <p:nvPr/>
            </p:nvSpPr>
            <p:spPr>
              <a:xfrm rot="19380000">
                <a:off x="-4384" y="4808054"/>
                <a:ext cx="1156196" cy="3179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800" dirty="0">
                    <a:latin typeface="Helvetica" pitchFamily="34" charset="0"/>
                    <a:cs typeface="Helvetica" pitchFamily="34" charset="0"/>
                  </a:rPr>
                  <a:t>CBM71-1</a:t>
                </a:r>
                <a:endParaRPr lang="en-US" sz="1400" dirty="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 rot="19380000">
                <a:off x="584505" y="4808054"/>
                <a:ext cx="1156196" cy="3179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800" dirty="0">
                    <a:latin typeface="Helvetica" pitchFamily="34" charset="0"/>
                    <a:cs typeface="Helvetica" pitchFamily="34" charset="0"/>
                  </a:rPr>
                  <a:t>CBM71-2</a:t>
                </a:r>
                <a:endParaRPr lang="en-US" sz="1400" dirty="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 rot="19380000">
                <a:off x="994877" y="4834101"/>
                <a:ext cx="1317860" cy="3179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800" dirty="0">
                    <a:latin typeface="Helvetica" pitchFamily="34" charset="0"/>
                    <a:cs typeface="Helvetica" pitchFamily="34" charset="0"/>
                  </a:rPr>
                  <a:t>CBM71-1.2</a:t>
                </a:r>
                <a:endParaRPr lang="en-US" sz="1400" dirty="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 rot="19380000">
                <a:off x="2250996" y="4808054"/>
                <a:ext cx="1156196" cy="3179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800" dirty="0">
                    <a:latin typeface="Helvetica" pitchFamily="34" charset="0"/>
                    <a:cs typeface="Helvetica" pitchFamily="34" charset="0"/>
                  </a:rPr>
                  <a:t>CBM71-1</a:t>
                </a:r>
                <a:endParaRPr lang="en-US" sz="800" dirty="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 rot="19380000">
                <a:off x="2811094" y="4808054"/>
                <a:ext cx="1156196" cy="3179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800" dirty="0">
                    <a:latin typeface="Helvetica" pitchFamily="34" charset="0"/>
                    <a:cs typeface="Helvetica" pitchFamily="34" charset="0"/>
                  </a:rPr>
                  <a:t>CBM71-2</a:t>
                </a:r>
                <a:endParaRPr lang="en-US" sz="800" dirty="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 rot="19380000">
                <a:off x="3244361" y="4834101"/>
                <a:ext cx="1317860" cy="3179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800">
                    <a:latin typeface="Helvetica" pitchFamily="34" charset="0"/>
                    <a:cs typeface="Helvetica" pitchFamily="34" charset="0"/>
                  </a:rPr>
                  <a:t>CBM71-1.2</a:t>
                </a:r>
                <a:endParaRPr lang="en-US" sz="800" dirty="0">
                  <a:latin typeface="Helvetica" pitchFamily="34" charset="0"/>
                  <a:cs typeface="Helvetica" pitchFamily="34" charset="0"/>
                </a:endParaRPr>
              </a:p>
            </p:txBody>
          </p:sp>
          <p:cxnSp>
            <p:nvCxnSpPr>
              <p:cNvPr id="102" name="Straight Connector 101"/>
              <p:cNvCxnSpPr/>
              <p:nvPr/>
            </p:nvCxnSpPr>
            <p:spPr>
              <a:xfrm>
                <a:off x="77111" y="5357498"/>
                <a:ext cx="2049284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TextBox 102"/>
              <p:cNvSpPr txBox="1"/>
              <p:nvPr/>
            </p:nvSpPr>
            <p:spPr>
              <a:xfrm>
                <a:off x="552096" y="5313717"/>
                <a:ext cx="109931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 smtClean="0">
                    <a:latin typeface="Helvetica" pitchFamily="34" charset="0"/>
                    <a:cs typeface="Helvetica" pitchFamily="34" charset="0"/>
                  </a:rPr>
                  <a:t>C06_18</a:t>
                </a:r>
                <a:endParaRPr lang="en-US" sz="900" dirty="0">
                  <a:latin typeface="Helvetica" pitchFamily="34" charset="0"/>
                  <a:cs typeface="Helvetica" pitchFamily="34" charset="0"/>
                </a:endParaRPr>
              </a:p>
            </p:txBody>
          </p:sp>
          <p:cxnSp>
            <p:nvCxnSpPr>
              <p:cNvPr id="104" name="Straight Connector 103"/>
              <p:cNvCxnSpPr/>
              <p:nvPr/>
            </p:nvCxnSpPr>
            <p:spPr>
              <a:xfrm>
                <a:off x="2318909" y="5357498"/>
                <a:ext cx="2049284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TextBox 104"/>
              <p:cNvSpPr txBox="1"/>
              <p:nvPr/>
            </p:nvSpPr>
            <p:spPr>
              <a:xfrm>
                <a:off x="2476555" y="5313717"/>
                <a:ext cx="173399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 smtClean="0">
                    <a:latin typeface="Helvetica" pitchFamily="34" charset="0"/>
                    <a:cs typeface="Helvetica" pitchFamily="34" charset="0"/>
                  </a:rPr>
                  <a:t>C06_18∆</a:t>
                </a:r>
                <a:r>
                  <a:rPr lang="en-US" sz="900" i="1" dirty="0" smtClean="0">
                    <a:latin typeface="Helvetica" pitchFamily="34" charset="0"/>
                    <a:cs typeface="Helvetica" pitchFamily="34" charset="0"/>
                  </a:rPr>
                  <a:t>bgaA</a:t>
                </a:r>
                <a:endParaRPr lang="en-US" sz="900" i="1" dirty="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sp>
          <p:nvSpPr>
            <p:cNvPr id="66" name="TextBox 65"/>
            <p:cNvSpPr txBox="1"/>
            <p:nvPr/>
          </p:nvSpPr>
          <p:spPr>
            <a:xfrm>
              <a:off x="4182466" y="4733947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**</a:t>
              </a:r>
              <a:endParaRPr lang="en-US" sz="1200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487481" y="4710787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**</a:t>
              </a:r>
              <a:endParaRPr lang="en-US" sz="1200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793147" y="4904001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**</a:t>
              </a:r>
              <a:endParaRPr lang="en-US" sz="1200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-290946" y="4124325"/>
              <a:ext cx="3108960" cy="2639373"/>
              <a:chOff x="533400" y="1533547"/>
              <a:chExt cx="4572000" cy="3396133"/>
            </a:xfrm>
          </p:grpSpPr>
          <p:graphicFrame>
            <p:nvGraphicFramePr>
              <p:cNvPr id="73" name="Chart 7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3005756"/>
                  </p:ext>
                </p:extLst>
              </p:nvPr>
            </p:nvGraphicFramePr>
            <p:xfrm>
              <a:off x="533400" y="1533547"/>
              <a:ext cx="457200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81" name="TextBox 80"/>
              <p:cNvSpPr txBox="1"/>
              <p:nvPr/>
            </p:nvSpPr>
            <p:spPr>
              <a:xfrm rot="19380000">
                <a:off x="1511576" y="4235695"/>
                <a:ext cx="910412" cy="277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800" dirty="0" smtClean="0">
                    <a:latin typeface="Helvetica" pitchFamily="34" charset="0"/>
                    <a:cs typeface="Helvetica" pitchFamily="34" charset="0"/>
                  </a:rPr>
                  <a:t>CBM71-1</a:t>
                </a:r>
                <a:endParaRPr lang="en-US" sz="800" dirty="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 rot="19380000">
                <a:off x="1938953" y="4221047"/>
                <a:ext cx="910412" cy="277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800" dirty="0" smtClean="0">
                    <a:latin typeface="Helvetica" pitchFamily="34" charset="0"/>
                    <a:cs typeface="Helvetica" pitchFamily="34" charset="0"/>
                  </a:rPr>
                  <a:t>CBM71-2</a:t>
                </a:r>
                <a:endParaRPr lang="en-US" sz="800" dirty="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 rot="19380000">
                <a:off x="2278391" y="4253345"/>
                <a:ext cx="1037709" cy="277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800" dirty="0" smtClean="0">
                    <a:latin typeface="Helvetica" pitchFamily="34" charset="0"/>
                    <a:cs typeface="Helvetica" pitchFamily="34" charset="0"/>
                  </a:rPr>
                  <a:t>CBM71-1.2</a:t>
                </a:r>
                <a:endParaRPr lang="en-US" sz="800" dirty="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 rot="19380000">
                <a:off x="3265497" y="4235695"/>
                <a:ext cx="910412" cy="277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800" dirty="0" smtClean="0">
                    <a:latin typeface="Helvetica" pitchFamily="34" charset="0"/>
                    <a:cs typeface="Helvetica" pitchFamily="34" charset="0"/>
                  </a:rPr>
                  <a:t>CBM71-1</a:t>
                </a:r>
                <a:endParaRPr lang="en-US" sz="800" dirty="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 rot="19380000">
                <a:off x="3715065" y="4235695"/>
                <a:ext cx="910412" cy="277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800" dirty="0" smtClean="0">
                    <a:latin typeface="Helvetica" pitchFamily="34" charset="0"/>
                    <a:cs typeface="Helvetica" pitchFamily="34" charset="0"/>
                  </a:rPr>
                  <a:t>CBM71-2</a:t>
                </a:r>
                <a:endParaRPr lang="en-US" sz="800" dirty="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 rot="19380000">
                <a:off x="4034812" y="4253345"/>
                <a:ext cx="1037707" cy="277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800" dirty="0">
                    <a:latin typeface="Helvetica" pitchFamily="34" charset="0"/>
                    <a:cs typeface="Helvetica" pitchFamily="34" charset="0"/>
                  </a:rPr>
                  <a:t>CBM71-1.2</a:t>
                </a:r>
                <a:endParaRPr lang="en-US" sz="800" dirty="0">
                  <a:latin typeface="Helvetica" pitchFamily="34" charset="0"/>
                  <a:cs typeface="Helvetica" pitchFamily="34" charset="0"/>
                </a:endParaRPr>
              </a:p>
            </p:txBody>
          </p:sp>
          <p:cxnSp>
            <p:nvCxnSpPr>
              <p:cNvPr id="91" name="Straight Connector 90"/>
              <p:cNvCxnSpPr/>
              <p:nvPr/>
            </p:nvCxnSpPr>
            <p:spPr>
              <a:xfrm>
                <a:off x="1560804" y="4669876"/>
                <a:ext cx="16136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TextBox 91"/>
              <p:cNvSpPr txBox="1"/>
              <p:nvPr/>
            </p:nvSpPr>
            <p:spPr>
              <a:xfrm>
                <a:off x="2135193" y="4652464"/>
                <a:ext cx="464871" cy="277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Helvetica" pitchFamily="34" charset="0"/>
                    <a:cs typeface="Helvetica" pitchFamily="34" charset="0"/>
                  </a:rPr>
                  <a:t>R6</a:t>
                </a:r>
                <a:endParaRPr lang="en-US" sz="800" dirty="0">
                  <a:latin typeface="Helvetica" pitchFamily="34" charset="0"/>
                  <a:cs typeface="Helvetica" pitchFamily="34" charset="0"/>
                </a:endParaRPr>
              </a:p>
            </p:txBody>
          </p:sp>
          <p:cxnSp>
            <p:nvCxnSpPr>
              <p:cNvPr id="93" name="Straight Connector 92"/>
              <p:cNvCxnSpPr/>
              <p:nvPr/>
            </p:nvCxnSpPr>
            <p:spPr>
              <a:xfrm>
                <a:off x="3349474" y="4669876"/>
                <a:ext cx="161364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Box 93"/>
              <p:cNvSpPr txBox="1"/>
              <p:nvPr/>
            </p:nvSpPr>
            <p:spPr>
              <a:xfrm>
                <a:off x="3699913" y="4652464"/>
                <a:ext cx="912769" cy="277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Helvetica" pitchFamily="34" charset="0"/>
                    <a:cs typeface="Helvetica" pitchFamily="34" charset="0"/>
                  </a:rPr>
                  <a:t>R6∆</a:t>
                </a:r>
                <a:r>
                  <a:rPr lang="en-US" sz="800" i="1" dirty="0" smtClean="0">
                    <a:latin typeface="Helvetica" pitchFamily="34" charset="0"/>
                    <a:cs typeface="Helvetica" pitchFamily="34" charset="0"/>
                  </a:rPr>
                  <a:t>bgaA</a:t>
                </a:r>
                <a:endParaRPr lang="en-US" sz="800" i="1" dirty="0">
                  <a:latin typeface="Helvetica" pitchFamily="34" charset="0"/>
                  <a:cs typeface="Helvetica" pitchFamily="34" charset="0"/>
                </a:endParaRPr>
              </a:p>
            </p:txBody>
          </p:sp>
        </p:grpSp>
      </p:grpSp>
      <p:grpSp>
        <p:nvGrpSpPr>
          <p:cNvPr id="106" name="Group 105"/>
          <p:cNvGrpSpPr/>
          <p:nvPr/>
        </p:nvGrpSpPr>
        <p:grpSpPr>
          <a:xfrm>
            <a:off x="-204355" y="6324600"/>
            <a:ext cx="2362200" cy="2384271"/>
            <a:chOff x="3314700" y="1981200"/>
            <a:chExt cx="2362200" cy="2384271"/>
          </a:xfrm>
        </p:grpSpPr>
        <p:grpSp>
          <p:nvGrpSpPr>
            <p:cNvPr id="107" name="Group 106"/>
            <p:cNvGrpSpPr/>
            <p:nvPr/>
          </p:nvGrpSpPr>
          <p:grpSpPr>
            <a:xfrm>
              <a:off x="3314700" y="1981200"/>
              <a:ext cx="2362200" cy="2384271"/>
              <a:chOff x="3200400" y="765310"/>
              <a:chExt cx="2362200" cy="2384271"/>
            </a:xfrm>
          </p:grpSpPr>
          <p:graphicFrame>
            <p:nvGraphicFramePr>
              <p:cNvPr id="114" name="Chart 11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152750879"/>
                  </p:ext>
                </p:extLst>
              </p:nvPr>
            </p:nvGraphicFramePr>
            <p:xfrm>
              <a:off x="3200400" y="765310"/>
              <a:ext cx="2362200" cy="217067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115" name="TextBox 114"/>
              <p:cNvSpPr txBox="1"/>
              <p:nvPr/>
            </p:nvSpPr>
            <p:spPr>
              <a:xfrm rot="19380000">
                <a:off x="4906301" y="2882452"/>
                <a:ext cx="620683" cy="2113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800" dirty="0" smtClean="0">
                    <a:latin typeface="Helvetica" pitchFamily="34" charset="0"/>
                    <a:cs typeface="Helvetica" pitchFamily="34" charset="0"/>
                  </a:rPr>
                  <a:t>R6∆</a:t>
                </a:r>
                <a:r>
                  <a:rPr lang="en-US" sz="800" i="1" dirty="0" smtClean="0">
                    <a:latin typeface="Helvetica" pitchFamily="34" charset="0"/>
                    <a:cs typeface="Helvetica" pitchFamily="34" charset="0"/>
                  </a:rPr>
                  <a:t>bgaA</a:t>
                </a:r>
                <a:endParaRPr lang="en-US" sz="1400" baseline="30000" dirty="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 rot="19380000">
                <a:off x="4241006" y="2873842"/>
                <a:ext cx="59343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800" dirty="0" smtClean="0">
                    <a:latin typeface="Helvetica" pitchFamily="34" charset="0"/>
                    <a:cs typeface="Helvetica" pitchFamily="34" charset="0"/>
                  </a:rPr>
                  <a:t>R6 + Gal</a:t>
                </a:r>
                <a:endParaRPr lang="en-US" sz="1400" baseline="30000" dirty="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 rot="19380000">
                <a:off x="3732563" y="2930278"/>
                <a:ext cx="78098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800" dirty="0" smtClean="0">
                    <a:latin typeface="Helvetica" pitchFamily="34" charset="0"/>
                    <a:cs typeface="Helvetica" pitchFamily="34" charset="0"/>
                  </a:rPr>
                  <a:t>R6 + GlcNAc</a:t>
                </a:r>
                <a:endParaRPr lang="en-US" sz="1400" baseline="30000" dirty="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 rot="19380000">
                <a:off x="4407165" y="2934137"/>
                <a:ext cx="79380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800" dirty="0" smtClean="0">
                    <a:latin typeface="Helvetica" pitchFamily="34" charset="0"/>
                    <a:cs typeface="Helvetica" pitchFamily="34" charset="0"/>
                  </a:rPr>
                  <a:t>R6 + LacNAc</a:t>
                </a:r>
                <a:endParaRPr lang="en-US" sz="1400" baseline="30000" dirty="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 rot="19380000">
                <a:off x="3806555" y="2790395"/>
                <a:ext cx="31611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800" dirty="0" smtClean="0">
                    <a:latin typeface="Helvetica" pitchFamily="34" charset="0"/>
                    <a:cs typeface="Helvetica" pitchFamily="34" charset="0"/>
                  </a:rPr>
                  <a:t>R6</a:t>
                </a:r>
                <a:endParaRPr lang="en-US" sz="1400" baseline="30000" dirty="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sp>
          <p:nvSpPr>
            <p:cNvPr id="108" name="TextBox 107"/>
            <p:cNvSpPr txBox="1"/>
            <p:nvPr/>
          </p:nvSpPr>
          <p:spPr>
            <a:xfrm>
              <a:off x="4783219" y="2721841"/>
              <a:ext cx="2936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latin typeface="Helvetica" pitchFamily="34" charset="0"/>
                  <a:cs typeface="Helvetica" pitchFamily="34" charset="0"/>
                </a:rPr>
                <a:t>**</a:t>
              </a:r>
              <a:endParaRPr lang="en-US" sz="11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4289802" y="2043455"/>
              <a:ext cx="2936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latin typeface="Helvetica" pitchFamily="34" charset="0"/>
                  <a:cs typeface="Helvetica" pitchFamily="34" charset="0"/>
                </a:rPr>
                <a:t>**</a:t>
              </a:r>
              <a:endParaRPr lang="en-US" sz="1100" dirty="0">
                <a:latin typeface="Helvetica" pitchFamily="34" charset="0"/>
                <a:cs typeface="Helvetica" pitchFamily="34" charset="0"/>
              </a:endParaRPr>
            </a:p>
          </p:txBody>
        </p:sp>
        <p:cxnSp>
          <p:nvCxnSpPr>
            <p:cNvPr id="110" name="Straight Connector 109"/>
            <p:cNvCxnSpPr/>
            <p:nvPr/>
          </p:nvCxnSpPr>
          <p:spPr>
            <a:xfrm>
              <a:off x="4093541" y="2209800"/>
              <a:ext cx="686192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4093541" y="2362200"/>
              <a:ext cx="100584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4756318" y="2895600"/>
              <a:ext cx="347472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extBox 112"/>
            <p:cNvSpPr txBox="1"/>
            <p:nvPr/>
          </p:nvSpPr>
          <p:spPr>
            <a:xfrm>
              <a:off x="4422375" y="2188441"/>
              <a:ext cx="3481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latin typeface="Helvetica" pitchFamily="34" charset="0"/>
                  <a:cs typeface="Helvetica" pitchFamily="34" charset="0"/>
                </a:rPr>
                <a:t>***</a:t>
              </a:r>
              <a:endParaRPr lang="en-US" sz="1100" dirty="0">
                <a:latin typeface="Helvetica" pitchFamily="34" charset="0"/>
                <a:cs typeface="Helvetica" pitchFamily="34" charset="0"/>
              </a:endParaRPr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668069" y="1319841"/>
            <a:ext cx="348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***</a:t>
            </a:r>
            <a:endParaRPr lang="en-US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983467" y="1256838"/>
            <a:ext cx="2936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**</a:t>
            </a:r>
            <a:endParaRPr lang="en-US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272810" y="1674563"/>
            <a:ext cx="348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***</a:t>
            </a:r>
            <a:endParaRPr lang="en-US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362864" y="5004957"/>
            <a:ext cx="348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***</a:t>
            </a:r>
            <a:endParaRPr lang="en-US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201881" y="4918364"/>
            <a:ext cx="348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***</a:t>
            </a:r>
            <a:endParaRPr lang="en-US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612246" y="5356410"/>
            <a:ext cx="348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***</a:t>
            </a:r>
            <a:endParaRPr lang="en-US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781963" y="5207473"/>
            <a:ext cx="348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***</a:t>
            </a:r>
            <a:endParaRPr lang="en-US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2069446" y="5282049"/>
            <a:ext cx="348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***</a:t>
            </a:r>
            <a:endParaRPr lang="en-US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2211455" y="5209312"/>
            <a:ext cx="348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***</a:t>
            </a:r>
            <a:endParaRPr lang="en-US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4288721" y="4473185"/>
            <a:ext cx="2936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**</a:t>
            </a:r>
            <a:endParaRPr lang="en-US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672353" y="4618655"/>
            <a:ext cx="348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***</a:t>
            </a:r>
            <a:endParaRPr lang="en-US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4871070" y="4339937"/>
            <a:ext cx="2936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**</a:t>
            </a:r>
            <a:endParaRPr lang="en-US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5146124" y="4587482"/>
            <a:ext cx="2936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**</a:t>
            </a:r>
            <a:endParaRPr lang="en-US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5295442" y="4442825"/>
            <a:ext cx="2936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**</a:t>
            </a:r>
            <a:endParaRPr lang="en-US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5746453" y="4367647"/>
            <a:ext cx="2391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*</a:t>
            </a:r>
            <a:endParaRPr lang="en-US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5572534" y="4574443"/>
            <a:ext cx="2936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**</a:t>
            </a:r>
            <a:endParaRPr lang="en-US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87365" y="22860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Helvetica" pitchFamily="34" charset="0"/>
                <a:cs typeface="Helvetica" pitchFamily="34" charset="0"/>
              </a:rPr>
              <a:t>A</a:t>
            </a:r>
            <a:endParaRPr lang="en-US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3390899" y="22860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Helvetica" pitchFamily="34" charset="0"/>
                <a:cs typeface="Helvetica" pitchFamily="34" charset="0"/>
              </a:rPr>
              <a:t>B</a:t>
            </a:r>
            <a:endParaRPr lang="en-US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-87365" y="327235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Helvetica" pitchFamily="34" charset="0"/>
                <a:cs typeface="Helvetica" pitchFamily="34" charset="0"/>
              </a:rPr>
              <a:t>C</a:t>
            </a:r>
            <a:endParaRPr lang="en-US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390899" y="327235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Helvetica" pitchFamily="34" charset="0"/>
                <a:cs typeface="Helvetica" pitchFamily="34" charset="0"/>
              </a:rPr>
              <a:t>D</a:t>
            </a:r>
            <a:endParaRPr lang="en-US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-87365" y="5988627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Helvetica" pitchFamily="34" charset="0"/>
                <a:cs typeface="Helvetica" pitchFamily="34" charset="0"/>
              </a:rPr>
              <a:t>E</a:t>
            </a:r>
            <a:endParaRPr lang="en-US" sz="1200" b="1" dirty="0">
              <a:latin typeface="Helvetica" pitchFamily="34" charset="0"/>
              <a:cs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89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99</Words>
  <Application>Microsoft Office PowerPoint</Application>
  <PresentationFormat>On-screen Show (4:3)</PresentationFormat>
  <Paragraphs>73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NCHRI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Singh, Anirudh</dc:creator>
  <cp:lastModifiedBy>King, Samantha</cp:lastModifiedBy>
  <cp:revision>16</cp:revision>
  <cp:lastPrinted>2014-04-11T16:18:23Z</cp:lastPrinted>
  <dcterms:created xsi:type="dcterms:W3CDTF">2014-04-11T14:50:48Z</dcterms:created>
  <dcterms:modified xsi:type="dcterms:W3CDTF">2014-07-08T15:13:18Z</dcterms:modified>
</cp:coreProperties>
</file>