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4032B-D878-6A4D-A504-420DF7E1E61E}" type="datetimeFigureOut">
              <a:rPr lang="en-US" smtClean="0"/>
              <a:t>5/9/14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633B-52E9-8A45-8BE0-382EA468E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2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e-1.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 Design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633B-52E9-8A45-8BE0-382EA468E8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6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1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9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94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43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6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8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3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E4DA1-78A0-754C-9060-69CF05180A7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3DB0D-DA01-B44A-A4C4-3C815F66B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8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124200" y="901523"/>
            <a:ext cx="3279460" cy="75405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800" b="1" dirty="0" smtClean="0">
                <a:latin typeface="Arial"/>
                <a:cs typeface="Arial"/>
              </a:rPr>
              <a:t> </a:t>
            </a:r>
            <a:r>
              <a:rPr lang="en-US" sz="1600" b="1" dirty="0" smtClean="0">
                <a:latin typeface="Arial"/>
                <a:cs typeface="Arial"/>
              </a:rPr>
              <a:t>Multicenter Imaging DMD study</a:t>
            </a:r>
          </a:p>
          <a:p>
            <a:pPr algn="ctr" eaLnBrk="1" hangingPunct="1"/>
            <a:r>
              <a:rPr lang="en-US" sz="1400" dirty="0" smtClean="0">
                <a:latin typeface="Arial"/>
                <a:cs typeface="Arial"/>
              </a:rPr>
              <a:t>n: 126 boys with DMD </a:t>
            </a:r>
            <a:endParaRPr lang="en-US" sz="1400" dirty="0">
              <a:latin typeface="Arial"/>
              <a:cs typeface="Arial"/>
            </a:endParaRPr>
          </a:p>
          <a:p>
            <a:pPr algn="ctr" eaLnBrk="1" hangingPunct="1"/>
            <a:r>
              <a:rPr lang="en-US" sz="1400" dirty="0" smtClean="0">
                <a:latin typeface="Arial"/>
                <a:cs typeface="Arial"/>
              </a:rPr>
              <a:t>   Age: 5-14.9 </a:t>
            </a:r>
            <a:r>
              <a:rPr lang="en-US" sz="1400" dirty="0" err="1" smtClean="0">
                <a:latin typeface="Arial"/>
                <a:cs typeface="Arial"/>
              </a:rPr>
              <a:t>yr</a:t>
            </a:r>
            <a:r>
              <a:rPr lang="en-US" sz="1400" dirty="0" smtClean="0">
                <a:latin typeface="Arial"/>
                <a:cs typeface="Arial"/>
              </a:rPr>
              <a:t> old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88488" y="1982875"/>
            <a:ext cx="17959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Aim 1 &amp; </a:t>
            </a:r>
            <a:r>
              <a:rPr lang="en-US" sz="1600" b="1" dirty="0">
                <a:latin typeface="Arial"/>
                <a:cs typeface="Arial"/>
              </a:rPr>
              <a:t>2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(5</a:t>
            </a:r>
            <a:r>
              <a:rPr lang="en-US" sz="1400" dirty="0">
                <a:latin typeface="Arial"/>
                <a:cs typeface="Arial"/>
              </a:rPr>
              <a:t>-6.9 </a:t>
            </a:r>
            <a:r>
              <a:rPr lang="en-US" sz="1400" dirty="0" err="1" smtClean="0">
                <a:latin typeface="Arial"/>
                <a:cs typeface="Arial"/>
              </a:rPr>
              <a:t>yr</a:t>
            </a:r>
            <a:r>
              <a:rPr lang="en-US" sz="1400" dirty="0" smtClean="0">
                <a:latin typeface="Arial"/>
                <a:cs typeface="Arial"/>
              </a:rPr>
              <a:t> old)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03201" y="2838399"/>
            <a:ext cx="1816099" cy="98488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Cross-sectional </a:t>
            </a:r>
            <a:r>
              <a:rPr lang="en-US" sz="1400" b="1" dirty="0" smtClean="0">
                <a:latin typeface="Arial"/>
                <a:cs typeface="Arial"/>
              </a:rPr>
              <a:t>Baseline</a:t>
            </a:r>
          </a:p>
          <a:p>
            <a:pPr eaLnBrk="1" hangingPunct="1"/>
            <a:r>
              <a:rPr lang="en-US" sz="1400" dirty="0">
                <a:latin typeface="Arial"/>
                <a:cs typeface="Arial"/>
              </a:rPr>
              <a:t>CS-naive (n=15)</a:t>
            </a:r>
          </a:p>
          <a:p>
            <a:pPr eaLnBrk="1" hangingPunct="1"/>
            <a:r>
              <a:rPr lang="en-US" sz="1400" dirty="0" smtClean="0">
                <a:latin typeface="Arial"/>
                <a:cs typeface="Arial"/>
              </a:rPr>
              <a:t>CS </a:t>
            </a:r>
            <a:r>
              <a:rPr lang="en-US" sz="1400" dirty="0" smtClean="0">
                <a:latin typeface="Arial"/>
                <a:cs typeface="Arial"/>
              </a:rPr>
              <a:t>(</a:t>
            </a:r>
            <a:r>
              <a:rPr lang="en-US" sz="1400" dirty="0">
                <a:latin typeface="Arial"/>
                <a:cs typeface="Arial"/>
              </a:rPr>
              <a:t>n=15</a:t>
            </a:r>
            <a:r>
              <a:rPr lang="en-US" sz="1400" dirty="0" smtClean="0">
                <a:latin typeface="Arial"/>
                <a:cs typeface="Arial"/>
              </a:rPr>
              <a:t>)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96670" y="2821266"/>
            <a:ext cx="1621330" cy="1015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800" b="1" dirty="0" smtClean="0">
                <a:latin typeface="Arial"/>
                <a:cs typeface="Arial"/>
              </a:rPr>
              <a:t> </a:t>
            </a:r>
            <a:r>
              <a:rPr lang="en-US" sz="1600" b="1" dirty="0" smtClean="0">
                <a:latin typeface="Arial"/>
                <a:cs typeface="Arial"/>
              </a:rPr>
              <a:t>Longitudinal</a:t>
            </a:r>
          </a:p>
          <a:p>
            <a:pPr algn="ctr" eaLnBrk="1" hangingPunct="1"/>
            <a:r>
              <a:rPr lang="en-US" sz="1400" b="1" dirty="0" smtClean="0">
                <a:latin typeface="Arial"/>
                <a:cs typeface="Arial"/>
              </a:rPr>
              <a:t>1-</a:t>
            </a:r>
            <a:r>
              <a:rPr lang="en-US" sz="1400" b="1" dirty="0" smtClean="0">
                <a:latin typeface="Arial"/>
                <a:cs typeface="Arial"/>
              </a:rPr>
              <a:t>yr</a:t>
            </a:r>
            <a:endParaRPr lang="en-US" sz="1400" b="1" dirty="0" smtClean="0">
              <a:latin typeface="Arial"/>
              <a:cs typeface="Arial"/>
            </a:endParaRPr>
          </a:p>
          <a:p>
            <a:pPr eaLnBrk="1" hangingPunct="1"/>
            <a:r>
              <a:rPr lang="en-US" sz="1400" dirty="0">
                <a:latin typeface="Arial"/>
                <a:cs typeface="Arial"/>
              </a:rPr>
              <a:t>CS-naive (n=6)</a:t>
            </a:r>
          </a:p>
          <a:p>
            <a:pPr eaLnBrk="1" hangingPunct="1"/>
            <a:r>
              <a:rPr lang="en-US" sz="1400" dirty="0" smtClean="0">
                <a:latin typeface="Arial"/>
                <a:cs typeface="Arial"/>
              </a:rPr>
              <a:t>CS </a:t>
            </a:r>
            <a:r>
              <a:rPr lang="en-US" sz="1400" dirty="0" smtClean="0">
                <a:latin typeface="Arial"/>
                <a:cs typeface="Arial"/>
              </a:rPr>
              <a:t>(</a:t>
            </a:r>
            <a:r>
              <a:rPr lang="en-US" sz="1400" dirty="0">
                <a:latin typeface="Arial"/>
                <a:cs typeface="Arial"/>
              </a:rPr>
              <a:t>n</a:t>
            </a:r>
            <a:r>
              <a:rPr lang="en-US" sz="1400" dirty="0" smtClean="0">
                <a:latin typeface="Arial"/>
                <a:cs typeface="Arial"/>
              </a:rPr>
              <a:t>=9)     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313297" y="2005346"/>
            <a:ext cx="1788906" cy="61555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Baseline</a:t>
            </a:r>
          </a:p>
          <a:p>
            <a:pPr eaLnBrk="1" hangingPunct="1"/>
            <a:r>
              <a:rPr lang="en-US" sz="1800" dirty="0" smtClean="0">
                <a:latin typeface="Arial"/>
                <a:cs typeface="Arial"/>
              </a:rPr>
              <a:t>   </a:t>
            </a:r>
            <a:r>
              <a:rPr lang="en-US" sz="1400" dirty="0" smtClean="0">
                <a:latin typeface="Arial"/>
                <a:cs typeface="Arial"/>
              </a:rPr>
              <a:t>CS</a:t>
            </a:r>
            <a:r>
              <a:rPr lang="en-US" sz="1400" dirty="0" smtClean="0">
                <a:latin typeface="Arial"/>
                <a:cs typeface="Arial"/>
              </a:rPr>
              <a:t>-naive (</a:t>
            </a:r>
            <a:r>
              <a:rPr lang="en-US" sz="1400" dirty="0">
                <a:latin typeface="Arial"/>
                <a:cs typeface="Arial"/>
              </a:rPr>
              <a:t>n=16</a:t>
            </a:r>
            <a:r>
              <a:rPr lang="en-US" sz="1400" dirty="0" smtClean="0">
                <a:latin typeface="Arial"/>
                <a:cs typeface="Arial"/>
              </a:rPr>
              <a:t>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5792" y="3048880"/>
            <a:ext cx="2024908" cy="76944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Arial"/>
                <a:cs typeface="Arial"/>
              </a:rPr>
              <a:t>CS </a:t>
            </a:r>
            <a:r>
              <a:rPr lang="en-US" sz="1600" b="1" dirty="0" smtClean="0">
                <a:latin typeface="Arial"/>
                <a:cs typeface="Arial"/>
              </a:rPr>
              <a:t>initiated</a:t>
            </a:r>
          </a:p>
          <a:p>
            <a:pPr>
              <a:defRPr/>
            </a:pPr>
            <a:r>
              <a:rPr lang="en-US" sz="1400" b="1" dirty="0" smtClean="0">
                <a:latin typeface="Arial"/>
                <a:cs typeface="Arial"/>
              </a:rPr>
              <a:t>3</a:t>
            </a:r>
            <a:r>
              <a:rPr lang="en-US" sz="1400" b="1" dirty="0" smtClean="0">
                <a:latin typeface="Arial"/>
                <a:cs typeface="Arial"/>
              </a:rPr>
              <a:t>-</a:t>
            </a:r>
            <a:r>
              <a:rPr lang="en-US" sz="1400" b="1" dirty="0" smtClean="0">
                <a:latin typeface="Arial"/>
                <a:cs typeface="Arial"/>
              </a:rPr>
              <a:t>months </a:t>
            </a:r>
            <a:r>
              <a:rPr lang="en-US" sz="1400" b="1" dirty="0" smtClean="0">
                <a:latin typeface="Arial"/>
                <a:cs typeface="Arial"/>
              </a:rPr>
              <a:t>&amp; 6-</a:t>
            </a:r>
            <a:r>
              <a:rPr lang="en-US" sz="1400" b="1" dirty="0" smtClean="0">
                <a:latin typeface="Arial"/>
                <a:cs typeface="Arial"/>
              </a:rPr>
              <a:t>months</a:t>
            </a:r>
            <a:endParaRPr lang="en-US" sz="1400" b="1" dirty="0" smtClean="0">
              <a:latin typeface="Arial"/>
              <a:cs typeface="Arial"/>
            </a:endParaRPr>
          </a:p>
          <a:p>
            <a:pPr algn="ctr">
              <a:defRPr/>
            </a:pPr>
            <a:r>
              <a:rPr lang="en-US" sz="1400" dirty="0" smtClean="0">
                <a:latin typeface="Arial"/>
                <a:cs typeface="Arial"/>
              </a:rPr>
              <a:t>  </a:t>
            </a:r>
            <a:r>
              <a:rPr lang="en-US" sz="1400" dirty="0" smtClean="0">
                <a:latin typeface="Arial"/>
                <a:cs typeface="Arial"/>
              </a:rPr>
              <a:t>CS </a:t>
            </a:r>
            <a:r>
              <a:rPr lang="en-US" sz="1400" dirty="0" smtClean="0">
                <a:latin typeface="Arial"/>
                <a:cs typeface="Arial"/>
              </a:rPr>
              <a:t>(n=5)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59600" y="3023945"/>
            <a:ext cx="2108247" cy="8002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No </a:t>
            </a:r>
            <a:r>
              <a:rPr lang="en-US" sz="1600" b="1" dirty="0" smtClean="0">
                <a:latin typeface="Arial"/>
                <a:cs typeface="Arial"/>
              </a:rPr>
              <a:t>CS</a:t>
            </a:r>
          </a:p>
          <a:p>
            <a:pPr>
              <a:defRPr/>
            </a:pPr>
            <a:r>
              <a:rPr lang="en-US" sz="1400" b="1" dirty="0">
                <a:latin typeface="Arial"/>
                <a:cs typeface="Arial"/>
              </a:rPr>
              <a:t>3-</a:t>
            </a:r>
            <a:r>
              <a:rPr lang="en-US" sz="1400" b="1" dirty="0" smtClean="0">
                <a:latin typeface="Arial"/>
                <a:cs typeface="Arial"/>
              </a:rPr>
              <a:t>months </a:t>
            </a:r>
            <a:r>
              <a:rPr lang="en-US" sz="1400" b="1" dirty="0">
                <a:latin typeface="Arial"/>
                <a:cs typeface="Arial"/>
              </a:rPr>
              <a:t>&amp; 6-</a:t>
            </a:r>
            <a:r>
              <a:rPr lang="en-US" sz="1400" b="1" dirty="0" smtClean="0">
                <a:latin typeface="Arial"/>
                <a:cs typeface="Arial"/>
              </a:rPr>
              <a:t>months </a:t>
            </a:r>
            <a:endParaRPr lang="en-US" sz="1400" b="1" dirty="0" smtClean="0">
              <a:latin typeface="Arial"/>
              <a:cs typeface="Arial"/>
            </a:endParaRPr>
          </a:p>
          <a:p>
            <a:pPr algn="ctr">
              <a:defRPr/>
            </a:pPr>
            <a:r>
              <a:rPr lang="en-US" sz="1400" dirty="0" smtClean="0">
                <a:latin typeface="Arial"/>
                <a:cs typeface="Arial"/>
              </a:rPr>
              <a:t>CS</a:t>
            </a:r>
            <a:r>
              <a:rPr lang="en-US" sz="1400" dirty="0" smtClean="0">
                <a:latin typeface="Arial"/>
                <a:cs typeface="Arial"/>
              </a:rPr>
              <a:t>-naive </a:t>
            </a:r>
            <a:r>
              <a:rPr lang="en-US" sz="1400" dirty="0" smtClean="0">
                <a:latin typeface="Arial"/>
                <a:cs typeface="Arial"/>
              </a:rPr>
              <a:t>(n=11)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111851" y="4712792"/>
            <a:ext cx="2161449" cy="1200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marL="0" indent="0" algn="ctr" eaLnBrk="1" hangingPunct="1"/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Outcome measures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MRI / MRS T</a:t>
            </a:r>
            <a:r>
              <a:rPr lang="en-US" sz="1400" baseline="-25000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Fat fraction</a:t>
            </a:r>
            <a:endParaRPr lang="en-US" sz="1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Strength testing 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/>
                <a:cs typeface="Arial"/>
              </a:rPr>
              <a:t>F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unctional testing</a:t>
            </a: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2419647" y="4709646"/>
            <a:ext cx="2121345" cy="7694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marL="0" indent="0" algn="ctr" eaLnBrk="1" hangingPunct="1"/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Outcome measures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Fat fraction: 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Change in 1-yr</a:t>
            </a:r>
            <a:endParaRPr lang="en-US" sz="1400" baseline="-250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5359400" y="4712792"/>
            <a:ext cx="3289300" cy="1200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charset="0"/>
                <a:cs typeface="MS PGothic" charset="0"/>
              </a:defRPr>
            </a:lvl9pPr>
          </a:lstStyle>
          <a:p>
            <a:pPr marL="0" indent="0" algn="ctr" eaLnBrk="1" hangingPunct="1"/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Outcome measures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MRI / MRS T</a:t>
            </a:r>
            <a:r>
              <a:rPr lang="en-US" sz="1400" baseline="-25000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: Change in 3-months and 6-months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Fat fraction: Change in 3</a:t>
            </a:r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-months and 6-months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9892" y="1982189"/>
            <a:ext cx="16856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Aim </a:t>
            </a:r>
            <a:r>
              <a:rPr lang="en-US" sz="1600" b="1" dirty="0">
                <a:latin typeface="Arial"/>
                <a:cs typeface="Arial"/>
              </a:rPr>
              <a:t>3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(5-8.9 </a:t>
            </a:r>
            <a:r>
              <a:rPr lang="en-US" sz="1400" dirty="0" err="1" smtClean="0">
                <a:latin typeface="Arial"/>
                <a:cs typeface="Arial"/>
              </a:rPr>
              <a:t>yr</a:t>
            </a:r>
            <a:r>
              <a:rPr lang="en-US" sz="1400" dirty="0" smtClean="0">
                <a:latin typeface="Arial"/>
                <a:cs typeface="Arial"/>
              </a:rPr>
              <a:t> old)</a:t>
            </a:r>
          </a:p>
        </p:txBody>
      </p:sp>
      <p:sp>
        <p:nvSpPr>
          <p:cNvPr id="15" name="Right Brace 14"/>
          <p:cNvSpPr/>
          <p:nvPr/>
        </p:nvSpPr>
        <p:spPr bwMode="auto">
          <a:xfrm>
            <a:off x="6574200" y="2838399"/>
            <a:ext cx="633550" cy="2905051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2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02072" y="3849629"/>
            <a:ext cx="0" cy="8377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80692" y="1835958"/>
            <a:ext cx="0" cy="52167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508110" y="3862329"/>
            <a:ext cx="0" cy="8384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032185" y="3345231"/>
            <a:ext cx="622115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ight Brace 31"/>
          <p:cNvSpPr/>
          <p:nvPr/>
        </p:nvSpPr>
        <p:spPr bwMode="auto">
          <a:xfrm>
            <a:off x="7082269" y="2058677"/>
            <a:ext cx="303281" cy="1460103"/>
          </a:xfrm>
          <a:prstGeom prst="righ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2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7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178</Words>
  <Application>Microsoft Macintosh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Arpan,Ishu</dc:creator>
  <cp:keywords/>
  <dc:description/>
  <cp:lastModifiedBy>Arpan,Ishu</cp:lastModifiedBy>
  <cp:revision>7</cp:revision>
  <dcterms:created xsi:type="dcterms:W3CDTF">2014-04-14T20:31:05Z</dcterms:created>
  <dcterms:modified xsi:type="dcterms:W3CDTF">2014-05-10T01:51:15Z</dcterms:modified>
  <cp:category/>
</cp:coreProperties>
</file>