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1" r:id="rId8"/>
    <p:sldId id="260" r:id="rId9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94660"/>
  </p:normalViewPr>
  <p:slideViewPr>
    <p:cSldViewPr>
      <p:cViewPr varScale="1">
        <p:scale>
          <a:sx n="72" d="100"/>
          <a:sy n="72" d="100"/>
        </p:scale>
        <p:origin x="-659" y="-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60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1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29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150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22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4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677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79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63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B38BF-2995-4A3F-A317-E6B31A0BA9DF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5A657-1876-41FC-A37E-7592BA8C0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0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448" y="0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2" name="Group 161"/>
          <p:cNvGrpSpPr/>
          <p:nvPr/>
        </p:nvGrpSpPr>
        <p:grpSpPr>
          <a:xfrm>
            <a:off x="3384269" y="105607"/>
            <a:ext cx="3626131" cy="2160278"/>
            <a:chOff x="3240998" y="316468"/>
            <a:chExt cx="3626131" cy="216027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8091" y="2079695"/>
              <a:ext cx="1196449" cy="3970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7" name="TextBox 136"/>
            <p:cNvSpPr txBox="1"/>
            <p:nvPr/>
          </p:nvSpPr>
          <p:spPr>
            <a:xfrm>
              <a:off x="3240998" y="2075684"/>
              <a:ext cx="5076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Tub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9096" y="1572446"/>
              <a:ext cx="1196449" cy="4032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9" name="TextBox 138"/>
            <p:cNvSpPr txBox="1"/>
            <p:nvPr/>
          </p:nvSpPr>
          <p:spPr>
            <a:xfrm>
              <a:off x="3240998" y="1588592"/>
              <a:ext cx="6046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AKT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207829" y="1697107"/>
              <a:ext cx="16593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Endogenous AKT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4" name="Elbow Connector 143"/>
            <p:cNvCxnSpPr/>
            <p:nvPr/>
          </p:nvCxnSpPr>
          <p:spPr>
            <a:xfrm rot="10800000" flipV="1">
              <a:off x="4989556" y="1572445"/>
              <a:ext cx="254326" cy="108773"/>
            </a:xfrm>
            <a:prstGeom prst="bentConnector3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Elbow Connector 154"/>
            <p:cNvCxnSpPr/>
            <p:nvPr/>
          </p:nvCxnSpPr>
          <p:spPr>
            <a:xfrm rot="10800000">
              <a:off x="4989556" y="1811998"/>
              <a:ext cx="254326" cy="108773"/>
            </a:xfrm>
            <a:prstGeom prst="bentConnector3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5226720" y="1403169"/>
              <a:ext cx="10237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Myr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-AKT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 rot="18073034">
              <a:off x="3854208" y="1006657"/>
              <a:ext cx="6735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pUSE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 rot="18073034">
              <a:off x="4369527" y="914144"/>
              <a:ext cx="938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AKT-CA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3823549" y="316468"/>
              <a:ext cx="1189831" cy="393942"/>
              <a:chOff x="3367088" y="385013"/>
              <a:chExt cx="2420937" cy="393942"/>
            </a:xfrm>
          </p:grpSpPr>
          <p:cxnSp>
            <p:nvCxnSpPr>
              <p:cNvPr id="161" name="Straight Connector 160"/>
              <p:cNvCxnSpPr/>
              <p:nvPr/>
            </p:nvCxnSpPr>
            <p:spPr>
              <a:xfrm>
                <a:off x="3367088" y="778955"/>
                <a:ext cx="242093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TextBox 156"/>
              <p:cNvSpPr txBox="1"/>
              <p:nvPr/>
            </p:nvSpPr>
            <p:spPr>
              <a:xfrm>
                <a:off x="3588442" y="385013"/>
                <a:ext cx="11464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SU-DHL4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180527" y="20863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134492" y="262962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3295754" y="3048001"/>
            <a:ext cx="3411417" cy="2798656"/>
            <a:chOff x="3295754" y="3048001"/>
            <a:chExt cx="3411417" cy="2798656"/>
          </a:xfrm>
        </p:grpSpPr>
        <p:grpSp>
          <p:nvGrpSpPr>
            <p:cNvPr id="134" name="Group 133"/>
            <p:cNvGrpSpPr/>
            <p:nvPr/>
          </p:nvGrpSpPr>
          <p:grpSpPr>
            <a:xfrm>
              <a:off x="4100964" y="3191410"/>
              <a:ext cx="1951341" cy="597931"/>
              <a:chOff x="4178300" y="3258979"/>
              <a:chExt cx="1951341" cy="418592"/>
            </a:xfrm>
          </p:grpSpPr>
          <p:sp>
            <p:nvSpPr>
              <p:cNvPr id="127" name="Rectangle 127"/>
              <p:cNvSpPr>
                <a:spLocks noChangeArrowheads="1"/>
              </p:cNvSpPr>
              <p:nvPr/>
            </p:nvSpPr>
            <p:spPr bwMode="auto">
              <a:xfrm>
                <a:off x="4483100" y="3258979"/>
                <a:ext cx="1393010" cy="172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SU-DHL4 </a:t>
                </a:r>
                <a:r>
                  <a:rPr kumimoji="0" lang="en-US" altLang="en-US" sz="16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pUSE</a:t>
                </a:r>
                <a:endPara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Rectangle 128"/>
              <p:cNvSpPr>
                <a:spLocks noChangeArrowheads="1"/>
              </p:cNvSpPr>
              <p:nvPr/>
            </p:nvSpPr>
            <p:spPr bwMode="auto">
              <a:xfrm>
                <a:off x="4183063" y="3354388"/>
                <a:ext cx="258763" cy="9048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Rectangle 129"/>
              <p:cNvSpPr>
                <a:spLocks noChangeArrowheads="1"/>
              </p:cNvSpPr>
              <p:nvPr/>
            </p:nvSpPr>
            <p:spPr bwMode="auto">
              <a:xfrm>
                <a:off x="4483100" y="3505200"/>
                <a:ext cx="1646541" cy="172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SU-DHL4 AKT-CA</a:t>
                </a:r>
                <a:endPara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Rectangle 130"/>
              <p:cNvSpPr>
                <a:spLocks noChangeArrowheads="1"/>
              </p:cNvSpPr>
              <p:nvPr/>
            </p:nvSpPr>
            <p:spPr bwMode="auto">
              <a:xfrm>
                <a:off x="4178300" y="3560763"/>
                <a:ext cx="268288" cy="1000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Rectangle 131"/>
              <p:cNvSpPr>
                <a:spLocks noChangeArrowheads="1"/>
              </p:cNvSpPr>
              <p:nvPr/>
            </p:nvSpPr>
            <p:spPr bwMode="auto">
              <a:xfrm>
                <a:off x="4183063" y="3565525"/>
                <a:ext cx="258763" cy="9048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3607974" y="3048001"/>
              <a:ext cx="3099197" cy="2798656"/>
              <a:chOff x="2919016" y="3267075"/>
              <a:chExt cx="3099197" cy="2581193"/>
            </a:xfrm>
          </p:grpSpPr>
          <p:sp>
            <p:nvSpPr>
              <p:cNvPr id="5" name="Rectangle 5"/>
              <p:cNvSpPr>
                <a:spLocks noChangeArrowheads="1"/>
              </p:cNvSpPr>
              <p:nvPr/>
            </p:nvSpPr>
            <p:spPr bwMode="auto">
              <a:xfrm>
                <a:off x="3549650" y="4602163"/>
                <a:ext cx="184150" cy="566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Line 6"/>
              <p:cNvSpPr>
                <a:spLocks noChangeShapeType="1"/>
              </p:cNvSpPr>
              <p:nvPr/>
            </p:nvSpPr>
            <p:spPr bwMode="auto">
              <a:xfrm flipV="1">
                <a:off x="3549650" y="4602163"/>
                <a:ext cx="0" cy="5667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Line 7"/>
              <p:cNvSpPr>
                <a:spLocks noChangeShapeType="1"/>
              </p:cNvSpPr>
              <p:nvPr/>
            </p:nvSpPr>
            <p:spPr bwMode="auto">
              <a:xfrm>
                <a:off x="3549650" y="4602163"/>
                <a:ext cx="0" cy="5667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3549650" y="4602163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Line 9"/>
              <p:cNvSpPr>
                <a:spLocks noChangeShapeType="1"/>
              </p:cNvSpPr>
              <p:nvPr/>
            </p:nvSpPr>
            <p:spPr bwMode="auto">
              <a:xfrm flipH="1">
                <a:off x="3549650" y="4602163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 flipV="1">
                <a:off x="3733800" y="4602163"/>
                <a:ext cx="0" cy="5667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>
                <a:off x="3733800" y="4602163"/>
                <a:ext cx="0" cy="5667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>
                <a:off x="3549650" y="5168900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 flipH="1">
                <a:off x="3549650" y="5168900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Line 14"/>
              <p:cNvSpPr>
                <a:spLocks noChangeShapeType="1"/>
              </p:cNvSpPr>
              <p:nvPr/>
            </p:nvSpPr>
            <p:spPr bwMode="auto">
              <a:xfrm>
                <a:off x="3595688" y="4525963"/>
                <a:ext cx="936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Line 15"/>
              <p:cNvSpPr>
                <a:spLocks noChangeShapeType="1"/>
              </p:cNvSpPr>
              <p:nvPr/>
            </p:nvSpPr>
            <p:spPr bwMode="auto">
              <a:xfrm>
                <a:off x="3641725" y="4525963"/>
                <a:ext cx="0" cy="762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Rectangle 16"/>
              <p:cNvSpPr>
                <a:spLocks noChangeArrowheads="1"/>
              </p:cNvSpPr>
              <p:nvPr/>
            </p:nvSpPr>
            <p:spPr bwMode="auto">
              <a:xfrm>
                <a:off x="4098925" y="4511675"/>
                <a:ext cx="182563" cy="6572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 flipV="1">
                <a:off x="4098925" y="4511675"/>
                <a:ext cx="0" cy="6572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4098925" y="4511675"/>
                <a:ext cx="0" cy="6572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4098925" y="4511675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 flipH="1">
                <a:off x="4098925" y="4511675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 flipV="1">
                <a:off x="4281488" y="4511675"/>
                <a:ext cx="0" cy="6572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>
                <a:off x="4281488" y="4511675"/>
                <a:ext cx="0" cy="6572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Line 23"/>
              <p:cNvSpPr>
                <a:spLocks noChangeShapeType="1"/>
              </p:cNvSpPr>
              <p:nvPr/>
            </p:nvSpPr>
            <p:spPr bwMode="auto">
              <a:xfrm>
                <a:off x="4098925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Line 24"/>
              <p:cNvSpPr>
                <a:spLocks noChangeShapeType="1"/>
              </p:cNvSpPr>
              <p:nvPr/>
            </p:nvSpPr>
            <p:spPr bwMode="auto">
              <a:xfrm flipH="1">
                <a:off x="4098925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Line 25"/>
              <p:cNvSpPr>
                <a:spLocks noChangeShapeType="1"/>
              </p:cNvSpPr>
              <p:nvPr/>
            </p:nvSpPr>
            <p:spPr bwMode="auto">
              <a:xfrm>
                <a:off x="4144963" y="4408488"/>
                <a:ext cx="920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Line 26"/>
              <p:cNvSpPr>
                <a:spLocks noChangeShapeType="1"/>
              </p:cNvSpPr>
              <p:nvPr/>
            </p:nvSpPr>
            <p:spPr bwMode="auto">
              <a:xfrm>
                <a:off x="4191000" y="4408488"/>
                <a:ext cx="0" cy="1031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Rectangle 27"/>
              <p:cNvSpPr>
                <a:spLocks noChangeArrowheads="1"/>
              </p:cNvSpPr>
              <p:nvPr/>
            </p:nvSpPr>
            <p:spPr bwMode="auto">
              <a:xfrm>
                <a:off x="4648200" y="4511675"/>
                <a:ext cx="182563" cy="6572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Line 28"/>
              <p:cNvSpPr>
                <a:spLocks noChangeShapeType="1"/>
              </p:cNvSpPr>
              <p:nvPr/>
            </p:nvSpPr>
            <p:spPr bwMode="auto">
              <a:xfrm flipV="1">
                <a:off x="4648200" y="4511675"/>
                <a:ext cx="0" cy="6572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Line 29"/>
              <p:cNvSpPr>
                <a:spLocks noChangeShapeType="1"/>
              </p:cNvSpPr>
              <p:nvPr/>
            </p:nvSpPr>
            <p:spPr bwMode="auto">
              <a:xfrm>
                <a:off x="4648200" y="4511675"/>
                <a:ext cx="0" cy="6572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Line 30"/>
              <p:cNvSpPr>
                <a:spLocks noChangeShapeType="1"/>
              </p:cNvSpPr>
              <p:nvPr/>
            </p:nvSpPr>
            <p:spPr bwMode="auto">
              <a:xfrm>
                <a:off x="4648200" y="4511675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Line 31"/>
              <p:cNvSpPr>
                <a:spLocks noChangeShapeType="1"/>
              </p:cNvSpPr>
              <p:nvPr/>
            </p:nvSpPr>
            <p:spPr bwMode="auto">
              <a:xfrm flipH="1">
                <a:off x="4648200" y="4511675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Line 32"/>
              <p:cNvSpPr>
                <a:spLocks noChangeShapeType="1"/>
              </p:cNvSpPr>
              <p:nvPr/>
            </p:nvSpPr>
            <p:spPr bwMode="auto">
              <a:xfrm flipV="1">
                <a:off x="4830763" y="4511675"/>
                <a:ext cx="0" cy="6572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Line 33"/>
              <p:cNvSpPr>
                <a:spLocks noChangeShapeType="1"/>
              </p:cNvSpPr>
              <p:nvPr/>
            </p:nvSpPr>
            <p:spPr bwMode="auto">
              <a:xfrm>
                <a:off x="4830763" y="4511675"/>
                <a:ext cx="0" cy="6572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Line 34"/>
              <p:cNvSpPr>
                <a:spLocks noChangeShapeType="1"/>
              </p:cNvSpPr>
              <p:nvPr/>
            </p:nvSpPr>
            <p:spPr bwMode="auto">
              <a:xfrm>
                <a:off x="4648200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Line 35"/>
              <p:cNvSpPr>
                <a:spLocks noChangeShapeType="1"/>
              </p:cNvSpPr>
              <p:nvPr/>
            </p:nvSpPr>
            <p:spPr bwMode="auto">
              <a:xfrm flipH="1">
                <a:off x="4648200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Rectangle 36"/>
              <p:cNvSpPr>
                <a:spLocks noChangeArrowheads="1"/>
              </p:cNvSpPr>
              <p:nvPr/>
            </p:nvSpPr>
            <p:spPr bwMode="auto">
              <a:xfrm>
                <a:off x="5195888" y="4456113"/>
                <a:ext cx="182563" cy="7127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Line 37"/>
              <p:cNvSpPr>
                <a:spLocks noChangeShapeType="1"/>
              </p:cNvSpPr>
              <p:nvPr/>
            </p:nvSpPr>
            <p:spPr bwMode="auto">
              <a:xfrm flipV="1">
                <a:off x="5195888" y="4456113"/>
                <a:ext cx="0" cy="7127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Line 38"/>
              <p:cNvSpPr>
                <a:spLocks noChangeShapeType="1"/>
              </p:cNvSpPr>
              <p:nvPr/>
            </p:nvSpPr>
            <p:spPr bwMode="auto">
              <a:xfrm>
                <a:off x="5195888" y="4456113"/>
                <a:ext cx="0" cy="7127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Line 39"/>
              <p:cNvSpPr>
                <a:spLocks noChangeShapeType="1"/>
              </p:cNvSpPr>
              <p:nvPr/>
            </p:nvSpPr>
            <p:spPr bwMode="auto">
              <a:xfrm>
                <a:off x="5195888" y="4456113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Line 40"/>
              <p:cNvSpPr>
                <a:spLocks noChangeShapeType="1"/>
              </p:cNvSpPr>
              <p:nvPr/>
            </p:nvSpPr>
            <p:spPr bwMode="auto">
              <a:xfrm flipH="1">
                <a:off x="5195888" y="4456113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Line 41"/>
              <p:cNvSpPr>
                <a:spLocks noChangeShapeType="1"/>
              </p:cNvSpPr>
              <p:nvPr/>
            </p:nvSpPr>
            <p:spPr bwMode="auto">
              <a:xfrm flipV="1">
                <a:off x="5378450" y="4456113"/>
                <a:ext cx="0" cy="7127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Line 42"/>
              <p:cNvSpPr>
                <a:spLocks noChangeShapeType="1"/>
              </p:cNvSpPr>
              <p:nvPr/>
            </p:nvSpPr>
            <p:spPr bwMode="auto">
              <a:xfrm>
                <a:off x="5378450" y="4456113"/>
                <a:ext cx="0" cy="7127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Line 43"/>
              <p:cNvSpPr>
                <a:spLocks noChangeShapeType="1"/>
              </p:cNvSpPr>
              <p:nvPr/>
            </p:nvSpPr>
            <p:spPr bwMode="auto">
              <a:xfrm>
                <a:off x="5195888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Line 44"/>
              <p:cNvSpPr>
                <a:spLocks noChangeShapeType="1"/>
              </p:cNvSpPr>
              <p:nvPr/>
            </p:nvSpPr>
            <p:spPr bwMode="auto">
              <a:xfrm flipH="1">
                <a:off x="5195888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Line 45"/>
              <p:cNvSpPr>
                <a:spLocks noChangeShapeType="1"/>
              </p:cNvSpPr>
              <p:nvPr/>
            </p:nvSpPr>
            <p:spPr bwMode="auto">
              <a:xfrm>
                <a:off x="5241925" y="4327525"/>
                <a:ext cx="920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Line 46"/>
              <p:cNvSpPr>
                <a:spLocks noChangeShapeType="1"/>
              </p:cNvSpPr>
              <p:nvPr/>
            </p:nvSpPr>
            <p:spPr bwMode="auto">
              <a:xfrm>
                <a:off x="5287963" y="4327525"/>
                <a:ext cx="0" cy="128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Rectangle 47"/>
              <p:cNvSpPr>
                <a:spLocks noChangeArrowheads="1"/>
              </p:cNvSpPr>
              <p:nvPr/>
            </p:nvSpPr>
            <p:spPr bwMode="auto">
              <a:xfrm>
                <a:off x="5745163" y="4346575"/>
                <a:ext cx="182563" cy="8223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Line 48"/>
              <p:cNvSpPr>
                <a:spLocks noChangeShapeType="1"/>
              </p:cNvSpPr>
              <p:nvPr/>
            </p:nvSpPr>
            <p:spPr bwMode="auto">
              <a:xfrm flipV="1">
                <a:off x="5745163" y="4346575"/>
                <a:ext cx="0" cy="8223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Line 49"/>
              <p:cNvSpPr>
                <a:spLocks noChangeShapeType="1"/>
              </p:cNvSpPr>
              <p:nvPr/>
            </p:nvSpPr>
            <p:spPr bwMode="auto">
              <a:xfrm>
                <a:off x="5745163" y="4346575"/>
                <a:ext cx="0" cy="8223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Line 50"/>
              <p:cNvSpPr>
                <a:spLocks noChangeShapeType="1"/>
              </p:cNvSpPr>
              <p:nvPr/>
            </p:nvSpPr>
            <p:spPr bwMode="auto">
              <a:xfrm>
                <a:off x="5745163" y="4346575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Line 51"/>
              <p:cNvSpPr>
                <a:spLocks noChangeShapeType="1"/>
              </p:cNvSpPr>
              <p:nvPr/>
            </p:nvSpPr>
            <p:spPr bwMode="auto">
              <a:xfrm flipH="1">
                <a:off x="5745163" y="4346575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Line 52"/>
              <p:cNvSpPr>
                <a:spLocks noChangeShapeType="1"/>
              </p:cNvSpPr>
              <p:nvPr/>
            </p:nvSpPr>
            <p:spPr bwMode="auto">
              <a:xfrm flipV="1">
                <a:off x="5927725" y="4346575"/>
                <a:ext cx="0" cy="8223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Line 53"/>
              <p:cNvSpPr>
                <a:spLocks noChangeShapeType="1"/>
              </p:cNvSpPr>
              <p:nvPr/>
            </p:nvSpPr>
            <p:spPr bwMode="auto">
              <a:xfrm>
                <a:off x="5927725" y="4346575"/>
                <a:ext cx="0" cy="8223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Line 54"/>
              <p:cNvSpPr>
                <a:spLocks noChangeShapeType="1"/>
              </p:cNvSpPr>
              <p:nvPr/>
            </p:nvSpPr>
            <p:spPr bwMode="auto">
              <a:xfrm>
                <a:off x="5745163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Line 55"/>
              <p:cNvSpPr>
                <a:spLocks noChangeShapeType="1"/>
              </p:cNvSpPr>
              <p:nvPr/>
            </p:nvSpPr>
            <p:spPr bwMode="auto">
              <a:xfrm flipH="1">
                <a:off x="5745163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Line 56"/>
              <p:cNvSpPr>
                <a:spLocks noChangeShapeType="1"/>
              </p:cNvSpPr>
              <p:nvPr/>
            </p:nvSpPr>
            <p:spPr bwMode="auto">
              <a:xfrm>
                <a:off x="5789613" y="4062413"/>
                <a:ext cx="936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Line 57"/>
              <p:cNvSpPr>
                <a:spLocks noChangeShapeType="1"/>
              </p:cNvSpPr>
              <p:nvPr/>
            </p:nvSpPr>
            <p:spPr bwMode="auto">
              <a:xfrm>
                <a:off x="5835650" y="4062413"/>
                <a:ext cx="0" cy="2841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Line 58"/>
              <p:cNvSpPr>
                <a:spLocks noChangeShapeType="1"/>
              </p:cNvSpPr>
              <p:nvPr/>
            </p:nvSpPr>
            <p:spPr bwMode="auto">
              <a:xfrm flipV="1">
                <a:off x="3367088" y="4602163"/>
                <a:ext cx="0" cy="5667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Line 59"/>
              <p:cNvSpPr>
                <a:spLocks noChangeShapeType="1"/>
              </p:cNvSpPr>
              <p:nvPr/>
            </p:nvSpPr>
            <p:spPr bwMode="auto">
              <a:xfrm>
                <a:off x="3367088" y="4602163"/>
                <a:ext cx="0" cy="5667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Line 60"/>
              <p:cNvSpPr>
                <a:spLocks noChangeShapeType="1"/>
              </p:cNvSpPr>
              <p:nvPr/>
            </p:nvSpPr>
            <p:spPr bwMode="auto">
              <a:xfrm>
                <a:off x="3367088" y="4602163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Line 61"/>
              <p:cNvSpPr>
                <a:spLocks noChangeShapeType="1"/>
              </p:cNvSpPr>
              <p:nvPr/>
            </p:nvSpPr>
            <p:spPr bwMode="auto">
              <a:xfrm flipH="1">
                <a:off x="3367088" y="4602163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Line 62"/>
              <p:cNvSpPr>
                <a:spLocks noChangeShapeType="1"/>
              </p:cNvSpPr>
              <p:nvPr/>
            </p:nvSpPr>
            <p:spPr bwMode="auto">
              <a:xfrm flipV="1">
                <a:off x="3549650" y="4602163"/>
                <a:ext cx="0" cy="5667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Line 63"/>
              <p:cNvSpPr>
                <a:spLocks noChangeShapeType="1"/>
              </p:cNvSpPr>
              <p:nvPr/>
            </p:nvSpPr>
            <p:spPr bwMode="auto">
              <a:xfrm>
                <a:off x="3549650" y="4602163"/>
                <a:ext cx="0" cy="5667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Line 64"/>
              <p:cNvSpPr>
                <a:spLocks noChangeShapeType="1"/>
              </p:cNvSpPr>
              <p:nvPr/>
            </p:nvSpPr>
            <p:spPr bwMode="auto">
              <a:xfrm>
                <a:off x="3367088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Line 65"/>
              <p:cNvSpPr>
                <a:spLocks noChangeShapeType="1"/>
              </p:cNvSpPr>
              <p:nvPr/>
            </p:nvSpPr>
            <p:spPr bwMode="auto">
              <a:xfrm flipH="1">
                <a:off x="3367088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Line 66"/>
              <p:cNvSpPr>
                <a:spLocks noChangeShapeType="1"/>
              </p:cNvSpPr>
              <p:nvPr/>
            </p:nvSpPr>
            <p:spPr bwMode="auto">
              <a:xfrm>
                <a:off x="3413125" y="4525963"/>
                <a:ext cx="936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Line 67"/>
              <p:cNvSpPr>
                <a:spLocks noChangeShapeType="1"/>
              </p:cNvSpPr>
              <p:nvPr/>
            </p:nvSpPr>
            <p:spPr bwMode="auto">
              <a:xfrm>
                <a:off x="3459163" y="4525963"/>
                <a:ext cx="0" cy="762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Line 68"/>
              <p:cNvSpPr>
                <a:spLocks noChangeShapeType="1"/>
              </p:cNvSpPr>
              <p:nvPr/>
            </p:nvSpPr>
            <p:spPr bwMode="auto">
              <a:xfrm flipV="1">
                <a:off x="3916363" y="4437063"/>
                <a:ext cx="0" cy="7318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Line 69"/>
              <p:cNvSpPr>
                <a:spLocks noChangeShapeType="1"/>
              </p:cNvSpPr>
              <p:nvPr/>
            </p:nvSpPr>
            <p:spPr bwMode="auto">
              <a:xfrm>
                <a:off x="3916363" y="4437063"/>
                <a:ext cx="0" cy="7318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Line 70"/>
              <p:cNvSpPr>
                <a:spLocks noChangeShapeType="1"/>
              </p:cNvSpPr>
              <p:nvPr/>
            </p:nvSpPr>
            <p:spPr bwMode="auto">
              <a:xfrm>
                <a:off x="3916363" y="4437063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Line 71"/>
              <p:cNvSpPr>
                <a:spLocks noChangeShapeType="1"/>
              </p:cNvSpPr>
              <p:nvPr/>
            </p:nvSpPr>
            <p:spPr bwMode="auto">
              <a:xfrm flipH="1">
                <a:off x="3916363" y="4437063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Line 72"/>
              <p:cNvSpPr>
                <a:spLocks noChangeShapeType="1"/>
              </p:cNvSpPr>
              <p:nvPr/>
            </p:nvSpPr>
            <p:spPr bwMode="auto">
              <a:xfrm flipV="1">
                <a:off x="4098925" y="4437063"/>
                <a:ext cx="0" cy="7318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Line 73"/>
              <p:cNvSpPr>
                <a:spLocks noChangeShapeType="1"/>
              </p:cNvSpPr>
              <p:nvPr/>
            </p:nvSpPr>
            <p:spPr bwMode="auto">
              <a:xfrm>
                <a:off x="4098925" y="4437063"/>
                <a:ext cx="0" cy="7318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Line 74"/>
              <p:cNvSpPr>
                <a:spLocks noChangeShapeType="1"/>
              </p:cNvSpPr>
              <p:nvPr/>
            </p:nvSpPr>
            <p:spPr bwMode="auto">
              <a:xfrm>
                <a:off x="3916363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Line 75"/>
              <p:cNvSpPr>
                <a:spLocks noChangeShapeType="1"/>
              </p:cNvSpPr>
              <p:nvPr/>
            </p:nvSpPr>
            <p:spPr bwMode="auto">
              <a:xfrm flipH="1">
                <a:off x="3916363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Line 76"/>
              <p:cNvSpPr>
                <a:spLocks noChangeShapeType="1"/>
              </p:cNvSpPr>
              <p:nvPr/>
            </p:nvSpPr>
            <p:spPr bwMode="auto">
              <a:xfrm>
                <a:off x="3962400" y="4335463"/>
                <a:ext cx="920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Line 77"/>
              <p:cNvSpPr>
                <a:spLocks noChangeShapeType="1"/>
              </p:cNvSpPr>
              <p:nvPr/>
            </p:nvSpPr>
            <p:spPr bwMode="auto">
              <a:xfrm>
                <a:off x="4006850" y="4335463"/>
                <a:ext cx="0" cy="101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Line 78"/>
              <p:cNvSpPr>
                <a:spLocks noChangeShapeType="1"/>
              </p:cNvSpPr>
              <p:nvPr/>
            </p:nvSpPr>
            <p:spPr bwMode="auto">
              <a:xfrm flipV="1">
                <a:off x="4464050" y="4364038"/>
                <a:ext cx="0" cy="8048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Line 79"/>
              <p:cNvSpPr>
                <a:spLocks noChangeShapeType="1"/>
              </p:cNvSpPr>
              <p:nvPr/>
            </p:nvSpPr>
            <p:spPr bwMode="auto">
              <a:xfrm>
                <a:off x="4464050" y="4364038"/>
                <a:ext cx="0" cy="8048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Line 80"/>
              <p:cNvSpPr>
                <a:spLocks noChangeShapeType="1"/>
              </p:cNvSpPr>
              <p:nvPr/>
            </p:nvSpPr>
            <p:spPr bwMode="auto">
              <a:xfrm>
                <a:off x="4464050" y="4364038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Line 81"/>
              <p:cNvSpPr>
                <a:spLocks noChangeShapeType="1"/>
              </p:cNvSpPr>
              <p:nvPr/>
            </p:nvSpPr>
            <p:spPr bwMode="auto">
              <a:xfrm flipH="1">
                <a:off x="4464050" y="4364038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Line 82"/>
              <p:cNvSpPr>
                <a:spLocks noChangeShapeType="1"/>
              </p:cNvSpPr>
              <p:nvPr/>
            </p:nvSpPr>
            <p:spPr bwMode="auto">
              <a:xfrm flipV="1">
                <a:off x="4648200" y="4364038"/>
                <a:ext cx="0" cy="8048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Line 83"/>
              <p:cNvSpPr>
                <a:spLocks noChangeShapeType="1"/>
              </p:cNvSpPr>
              <p:nvPr/>
            </p:nvSpPr>
            <p:spPr bwMode="auto">
              <a:xfrm>
                <a:off x="4648200" y="4364038"/>
                <a:ext cx="0" cy="8048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Line 84"/>
              <p:cNvSpPr>
                <a:spLocks noChangeShapeType="1"/>
              </p:cNvSpPr>
              <p:nvPr/>
            </p:nvSpPr>
            <p:spPr bwMode="auto">
              <a:xfrm>
                <a:off x="4464050" y="5168900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" name="Line 85"/>
              <p:cNvSpPr>
                <a:spLocks noChangeShapeType="1"/>
              </p:cNvSpPr>
              <p:nvPr/>
            </p:nvSpPr>
            <p:spPr bwMode="auto">
              <a:xfrm flipH="1">
                <a:off x="4464050" y="5168900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Line 86"/>
              <p:cNvSpPr>
                <a:spLocks noChangeShapeType="1"/>
              </p:cNvSpPr>
              <p:nvPr/>
            </p:nvSpPr>
            <p:spPr bwMode="auto">
              <a:xfrm>
                <a:off x="4510088" y="4262438"/>
                <a:ext cx="936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Line 87"/>
              <p:cNvSpPr>
                <a:spLocks noChangeShapeType="1"/>
              </p:cNvSpPr>
              <p:nvPr/>
            </p:nvSpPr>
            <p:spPr bwMode="auto">
              <a:xfrm>
                <a:off x="4556125" y="4262438"/>
                <a:ext cx="0" cy="101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Line 88"/>
              <p:cNvSpPr>
                <a:spLocks noChangeShapeType="1"/>
              </p:cNvSpPr>
              <p:nvPr/>
            </p:nvSpPr>
            <p:spPr bwMode="auto">
              <a:xfrm flipV="1">
                <a:off x="5013325" y="4017963"/>
                <a:ext cx="0" cy="11509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" name="Line 89"/>
              <p:cNvSpPr>
                <a:spLocks noChangeShapeType="1"/>
              </p:cNvSpPr>
              <p:nvPr/>
            </p:nvSpPr>
            <p:spPr bwMode="auto">
              <a:xfrm>
                <a:off x="5013325" y="4017963"/>
                <a:ext cx="0" cy="11509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Line 90"/>
              <p:cNvSpPr>
                <a:spLocks noChangeShapeType="1"/>
              </p:cNvSpPr>
              <p:nvPr/>
            </p:nvSpPr>
            <p:spPr bwMode="auto">
              <a:xfrm>
                <a:off x="5013325" y="4017963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Line 91"/>
              <p:cNvSpPr>
                <a:spLocks noChangeShapeType="1"/>
              </p:cNvSpPr>
              <p:nvPr/>
            </p:nvSpPr>
            <p:spPr bwMode="auto">
              <a:xfrm flipH="1">
                <a:off x="5013325" y="4017963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Line 92"/>
              <p:cNvSpPr>
                <a:spLocks noChangeShapeType="1"/>
              </p:cNvSpPr>
              <p:nvPr/>
            </p:nvSpPr>
            <p:spPr bwMode="auto">
              <a:xfrm flipV="1">
                <a:off x="5195888" y="4017963"/>
                <a:ext cx="0" cy="11509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Line 93"/>
              <p:cNvSpPr>
                <a:spLocks noChangeShapeType="1"/>
              </p:cNvSpPr>
              <p:nvPr/>
            </p:nvSpPr>
            <p:spPr bwMode="auto">
              <a:xfrm>
                <a:off x="5195888" y="4017963"/>
                <a:ext cx="0" cy="11509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Line 94"/>
              <p:cNvSpPr>
                <a:spLocks noChangeShapeType="1"/>
              </p:cNvSpPr>
              <p:nvPr/>
            </p:nvSpPr>
            <p:spPr bwMode="auto">
              <a:xfrm>
                <a:off x="5013325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Line 95"/>
              <p:cNvSpPr>
                <a:spLocks noChangeShapeType="1"/>
              </p:cNvSpPr>
              <p:nvPr/>
            </p:nvSpPr>
            <p:spPr bwMode="auto">
              <a:xfrm flipH="1">
                <a:off x="5013325" y="5168900"/>
                <a:ext cx="182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Line 96"/>
              <p:cNvSpPr>
                <a:spLocks noChangeShapeType="1"/>
              </p:cNvSpPr>
              <p:nvPr/>
            </p:nvSpPr>
            <p:spPr bwMode="auto">
              <a:xfrm>
                <a:off x="5059363" y="3992563"/>
                <a:ext cx="920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Line 97"/>
              <p:cNvSpPr>
                <a:spLocks noChangeShapeType="1"/>
              </p:cNvSpPr>
              <p:nvPr/>
            </p:nvSpPr>
            <p:spPr bwMode="auto">
              <a:xfrm>
                <a:off x="5103813" y="3992563"/>
                <a:ext cx="0" cy="254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Line 98"/>
              <p:cNvSpPr>
                <a:spLocks noChangeShapeType="1"/>
              </p:cNvSpPr>
              <p:nvPr/>
            </p:nvSpPr>
            <p:spPr bwMode="auto">
              <a:xfrm flipV="1">
                <a:off x="5561013" y="3670300"/>
                <a:ext cx="0" cy="1498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Line 99"/>
              <p:cNvSpPr>
                <a:spLocks noChangeShapeType="1"/>
              </p:cNvSpPr>
              <p:nvPr/>
            </p:nvSpPr>
            <p:spPr bwMode="auto">
              <a:xfrm>
                <a:off x="5561013" y="3670300"/>
                <a:ext cx="0" cy="1498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Line 100"/>
              <p:cNvSpPr>
                <a:spLocks noChangeShapeType="1"/>
              </p:cNvSpPr>
              <p:nvPr/>
            </p:nvSpPr>
            <p:spPr bwMode="auto">
              <a:xfrm>
                <a:off x="5561013" y="3670300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Line 101"/>
              <p:cNvSpPr>
                <a:spLocks noChangeShapeType="1"/>
              </p:cNvSpPr>
              <p:nvPr/>
            </p:nvSpPr>
            <p:spPr bwMode="auto">
              <a:xfrm flipH="1">
                <a:off x="5561013" y="3670300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Line 102"/>
              <p:cNvSpPr>
                <a:spLocks noChangeShapeType="1"/>
              </p:cNvSpPr>
              <p:nvPr/>
            </p:nvSpPr>
            <p:spPr bwMode="auto">
              <a:xfrm flipV="1">
                <a:off x="5745163" y="3670300"/>
                <a:ext cx="0" cy="1498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Line 103"/>
              <p:cNvSpPr>
                <a:spLocks noChangeShapeType="1"/>
              </p:cNvSpPr>
              <p:nvPr/>
            </p:nvSpPr>
            <p:spPr bwMode="auto">
              <a:xfrm>
                <a:off x="5745163" y="3670300"/>
                <a:ext cx="0" cy="14986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" name="Line 104"/>
              <p:cNvSpPr>
                <a:spLocks noChangeShapeType="1"/>
              </p:cNvSpPr>
              <p:nvPr/>
            </p:nvSpPr>
            <p:spPr bwMode="auto">
              <a:xfrm>
                <a:off x="5561013" y="5168900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" name="Line 105"/>
              <p:cNvSpPr>
                <a:spLocks noChangeShapeType="1"/>
              </p:cNvSpPr>
              <p:nvPr/>
            </p:nvSpPr>
            <p:spPr bwMode="auto">
              <a:xfrm flipH="1">
                <a:off x="5561013" y="5168900"/>
                <a:ext cx="1841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" name="Line 106"/>
              <p:cNvSpPr>
                <a:spLocks noChangeShapeType="1"/>
              </p:cNvSpPr>
              <p:nvPr/>
            </p:nvSpPr>
            <p:spPr bwMode="auto">
              <a:xfrm>
                <a:off x="5607050" y="3567113"/>
                <a:ext cx="936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Line 107"/>
              <p:cNvSpPr>
                <a:spLocks noChangeShapeType="1"/>
              </p:cNvSpPr>
              <p:nvPr/>
            </p:nvSpPr>
            <p:spPr bwMode="auto">
              <a:xfrm>
                <a:off x="5653088" y="3567113"/>
                <a:ext cx="0" cy="1031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Line 108"/>
              <p:cNvSpPr>
                <a:spLocks noChangeShapeType="1"/>
              </p:cNvSpPr>
              <p:nvPr/>
            </p:nvSpPr>
            <p:spPr bwMode="auto">
              <a:xfrm>
                <a:off x="3276600" y="5168900"/>
                <a:ext cx="274161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" name="Rectangle 109"/>
              <p:cNvSpPr>
                <a:spLocks noChangeArrowheads="1"/>
              </p:cNvSpPr>
              <p:nvPr/>
            </p:nvSpPr>
            <p:spPr bwMode="auto">
              <a:xfrm>
                <a:off x="3486150" y="5226050"/>
                <a:ext cx="10259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" name="Rectangle 110"/>
              <p:cNvSpPr>
                <a:spLocks noChangeArrowheads="1"/>
              </p:cNvSpPr>
              <p:nvPr/>
            </p:nvSpPr>
            <p:spPr bwMode="auto">
              <a:xfrm>
                <a:off x="4000500" y="5226050"/>
                <a:ext cx="2051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" name="Rectangle 111"/>
              <p:cNvSpPr>
                <a:spLocks noChangeArrowheads="1"/>
              </p:cNvSpPr>
              <p:nvPr/>
            </p:nvSpPr>
            <p:spPr bwMode="auto">
              <a:xfrm>
                <a:off x="4549775" y="5226050"/>
                <a:ext cx="2051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Rectangle 112"/>
              <p:cNvSpPr>
                <a:spLocks noChangeArrowheads="1"/>
              </p:cNvSpPr>
              <p:nvPr/>
            </p:nvSpPr>
            <p:spPr bwMode="auto">
              <a:xfrm>
                <a:off x="5097463" y="5226050"/>
                <a:ext cx="2051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Rectangle 113"/>
              <p:cNvSpPr>
                <a:spLocks noChangeArrowheads="1"/>
              </p:cNvSpPr>
              <p:nvPr/>
            </p:nvSpPr>
            <p:spPr bwMode="auto">
              <a:xfrm>
                <a:off x="5646738" y="5226050"/>
                <a:ext cx="2051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" name="Line 114"/>
              <p:cNvSpPr>
                <a:spLocks noChangeShapeType="1"/>
              </p:cNvSpPr>
              <p:nvPr/>
            </p:nvSpPr>
            <p:spPr bwMode="auto">
              <a:xfrm flipV="1">
                <a:off x="3276600" y="3340100"/>
                <a:ext cx="0" cy="18288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Line 115"/>
              <p:cNvSpPr>
                <a:spLocks noChangeShapeType="1"/>
              </p:cNvSpPr>
              <p:nvPr/>
            </p:nvSpPr>
            <p:spPr bwMode="auto">
              <a:xfrm flipH="1">
                <a:off x="3221038" y="5168900"/>
                <a:ext cx="5556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Rectangle 116"/>
              <p:cNvSpPr>
                <a:spLocks noChangeArrowheads="1"/>
              </p:cNvSpPr>
              <p:nvPr/>
            </p:nvSpPr>
            <p:spPr bwMode="auto">
              <a:xfrm>
                <a:off x="2988866" y="5095875"/>
                <a:ext cx="10259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" name="Line 117"/>
              <p:cNvSpPr>
                <a:spLocks noChangeShapeType="1"/>
              </p:cNvSpPr>
              <p:nvPr/>
            </p:nvSpPr>
            <p:spPr bwMode="auto">
              <a:xfrm flipH="1">
                <a:off x="3221038" y="4803775"/>
                <a:ext cx="5556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Rectangle 118"/>
              <p:cNvSpPr>
                <a:spLocks noChangeArrowheads="1"/>
              </p:cNvSpPr>
              <p:nvPr/>
            </p:nvSpPr>
            <p:spPr bwMode="auto">
              <a:xfrm>
                <a:off x="2919016" y="4730750"/>
                <a:ext cx="2051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Line 119"/>
              <p:cNvSpPr>
                <a:spLocks noChangeShapeType="1"/>
              </p:cNvSpPr>
              <p:nvPr/>
            </p:nvSpPr>
            <p:spPr bwMode="auto">
              <a:xfrm flipH="1">
                <a:off x="3221038" y="4437063"/>
                <a:ext cx="5556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Rectangle 120"/>
              <p:cNvSpPr>
                <a:spLocks noChangeArrowheads="1"/>
              </p:cNvSpPr>
              <p:nvPr/>
            </p:nvSpPr>
            <p:spPr bwMode="auto">
              <a:xfrm>
                <a:off x="2919016" y="4364038"/>
                <a:ext cx="2051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Line 121"/>
              <p:cNvSpPr>
                <a:spLocks noChangeShapeType="1"/>
              </p:cNvSpPr>
              <p:nvPr/>
            </p:nvSpPr>
            <p:spPr bwMode="auto">
              <a:xfrm flipH="1">
                <a:off x="3221038" y="4071938"/>
                <a:ext cx="5556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Rectangle 122"/>
              <p:cNvSpPr>
                <a:spLocks noChangeArrowheads="1"/>
              </p:cNvSpPr>
              <p:nvPr/>
            </p:nvSpPr>
            <p:spPr bwMode="auto">
              <a:xfrm>
                <a:off x="2919016" y="3998913"/>
                <a:ext cx="2051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</a:t>
                </a:r>
                <a:endPara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Line 123"/>
              <p:cNvSpPr>
                <a:spLocks noChangeShapeType="1"/>
              </p:cNvSpPr>
              <p:nvPr/>
            </p:nvSpPr>
            <p:spPr bwMode="auto">
              <a:xfrm flipH="1">
                <a:off x="3221038" y="3706813"/>
                <a:ext cx="5556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Rectangle 124"/>
              <p:cNvSpPr>
                <a:spLocks noChangeArrowheads="1"/>
              </p:cNvSpPr>
              <p:nvPr/>
            </p:nvSpPr>
            <p:spPr bwMode="auto">
              <a:xfrm>
                <a:off x="2919016" y="3633788"/>
                <a:ext cx="2051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Line 125"/>
              <p:cNvSpPr>
                <a:spLocks noChangeShapeType="1"/>
              </p:cNvSpPr>
              <p:nvPr/>
            </p:nvSpPr>
            <p:spPr bwMode="auto">
              <a:xfrm flipH="1">
                <a:off x="3221038" y="3340100"/>
                <a:ext cx="5556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" name="Rectangle 126"/>
              <p:cNvSpPr>
                <a:spLocks noChangeArrowheads="1"/>
              </p:cNvSpPr>
              <p:nvPr/>
            </p:nvSpPr>
            <p:spPr bwMode="auto">
              <a:xfrm>
                <a:off x="2919016" y="3267075"/>
                <a:ext cx="2051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endPara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Rectangle 132"/>
              <p:cNvSpPr>
                <a:spLocks noChangeArrowheads="1"/>
              </p:cNvSpPr>
              <p:nvPr/>
            </p:nvSpPr>
            <p:spPr bwMode="auto">
              <a:xfrm>
                <a:off x="3810000" y="5621179"/>
                <a:ext cx="1787349" cy="2270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</a:t>
                </a:r>
                <a:r>
                  <a:rPr kumimoji="0" lang="en-US" altLang="en-US" sz="16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Panobinostat</a:t>
                </a:r>
                <a:r>
                  <a:rPr kumimoji="0" lang="en-US" altLang="en-US" sz="1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 (</a:t>
                </a:r>
                <a:r>
                  <a:rPr kumimoji="0" lang="en-US" altLang="en-US" sz="16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r>
                  <a:rPr kumimoji="0" lang="en-US" altLang="en-US" sz="1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3" name="Rectangle 133"/>
            <p:cNvSpPr>
              <a:spLocks noChangeArrowheads="1"/>
            </p:cNvSpPr>
            <p:nvPr/>
          </p:nvSpPr>
          <p:spPr bwMode="auto">
            <a:xfrm rot="16200000">
              <a:off x="2865027" y="3948828"/>
              <a:ext cx="11076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% dead cells</a:t>
              </a:r>
              <a:endPara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4" name="Straight Connector 153"/>
            <p:cNvCxnSpPr/>
            <p:nvPr/>
          </p:nvCxnSpPr>
          <p:spPr>
            <a:xfrm>
              <a:off x="4126689" y="5543788"/>
              <a:ext cx="24209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6405518" y="35930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5841564" y="38862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6624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Box 151"/>
          <p:cNvSpPr txBox="1"/>
          <p:nvPr/>
        </p:nvSpPr>
        <p:spPr>
          <a:xfrm>
            <a:off x="-26384" y="-564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9" name="Group 670"/>
          <p:cNvGrpSpPr>
            <a:grpSpLocks/>
          </p:cNvGrpSpPr>
          <p:nvPr/>
        </p:nvGrpSpPr>
        <p:grpSpPr bwMode="auto">
          <a:xfrm>
            <a:off x="6564641" y="3591459"/>
            <a:ext cx="2160259" cy="1971141"/>
            <a:chOff x="4423215" y="1692275"/>
            <a:chExt cx="3114223" cy="2900464"/>
          </a:xfrm>
        </p:grpSpPr>
        <p:sp>
          <p:nvSpPr>
            <p:cNvPr id="80" name="Rectangle 9"/>
            <p:cNvSpPr>
              <a:spLocks noChangeArrowheads="1"/>
            </p:cNvSpPr>
            <p:nvPr/>
          </p:nvSpPr>
          <p:spPr bwMode="auto">
            <a:xfrm>
              <a:off x="5097463" y="3964413"/>
              <a:ext cx="110922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0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Line 10"/>
            <p:cNvSpPr>
              <a:spLocks noChangeShapeType="1"/>
            </p:cNvSpPr>
            <p:nvPr/>
          </p:nvSpPr>
          <p:spPr bwMode="auto">
            <a:xfrm>
              <a:off x="5140325" y="3811588"/>
              <a:ext cx="0" cy="52388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11"/>
            <p:cNvSpPr>
              <a:spLocks noChangeArrowheads="1"/>
            </p:cNvSpPr>
            <p:nvPr/>
          </p:nvSpPr>
          <p:spPr bwMode="auto">
            <a:xfrm>
              <a:off x="5436094" y="3964413"/>
              <a:ext cx="277306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0.2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Line 12"/>
            <p:cNvSpPr>
              <a:spLocks noChangeShapeType="1"/>
            </p:cNvSpPr>
            <p:nvPr/>
          </p:nvSpPr>
          <p:spPr bwMode="auto">
            <a:xfrm>
              <a:off x="5591175" y="3811588"/>
              <a:ext cx="0" cy="52388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Rectangle 13"/>
            <p:cNvSpPr>
              <a:spLocks noChangeArrowheads="1"/>
            </p:cNvSpPr>
            <p:nvPr/>
          </p:nvSpPr>
          <p:spPr bwMode="auto">
            <a:xfrm>
              <a:off x="5893295" y="3964413"/>
              <a:ext cx="277306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0.4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Line 14"/>
            <p:cNvSpPr>
              <a:spLocks noChangeShapeType="1"/>
            </p:cNvSpPr>
            <p:nvPr/>
          </p:nvSpPr>
          <p:spPr bwMode="auto">
            <a:xfrm>
              <a:off x="6048375" y="3811588"/>
              <a:ext cx="0" cy="52388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Rectangle 15"/>
            <p:cNvSpPr>
              <a:spLocks noChangeArrowheads="1"/>
            </p:cNvSpPr>
            <p:nvPr/>
          </p:nvSpPr>
          <p:spPr bwMode="auto">
            <a:xfrm>
              <a:off x="6348909" y="3964413"/>
              <a:ext cx="277306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0.6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Line 16"/>
            <p:cNvSpPr>
              <a:spLocks noChangeShapeType="1"/>
            </p:cNvSpPr>
            <p:nvPr/>
          </p:nvSpPr>
          <p:spPr bwMode="auto">
            <a:xfrm>
              <a:off x="6503988" y="3811588"/>
              <a:ext cx="0" cy="52388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Rectangle 17"/>
            <p:cNvSpPr>
              <a:spLocks noChangeArrowheads="1"/>
            </p:cNvSpPr>
            <p:nvPr/>
          </p:nvSpPr>
          <p:spPr bwMode="auto">
            <a:xfrm>
              <a:off x="6804520" y="3964413"/>
              <a:ext cx="277306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0.8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Line 18"/>
            <p:cNvSpPr>
              <a:spLocks noChangeShapeType="1"/>
            </p:cNvSpPr>
            <p:nvPr/>
          </p:nvSpPr>
          <p:spPr bwMode="auto">
            <a:xfrm>
              <a:off x="6959600" y="3811588"/>
              <a:ext cx="0" cy="52388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Rectangle 19"/>
            <p:cNvSpPr>
              <a:spLocks noChangeArrowheads="1"/>
            </p:cNvSpPr>
            <p:nvPr/>
          </p:nvSpPr>
          <p:spPr bwMode="auto">
            <a:xfrm>
              <a:off x="7260132" y="3964413"/>
              <a:ext cx="277306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1.0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Line 20"/>
            <p:cNvSpPr>
              <a:spLocks noChangeShapeType="1"/>
            </p:cNvSpPr>
            <p:nvPr/>
          </p:nvSpPr>
          <p:spPr bwMode="auto">
            <a:xfrm>
              <a:off x="7415213" y="3811588"/>
              <a:ext cx="0" cy="52388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Line 22"/>
            <p:cNvSpPr>
              <a:spLocks noChangeShapeType="1"/>
            </p:cNvSpPr>
            <p:nvPr/>
          </p:nvSpPr>
          <p:spPr bwMode="auto">
            <a:xfrm flipH="1">
              <a:off x="5083175" y="3811588"/>
              <a:ext cx="5715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Rectangle 23"/>
            <p:cNvSpPr>
              <a:spLocks noChangeArrowheads="1"/>
            </p:cNvSpPr>
            <p:nvPr/>
          </p:nvSpPr>
          <p:spPr bwMode="auto">
            <a:xfrm>
              <a:off x="4886674" y="3714750"/>
              <a:ext cx="110922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0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Line 24"/>
            <p:cNvSpPr>
              <a:spLocks noChangeShapeType="1"/>
            </p:cNvSpPr>
            <p:nvPr/>
          </p:nvSpPr>
          <p:spPr bwMode="auto">
            <a:xfrm flipH="1">
              <a:off x="5083175" y="3394075"/>
              <a:ext cx="5715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Rectangle 25"/>
            <p:cNvSpPr>
              <a:spLocks noChangeArrowheads="1"/>
            </p:cNvSpPr>
            <p:nvPr/>
          </p:nvSpPr>
          <p:spPr bwMode="auto">
            <a:xfrm>
              <a:off x="4752020" y="3297238"/>
              <a:ext cx="277306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0.3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Line 26"/>
            <p:cNvSpPr>
              <a:spLocks noChangeShapeType="1"/>
            </p:cNvSpPr>
            <p:nvPr/>
          </p:nvSpPr>
          <p:spPr bwMode="auto">
            <a:xfrm flipH="1">
              <a:off x="5083175" y="2976563"/>
              <a:ext cx="5715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Rectangle 27"/>
            <p:cNvSpPr>
              <a:spLocks noChangeArrowheads="1"/>
            </p:cNvSpPr>
            <p:nvPr/>
          </p:nvSpPr>
          <p:spPr bwMode="auto">
            <a:xfrm>
              <a:off x="4752020" y="2879724"/>
              <a:ext cx="277306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0.6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Line 28"/>
            <p:cNvSpPr>
              <a:spLocks noChangeShapeType="1"/>
            </p:cNvSpPr>
            <p:nvPr/>
          </p:nvSpPr>
          <p:spPr bwMode="auto">
            <a:xfrm flipH="1">
              <a:off x="5083175" y="2560638"/>
              <a:ext cx="5715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Rectangle 29"/>
            <p:cNvSpPr>
              <a:spLocks noChangeArrowheads="1"/>
            </p:cNvSpPr>
            <p:nvPr/>
          </p:nvSpPr>
          <p:spPr bwMode="auto">
            <a:xfrm>
              <a:off x="4752020" y="2463801"/>
              <a:ext cx="277306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0.9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Line 30"/>
            <p:cNvSpPr>
              <a:spLocks noChangeShapeType="1"/>
            </p:cNvSpPr>
            <p:nvPr/>
          </p:nvSpPr>
          <p:spPr bwMode="auto">
            <a:xfrm flipH="1">
              <a:off x="5083175" y="2143125"/>
              <a:ext cx="5715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31"/>
            <p:cNvSpPr>
              <a:spLocks noChangeArrowheads="1"/>
            </p:cNvSpPr>
            <p:nvPr/>
          </p:nvSpPr>
          <p:spPr bwMode="auto">
            <a:xfrm>
              <a:off x="4752020" y="2046289"/>
              <a:ext cx="277306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1.2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Rectangle 32"/>
            <p:cNvSpPr>
              <a:spLocks noChangeArrowheads="1"/>
            </p:cNvSpPr>
            <p:nvPr/>
          </p:nvSpPr>
          <p:spPr bwMode="auto">
            <a:xfrm>
              <a:off x="5513518" y="4293675"/>
              <a:ext cx="1500412" cy="29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Fractional Effect</a:t>
              </a:r>
              <a:endParaRPr lang="en-US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Rectangle 33"/>
            <p:cNvSpPr>
              <a:spLocks noChangeArrowheads="1"/>
            </p:cNvSpPr>
            <p:nvPr/>
          </p:nvSpPr>
          <p:spPr bwMode="auto">
            <a:xfrm rot="16200000">
              <a:off x="4431712" y="2922902"/>
              <a:ext cx="249220" cy="266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CI</a:t>
              </a:r>
              <a:endParaRPr lang="en-US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" name="Oval 34"/>
            <p:cNvSpPr>
              <a:spLocks noChangeArrowheads="1"/>
            </p:cNvSpPr>
            <p:nvPr/>
          </p:nvSpPr>
          <p:spPr bwMode="auto">
            <a:xfrm>
              <a:off x="5472113" y="2540000"/>
              <a:ext cx="57150" cy="77788"/>
            </a:xfrm>
            <a:prstGeom prst="ellipse">
              <a:avLst/>
            </a:prstGeom>
            <a:solidFill>
              <a:srgbClr val="000000"/>
            </a:solidFill>
            <a:ln w="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105" name="Oval 35"/>
            <p:cNvSpPr>
              <a:spLocks noChangeArrowheads="1"/>
            </p:cNvSpPr>
            <p:nvPr/>
          </p:nvSpPr>
          <p:spPr bwMode="auto">
            <a:xfrm>
              <a:off x="5927725" y="2708275"/>
              <a:ext cx="57150" cy="76200"/>
            </a:xfrm>
            <a:prstGeom prst="ellipse">
              <a:avLst/>
            </a:prstGeom>
            <a:solidFill>
              <a:srgbClr val="000000"/>
            </a:solidFill>
            <a:ln w="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106" name="Oval 36"/>
            <p:cNvSpPr>
              <a:spLocks noChangeArrowheads="1"/>
            </p:cNvSpPr>
            <p:nvPr/>
          </p:nvSpPr>
          <p:spPr bwMode="auto">
            <a:xfrm>
              <a:off x="6292850" y="2746375"/>
              <a:ext cx="57150" cy="76200"/>
            </a:xfrm>
            <a:prstGeom prst="ellipse">
              <a:avLst/>
            </a:prstGeom>
            <a:solidFill>
              <a:srgbClr val="000000"/>
            </a:solidFill>
            <a:ln w="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107" name="Oval 37"/>
            <p:cNvSpPr>
              <a:spLocks noChangeArrowheads="1"/>
            </p:cNvSpPr>
            <p:nvPr/>
          </p:nvSpPr>
          <p:spPr bwMode="auto">
            <a:xfrm>
              <a:off x="6608763" y="2803525"/>
              <a:ext cx="58738" cy="77788"/>
            </a:xfrm>
            <a:prstGeom prst="ellipse">
              <a:avLst/>
            </a:prstGeom>
            <a:solidFill>
              <a:srgbClr val="000000"/>
            </a:solidFill>
            <a:ln w="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108" name="Freeform 38"/>
            <p:cNvSpPr>
              <a:spLocks/>
            </p:cNvSpPr>
            <p:nvPr/>
          </p:nvSpPr>
          <p:spPr bwMode="auto">
            <a:xfrm>
              <a:off x="5145088" y="1692275"/>
              <a:ext cx="2260600" cy="1400175"/>
            </a:xfrm>
            <a:custGeom>
              <a:avLst/>
              <a:gdLst>
                <a:gd name="T0" fmla="*/ 2147483647 w 1424"/>
                <a:gd name="T1" fmla="*/ 2147483647 h 882"/>
                <a:gd name="T2" fmla="*/ 2147483647 w 1424"/>
                <a:gd name="T3" fmla="*/ 2147483647 h 882"/>
                <a:gd name="T4" fmla="*/ 2147483647 w 1424"/>
                <a:gd name="T5" fmla="*/ 2147483647 h 882"/>
                <a:gd name="T6" fmla="*/ 2147483647 w 1424"/>
                <a:gd name="T7" fmla="*/ 2147483647 h 882"/>
                <a:gd name="T8" fmla="*/ 2147483647 w 1424"/>
                <a:gd name="T9" fmla="*/ 2147483647 h 882"/>
                <a:gd name="T10" fmla="*/ 2147483647 w 1424"/>
                <a:gd name="T11" fmla="*/ 2147483647 h 882"/>
                <a:gd name="T12" fmla="*/ 2147483647 w 1424"/>
                <a:gd name="T13" fmla="*/ 2147483647 h 882"/>
                <a:gd name="T14" fmla="*/ 2147483647 w 1424"/>
                <a:gd name="T15" fmla="*/ 2147483647 h 882"/>
                <a:gd name="T16" fmla="*/ 2147483647 w 1424"/>
                <a:gd name="T17" fmla="*/ 2147483647 h 882"/>
                <a:gd name="T18" fmla="*/ 2147483647 w 1424"/>
                <a:gd name="T19" fmla="*/ 2147483647 h 882"/>
                <a:gd name="T20" fmla="*/ 2147483647 w 1424"/>
                <a:gd name="T21" fmla="*/ 2147483647 h 882"/>
                <a:gd name="T22" fmla="*/ 2147483647 w 1424"/>
                <a:gd name="T23" fmla="*/ 2147483647 h 882"/>
                <a:gd name="T24" fmla="*/ 2147483647 w 1424"/>
                <a:gd name="T25" fmla="*/ 2147483647 h 882"/>
                <a:gd name="T26" fmla="*/ 2147483647 w 1424"/>
                <a:gd name="T27" fmla="*/ 2147483647 h 882"/>
                <a:gd name="T28" fmla="*/ 2147483647 w 1424"/>
                <a:gd name="T29" fmla="*/ 2147483647 h 882"/>
                <a:gd name="T30" fmla="*/ 2147483647 w 1424"/>
                <a:gd name="T31" fmla="*/ 2147483647 h 882"/>
                <a:gd name="T32" fmla="*/ 2147483647 w 1424"/>
                <a:gd name="T33" fmla="*/ 2147483647 h 882"/>
                <a:gd name="T34" fmla="*/ 2147483647 w 1424"/>
                <a:gd name="T35" fmla="*/ 2147483647 h 882"/>
                <a:gd name="T36" fmla="*/ 2147483647 w 1424"/>
                <a:gd name="T37" fmla="*/ 2147483647 h 882"/>
                <a:gd name="T38" fmla="*/ 2147483647 w 1424"/>
                <a:gd name="T39" fmla="*/ 2147483647 h 882"/>
                <a:gd name="T40" fmla="*/ 2147483647 w 1424"/>
                <a:gd name="T41" fmla="*/ 2147483647 h 882"/>
                <a:gd name="T42" fmla="*/ 2147483647 w 1424"/>
                <a:gd name="T43" fmla="*/ 2147483647 h 882"/>
                <a:gd name="T44" fmla="*/ 2147483647 w 1424"/>
                <a:gd name="T45" fmla="*/ 2147483647 h 882"/>
                <a:gd name="T46" fmla="*/ 2147483647 w 1424"/>
                <a:gd name="T47" fmla="*/ 2147483647 h 882"/>
                <a:gd name="T48" fmla="*/ 2147483647 w 1424"/>
                <a:gd name="T49" fmla="*/ 2147483647 h 882"/>
                <a:gd name="T50" fmla="*/ 2147483647 w 1424"/>
                <a:gd name="T51" fmla="*/ 2147483647 h 882"/>
                <a:gd name="T52" fmla="*/ 2147483647 w 1424"/>
                <a:gd name="T53" fmla="*/ 2147483647 h 882"/>
                <a:gd name="T54" fmla="*/ 2147483647 w 1424"/>
                <a:gd name="T55" fmla="*/ 2147483647 h 882"/>
                <a:gd name="T56" fmla="*/ 2147483647 w 1424"/>
                <a:gd name="T57" fmla="*/ 2147483647 h 882"/>
                <a:gd name="T58" fmla="*/ 2147483647 w 1424"/>
                <a:gd name="T59" fmla="*/ 2147483647 h 882"/>
                <a:gd name="T60" fmla="*/ 2147483647 w 1424"/>
                <a:gd name="T61" fmla="*/ 2147483647 h 882"/>
                <a:gd name="T62" fmla="*/ 2147483647 w 1424"/>
                <a:gd name="T63" fmla="*/ 2147483647 h 882"/>
                <a:gd name="T64" fmla="*/ 2147483647 w 1424"/>
                <a:gd name="T65" fmla="*/ 2147483647 h 882"/>
                <a:gd name="T66" fmla="*/ 2147483647 w 1424"/>
                <a:gd name="T67" fmla="*/ 2147483647 h 882"/>
                <a:gd name="T68" fmla="*/ 2147483647 w 1424"/>
                <a:gd name="T69" fmla="*/ 2147483647 h 882"/>
                <a:gd name="T70" fmla="*/ 2147483647 w 1424"/>
                <a:gd name="T71" fmla="*/ 2147483647 h 882"/>
                <a:gd name="T72" fmla="*/ 2147483647 w 1424"/>
                <a:gd name="T73" fmla="*/ 2147483647 h 882"/>
                <a:gd name="T74" fmla="*/ 2147483647 w 1424"/>
                <a:gd name="T75" fmla="*/ 2147483647 h 882"/>
                <a:gd name="T76" fmla="*/ 2147483647 w 1424"/>
                <a:gd name="T77" fmla="*/ 2147483647 h 882"/>
                <a:gd name="T78" fmla="*/ 2147483647 w 1424"/>
                <a:gd name="T79" fmla="*/ 2147483647 h 882"/>
                <a:gd name="T80" fmla="*/ 2147483647 w 1424"/>
                <a:gd name="T81" fmla="*/ 2147483647 h 882"/>
                <a:gd name="T82" fmla="*/ 2147483647 w 1424"/>
                <a:gd name="T83" fmla="*/ 2147483647 h 882"/>
                <a:gd name="T84" fmla="*/ 2147483647 w 1424"/>
                <a:gd name="T85" fmla="*/ 2147483647 h 882"/>
                <a:gd name="T86" fmla="*/ 2147483647 w 1424"/>
                <a:gd name="T87" fmla="*/ 2147483647 h 882"/>
                <a:gd name="T88" fmla="*/ 2147483647 w 1424"/>
                <a:gd name="T89" fmla="*/ 2147483647 h 882"/>
                <a:gd name="T90" fmla="*/ 2147483647 w 1424"/>
                <a:gd name="T91" fmla="*/ 2147483647 h 882"/>
                <a:gd name="T92" fmla="*/ 2147483647 w 1424"/>
                <a:gd name="T93" fmla="*/ 2147483647 h 882"/>
                <a:gd name="T94" fmla="*/ 2147483647 w 1424"/>
                <a:gd name="T95" fmla="*/ 2147483647 h 882"/>
                <a:gd name="T96" fmla="*/ 2147483647 w 1424"/>
                <a:gd name="T97" fmla="*/ 2147483647 h 882"/>
                <a:gd name="T98" fmla="*/ 2147483647 w 1424"/>
                <a:gd name="T99" fmla="*/ 2147483647 h 882"/>
                <a:gd name="T100" fmla="*/ 2147483647 w 1424"/>
                <a:gd name="T101" fmla="*/ 2147483647 h 882"/>
                <a:gd name="T102" fmla="*/ 2147483647 w 1424"/>
                <a:gd name="T103" fmla="*/ 2147483647 h 882"/>
                <a:gd name="T104" fmla="*/ 2147483647 w 1424"/>
                <a:gd name="T105" fmla="*/ 2147483647 h 882"/>
                <a:gd name="T106" fmla="*/ 2147483647 w 1424"/>
                <a:gd name="T107" fmla="*/ 2147483647 h 882"/>
                <a:gd name="T108" fmla="*/ 2147483647 w 1424"/>
                <a:gd name="T109" fmla="*/ 2147483647 h 882"/>
                <a:gd name="T110" fmla="*/ 2147483647 w 1424"/>
                <a:gd name="T111" fmla="*/ 2147483647 h 882"/>
                <a:gd name="T112" fmla="*/ 2147483647 w 1424"/>
                <a:gd name="T113" fmla="*/ 2147483647 h 882"/>
                <a:gd name="T114" fmla="*/ 2147483647 w 1424"/>
                <a:gd name="T115" fmla="*/ 2147483647 h 882"/>
                <a:gd name="T116" fmla="*/ 2147483647 w 1424"/>
                <a:gd name="T117" fmla="*/ 2147483647 h 88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4" h="882">
                  <a:moveTo>
                    <a:pt x="0" y="0"/>
                  </a:moveTo>
                  <a:lnTo>
                    <a:pt x="6" y="150"/>
                  </a:lnTo>
                  <a:lnTo>
                    <a:pt x="15" y="223"/>
                  </a:lnTo>
                  <a:lnTo>
                    <a:pt x="18" y="271"/>
                  </a:lnTo>
                  <a:lnTo>
                    <a:pt x="27" y="308"/>
                  </a:lnTo>
                  <a:lnTo>
                    <a:pt x="34" y="336"/>
                  </a:lnTo>
                  <a:lnTo>
                    <a:pt x="40" y="360"/>
                  </a:lnTo>
                  <a:lnTo>
                    <a:pt x="43" y="377"/>
                  </a:lnTo>
                  <a:lnTo>
                    <a:pt x="52" y="397"/>
                  </a:lnTo>
                  <a:lnTo>
                    <a:pt x="58" y="409"/>
                  </a:lnTo>
                  <a:lnTo>
                    <a:pt x="64" y="421"/>
                  </a:lnTo>
                  <a:lnTo>
                    <a:pt x="70" y="433"/>
                  </a:lnTo>
                  <a:lnTo>
                    <a:pt x="76" y="441"/>
                  </a:lnTo>
                  <a:lnTo>
                    <a:pt x="82" y="453"/>
                  </a:lnTo>
                  <a:lnTo>
                    <a:pt x="88" y="462"/>
                  </a:lnTo>
                  <a:lnTo>
                    <a:pt x="91" y="470"/>
                  </a:lnTo>
                  <a:lnTo>
                    <a:pt x="100" y="478"/>
                  </a:lnTo>
                  <a:lnTo>
                    <a:pt x="106" y="482"/>
                  </a:lnTo>
                  <a:lnTo>
                    <a:pt x="112" y="490"/>
                  </a:lnTo>
                  <a:lnTo>
                    <a:pt x="118" y="494"/>
                  </a:lnTo>
                  <a:lnTo>
                    <a:pt x="124" y="502"/>
                  </a:lnTo>
                  <a:lnTo>
                    <a:pt x="130" y="506"/>
                  </a:lnTo>
                  <a:lnTo>
                    <a:pt x="136" y="510"/>
                  </a:lnTo>
                  <a:lnTo>
                    <a:pt x="142" y="514"/>
                  </a:lnTo>
                  <a:lnTo>
                    <a:pt x="148" y="522"/>
                  </a:lnTo>
                  <a:lnTo>
                    <a:pt x="154" y="526"/>
                  </a:lnTo>
                  <a:lnTo>
                    <a:pt x="161" y="530"/>
                  </a:lnTo>
                  <a:lnTo>
                    <a:pt x="167" y="534"/>
                  </a:lnTo>
                  <a:lnTo>
                    <a:pt x="173" y="538"/>
                  </a:lnTo>
                  <a:lnTo>
                    <a:pt x="179" y="542"/>
                  </a:lnTo>
                  <a:lnTo>
                    <a:pt x="185" y="542"/>
                  </a:lnTo>
                  <a:lnTo>
                    <a:pt x="188" y="547"/>
                  </a:lnTo>
                  <a:lnTo>
                    <a:pt x="197" y="551"/>
                  </a:lnTo>
                  <a:lnTo>
                    <a:pt x="203" y="555"/>
                  </a:lnTo>
                  <a:lnTo>
                    <a:pt x="209" y="559"/>
                  </a:lnTo>
                  <a:lnTo>
                    <a:pt x="215" y="559"/>
                  </a:lnTo>
                  <a:lnTo>
                    <a:pt x="221" y="563"/>
                  </a:lnTo>
                  <a:lnTo>
                    <a:pt x="227" y="567"/>
                  </a:lnTo>
                  <a:lnTo>
                    <a:pt x="233" y="571"/>
                  </a:lnTo>
                  <a:lnTo>
                    <a:pt x="239" y="571"/>
                  </a:lnTo>
                  <a:lnTo>
                    <a:pt x="245" y="575"/>
                  </a:lnTo>
                  <a:lnTo>
                    <a:pt x="251" y="579"/>
                  </a:lnTo>
                  <a:lnTo>
                    <a:pt x="257" y="579"/>
                  </a:lnTo>
                  <a:lnTo>
                    <a:pt x="263" y="583"/>
                  </a:lnTo>
                  <a:lnTo>
                    <a:pt x="269" y="583"/>
                  </a:lnTo>
                  <a:lnTo>
                    <a:pt x="275" y="587"/>
                  </a:lnTo>
                  <a:lnTo>
                    <a:pt x="281" y="587"/>
                  </a:lnTo>
                  <a:lnTo>
                    <a:pt x="287" y="591"/>
                  </a:lnTo>
                  <a:lnTo>
                    <a:pt x="294" y="591"/>
                  </a:lnTo>
                  <a:lnTo>
                    <a:pt x="300" y="595"/>
                  </a:lnTo>
                  <a:lnTo>
                    <a:pt x="306" y="599"/>
                  </a:lnTo>
                  <a:lnTo>
                    <a:pt x="312" y="599"/>
                  </a:lnTo>
                  <a:lnTo>
                    <a:pt x="318" y="603"/>
                  </a:lnTo>
                  <a:lnTo>
                    <a:pt x="324" y="603"/>
                  </a:lnTo>
                  <a:lnTo>
                    <a:pt x="330" y="603"/>
                  </a:lnTo>
                  <a:lnTo>
                    <a:pt x="336" y="607"/>
                  </a:lnTo>
                  <a:lnTo>
                    <a:pt x="342" y="607"/>
                  </a:lnTo>
                  <a:lnTo>
                    <a:pt x="348" y="611"/>
                  </a:lnTo>
                  <a:lnTo>
                    <a:pt x="354" y="611"/>
                  </a:lnTo>
                  <a:lnTo>
                    <a:pt x="360" y="615"/>
                  </a:lnTo>
                  <a:lnTo>
                    <a:pt x="366" y="615"/>
                  </a:lnTo>
                  <a:lnTo>
                    <a:pt x="372" y="619"/>
                  </a:lnTo>
                  <a:lnTo>
                    <a:pt x="375" y="619"/>
                  </a:lnTo>
                  <a:lnTo>
                    <a:pt x="381" y="619"/>
                  </a:lnTo>
                  <a:lnTo>
                    <a:pt x="390" y="623"/>
                  </a:lnTo>
                  <a:lnTo>
                    <a:pt x="396" y="623"/>
                  </a:lnTo>
                  <a:lnTo>
                    <a:pt x="402" y="627"/>
                  </a:lnTo>
                  <a:lnTo>
                    <a:pt x="408" y="627"/>
                  </a:lnTo>
                  <a:lnTo>
                    <a:pt x="414" y="627"/>
                  </a:lnTo>
                  <a:lnTo>
                    <a:pt x="421" y="631"/>
                  </a:lnTo>
                  <a:lnTo>
                    <a:pt x="427" y="631"/>
                  </a:lnTo>
                  <a:lnTo>
                    <a:pt x="433" y="631"/>
                  </a:lnTo>
                  <a:lnTo>
                    <a:pt x="439" y="636"/>
                  </a:lnTo>
                  <a:lnTo>
                    <a:pt x="445" y="636"/>
                  </a:lnTo>
                  <a:lnTo>
                    <a:pt x="451" y="636"/>
                  </a:lnTo>
                  <a:lnTo>
                    <a:pt x="457" y="640"/>
                  </a:lnTo>
                  <a:lnTo>
                    <a:pt x="463" y="640"/>
                  </a:lnTo>
                  <a:lnTo>
                    <a:pt x="469" y="644"/>
                  </a:lnTo>
                  <a:lnTo>
                    <a:pt x="475" y="644"/>
                  </a:lnTo>
                  <a:lnTo>
                    <a:pt x="481" y="644"/>
                  </a:lnTo>
                  <a:lnTo>
                    <a:pt x="487" y="644"/>
                  </a:lnTo>
                  <a:lnTo>
                    <a:pt x="493" y="648"/>
                  </a:lnTo>
                  <a:lnTo>
                    <a:pt x="499" y="648"/>
                  </a:lnTo>
                  <a:lnTo>
                    <a:pt x="505" y="648"/>
                  </a:lnTo>
                  <a:lnTo>
                    <a:pt x="511" y="652"/>
                  </a:lnTo>
                  <a:lnTo>
                    <a:pt x="517" y="652"/>
                  </a:lnTo>
                  <a:lnTo>
                    <a:pt x="523" y="652"/>
                  </a:lnTo>
                  <a:lnTo>
                    <a:pt x="529" y="656"/>
                  </a:lnTo>
                  <a:lnTo>
                    <a:pt x="535" y="656"/>
                  </a:lnTo>
                  <a:lnTo>
                    <a:pt x="541" y="656"/>
                  </a:lnTo>
                  <a:lnTo>
                    <a:pt x="547" y="660"/>
                  </a:lnTo>
                  <a:lnTo>
                    <a:pt x="554" y="660"/>
                  </a:lnTo>
                  <a:lnTo>
                    <a:pt x="560" y="660"/>
                  </a:lnTo>
                  <a:lnTo>
                    <a:pt x="566" y="660"/>
                  </a:lnTo>
                  <a:lnTo>
                    <a:pt x="572" y="664"/>
                  </a:lnTo>
                  <a:lnTo>
                    <a:pt x="578" y="664"/>
                  </a:lnTo>
                  <a:lnTo>
                    <a:pt x="584" y="664"/>
                  </a:lnTo>
                  <a:lnTo>
                    <a:pt x="590" y="668"/>
                  </a:lnTo>
                  <a:lnTo>
                    <a:pt x="596" y="668"/>
                  </a:lnTo>
                  <a:lnTo>
                    <a:pt x="602" y="668"/>
                  </a:lnTo>
                  <a:lnTo>
                    <a:pt x="608" y="668"/>
                  </a:lnTo>
                  <a:lnTo>
                    <a:pt x="614" y="672"/>
                  </a:lnTo>
                  <a:lnTo>
                    <a:pt x="620" y="672"/>
                  </a:lnTo>
                  <a:lnTo>
                    <a:pt x="626" y="672"/>
                  </a:lnTo>
                  <a:lnTo>
                    <a:pt x="632" y="676"/>
                  </a:lnTo>
                  <a:lnTo>
                    <a:pt x="638" y="676"/>
                  </a:lnTo>
                  <a:lnTo>
                    <a:pt x="644" y="676"/>
                  </a:lnTo>
                  <a:lnTo>
                    <a:pt x="650" y="676"/>
                  </a:lnTo>
                  <a:lnTo>
                    <a:pt x="656" y="680"/>
                  </a:lnTo>
                  <a:lnTo>
                    <a:pt x="662" y="680"/>
                  </a:lnTo>
                  <a:lnTo>
                    <a:pt x="668" y="680"/>
                  </a:lnTo>
                  <a:lnTo>
                    <a:pt x="674" y="680"/>
                  </a:lnTo>
                  <a:lnTo>
                    <a:pt x="681" y="684"/>
                  </a:lnTo>
                  <a:lnTo>
                    <a:pt x="687" y="684"/>
                  </a:lnTo>
                  <a:lnTo>
                    <a:pt x="693" y="684"/>
                  </a:lnTo>
                  <a:lnTo>
                    <a:pt x="699" y="684"/>
                  </a:lnTo>
                  <a:lnTo>
                    <a:pt x="705" y="688"/>
                  </a:lnTo>
                  <a:lnTo>
                    <a:pt x="711" y="688"/>
                  </a:lnTo>
                  <a:lnTo>
                    <a:pt x="717" y="688"/>
                  </a:lnTo>
                  <a:lnTo>
                    <a:pt x="723" y="688"/>
                  </a:lnTo>
                  <a:lnTo>
                    <a:pt x="729" y="692"/>
                  </a:lnTo>
                  <a:lnTo>
                    <a:pt x="735" y="692"/>
                  </a:lnTo>
                  <a:lnTo>
                    <a:pt x="741" y="692"/>
                  </a:lnTo>
                  <a:lnTo>
                    <a:pt x="747" y="692"/>
                  </a:lnTo>
                  <a:lnTo>
                    <a:pt x="753" y="696"/>
                  </a:lnTo>
                  <a:lnTo>
                    <a:pt x="756" y="696"/>
                  </a:lnTo>
                  <a:lnTo>
                    <a:pt x="765" y="696"/>
                  </a:lnTo>
                  <a:lnTo>
                    <a:pt x="768" y="696"/>
                  </a:lnTo>
                  <a:lnTo>
                    <a:pt x="777" y="700"/>
                  </a:lnTo>
                  <a:lnTo>
                    <a:pt x="783" y="700"/>
                  </a:lnTo>
                  <a:lnTo>
                    <a:pt x="789" y="700"/>
                  </a:lnTo>
                  <a:lnTo>
                    <a:pt x="795" y="700"/>
                  </a:lnTo>
                  <a:lnTo>
                    <a:pt x="801" y="704"/>
                  </a:lnTo>
                  <a:lnTo>
                    <a:pt x="807" y="704"/>
                  </a:lnTo>
                  <a:lnTo>
                    <a:pt x="814" y="704"/>
                  </a:lnTo>
                  <a:lnTo>
                    <a:pt x="820" y="704"/>
                  </a:lnTo>
                  <a:lnTo>
                    <a:pt x="826" y="708"/>
                  </a:lnTo>
                  <a:lnTo>
                    <a:pt x="832" y="708"/>
                  </a:lnTo>
                  <a:lnTo>
                    <a:pt x="838" y="708"/>
                  </a:lnTo>
                  <a:lnTo>
                    <a:pt x="844" y="708"/>
                  </a:lnTo>
                  <a:lnTo>
                    <a:pt x="850" y="712"/>
                  </a:lnTo>
                  <a:lnTo>
                    <a:pt x="856" y="712"/>
                  </a:lnTo>
                  <a:lnTo>
                    <a:pt x="862" y="712"/>
                  </a:lnTo>
                  <a:lnTo>
                    <a:pt x="868" y="712"/>
                  </a:lnTo>
                  <a:lnTo>
                    <a:pt x="874" y="712"/>
                  </a:lnTo>
                  <a:lnTo>
                    <a:pt x="880" y="716"/>
                  </a:lnTo>
                  <a:lnTo>
                    <a:pt x="886" y="716"/>
                  </a:lnTo>
                  <a:lnTo>
                    <a:pt x="892" y="716"/>
                  </a:lnTo>
                  <a:lnTo>
                    <a:pt x="898" y="716"/>
                  </a:lnTo>
                  <a:lnTo>
                    <a:pt x="904" y="720"/>
                  </a:lnTo>
                  <a:lnTo>
                    <a:pt x="910" y="720"/>
                  </a:lnTo>
                  <a:lnTo>
                    <a:pt x="916" y="720"/>
                  </a:lnTo>
                  <a:lnTo>
                    <a:pt x="922" y="720"/>
                  </a:lnTo>
                  <a:lnTo>
                    <a:pt x="928" y="725"/>
                  </a:lnTo>
                  <a:lnTo>
                    <a:pt x="934" y="725"/>
                  </a:lnTo>
                  <a:lnTo>
                    <a:pt x="941" y="725"/>
                  </a:lnTo>
                  <a:lnTo>
                    <a:pt x="947" y="725"/>
                  </a:lnTo>
                  <a:lnTo>
                    <a:pt x="953" y="729"/>
                  </a:lnTo>
                  <a:lnTo>
                    <a:pt x="959" y="729"/>
                  </a:lnTo>
                  <a:lnTo>
                    <a:pt x="965" y="729"/>
                  </a:lnTo>
                  <a:lnTo>
                    <a:pt x="971" y="729"/>
                  </a:lnTo>
                  <a:lnTo>
                    <a:pt x="977" y="733"/>
                  </a:lnTo>
                  <a:lnTo>
                    <a:pt x="983" y="733"/>
                  </a:lnTo>
                  <a:lnTo>
                    <a:pt x="989" y="733"/>
                  </a:lnTo>
                  <a:lnTo>
                    <a:pt x="995" y="733"/>
                  </a:lnTo>
                  <a:lnTo>
                    <a:pt x="1001" y="737"/>
                  </a:lnTo>
                  <a:lnTo>
                    <a:pt x="1007" y="737"/>
                  </a:lnTo>
                  <a:lnTo>
                    <a:pt x="1013" y="737"/>
                  </a:lnTo>
                  <a:lnTo>
                    <a:pt x="1019" y="737"/>
                  </a:lnTo>
                  <a:lnTo>
                    <a:pt x="1025" y="741"/>
                  </a:lnTo>
                  <a:lnTo>
                    <a:pt x="1031" y="741"/>
                  </a:lnTo>
                  <a:lnTo>
                    <a:pt x="1037" y="741"/>
                  </a:lnTo>
                  <a:lnTo>
                    <a:pt x="1043" y="741"/>
                  </a:lnTo>
                  <a:lnTo>
                    <a:pt x="1049" y="745"/>
                  </a:lnTo>
                  <a:lnTo>
                    <a:pt x="1055" y="745"/>
                  </a:lnTo>
                  <a:lnTo>
                    <a:pt x="1061" y="745"/>
                  </a:lnTo>
                  <a:lnTo>
                    <a:pt x="1068" y="745"/>
                  </a:lnTo>
                  <a:lnTo>
                    <a:pt x="1074" y="749"/>
                  </a:lnTo>
                  <a:lnTo>
                    <a:pt x="1080" y="749"/>
                  </a:lnTo>
                  <a:lnTo>
                    <a:pt x="1086" y="749"/>
                  </a:lnTo>
                  <a:lnTo>
                    <a:pt x="1092" y="749"/>
                  </a:lnTo>
                  <a:lnTo>
                    <a:pt x="1098" y="753"/>
                  </a:lnTo>
                  <a:lnTo>
                    <a:pt x="1104" y="753"/>
                  </a:lnTo>
                  <a:lnTo>
                    <a:pt x="1110" y="753"/>
                  </a:lnTo>
                  <a:lnTo>
                    <a:pt x="1116" y="757"/>
                  </a:lnTo>
                  <a:lnTo>
                    <a:pt x="1122" y="757"/>
                  </a:lnTo>
                  <a:lnTo>
                    <a:pt x="1128" y="757"/>
                  </a:lnTo>
                  <a:lnTo>
                    <a:pt x="1134" y="757"/>
                  </a:lnTo>
                  <a:lnTo>
                    <a:pt x="1140" y="761"/>
                  </a:lnTo>
                  <a:lnTo>
                    <a:pt x="1146" y="761"/>
                  </a:lnTo>
                  <a:lnTo>
                    <a:pt x="1152" y="761"/>
                  </a:lnTo>
                  <a:lnTo>
                    <a:pt x="1158" y="765"/>
                  </a:lnTo>
                  <a:lnTo>
                    <a:pt x="1164" y="765"/>
                  </a:lnTo>
                  <a:lnTo>
                    <a:pt x="1170" y="765"/>
                  </a:lnTo>
                  <a:lnTo>
                    <a:pt x="1176" y="765"/>
                  </a:lnTo>
                  <a:lnTo>
                    <a:pt x="1182" y="769"/>
                  </a:lnTo>
                  <a:lnTo>
                    <a:pt x="1188" y="769"/>
                  </a:lnTo>
                  <a:lnTo>
                    <a:pt x="1194" y="769"/>
                  </a:lnTo>
                  <a:lnTo>
                    <a:pt x="1201" y="773"/>
                  </a:lnTo>
                  <a:lnTo>
                    <a:pt x="1207" y="773"/>
                  </a:lnTo>
                  <a:lnTo>
                    <a:pt x="1213" y="773"/>
                  </a:lnTo>
                  <a:lnTo>
                    <a:pt x="1219" y="777"/>
                  </a:lnTo>
                  <a:lnTo>
                    <a:pt x="1225" y="777"/>
                  </a:lnTo>
                  <a:lnTo>
                    <a:pt x="1231" y="777"/>
                  </a:lnTo>
                  <a:lnTo>
                    <a:pt x="1237" y="781"/>
                  </a:lnTo>
                  <a:lnTo>
                    <a:pt x="1243" y="781"/>
                  </a:lnTo>
                  <a:lnTo>
                    <a:pt x="1249" y="781"/>
                  </a:lnTo>
                  <a:lnTo>
                    <a:pt x="1255" y="785"/>
                  </a:lnTo>
                  <a:lnTo>
                    <a:pt x="1261" y="785"/>
                  </a:lnTo>
                  <a:lnTo>
                    <a:pt x="1267" y="789"/>
                  </a:lnTo>
                  <a:lnTo>
                    <a:pt x="1273" y="789"/>
                  </a:lnTo>
                  <a:lnTo>
                    <a:pt x="1279" y="789"/>
                  </a:lnTo>
                  <a:lnTo>
                    <a:pt x="1285" y="793"/>
                  </a:lnTo>
                  <a:lnTo>
                    <a:pt x="1291" y="793"/>
                  </a:lnTo>
                  <a:lnTo>
                    <a:pt x="1297" y="797"/>
                  </a:lnTo>
                  <a:lnTo>
                    <a:pt x="1303" y="797"/>
                  </a:lnTo>
                  <a:lnTo>
                    <a:pt x="1309" y="801"/>
                  </a:lnTo>
                  <a:lnTo>
                    <a:pt x="1315" y="801"/>
                  </a:lnTo>
                  <a:lnTo>
                    <a:pt x="1321" y="805"/>
                  </a:lnTo>
                  <a:lnTo>
                    <a:pt x="1328" y="805"/>
                  </a:lnTo>
                  <a:lnTo>
                    <a:pt x="1334" y="809"/>
                  </a:lnTo>
                  <a:lnTo>
                    <a:pt x="1340" y="809"/>
                  </a:lnTo>
                  <a:lnTo>
                    <a:pt x="1346" y="813"/>
                  </a:lnTo>
                  <a:lnTo>
                    <a:pt x="1352" y="818"/>
                  </a:lnTo>
                  <a:lnTo>
                    <a:pt x="1358" y="818"/>
                  </a:lnTo>
                  <a:lnTo>
                    <a:pt x="1364" y="822"/>
                  </a:lnTo>
                  <a:lnTo>
                    <a:pt x="1370" y="826"/>
                  </a:lnTo>
                  <a:lnTo>
                    <a:pt x="1376" y="830"/>
                  </a:lnTo>
                  <a:lnTo>
                    <a:pt x="1382" y="830"/>
                  </a:lnTo>
                  <a:lnTo>
                    <a:pt x="1388" y="834"/>
                  </a:lnTo>
                  <a:lnTo>
                    <a:pt x="1394" y="842"/>
                  </a:lnTo>
                  <a:lnTo>
                    <a:pt x="1400" y="846"/>
                  </a:lnTo>
                  <a:lnTo>
                    <a:pt x="1406" y="850"/>
                  </a:lnTo>
                  <a:lnTo>
                    <a:pt x="1412" y="858"/>
                  </a:lnTo>
                  <a:lnTo>
                    <a:pt x="1418" y="866"/>
                  </a:lnTo>
                  <a:lnTo>
                    <a:pt x="1424" y="882"/>
                  </a:lnTo>
                </a:path>
              </a:pathLst>
            </a:custGeom>
            <a:noFill/>
            <a:ln w="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Freeform 39"/>
            <p:cNvSpPr>
              <a:spLocks/>
            </p:cNvSpPr>
            <p:nvPr/>
          </p:nvSpPr>
          <p:spPr bwMode="auto">
            <a:xfrm>
              <a:off x="5140325" y="2425700"/>
              <a:ext cx="2274888" cy="0"/>
            </a:xfrm>
            <a:custGeom>
              <a:avLst/>
              <a:gdLst>
                <a:gd name="T0" fmla="*/ 2147483647 w 1433"/>
                <a:gd name="T1" fmla="*/ 2147483647 w 1433"/>
                <a:gd name="T2" fmla="*/ 2147483647 w 1433"/>
                <a:gd name="T3" fmla="*/ 2147483647 w 1433"/>
                <a:gd name="T4" fmla="*/ 2147483647 w 1433"/>
                <a:gd name="T5" fmla="*/ 2147483647 w 1433"/>
                <a:gd name="T6" fmla="*/ 2147483647 w 1433"/>
                <a:gd name="T7" fmla="*/ 2147483647 w 1433"/>
                <a:gd name="T8" fmla="*/ 2147483647 w 1433"/>
                <a:gd name="T9" fmla="*/ 2147483647 w 1433"/>
                <a:gd name="T10" fmla="*/ 2147483647 w 1433"/>
                <a:gd name="T11" fmla="*/ 2147483647 w 1433"/>
                <a:gd name="T12" fmla="*/ 2147483647 w 1433"/>
                <a:gd name="T13" fmla="*/ 2147483647 w 1433"/>
                <a:gd name="T14" fmla="*/ 2147483647 w 1433"/>
                <a:gd name="T15" fmla="*/ 2147483647 w 1433"/>
                <a:gd name="T16" fmla="*/ 2147483647 w 1433"/>
                <a:gd name="T17" fmla="*/ 2147483647 w 1433"/>
                <a:gd name="T18" fmla="*/ 2147483647 w 1433"/>
                <a:gd name="T19" fmla="*/ 2147483647 w 1433"/>
                <a:gd name="T20" fmla="*/ 2147483647 w 1433"/>
                <a:gd name="T21" fmla="*/ 2147483647 w 1433"/>
                <a:gd name="T22" fmla="*/ 2147483647 w 1433"/>
                <a:gd name="T23" fmla="*/ 2147483647 w 1433"/>
                <a:gd name="T24" fmla="*/ 2147483647 w 1433"/>
                <a:gd name="T25" fmla="*/ 2147483647 w 1433"/>
                <a:gd name="T26" fmla="*/ 2147483647 w 1433"/>
                <a:gd name="T27" fmla="*/ 2147483647 w 1433"/>
                <a:gd name="T28" fmla="*/ 2147483647 w 1433"/>
                <a:gd name="T29" fmla="*/ 2147483647 w 1433"/>
                <a:gd name="T30" fmla="*/ 2147483647 w 1433"/>
                <a:gd name="T31" fmla="*/ 2147483647 w 1433"/>
                <a:gd name="T32" fmla="*/ 2147483647 w 1433"/>
                <a:gd name="T33" fmla="*/ 2147483647 w 1433"/>
                <a:gd name="T34" fmla="*/ 2147483647 w 1433"/>
                <a:gd name="T35" fmla="*/ 2147483647 w 1433"/>
                <a:gd name="T36" fmla="*/ 2147483647 w 1433"/>
                <a:gd name="T37" fmla="*/ 2147483647 w 1433"/>
                <a:gd name="T38" fmla="*/ 2147483647 w 1433"/>
                <a:gd name="T39" fmla="*/ 2147483647 w 1433"/>
                <a:gd name="T40" fmla="*/ 2147483647 w 1433"/>
                <a:gd name="T41" fmla="*/ 2147483647 w 1433"/>
                <a:gd name="T42" fmla="*/ 2147483647 w 1433"/>
                <a:gd name="T43" fmla="*/ 2147483647 w 1433"/>
                <a:gd name="T44" fmla="*/ 2147483647 w 1433"/>
                <a:gd name="T45" fmla="*/ 2147483647 w 1433"/>
                <a:gd name="T46" fmla="*/ 2147483647 w 1433"/>
                <a:gd name="T47" fmla="*/ 2147483647 w 1433"/>
                <a:gd name="T48" fmla="*/ 2147483647 w 1433"/>
                <a:gd name="T49" fmla="*/ 2147483647 w 1433"/>
                <a:gd name="T50" fmla="*/ 2147483647 w 1433"/>
                <a:gd name="T51" fmla="*/ 2147483647 w 1433"/>
                <a:gd name="T52" fmla="*/ 2147483647 w 1433"/>
                <a:gd name="T53" fmla="*/ 2147483647 w 1433"/>
                <a:gd name="T54" fmla="*/ 2147483647 w 1433"/>
                <a:gd name="T55" fmla="*/ 2147483647 w 1433"/>
                <a:gd name="T56" fmla="*/ 2147483647 w 1433"/>
                <a:gd name="T57" fmla="*/ 2147483647 w 1433"/>
                <a:gd name="T58" fmla="*/ 2147483647 w 1433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</a:gdLst>
              <a:ahLst/>
              <a:cxnLst>
                <a:cxn ang="T59">
                  <a:pos x="T0" y="0"/>
                </a:cxn>
                <a:cxn ang="T60">
                  <a:pos x="T1" y="0"/>
                </a:cxn>
                <a:cxn ang="T61">
                  <a:pos x="T2" y="0"/>
                </a:cxn>
                <a:cxn ang="T62">
                  <a:pos x="T3" y="0"/>
                </a:cxn>
                <a:cxn ang="T63">
                  <a:pos x="T4" y="0"/>
                </a:cxn>
                <a:cxn ang="T64">
                  <a:pos x="T5" y="0"/>
                </a:cxn>
                <a:cxn ang="T65">
                  <a:pos x="T6" y="0"/>
                </a:cxn>
                <a:cxn ang="T66">
                  <a:pos x="T7" y="0"/>
                </a:cxn>
                <a:cxn ang="T67">
                  <a:pos x="T8" y="0"/>
                </a:cxn>
                <a:cxn ang="T68">
                  <a:pos x="T9" y="0"/>
                </a:cxn>
                <a:cxn ang="T69">
                  <a:pos x="T10" y="0"/>
                </a:cxn>
                <a:cxn ang="T70">
                  <a:pos x="T11" y="0"/>
                </a:cxn>
                <a:cxn ang="T71">
                  <a:pos x="T12" y="0"/>
                </a:cxn>
                <a:cxn ang="T72">
                  <a:pos x="T13" y="0"/>
                </a:cxn>
                <a:cxn ang="T73">
                  <a:pos x="T14" y="0"/>
                </a:cxn>
                <a:cxn ang="T74">
                  <a:pos x="T15" y="0"/>
                </a:cxn>
                <a:cxn ang="T75">
                  <a:pos x="T16" y="0"/>
                </a:cxn>
                <a:cxn ang="T76">
                  <a:pos x="T17" y="0"/>
                </a:cxn>
                <a:cxn ang="T77">
                  <a:pos x="T18" y="0"/>
                </a:cxn>
                <a:cxn ang="T78">
                  <a:pos x="T19" y="0"/>
                </a:cxn>
                <a:cxn ang="T79">
                  <a:pos x="T20" y="0"/>
                </a:cxn>
                <a:cxn ang="T80">
                  <a:pos x="T21" y="0"/>
                </a:cxn>
                <a:cxn ang="T81">
                  <a:pos x="T22" y="0"/>
                </a:cxn>
                <a:cxn ang="T82">
                  <a:pos x="T23" y="0"/>
                </a:cxn>
                <a:cxn ang="T83">
                  <a:pos x="T24" y="0"/>
                </a:cxn>
                <a:cxn ang="T84">
                  <a:pos x="T25" y="0"/>
                </a:cxn>
                <a:cxn ang="T85">
                  <a:pos x="T26" y="0"/>
                </a:cxn>
                <a:cxn ang="T86">
                  <a:pos x="T27" y="0"/>
                </a:cxn>
                <a:cxn ang="T87">
                  <a:pos x="T28" y="0"/>
                </a:cxn>
                <a:cxn ang="T88">
                  <a:pos x="T29" y="0"/>
                </a:cxn>
                <a:cxn ang="T89">
                  <a:pos x="T30" y="0"/>
                </a:cxn>
                <a:cxn ang="T90">
                  <a:pos x="T31" y="0"/>
                </a:cxn>
                <a:cxn ang="T91">
                  <a:pos x="T32" y="0"/>
                </a:cxn>
                <a:cxn ang="T92">
                  <a:pos x="T33" y="0"/>
                </a:cxn>
                <a:cxn ang="T93">
                  <a:pos x="T34" y="0"/>
                </a:cxn>
                <a:cxn ang="T94">
                  <a:pos x="T35" y="0"/>
                </a:cxn>
                <a:cxn ang="T95">
                  <a:pos x="T36" y="0"/>
                </a:cxn>
                <a:cxn ang="T96">
                  <a:pos x="T37" y="0"/>
                </a:cxn>
                <a:cxn ang="T97">
                  <a:pos x="T38" y="0"/>
                </a:cxn>
                <a:cxn ang="T98">
                  <a:pos x="T39" y="0"/>
                </a:cxn>
                <a:cxn ang="T99">
                  <a:pos x="T40" y="0"/>
                </a:cxn>
                <a:cxn ang="T100">
                  <a:pos x="T41" y="0"/>
                </a:cxn>
                <a:cxn ang="T101">
                  <a:pos x="T42" y="0"/>
                </a:cxn>
                <a:cxn ang="T102">
                  <a:pos x="T43" y="0"/>
                </a:cxn>
                <a:cxn ang="T103">
                  <a:pos x="T44" y="0"/>
                </a:cxn>
                <a:cxn ang="T104">
                  <a:pos x="T45" y="0"/>
                </a:cxn>
                <a:cxn ang="T105">
                  <a:pos x="T46" y="0"/>
                </a:cxn>
                <a:cxn ang="T106">
                  <a:pos x="T47" y="0"/>
                </a:cxn>
                <a:cxn ang="T107">
                  <a:pos x="T48" y="0"/>
                </a:cxn>
                <a:cxn ang="T108">
                  <a:pos x="T49" y="0"/>
                </a:cxn>
                <a:cxn ang="T109">
                  <a:pos x="T50" y="0"/>
                </a:cxn>
                <a:cxn ang="T110">
                  <a:pos x="T51" y="0"/>
                </a:cxn>
                <a:cxn ang="T111">
                  <a:pos x="T52" y="0"/>
                </a:cxn>
                <a:cxn ang="T112">
                  <a:pos x="T53" y="0"/>
                </a:cxn>
                <a:cxn ang="T113">
                  <a:pos x="T54" y="0"/>
                </a:cxn>
                <a:cxn ang="T114">
                  <a:pos x="T55" y="0"/>
                </a:cxn>
                <a:cxn ang="T115">
                  <a:pos x="T56" y="0"/>
                </a:cxn>
                <a:cxn ang="T116">
                  <a:pos x="T57" y="0"/>
                </a:cxn>
                <a:cxn ang="T117">
                  <a:pos x="T58" y="0"/>
                </a:cxn>
              </a:cxnLst>
              <a:rect l="0" t="0" r="r" b="b"/>
              <a:pathLst>
                <a:path w="1433">
                  <a:moveTo>
                    <a:pt x="0" y="0"/>
                  </a:moveTo>
                  <a:lnTo>
                    <a:pt x="3" y="0"/>
                  </a:lnTo>
                  <a:lnTo>
                    <a:pt x="9" y="0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55" y="0"/>
                  </a:lnTo>
                  <a:lnTo>
                    <a:pt x="61" y="0"/>
                  </a:lnTo>
                  <a:lnTo>
                    <a:pt x="67" y="0"/>
                  </a:lnTo>
                  <a:lnTo>
                    <a:pt x="73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103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3" y="0"/>
                  </a:lnTo>
                  <a:lnTo>
                    <a:pt x="139" y="0"/>
                  </a:lnTo>
                  <a:lnTo>
                    <a:pt x="145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0" y="0"/>
                  </a:lnTo>
                  <a:lnTo>
                    <a:pt x="266" y="0"/>
                  </a:lnTo>
                  <a:lnTo>
                    <a:pt x="272" y="0"/>
                  </a:lnTo>
                  <a:lnTo>
                    <a:pt x="278" y="0"/>
                  </a:lnTo>
                  <a:lnTo>
                    <a:pt x="284" y="0"/>
                  </a:lnTo>
                  <a:lnTo>
                    <a:pt x="290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39" y="0"/>
                  </a:lnTo>
                  <a:lnTo>
                    <a:pt x="345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4" y="0"/>
                  </a:lnTo>
                  <a:lnTo>
                    <a:pt x="430" y="0"/>
                  </a:lnTo>
                  <a:lnTo>
                    <a:pt x="436" y="0"/>
                  </a:lnTo>
                  <a:lnTo>
                    <a:pt x="442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60" y="0"/>
                  </a:lnTo>
                  <a:lnTo>
                    <a:pt x="466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2" y="0"/>
                  </a:lnTo>
                  <a:lnTo>
                    <a:pt x="508" y="0"/>
                  </a:lnTo>
                  <a:lnTo>
                    <a:pt x="514" y="0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32" y="0"/>
                  </a:lnTo>
                  <a:lnTo>
                    <a:pt x="538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3" y="0"/>
                  </a:lnTo>
                  <a:lnTo>
                    <a:pt x="659" y="0"/>
                  </a:lnTo>
                  <a:lnTo>
                    <a:pt x="665" y="0"/>
                  </a:lnTo>
                  <a:lnTo>
                    <a:pt x="671" y="0"/>
                  </a:lnTo>
                  <a:lnTo>
                    <a:pt x="677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59" y="0"/>
                  </a:lnTo>
                  <a:lnTo>
                    <a:pt x="768" y="0"/>
                  </a:lnTo>
                  <a:lnTo>
                    <a:pt x="771" y="0"/>
                  </a:lnTo>
                  <a:lnTo>
                    <a:pt x="780" y="0"/>
                  </a:lnTo>
                  <a:lnTo>
                    <a:pt x="786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0" y="0"/>
                  </a:lnTo>
                  <a:lnTo>
                    <a:pt x="817" y="0"/>
                  </a:lnTo>
                  <a:lnTo>
                    <a:pt x="823" y="0"/>
                  </a:lnTo>
                  <a:lnTo>
                    <a:pt x="829" y="0"/>
                  </a:lnTo>
                  <a:lnTo>
                    <a:pt x="835" y="0"/>
                  </a:lnTo>
                  <a:lnTo>
                    <a:pt x="841" y="0"/>
                  </a:lnTo>
                  <a:lnTo>
                    <a:pt x="847" y="0"/>
                  </a:lnTo>
                  <a:lnTo>
                    <a:pt x="853" y="0"/>
                  </a:lnTo>
                  <a:lnTo>
                    <a:pt x="859" y="0"/>
                  </a:lnTo>
                  <a:lnTo>
                    <a:pt x="865" y="0"/>
                  </a:lnTo>
                  <a:lnTo>
                    <a:pt x="871" y="0"/>
                  </a:lnTo>
                  <a:lnTo>
                    <a:pt x="877" y="0"/>
                  </a:lnTo>
                  <a:lnTo>
                    <a:pt x="883" y="0"/>
                  </a:lnTo>
                  <a:lnTo>
                    <a:pt x="889" y="0"/>
                  </a:lnTo>
                  <a:lnTo>
                    <a:pt x="895" y="0"/>
                  </a:lnTo>
                  <a:lnTo>
                    <a:pt x="901" y="0"/>
                  </a:lnTo>
                  <a:lnTo>
                    <a:pt x="907" y="0"/>
                  </a:lnTo>
                  <a:lnTo>
                    <a:pt x="913" y="0"/>
                  </a:lnTo>
                  <a:lnTo>
                    <a:pt x="919" y="0"/>
                  </a:lnTo>
                  <a:lnTo>
                    <a:pt x="925" y="0"/>
                  </a:lnTo>
                  <a:lnTo>
                    <a:pt x="931" y="0"/>
                  </a:lnTo>
                  <a:lnTo>
                    <a:pt x="937" y="0"/>
                  </a:lnTo>
                  <a:lnTo>
                    <a:pt x="944" y="0"/>
                  </a:lnTo>
                  <a:lnTo>
                    <a:pt x="950" y="0"/>
                  </a:lnTo>
                  <a:lnTo>
                    <a:pt x="956" y="0"/>
                  </a:lnTo>
                  <a:lnTo>
                    <a:pt x="962" y="0"/>
                  </a:lnTo>
                  <a:lnTo>
                    <a:pt x="968" y="0"/>
                  </a:lnTo>
                  <a:lnTo>
                    <a:pt x="974" y="0"/>
                  </a:lnTo>
                  <a:lnTo>
                    <a:pt x="980" y="0"/>
                  </a:lnTo>
                  <a:lnTo>
                    <a:pt x="986" y="0"/>
                  </a:lnTo>
                  <a:lnTo>
                    <a:pt x="992" y="0"/>
                  </a:lnTo>
                  <a:lnTo>
                    <a:pt x="998" y="0"/>
                  </a:lnTo>
                  <a:lnTo>
                    <a:pt x="1004" y="0"/>
                  </a:lnTo>
                  <a:lnTo>
                    <a:pt x="1010" y="0"/>
                  </a:lnTo>
                  <a:lnTo>
                    <a:pt x="1016" y="0"/>
                  </a:lnTo>
                  <a:lnTo>
                    <a:pt x="1022" y="0"/>
                  </a:lnTo>
                  <a:lnTo>
                    <a:pt x="1028" y="0"/>
                  </a:lnTo>
                  <a:lnTo>
                    <a:pt x="1034" y="0"/>
                  </a:lnTo>
                  <a:lnTo>
                    <a:pt x="1040" y="0"/>
                  </a:lnTo>
                  <a:lnTo>
                    <a:pt x="1046" y="0"/>
                  </a:lnTo>
                  <a:lnTo>
                    <a:pt x="1052" y="0"/>
                  </a:lnTo>
                  <a:lnTo>
                    <a:pt x="1058" y="0"/>
                  </a:lnTo>
                  <a:lnTo>
                    <a:pt x="1064" y="0"/>
                  </a:lnTo>
                  <a:lnTo>
                    <a:pt x="1071" y="0"/>
                  </a:lnTo>
                  <a:lnTo>
                    <a:pt x="1077" y="0"/>
                  </a:lnTo>
                  <a:lnTo>
                    <a:pt x="1083" y="0"/>
                  </a:lnTo>
                  <a:lnTo>
                    <a:pt x="1089" y="0"/>
                  </a:lnTo>
                  <a:lnTo>
                    <a:pt x="1095" y="0"/>
                  </a:lnTo>
                  <a:lnTo>
                    <a:pt x="1101" y="0"/>
                  </a:lnTo>
                  <a:lnTo>
                    <a:pt x="1107" y="0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5" y="0"/>
                  </a:lnTo>
                  <a:lnTo>
                    <a:pt x="1131" y="0"/>
                  </a:lnTo>
                  <a:lnTo>
                    <a:pt x="1137" y="0"/>
                  </a:lnTo>
                  <a:lnTo>
                    <a:pt x="1143" y="0"/>
                  </a:lnTo>
                  <a:lnTo>
                    <a:pt x="1149" y="0"/>
                  </a:lnTo>
                  <a:lnTo>
                    <a:pt x="1155" y="0"/>
                  </a:lnTo>
                  <a:lnTo>
                    <a:pt x="1161" y="0"/>
                  </a:lnTo>
                  <a:lnTo>
                    <a:pt x="1167" y="0"/>
                  </a:lnTo>
                  <a:lnTo>
                    <a:pt x="1173" y="0"/>
                  </a:lnTo>
                  <a:lnTo>
                    <a:pt x="1179" y="0"/>
                  </a:lnTo>
                  <a:lnTo>
                    <a:pt x="1185" y="0"/>
                  </a:lnTo>
                  <a:lnTo>
                    <a:pt x="1191" y="0"/>
                  </a:lnTo>
                  <a:lnTo>
                    <a:pt x="1197" y="0"/>
                  </a:lnTo>
                  <a:lnTo>
                    <a:pt x="1204" y="0"/>
                  </a:lnTo>
                  <a:lnTo>
                    <a:pt x="1210" y="0"/>
                  </a:lnTo>
                  <a:lnTo>
                    <a:pt x="1216" y="0"/>
                  </a:lnTo>
                  <a:lnTo>
                    <a:pt x="1222" y="0"/>
                  </a:lnTo>
                  <a:lnTo>
                    <a:pt x="1228" y="0"/>
                  </a:lnTo>
                  <a:lnTo>
                    <a:pt x="1234" y="0"/>
                  </a:lnTo>
                  <a:lnTo>
                    <a:pt x="1240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8" y="0"/>
                  </a:lnTo>
                  <a:lnTo>
                    <a:pt x="1264" y="0"/>
                  </a:lnTo>
                  <a:lnTo>
                    <a:pt x="1270" y="0"/>
                  </a:lnTo>
                  <a:lnTo>
                    <a:pt x="1276" y="0"/>
                  </a:lnTo>
                  <a:lnTo>
                    <a:pt x="1282" y="0"/>
                  </a:lnTo>
                  <a:lnTo>
                    <a:pt x="1288" y="0"/>
                  </a:lnTo>
                  <a:lnTo>
                    <a:pt x="1294" y="0"/>
                  </a:lnTo>
                  <a:lnTo>
                    <a:pt x="1300" y="0"/>
                  </a:lnTo>
                  <a:lnTo>
                    <a:pt x="1306" y="0"/>
                  </a:lnTo>
                  <a:lnTo>
                    <a:pt x="1312" y="0"/>
                  </a:lnTo>
                  <a:lnTo>
                    <a:pt x="1318" y="0"/>
                  </a:lnTo>
                  <a:lnTo>
                    <a:pt x="1324" y="0"/>
                  </a:lnTo>
                  <a:lnTo>
                    <a:pt x="1331" y="0"/>
                  </a:lnTo>
                  <a:lnTo>
                    <a:pt x="1337" y="0"/>
                  </a:lnTo>
                  <a:lnTo>
                    <a:pt x="1343" y="0"/>
                  </a:lnTo>
                  <a:lnTo>
                    <a:pt x="1349" y="0"/>
                  </a:lnTo>
                  <a:lnTo>
                    <a:pt x="1355" y="0"/>
                  </a:lnTo>
                  <a:lnTo>
                    <a:pt x="1361" y="0"/>
                  </a:lnTo>
                  <a:lnTo>
                    <a:pt x="1367" y="0"/>
                  </a:lnTo>
                  <a:lnTo>
                    <a:pt x="1373" y="0"/>
                  </a:lnTo>
                  <a:lnTo>
                    <a:pt x="1379" y="0"/>
                  </a:lnTo>
                  <a:lnTo>
                    <a:pt x="1385" y="0"/>
                  </a:lnTo>
                  <a:lnTo>
                    <a:pt x="1391" y="0"/>
                  </a:lnTo>
                  <a:lnTo>
                    <a:pt x="1397" y="0"/>
                  </a:lnTo>
                  <a:lnTo>
                    <a:pt x="1403" y="0"/>
                  </a:lnTo>
                  <a:lnTo>
                    <a:pt x="1409" y="0"/>
                  </a:lnTo>
                  <a:lnTo>
                    <a:pt x="1415" y="0"/>
                  </a:lnTo>
                  <a:lnTo>
                    <a:pt x="1421" y="0"/>
                  </a:lnTo>
                  <a:lnTo>
                    <a:pt x="1427" y="0"/>
                  </a:lnTo>
                  <a:lnTo>
                    <a:pt x="1433" y="0"/>
                  </a:lnTo>
                </a:path>
              </a:pathLst>
            </a:custGeom>
            <a:noFill/>
            <a:ln w="3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Line 8"/>
            <p:cNvSpPr>
              <a:spLocks noChangeShapeType="1"/>
            </p:cNvSpPr>
            <p:nvPr/>
          </p:nvSpPr>
          <p:spPr bwMode="auto">
            <a:xfrm>
              <a:off x="5083175" y="3811588"/>
              <a:ext cx="2332038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TextBox 459"/>
            <p:cNvSpPr txBox="1">
              <a:spLocks noChangeArrowheads="1"/>
            </p:cNvSpPr>
            <p:nvPr/>
          </p:nvSpPr>
          <p:spPr bwMode="auto">
            <a:xfrm>
              <a:off x="5502330" y="3121224"/>
              <a:ext cx="1698217" cy="46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latin typeface="Times New Roman" panose="02020603050405020304" pitchFamily="18" charset="0"/>
                  <a:cs typeface="Times New Roman" pitchFamily="18" charset="0"/>
                </a:rPr>
                <a:t>Jeko-1</a:t>
              </a:r>
            </a:p>
          </p:txBody>
        </p:sp>
        <p:sp>
          <p:nvSpPr>
            <p:cNvPr id="112" name="Line 21"/>
            <p:cNvSpPr>
              <a:spLocks noChangeShapeType="1"/>
            </p:cNvSpPr>
            <p:nvPr/>
          </p:nvSpPr>
          <p:spPr bwMode="auto">
            <a:xfrm flipV="1">
              <a:off x="5140325" y="2143125"/>
              <a:ext cx="0" cy="1720851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4101537" y="615159"/>
            <a:ext cx="2299263" cy="1550708"/>
            <a:chOff x="4602245" y="970098"/>
            <a:chExt cx="2086093" cy="1407058"/>
          </a:xfrm>
        </p:grpSpPr>
        <p:grpSp>
          <p:nvGrpSpPr>
            <p:cNvPr id="155" name="Group 21514"/>
            <p:cNvGrpSpPr>
              <a:grpSpLocks/>
            </p:cNvGrpSpPr>
            <p:nvPr/>
          </p:nvGrpSpPr>
          <p:grpSpPr bwMode="auto">
            <a:xfrm>
              <a:off x="4602245" y="970098"/>
              <a:ext cx="2086093" cy="1407058"/>
              <a:chOff x="2801725" y="3082925"/>
              <a:chExt cx="2655515" cy="1767550"/>
            </a:xfrm>
          </p:grpSpPr>
          <p:sp>
            <p:nvSpPr>
              <p:cNvPr id="157" name="Rectangle 8"/>
              <p:cNvSpPr>
                <a:spLocks noChangeArrowheads="1"/>
              </p:cNvSpPr>
              <p:nvPr/>
            </p:nvSpPr>
            <p:spPr bwMode="auto">
              <a:xfrm>
                <a:off x="3394504" y="4418974"/>
                <a:ext cx="88866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</a:t>
                </a:r>
                <a:endParaRPr lang="en-US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8" name="Line 9"/>
              <p:cNvSpPr>
                <a:spLocks noChangeShapeType="1"/>
              </p:cNvSpPr>
              <p:nvPr/>
            </p:nvSpPr>
            <p:spPr bwMode="auto">
              <a:xfrm>
                <a:off x="3425825" y="4297363"/>
                <a:ext cx="0" cy="34925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" name="Rectangle 10"/>
              <p:cNvSpPr>
                <a:spLocks noChangeArrowheads="1"/>
              </p:cNvSpPr>
              <p:nvPr/>
            </p:nvSpPr>
            <p:spPr bwMode="auto">
              <a:xfrm>
                <a:off x="3739492" y="4418974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0.2</a:t>
                </a:r>
                <a:endParaRPr lang="en-US" alt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0" name="Line 11"/>
              <p:cNvSpPr>
                <a:spLocks noChangeShapeType="1"/>
              </p:cNvSpPr>
              <p:nvPr/>
            </p:nvSpPr>
            <p:spPr bwMode="auto">
              <a:xfrm>
                <a:off x="3797300" y="4297363"/>
                <a:ext cx="0" cy="34925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" name="Rectangle 12"/>
              <p:cNvSpPr>
                <a:spLocks noChangeArrowheads="1"/>
              </p:cNvSpPr>
              <p:nvPr/>
            </p:nvSpPr>
            <p:spPr bwMode="auto">
              <a:xfrm>
                <a:off x="4111018" y="4418974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0.4</a:t>
                </a:r>
                <a:endParaRPr lang="en-US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2" name="Line 13"/>
              <p:cNvSpPr>
                <a:spLocks noChangeShapeType="1"/>
              </p:cNvSpPr>
              <p:nvPr/>
            </p:nvSpPr>
            <p:spPr bwMode="auto">
              <a:xfrm>
                <a:off x="4170363" y="4297363"/>
                <a:ext cx="0" cy="34925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" name="Rectangle 14"/>
              <p:cNvSpPr>
                <a:spLocks noChangeArrowheads="1"/>
              </p:cNvSpPr>
              <p:nvPr/>
            </p:nvSpPr>
            <p:spPr bwMode="auto">
              <a:xfrm>
                <a:off x="4486334" y="4418974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0.6</a:t>
                </a:r>
                <a:endParaRPr lang="en-US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" name="Line 15"/>
              <p:cNvSpPr>
                <a:spLocks noChangeShapeType="1"/>
              </p:cNvSpPr>
              <p:nvPr/>
            </p:nvSpPr>
            <p:spPr bwMode="auto">
              <a:xfrm>
                <a:off x="4545013" y="4297363"/>
                <a:ext cx="0" cy="34925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" name="Rectangle 16"/>
              <p:cNvSpPr>
                <a:spLocks noChangeArrowheads="1"/>
              </p:cNvSpPr>
              <p:nvPr/>
            </p:nvSpPr>
            <p:spPr bwMode="auto">
              <a:xfrm>
                <a:off x="4861652" y="4418974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0.8</a:t>
                </a:r>
                <a:endParaRPr lang="en-US" alt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6" name="Line 17"/>
              <p:cNvSpPr>
                <a:spLocks noChangeShapeType="1"/>
              </p:cNvSpPr>
              <p:nvPr/>
            </p:nvSpPr>
            <p:spPr bwMode="auto">
              <a:xfrm>
                <a:off x="4919663" y="4297363"/>
                <a:ext cx="0" cy="34925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Rectangle 18"/>
              <p:cNvSpPr>
                <a:spLocks noChangeArrowheads="1"/>
              </p:cNvSpPr>
              <p:nvPr/>
            </p:nvSpPr>
            <p:spPr bwMode="auto">
              <a:xfrm>
                <a:off x="5235075" y="4418974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1.0</a:t>
                </a:r>
                <a:endParaRPr lang="en-US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8" name="Line 19"/>
              <p:cNvSpPr>
                <a:spLocks noChangeShapeType="1"/>
              </p:cNvSpPr>
              <p:nvPr/>
            </p:nvSpPr>
            <p:spPr bwMode="auto">
              <a:xfrm>
                <a:off x="5294313" y="4297363"/>
                <a:ext cx="0" cy="34925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" name="Line 20"/>
              <p:cNvSpPr>
                <a:spLocks noChangeShapeType="1"/>
              </p:cNvSpPr>
              <p:nvPr/>
            </p:nvSpPr>
            <p:spPr bwMode="auto">
              <a:xfrm flipV="1">
                <a:off x="3425825" y="3144838"/>
                <a:ext cx="0" cy="1241425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" name="Line 21"/>
              <p:cNvSpPr>
                <a:spLocks noChangeShapeType="1"/>
              </p:cNvSpPr>
              <p:nvPr/>
            </p:nvSpPr>
            <p:spPr bwMode="auto">
              <a:xfrm flipH="1">
                <a:off x="3379788" y="4297363"/>
                <a:ext cx="46038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" name="Rectangle 22"/>
              <p:cNvSpPr>
                <a:spLocks noChangeArrowheads="1"/>
              </p:cNvSpPr>
              <p:nvPr/>
            </p:nvSpPr>
            <p:spPr bwMode="auto">
              <a:xfrm>
                <a:off x="3192808" y="4235843"/>
                <a:ext cx="88866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</a:t>
                </a:r>
                <a:endParaRPr lang="en-US" alt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2" name="Line 23"/>
              <p:cNvSpPr>
                <a:spLocks noChangeShapeType="1"/>
              </p:cNvSpPr>
              <p:nvPr/>
            </p:nvSpPr>
            <p:spPr bwMode="auto">
              <a:xfrm flipH="1">
                <a:off x="3379788" y="4067175"/>
                <a:ext cx="46038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Rectangle 24"/>
              <p:cNvSpPr>
                <a:spLocks noChangeArrowheads="1"/>
              </p:cNvSpPr>
              <p:nvPr/>
            </p:nvSpPr>
            <p:spPr bwMode="auto">
              <a:xfrm>
                <a:off x="3047619" y="4004942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0.2</a:t>
                </a:r>
                <a:endParaRPr lang="en-US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4" name="Line 25"/>
              <p:cNvSpPr>
                <a:spLocks noChangeShapeType="1"/>
              </p:cNvSpPr>
              <p:nvPr/>
            </p:nvSpPr>
            <p:spPr bwMode="auto">
              <a:xfrm flipH="1">
                <a:off x="3379788" y="3836988"/>
                <a:ext cx="46038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" name="Rectangle 26"/>
              <p:cNvSpPr>
                <a:spLocks noChangeArrowheads="1"/>
              </p:cNvSpPr>
              <p:nvPr/>
            </p:nvSpPr>
            <p:spPr bwMode="auto">
              <a:xfrm>
                <a:off x="3047619" y="3775631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0.4</a:t>
                </a:r>
                <a:endParaRPr lang="en-US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6" name="Line 27"/>
              <p:cNvSpPr>
                <a:spLocks noChangeShapeType="1"/>
              </p:cNvSpPr>
              <p:nvPr/>
            </p:nvSpPr>
            <p:spPr bwMode="auto">
              <a:xfrm flipH="1">
                <a:off x="3379788" y="3605213"/>
                <a:ext cx="46038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7" name="Rectangle 28"/>
              <p:cNvSpPr>
                <a:spLocks noChangeArrowheads="1"/>
              </p:cNvSpPr>
              <p:nvPr/>
            </p:nvSpPr>
            <p:spPr bwMode="auto">
              <a:xfrm>
                <a:off x="3047619" y="3543137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0.6</a:t>
                </a:r>
                <a:endParaRPr lang="en-US" alt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8" name="Line 29"/>
              <p:cNvSpPr>
                <a:spLocks noChangeShapeType="1"/>
              </p:cNvSpPr>
              <p:nvPr/>
            </p:nvSpPr>
            <p:spPr bwMode="auto">
              <a:xfrm flipH="1">
                <a:off x="3379788" y="3375025"/>
                <a:ext cx="46038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Rectangle 30"/>
              <p:cNvSpPr>
                <a:spLocks noChangeArrowheads="1"/>
              </p:cNvSpPr>
              <p:nvPr/>
            </p:nvSpPr>
            <p:spPr bwMode="auto">
              <a:xfrm>
                <a:off x="3047619" y="3313827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0.8</a:t>
                </a:r>
                <a:endParaRPr lang="en-US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0" name="Line 31"/>
              <p:cNvSpPr>
                <a:spLocks noChangeShapeType="1"/>
              </p:cNvSpPr>
              <p:nvPr/>
            </p:nvSpPr>
            <p:spPr bwMode="auto">
              <a:xfrm flipH="1">
                <a:off x="3379788" y="3144838"/>
                <a:ext cx="46038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1" name="Rectangle 32"/>
              <p:cNvSpPr>
                <a:spLocks noChangeArrowheads="1"/>
              </p:cNvSpPr>
              <p:nvPr/>
            </p:nvSpPr>
            <p:spPr bwMode="auto">
              <a:xfrm>
                <a:off x="3047619" y="3082925"/>
                <a:ext cx="222165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1.0</a:t>
                </a:r>
                <a:endParaRPr lang="en-US" alt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Rectangle 33"/>
              <p:cNvSpPr>
                <a:spLocks noChangeArrowheads="1"/>
              </p:cNvSpPr>
              <p:nvPr/>
            </p:nvSpPr>
            <p:spPr bwMode="auto">
              <a:xfrm>
                <a:off x="3699684" y="4639986"/>
                <a:ext cx="1202061" cy="210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Fractional Effect</a:t>
                </a:r>
                <a:endParaRPr lang="en-US" alt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3" name="Rectangle 34"/>
              <p:cNvSpPr>
                <a:spLocks noChangeArrowheads="1"/>
              </p:cNvSpPr>
              <p:nvPr/>
            </p:nvSpPr>
            <p:spPr bwMode="auto">
              <a:xfrm rot="16200000">
                <a:off x="2820660" y="3679924"/>
                <a:ext cx="175407" cy="213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CI</a:t>
                </a:r>
                <a:endParaRPr lang="en-US" alt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4" name="Oval 35"/>
              <p:cNvSpPr>
                <a:spLocks noChangeArrowheads="1"/>
              </p:cNvSpPr>
              <p:nvPr/>
            </p:nvSpPr>
            <p:spPr bwMode="auto">
              <a:xfrm>
                <a:off x="3997325" y="3987800"/>
                <a:ext cx="44450" cy="52388"/>
              </a:xfrm>
              <a:prstGeom prst="ellipse">
                <a:avLst/>
              </a:prstGeom>
              <a:solidFill>
                <a:srgbClr val="000000"/>
              </a:solidFill>
              <a:ln w="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2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85" name="Oval 36"/>
              <p:cNvSpPr>
                <a:spLocks noChangeArrowheads="1"/>
              </p:cNvSpPr>
              <p:nvPr/>
            </p:nvSpPr>
            <p:spPr bwMode="auto">
              <a:xfrm>
                <a:off x="4521200" y="4013200"/>
                <a:ext cx="44450" cy="53975"/>
              </a:xfrm>
              <a:prstGeom prst="ellipse">
                <a:avLst/>
              </a:prstGeom>
              <a:solidFill>
                <a:srgbClr val="000000"/>
              </a:solidFill>
              <a:ln w="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2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86" name="Oval 37"/>
              <p:cNvSpPr>
                <a:spLocks noChangeArrowheads="1"/>
              </p:cNvSpPr>
              <p:nvPr/>
            </p:nvSpPr>
            <p:spPr bwMode="auto">
              <a:xfrm>
                <a:off x="4672013" y="3965575"/>
                <a:ext cx="42863" cy="52388"/>
              </a:xfrm>
              <a:prstGeom prst="ellipse">
                <a:avLst/>
              </a:prstGeom>
              <a:solidFill>
                <a:srgbClr val="000000"/>
              </a:solidFill>
              <a:ln w="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2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87" name="Oval 38"/>
              <p:cNvSpPr>
                <a:spLocks noChangeArrowheads="1"/>
              </p:cNvSpPr>
              <p:nvPr/>
            </p:nvSpPr>
            <p:spPr bwMode="auto">
              <a:xfrm>
                <a:off x="4986338" y="4062413"/>
                <a:ext cx="44450" cy="52388"/>
              </a:xfrm>
              <a:prstGeom prst="ellipse">
                <a:avLst/>
              </a:prstGeom>
              <a:solidFill>
                <a:srgbClr val="000000"/>
              </a:solidFill>
              <a:ln w="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2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88" name="Freeform 39"/>
              <p:cNvSpPr>
                <a:spLocks/>
              </p:cNvSpPr>
              <p:nvPr/>
            </p:nvSpPr>
            <p:spPr bwMode="auto">
              <a:xfrm>
                <a:off x="3430588" y="3844925"/>
                <a:ext cx="1855788" cy="284163"/>
              </a:xfrm>
              <a:custGeom>
                <a:avLst/>
                <a:gdLst>
                  <a:gd name="T0" fmla="*/ 2147483647 w 1169"/>
                  <a:gd name="T1" fmla="*/ 2147483647 h 179"/>
                  <a:gd name="T2" fmla="*/ 2147483647 w 1169"/>
                  <a:gd name="T3" fmla="*/ 2147483647 h 179"/>
                  <a:gd name="T4" fmla="*/ 2147483647 w 1169"/>
                  <a:gd name="T5" fmla="*/ 2147483647 h 179"/>
                  <a:gd name="T6" fmla="*/ 2147483647 w 1169"/>
                  <a:gd name="T7" fmla="*/ 2147483647 h 179"/>
                  <a:gd name="T8" fmla="*/ 2147483647 w 1169"/>
                  <a:gd name="T9" fmla="*/ 2147483647 h 179"/>
                  <a:gd name="T10" fmla="*/ 2147483647 w 1169"/>
                  <a:gd name="T11" fmla="*/ 2147483647 h 179"/>
                  <a:gd name="T12" fmla="*/ 2147483647 w 1169"/>
                  <a:gd name="T13" fmla="*/ 2147483647 h 179"/>
                  <a:gd name="T14" fmla="*/ 2147483647 w 1169"/>
                  <a:gd name="T15" fmla="*/ 2147483647 h 179"/>
                  <a:gd name="T16" fmla="*/ 2147483647 w 1169"/>
                  <a:gd name="T17" fmla="*/ 2147483647 h 179"/>
                  <a:gd name="T18" fmla="*/ 2147483647 w 1169"/>
                  <a:gd name="T19" fmla="*/ 2147483647 h 179"/>
                  <a:gd name="T20" fmla="*/ 2147483647 w 1169"/>
                  <a:gd name="T21" fmla="*/ 2147483647 h 179"/>
                  <a:gd name="T22" fmla="*/ 2147483647 w 1169"/>
                  <a:gd name="T23" fmla="*/ 2147483647 h 179"/>
                  <a:gd name="T24" fmla="*/ 2147483647 w 1169"/>
                  <a:gd name="T25" fmla="*/ 2147483647 h 179"/>
                  <a:gd name="T26" fmla="*/ 2147483647 w 1169"/>
                  <a:gd name="T27" fmla="*/ 2147483647 h 179"/>
                  <a:gd name="T28" fmla="*/ 2147483647 w 1169"/>
                  <a:gd name="T29" fmla="*/ 2147483647 h 179"/>
                  <a:gd name="T30" fmla="*/ 2147483647 w 1169"/>
                  <a:gd name="T31" fmla="*/ 2147483647 h 179"/>
                  <a:gd name="T32" fmla="*/ 2147483647 w 1169"/>
                  <a:gd name="T33" fmla="*/ 2147483647 h 179"/>
                  <a:gd name="T34" fmla="*/ 2147483647 w 1169"/>
                  <a:gd name="T35" fmla="*/ 2147483647 h 179"/>
                  <a:gd name="T36" fmla="*/ 2147483647 w 1169"/>
                  <a:gd name="T37" fmla="*/ 2147483647 h 179"/>
                  <a:gd name="T38" fmla="*/ 2147483647 w 1169"/>
                  <a:gd name="T39" fmla="*/ 2147483647 h 179"/>
                  <a:gd name="T40" fmla="*/ 2147483647 w 1169"/>
                  <a:gd name="T41" fmla="*/ 2147483647 h 179"/>
                  <a:gd name="T42" fmla="*/ 2147483647 w 1169"/>
                  <a:gd name="T43" fmla="*/ 2147483647 h 179"/>
                  <a:gd name="T44" fmla="*/ 2147483647 w 1169"/>
                  <a:gd name="T45" fmla="*/ 2147483647 h 179"/>
                  <a:gd name="T46" fmla="*/ 2147483647 w 1169"/>
                  <a:gd name="T47" fmla="*/ 2147483647 h 179"/>
                  <a:gd name="T48" fmla="*/ 2147483647 w 1169"/>
                  <a:gd name="T49" fmla="*/ 2147483647 h 179"/>
                  <a:gd name="T50" fmla="*/ 2147483647 w 1169"/>
                  <a:gd name="T51" fmla="*/ 2147483647 h 179"/>
                  <a:gd name="T52" fmla="*/ 2147483647 w 1169"/>
                  <a:gd name="T53" fmla="*/ 2147483647 h 179"/>
                  <a:gd name="T54" fmla="*/ 2147483647 w 1169"/>
                  <a:gd name="T55" fmla="*/ 2147483647 h 179"/>
                  <a:gd name="T56" fmla="*/ 2147483647 w 1169"/>
                  <a:gd name="T57" fmla="*/ 2147483647 h 179"/>
                  <a:gd name="T58" fmla="*/ 2147483647 w 1169"/>
                  <a:gd name="T59" fmla="*/ 2147483647 h 179"/>
                  <a:gd name="T60" fmla="*/ 2147483647 w 1169"/>
                  <a:gd name="T61" fmla="*/ 2147483647 h 179"/>
                  <a:gd name="T62" fmla="*/ 2147483647 w 1169"/>
                  <a:gd name="T63" fmla="*/ 2147483647 h 179"/>
                  <a:gd name="T64" fmla="*/ 2147483647 w 1169"/>
                  <a:gd name="T65" fmla="*/ 2147483647 h 179"/>
                  <a:gd name="T66" fmla="*/ 2147483647 w 1169"/>
                  <a:gd name="T67" fmla="*/ 2147483647 h 179"/>
                  <a:gd name="T68" fmla="*/ 2147483647 w 1169"/>
                  <a:gd name="T69" fmla="*/ 2147483647 h 179"/>
                  <a:gd name="T70" fmla="*/ 2147483647 w 1169"/>
                  <a:gd name="T71" fmla="*/ 2147483647 h 179"/>
                  <a:gd name="T72" fmla="*/ 2147483647 w 1169"/>
                  <a:gd name="T73" fmla="*/ 2147483647 h 179"/>
                  <a:gd name="T74" fmla="*/ 2147483647 w 1169"/>
                  <a:gd name="T75" fmla="*/ 2147483647 h 179"/>
                  <a:gd name="T76" fmla="*/ 2147483647 w 1169"/>
                  <a:gd name="T77" fmla="*/ 2147483647 h 179"/>
                  <a:gd name="T78" fmla="*/ 2147483647 w 1169"/>
                  <a:gd name="T79" fmla="*/ 2147483647 h 179"/>
                  <a:gd name="T80" fmla="*/ 2147483647 w 1169"/>
                  <a:gd name="T81" fmla="*/ 2147483647 h 179"/>
                  <a:gd name="T82" fmla="*/ 2147483647 w 1169"/>
                  <a:gd name="T83" fmla="*/ 2147483647 h 179"/>
                  <a:gd name="T84" fmla="*/ 2147483647 w 1169"/>
                  <a:gd name="T85" fmla="*/ 2147483647 h 179"/>
                  <a:gd name="T86" fmla="*/ 2147483647 w 1169"/>
                  <a:gd name="T87" fmla="*/ 2147483647 h 179"/>
                  <a:gd name="T88" fmla="*/ 2147483647 w 1169"/>
                  <a:gd name="T89" fmla="*/ 2147483647 h 179"/>
                  <a:gd name="T90" fmla="*/ 2147483647 w 1169"/>
                  <a:gd name="T91" fmla="*/ 2147483647 h 179"/>
                  <a:gd name="T92" fmla="*/ 2147483647 w 1169"/>
                  <a:gd name="T93" fmla="*/ 2147483647 h 179"/>
                  <a:gd name="T94" fmla="*/ 2147483647 w 1169"/>
                  <a:gd name="T95" fmla="*/ 2147483647 h 179"/>
                  <a:gd name="T96" fmla="*/ 2147483647 w 1169"/>
                  <a:gd name="T97" fmla="*/ 2147483647 h 179"/>
                  <a:gd name="T98" fmla="*/ 2147483647 w 1169"/>
                  <a:gd name="T99" fmla="*/ 2147483647 h 179"/>
                  <a:gd name="T100" fmla="*/ 2147483647 w 1169"/>
                  <a:gd name="T101" fmla="*/ 2147483647 h 179"/>
                  <a:gd name="T102" fmla="*/ 2147483647 w 1169"/>
                  <a:gd name="T103" fmla="*/ 2147483647 h 179"/>
                  <a:gd name="T104" fmla="*/ 2147483647 w 1169"/>
                  <a:gd name="T105" fmla="*/ 2147483647 h 179"/>
                  <a:gd name="T106" fmla="*/ 2147483647 w 1169"/>
                  <a:gd name="T107" fmla="*/ 2147483647 h 179"/>
                  <a:gd name="T108" fmla="*/ 2147483647 w 1169"/>
                  <a:gd name="T109" fmla="*/ 2147483647 h 179"/>
                  <a:gd name="T110" fmla="*/ 2147483647 w 1169"/>
                  <a:gd name="T111" fmla="*/ 2147483647 h 179"/>
                  <a:gd name="T112" fmla="*/ 2147483647 w 1169"/>
                  <a:gd name="T113" fmla="*/ 2147483647 h 179"/>
                  <a:gd name="T114" fmla="*/ 2147483647 w 1169"/>
                  <a:gd name="T115" fmla="*/ 2147483647 h 179"/>
                  <a:gd name="T116" fmla="*/ 2147483647 w 1169"/>
                  <a:gd name="T117" fmla="*/ 2147483647 h 17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169"/>
                  <a:gd name="T178" fmla="*/ 0 h 179"/>
                  <a:gd name="T179" fmla="*/ 1169 w 1169"/>
                  <a:gd name="T180" fmla="*/ 179 h 17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169" h="179">
                    <a:moveTo>
                      <a:pt x="0" y="0"/>
                    </a:moveTo>
                    <a:lnTo>
                      <a:pt x="5" y="20"/>
                    </a:lnTo>
                    <a:lnTo>
                      <a:pt x="12" y="28"/>
                    </a:lnTo>
                    <a:lnTo>
                      <a:pt x="15" y="36"/>
                    </a:lnTo>
                    <a:lnTo>
                      <a:pt x="22" y="42"/>
                    </a:lnTo>
                    <a:lnTo>
                      <a:pt x="27" y="45"/>
                    </a:lnTo>
                    <a:lnTo>
                      <a:pt x="32" y="48"/>
                    </a:lnTo>
                    <a:lnTo>
                      <a:pt x="35" y="50"/>
                    </a:lnTo>
                    <a:lnTo>
                      <a:pt x="42" y="53"/>
                    </a:lnTo>
                    <a:lnTo>
                      <a:pt x="47" y="56"/>
                    </a:lnTo>
                    <a:lnTo>
                      <a:pt x="52" y="59"/>
                    </a:lnTo>
                    <a:lnTo>
                      <a:pt x="57" y="62"/>
                    </a:lnTo>
                    <a:lnTo>
                      <a:pt x="62" y="62"/>
                    </a:lnTo>
                    <a:lnTo>
                      <a:pt x="67" y="64"/>
                    </a:lnTo>
                    <a:lnTo>
                      <a:pt x="72" y="64"/>
                    </a:lnTo>
                    <a:lnTo>
                      <a:pt x="74" y="67"/>
                    </a:lnTo>
                    <a:lnTo>
                      <a:pt x="82" y="67"/>
                    </a:lnTo>
                    <a:lnTo>
                      <a:pt x="87" y="70"/>
                    </a:lnTo>
                    <a:lnTo>
                      <a:pt x="92" y="70"/>
                    </a:lnTo>
                    <a:lnTo>
                      <a:pt x="97" y="70"/>
                    </a:lnTo>
                    <a:lnTo>
                      <a:pt x="102" y="73"/>
                    </a:lnTo>
                    <a:lnTo>
                      <a:pt x="107" y="73"/>
                    </a:lnTo>
                    <a:lnTo>
                      <a:pt x="111" y="76"/>
                    </a:lnTo>
                    <a:lnTo>
                      <a:pt x="116" y="76"/>
                    </a:lnTo>
                    <a:lnTo>
                      <a:pt x="121" y="76"/>
                    </a:lnTo>
                    <a:lnTo>
                      <a:pt x="126" y="76"/>
                    </a:lnTo>
                    <a:lnTo>
                      <a:pt x="131" y="78"/>
                    </a:lnTo>
                    <a:lnTo>
                      <a:pt x="136" y="78"/>
                    </a:lnTo>
                    <a:lnTo>
                      <a:pt x="141" y="78"/>
                    </a:lnTo>
                    <a:lnTo>
                      <a:pt x="146" y="81"/>
                    </a:lnTo>
                    <a:lnTo>
                      <a:pt x="151" y="81"/>
                    </a:lnTo>
                    <a:lnTo>
                      <a:pt x="154" y="81"/>
                    </a:lnTo>
                    <a:lnTo>
                      <a:pt x="161" y="81"/>
                    </a:lnTo>
                    <a:lnTo>
                      <a:pt x="166" y="81"/>
                    </a:lnTo>
                    <a:lnTo>
                      <a:pt x="171" y="84"/>
                    </a:lnTo>
                    <a:lnTo>
                      <a:pt x="176" y="84"/>
                    </a:lnTo>
                    <a:lnTo>
                      <a:pt x="181" y="84"/>
                    </a:lnTo>
                    <a:lnTo>
                      <a:pt x="186" y="84"/>
                    </a:lnTo>
                    <a:lnTo>
                      <a:pt x="191" y="87"/>
                    </a:lnTo>
                    <a:lnTo>
                      <a:pt x="196" y="87"/>
                    </a:lnTo>
                    <a:lnTo>
                      <a:pt x="201" y="87"/>
                    </a:lnTo>
                    <a:lnTo>
                      <a:pt x="206" y="87"/>
                    </a:lnTo>
                    <a:lnTo>
                      <a:pt x="211" y="87"/>
                    </a:lnTo>
                    <a:lnTo>
                      <a:pt x="216" y="87"/>
                    </a:lnTo>
                    <a:lnTo>
                      <a:pt x="221" y="90"/>
                    </a:lnTo>
                    <a:lnTo>
                      <a:pt x="226" y="90"/>
                    </a:lnTo>
                    <a:lnTo>
                      <a:pt x="231" y="90"/>
                    </a:lnTo>
                    <a:lnTo>
                      <a:pt x="236" y="90"/>
                    </a:lnTo>
                    <a:lnTo>
                      <a:pt x="241" y="90"/>
                    </a:lnTo>
                    <a:lnTo>
                      <a:pt x="246" y="90"/>
                    </a:lnTo>
                    <a:lnTo>
                      <a:pt x="250" y="92"/>
                    </a:lnTo>
                    <a:lnTo>
                      <a:pt x="255" y="92"/>
                    </a:lnTo>
                    <a:lnTo>
                      <a:pt x="260" y="92"/>
                    </a:lnTo>
                    <a:lnTo>
                      <a:pt x="265" y="92"/>
                    </a:lnTo>
                    <a:lnTo>
                      <a:pt x="270" y="92"/>
                    </a:lnTo>
                    <a:lnTo>
                      <a:pt x="275" y="92"/>
                    </a:lnTo>
                    <a:lnTo>
                      <a:pt x="280" y="95"/>
                    </a:lnTo>
                    <a:lnTo>
                      <a:pt x="285" y="95"/>
                    </a:lnTo>
                    <a:lnTo>
                      <a:pt x="290" y="95"/>
                    </a:lnTo>
                    <a:lnTo>
                      <a:pt x="295" y="95"/>
                    </a:lnTo>
                    <a:lnTo>
                      <a:pt x="300" y="95"/>
                    </a:lnTo>
                    <a:lnTo>
                      <a:pt x="305" y="95"/>
                    </a:lnTo>
                    <a:lnTo>
                      <a:pt x="308" y="95"/>
                    </a:lnTo>
                    <a:lnTo>
                      <a:pt x="313" y="95"/>
                    </a:lnTo>
                    <a:lnTo>
                      <a:pt x="320" y="98"/>
                    </a:lnTo>
                    <a:lnTo>
                      <a:pt x="325" y="98"/>
                    </a:lnTo>
                    <a:lnTo>
                      <a:pt x="330" y="98"/>
                    </a:lnTo>
                    <a:lnTo>
                      <a:pt x="335" y="98"/>
                    </a:lnTo>
                    <a:lnTo>
                      <a:pt x="340" y="98"/>
                    </a:lnTo>
                    <a:lnTo>
                      <a:pt x="345" y="98"/>
                    </a:lnTo>
                    <a:lnTo>
                      <a:pt x="350" y="98"/>
                    </a:lnTo>
                    <a:lnTo>
                      <a:pt x="355" y="98"/>
                    </a:lnTo>
                    <a:lnTo>
                      <a:pt x="360" y="101"/>
                    </a:lnTo>
                    <a:lnTo>
                      <a:pt x="365" y="101"/>
                    </a:lnTo>
                    <a:lnTo>
                      <a:pt x="370" y="101"/>
                    </a:lnTo>
                    <a:lnTo>
                      <a:pt x="375" y="101"/>
                    </a:lnTo>
                    <a:lnTo>
                      <a:pt x="380" y="101"/>
                    </a:lnTo>
                    <a:lnTo>
                      <a:pt x="385" y="101"/>
                    </a:lnTo>
                    <a:lnTo>
                      <a:pt x="389" y="101"/>
                    </a:lnTo>
                    <a:lnTo>
                      <a:pt x="394" y="101"/>
                    </a:lnTo>
                    <a:lnTo>
                      <a:pt x="399" y="101"/>
                    </a:lnTo>
                    <a:lnTo>
                      <a:pt x="404" y="103"/>
                    </a:lnTo>
                    <a:lnTo>
                      <a:pt x="409" y="103"/>
                    </a:lnTo>
                    <a:lnTo>
                      <a:pt x="414" y="103"/>
                    </a:lnTo>
                    <a:lnTo>
                      <a:pt x="419" y="103"/>
                    </a:lnTo>
                    <a:lnTo>
                      <a:pt x="424" y="103"/>
                    </a:lnTo>
                    <a:lnTo>
                      <a:pt x="429" y="103"/>
                    </a:lnTo>
                    <a:lnTo>
                      <a:pt x="434" y="103"/>
                    </a:lnTo>
                    <a:lnTo>
                      <a:pt x="439" y="103"/>
                    </a:lnTo>
                    <a:lnTo>
                      <a:pt x="444" y="103"/>
                    </a:lnTo>
                    <a:lnTo>
                      <a:pt x="449" y="106"/>
                    </a:lnTo>
                    <a:lnTo>
                      <a:pt x="454" y="106"/>
                    </a:lnTo>
                    <a:lnTo>
                      <a:pt x="459" y="106"/>
                    </a:lnTo>
                    <a:lnTo>
                      <a:pt x="464" y="106"/>
                    </a:lnTo>
                    <a:lnTo>
                      <a:pt x="469" y="106"/>
                    </a:lnTo>
                    <a:lnTo>
                      <a:pt x="474" y="106"/>
                    </a:lnTo>
                    <a:lnTo>
                      <a:pt x="479" y="106"/>
                    </a:lnTo>
                    <a:lnTo>
                      <a:pt x="484" y="106"/>
                    </a:lnTo>
                    <a:lnTo>
                      <a:pt x="489" y="106"/>
                    </a:lnTo>
                    <a:lnTo>
                      <a:pt x="494" y="106"/>
                    </a:lnTo>
                    <a:lnTo>
                      <a:pt x="499" y="109"/>
                    </a:lnTo>
                    <a:lnTo>
                      <a:pt x="504" y="109"/>
                    </a:lnTo>
                    <a:lnTo>
                      <a:pt x="509" y="109"/>
                    </a:lnTo>
                    <a:lnTo>
                      <a:pt x="514" y="109"/>
                    </a:lnTo>
                    <a:lnTo>
                      <a:pt x="519" y="109"/>
                    </a:lnTo>
                    <a:lnTo>
                      <a:pt x="524" y="109"/>
                    </a:lnTo>
                    <a:lnTo>
                      <a:pt x="528" y="109"/>
                    </a:lnTo>
                    <a:lnTo>
                      <a:pt x="533" y="109"/>
                    </a:lnTo>
                    <a:lnTo>
                      <a:pt x="538" y="109"/>
                    </a:lnTo>
                    <a:lnTo>
                      <a:pt x="543" y="109"/>
                    </a:lnTo>
                    <a:lnTo>
                      <a:pt x="548" y="112"/>
                    </a:lnTo>
                    <a:lnTo>
                      <a:pt x="553" y="112"/>
                    </a:lnTo>
                    <a:lnTo>
                      <a:pt x="558" y="112"/>
                    </a:lnTo>
                    <a:lnTo>
                      <a:pt x="563" y="112"/>
                    </a:lnTo>
                    <a:lnTo>
                      <a:pt x="568" y="112"/>
                    </a:lnTo>
                    <a:lnTo>
                      <a:pt x="573" y="112"/>
                    </a:lnTo>
                    <a:lnTo>
                      <a:pt x="578" y="112"/>
                    </a:lnTo>
                    <a:lnTo>
                      <a:pt x="583" y="112"/>
                    </a:lnTo>
                    <a:lnTo>
                      <a:pt x="588" y="112"/>
                    </a:lnTo>
                    <a:lnTo>
                      <a:pt x="593" y="112"/>
                    </a:lnTo>
                    <a:lnTo>
                      <a:pt x="598" y="112"/>
                    </a:lnTo>
                    <a:lnTo>
                      <a:pt x="603" y="115"/>
                    </a:lnTo>
                    <a:lnTo>
                      <a:pt x="608" y="115"/>
                    </a:lnTo>
                    <a:lnTo>
                      <a:pt x="613" y="115"/>
                    </a:lnTo>
                    <a:lnTo>
                      <a:pt x="618" y="115"/>
                    </a:lnTo>
                    <a:lnTo>
                      <a:pt x="620" y="115"/>
                    </a:lnTo>
                    <a:lnTo>
                      <a:pt x="628" y="115"/>
                    </a:lnTo>
                    <a:lnTo>
                      <a:pt x="630" y="115"/>
                    </a:lnTo>
                    <a:lnTo>
                      <a:pt x="638" y="115"/>
                    </a:lnTo>
                    <a:lnTo>
                      <a:pt x="643" y="115"/>
                    </a:lnTo>
                    <a:lnTo>
                      <a:pt x="648" y="115"/>
                    </a:lnTo>
                    <a:lnTo>
                      <a:pt x="653" y="115"/>
                    </a:lnTo>
                    <a:lnTo>
                      <a:pt x="658" y="117"/>
                    </a:lnTo>
                    <a:lnTo>
                      <a:pt x="663" y="117"/>
                    </a:lnTo>
                    <a:lnTo>
                      <a:pt x="667" y="117"/>
                    </a:lnTo>
                    <a:lnTo>
                      <a:pt x="672" y="117"/>
                    </a:lnTo>
                    <a:lnTo>
                      <a:pt x="677" y="117"/>
                    </a:lnTo>
                    <a:lnTo>
                      <a:pt x="682" y="117"/>
                    </a:lnTo>
                    <a:lnTo>
                      <a:pt x="687" y="117"/>
                    </a:lnTo>
                    <a:lnTo>
                      <a:pt x="692" y="117"/>
                    </a:lnTo>
                    <a:lnTo>
                      <a:pt x="697" y="117"/>
                    </a:lnTo>
                    <a:lnTo>
                      <a:pt x="702" y="117"/>
                    </a:lnTo>
                    <a:lnTo>
                      <a:pt x="707" y="117"/>
                    </a:lnTo>
                    <a:lnTo>
                      <a:pt x="712" y="120"/>
                    </a:lnTo>
                    <a:lnTo>
                      <a:pt x="717" y="120"/>
                    </a:lnTo>
                    <a:lnTo>
                      <a:pt x="722" y="120"/>
                    </a:lnTo>
                    <a:lnTo>
                      <a:pt x="727" y="120"/>
                    </a:lnTo>
                    <a:lnTo>
                      <a:pt x="732" y="120"/>
                    </a:lnTo>
                    <a:lnTo>
                      <a:pt x="737" y="120"/>
                    </a:lnTo>
                    <a:lnTo>
                      <a:pt x="742" y="120"/>
                    </a:lnTo>
                    <a:lnTo>
                      <a:pt x="747" y="120"/>
                    </a:lnTo>
                    <a:lnTo>
                      <a:pt x="752" y="120"/>
                    </a:lnTo>
                    <a:lnTo>
                      <a:pt x="757" y="120"/>
                    </a:lnTo>
                    <a:lnTo>
                      <a:pt x="762" y="123"/>
                    </a:lnTo>
                    <a:lnTo>
                      <a:pt x="767" y="123"/>
                    </a:lnTo>
                    <a:lnTo>
                      <a:pt x="772" y="123"/>
                    </a:lnTo>
                    <a:lnTo>
                      <a:pt x="777" y="123"/>
                    </a:lnTo>
                    <a:lnTo>
                      <a:pt x="782" y="123"/>
                    </a:lnTo>
                    <a:lnTo>
                      <a:pt x="787" y="123"/>
                    </a:lnTo>
                    <a:lnTo>
                      <a:pt x="792" y="123"/>
                    </a:lnTo>
                    <a:lnTo>
                      <a:pt x="797" y="123"/>
                    </a:lnTo>
                    <a:lnTo>
                      <a:pt x="802" y="123"/>
                    </a:lnTo>
                    <a:lnTo>
                      <a:pt x="806" y="123"/>
                    </a:lnTo>
                    <a:lnTo>
                      <a:pt x="811" y="123"/>
                    </a:lnTo>
                    <a:lnTo>
                      <a:pt x="816" y="126"/>
                    </a:lnTo>
                    <a:lnTo>
                      <a:pt x="821" y="126"/>
                    </a:lnTo>
                    <a:lnTo>
                      <a:pt x="826" y="126"/>
                    </a:lnTo>
                    <a:lnTo>
                      <a:pt x="831" y="126"/>
                    </a:lnTo>
                    <a:lnTo>
                      <a:pt x="836" y="126"/>
                    </a:lnTo>
                    <a:lnTo>
                      <a:pt x="841" y="126"/>
                    </a:lnTo>
                    <a:lnTo>
                      <a:pt x="846" y="126"/>
                    </a:lnTo>
                    <a:lnTo>
                      <a:pt x="851" y="126"/>
                    </a:lnTo>
                    <a:lnTo>
                      <a:pt x="856" y="126"/>
                    </a:lnTo>
                    <a:lnTo>
                      <a:pt x="861" y="129"/>
                    </a:lnTo>
                    <a:lnTo>
                      <a:pt x="866" y="129"/>
                    </a:lnTo>
                    <a:lnTo>
                      <a:pt x="871" y="129"/>
                    </a:lnTo>
                    <a:lnTo>
                      <a:pt x="876" y="129"/>
                    </a:lnTo>
                    <a:lnTo>
                      <a:pt x="881" y="129"/>
                    </a:lnTo>
                    <a:lnTo>
                      <a:pt x="886" y="129"/>
                    </a:lnTo>
                    <a:lnTo>
                      <a:pt x="891" y="129"/>
                    </a:lnTo>
                    <a:lnTo>
                      <a:pt x="896" y="129"/>
                    </a:lnTo>
                    <a:lnTo>
                      <a:pt x="901" y="129"/>
                    </a:lnTo>
                    <a:lnTo>
                      <a:pt x="906" y="131"/>
                    </a:lnTo>
                    <a:lnTo>
                      <a:pt x="911" y="131"/>
                    </a:lnTo>
                    <a:lnTo>
                      <a:pt x="916" y="131"/>
                    </a:lnTo>
                    <a:lnTo>
                      <a:pt x="921" y="131"/>
                    </a:lnTo>
                    <a:lnTo>
                      <a:pt x="926" y="131"/>
                    </a:lnTo>
                    <a:lnTo>
                      <a:pt x="931" y="131"/>
                    </a:lnTo>
                    <a:lnTo>
                      <a:pt x="936" y="131"/>
                    </a:lnTo>
                    <a:lnTo>
                      <a:pt x="941" y="131"/>
                    </a:lnTo>
                    <a:lnTo>
                      <a:pt x="945" y="134"/>
                    </a:lnTo>
                    <a:lnTo>
                      <a:pt x="950" y="134"/>
                    </a:lnTo>
                    <a:lnTo>
                      <a:pt x="955" y="134"/>
                    </a:lnTo>
                    <a:lnTo>
                      <a:pt x="960" y="134"/>
                    </a:lnTo>
                    <a:lnTo>
                      <a:pt x="965" y="134"/>
                    </a:lnTo>
                    <a:lnTo>
                      <a:pt x="970" y="134"/>
                    </a:lnTo>
                    <a:lnTo>
                      <a:pt x="975" y="134"/>
                    </a:lnTo>
                    <a:lnTo>
                      <a:pt x="980" y="134"/>
                    </a:lnTo>
                    <a:lnTo>
                      <a:pt x="985" y="137"/>
                    </a:lnTo>
                    <a:lnTo>
                      <a:pt x="990" y="137"/>
                    </a:lnTo>
                    <a:lnTo>
                      <a:pt x="995" y="137"/>
                    </a:lnTo>
                    <a:lnTo>
                      <a:pt x="1000" y="137"/>
                    </a:lnTo>
                    <a:lnTo>
                      <a:pt x="1005" y="137"/>
                    </a:lnTo>
                    <a:lnTo>
                      <a:pt x="1010" y="137"/>
                    </a:lnTo>
                    <a:lnTo>
                      <a:pt x="1015" y="140"/>
                    </a:lnTo>
                    <a:lnTo>
                      <a:pt x="1020" y="140"/>
                    </a:lnTo>
                    <a:lnTo>
                      <a:pt x="1025" y="140"/>
                    </a:lnTo>
                    <a:lnTo>
                      <a:pt x="1030" y="140"/>
                    </a:lnTo>
                    <a:lnTo>
                      <a:pt x="1035" y="140"/>
                    </a:lnTo>
                    <a:lnTo>
                      <a:pt x="1040" y="140"/>
                    </a:lnTo>
                    <a:lnTo>
                      <a:pt x="1045" y="143"/>
                    </a:lnTo>
                    <a:lnTo>
                      <a:pt x="1050" y="143"/>
                    </a:lnTo>
                    <a:lnTo>
                      <a:pt x="1055" y="143"/>
                    </a:lnTo>
                    <a:lnTo>
                      <a:pt x="1060" y="143"/>
                    </a:lnTo>
                    <a:lnTo>
                      <a:pt x="1065" y="143"/>
                    </a:lnTo>
                    <a:lnTo>
                      <a:pt x="1070" y="145"/>
                    </a:lnTo>
                    <a:lnTo>
                      <a:pt x="1075" y="145"/>
                    </a:lnTo>
                    <a:lnTo>
                      <a:pt x="1080" y="145"/>
                    </a:lnTo>
                    <a:lnTo>
                      <a:pt x="1084" y="145"/>
                    </a:lnTo>
                    <a:lnTo>
                      <a:pt x="1089" y="148"/>
                    </a:lnTo>
                    <a:lnTo>
                      <a:pt x="1094" y="148"/>
                    </a:lnTo>
                    <a:lnTo>
                      <a:pt x="1099" y="148"/>
                    </a:lnTo>
                    <a:lnTo>
                      <a:pt x="1104" y="151"/>
                    </a:lnTo>
                    <a:lnTo>
                      <a:pt x="1109" y="151"/>
                    </a:lnTo>
                    <a:lnTo>
                      <a:pt x="1114" y="151"/>
                    </a:lnTo>
                    <a:lnTo>
                      <a:pt x="1119" y="154"/>
                    </a:lnTo>
                    <a:lnTo>
                      <a:pt x="1124" y="154"/>
                    </a:lnTo>
                    <a:lnTo>
                      <a:pt x="1129" y="154"/>
                    </a:lnTo>
                    <a:lnTo>
                      <a:pt x="1134" y="156"/>
                    </a:lnTo>
                    <a:lnTo>
                      <a:pt x="1139" y="159"/>
                    </a:lnTo>
                    <a:lnTo>
                      <a:pt x="1144" y="159"/>
                    </a:lnTo>
                    <a:lnTo>
                      <a:pt x="1149" y="162"/>
                    </a:lnTo>
                    <a:lnTo>
                      <a:pt x="1154" y="165"/>
                    </a:lnTo>
                    <a:lnTo>
                      <a:pt x="1159" y="168"/>
                    </a:lnTo>
                    <a:lnTo>
                      <a:pt x="1164" y="170"/>
                    </a:lnTo>
                    <a:lnTo>
                      <a:pt x="1169" y="179"/>
                    </a:lnTo>
                  </a:path>
                </a:pathLst>
              </a:cu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9" name="Freeform 40"/>
              <p:cNvSpPr>
                <a:spLocks/>
              </p:cNvSpPr>
              <p:nvPr/>
            </p:nvSpPr>
            <p:spPr bwMode="auto">
              <a:xfrm>
                <a:off x="3425825" y="3144838"/>
                <a:ext cx="1868488" cy="0"/>
              </a:xfrm>
              <a:custGeom>
                <a:avLst/>
                <a:gdLst>
                  <a:gd name="T0" fmla="*/ 2147483647 w 1177"/>
                  <a:gd name="T1" fmla="*/ 2147483647 w 1177"/>
                  <a:gd name="T2" fmla="*/ 2147483647 w 1177"/>
                  <a:gd name="T3" fmla="*/ 2147483647 w 1177"/>
                  <a:gd name="T4" fmla="*/ 2147483647 w 1177"/>
                  <a:gd name="T5" fmla="*/ 2147483647 w 1177"/>
                  <a:gd name="T6" fmla="*/ 2147483647 w 1177"/>
                  <a:gd name="T7" fmla="*/ 2147483647 w 1177"/>
                  <a:gd name="T8" fmla="*/ 2147483647 w 1177"/>
                  <a:gd name="T9" fmla="*/ 2147483647 w 1177"/>
                  <a:gd name="T10" fmla="*/ 2147483647 w 1177"/>
                  <a:gd name="T11" fmla="*/ 2147483647 w 1177"/>
                  <a:gd name="T12" fmla="*/ 2147483647 w 1177"/>
                  <a:gd name="T13" fmla="*/ 2147483647 w 1177"/>
                  <a:gd name="T14" fmla="*/ 2147483647 w 1177"/>
                  <a:gd name="T15" fmla="*/ 2147483647 w 1177"/>
                  <a:gd name="T16" fmla="*/ 2147483647 w 1177"/>
                  <a:gd name="T17" fmla="*/ 2147483647 w 1177"/>
                  <a:gd name="T18" fmla="*/ 2147483647 w 1177"/>
                  <a:gd name="T19" fmla="*/ 2147483647 w 1177"/>
                  <a:gd name="T20" fmla="*/ 2147483647 w 1177"/>
                  <a:gd name="T21" fmla="*/ 2147483647 w 1177"/>
                  <a:gd name="T22" fmla="*/ 2147483647 w 1177"/>
                  <a:gd name="T23" fmla="*/ 2147483647 w 1177"/>
                  <a:gd name="T24" fmla="*/ 2147483647 w 1177"/>
                  <a:gd name="T25" fmla="*/ 2147483647 w 1177"/>
                  <a:gd name="T26" fmla="*/ 2147483647 w 1177"/>
                  <a:gd name="T27" fmla="*/ 2147483647 w 1177"/>
                  <a:gd name="T28" fmla="*/ 2147483647 w 1177"/>
                  <a:gd name="T29" fmla="*/ 2147483647 w 1177"/>
                  <a:gd name="T30" fmla="*/ 2147483647 w 1177"/>
                  <a:gd name="T31" fmla="*/ 2147483647 w 1177"/>
                  <a:gd name="T32" fmla="*/ 2147483647 w 1177"/>
                  <a:gd name="T33" fmla="*/ 2147483647 w 1177"/>
                  <a:gd name="T34" fmla="*/ 2147483647 w 1177"/>
                  <a:gd name="T35" fmla="*/ 2147483647 w 1177"/>
                  <a:gd name="T36" fmla="*/ 2147483647 w 1177"/>
                  <a:gd name="T37" fmla="*/ 2147483647 w 1177"/>
                  <a:gd name="T38" fmla="*/ 2147483647 w 1177"/>
                  <a:gd name="T39" fmla="*/ 2147483647 w 1177"/>
                  <a:gd name="T40" fmla="*/ 2147483647 w 1177"/>
                  <a:gd name="T41" fmla="*/ 2147483647 w 1177"/>
                  <a:gd name="T42" fmla="*/ 2147483647 w 1177"/>
                  <a:gd name="T43" fmla="*/ 2147483647 w 1177"/>
                  <a:gd name="T44" fmla="*/ 2147483647 w 1177"/>
                  <a:gd name="T45" fmla="*/ 2147483647 w 1177"/>
                  <a:gd name="T46" fmla="*/ 2147483647 w 1177"/>
                  <a:gd name="T47" fmla="*/ 2147483647 w 1177"/>
                  <a:gd name="T48" fmla="*/ 2147483647 w 1177"/>
                  <a:gd name="T49" fmla="*/ 2147483647 w 1177"/>
                  <a:gd name="T50" fmla="*/ 2147483647 w 1177"/>
                  <a:gd name="T51" fmla="*/ 2147483647 w 1177"/>
                  <a:gd name="T52" fmla="*/ 2147483647 w 1177"/>
                  <a:gd name="T53" fmla="*/ 2147483647 w 1177"/>
                  <a:gd name="T54" fmla="*/ 2147483647 w 1177"/>
                  <a:gd name="T55" fmla="*/ 2147483647 w 1177"/>
                  <a:gd name="T56" fmla="*/ 2147483647 w 1177"/>
                  <a:gd name="T57" fmla="*/ 2147483647 w 1177"/>
                  <a:gd name="T58" fmla="*/ 2147483647 w 1177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w 1177"/>
                  <a:gd name="T119" fmla="*/ 1177 w 1177"/>
                </a:gdLst>
                <a:ahLst/>
                <a:cxnLst>
                  <a:cxn ang="T59">
                    <a:pos x="T0" y="0"/>
                  </a:cxn>
                  <a:cxn ang="T60">
                    <a:pos x="T1" y="0"/>
                  </a:cxn>
                  <a:cxn ang="T61">
                    <a:pos x="T2" y="0"/>
                  </a:cxn>
                  <a:cxn ang="T62">
                    <a:pos x="T3" y="0"/>
                  </a:cxn>
                  <a:cxn ang="T63">
                    <a:pos x="T4" y="0"/>
                  </a:cxn>
                  <a:cxn ang="T64">
                    <a:pos x="T5" y="0"/>
                  </a:cxn>
                  <a:cxn ang="T65">
                    <a:pos x="T6" y="0"/>
                  </a:cxn>
                  <a:cxn ang="T66">
                    <a:pos x="T7" y="0"/>
                  </a:cxn>
                  <a:cxn ang="T67">
                    <a:pos x="T8" y="0"/>
                  </a:cxn>
                  <a:cxn ang="T68">
                    <a:pos x="T9" y="0"/>
                  </a:cxn>
                  <a:cxn ang="T69">
                    <a:pos x="T10" y="0"/>
                  </a:cxn>
                  <a:cxn ang="T70">
                    <a:pos x="T11" y="0"/>
                  </a:cxn>
                  <a:cxn ang="T71">
                    <a:pos x="T12" y="0"/>
                  </a:cxn>
                  <a:cxn ang="T72">
                    <a:pos x="T13" y="0"/>
                  </a:cxn>
                  <a:cxn ang="T73">
                    <a:pos x="T14" y="0"/>
                  </a:cxn>
                  <a:cxn ang="T74">
                    <a:pos x="T15" y="0"/>
                  </a:cxn>
                  <a:cxn ang="T75">
                    <a:pos x="T16" y="0"/>
                  </a:cxn>
                  <a:cxn ang="T76">
                    <a:pos x="T17" y="0"/>
                  </a:cxn>
                  <a:cxn ang="T77">
                    <a:pos x="T18" y="0"/>
                  </a:cxn>
                  <a:cxn ang="T78">
                    <a:pos x="T19" y="0"/>
                  </a:cxn>
                  <a:cxn ang="T79">
                    <a:pos x="T20" y="0"/>
                  </a:cxn>
                  <a:cxn ang="T80">
                    <a:pos x="T21" y="0"/>
                  </a:cxn>
                  <a:cxn ang="T81">
                    <a:pos x="T22" y="0"/>
                  </a:cxn>
                  <a:cxn ang="T82">
                    <a:pos x="T23" y="0"/>
                  </a:cxn>
                  <a:cxn ang="T83">
                    <a:pos x="T24" y="0"/>
                  </a:cxn>
                  <a:cxn ang="T84">
                    <a:pos x="T25" y="0"/>
                  </a:cxn>
                  <a:cxn ang="T85">
                    <a:pos x="T26" y="0"/>
                  </a:cxn>
                  <a:cxn ang="T86">
                    <a:pos x="T27" y="0"/>
                  </a:cxn>
                  <a:cxn ang="T87">
                    <a:pos x="T28" y="0"/>
                  </a:cxn>
                  <a:cxn ang="T88">
                    <a:pos x="T29" y="0"/>
                  </a:cxn>
                  <a:cxn ang="T89">
                    <a:pos x="T30" y="0"/>
                  </a:cxn>
                  <a:cxn ang="T90">
                    <a:pos x="T31" y="0"/>
                  </a:cxn>
                  <a:cxn ang="T91">
                    <a:pos x="T32" y="0"/>
                  </a:cxn>
                  <a:cxn ang="T92">
                    <a:pos x="T33" y="0"/>
                  </a:cxn>
                  <a:cxn ang="T93">
                    <a:pos x="T34" y="0"/>
                  </a:cxn>
                  <a:cxn ang="T94">
                    <a:pos x="T35" y="0"/>
                  </a:cxn>
                  <a:cxn ang="T95">
                    <a:pos x="T36" y="0"/>
                  </a:cxn>
                  <a:cxn ang="T96">
                    <a:pos x="T37" y="0"/>
                  </a:cxn>
                  <a:cxn ang="T97">
                    <a:pos x="T38" y="0"/>
                  </a:cxn>
                  <a:cxn ang="T98">
                    <a:pos x="T39" y="0"/>
                  </a:cxn>
                  <a:cxn ang="T99">
                    <a:pos x="T40" y="0"/>
                  </a:cxn>
                  <a:cxn ang="T100">
                    <a:pos x="T41" y="0"/>
                  </a:cxn>
                  <a:cxn ang="T101">
                    <a:pos x="T42" y="0"/>
                  </a:cxn>
                  <a:cxn ang="T102">
                    <a:pos x="T43" y="0"/>
                  </a:cxn>
                  <a:cxn ang="T103">
                    <a:pos x="T44" y="0"/>
                  </a:cxn>
                  <a:cxn ang="T104">
                    <a:pos x="T45" y="0"/>
                  </a:cxn>
                  <a:cxn ang="T105">
                    <a:pos x="T46" y="0"/>
                  </a:cxn>
                  <a:cxn ang="T106">
                    <a:pos x="T47" y="0"/>
                  </a:cxn>
                  <a:cxn ang="T107">
                    <a:pos x="T48" y="0"/>
                  </a:cxn>
                  <a:cxn ang="T108">
                    <a:pos x="T49" y="0"/>
                  </a:cxn>
                  <a:cxn ang="T109">
                    <a:pos x="T50" y="0"/>
                  </a:cxn>
                  <a:cxn ang="T110">
                    <a:pos x="T51" y="0"/>
                  </a:cxn>
                  <a:cxn ang="T111">
                    <a:pos x="T52" y="0"/>
                  </a:cxn>
                  <a:cxn ang="T112">
                    <a:pos x="T53" y="0"/>
                  </a:cxn>
                  <a:cxn ang="T113">
                    <a:pos x="T54" y="0"/>
                  </a:cxn>
                  <a:cxn ang="T114">
                    <a:pos x="T55" y="0"/>
                  </a:cxn>
                  <a:cxn ang="T115">
                    <a:pos x="T56" y="0"/>
                  </a:cxn>
                  <a:cxn ang="T116">
                    <a:pos x="T57" y="0"/>
                  </a:cxn>
                  <a:cxn ang="T117">
                    <a:pos x="T58" y="0"/>
                  </a:cxn>
                </a:cxnLst>
                <a:rect l="T118" t="0" r="T119" b="0"/>
                <a:pathLst>
                  <a:path w="1177">
                    <a:moveTo>
                      <a:pt x="0" y="0"/>
                    </a:moveTo>
                    <a:lnTo>
                      <a:pt x="3" y="0"/>
                    </a:lnTo>
                    <a:lnTo>
                      <a:pt x="8" y="0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5" y="0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5" y="0"/>
                    </a:lnTo>
                    <a:lnTo>
                      <a:pt x="50" y="0"/>
                    </a:lnTo>
                    <a:lnTo>
                      <a:pt x="55" y="0"/>
                    </a:lnTo>
                    <a:lnTo>
                      <a:pt x="60" y="0"/>
                    </a:lnTo>
                    <a:lnTo>
                      <a:pt x="65" y="0"/>
                    </a:lnTo>
                    <a:lnTo>
                      <a:pt x="70" y="0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85" y="0"/>
                    </a:lnTo>
                    <a:lnTo>
                      <a:pt x="90" y="0"/>
                    </a:lnTo>
                    <a:lnTo>
                      <a:pt x="95" y="0"/>
                    </a:lnTo>
                    <a:lnTo>
                      <a:pt x="100" y="0"/>
                    </a:lnTo>
                    <a:lnTo>
                      <a:pt x="105" y="0"/>
                    </a:lnTo>
                    <a:lnTo>
                      <a:pt x="110" y="0"/>
                    </a:lnTo>
                    <a:lnTo>
                      <a:pt x="114" y="0"/>
                    </a:lnTo>
                    <a:lnTo>
                      <a:pt x="119" y="0"/>
                    </a:lnTo>
                    <a:lnTo>
                      <a:pt x="124" y="0"/>
                    </a:lnTo>
                    <a:lnTo>
                      <a:pt x="129" y="0"/>
                    </a:lnTo>
                    <a:lnTo>
                      <a:pt x="134" y="0"/>
                    </a:lnTo>
                    <a:lnTo>
                      <a:pt x="139" y="0"/>
                    </a:lnTo>
                    <a:lnTo>
                      <a:pt x="144" y="0"/>
                    </a:lnTo>
                    <a:lnTo>
                      <a:pt x="149" y="0"/>
                    </a:lnTo>
                    <a:lnTo>
                      <a:pt x="154" y="0"/>
                    </a:lnTo>
                    <a:lnTo>
                      <a:pt x="157" y="0"/>
                    </a:lnTo>
                    <a:lnTo>
                      <a:pt x="164" y="0"/>
                    </a:lnTo>
                    <a:lnTo>
                      <a:pt x="169" y="0"/>
                    </a:lnTo>
                    <a:lnTo>
                      <a:pt x="174" y="0"/>
                    </a:lnTo>
                    <a:lnTo>
                      <a:pt x="179" y="0"/>
                    </a:lnTo>
                    <a:lnTo>
                      <a:pt x="184" y="0"/>
                    </a:lnTo>
                    <a:lnTo>
                      <a:pt x="189" y="0"/>
                    </a:lnTo>
                    <a:lnTo>
                      <a:pt x="194" y="0"/>
                    </a:lnTo>
                    <a:lnTo>
                      <a:pt x="199" y="0"/>
                    </a:lnTo>
                    <a:lnTo>
                      <a:pt x="204" y="0"/>
                    </a:lnTo>
                    <a:lnTo>
                      <a:pt x="209" y="0"/>
                    </a:lnTo>
                    <a:lnTo>
                      <a:pt x="214" y="0"/>
                    </a:lnTo>
                    <a:lnTo>
                      <a:pt x="219" y="0"/>
                    </a:lnTo>
                    <a:lnTo>
                      <a:pt x="224" y="0"/>
                    </a:lnTo>
                    <a:lnTo>
                      <a:pt x="229" y="0"/>
                    </a:lnTo>
                    <a:lnTo>
                      <a:pt x="234" y="0"/>
                    </a:lnTo>
                    <a:lnTo>
                      <a:pt x="239" y="0"/>
                    </a:lnTo>
                    <a:lnTo>
                      <a:pt x="244" y="0"/>
                    </a:lnTo>
                    <a:lnTo>
                      <a:pt x="249" y="0"/>
                    </a:lnTo>
                    <a:lnTo>
                      <a:pt x="253" y="0"/>
                    </a:lnTo>
                    <a:lnTo>
                      <a:pt x="258" y="0"/>
                    </a:lnTo>
                    <a:lnTo>
                      <a:pt x="263" y="0"/>
                    </a:lnTo>
                    <a:lnTo>
                      <a:pt x="268" y="0"/>
                    </a:lnTo>
                    <a:lnTo>
                      <a:pt x="273" y="0"/>
                    </a:lnTo>
                    <a:lnTo>
                      <a:pt x="278" y="0"/>
                    </a:lnTo>
                    <a:lnTo>
                      <a:pt x="283" y="0"/>
                    </a:lnTo>
                    <a:lnTo>
                      <a:pt x="288" y="0"/>
                    </a:lnTo>
                    <a:lnTo>
                      <a:pt x="293" y="0"/>
                    </a:lnTo>
                    <a:lnTo>
                      <a:pt x="298" y="0"/>
                    </a:lnTo>
                    <a:lnTo>
                      <a:pt x="303" y="0"/>
                    </a:lnTo>
                    <a:lnTo>
                      <a:pt x="308" y="0"/>
                    </a:lnTo>
                    <a:lnTo>
                      <a:pt x="311" y="0"/>
                    </a:lnTo>
                    <a:lnTo>
                      <a:pt x="316" y="0"/>
                    </a:lnTo>
                    <a:lnTo>
                      <a:pt x="323" y="0"/>
                    </a:lnTo>
                    <a:lnTo>
                      <a:pt x="328" y="0"/>
                    </a:lnTo>
                    <a:lnTo>
                      <a:pt x="333" y="0"/>
                    </a:lnTo>
                    <a:lnTo>
                      <a:pt x="338" y="0"/>
                    </a:lnTo>
                    <a:lnTo>
                      <a:pt x="343" y="0"/>
                    </a:lnTo>
                    <a:lnTo>
                      <a:pt x="348" y="0"/>
                    </a:lnTo>
                    <a:lnTo>
                      <a:pt x="353" y="0"/>
                    </a:lnTo>
                    <a:lnTo>
                      <a:pt x="358" y="0"/>
                    </a:lnTo>
                    <a:lnTo>
                      <a:pt x="363" y="0"/>
                    </a:lnTo>
                    <a:lnTo>
                      <a:pt x="368" y="0"/>
                    </a:lnTo>
                    <a:lnTo>
                      <a:pt x="373" y="0"/>
                    </a:lnTo>
                    <a:lnTo>
                      <a:pt x="378" y="0"/>
                    </a:lnTo>
                    <a:lnTo>
                      <a:pt x="383" y="0"/>
                    </a:lnTo>
                    <a:lnTo>
                      <a:pt x="388" y="0"/>
                    </a:lnTo>
                    <a:lnTo>
                      <a:pt x="392" y="0"/>
                    </a:lnTo>
                    <a:lnTo>
                      <a:pt x="397" y="0"/>
                    </a:lnTo>
                    <a:lnTo>
                      <a:pt x="402" y="0"/>
                    </a:lnTo>
                    <a:lnTo>
                      <a:pt x="407" y="0"/>
                    </a:lnTo>
                    <a:lnTo>
                      <a:pt x="412" y="0"/>
                    </a:lnTo>
                    <a:lnTo>
                      <a:pt x="417" y="0"/>
                    </a:lnTo>
                    <a:lnTo>
                      <a:pt x="422" y="0"/>
                    </a:lnTo>
                    <a:lnTo>
                      <a:pt x="427" y="0"/>
                    </a:lnTo>
                    <a:lnTo>
                      <a:pt x="432" y="0"/>
                    </a:lnTo>
                    <a:lnTo>
                      <a:pt x="437" y="0"/>
                    </a:lnTo>
                    <a:lnTo>
                      <a:pt x="442" y="0"/>
                    </a:lnTo>
                    <a:lnTo>
                      <a:pt x="447" y="0"/>
                    </a:lnTo>
                    <a:lnTo>
                      <a:pt x="452" y="0"/>
                    </a:lnTo>
                    <a:lnTo>
                      <a:pt x="457" y="0"/>
                    </a:lnTo>
                    <a:lnTo>
                      <a:pt x="462" y="0"/>
                    </a:lnTo>
                    <a:lnTo>
                      <a:pt x="467" y="0"/>
                    </a:lnTo>
                    <a:lnTo>
                      <a:pt x="472" y="0"/>
                    </a:lnTo>
                    <a:lnTo>
                      <a:pt x="477" y="0"/>
                    </a:lnTo>
                    <a:lnTo>
                      <a:pt x="482" y="0"/>
                    </a:lnTo>
                    <a:lnTo>
                      <a:pt x="487" y="0"/>
                    </a:lnTo>
                    <a:lnTo>
                      <a:pt x="492" y="0"/>
                    </a:lnTo>
                    <a:lnTo>
                      <a:pt x="497" y="0"/>
                    </a:lnTo>
                    <a:lnTo>
                      <a:pt x="502" y="0"/>
                    </a:lnTo>
                    <a:lnTo>
                      <a:pt x="507" y="0"/>
                    </a:lnTo>
                    <a:lnTo>
                      <a:pt x="512" y="0"/>
                    </a:lnTo>
                    <a:lnTo>
                      <a:pt x="517" y="0"/>
                    </a:lnTo>
                    <a:lnTo>
                      <a:pt x="522" y="0"/>
                    </a:lnTo>
                    <a:lnTo>
                      <a:pt x="527" y="0"/>
                    </a:lnTo>
                    <a:lnTo>
                      <a:pt x="531" y="0"/>
                    </a:lnTo>
                    <a:lnTo>
                      <a:pt x="536" y="0"/>
                    </a:lnTo>
                    <a:lnTo>
                      <a:pt x="541" y="0"/>
                    </a:lnTo>
                    <a:lnTo>
                      <a:pt x="546" y="0"/>
                    </a:lnTo>
                    <a:lnTo>
                      <a:pt x="551" y="0"/>
                    </a:lnTo>
                    <a:lnTo>
                      <a:pt x="556" y="0"/>
                    </a:lnTo>
                    <a:lnTo>
                      <a:pt x="561" y="0"/>
                    </a:lnTo>
                    <a:lnTo>
                      <a:pt x="566" y="0"/>
                    </a:lnTo>
                    <a:lnTo>
                      <a:pt x="571" y="0"/>
                    </a:lnTo>
                    <a:lnTo>
                      <a:pt x="576" y="0"/>
                    </a:lnTo>
                    <a:lnTo>
                      <a:pt x="581" y="0"/>
                    </a:lnTo>
                    <a:lnTo>
                      <a:pt x="586" y="0"/>
                    </a:lnTo>
                    <a:lnTo>
                      <a:pt x="591" y="0"/>
                    </a:lnTo>
                    <a:lnTo>
                      <a:pt x="596" y="0"/>
                    </a:lnTo>
                    <a:lnTo>
                      <a:pt x="601" y="0"/>
                    </a:lnTo>
                    <a:lnTo>
                      <a:pt x="606" y="0"/>
                    </a:lnTo>
                    <a:lnTo>
                      <a:pt x="611" y="0"/>
                    </a:lnTo>
                    <a:lnTo>
                      <a:pt x="616" y="0"/>
                    </a:lnTo>
                    <a:lnTo>
                      <a:pt x="621" y="0"/>
                    </a:lnTo>
                    <a:lnTo>
                      <a:pt x="623" y="0"/>
                    </a:lnTo>
                    <a:lnTo>
                      <a:pt x="631" y="0"/>
                    </a:lnTo>
                    <a:lnTo>
                      <a:pt x="633" y="0"/>
                    </a:lnTo>
                    <a:lnTo>
                      <a:pt x="641" y="0"/>
                    </a:lnTo>
                    <a:lnTo>
                      <a:pt x="646" y="0"/>
                    </a:lnTo>
                    <a:lnTo>
                      <a:pt x="651" y="0"/>
                    </a:lnTo>
                    <a:lnTo>
                      <a:pt x="656" y="0"/>
                    </a:lnTo>
                    <a:lnTo>
                      <a:pt x="661" y="0"/>
                    </a:lnTo>
                    <a:lnTo>
                      <a:pt x="666" y="0"/>
                    </a:lnTo>
                    <a:lnTo>
                      <a:pt x="670" y="0"/>
                    </a:lnTo>
                    <a:lnTo>
                      <a:pt x="675" y="0"/>
                    </a:lnTo>
                    <a:lnTo>
                      <a:pt x="680" y="0"/>
                    </a:lnTo>
                    <a:lnTo>
                      <a:pt x="685" y="0"/>
                    </a:lnTo>
                    <a:lnTo>
                      <a:pt x="690" y="0"/>
                    </a:lnTo>
                    <a:lnTo>
                      <a:pt x="695" y="0"/>
                    </a:lnTo>
                    <a:lnTo>
                      <a:pt x="700" y="0"/>
                    </a:lnTo>
                    <a:lnTo>
                      <a:pt x="705" y="0"/>
                    </a:lnTo>
                    <a:lnTo>
                      <a:pt x="710" y="0"/>
                    </a:lnTo>
                    <a:lnTo>
                      <a:pt x="715" y="0"/>
                    </a:lnTo>
                    <a:lnTo>
                      <a:pt x="720" y="0"/>
                    </a:lnTo>
                    <a:lnTo>
                      <a:pt x="725" y="0"/>
                    </a:lnTo>
                    <a:lnTo>
                      <a:pt x="730" y="0"/>
                    </a:lnTo>
                    <a:lnTo>
                      <a:pt x="735" y="0"/>
                    </a:lnTo>
                    <a:lnTo>
                      <a:pt x="740" y="0"/>
                    </a:lnTo>
                    <a:lnTo>
                      <a:pt x="745" y="0"/>
                    </a:lnTo>
                    <a:lnTo>
                      <a:pt x="750" y="0"/>
                    </a:lnTo>
                    <a:lnTo>
                      <a:pt x="755" y="0"/>
                    </a:lnTo>
                    <a:lnTo>
                      <a:pt x="760" y="0"/>
                    </a:lnTo>
                    <a:lnTo>
                      <a:pt x="765" y="0"/>
                    </a:lnTo>
                    <a:lnTo>
                      <a:pt x="770" y="0"/>
                    </a:lnTo>
                    <a:lnTo>
                      <a:pt x="775" y="0"/>
                    </a:lnTo>
                    <a:lnTo>
                      <a:pt x="780" y="0"/>
                    </a:lnTo>
                    <a:lnTo>
                      <a:pt x="785" y="0"/>
                    </a:lnTo>
                    <a:lnTo>
                      <a:pt x="790" y="0"/>
                    </a:lnTo>
                    <a:lnTo>
                      <a:pt x="795" y="0"/>
                    </a:lnTo>
                    <a:lnTo>
                      <a:pt x="800" y="0"/>
                    </a:lnTo>
                    <a:lnTo>
                      <a:pt x="805" y="0"/>
                    </a:lnTo>
                    <a:lnTo>
                      <a:pt x="809" y="0"/>
                    </a:lnTo>
                    <a:lnTo>
                      <a:pt x="814" y="0"/>
                    </a:lnTo>
                    <a:lnTo>
                      <a:pt x="819" y="0"/>
                    </a:lnTo>
                    <a:lnTo>
                      <a:pt x="824" y="0"/>
                    </a:lnTo>
                    <a:lnTo>
                      <a:pt x="829" y="0"/>
                    </a:lnTo>
                    <a:lnTo>
                      <a:pt x="834" y="0"/>
                    </a:lnTo>
                    <a:lnTo>
                      <a:pt x="839" y="0"/>
                    </a:lnTo>
                    <a:lnTo>
                      <a:pt x="844" y="0"/>
                    </a:lnTo>
                    <a:lnTo>
                      <a:pt x="849" y="0"/>
                    </a:lnTo>
                    <a:lnTo>
                      <a:pt x="854" y="0"/>
                    </a:lnTo>
                    <a:lnTo>
                      <a:pt x="859" y="0"/>
                    </a:lnTo>
                    <a:lnTo>
                      <a:pt x="864" y="0"/>
                    </a:lnTo>
                    <a:lnTo>
                      <a:pt x="869" y="0"/>
                    </a:lnTo>
                    <a:lnTo>
                      <a:pt x="874" y="0"/>
                    </a:lnTo>
                    <a:lnTo>
                      <a:pt x="879" y="0"/>
                    </a:lnTo>
                    <a:lnTo>
                      <a:pt x="884" y="0"/>
                    </a:lnTo>
                    <a:lnTo>
                      <a:pt x="889" y="0"/>
                    </a:lnTo>
                    <a:lnTo>
                      <a:pt x="894" y="0"/>
                    </a:lnTo>
                    <a:lnTo>
                      <a:pt x="899" y="0"/>
                    </a:lnTo>
                    <a:lnTo>
                      <a:pt x="904" y="0"/>
                    </a:lnTo>
                    <a:lnTo>
                      <a:pt x="909" y="0"/>
                    </a:lnTo>
                    <a:lnTo>
                      <a:pt x="914" y="0"/>
                    </a:lnTo>
                    <a:lnTo>
                      <a:pt x="919" y="0"/>
                    </a:lnTo>
                    <a:lnTo>
                      <a:pt x="924" y="0"/>
                    </a:lnTo>
                    <a:lnTo>
                      <a:pt x="929" y="0"/>
                    </a:lnTo>
                    <a:lnTo>
                      <a:pt x="934" y="0"/>
                    </a:lnTo>
                    <a:lnTo>
                      <a:pt x="939" y="0"/>
                    </a:lnTo>
                    <a:lnTo>
                      <a:pt x="944" y="0"/>
                    </a:lnTo>
                    <a:lnTo>
                      <a:pt x="948" y="0"/>
                    </a:lnTo>
                    <a:lnTo>
                      <a:pt x="953" y="0"/>
                    </a:lnTo>
                    <a:lnTo>
                      <a:pt x="958" y="0"/>
                    </a:lnTo>
                    <a:lnTo>
                      <a:pt x="963" y="0"/>
                    </a:lnTo>
                    <a:lnTo>
                      <a:pt x="968" y="0"/>
                    </a:lnTo>
                    <a:lnTo>
                      <a:pt x="973" y="0"/>
                    </a:lnTo>
                    <a:lnTo>
                      <a:pt x="978" y="0"/>
                    </a:lnTo>
                    <a:lnTo>
                      <a:pt x="983" y="0"/>
                    </a:lnTo>
                    <a:lnTo>
                      <a:pt x="988" y="0"/>
                    </a:lnTo>
                    <a:lnTo>
                      <a:pt x="993" y="0"/>
                    </a:lnTo>
                    <a:lnTo>
                      <a:pt x="998" y="0"/>
                    </a:lnTo>
                    <a:lnTo>
                      <a:pt x="1003" y="0"/>
                    </a:lnTo>
                    <a:lnTo>
                      <a:pt x="1008" y="0"/>
                    </a:lnTo>
                    <a:lnTo>
                      <a:pt x="1013" y="0"/>
                    </a:lnTo>
                    <a:lnTo>
                      <a:pt x="1018" y="0"/>
                    </a:lnTo>
                    <a:lnTo>
                      <a:pt x="1023" y="0"/>
                    </a:lnTo>
                    <a:lnTo>
                      <a:pt x="1028" y="0"/>
                    </a:lnTo>
                    <a:lnTo>
                      <a:pt x="1033" y="0"/>
                    </a:lnTo>
                    <a:lnTo>
                      <a:pt x="1038" y="0"/>
                    </a:lnTo>
                    <a:lnTo>
                      <a:pt x="1043" y="0"/>
                    </a:lnTo>
                    <a:lnTo>
                      <a:pt x="1048" y="0"/>
                    </a:lnTo>
                    <a:lnTo>
                      <a:pt x="1053" y="0"/>
                    </a:lnTo>
                    <a:lnTo>
                      <a:pt x="1058" y="0"/>
                    </a:lnTo>
                    <a:lnTo>
                      <a:pt x="1063" y="0"/>
                    </a:lnTo>
                    <a:lnTo>
                      <a:pt x="1068" y="0"/>
                    </a:lnTo>
                    <a:lnTo>
                      <a:pt x="1073" y="0"/>
                    </a:lnTo>
                    <a:lnTo>
                      <a:pt x="1078" y="0"/>
                    </a:lnTo>
                    <a:lnTo>
                      <a:pt x="1083" y="0"/>
                    </a:lnTo>
                    <a:lnTo>
                      <a:pt x="1087" y="0"/>
                    </a:lnTo>
                    <a:lnTo>
                      <a:pt x="1092" y="0"/>
                    </a:lnTo>
                    <a:lnTo>
                      <a:pt x="1097" y="0"/>
                    </a:lnTo>
                    <a:lnTo>
                      <a:pt x="1102" y="0"/>
                    </a:lnTo>
                    <a:lnTo>
                      <a:pt x="1107" y="0"/>
                    </a:lnTo>
                    <a:lnTo>
                      <a:pt x="1112" y="0"/>
                    </a:lnTo>
                    <a:lnTo>
                      <a:pt x="1117" y="0"/>
                    </a:lnTo>
                    <a:lnTo>
                      <a:pt x="1122" y="0"/>
                    </a:lnTo>
                    <a:lnTo>
                      <a:pt x="1127" y="0"/>
                    </a:lnTo>
                    <a:lnTo>
                      <a:pt x="1132" y="0"/>
                    </a:lnTo>
                    <a:lnTo>
                      <a:pt x="1137" y="0"/>
                    </a:lnTo>
                    <a:lnTo>
                      <a:pt x="1142" y="0"/>
                    </a:lnTo>
                    <a:lnTo>
                      <a:pt x="1147" y="0"/>
                    </a:lnTo>
                    <a:lnTo>
                      <a:pt x="1152" y="0"/>
                    </a:lnTo>
                    <a:lnTo>
                      <a:pt x="1157" y="0"/>
                    </a:lnTo>
                    <a:lnTo>
                      <a:pt x="1162" y="0"/>
                    </a:lnTo>
                    <a:lnTo>
                      <a:pt x="1167" y="0"/>
                    </a:lnTo>
                    <a:lnTo>
                      <a:pt x="1172" y="0"/>
                    </a:lnTo>
                    <a:lnTo>
                      <a:pt x="1177" y="0"/>
                    </a:lnTo>
                  </a:path>
                </a:pathLst>
              </a:custGeom>
              <a:noFill/>
              <a:ln w="2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0" name="Line 7"/>
              <p:cNvSpPr>
                <a:spLocks noChangeShapeType="1"/>
              </p:cNvSpPr>
              <p:nvPr/>
            </p:nvSpPr>
            <p:spPr bwMode="auto">
              <a:xfrm>
                <a:off x="3379788" y="4297363"/>
                <a:ext cx="1914525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6" name="TextBox 6"/>
            <p:cNvSpPr txBox="1">
              <a:spLocks noChangeArrowheads="1"/>
            </p:cNvSpPr>
            <p:nvPr/>
          </p:nvSpPr>
          <p:spPr bwMode="auto">
            <a:xfrm>
              <a:off x="5338927" y="1205181"/>
              <a:ext cx="841375" cy="251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latin typeface="Times New Roman" panose="02020603050405020304" pitchFamily="18" charset="0"/>
                  <a:cs typeface="Times New Roman" pitchFamily="18" charset="0"/>
                </a:rPr>
                <a:t>SU-DHL4</a:t>
              </a:r>
            </a:p>
          </p:txBody>
        </p:sp>
      </p:grpSp>
      <p:grpSp>
        <p:nvGrpSpPr>
          <p:cNvPr id="191" name="Group 2"/>
          <p:cNvGrpSpPr>
            <a:grpSpLocks/>
          </p:cNvGrpSpPr>
          <p:nvPr/>
        </p:nvGrpSpPr>
        <p:grpSpPr bwMode="auto">
          <a:xfrm>
            <a:off x="6539838" y="304800"/>
            <a:ext cx="2379961" cy="1882147"/>
            <a:chOff x="6106231" y="4565651"/>
            <a:chExt cx="2384603" cy="2096401"/>
          </a:xfrm>
        </p:grpSpPr>
        <p:grpSp>
          <p:nvGrpSpPr>
            <p:cNvPr id="192" name="Group 387"/>
            <p:cNvGrpSpPr>
              <a:grpSpLocks/>
            </p:cNvGrpSpPr>
            <p:nvPr/>
          </p:nvGrpSpPr>
          <p:grpSpPr bwMode="auto">
            <a:xfrm>
              <a:off x="6106231" y="4565651"/>
              <a:ext cx="2355863" cy="2096401"/>
              <a:chOff x="5181600" y="1752601"/>
              <a:chExt cx="2537240" cy="2096401"/>
            </a:xfrm>
          </p:grpSpPr>
          <p:sp>
            <p:nvSpPr>
              <p:cNvPr id="194" name="Rectangle 71"/>
              <p:cNvSpPr>
                <a:spLocks noChangeArrowheads="1"/>
              </p:cNvSpPr>
              <p:nvPr/>
            </p:nvSpPr>
            <p:spPr bwMode="auto">
              <a:xfrm rot="16200000">
                <a:off x="5365509" y="2537701"/>
                <a:ext cx="171406" cy="199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CI</a:t>
                </a:r>
                <a:endParaRPr lang="en-US" alt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95" name="Group 389"/>
              <p:cNvGrpSpPr>
                <a:grpSpLocks/>
              </p:cNvGrpSpPr>
              <p:nvPr/>
            </p:nvGrpSpPr>
            <p:grpSpPr bwMode="auto">
              <a:xfrm>
                <a:off x="5181600" y="1752601"/>
                <a:ext cx="2537240" cy="2096401"/>
                <a:chOff x="5218113" y="2111375"/>
                <a:chExt cx="1894208" cy="1417982"/>
              </a:xfrm>
            </p:grpSpPr>
            <p:grpSp>
              <p:nvGrpSpPr>
                <p:cNvPr id="196" name="Group 390"/>
                <p:cNvGrpSpPr>
                  <a:grpSpLocks/>
                </p:cNvGrpSpPr>
                <p:nvPr/>
              </p:nvGrpSpPr>
              <p:grpSpPr bwMode="auto">
                <a:xfrm>
                  <a:off x="5218113" y="2111375"/>
                  <a:ext cx="1894208" cy="1417982"/>
                  <a:chOff x="5218113" y="2111375"/>
                  <a:chExt cx="1894208" cy="1417982"/>
                </a:xfrm>
              </p:grpSpPr>
              <p:sp>
                <p:nvSpPr>
                  <p:cNvPr id="198" name="AutoShape 41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5218113" y="2111375"/>
                    <a:ext cx="1620838" cy="1216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99" name="Rectangle 198"/>
                  <p:cNvSpPr>
                    <a:spLocks noChangeArrowheads="1"/>
                  </p:cNvSpPr>
                  <p:nvPr/>
                </p:nvSpPr>
                <p:spPr bwMode="auto">
                  <a:xfrm>
                    <a:off x="5699181" y="3213061"/>
                    <a:ext cx="6198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0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5933972" y="3213061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0.2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1" name="Rectangle 200"/>
                  <p:cNvSpPr>
                    <a:spLocks noChangeArrowheads="1"/>
                  </p:cNvSpPr>
                  <p:nvPr/>
                </p:nvSpPr>
                <p:spPr bwMode="auto">
                  <a:xfrm>
                    <a:off x="6186625" y="3213061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0.4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2" name="Rectangle 1824"/>
                  <p:cNvSpPr>
                    <a:spLocks noChangeArrowheads="1"/>
                  </p:cNvSpPr>
                  <p:nvPr/>
                </p:nvSpPr>
                <p:spPr bwMode="auto">
                  <a:xfrm>
                    <a:off x="6443110" y="3213061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0.6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3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6700869" y="3213061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0.8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4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6957354" y="3213061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1.0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5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5604407" y="3061659"/>
                    <a:ext cx="6198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</a:t>
                    </a:r>
                    <a:endParaRPr lang="en-US" altLang="en-US" sz="12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6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5502990" y="2902742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0.2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7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5502990" y="2743824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0.4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8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5502990" y="2585980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0.6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9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5502990" y="2428136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0.8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10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5502990" y="2269219"/>
                    <a:ext cx="154967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1.0</a:t>
                    </a:r>
                    <a:endParaRPr lang="en-US" altLang="en-US" sz="12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11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5918657" y="3390232"/>
                    <a:ext cx="838476" cy="139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itchFamily="18" charset="0"/>
                      </a:rPr>
                      <a:t>Fractional Effect</a:t>
                    </a:r>
                    <a:endParaRPr lang="en-US" alt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212" name="Group 406"/>
                  <p:cNvGrpSpPr>
                    <a:grpSpLocks/>
                  </p:cNvGrpSpPr>
                  <p:nvPr/>
                </p:nvGrpSpPr>
                <p:grpSpPr bwMode="auto">
                  <a:xfrm>
                    <a:off x="5693866" y="2193925"/>
                    <a:ext cx="1314450" cy="1012826"/>
                    <a:chOff x="5693866" y="2193925"/>
                    <a:chExt cx="1314450" cy="1012826"/>
                  </a:xfrm>
                </p:grpSpPr>
                <p:sp>
                  <p:nvSpPr>
                    <p:cNvPr id="213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27203" y="3146425"/>
                      <a:ext cx="0" cy="23813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981203" y="3146425"/>
                      <a:ext cx="0" cy="23813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36791" y="3146425"/>
                      <a:ext cx="0" cy="23813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493966" y="3146425"/>
                      <a:ext cx="0" cy="23813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51141" y="3146425"/>
                      <a:ext cx="0" cy="23813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008316" y="3146425"/>
                      <a:ext cx="0" cy="23813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9" name="Line 5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27203" y="2354263"/>
                      <a:ext cx="0" cy="852488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5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93866" y="3146425"/>
                      <a:ext cx="33338" cy="0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6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93866" y="2987675"/>
                      <a:ext cx="33338" cy="0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6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93866" y="2828925"/>
                      <a:ext cx="33338" cy="0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6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93866" y="2671763"/>
                      <a:ext cx="33338" cy="0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6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93866" y="2513013"/>
                      <a:ext cx="33338" cy="0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6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93866" y="2354263"/>
                      <a:ext cx="33338" cy="0"/>
                    </a:xfrm>
                    <a:prstGeom prst="line">
                      <a:avLst/>
                    </a:prstGeom>
                    <a:noFill/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Oval 2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939928" y="2778125"/>
                      <a:ext cx="30163" cy="36513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en-US" sz="1200"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27" name="Oval 2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44716" y="2601913"/>
                      <a:ext cx="30163" cy="36513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en-US" sz="1200"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28" name="Oval 2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46366" y="2973388"/>
                      <a:ext cx="28575" cy="36513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en-US" sz="1200"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29" name="Oval 2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735266" y="2957513"/>
                      <a:ext cx="30163" cy="36513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en-US" sz="1200"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30" name="Freeform 229"/>
                    <p:cNvSpPr>
                      <a:spLocks/>
                    </p:cNvSpPr>
                    <p:nvPr/>
                  </p:nvSpPr>
                  <p:spPr bwMode="auto">
                    <a:xfrm>
                      <a:off x="5743078" y="2193925"/>
                      <a:ext cx="1258888" cy="879475"/>
                    </a:xfrm>
                    <a:custGeom>
                      <a:avLst/>
                      <a:gdLst>
                        <a:gd name="T0" fmla="*/ 2147483647 w 793"/>
                        <a:gd name="T1" fmla="*/ 2147483647 h 554"/>
                        <a:gd name="T2" fmla="*/ 2147483647 w 793"/>
                        <a:gd name="T3" fmla="*/ 2147483647 h 554"/>
                        <a:gd name="T4" fmla="*/ 2147483647 w 793"/>
                        <a:gd name="T5" fmla="*/ 2147483647 h 554"/>
                        <a:gd name="T6" fmla="*/ 2147483647 w 793"/>
                        <a:gd name="T7" fmla="*/ 2147483647 h 554"/>
                        <a:gd name="T8" fmla="*/ 2147483647 w 793"/>
                        <a:gd name="T9" fmla="*/ 2147483647 h 554"/>
                        <a:gd name="T10" fmla="*/ 2147483647 w 793"/>
                        <a:gd name="T11" fmla="*/ 2147483647 h 554"/>
                        <a:gd name="T12" fmla="*/ 2147483647 w 793"/>
                        <a:gd name="T13" fmla="*/ 2147483647 h 554"/>
                        <a:gd name="T14" fmla="*/ 2147483647 w 793"/>
                        <a:gd name="T15" fmla="*/ 2147483647 h 554"/>
                        <a:gd name="T16" fmla="*/ 2147483647 w 793"/>
                        <a:gd name="T17" fmla="*/ 2147483647 h 554"/>
                        <a:gd name="T18" fmla="*/ 2147483647 w 793"/>
                        <a:gd name="T19" fmla="*/ 2147483647 h 554"/>
                        <a:gd name="T20" fmla="*/ 2147483647 w 793"/>
                        <a:gd name="T21" fmla="*/ 2147483647 h 554"/>
                        <a:gd name="T22" fmla="*/ 2147483647 w 793"/>
                        <a:gd name="T23" fmla="*/ 2147483647 h 554"/>
                        <a:gd name="T24" fmla="*/ 2147483647 w 793"/>
                        <a:gd name="T25" fmla="*/ 2147483647 h 554"/>
                        <a:gd name="T26" fmla="*/ 2147483647 w 793"/>
                        <a:gd name="T27" fmla="*/ 2147483647 h 554"/>
                        <a:gd name="T28" fmla="*/ 2147483647 w 793"/>
                        <a:gd name="T29" fmla="*/ 2147483647 h 554"/>
                        <a:gd name="T30" fmla="*/ 2147483647 w 793"/>
                        <a:gd name="T31" fmla="*/ 2147483647 h 554"/>
                        <a:gd name="T32" fmla="*/ 2147483647 w 793"/>
                        <a:gd name="T33" fmla="*/ 2147483647 h 554"/>
                        <a:gd name="T34" fmla="*/ 2147483647 w 793"/>
                        <a:gd name="T35" fmla="*/ 2147483647 h 554"/>
                        <a:gd name="T36" fmla="*/ 2147483647 w 793"/>
                        <a:gd name="T37" fmla="*/ 2147483647 h 554"/>
                        <a:gd name="T38" fmla="*/ 2147483647 w 793"/>
                        <a:gd name="T39" fmla="*/ 2147483647 h 554"/>
                        <a:gd name="T40" fmla="*/ 2147483647 w 793"/>
                        <a:gd name="T41" fmla="*/ 2147483647 h 554"/>
                        <a:gd name="T42" fmla="*/ 2147483647 w 793"/>
                        <a:gd name="T43" fmla="*/ 2147483647 h 554"/>
                        <a:gd name="T44" fmla="*/ 2147483647 w 793"/>
                        <a:gd name="T45" fmla="*/ 2147483647 h 554"/>
                        <a:gd name="T46" fmla="*/ 2147483647 w 793"/>
                        <a:gd name="T47" fmla="*/ 2147483647 h 554"/>
                        <a:gd name="T48" fmla="*/ 2147483647 w 793"/>
                        <a:gd name="T49" fmla="*/ 2147483647 h 554"/>
                        <a:gd name="T50" fmla="*/ 2147483647 w 793"/>
                        <a:gd name="T51" fmla="*/ 2147483647 h 554"/>
                        <a:gd name="T52" fmla="*/ 2147483647 w 793"/>
                        <a:gd name="T53" fmla="*/ 2147483647 h 554"/>
                        <a:gd name="T54" fmla="*/ 2147483647 w 793"/>
                        <a:gd name="T55" fmla="*/ 2147483647 h 554"/>
                        <a:gd name="T56" fmla="*/ 2147483647 w 793"/>
                        <a:gd name="T57" fmla="*/ 2147483647 h 554"/>
                        <a:gd name="T58" fmla="*/ 2147483647 w 793"/>
                        <a:gd name="T59" fmla="*/ 2147483647 h 554"/>
                        <a:gd name="T60" fmla="*/ 2147483647 w 793"/>
                        <a:gd name="T61" fmla="*/ 2147483647 h 554"/>
                        <a:gd name="T62" fmla="*/ 2147483647 w 793"/>
                        <a:gd name="T63" fmla="*/ 2147483647 h 554"/>
                        <a:gd name="T64" fmla="*/ 2147483647 w 793"/>
                        <a:gd name="T65" fmla="*/ 2147483647 h 554"/>
                        <a:gd name="T66" fmla="*/ 2147483647 w 793"/>
                        <a:gd name="T67" fmla="*/ 2147483647 h 554"/>
                        <a:gd name="T68" fmla="*/ 2147483647 w 793"/>
                        <a:gd name="T69" fmla="*/ 2147483647 h 554"/>
                        <a:gd name="T70" fmla="*/ 2147483647 w 793"/>
                        <a:gd name="T71" fmla="*/ 2147483647 h 554"/>
                        <a:gd name="T72" fmla="*/ 2147483647 w 793"/>
                        <a:gd name="T73" fmla="*/ 2147483647 h 554"/>
                        <a:gd name="T74" fmla="*/ 2147483647 w 793"/>
                        <a:gd name="T75" fmla="*/ 2147483647 h 554"/>
                        <a:gd name="T76" fmla="*/ 2147483647 w 793"/>
                        <a:gd name="T77" fmla="*/ 2147483647 h 554"/>
                        <a:gd name="T78" fmla="*/ 2147483647 w 793"/>
                        <a:gd name="T79" fmla="*/ 2147483647 h 554"/>
                        <a:gd name="T80" fmla="*/ 2147483647 w 793"/>
                        <a:gd name="T81" fmla="*/ 2147483647 h 554"/>
                        <a:gd name="T82" fmla="*/ 2147483647 w 793"/>
                        <a:gd name="T83" fmla="*/ 2147483647 h 554"/>
                        <a:gd name="T84" fmla="*/ 2147483647 w 793"/>
                        <a:gd name="T85" fmla="*/ 2147483647 h 554"/>
                        <a:gd name="T86" fmla="*/ 2147483647 w 793"/>
                        <a:gd name="T87" fmla="*/ 2147483647 h 554"/>
                        <a:gd name="T88" fmla="*/ 2147483647 w 793"/>
                        <a:gd name="T89" fmla="*/ 2147483647 h 554"/>
                        <a:gd name="T90" fmla="*/ 2147483647 w 793"/>
                        <a:gd name="T91" fmla="*/ 2147483647 h 554"/>
                        <a:gd name="T92" fmla="*/ 2147483647 w 793"/>
                        <a:gd name="T93" fmla="*/ 2147483647 h 554"/>
                        <a:gd name="T94" fmla="*/ 2147483647 w 793"/>
                        <a:gd name="T95" fmla="*/ 2147483647 h 554"/>
                        <a:gd name="T96" fmla="*/ 2147483647 w 793"/>
                        <a:gd name="T97" fmla="*/ 2147483647 h 554"/>
                        <a:gd name="T98" fmla="*/ 2147483647 w 793"/>
                        <a:gd name="T99" fmla="*/ 2147483647 h 554"/>
                        <a:gd name="T100" fmla="*/ 2147483647 w 793"/>
                        <a:gd name="T101" fmla="*/ 2147483647 h 554"/>
                        <a:gd name="T102" fmla="*/ 2147483647 w 793"/>
                        <a:gd name="T103" fmla="*/ 2147483647 h 554"/>
                        <a:gd name="T104" fmla="*/ 2147483647 w 793"/>
                        <a:gd name="T105" fmla="*/ 2147483647 h 554"/>
                        <a:gd name="T106" fmla="*/ 2147483647 w 793"/>
                        <a:gd name="T107" fmla="*/ 2147483647 h 554"/>
                        <a:gd name="T108" fmla="*/ 2147483647 w 793"/>
                        <a:gd name="T109" fmla="*/ 2147483647 h 554"/>
                        <a:gd name="T110" fmla="*/ 2147483647 w 793"/>
                        <a:gd name="T111" fmla="*/ 2147483647 h 554"/>
                        <a:gd name="T112" fmla="*/ 2147483647 w 793"/>
                        <a:gd name="T113" fmla="*/ 2147483647 h 554"/>
                        <a:gd name="T114" fmla="*/ 2147483647 w 793"/>
                        <a:gd name="T115" fmla="*/ 2147483647 h 554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w 793"/>
                        <a:gd name="T175" fmla="*/ 0 h 554"/>
                        <a:gd name="T176" fmla="*/ 793 w 793"/>
                        <a:gd name="T177" fmla="*/ 554 h 554"/>
                      </a:gdLst>
                      <a:ahLst/>
                      <a:cxnLst>
                        <a:cxn ang="T116">
                          <a:pos x="T0" y="T1"/>
                        </a:cxn>
                        <a:cxn ang="T117">
                          <a:pos x="T2" y="T3"/>
                        </a:cxn>
                        <a:cxn ang="T118">
                          <a:pos x="T4" y="T5"/>
                        </a:cxn>
                        <a:cxn ang="T119">
                          <a:pos x="T6" y="T7"/>
                        </a:cxn>
                        <a:cxn ang="T120">
                          <a:pos x="T8" y="T9"/>
                        </a:cxn>
                        <a:cxn ang="T121">
                          <a:pos x="T10" y="T11"/>
                        </a:cxn>
                        <a:cxn ang="T122">
                          <a:pos x="T12" y="T13"/>
                        </a:cxn>
                        <a:cxn ang="T123">
                          <a:pos x="T14" y="T15"/>
                        </a:cxn>
                        <a:cxn ang="T124">
                          <a:pos x="T16" y="T17"/>
                        </a:cxn>
                        <a:cxn ang="T125">
                          <a:pos x="T18" y="T19"/>
                        </a:cxn>
                        <a:cxn ang="T126">
                          <a:pos x="T20" y="T21"/>
                        </a:cxn>
                        <a:cxn ang="T127">
                          <a:pos x="T22" y="T23"/>
                        </a:cxn>
                        <a:cxn ang="T128">
                          <a:pos x="T24" y="T25"/>
                        </a:cxn>
                        <a:cxn ang="T129">
                          <a:pos x="T26" y="T27"/>
                        </a:cxn>
                        <a:cxn ang="T130">
                          <a:pos x="T28" y="T29"/>
                        </a:cxn>
                        <a:cxn ang="T131">
                          <a:pos x="T30" y="T31"/>
                        </a:cxn>
                        <a:cxn ang="T132">
                          <a:pos x="T32" y="T33"/>
                        </a:cxn>
                        <a:cxn ang="T133">
                          <a:pos x="T34" y="T35"/>
                        </a:cxn>
                        <a:cxn ang="T134">
                          <a:pos x="T36" y="T37"/>
                        </a:cxn>
                        <a:cxn ang="T135">
                          <a:pos x="T38" y="T39"/>
                        </a:cxn>
                        <a:cxn ang="T136">
                          <a:pos x="T40" y="T41"/>
                        </a:cxn>
                        <a:cxn ang="T137">
                          <a:pos x="T42" y="T43"/>
                        </a:cxn>
                        <a:cxn ang="T138">
                          <a:pos x="T44" y="T45"/>
                        </a:cxn>
                        <a:cxn ang="T139">
                          <a:pos x="T46" y="T47"/>
                        </a:cxn>
                        <a:cxn ang="T140">
                          <a:pos x="T48" y="T49"/>
                        </a:cxn>
                        <a:cxn ang="T141">
                          <a:pos x="T50" y="T51"/>
                        </a:cxn>
                        <a:cxn ang="T142">
                          <a:pos x="T52" y="T53"/>
                        </a:cxn>
                        <a:cxn ang="T143">
                          <a:pos x="T54" y="T55"/>
                        </a:cxn>
                        <a:cxn ang="T144">
                          <a:pos x="T56" y="T57"/>
                        </a:cxn>
                        <a:cxn ang="T145">
                          <a:pos x="T58" y="T59"/>
                        </a:cxn>
                        <a:cxn ang="T146">
                          <a:pos x="T60" y="T61"/>
                        </a:cxn>
                        <a:cxn ang="T147">
                          <a:pos x="T62" y="T63"/>
                        </a:cxn>
                        <a:cxn ang="T148">
                          <a:pos x="T64" y="T65"/>
                        </a:cxn>
                        <a:cxn ang="T149">
                          <a:pos x="T66" y="T67"/>
                        </a:cxn>
                        <a:cxn ang="T150">
                          <a:pos x="T68" y="T69"/>
                        </a:cxn>
                        <a:cxn ang="T151">
                          <a:pos x="T70" y="T71"/>
                        </a:cxn>
                        <a:cxn ang="T152">
                          <a:pos x="T72" y="T73"/>
                        </a:cxn>
                        <a:cxn ang="T153">
                          <a:pos x="T74" y="T75"/>
                        </a:cxn>
                        <a:cxn ang="T154">
                          <a:pos x="T76" y="T77"/>
                        </a:cxn>
                        <a:cxn ang="T155">
                          <a:pos x="T78" y="T79"/>
                        </a:cxn>
                        <a:cxn ang="T156">
                          <a:pos x="T80" y="T81"/>
                        </a:cxn>
                        <a:cxn ang="T157">
                          <a:pos x="T82" y="T83"/>
                        </a:cxn>
                        <a:cxn ang="T158">
                          <a:pos x="T84" y="T85"/>
                        </a:cxn>
                        <a:cxn ang="T159">
                          <a:pos x="T86" y="T87"/>
                        </a:cxn>
                        <a:cxn ang="T160">
                          <a:pos x="T88" y="T89"/>
                        </a:cxn>
                        <a:cxn ang="T161">
                          <a:pos x="T90" y="T91"/>
                        </a:cxn>
                        <a:cxn ang="T162">
                          <a:pos x="T92" y="T93"/>
                        </a:cxn>
                        <a:cxn ang="T163">
                          <a:pos x="T94" y="T95"/>
                        </a:cxn>
                        <a:cxn ang="T164">
                          <a:pos x="T96" y="T97"/>
                        </a:cxn>
                        <a:cxn ang="T165">
                          <a:pos x="T98" y="T99"/>
                        </a:cxn>
                        <a:cxn ang="T166">
                          <a:pos x="T100" y="T101"/>
                        </a:cxn>
                        <a:cxn ang="T167">
                          <a:pos x="T102" y="T103"/>
                        </a:cxn>
                        <a:cxn ang="T168">
                          <a:pos x="T104" y="T105"/>
                        </a:cxn>
                        <a:cxn ang="T169">
                          <a:pos x="T106" y="T107"/>
                        </a:cxn>
                        <a:cxn ang="T170">
                          <a:pos x="T108" y="T109"/>
                        </a:cxn>
                        <a:cxn ang="T171">
                          <a:pos x="T110" y="T111"/>
                        </a:cxn>
                        <a:cxn ang="T172">
                          <a:pos x="T112" y="T113"/>
                        </a:cxn>
                        <a:cxn ang="T173">
                          <a:pos x="T114" y="T115"/>
                        </a:cxn>
                      </a:cxnLst>
                      <a:rect l="T174" t="T175" r="T176" b="T177"/>
                      <a:pathLst>
                        <a:path w="793" h="554">
                          <a:moveTo>
                            <a:pt x="0" y="0"/>
                          </a:moveTo>
                          <a:lnTo>
                            <a:pt x="1" y="55"/>
                          </a:lnTo>
                          <a:lnTo>
                            <a:pt x="7" y="94"/>
                          </a:lnTo>
                          <a:lnTo>
                            <a:pt x="10" y="122"/>
                          </a:lnTo>
                          <a:lnTo>
                            <a:pt x="13" y="145"/>
                          </a:lnTo>
                          <a:lnTo>
                            <a:pt x="15" y="165"/>
                          </a:lnTo>
                          <a:lnTo>
                            <a:pt x="20" y="180"/>
                          </a:lnTo>
                          <a:lnTo>
                            <a:pt x="24" y="195"/>
                          </a:lnTo>
                          <a:lnTo>
                            <a:pt x="27" y="207"/>
                          </a:lnTo>
                          <a:lnTo>
                            <a:pt x="30" y="218"/>
                          </a:lnTo>
                          <a:lnTo>
                            <a:pt x="34" y="228"/>
                          </a:lnTo>
                          <a:lnTo>
                            <a:pt x="37" y="236"/>
                          </a:lnTo>
                          <a:lnTo>
                            <a:pt x="41" y="243"/>
                          </a:lnTo>
                          <a:lnTo>
                            <a:pt x="42" y="251"/>
                          </a:lnTo>
                          <a:lnTo>
                            <a:pt x="47" y="259"/>
                          </a:lnTo>
                          <a:lnTo>
                            <a:pt x="51" y="264"/>
                          </a:lnTo>
                          <a:lnTo>
                            <a:pt x="54" y="270"/>
                          </a:lnTo>
                          <a:lnTo>
                            <a:pt x="58" y="276"/>
                          </a:lnTo>
                          <a:lnTo>
                            <a:pt x="61" y="282"/>
                          </a:lnTo>
                          <a:lnTo>
                            <a:pt x="64" y="285"/>
                          </a:lnTo>
                          <a:lnTo>
                            <a:pt x="68" y="289"/>
                          </a:lnTo>
                          <a:lnTo>
                            <a:pt x="71" y="295"/>
                          </a:lnTo>
                          <a:lnTo>
                            <a:pt x="75" y="299"/>
                          </a:lnTo>
                          <a:lnTo>
                            <a:pt x="78" y="303"/>
                          </a:lnTo>
                          <a:lnTo>
                            <a:pt x="81" y="307"/>
                          </a:lnTo>
                          <a:lnTo>
                            <a:pt x="85" y="310"/>
                          </a:lnTo>
                          <a:lnTo>
                            <a:pt x="88" y="312"/>
                          </a:lnTo>
                          <a:lnTo>
                            <a:pt x="92" y="316"/>
                          </a:lnTo>
                          <a:lnTo>
                            <a:pt x="95" y="320"/>
                          </a:lnTo>
                          <a:lnTo>
                            <a:pt x="97" y="322"/>
                          </a:lnTo>
                          <a:lnTo>
                            <a:pt x="102" y="326"/>
                          </a:lnTo>
                          <a:lnTo>
                            <a:pt x="105" y="328"/>
                          </a:lnTo>
                          <a:lnTo>
                            <a:pt x="109" y="330"/>
                          </a:lnTo>
                          <a:lnTo>
                            <a:pt x="112" y="333"/>
                          </a:lnTo>
                          <a:lnTo>
                            <a:pt x="116" y="335"/>
                          </a:lnTo>
                          <a:lnTo>
                            <a:pt x="119" y="337"/>
                          </a:lnTo>
                          <a:lnTo>
                            <a:pt x="122" y="339"/>
                          </a:lnTo>
                          <a:lnTo>
                            <a:pt x="126" y="343"/>
                          </a:lnTo>
                          <a:lnTo>
                            <a:pt x="129" y="345"/>
                          </a:lnTo>
                          <a:lnTo>
                            <a:pt x="133" y="347"/>
                          </a:lnTo>
                          <a:lnTo>
                            <a:pt x="136" y="349"/>
                          </a:lnTo>
                          <a:lnTo>
                            <a:pt x="139" y="351"/>
                          </a:lnTo>
                          <a:lnTo>
                            <a:pt x="143" y="353"/>
                          </a:lnTo>
                          <a:lnTo>
                            <a:pt x="146" y="354"/>
                          </a:lnTo>
                          <a:lnTo>
                            <a:pt x="150" y="356"/>
                          </a:lnTo>
                          <a:lnTo>
                            <a:pt x="153" y="358"/>
                          </a:lnTo>
                          <a:lnTo>
                            <a:pt x="156" y="360"/>
                          </a:lnTo>
                          <a:lnTo>
                            <a:pt x="160" y="362"/>
                          </a:lnTo>
                          <a:lnTo>
                            <a:pt x="163" y="364"/>
                          </a:lnTo>
                          <a:lnTo>
                            <a:pt x="167" y="364"/>
                          </a:lnTo>
                          <a:lnTo>
                            <a:pt x="170" y="366"/>
                          </a:lnTo>
                          <a:lnTo>
                            <a:pt x="173" y="368"/>
                          </a:lnTo>
                          <a:lnTo>
                            <a:pt x="177" y="370"/>
                          </a:lnTo>
                          <a:lnTo>
                            <a:pt x="180" y="372"/>
                          </a:lnTo>
                          <a:lnTo>
                            <a:pt x="184" y="372"/>
                          </a:lnTo>
                          <a:lnTo>
                            <a:pt x="187" y="374"/>
                          </a:lnTo>
                          <a:lnTo>
                            <a:pt x="190" y="376"/>
                          </a:lnTo>
                          <a:lnTo>
                            <a:pt x="194" y="377"/>
                          </a:lnTo>
                          <a:lnTo>
                            <a:pt x="197" y="377"/>
                          </a:lnTo>
                          <a:lnTo>
                            <a:pt x="201" y="379"/>
                          </a:lnTo>
                          <a:lnTo>
                            <a:pt x="202" y="381"/>
                          </a:lnTo>
                          <a:lnTo>
                            <a:pt x="206" y="381"/>
                          </a:lnTo>
                          <a:lnTo>
                            <a:pt x="211" y="383"/>
                          </a:lnTo>
                          <a:lnTo>
                            <a:pt x="214" y="385"/>
                          </a:lnTo>
                          <a:lnTo>
                            <a:pt x="218" y="385"/>
                          </a:lnTo>
                          <a:lnTo>
                            <a:pt x="221" y="387"/>
                          </a:lnTo>
                          <a:lnTo>
                            <a:pt x="225" y="389"/>
                          </a:lnTo>
                          <a:lnTo>
                            <a:pt x="228" y="389"/>
                          </a:lnTo>
                          <a:lnTo>
                            <a:pt x="231" y="391"/>
                          </a:lnTo>
                          <a:lnTo>
                            <a:pt x="235" y="391"/>
                          </a:lnTo>
                          <a:lnTo>
                            <a:pt x="238" y="393"/>
                          </a:lnTo>
                          <a:lnTo>
                            <a:pt x="242" y="395"/>
                          </a:lnTo>
                          <a:lnTo>
                            <a:pt x="245" y="395"/>
                          </a:lnTo>
                          <a:lnTo>
                            <a:pt x="248" y="397"/>
                          </a:lnTo>
                          <a:lnTo>
                            <a:pt x="252" y="397"/>
                          </a:lnTo>
                          <a:lnTo>
                            <a:pt x="255" y="399"/>
                          </a:lnTo>
                          <a:lnTo>
                            <a:pt x="259" y="399"/>
                          </a:lnTo>
                          <a:lnTo>
                            <a:pt x="262" y="400"/>
                          </a:lnTo>
                          <a:lnTo>
                            <a:pt x="265" y="402"/>
                          </a:lnTo>
                          <a:lnTo>
                            <a:pt x="269" y="402"/>
                          </a:lnTo>
                          <a:lnTo>
                            <a:pt x="272" y="404"/>
                          </a:lnTo>
                          <a:lnTo>
                            <a:pt x="276" y="404"/>
                          </a:lnTo>
                          <a:lnTo>
                            <a:pt x="279" y="406"/>
                          </a:lnTo>
                          <a:lnTo>
                            <a:pt x="282" y="406"/>
                          </a:lnTo>
                          <a:lnTo>
                            <a:pt x="286" y="408"/>
                          </a:lnTo>
                          <a:lnTo>
                            <a:pt x="289" y="408"/>
                          </a:lnTo>
                          <a:lnTo>
                            <a:pt x="293" y="410"/>
                          </a:lnTo>
                          <a:lnTo>
                            <a:pt x="296" y="410"/>
                          </a:lnTo>
                          <a:lnTo>
                            <a:pt x="299" y="410"/>
                          </a:lnTo>
                          <a:lnTo>
                            <a:pt x="303" y="412"/>
                          </a:lnTo>
                          <a:lnTo>
                            <a:pt x="306" y="412"/>
                          </a:lnTo>
                          <a:lnTo>
                            <a:pt x="310" y="414"/>
                          </a:lnTo>
                          <a:lnTo>
                            <a:pt x="313" y="414"/>
                          </a:lnTo>
                          <a:lnTo>
                            <a:pt x="317" y="416"/>
                          </a:lnTo>
                          <a:lnTo>
                            <a:pt x="320" y="416"/>
                          </a:lnTo>
                          <a:lnTo>
                            <a:pt x="323" y="418"/>
                          </a:lnTo>
                          <a:lnTo>
                            <a:pt x="327" y="418"/>
                          </a:lnTo>
                          <a:lnTo>
                            <a:pt x="330" y="420"/>
                          </a:lnTo>
                          <a:lnTo>
                            <a:pt x="334" y="420"/>
                          </a:lnTo>
                          <a:lnTo>
                            <a:pt x="337" y="420"/>
                          </a:lnTo>
                          <a:lnTo>
                            <a:pt x="340" y="422"/>
                          </a:lnTo>
                          <a:lnTo>
                            <a:pt x="344" y="422"/>
                          </a:lnTo>
                          <a:lnTo>
                            <a:pt x="347" y="423"/>
                          </a:lnTo>
                          <a:lnTo>
                            <a:pt x="351" y="423"/>
                          </a:lnTo>
                          <a:lnTo>
                            <a:pt x="354" y="425"/>
                          </a:lnTo>
                          <a:lnTo>
                            <a:pt x="357" y="425"/>
                          </a:lnTo>
                          <a:lnTo>
                            <a:pt x="361" y="425"/>
                          </a:lnTo>
                          <a:lnTo>
                            <a:pt x="364" y="427"/>
                          </a:lnTo>
                          <a:lnTo>
                            <a:pt x="368" y="427"/>
                          </a:lnTo>
                          <a:lnTo>
                            <a:pt x="371" y="429"/>
                          </a:lnTo>
                          <a:lnTo>
                            <a:pt x="374" y="429"/>
                          </a:lnTo>
                          <a:lnTo>
                            <a:pt x="378" y="429"/>
                          </a:lnTo>
                          <a:lnTo>
                            <a:pt x="381" y="431"/>
                          </a:lnTo>
                          <a:lnTo>
                            <a:pt x="385" y="431"/>
                          </a:lnTo>
                          <a:lnTo>
                            <a:pt x="388" y="433"/>
                          </a:lnTo>
                          <a:lnTo>
                            <a:pt x="391" y="433"/>
                          </a:lnTo>
                          <a:lnTo>
                            <a:pt x="395" y="433"/>
                          </a:lnTo>
                          <a:lnTo>
                            <a:pt x="398" y="435"/>
                          </a:lnTo>
                          <a:lnTo>
                            <a:pt x="402" y="435"/>
                          </a:lnTo>
                          <a:lnTo>
                            <a:pt x="405" y="435"/>
                          </a:lnTo>
                          <a:lnTo>
                            <a:pt x="408" y="437"/>
                          </a:lnTo>
                          <a:lnTo>
                            <a:pt x="412" y="437"/>
                          </a:lnTo>
                          <a:lnTo>
                            <a:pt x="415" y="439"/>
                          </a:lnTo>
                          <a:lnTo>
                            <a:pt x="417" y="439"/>
                          </a:lnTo>
                          <a:lnTo>
                            <a:pt x="422" y="439"/>
                          </a:lnTo>
                          <a:lnTo>
                            <a:pt x="424" y="441"/>
                          </a:lnTo>
                          <a:lnTo>
                            <a:pt x="429" y="441"/>
                          </a:lnTo>
                          <a:lnTo>
                            <a:pt x="432" y="441"/>
                          </a:lnTo>
                          <a:lnTo>
                            <a:pt x="436" y="443"/>
                          </a:lnTo>
                          <a:lnTo>
                            <a:pt x="439" y="443"/>
                          </a:lnTo>
                          <a:lnTo>
                            <a:pt x="443" y="445"/>
                          </a:lnTo>
                          <a:lnTo>
                            <a:pt x="446" y="445"/>
                          </a:lnTo>
                          <a:lnTo>
                            <a:pt x="449" y="445"/>
                          </a:lnTo>
                          <a:lnTo>
                            <a:pt x="453" y="446"/>
                          </a:lnTo>
                          <a:lnTo>
                            <a:pt x="456" y="446"/>
                          </a:lnTo>
                          <a:lnTo>
                            <a:pt x="460" y="446"/>
                          </a:lnTo>
                          <a:lnTo>
                            <a:pt x="463" y="448"/>
                          </a:lnTo>
                          <a:lnTo>
                            <a:pt x="466" y="448"/>
                          </a:lnTo>
                          <a:lnTo>
                            <a:pt x="470" y="448"/>
                          </a:lnTo>
                          <a:lnTo>
                            <a:pt x="473" y="450"/>
                          </a:lnTo>
                          <a:lnTo>
                            <a:pt x="477" y="450"/>
                          </a:lnTo>
                          <a:lnTo>
                            <a:pt x="480" y="452"/>
                          </a:lnTo>
                          <a:lnTo>
                            <a:pt x="483" y="452"/>
                          </a:lnTo>
                          <a:lnTo>
                            <a:pt x="487" y="452"/>
                          </a:lnTo>
                          <a:lnTo>
                            <a:pt x="490" y="454"/>
                          </a:lnTo>
                          <a:lnTo>
                            <a:pt x="494" y="454"/>
                          </a:lnTo>
                          <a:lnTo>
                            <a:pt x="497" y="454"/>
                          </a:lnTo>
                          <a:lnTo>
                            <a:pt x="500" y="456"/>
                          </a:lnTo>
                          <a:lnTo>
                            <a:pt x="504" y="456"/>
                          </a:lnTo>
                          <a:lnTo>
                            <a:pt x="507" y="456"/>
                          </a:lnTo>
                          <a:lnTo>
                            <a:pt x="511" y="458"/>
                          </a:lnTo>
                          <a:lnTo>
                            <a:pt x="514" y="458"/>
                          </a:lnTo>
                          <a:lnTo>
                            <a:pt x="517" y="458"/>
                          </a:lnTo>
                          <a:lnTo>
                            <a:pt x="521" y="460"/>
                          </a:lnTo>
                          <a:lnTo>
                            <a:pt x="524" y="460"/>
                          </a:lnTo>
                          <a:lnTo>
                            <a:pt x="528" y="460"/>
                          </a:lnTo>
                          <a:lnTo>
                            <a:pt x="531" y="462"/>
                          </a:lnTo>
                          <a:lnTo>
                            <a:pt x="535" y="462"/>
                          </a:lnTo>
                          <a:lnTo>
                            <a:pt x="538" y="464"/>
                          </a:lnTo>
                          <a:lnTo>
                            <a:pt x="541" y="464"/>
                          </a:lnTo>
                          <a:lnTo>
                            <a:pt x="545" y="464"/>
                          </a:lnTo>
                          <a:lnTo>
                            <a:pt x="548" y="466"/>
                          </a:lnTo>
                          <a:lnTo>
                            <a:pt x="552" y="466"/>
                          </a:lnTo>
                          <a:lnTo>
                            <a:pt x="555" y="466"/>
                          </a:lnTo>
                          <a:lnTo>
                            <a:pt x="558" y="468"/>
                          </a:lnTo>
                          <a:lnTo>
                            <a:pt x="562" y="468"/>
                          </a:lnTo>
                          <a:lnTo>
                            <a:pt x="565" y="468"/>
                          </a:lnTo>
                          <a:lnTo>
                            <a:pt x="569" y="469"/>
                          </a:lnTo>
                          <a:lnTo>
                            <a:pt x="572" y="469"/>
                          </a:lnTo>
                          <a:lnTo>
                            <a:pt x="575" y="469"/>
                          </a:lnTo>
                          <a:lnTo>
                            <a:pt x="579" y="471"/>
                          </a:lnTo>
                          <a:lnTo>
                            <a:pt x="582" y="471"/>
                          </a:lnTo>
                          <a:lnTo>
                            <a:pt x="586" y="473"/>
                          </a:lnTo>
                          <a:lnTo>
                            <a:pt x="589" y="473"/>
                          </a:lnTo>
                          <a:lnTo>
                            <a:pt x="592" y="473"/>
                          </a:lnTo>
                          <a:lnTo>
                            <a:pt x="596" y="475"/>
                          </a:lnTo>
                          <a:lnTo>
                            <a:pt x="599" y="475"/>
                          </a:lnTo>
                          <a:lnTo>
                            <a:pt x="603" y="475"/>
                          </a:lnTo>
                          <a:lnTo>
                            <a:pt x="606" y="477"/>
                          </a:lnTo>
                          <a:lnTo>
                            <a:pt x="609" y="477"/>
                          </a:lnTo>
                          <a:lnTo>
                            <a:pt x="613" y="477"/>
                          </a:lnTo>
                          <a:lnTo>
                            <a:pt x="616" y="479"/>
                          </a:lnTo>
                          <a:lnTo>
                            <a:pt x="620" y="479"/>
                          </a:lnTo>
                          <a:lnTo>
                            <a:pt x="623" y="481"/>
                          </a:lnTo>
                          <a:lnTo>
                            <a:pt x="626" y="481"/>
                          </a:lnTo>
                          <a:lnTo>
                            <a:pt x="630" y="481"/>
                          </a:lnTo>
                          <a:lnTo>
                            <a:pt x="633" y="483"/>
                          </a:lnTo>
                          <a:lnTo>
                            <a:pt x="637" y="483"/>
                          </a:lnTo>
                          <a:lnTo>
                            <a:pt x="640" y="485"/>
                          </a:lnTo>
                          <a:lnTo>
                            <a:pt x="644" y="485"/>
                          </a:lnTo>
                          <a:lnTo>
                            <a:pt x="647" y="485"/>
                          </a:lnTo>
                          <a:lnTo>
                            <a:pt x="650" y="487"/>
                          </a:lnTo>
                          <a:lnTo>
                            <a:pt x="654" y="487"/>
                          </a:lnTo>
                          <a:lnTo>
                            <a:pt x="657" y="489"/>
                          </a:lnTo>
                          <a:lnTo>
                            <a:pt x="661" y="489"/>
                          </a:lnTo>
                          <a:lnTo>
                            <a:pt x="664" y="491"/>
                          </a:lnTo>
                          <a:lnTo>
                            <a:pt x="667" y="491"/>
                          </a:lnTo>
                          <a:lnTo>
                            <a:pt x="671" y="491"/>
                          </a:lnTo>
                          <a:lnTo>
                            <a:pt x="674" y="492"/>
                          </a:lnTo>
                          <a:lnTo>
                            <a:pt x="678" y="492"/>
                          </a:lnTo>
                          <a:lnTo>
                            <a:pt x="681" y="494"/>
                          </a:lnTo>
                          <a:lnTo>
                            <a:pt x="684" y="494"/>
                          </a:lnTo>
                          <a:lnTo>
                            <a:pt x="688" y="496"/>
                          </a:lnTo>
                          <a:lnTo>
                            <a:pt x="691" y="496"/>
                          </a:lnTo>
                          <a:lnTo>
                            <a:pt x="695" y="498"/>
                          </a:lnTo>
                          <a:lnTo>
                            <a:pt x="698" y="498"/>
                          </a:lnTo>
                          <a:lnTo>
                            <a:pt x="701" y="500"/>
                          </a:lnTo>
                          <a:lnTo>
                            <a:pt x="705" y="500"/>
                          </a:lnTo>
                          <a:lnTo>
                            <a:pt x="708" y="502"/>
                          </a:lnTo>
                          <a:lnTo>
                            <a:pt x="712" y="502"/>
                          </a:lnTo>
                          <a:lnTo>
                            <a:pt x="715" y="504"/>
                          </a:lnTo>
                          <a:lnTo>
                            <a:pt x="718" y="504"/>
                          </a:lnTo>
                          <a:lnTo>
                            <a:pt x="722" y="506"/>
                          </a:lnTo>
                          <a:lnTo>
                            <a:pt x="725" y="508"/>
                          </a:lnTo>
                          <a:lnTo>
                            <a:pt x="729" y="508"/>
                          </a:lnTo>
                          <a:lnTo>
                            <a:pt x="732" y="510"/>
                          </a:lnTo>
                          <a:lnTo>
                            <a:pt x="735" y="510"/>
                          </a:lnTo>
                          <a:lnTo>
                            <a:pt x="739" y="512"/>
                          </a:lnTo>
                          <a:lnTo>
                            <a:pt x="742" y="514"/>
                          </a:lnTo>
                          <a:lnTo>
                            <a:pt x="746" y="516"/>
                          </a:lnTo>
                          <a:lnTo>
                            <a:pt x="749" y="516"/>
                          </a:lnTo>
                          <a:lnTo>
                            <a:pt x="753" y="517"/>
                          </a:lnTo>
                          <a:lnTo>
                            <a:pt x="756" y="519"/>
                          </a:lnTo>
                          <a:lnTo>
                            <a:pt x="759" y="521"/>
                          </a:lnTo>
                          <a:lnTo>
                            <a:pt x="763" y="523"/>
                          </a:lnTo>
                          <a:lnTo>
                            <a:pt x="766" y="525"/>
                          </a:lnTo>
                          <a:lnTo>
                            <a:pt x="770" y="527"/>
                          </a:lnTo>
                          <a:lnTo>
                            <a:pt x="773" y="529"/>
                          </a:lnTo>
                          <a:lnTo>
                            <a:pt x="776" y="531"/>
                          </a:lnTo>
                          <a:lnTo>
                            <a:pt x="780" y="535"/>
                          </a:lnTo>
                          <a:lnTo>
                            <a:pt x="783" y="539"/>
                          </a:lnTo>
                          <a:lnTo>
                            <a:pt x="787" y="542"/>
                          </a:lnTo>
                          <a:lnTo>
                            <a:pt x="790" y="546"/>
                          </a:lnTo>
                          <a:lnTo>
                            <a:pt x="793" y="554"/>
                          </a:lnTo>
                        </a:path>
                      </a:pathLst>
                    </a:custGeom>
                    <a:noFill/>
                    <a:ln w="2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Freeform 230"/>
                    <p:cNvSpPr>
                      <a:spLocks/>
                    </p:cNvSpPr>
                    <p:nvPr/>
                  </p:nvSpPr>
                  <p:spPr bwMode="auto">
                    <a:xfrm>
                      <a:off x="5727203" y="2354263"/>
                      <a:ext cx="1281113" cy="0"/>
                    </a:xfrm>
                    <a:custGeom>
                      <a:avLst/>
                      <a:gdLst>
                        <a:gd name="T0" fmla="*/ 2147483647 w 807"/>
                        <a:gd name="T1" fmla="*/ 2147483647 w 807"/>
                        <a:gd name="T2" fmla="*/ 2147483647 w 807"/>
                        <a:gd name="T3" fmla="*/ 2147483647 w 807"/>
                        <a:gd name="T4" fmla="*/ 2147483647 w 807"/>
                        <a:gd name="T5" fmla="*/ 2147483647 w 807"/>
                        <a:gd name="T6" fmla="*/ 2147483647 w 807"/>
                        <a:gd name="T7" fmla="*/ 2147483647 w 807"/>
                        <a:gd name="T8" fmla="*/ 2147483647 w 807"/>
                        <a:gd name="T9" fmla="*/ 2147483647 w 807"/>
                        <a:gd name="T10" fmla="*/ 2147483647 w 807"/>
                        <a:gd name="T11" fmla="*/ 2147483647 w 807"/>
                        <a:gd name="T12" fmla="*/ 2147483647 w 807"/>
                        <a:gd name="T13" fmla="*/ 2147483647 w 807"/>
                        <a:gd name="T14" fmla="*/ 2147483647 w 807"/>
                        <a:gd name="T15" fmla="*/ 2147483647 w 807"/>
                        <a:gd name="T16" fmla="*/ 2147483647 w 807"/>
                        <a:gd name="T17" fmla="*/ 2147483647 w 807"/>
                        <a:gd name="T18" fmla="*/ 2147483647 w 807"/>
                        <a:gd name="T19" fmla="*/ 2147483647 w 807"/>
                        <a:gd name="T20" fmla="*/ 2147483647 w 807"/>
                        <a:gd name="T21" fmla="*/ 2147483647 w 807"/>
                        <a:gd name="T22" fmla="*/ 2147483647 w 807"/>
                        <a:gd name="T23" fmla="*/ 2147483647 w 807"/>
                        <a:gd name="T24" fmla="*/ 2147483647 w 807"/>
                        <a:gd name="T25" fmla="*/ 2147483647 w 807"/>
                        <a:gd name="T26" fmla="*/ 2147483647 w 807"/>
                        <a:gd name="T27" fmla="*/ 2147483647 w 807"/>
                        <a:gd name="T28" fmla="*/ 2147483647 w 807"/>
                        <a:gd name="T29" fmla="*/ 2147483647 w 807"/>
                        <a:gd name="T30" fmla="*/ 2147483647 w 807"/>
                        <a:gd name="T31" fmla="*/ 2147483647 w 807"/>
                        <a:gd name="T32" fmla="*/ 2147483647 w 807"/>
                        <a:gd name="T33" fmla="*/ 2147483647 w 807"/>
                        <a:gd name="T34" fmla="*/ 2147483647 w 807"/>
                        <a:gd name="T35" fmla="*/ 2147483647 w 807"/>
                        <a:gd name="T36" fmla="*/ 2147483647 w 807"/>
                        <a:gd name="T37" fmla="*/ 2147483647 w 807"/>
                        <a:gd name="T38" fmla="*/ 2147483647 w 807"/>
                        <a:gd name="T39" fmla="*/ 2147483647 w 807"/>
                        <a:gd name="T40" fmla="*/ 2147483647 w 807"/>
                        <a:gd name="T41" fmla="*/ 2147483647 w 807"/>
                        <a:gd name="T42" fmla="*/ 2147483647 w 807"/>
                        <a:gd name="T43" fmla="*/ 2147483647 w 807"/>
                        <a:gd name="T44" fmla="*/ 2147483647 w 807"/>
                        <a:gd name="T45" fmla="*/ 2147483647 w 807"/>
                        <a:gd name="T46" fmla="*/ 2147483647 w 807"/>
                        <a:gd name="T47" fmla="*/ 2147483647 w 807"/>
                        <a:gd name="T48" fmla="*/ 2147483647 w 807"/>
                        <a:gd name="T49" fmla="*/ 2147483647 w 807"/>
                        <a:gd name="T50" fmla="*/ 2147483647 w 807"/>
                        <a:gd name="T51" fmla="*/ 2147483647 w 807"/>
                        <a:gd name="T52" fmla="*/ 2147483647 w 807"/>
                        <a:gd name="T53" fmla="*/ 2147483647 w 807"/>
                        <a:gd name="T54" fmla="*/ 2147483647 w 807"/>
                        <a:gd name="T55" fmla="*/ 2147483647 w 807"/>
                        <a:gd name="T56" fmla="*/ 2147483647 w 807"/>
                        <a:gd name="T57" fmla="*/ 2147483647 w 807"/>
                        <a:gd name="T58" fmla="*/ 2147483647 w 807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w 807"/>
                        <a:gd name="T119" fmla="*/ 807 w 807"/>
                      </a:gdLst>
                      <a:ahLst/>
                      <a:cxnLst>
                        <a:cxn ang="T59">
                          <a:pos x="T0" y="0"/>
                        </a:cxn>
                        <a:cxn ang="T60">
                          <a:pos x="T1" y="0"/>
                        </a:cxn>
                        <a:cxn ang="T61">
                          <a:pos x="T2" y="0"/>
                        </a:cxn>
                        <a:cxn ang="T62">
                          <a:pos x="T3" y="0"/>
                        </a:cxn>
                        <a:cxn ang="T63">
                          <a:pos x="T4" y="0"/>
                        </a:cxn>
                        <a:cxn ang="T64">
                          <a:pos x="T5" y="0"/>
                        </a:cxn>
                        <a:cxn ang="T65">
                          <a:pos x="T6" y="0"/>
                        </a:cxn>
                        <a:cxn ang="T66">
                          <a:pos x="T7" y="0"/>
                        </a:cxn>
                        <a:cxn ang="T67">
                          <a:pos x="T8" y="0"/>
                        </a:cxn>
                        <a:cxn ang="T68">
                          <a:pos x="T9" y="0"/>
                        </a:cxn>
                        <a:cxn ang="T69">
                          <a:pos x="T10" y="0"/>
                        </a:cxn>
                        <a:cxn ang="T70">
                          <a:pos x="T11" y="0"/>
                        </a:cxn>
                        <a:cxn ang="T71">
                          <a:pos x="T12" y="0"/>
                        </a:cxn>
                        <a:cxn ang="T72">
                          <a:pos x="T13" y="0"/>
                        </a:cxn>
                        <a:cxn ang="T73">
                          <a:pos x="T14" y="0"/>
                        </a:cxn>
                        <a:cxn ang="T74">
                          <a:pos x="T15" y="0"/>
                        </a:cxn>
                        <a:cxn ang="T75">
                          <a:pos x="T16" y="0"/>
                        </a:cxn>
                        <a:cxn ang="T76">
                          <a:pos x="T17" y="0"/>
                        </a:cxn>
                        <a:cxn ang="T77">
                          <a:pos x="T18" y="0"/>
                        </a:cxn>
                        <a:cxn ang="T78">
                          <a:pos x="T19" y="0"/>
                        </a:cxn>
                        <a:cxn ang="T79">
                          <a:pos x="T20" y="0"/>
                        </a:cxn>
                        <a:cxn ang="T80">
                          <a:pos x="T21" y="0"/>
                        </a:cxn>
                        <a:cxn ang="T81">
                          <a:pos x="T22" y="0"/>
                        </a:cxn>
                        <a:cxn ang="T82">
                          <a:pos x="T23" y="0"/>
                        </a:cxn>
                        <a:cxn ang="T83">
                          <a:pos x="T24" y="0"/>
                        </a:cxn>
                        <a:cxn ang="T84">
                          <a:pos x="T25" y="0"/>
                        </a:cxn>
                        <a:cxn ang="T85">
                          <a:pos x="T26" y="0"/>
                        </a:cxn>
                        <a:cxn ang="T86">
                          <a:pos x="T27" y="0"/>
                        </a:cxn>
                        <a:cxn ang="T87">
                          <a:pos x="T28" y="0"/>
                        </a:cxn>
                        <a:cxn ang="T88">
                          <a:pos x="T29" y="0"/>
                        </a:cxn>
                        <a:cxn ang="T89">
                          <a:pos x="T30" y="0"/>
                        </a:cxn>
                        <a:cxn ang="T90">
                          <a:pos x="T31" y="0"/>
                        </a:cxn>
                        <a:cxn ang="T91">
                          <a:pos x="T32" y="0"/>
                        </a:cxn>
                        <a:cxn ang="T92">
                          <a:pos x="T33" y="0"/>
                        </a:cxn>
                        <a:cxn ang="T93">
                          <a:pos x="T34" y="0"/>
                        </a:cxn>
                        <a:cxn ang="T94">
                          <a:pos x="T35" y="0"/>
                        </a:cxn>
                        <a:cxn ang="T95">
                          <a:pos x="T36" y="0"/>
                        </a:cxn>
                        <a:cxn ang="T96">
                          <a:pos x="T37" y="0"/>
                        </a:cxn>
                        <a:cxn ang="T97">
                          <a:pos x="T38" y="0"/>
                        </a:cxn>
                        <a:cxn ang="T98">
                          <a:pos x="T39" y="0"/>
                        </a:cxn>
                        <a:cxn ang="T99">
                          <a:pos x="T40" y="0"/>
                        </a:cxn>
                        <a:cxn ang="T100">
                          <a:pos x="T41" y="0"/>
                        </a:cxn>
                        <a:cxn ang="T101">
                          <a:pos x="T42" y="0"/>
                        </a:cxn>
                        <a:cxn ang="T102">
                          <a:pos x="T43" y="0"/>
                        </a:cxn>
                        <a:cxn ang="T103">
                          <a:pos x="T44" y="0"/>
                        </a:cxn>
                        <a:cxn ang="T104">
                          <a:pos x="T45" y="0"/>
                        </a:cxn>
                        <a:cxn ang="T105">
                          <a:pos x="T46" y="0"/>
                        </a:cxn>
                        <a:cxn ang="T106">
                          <a:pos x="T47" y="0"/>
                        </a:cxn>
                        <a:cxn ang="T107">
                          <a:pos x="T48" y="0"/>
                        </a:cxn>
                        <a:cxn ang="T108">
                          <a:pos x="T49" y="0"/>
                        </a:cxn>
                        <a:cxn ang="T109">
                          <a:pos x="T50" y="0"/>
                        </a:cxn>
                        <a:cxn ang="T110">
                          <a:pos x="T51" y="0"/>
                        </a:cxn>
                        <a:cxn ang="T111">
                          <a:pos x="T52" y="0"/>
                        </a:cxn>
                        <a:cxn ang="T112">
                          <a:pos x="T53" y="0"/>
                        </a:cxn>
                        <a:cxn ang="T113">
                          <a:pos x="T54" y="0"/>
                        </a:cxn>
                        <a:cxn ang="T114">
                          <a:pos x="T55" y="0"/>
                        </a:cxn>
                        <a:cxn ang="T115">
                          <a:pos x="T56" y="0"/>
                        </a:cxn>
                        <a:cxn ang="T116">
                          <a:pos x="T57" y="0"/>
                        </a:cxn>
                        <a:cxn ang="T117">
                          <a:pos x="T58" y="0"/>
                        </a:cxn>
                      </a:cxnLst>
                      <a:rect l="T118" t="0" r="T119" b="0"/>
                      <a:pathLst>
                        <a:path w="807">
                          <a:moveTo>
                            <a:pt x="0" y="0"/>
                          </a:moveTo>
                          <a:lnTo>
                            <a:pt x="1" y="0"/>
                          </a:lnTo>
                          <a:lnTo>
                            <a:pt x="5" y="0"/>
                          </a:lnTo>
                          <a:lnTo>
                            <a:pt x="10" y="0"/>
                          </a:lnTo>
                          <a:lnTo>
                            <a:pt x="11" y="0"/>
                          </a:lnTo>
                          <a:lnTo>
                            <a:pt x="17" y="0"/>
                          </a:lnTo>
                          <a:lnTo>
                            <a:pt x="20" y="0"/>
                          </a:lnTo>
                          <a:lnTo>
                            <a:pt x="23" y="0"/>
                          </a:lnTo>
                          <a:lnTo>
                            <a:pt x="25" y="0"/>
                          </a:lnTo>
                          <a:lnTo>
                            <a:pt x="30" y="0"/>
                          </a:lnTo>
                          <a:lnTo>
                            <a:pt x="34" y="0"/>
                          </a:lnTo>
                          <a:lnTo>
                            <a:pt x="37" y="0"/>
                          </a:lnTo>
                          <a:lnTo>
                            <a:pt x="40" y="0"/>
                          </a:lnTo>
                          <a:lnTo>
                            <a:pt x="44" y="0"/>
                          </a:lnTo>
                          <a:lnTo>
                            <a:pt x="47" y="0"/>
                          </a:lnTo>
                          <a:lnTo>
                            <a:pt x="51" y="0"/>
                          </a:lnTo>
                          <a:lnTo>
                            <a:pt x="52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4" y="0"/>
                          </a:lnTo>
                          <a:lnTo>
                            <a:pt x="68" y="0"/>
                          </a:lnTo>
                          <a:lnTo>
                            <a:pt x="71" y="0"/>
                          </a:lnTo>
                          <a:lnTo>
                            <a:pt x="74" y="0"/>
                          </a:lnTo>
                          <a:lnTo>
                            <a:pt x="78" y="0"/>
                          </a:lnTo>
                          <a:lnTo>
                            <a:pt x="81" y="0"/>
                          </a:lnTo>
                          <a:lnTo>
                            <a:pt x="85" y="0"/>
                          </a:lnTo>
                          <a:lnTo>
                            <a:pt x="88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8" y="0"/>
                          </a:lnTo>
                          <a:lnTo>
                            <a:pt x="102" y="0"/>
                          </a:lnTo>
                          <a:lnTo>
                            <a:pt x="105" y="0"/>
                          </a:lnTo>
                          <a:lnTo>
                            <a:pt x="107" y="0"/>
                          </a:lnTo>
                          <a:lnTo>
                            <a:pt x="112" y="0"/>
                          </a:lnTo>
                          <a:lnTo>
                            <a:pt x="115" y="0"/>
                          </a:lnTo>
                          <a:lnTo>
                            <a:pt x="119" y="0"/>
                          </a:lnTo>
                          <a:lnTo>
                            <a:pt x="122" y="0"/>
                          </a:lnTo>
                          <a:lnTo>
                            <a:pt x="126" y="0"/>
                          </a:lnTo>
                          <a:lnTo>
                            <a:pt x="129" y="0"/>
                          </a:lnTo>
                          <a:lnTo>
                            <a:pt x="132" y="0"/>
                          </a:lnTo>
                          <a:lnTo>
                            <a:pt x="136" y="0"/>
                          </a:lnTo>
                          <a:lnTo>
                            <a:pt x="139" y="0"/>
                          </a:lnTo>
                          <a:lnTo>
                            <a:pt x="143" y="0"/>
                          </a:lnTo>
                          <a:lnTo>
                            <a:pt x="146" y="0"/>
                          </a:lnTo>
                          <a:lnTo>
                            <a:pt x="149" y="0"/>
                          </a:lnTo>
                          <a:lnTo>
                            <a:pt x="153" y="0"/>
                          </a:lnTo>
                          <a:lnTo>
                            <a:pt x="156" y="0"/>
                          </a:lnTo>
                          <a:lnTo>
                            <a:pt x="160" y="0"/>
                          </a:lnTo>
                          <a:lnTo>
                            <a:pt x="163" y="0"/>
                          </a:lnTo>
                          <a:lnTo>
                            <a:pt x="166" y="0"/>
                          </a:lnTo>
                          <a:lnTo>
                            <a:pt x="170" y="0"/>
                          </a:lnTo>
                          <a:lnTo>
                            <a:pt x="173" y="0"/>
                          </a:lnTo>
                          <a:lnTo>
                            <a:pt x="177" y="0"/>
                          </a:lnTo>
                          <a:lnTo>
                            <a:pt x="180" y="0"/>
                          </a:lnTo>
                          <a:lnTo>
                            <a:pt x="183" y="0"/>
                          </a:lnTo>
                          <a:lnTo>
                            <a:pt x="187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7" y="0"/>
                          </a:lnTo>
                          <a:lnTo>
                            <a:pt x="200" y="0"/>
                          </a:lnTo>
                          <a:lnTo>
                            <a:pt x="204" y="0"/>
                          </a:lnTo>
                          <a:lnTo>
                            <a:pt x="207" y="0"/>
                          </a:lnTo>
                          <a:lnTo>
                            <a:pt x="211" y="0"/>
                          </a:lnTo>
                          <a:lnTo>
                            <a:pt x="212" y="0"/>
                          </a:lnTo>
                          <a:lnTo>
                            <a:pt x="216" y="0"/>
                          </a:lnTo>
                          <a:lnTo>
                            <a:pt x="221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1" y="0"/>
                          </a:lnTo>
                          <a:lnTo>
                            <a:pt x="235" y="0"/>
                          </a:lnTo>
                          <a:lnTo>
                            <a:pt x="238" y="0"/>
                          </a:lnTo>
                          <a:lnTo>
                            <a:pt x="241" y="0"/>
                          </a:lnTo>
                          <a:lnTo>
                            <a:pt x="245" y="0"/>
                          </a:lnTo>
                          <a:lnTo>
                            <a:pt x="248" y="0"/>
                          </a:lnTo>
                          <a:lnTo>
                            <a:pt x="252" y="0"/>
                          </a:lnTo>
                          <a:lnTo>
                            <a:pt x="255" y="0"/>
                          </a:lnTo>
                          <a:lnTo>
                            <a:pt x="258" y="0"/>
                          </a:lnTo>
                          <a:lnTo>
                            <a:pt x="262" y="0"/>
                          </a:lnTo>
                          <a:lnTo>
                            <a:pt x="265" y="0"/>
                          </a:lnTo>
                          <a:lnTo>
                            <a:pt x="269" y="0"/>
                          </a:lnTo>
                          <a:lnTo>
                            <a:pt x="272" y="0"/>
                          </a:lnTo>
                          <a:lnTo>
                            <a:pt x="275" y="0"/>
                          </a:lnTo>
                          <a:lnTo>
                            <a:pt x="279" y="0"/>
                          </a:lnTo>
                          <a:lnTo>
                            <a:pt x="282" y="0"/>
                          </a:lnTo>
                          <a:lnTo>
                            <a:pt x="286" y="0"/>
                          </a:lnTo>
                          <a:lnTo>
                            <a:pt x="289" y="0"/>
                          </a:lnTo>
                          <a:lnTo>
                            <a:pt x="292" y="0"/>
                          </a:lnTo>
                          <a:lnTo>
                            <a:pt x="296" y="0"/>
                          </a:lnTo>
                          <a:lnTo>
                            <a:pt x="299" y="0"/>
                          </a:lnTo>
                          <a:lnTo>
                            <a:pt x="303" y="0"/>
                          </a:lnTo>
                          <a:lnTo>
                            <a:pt x="306" y="0"/>
                          </a:lnTo>
                          <a:lnTo>
                            <a:pt x="309" y="0"/>
                          </a:lnTo>
                          <a:lnTo>
                            <a:pt x="313" y="0"/>
                          </a:lnTo>
                          <a:lnTo>
                            <a:pt x="316" y="0"/>
                          </a:lnTo>
                          <a:lnTo>
                            <a:pt x="320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0" y="0"/>
                          </a:lnTo>
                          <a:lnTo>
                            <a:pt x="333" y="0"/>
                          </a:lnTo>
                          <a:lnTo>
                            <a:pt x="337" y="0"/>
                          </a:lnTo>
                          <a:lnTo>
                            <a:pt x="340" y="0"/>
                          </a:lnTo>
                          <a:lnTo>
                            <a:pt x="344" y="0"/>
                          </a:lnTo>
                          <a:lnTo>
                            <a:pt x="347" y="0"/>
                          </a:lnTo>
                          <a:lnTo>
                            <a:pt x="350" y="0"/>
                          </a:lnTo>
                          <a:lnTo>
                            <a:pt x="354" y="0"/>
                          </a:lnTo>
                          <a:lnTo>
                            <a:pt x="357" y="0"/>
                          </a:lnTo>
                          <a:lnTo>
                            <a:pt x="361" y="0"/>
                          </a:lnTo>
                          <a:lnTo>
                            <a:pt x="364" y="0"/>
                          </a:lnTo>
                          <a:lnTo>
                            <a:pt x="367" y="0"/>
                          </a:lnTo>
                          <a:lnTo>
                            <a:pt x="371" y="0"/>
                          </a:lnTo>
                          <a:lnTo>
                            <a:pt x="374" y="0"/>
                          </a:lnTo>
                          <a:lnTo>
                            <a:pt x="378" y="0"/>
                          </a:lnTo>
                          <a:lnTo>
                            <a:pt x="381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1" y="0"/>
                          </a:lnTo>
                          <a:lnTo>
                            <a:pt x="395" y="0"/>
                          </a:lnTo>
                          <a:lnTo>
                            <a:pt x="398" y="0"/>
                          </a:lnTo>
                          <a:lnTo>
                            <a:pt x="401" y="0"/>
                          </a:lnTo>
                          <a:lnTo>
                            <a:pt x="405" y="0"/>
                          </a:lnTo>
                          <a:lnTo>
                            <a:pt x="408" y="0"/>
                          </a:lnTo>
                          <a:lnTo>
                            <a:pt x="412" y="0"/>
                          </a:lnTo>
                          <a:lnTo>
                            <a:pt x="415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5" y="0"/>
                          </a:lnTo>
                          <a:lnTo>
                            <a:pt x="427" y="0"/>
                          </a:lnTo>
                          <a:lnTo>
                            <a:pt x="432" y="0"/>
                          </a:lnTo>
                          <a:lnTo>
                            <a:pt x="434" y="0"/>
                          </a:lnTo>
                          <a:lnTo>
                            <a:pt x="439" y="0"/>
                          </a:lnTo>
                          <a:lnTo>
                            <a:pt x="442" y="0"/>
                          </a:lnTo>
                          <a:lnTo>
                            <a:pt x="446" y="0"/>
                          </a:lnTo>
                          <a:lnTo>
                            <a:pt x="449" y="0"/>
                          </a:lnTo>
                          <a:lnTo>
                            <a:pt x="453" y="0"/>
                          </a:lnTo>
                          <a:lnTo>
                            <a:pt x="456" y="0"/>
                          </a:lnTo>
                          <a:lnTo>
                            <a:pt x="459" y="0"/>
                          </a:lnTo>
                          <a:lnTo>
                            <a:pt x="463" y="0"/>
                          </a:lnTo>
                          <a:lnTo>
                            <a:pt x="466" y="0"/>
                          </a:lnTo>
                          <a:lnTo>
                            <a:pt x="470" y="0"/>
                          </a:lnTo>
                          <a:lnTo>
                            <a:pt x="473" y="0"/>
                          </a:lnTo>
                          <a:lnTo>
                            <a:pt x="476" y="0"/>
                          </a:lnTo>
                          <a:lnTo>
                            <a:pt x="480" y="0"/>
                          </a:lnTo>
                          <a:lnTo>
                            <a:pt x="483" y="0"/>
                          </a:lnTo>
                          <a:lnTo>
                            <a:pt x="487" y="0"/>
                          </a:lnTo>
                          <a:lnTo>
                            <a:pt x="490" y="0"/>
                          </a:lnTo>
                          <a:lnTo>
                            <a:pt x="493" y="0"/>
                          </a:lnTo>
                          <a:lnTo>
                            <a:pt x="497" y="0"/>
                          </a:lnTo>
                          <a:lnTo>
                            <a:pt x="500" y="0"/>
                          </a:lnTo>
                          <a:lnTo>
                            <a:pt x="504" y="0"/>
                          </a:lnTo>
                          <a:lnTo>
                            <a:pt x="507" y="0"/>
                          </a:lnTo>
                          <a:lnTo>
                            <a:pt x="510" y="0"/>
                          </a:lnTo>
                          <a:lnTo>
                            <a:pt x="514" y="0"/>
                          </a:lnTo>
                          <a:lnTo>
                            <a:pt x="517" y="0"/>
                          </a:lnTo>
                          <a:lnTo>
                            <a:pt x="521" y="0"/>
                          </a:lnTo>
                          <a:lnTo>
                            <a:pt x="524" y="0"/>
                          </a:lnTo>
                          <a:lnTo>
                            <a:pt x="527" y="0"/>
                          </a:lnTo>
                          <a:lnTo>
                            <a:pt x="531" y="0"/>
                          </a:lnTo>
                          <a:lnTo>
                            <a:pt x="534" y="0"/>
                          </a:lnTo>
                          <a:lnTo>
                            <a:pt x="538" y="0"/>
                          </a:lnTo>
                          <a:lnTo>
                            <a:pt x="541" y="0"/>
                          </a:lnTo>
                          <a:lnTo>
                            <a:pt x="545" y="0"/>
                          </a:lnTo>
                          <a:lnTo>
                            <a:pt x="548" y="0"/>
                          </a:lnTo>
                          <a:lnTo>
                            <a:pt x="551" y="0"/>
                          </a:lnTo>
                          <a:lnTo>
                            <a:pt x="555" y="0"/>
                          </a:lnTo>
                          <a:lnTo>
                            <a:pt x="558" y="0"/>
                          </a:lnTo>
                          <a:lnTo>
                            <a:pt x="562" y="0"/>
                          </a:lnTo>
                          <a:lnTo>
                            <a:pt x="565" y="0"/>
                          </a:lnTo>
                          <a:lnTo>
                            <a:pt x="568" y="0"/>
                          </a:lnTo>
                          <a:lnTo>
                            <a:pt x="572" y="0"/>
                          </a:lnTo>
                          <a:lnTo>
                            <a:pt x="575" y="0"/>
                          </a:lnTo>
                          <a:lnTo>
                            <a:pt x="579" y="0"/>
                          </a:lnTo>
                          <a:lnTo>
                            <a:pt x="582" y="0"/>
                          </a:lnTo>
                          <a:lnTo>
                            <a:pt x="585" y="0"/>
                          </a:lnTo>
                          <a:lnTo>
                            <a:pt x="589" y="0"/>
                          </a:lnTo>
                          <a:lnTo>
                            <a:pt x="592" y="0"/>
                          </a:lnTo>
                          <a:lnTo>
                            <a:pt x="596" y="0"/>
                          </a:lnTo>
                          <a:lnTo>
                            <a:pt x="599" y="0"/>
                          </a:lnTo>
                          <a:lnTo>
                            <a:pt x="602" y="0"/>
                          </a:lnTo>
                          <a:lnTo>
                            <a:pt x="606" y="0"/>
                          </a:lnTo>
                          <a:lnTo>
                            <a:pt x="609" y="0"/>
                          </a:lnTo>
                          <a:lnTo>
                            <a:pt x="613" y="0"/>
                          </a:lnTo>
                          <a:lnTo>
                            <a:pt x="616" y="0"/>
                          </a:lnTo>
                          <a:lnTo>
                            <a:pt x="619" y="0"/>
                          </a:lnTo>
                          <a:lnTo>
                            <a:pt x="623" y="0"/>
                          </a:lnTo>
                          <a:lnTo>
                            <a:pt x="626" y="0"/>
                          </a:lnTo>
                          <a:lnTo>
                            <a:pt x="630" y="0"/>
                          </a:lnTo>
                          <a:lnTo>
                            <a:pt x="633" y="0"/>
                          </a:lnTo>
                          <a:lnTo>
                            <a:pt x="636" y="0"/>
                          </a:lnTo>
                          <a:lnTo>
                            <a:pt x="640" y="0"/>
                          </a:lnTo>
                          <a:lnTo>
                            <a:pt x="643" y="0"/>
                          </a:lnTo>
                          <a:lnTo>
                            <a:pt x="647" y="0"/>
                          </a:lnTo>
                          <a:lnTo>
                            <a:pt x="650" y="0"/>
                          </a:lnTo>
                          <a:lnTo>
                            <a:pt x="654" y="0"/>
                          </a:lnTo>
                          <a:lnTo>
                            <a:pt x="657" y="0"/>
                          </a:lnTo>
                          <a:lnTo>
                            <a:pt x="660" y="0"/>
                          </a:lnTo>
                          <a:lnTo>
                            <a:pt x="664" y="0"/>
                          </a:lnTo>
                          <a:lnTo>
                            <a:pt x="667" y="0"/>
                          </a:lnTo>
                          <a:lnTo>
                            <a:pt x="671" y="0"/>
                          </a:lnTo>
                          <a:lnTo>
                            <a:pt x="674" y="0"/>
                          </a:lnTo>
                          <a:lnTo>
                            <a:pt x="677" y="0"/>
                          </a:lnTo>
                          <a:lnTo>
                            <a:pt x="681" y="0"/>
                          </a:lnTo>
                          <a:lnTo>
                            <a:pt x="684" y="0"/>
                          </a:lnTo>
                          <a:lnTo>
                            <a:pt x="688" y="0"/>
                          </a:lnTo>
                          <a:lnTo>
                            <a:pt x="691" y="0"/>
                          </a:lnTo>
                          <a:lnTo>
                            <a:pt x="694" y="0"/>
                          </a:lnTo>
                          <a:lnTo>
                            <a:pt x="698" y="0"/>
                          </a:lnTo>
                          <a:lnTo>
                            <a:pt x="701" y="0"/>
                          </a:lnTo>
                          <a:lnTo>
                            <a:pt x="705" y="0"/>
                          </a:lnTo>
                          <a:lnTo>
                            <a:pt x="708" y="0"/>
                          </a:lnTo>
                          <a:lnTo>
                            <a:pt x="711" y="0"/>
                          </a:lnTo>
                          <a:lnTo>
                            <a:pt x="715" y="0"/>
                          </a:lnTo>
                          <a:lnTo>
                            <a:pt x="718" y="0"/>
                          </a:lnTo>
                          <a:lnTo>
                            <a:pt x="722" y="0"/>
                          </a:lnTo>
                          <a:lnTo>
                            <a:pt x="725" y="0"/>
                          </a:lnTo>
                          <a:lnTo>
                            <a:pt x="728" y="0"/>
                          </a:lnTo>
                          <a:lnTo>
                            <a:pt x="732" y="0"/>
                          </a:lnTo>
                          <a:lnTo>
                            <a:pt x="735" y="0"/>
                          </a:lnTo>
                          <a:lnTo>
                            <a:pt x="739" y="0"/>
                          </a:lnTo>
                          <a:lnTo>
                            <a:pt x="742" y="0"/>
                          </a:lnTo>
                          <a:lnTo>
                            <a:pt x="745" y="0"/>
                          </a:lnTo>
                          <a:lnTo>
                            <a:pt x="749" y="0"/>
                          </a:lnTo>
                          <a:lnTo>
                            <a:pt x="752" y="0"/>
                          </a:lnTo>
                          <a:lnTo>
                            <a:pt x="756" y="0"/>
                          </a:lnTo>
                          <a:lnTo>
                            <a:pt x="759" y="0"/>
                          </a:lnTo>
                          <a:lnTo>
                            <a:pt x="763" y="0"/>
                          </a:lnTo>
                          <a:lnTo>
                            <a:pt x="766" y="0"/>
                          </a:lnTo>
                          <a:lnTo>
                            <a:pt x="769" y="0"/>
                          </a:lnTo>
                          <a:lnTo>
                            <a:pt x="773" y="0"/>
                          </a:lnTo>
                          <a:lnTo>
                            <a:pt x="776" y="0"/>
                          </a:lnTo>
                          <a:lnTo>
                            <a:pt x="780" y="0"/>
                          </a:lnTo>
                          <a:lnTo>
                            <a:pt x="783" y="0"/>
                          </a:lnTo>
                          <a:lnTo>
                            <a:pt x="786" y="0"/>
                          </a:lnTo>
                          <a:lnTo>
                            <a:pt x="790" y="0"/>
                          </a:lnTo>
                          <a:lnTo>
                            <a:pt x="793" y="0"/>
                          </a:lnTo>
                          <a:lnTo>
                            <a:pt x="797" y="0"/>
                          </a:lnTo>
                          <a:lnTo>
                            <a:pt x="800" y="0"/>
                          </a:lnTo>
                          <a:lnTo>
                            <a:pt x="803" y="0"/>
                          </a:lnTo>
                          <a:lnTo>
                            <a:pt x="807" y="0"/>
                          </a:lnTo>
                        </a:path>
                      </a:pathLst>
                    </a:custGeom>
                    <a:noFill/>
                    <a:ln w="2">
                      <a:solidFill>
                        <a:srgbClr val="000000"/>
                      </a:solidFill>
                      <a:prstDash val="sys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sp>
              <p:nvSpPr>
                <p:cNvPr id="197" name="Line 44"/>
                <p:cNvSpPr>
                  <a:spLocks noChangeShapeType="1"/>
                </p:cNvSpPr>
                <p:nvPr/>
              </p:nvSpPr>
              <p:spPr bwMode="auto">
                <a:xfrm>
                  <a:off x="5693866" y="3146425"/>
                  <a:ext cx="131445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193" name="TextBox 459"/>
            <p:cNvSpPr txBox="1">
              <a:spLocks noChangeArrowheads="1"/>
            </p:cNvSpPr>
            <p:nvPr/>
          </p:nvSpPr>
          <p:spPr bwMode="auto">
            <a:xfrm>
              <a:off x="7003969" y="4923600"/>
              <a:ext cx="1486865" cy="308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latin typeface="Times New Roman" panose="02020603050405020304" pitchFamily="18" charset="0"/>
                  <a:cs typeface="Times New Roman" pitchFamily="18" charset="0"/>
                </a:rPr>
                <a:t>SU-DHL16</a:t>
              </a:r>
            </a:p>
          </p:txBody>
        </p:sp>
      </p:grpSp>
      <p:sp>
        <p:nvSpPr>
          <p:cNvPr id="142" name="Rectangle 1807"/>
          <p:cNvSpPr>
            <a:spLocks noChangeArrowheads="1"/>
          </p:cNvSpPr>
          <p:nvPr/>
        </p:nvSpPr>
        <p:spPr bwMode="auto">
          <a:xfrm>
            <a:off x="1902032" y="5644239"/>
            <a:ext cx="104079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Fractional Effect</a:t>
            </a:r>
            <a:endParaRPr lang="en-US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67" name="Group 366"/>
          <p:cNvGrpSpPr/>
          <p:nvPr/>
        </p:nvGrpSpPr>
        <p:grpSpPr>
          <a:xfrm>
            <a:off x="4070820" y="3776888"/>
            <a:ext cx="2215680" cy="1784866"/>
            <a:chOff x="324650" y="2673514"/>
            <a:chExt cx="2215680" cy="1781043"/>
          </a:xfrm>
        </p:grpSpPr>
        <p:sp>
          <p:nvSpPr>
            <p:cNvPr id="319" name="Rectangle 75"/>
            <p:cNvSpPr>
              <a:spLocks noChangeArrowheads="1"/>
            </p:cNvSpPr>
            <p:nvPr/>
          </p:nvSpPr>
          <p:spPr bwMode="auto">
            <a:xfrm>
              <a:off x="932806" y="4270287"/>
              <a:ext cx="1040798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Fractional Effect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2" name="Rectangle 77"/>
            <p:cNvSpPr>
              <a:spLocks noChangeArrowheads="1"/>
            </p:cNvSpPr>
            <p:nvPr/>
          </p:nvSpPr>
          <p:spPr bwMode="auto">
            <a:xfrm rot="16200000">
              <a:off x="340204" y="3306025"/>
              <a:ext cx="15355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CI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4" name="Line 49"/>
            <p:cNvSpPr>
              <a:spLocks noChangeShapeType="1"/>
            </p:cNvSpPr>
            <p:nvPr/>
          </p:nvSpPr>
          <p:spPr bwMode="auto">
            <a:xfrm>
              <a:off x="676421" y="3952543"/>
              <a:ext cx="1733458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5" name="Rectangle 50"/>
            <p:cNvSpPr>
              <a:spLocks noChangeArrowheads="1"/>
            </p:cNvSpPr>
            <p:nvPr/>
          </p:nvSpPr>
          <p:spPr bwMode="auto">
            <a:xfrm>
              <a:off x="763822" y="4103584"/>
              <a:ext cx="76944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6" name="Line 51"/>
            <p:cNvSpPr>
              <a:spLocks noChangeShapeType="1"/>
            </p:cNvSpPr>
            <p:nvPr/>
          </p:nvSpPr>
          <p:spPr bwMode="auto">
            <a:xfrm>
              <a:off x="797811" y="3952543"/>
              <a:ext cx="0" cy="289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" name="Rectangle 52"/>
            <p:cNvSpPr>
              <a:spLocks noChangeArrowheads="1"/>
            </p:cNvSpPr>
            <p:nvPr/>
          </p:nvSpPr>
          <p:spPr bwMode="auto">
            <a:xfrm>
              <a:off x="1056374" y="4103584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8" name="Line 53"/>
            <p:cNvSpPr>
              <a:spLocks noChangeShapeType="1"/>
            </p:cNvSpPr>
            <p:nvPr/>
          </p:nvSpPr>
          <p:spPr bwMode="auto">
            <a:xfrm>
              <a:off x="1118282" y="3952543"/>
              <a:ext cx="0" cy="289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9" name="Rectangle 54"/>
            <p:cNvSpPr>
              <a:spLocks noChangeArrowheads="1"/>
            </p:cNvSpPr>
            <p:nvPr/>
          </p:nvSpPr>
          <p:spPr bwMode="auto">
            <a:xfrm>
              <a:off x="1379273" y="4103584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0.4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0" name="Line 55"/>
            <p:cNvSpPr>
              <a:spLocks noChangeShapeType="1"/>
            </p:cNvSpPr>
            <p:nvPr/>
          </p:nvSpPr>
          <p:spPr bwMode="auto">
            <a:xfrm>
              <a:off x="1441182" y="3952543"/>
              <a:ext cx="0" cy="289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1" name="Rectangle 56"/>
            <p:cNvSpPr>
              <a:spLocks noChangeArrowheads="1"/>
            </p:cNvSpPr>
            <p:nvPr/>
          </p:nvSpPr>
          <p:spPr bwMode="auto">
            <a:xfrm>
              <a:off x="1702172" y="4103584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0.6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2" name="Line 57"/>
            <p:cNvSpPr>
              <a:spLocks noChangeShapeType="1"/>
            </p:cNvSpPr>
            <p:nvPr/>
          </p:nvSpPr>
          <p:spPr bwMode="auto">
            <a:xfrm>
              <a:off x="1764081" y="3952543"/>
              <a:ext cx="0" cy="289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3" name="Rectangle 58"/>
            <p:cNvSpPr>
              <a:spLocks noChangeArrowheads="1"/>
            </p:cNvSpPr>
            <p:nvPr/>
          </p:nvSpPr>
          <p:spPr bwMode="auto">
            <a:xfrm>
              <a:off x="2025070" y="4103584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4" name="Line 59"/>
            <p:cNvSpPr>
              <a:spLocks noChangeShapeType="1"/>
            </p:cNvSpPr>
            <p:nvPr/>
          </p:nvSpPr>
          <p:spPr bwMode="auto">
            <a:xfrm>
              <a:off x="2086980" y="3952543"/>
              <a:ext cx="0" cy="289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5" name="Rectangle 60"/>
            <p:cNvSpPr>
              <a:spLocks noChangeArrowheads="1"/>
            </p:cNvSpPr>
            <p:nvPr/>
          </p:nvSpPr>
          <p:spPr bwMode="auto">
            <a:xfrm>
              <a:off x="2347970" y="4103584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6" name="Line 61"/>
            <p:cNvSpPr>
              <a:spLocks noChangeShapeType="1"/>
            </p:cNvSpPr>
            <p:nvPr/>
          </p:nvSpPr>
          <p:spPr bwMode="auto">
            <a:xfrm>
              <a:off x="2409879" y="3952543"/>
              <a:ext cx="0" cy="289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7" name="Line 62"/>
            <p:cNvSpPr>
              <a:spLocks noChangeShapeType="1"/>
            </p:cNvSpPr>
            <p:nvPr/>
          </p:nvSpPr>
          <p:spPr bwMode="auto">
            <a:xfrm flipV="1">
              <a:off x="797811" y="2970241"/>
              <a:ext cx="0" cy="1058359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8" name="Line 63"/>
            <p:cNvSpPr>
              <a:spLocks noChangeShapeType="1"/>
            </p:cNvSpPr>
            <p:nvPr/>
          </p:nvSpPr>
          <p:spPr bwMode="auto">
            <a:xfrm flipH="1">
              <a:off x="757753" y="3952543"/>
              <a:ext cx="40059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9" name="Rectangle 64"/>
            <p:cNvSpPr>
              <a:spLocks noChangeArrowheads="1"/>
            </p:cNvSpPr>
            <p:nvPr/>
          </p:nvSpPr>
          <p:spPr bwMode="auto">
            <a:xfrm>
              <a:off x="518935" y="3898983"/>
              <a:ext cx="76944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0" name="Line 65"/>
            <p:cNvSpPr>
              <a:spLocks noChangeShapeType="1"/>
            </p:cNvSpPr>
            <p:nvPr/>
          </p:nvSpPr>
          <p:spPr bwMode="auto">
            <a:xfrm flipH="1">
              <a:off x="757753" y="3757582"/>
              <a:ext cx="40059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1" name="Rectangle 66"/>
            <p:cNvSpPr>
              <a:spLocks noChangeArrowheads="1"/>
            </p:cNvSpPr>
            <p:nvPr/>
          </p:nvSpPr>
          <p:spPr bwMode="auto">
            <a:xfrm>
              <a:off x="491016" y="3704022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2" name="Line 67"/>
            <p:cNvSpPr>
              <a:spLocks noChangeShapeType="1"/>
            </p:cNvSpPr>
            <p:nvPr/>
          </p:nvSpPr>
          <p:spPr bwMode="auto">
            <a:xfrm flipH="1">
              <a:off x="757753" y="3560479"/>
              <a:ext cx="40059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3" name="Rectangle 68"/>
            <p:cNvSpPr>
              <a:spLocks noChangeArrowheads="1"/>
            </p:cNvSpPr>
            <p:nvPr/>
          </p:nvSpPr>
          <p:spPr bwMode="auto">
            <a:xfrm>
              <a:off x="491016" y="3506918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0.4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4" name="Line 69"/>
            <p:cNvSpPr>
              <a:spLocks noChangeShapeType="1"/>
            </p:cNvSpPr>
            <p:nvPr/>
          </p:nvSpPr>
          <p:spPr bwMode="auto">
            <a:xfrm flipH="1">
              <a:off x="757753" y="3363376"/>
              <a:ext cx="40059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5" name="Rectangle 70"/>
            <p:cNvSpPr>
              <a:spLocks noChangeArrowheads="1"/>
            </p:cNvSpPr>
            <p:nvPr/>
          </p:nvSpPr>
          <p:spPr bwMode="auto">
            <a:xfrm>
              <a:off x="491016" y="3309816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0.6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6" name="Line 71"/>
            <p:cNvSpPr>
              <a:spLocks noChangeShapeType="1"/>
            </p:cNvSpPr>
            <p:nvPr/>
          </p:nvSpPr>
          <p:spPr bwMode="auto">
            <a:xfrm flipH="1">
              <a:off x="757753" y="3167344"/>
              <a:ext cx="40059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7" name="Rectangle 72"/>
            <p:cNvSpPr>
              <a:spLocks noChangeArrowheads="1"/>
            </p:cNvSpPr>
            <p:nvPr/>
          </p:nvSpPr>
          <p:spPr bwMode="auto">
            <a:xfrm>
              <a:off x="491016" y="3113783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8" name="Line 73"/>
            <p:cNvSpPr>
              <a:spLocks noChangeShapeType="1"/>
            </p:cNvSpPr>
            <p:nvPr/>
          </p:nvSpPr>
          <p:spPr bwMode="auto">
            <a:xfrm flipH="1">
              <a:off x="757753" y="2970241"/>
              <a:ext cx="40059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9" name="Rectangle 74"/>
            <p:cNvSpPr>
              <a:spLocks noChangeArrowheads="1"/>
            </p:cNvSpPr>
            <p:nvPr/>
          </p:nvSpPr>
          <p:spPr bwMode="auto">
            <a:xfrm>
              <a:off x="491016" y="2916680"/>
              <a:ext cx="192360" cy="1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8" name="Freeform 86"/>
            <p:cNvSpPr>
              <a:spLocks/>
            </p:cNvSpPr>
            <p:nvPr/>
          </p:nvSpPr>
          <p:spPr bwMode="auto">
            <a:xfrm>
              <a:off x="1021170" y="2673514"/>
              <a:ext cx="1366858" cy="1121561"/>
            </a:xfrm>
            <a:custGeom>
              <a:avLst/>
              <a:gdLst>
                <a:gd name="T0" fmla="*/ 16 w 1126"/>
                <a:gd name="T1" fmla="*/ 44 h 1047"/>
                <a:gd name="T2" fmla="*/ 36 w 1126"/>
                <a:gd name="T3" fmla="*/ 91 h 1047"/>
                <a:gd name="T4" fmla="*/ 55 w 1126"/>
                <a:gd name="T5" fmla="*/ 132 h 1047"/>
                <a:gd name="T6" fmla="*/ 75 w 1126"/>
                <a:gd name="T7" fmla="*/ 170 h 1047"/>
                <a:gd name="T8" fmla="*/ 95 w 1126"/>
                <a:gd name="T9" fmla="*/ 205 h 1047"/>
                <a:gd name="T10" fmla="*/ 115 w 1126"/>
                <a:gd name="T11" fmla="*/ 236 h 1047"/>
                <a:gd name="T12" fmla="*/ 134 w 1126"/>
                <a:gd name="T13" fmla="*/ 266 h 1047"/>
                <a:gd name="T14" fmla="*/ 154 w 1126"/>
                <a:gd name="T15" fmla="*/ 292 h 1047"/>
                <a:gd name="T16" fmla="*/ 174 w 1126"/>
                <a:gd name="T17" fmla="*/ 317 h 1047"/>
                <a:gd name="T18" fmla="*/ 193 w 1126"/>
                <a:gd name="T19" fmla="*/ 341 h 1047"/>
                <a:gd name="T20" fmla="*/ 213 w 1126"/>
                <a:gd name="T21" fmla="*/ 363 h 1047"/>
                <a:gd name="T22" fmla="*/ 233 w 1126"/>
                <a:gd name="T23" fmla="*/ 383 h 1047"/>
                <a:gd name="T24" fmla="*/ 253 w 1126"/>
                <a:gd name="T25" fmla="*/ 404 h 1047"/>
                <a:gd name="T26" fmla="*/ 272 w 1126"/>
                <a:gd name="T27" fmla="*/ 422 h 1047"/>
                <a:gd name="T28" fmla="*/ 292 w 1126"/>
                <a:gd name="T29" fmla="*/ 440 h 1047"/>
                <a:gd name="T30" fmla="*/ 312 w 1126"/>
                <a:gd name="T31" fmla="*/ 457 h 1047"/>
                <a:gd name="T32" fmla="*/ 331 w 1126"/>
                <a:gd name="T33" fmla="*/ 473 h 1047"/>
                <a:gd name="T34" fmla="*/ 351 w 1126"/>
                <a:gd name="T35" fmla="*/ 490 h 1047"/>
                <a:gd name="T36" fmla="*/ 371 w 1126"/>
                <a:gd name="T37" fmla="*/ 505 h 1047"/>
                <a:gd name="T38" fmla="*/ 390 w 1126"/>
                <a:gd name="T39" fmla="*/ 519 h 1047"/>
                <a:gd name="T40" fmla="*/ 410 w 1126"/>
                <a:gd name="T41" fmla="*/ 534 h 1047"/>
                <a:gd name="T42" fmla="*/ 430 w 1126"/>
                <a:gd name="T43" fmla="*/ 547 h 1047"/>
                <a:gd name="T44" fmla="*/ 450 w 1126"/>
                <a:gd name="T45" fmla="*/ 562 h 1047"/>
                <a:gd name="T46" fmla="*/ 469 w 1126"/>
                <a:gd name="T47" fmla="*/ 575 h 1047"/>
                <a:gd name="T48" fmla="*/ 489 w 1126"/>
                <a:gd name="T49" fmla="*/ 587 h 1047"/>
                <a:gd name="T50" fmla="*/ 509 w 1126"/>
                <a:gd name="T51" fmla="*/ 600 h 1047"/>
                <a:gd name="T52" fmla="*/ 528 w 1126"/>
                <a:gd name="T53" fmla="*/ 611 h 1047"/>
                <a:gd name="T54" fmla="*/ 548 w 1126"/>
                <a:gd name="T55" fmla="*/ 624 h 1047"/>
                <a:gd name="T56" fmla="*/ 568 w 1126"/>
                <a:gd name="T57" fmla="*/ 635 h 1047"/>
                <a:gd name="T58" fmla="*/ 588 w 1126"/>
                <a:gd name="T59" fmla="*/ 648 h 1047"/>
                <a:gd name="T60" fmla="*/ 607 w 1126"/>
                <a:gd name="T61" fmla="*/ 659 h 1047"/>
                <a:gd name="T62" fmla="*/ 627 w 1126"/>
                <a:gd name="T63" fmla="*/ 670 h 1047"/>
                <a:gd name="T64" fmla="*/ 647 w 1126"/>
                <a:gd name="T65" fmla="*/ 681 h 1047"/>
                <a:gd name="T66" fmla="*/ 666 w 1126"/>
                <a:gd name="T67" fmla="*/ 692 h 1047"/>
                <a:gd name="T68" fmla="*/ 686 w 1126"/>
                <a:gd name="T69" fmla="*/ 703 h 1047"/>
                <a:gd name="T70" fmla="*/ 706 w 1126"/>
                <a:gd name="T71" fmla="*/ 714 h 1047"/>
                <a:gd name="T72" fmla="*/ 725 w 1126"/>
                <a:gd name="T73" fmla="*/ 725 h 1047"/>
                <a:gd name="T74" fmla="*/ 745 w 1126"/>
                <a:gd name="T75" fmla="*/ 736 h 1047"/>
                <a:gd name="T76" fmla="*/ 765 w 1126"/>
                <a:gd name="T77" fmla="*/ 747 h 1047"/>
                <a:gd name="T78" fmla="*/ 785 w 1126"/>
                <a:gd name="T79" fmla="*/ 760 h 1047"/>
                <a:gd name="T80" fmla="*/ 804 w 1126"/>
                <a:gd name="T81" fmla="*/ 771 h 1047"/>
                <a:gd name="T82" fmla="*/ 824 w 1126"/>
                <a:gd name="T83" fmla="*/ 782 h 1047"/>
                <a:gd name="T84" fmla="*/ 844 w 1126"/>
                <a:gd name="T85" fmla="*/ 793 h 1047"/>
                <a:gd name="T86" fmla="*/ 863 w 1126"/>
                <a:gd name="T87" fmla="*/ 804 h 1047"/>
                <a:gd name="T88" fmla="*/ 883 w 1126"/>
                <a:gd name="T89" fmla="*/ 817 h 1047"/>
                <a:gd name="T90" fmla="*/ 903 w 1126"/>
                <a:gd name="T91" fmla="*/ 828 h 1047"/>
                <a:gd name="T92" fmla="*/ 923 w 1126"/>
                <a:gd name="T93" fmla="*/ 841 h 1047"/>
                <a:gd name="T94" fmla="*/ 942 w 1126"/>
                <a:gd name="T95" fmla="*/ 854 h 1047"/>
                <a:gd name="T96" fmla="*/ 962 w 1126"/>
                <a:gd name="T97" fmla="*/ 867 h 1047"/>
                <a:gd name="T98" fmla="*/ 982 w 1126"/>
                <a:gd name="T99" fmla="*/ 881 h 1047"/>
                <a:gd name="T100" fmla="*/ 1001 w 1126"/>
                <a:gd name="T101" fmla="*/ 896 h 1047"/>
                <a:gd name="T102" fmla="*/ 1021 w 1126"/>
                <a:gd name="T103" fmla="*/ 911 h 1047"/>
                <a:gd name="T104" fmla="*/ 1041 w 1126"/>
                <a:gd name="T105" fmla="*/ 929 h 1047"/>
                <a:gd name="T106" fmla="*/ 1060 w 1126"/>
                <a:gd name="T107" fmla="*/ 947 h 1047"/>
                <a:gd name="T108" fmla="*/ 1080 w 1126"/>
                <a:gd name="T109" fmla="*/ 969 h 1047"/>
                <a:gd name="T110" fmla="*/ 1100 w 1126"/>
                <a:gd name="T111" fmla="*/ 995 h 1047"/>
                <a:gd name="T112" fmla="*/ 1120 w 1126"/>
                <a:gd name="T113" fmla="*/ 1030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26" h="1047">
                  <a:moveTo>
                    <a:pt x="0" y="0"/>
                  </a:moveTo>
                  <a:lnTo>
                    <a:pt x="3" y="9"/>
                  </a:lnTo>
                  <a:lnTo>
                    <a:pt x="6" y="18"/>
                  </a:lnTo>
                  <a:lnTo>
                    <a:pt x="9" y="27"/>
                  </a:lnTo>
                  <a:lnTo>
                    <a:pt x="13" y="34"/>
                  </a:lnTo>
                  <a:lnTo>
                    <a:pt x="16" y="44"/>
                  </a:lnTo>
                  <a:lnTo>
                    <a:pt x="19" y="51"/>
                  </a:lnTo>
                  <a:lnTo>
                    <a:pt x="23" y="60"/>
                  </a:lnTo>
                  <a:lnTo>
                    <a:pt x="26" y="67"/>
                  </a:lnTo>
                  <a:lnTo>
                    <a:pt x="29" y="75"/>
                  </a:lnTo>
                  <a:lnTo>
                    <a:pt x="32" y="84"/>
                  </a:lnTo>
                  <a:lnTo>
                    <a:pt x="36" y="91"/>
                  </a:lnTo>
                  <a:lnTo>
                    <a:pt x="39" y="99"/>
                  </a:lnTo>
                  <a:lnTo>
                    <a:pt x="42" y="106"/>
                  </a:lnTo>
                  <a:lnTo>
                    <a:pt x="46" y="112"/>
                  </a:lnTo>
                  <a:lnTo>
                    <a:pt x="49" y="119"/>
                  </a:lnTo>
                  <a:lnTo>
                    <a:pt x="52" y="126"/>
                  </a:lnTo>
                  <a:lnTo>
                    <a:pt x="55" y="132"/>
                  </a:lnTo>
                  <a:lnTo>
                    <a:pt x="59" y="139"/>
                  </a:lnTo>
                  <a:lnTo>
                    <a:pt x="62" y="146"/>
                  </a:lnTo>
                  <a:lnTo>
                    <a:pt x="65" y="152"/>
                  </a:lnTo>
                  <a:lnTo>
                    <a:pt x="69" y="157"/>
                  </a:lnTo>
                  <a:lnTo>
                    <a:pt x="72" y="165"/>
                  </a:lnTo>
                  <a:lnTo>
                    <a:pt x="75" y="170"/>
                  </a:lnTo>
                  <a:lnTo>
                    <a:pt x="78" y="176"/>
                  </a:lnTo>
                  <a:lnTo>
                    <a:pt x="82" y="181"/>
                  </a:lnTo>
                  <a:lnTo>
                    <a:pt x="85" y="189"/>
                  </a:lnTo>
                  <a:lnTo>
                    <a:pt x="88" y="194"/>
                  </a:lnTo>
                  <a:lnTo>
                    <a:pt x="92" y="200"/>
                  </a:lnTo>
                  <a:lnTo>
                    <a:pt x="95" y="205"/>
                  </a:lnTo>
                  <a:lnTo>
                    <a:pt x="98" y="211"/>
                  </a:lnTo>
                  <a:lnTo>
                    <a:pt x="101" y="216"/>
                  </a:lnTo>
                  <a:lnTo>
                    <a:pt x="105" y="220"/>
                  </a:lnTo>
                  <a:lnTo>
                    <a:pt x="108" y="225"/>
                  </a:lnTo>
                  <a:lnTo>
                    <a:pt x="111" y="231"/>
                  </a:lnTo>
                  <a:lnTo>
                    <a:pt x="115" y="236"/>
                  </a:lnTo>
                  <a:lnTo>
                    <a:pt x="118" y="242"/>
                  </a:lnTo>
                  <a:lnTo>
                    <a:pt x="121" y="246"/>
                  </a:lnTo>
                  <a:lnTo>
                    <a:pt x="124" y="251"/>
                  </a:lnTo>
                  <a:lnTo>
                    <a:pt x="128" y="257"/>
                  </a:lnTo>
                  <a:lnTo>
                    <a:pt x="131" y="260"/>
                  </a:lnTo>
                  <a:lnTo>
                    <a:pt x="134" y="266"/>
                  </a:lnTo>
                  <a:lnTo>
                    <a:pt x="138" y="270"/>
                  </a:lnTo>
                  <a:lnTo>
                    <a:pt x="141" y="275"/>
                  </a:lnTo>
                  <a:lnTo>
                    <a:pt x="144" y="279"/>
                  </a:lnTo>
                  <a:lnTo>
                    <a:pt x="147" y="282"/>
                  </a:lnTo>
                  <a:lnTo>
                    <a:pt x="151" y="288"/>
                  </a:lnTo>
                  <a:lnTo>
                    <a:pt x="154" y="292"/>
                  </a:lnTo>
                  <a:lnTo>
                    <a:pt x="157" y="297"/>
                  </a:lnTo>
                  <a:lnTo>
                    <a:pt x="161" y="301"/>
                  </a:lnTo>
                  <a:lnTo>
                    <a:pt x="164" y="304"/>
                  </a:lnTo>
                  <a:lnTo>
                    <a:pt x="167" y="308"/>
                  </a:lnTo>
                  <a:lnTo>
                    <a:pt x="170" y="314"/>
                  </a:lnTo>
                  <a:lnTo>
                    <a:pt x="174" y="317"/>
                  </a:lnTo>
                  <a:lnTo>
                    <a:pt x="177" y="321"/>
                  </a:lnTo>
                  <a:lnTo>
                    <a:pt x="180" y="325"/>
                  </a:lnTo>
                  <a:lnTo>
                    <a:pt x="184" y="328"/>
                  </a:lnTo>
                  <a:lnTo>
                    <a:pt x="187" y="332"/>
                  </a:lnTo>
                  <a:lnTo>
                    <a:pt x="190" y="338"/>
                  </a:lnTo>
                  <a:lnTo>
                    <a:pt x="193" y="341"/>
                  </a:lnTo>
                  <a:lnTo>
                    <a:pt x="197" y="345"/>
                  </a:lnTo>
                  <a:lnTo>
                    <a:pt x="200" y="349"/>
                  </a:lnTo>
                  <a:lnTo>
                    <a:pt x="203" y="352"/>
                  </a:lnTo>
                  <a:lnTo>
                    <a:pt x="207" y="356"/>
                  </a:lnTo>
                  <a:lnTo>
                    <a:pt x="210" y="360"/>
                  </a:lnTo>
                  <a:lnTo>
                    <a:pt x="213" y="363"/>
                  </a:lnTo>
                  <a:lnTo>
                    <a:pt x="216" y="367"/>
                  </a:lnTo>
                  <a:lnTo>
                    <a:pt x="220" y="369"/>
                  </a:lnTo>
                  <a:lnTo>
                    <a:pt x="223" y="372"/>
                  </a:lnTo>
                  <a:lnTo>
                    <a:pt x="226" y="376"/>
                  </a:lnTo>
                  <a:lnTo>
                    <a:pt x="230" y="380"/>
                  </a:lnTo>
                  <a:lnTo>
                    <a:pt x="233" y="383"/>
                  </a:lnTo>
                  <a:lnTo>
                    <a:pt x="236" y="387"/>
                  </a:lnTo>
                  <a:lnTo>
                    <a:pt x="239" y="391"/>
                  </a:lnTo>
                  <a:lnTo>
                    <a:pt x="243" y="393"/>
                  </a:lnTo>
                  <a:lnTo>
                    <a:pt x="246" y="396"/>
                  </a:lnTo>
                  <a:lnTo>
                    <a:pt x="249" y="400"/>
                  </a:lnTo>
                  <a:lnTo>
                    <a:pt x="253" y="404"/>
                  </a:lnTo>
                  <a:lnTo>
                    <a:pt x="256" y="405"/>
                  </a:lnTo>
                  <a:lnTo>
                    <a:pt x="259" y="409"/>
                  </a:lnTo>
                  <a:lnTo>
                    <a:pt x="262" y="413"/>
                  </a:lnTo>
                  <a:lnTo>
                    <a:pt x="266" y="417"/>
                  </a:lnTo>
                  <a:lnTo>
                    <a:pt x="269" y="418"/>
                  </a:lnTo>
                  <a:lnTo>
                    <a:pt x="272" y="422"/>
                  </a:lnTo>
                  <a:lnTo>
                    <a:pt x="276" y="426"/>
                  </a:lnTo>
                  <a:lnTo>
                    <a:pt x="279" y="428"/>
                  </a:lnTo>
                  <a:lnTo>
                    <a:pt x="282" y="431"/>
                  </a:lnTo>
                  <a:lnTo>
                    <a:pt x="285" y="435"/>
                  </a:lnTo>
                  <a:lnTo>
                    <a:pt x="289" y="437"/>
                  </a:lnTo>
                  <a:lnTo>
                    <a:pt x="292" y="440"/>
                  </a:lnTo>
                  <a:lnTo>
                    <a:pt x="295" y="442"/>
                  </a:lnTo>
                  <a:lnTo>
                    <a:pt x="298" y="446"/>
                  </a:lnTo>
                  <a:lnTo>
                    <a:pt x="302" y="448"/>
                  </a:lnTo>
                  <a:lnTo>
                    <a:pt x="305" y="451"/>
                  </a:lnTo>
                  <a:lnTo>
                    <a:pt x="308" y="455"/>
                  </a:lnTo>
                  <a:lnTo>
                    <a:pt x="312" y="457"/>
                  </a:lnTo>
                  <a:lnTo>
                    <a:pt x="315" y="461"/>
                  </a:lnTo>
                  <a:lnTo>
                    <a:pt x="318" y="462"/>
                  </a:lnTo>
                  <a:lnTo>
                    <a:pt x="321" y="466"/>
                  </a:lnTo>
                  <a:lnTo>
                    <a:pt x="325" y="468"/>
                  </a:lnTo>
                  <a:lnTo>
                    <a:pt x="328" y="472"/>
                  </a:lnTo>
                  <a:lnTo>
                    <a:pt x="331" y="473"/>
                  </a:lnTo>
                  <a:lnTo>
                    <a:pt x="335" y="475"/>
                  </a:lnTo>
                  <a:lnTo>
                    <a:pt x="338" y="479"/>
                  </a:lnTo>
                  <a:lnTo>
                    <a:pt x="341" y="481"/>
                  </a:lnTo>
                  <a:lnTo>
                    <a:pt x="344" y="484"/>
                  </a:lnTo>
                  <a:lnTo>
                    <a:pt x="348" y="486"/>
                  </a:lnTo>
                  <a:lnTo>
                    <a:pt x="351" y="490"/>
                  </a:lnTo>
                  <a:lnTo>
                    <a:pt x="354" y="492"/>
                  </a:lnTo>
                  <a:lnTo>
                    <a:pt x="358" y="494"/>
                  </a:lnTo>
                  <a:lnTo>
                    <a:pt x="361" y="497"/>
                  </a:lnTo>
                  <a:lnTo>
                    <a:pt x="364" y="499"/>
                  </a:lnTo>
                  <a:lnTo>
                    <a:pt x="367" y="503"/>
                  </a:lnTo>
                  <a:lnTo>
                    <a:pt x="371" y="505"/>
                  </a:lnTo>
                  <a:lnTo>
                    <a:pt x="374" y="507"/>
                  </a:lnTo>
                  <a:lnTo>
                    <a:pt x="377" y="510"/>
                  </a:lnTo>
                  <a:lnTo>
                    <a:pt x="381" y="512"/>
                  </a:lnTo>
                  <a:lnTo>
                    <a:pt x="384" y="514"/>
                  </a:lnTo>
                  <a:lnTo>
                    <a:pt x="387" y="518"/>
                  </a:lnTo>
                  <a:lnTo>
                    <a:pt x="390" y="519"/>
                  </a:lnTo>
                  <a:lnTo>
                    <a:pt x="394" y="521"/>
                  </a:lnTo>
                  <a:lnTo>
                    <a:pt x="397" y="525"/>
                  </a:lnTo>
                  <a:lnTo>
                    <a:pt x="400" y="527"/>
                  </a:lnTo>
                  <a:lnTo>
                    <a:pt x="404" y="529"/>
                  </a:lnTo>
                  <a:lnTo>
                    <a:pt x="407" y="532"/>
                  </a:lnTo>
                  <a:lnTo>
                    <a:pt x="410" y="534"/>
                  </a:lnTo>
                  <a:lnTo>
                    <a:pt x="413" y="536"/>
                  </a:lnTo>
                  <a:lnTo>
                    <a:pt x="417" y="538"/>
                  </a:lnTo>
                  <a:lnTo>
                    <a:pt x="420" y="541"/>
                  </a:lnTo>
                  <a:lnTo>
                    <a:pt x="423" y="543"/>
                  </a:lnTo>
                  <a:lnTo>
                    <a:pt x="427" y="545"/>
                  </a:lnTo>
                  <a:lnTo>
                    <a:pt x="430" y="547"/>
                  </a:lnTo>
                  <a:lnTo>
                    <a:pt x="433" y="551"/>
                  </a:lnTo>
                  <a:lnTo>
                    <a:pt x="436" y="552"/>
                  </a:lnTo>
                  <a:lnTo>
                    <a:pt x="440" y="554"/>
                  </a:lnTo>
                  <a:lnTo>
                    <a:pt x="443" y="556"/>
                  </a:lnTo>
                  <a:lnTo>
                    <a:pt x="446" y="558"/>
                  </a:lnTo>
                  <a:lnTo>
                    <a:pt x="450" y="562"/>
                  </a:lnTo>
                  <a:lnTo>
                    <a:pt x="453" y="563"/>
                  </a:lnTo>
                  <a:lnTo>
                    <a:pt x="456" y="565"/>
                  </a:lnTo>
                  <a:lnTo>
                    <a:pt x="459" y="567"/>
                  </a:lnTo>
                  <a:lnTo>
                    <a:pt x="463" y="569"/>
                  </a:lnTo>
                  <a:lnTo>
                    <a:pt x="466" y="573"/>
                  </a:lnTo>
                  <a:lnTo>
                    <a:pt x="469" y="575"/>
                  </a:lnTo>
                  <a:lnTo>
                    <a:pt x="473" y="576"/>
                  </a:lnTo>
                  <a:lnTo>
                    <a:pt x="476" y="578"/>
                  </a:lnTo>
                  <a:lnTo>
                    <a:pt x="479" y="580"/>
                  </a:lnTo>
                  <a:lnTo>
                    <a:pt x="482" y="584"/>
                  </a:lnTo>
                  <a:lnTo>
                    <a:pt x="486" y="586"/>
                  </a:lnTo>
                  <a:lnTo>
                    <a:pt x="489" y="587"/>
                  </a:lnTo>
                  <a:lnTo>
                    <a:pt x="492" y="589"/>
                  </a:lnTo>
                  <a:lnTo>
                    <a:pt x="496" y="591"/>
                  </a:lnTo>
                  <a:lnTo>
                    <a:pt x="499" y="593"/>
                  </a:lnTo>
                  <a:lnTo>
                    <a:pt x="502" y="595"/>
                  </a:lnTo>
                  <a:lnTo>
                    <a:pt x="505" y="598"/>
                  </a:lnTo>
                  <a:lnTo>
                    <a:pt x="509" y="600"/>
                  </a:lnTo>
                  <a:lnTo>
                    <a:pt x="512" y="602"/>
                  </a:lnTo>
                  <a:lnTo>
                    <a:pt x="515" y="604"/>
                  </a:lnTo>
                  <a:lnTo>
                    <a:pt x="519" y="606"/>
                  </a:lnTo>
                  <a:lnTo>
                    <a:pt x="522" y="608"/>
                  </a:lnTo>
                  <a:lnTo>
                    <a:pt x="525" y="609"/>
                  </a:lnTo>
                  <a:lnTo>
                    <a:pt x="528" y="611"/>
                  </a:lnTo>
                  <a:lnTo>
                    <a:pt x="532" y="613"/>
                  </a:lnTo>
                  <a:lnTo>
                    <a:pt x="535" y="617"/>
                  </a:lnTo>
                  <a:lnTo>
                    <a:pt x="538" y="619"/>
                  </a:lnTo>
                  <a:lnTo>
                    <a:pt x="542" y="620"/>
                  </a:lnTo>
                  <a:lnTo>
                    <a:pt x="545" y="622"/>
                  </a:lnTo>
                  <a:lnTo>
                    <a:pt x="548" y="624"/>
                  </a:lnTo>
                  <a:lnTo>
                    <a:pt x="551" y="626"/>
                  </a:lnTo>
                  <a:lnTo>
                    <a:pt x="555" y="628"/>
                  </a:lnTo>
                  <a:lnTo>
                    <a:pt x="558" y="630"/>
                  </a:lnTo>
                  <a:lnTo>
                    <a:pt x="561" y="631"/>
                  </a:lnTo>
                  <a:lnTo>
                    <a:pt x="565" y="633"/>
                  </a:lnTo>
                  <a:lnTo>
                    <a:pt x="568" y="635"/>
                  </a:lnTo>
                  <a:lnTo>
                    <a:pt x="571" y="637"/>
                  </a:lnTo>
                  <a:lnTo>
                    <a:pt x="574" y="641"/>
                  </a:lnTo>
                  <a:lnTo>
                    <a:pt x="578" y="642"/>
                  </a:lnTo>
                  <a:lnTo>
                    <a:pt x="581" y="644"/>
                  </a:lnTo>
                  <a:lnTo>
                    <a:pt x="584" y="646"/>
                  </a:lnTo>
                  <a:lnTo>
                    <a:pt x="588" y="648"/>
                  </a:lnTo>
                  <a:lnTo>
                    <a:pt x="591" y="650"/>
                  </a:lnTo>
                  <a:lnTo>
                    <a:pt x="594" y="652"/>
                  </a:lnTo>
                  <a:lnTo>
                    <a:pt x="597" y="653"/>
                  </a:lnTo>
                  <a:lnTo>
                    <a:pt x="601" y="655"/>
                  </a:lnTo>
                  <a:lnTo>
                    <a:pt x="604" y="657"/>
                  </a:lnTo>
                  <a:lnTo>
                    <a:pt x="607" y="659"/>
                  </a:lnTo>
                  <a:lnTo>
                    <a:pt x="611" y="661"/>
                  </a:lnTo>
                  <a:lnTo>
                    <a:pt x="614" y="663"/>
                  </a:lnTo>
                  <a:lnTo>
                    <a:pt x="617" y="665"/>
                  </a:lnTo>
                  <a:lnTo>
                    <a:pt x="620" y="666"/>
                  </a:lnTo>
                  <a:lnTo>
                    <a:pt x="624" y="668"/>
                  </a:lnTo>
                  <a:lnTo>
                    <a:pt x="627" y="670"/>
                  </a:lnTo>
                  <a:lnTo>
                    <a:pt x="630" y="672"/>
                  </a:lnTo>
                  <a:lnTo>
                    <a:pt x="634" y="674"/>
                  </a:lnTo>
                  <a:lnTo>
                    <a:pt x="637" y="676"/>
                  </a:lnTo>
                  <a:lnTo>
                    <a:pt x="640" y="677"/>
                  </a:lnTo>
                  <a:lnTo>
                    <a:pt x="643" y="679"/>
                  </a:lnTo>
                  <a:lnTo>
                    <a:pt x="647" y="681"/>
                  </a:lnTo>
                  <a:lnTo>
                    <a:pt x="650" y="683"/>
                  </a:lnTo>
                  <a:lnTo>
                    <a:pt x="653" y="685"/>
                  </a:lnTo>
                  <a:lnTo>
                    <a:pt x="657" y="687"/>
                  </a:lnTo>
                  <a:lnTo>
                    <a:pt x="660" y="688"/>
                  </a:lnTo>
                  <a:lnTo>
                    <a:pt x="663" y="690"/>
                  </a:lnTo>
                  <a:lnTo>
                    <a:pt x="666" y="692"/>
                  </a:lnTo>
                  <a:lnTo>
                    <a:pt x="670" y="694"/>
                  </a:lnTo>
                  <a:lnTo>
                    <a:pt x="673" y="696"/>
                  </a:lnTo>
                  <a:lnTo>
                    <a:pt x="676" y="698"/>
                  </a:lnTo>
                  <a:lnTo>
                    <a:pt x="679" y="699"/>
                  </a:lnTo>
                  <a:lnTo>
                    <a:pt x="683" y="701"/>
                  </a:lnTo>
                  <a:lnTo>
                    <a:pt x="686" y="703"/>
                  </a:lnTo>
                  <a:lnTo>
                    <a:pt x="689" y="705"/>
                  </a:lnTo>
                  <a:lnTo>
                    <a:pt x="693" y="707"/>
                  </a:lnTo>
                  <a:lnTo>
                    <a:pt x="696" y="709"/>
                  </a:lnTo>
                  <a:lnTo>
                    <a:pt x="699" y="710"/>
                  </a:lnTo>
                  <a:lnTo>
                    <a:pt x="702" y="712"/>
                  </a:lnTo>
                  <a:lnTo>
                    <a:pt x="706" y="714"/>
                  </a:lnTo>
                  <a:lnTo>
                    <a:pt x="709" y="716"/>
                  </a:lnTo>
                  <a:lnTo>
                    <a:pt x="712" y="718"/>
                  </a:lnTo>
                  <a:lnTo>
                    <a:pt x="716" y="720"/>
                  </a:lnTo>
                  <a:lnTo>
                    <a:pt x="719" y="721"/>
                  </a:lnTo>
                  <a:lnTo>
                    <a:pt x="722" y="723"/>
                  </a:lnTo>
                  <a:lnTo>
                    <a:pt x="725" y="725"/>
                  </a:lnTo>
                  <a:lnTo>
                    <a:pt x="729" y="727"/>
                  </a:lnTo>
                  <a:lnTo>
                    <a:pt x="732" y="729"/>
                  </a:lnTo>
                  <a:lnTo>
                    <a:pt x="735" y="731"/>
                  </a:lnTo>
                  <a:lnTo>
                    <a:pt x="739" y="732"/>
                  </a:lnTo>
                  <a:lnTo>
                    <a:pt x="742" y="734"/>
                  </a:lnTo>
                  <a:lnTo>
                    <a:pt x="745" y="736"/>
                  </a:lnTo>
                  <a:lnTo>
                    <a:pt x="748" y="738"/>
                  </a:lnTo>
                  <a:lnTo>
                    <a:pt x="752" y="740"/>
                  </a:lnTo>
                  <a:lnTo>
                    <a:pt x="755" y="742"/>
                  </a:lnTo>
                  <a:lnTo>
                    <a:pt x="758" y="744"/>
                  </a:lnTo>
                  <a:lnTo>
                    <a:pt x="762" y="745"/>
                  </a:lnTo>
                  <a:lnTo>
                    <a:pt x="765" y="747"/>
                  </a:lnTo>
                  <a:lnTo>
                    <a:pt x="768" y="749"/>
                  </a:lnTo>
                  <a:lnTo>
                    <a:pt x="771" y="753"/>
                  </a:lnTo>
                  <a:lnTo>
                    <a:pt x="775" y="755"/>
                  </a:lnTo>
                  <a:lnTo>
                    <a:pt x="778" y="756"/>
                  </a:lnTo>
                  <a:lnTo>
                    <a:pt x="781" y="758"/>
                  </a:lnTo>
                  <a:lnTo>
                    <a:pt x="785" y="760"/>
                  </a:lnTo>
                  <a:lnTo>
                    <a:pt x="788" y="762"/>
                  </a:lnTo>
                  <a:lnTo>
                    <a:pt x="791" y="764"/>
                  </a:lnTo>
                  <a:lnTo>
                    <a:pt x="794" y="766"/>
                  </a:lnTo>
                  <a:lnTo>
                    <a:pt x="798" y="767"/>
                  </a:lnTo>
                  <a:lnTo>
                    <a:pt x="801" y="769"/>
                  </a:lnTo>
                  <a:lnTo>
                    <a:pt x="804" y="771"/>
                  </a:lnTo>
                  <a:lnTo>
                    <a:pt x="808" y="773"/>
                  </a:lnTo>
                  <a:lnTo>
                    <a:pt x="811" y="775"/>
                  </a:lnTo>
                  <a:lnTo>
                    <a:pt x="814" y="777"/>
                  </a:lnTo>
                  <a:lnTo>
                    <a:pt x="817" y="778"/>
                  </a:lnTo>
                  <a:lnTo>
                    <a:pt x="821" y="780"/>
                  </a:lnTo>
                  <a:lnTo>
                    <a:pt x="824" y="782"/>
                  </a:lnTo>
                  <a:lnTo>
                    <a:pt x="827" y="784"/>
                  </a:lnTo>
                  <a:lnTo>
                    <a:pt x="831" y="786"/>
                  </a:lnTo>
                  <a:lnTo>
                    <a:pt x="834" y="788"/>
                  </a:lnTo>
                  <a:lnTo>
                    <a:pt x="837" y="789"/>
                  </a:lnTo>
                  <a:lnTo>
                    <a:pt x="840" y="791"/>
                  </a:lnTo>
                  <a:lnTo>
                    <a:pt x="844" y="793"/>
                  </a:lnTo>
                  <a:lnTo>
                    <a:pt x="847" y="795"/>
                  </a:lnTo>
                  <a:lnTo>
                    <a:pt x="850" y="797"/>
                  </a:lnTo>
                  <a:lnTo>
                    <a:pt x="854" y="799"/>
                  </a:lnTo>
                  <a:lnTo>
                    <a:pt x="857" y="800"/>
                  </a:lnTo>
                  <a:lnTo>
                    <a:pt x="860" y="802"/>
                  </a:lnTo>
                  <a:lnTo>
                    <a:pt x="863" y="804"/>
                  </a:lnTo>
                  <a:lnTo>
                    <a:pt x="867" y="806"/>
                  </a:lnTo>
                  <a:lnTo>
                    <a:pt x="870" y="808"/>
                  </a:lnTo>
                  <a:lnTo>
                    <a:pt x="873" y="810"/>
                  </a:lnTo>
                  <a:lnTo>
                    <a:pt x="877" y="811"/>
                  </a:lnTo>
                  <a:lnTo>
                    <a:pt x="880" y="815"/>
                  </a:lnTo>
                  <a:lnTo>
                    <a:pt x="883" y="817"/>
                  </a:lnTo>
                  <a:lnTo>
                    <a:pt x="886" y="819"/>
                  </a:lnTo>
                  <a:lnTo>
                    <a:pt x="890" y="821"/>
                  </a:lnTo>
                  <a:lnTo>
                    <a:pt x="893" y="822"/>
                  </a:lnTo>
                  <a:lnTo>
                    <a:pt x="896" y="824"/>
                  </a:lnTo>
                  <a:lnTo>
                    <a:pt x="900" y="826"/>
                  </a:lnTo>
                  <a:lnTo>
                    <a:pt x="903" y="828"/>
                  </a:lnTo>
                  <a:lnTo>
                    <a:pt x="906" y="830"/>
                  </a:lnTo>
                  <a:lnTo>
                    <a:pt x="909" y="832"/>
                  </a:lnTo>
                  <a:lnTo>
                    <a:pt x="913" y="835"/>
                  </a:lnTo>
                  <a:lnTo>
                    <a:pt x="916" y="837"/>
                  </a:lnTo>
                  <a:lnTo>
                    <a:pt x="919" y="839"/>
                  </a:lnTo>
                  <a:lnTo>
                    <a:pt x="923" y="841"/>
                  </a:lnTo>
                  <a:lnTo>
                    <a:pt x="926" y="843"/>
                  </a:lnTo>
                  <a:lnTo>
                    <a:pt x="929" y="845"/>
                  </a:lnTo>
                  <a:lnTo>
                    <a:pt x="932" y="846"/>
                  </a:lnTo>
                  <a:lnTo>
                    <a:pt x="936" y="850"/>
                  </a:lnTo>
                  <a:lnTo>
                    <a:pt x="939" y="852"/>
                  </a:lnTo>
                  <a:lnTo>
                    <a:pt x="942" y="854"/>
                  </a:lnTo>
                  <a:lnTo>
                    <a:pt x="946" y="856"/>
                  </a:lnTo>
                  <a:lnTo>
                    <a:pt x="949" y="857"/>
                  </a:lnTo>
                  <a:lnTo>
                    <a:pt x="952" y="859"/>
                  </a:lnTo>
                  <a:lnTo>
                    <a:pt x="955" y="863"/>
                  </a:lnTo>
                  <a:lnTo>
                    <a:pt x="959" y="865"/>
                  </a:lnTo>
                  <a:lnTo>
                    <a:pt x="962" y="867"/>
                  </a:lnTo>
                  <a:lnTo>
                    <a:pt x="965" y="868"/>
                  </a:lnTo>
                  <a:lnTo>
                    <a:pt x="969" y="872"/>
                  </a:lnTo>
                  <a:lnTo>
                    <a:pt x="972" y="874"/>
                  </a:lnTo>
                  <a:lnTo>
                    <a:pt x="975" y="876"/>
                  </a:lnTo>
                  <a:lnTo>
                    <a:pt x="978" y="878"/>
                  </a:lnTo>
                  <a:lnTo>
                    <a:pt x="982" y="881"/>
                  </a:lnTo>
                  <a:lnTo>
                    <a:pt x="985" y="883"/>
                  </a:lnTo>
                  <a:lnTo>
                    <a:pt x="988" y="885"/>
                  </a:lnTo>
                  <a:lnTo>
                    <a:pt x="992" y="889"/>
                  </a:lnTo>
                  <a:lnTo>
                    <a:pt x="995" y="890"/>
                  </a:lnTo>
                  <a:lnTo>
                    <a:pt x="998" y="892"/>
                  </a:lnTo>
                  <a:lnTo>
                    <a:pt x="1001" y="896"/>
                  </a:lnTo>
                  <a:lnTo>
                    <a:pt x="1005" y="898"/>
                  </a:lnTo>
                  <a:lnTo>
                    <a:pt x="1008" y="900"/>
                  </a:lnTo>
                  <a:lnTo>
                    <a:pt x="1011" y="903"/>
                  </a:lnTo>
                  <a:lnTo>
                    <a:pt x="1015" y="905"/>
                  </a:lnTo>
                  <a:lnTo>
                    <a:pt x="1018" y="909"/>
                  </a:lnTo>
                  <a:lnTo>
                    <a:pt x="1021" y="911"/>
                  </a:lnTo>
                  <a:lnTo>
                    <a:pt x="1024" y="914"/>
                  </a:lnTo>
                  <a:lnTo>
                    <a:pt x="1028" y="916"/>
                  </a:lnTo>
                  <a:lnTo>
                    <a:pt x="1031" y="920"/>
                  </a:lnTo>
                  <a:lnTo>
                    <a:pt x="1034" y="922"/>
                  </a:lnTo>
                  <a:lnTo>
                    <a:pt x="1038" y="925"/>
                  </a:lnTo>
                  <a:lnTo>
                    <a:pt x="1041" y="929"/>
                  </a:lnTo>
                  <a:lnTo>
                    <a:pt x="1044" y="931"/>
                  </a:lnTo>
                  <a:lnTo>
                    <a:pt x="1047" y="935"/>
                  </a:lnTo>
                  <a:lnTo>
                    <a:pt x="1051" y="938"/>
                  </a:lnTo>
                  <a:lnTo>
                    <a:pt x="1054" y="940"/>
                  </a:lnTo>
                  <a:lnTo>
                    <a:pt x="1057" y="944"/>
                  </a:lnTo>
                  <a:lnTo>
                    <a:pt x="1060" y="947"/>
                  </a:lnTo>
                  <a:lnTo>
                    <a:pt x="1064" y="951"/>
                  </a:lnTo>
                  <a:lnTo>
                    <a:pt x="1067" y="955"/>
                  </a:lnTo>
                  <a:lnTo>
                    <a:pt x="1070" y="958"/>
                  </a:lnTo>
                  <a:lnTo>
                    <a:pt x="1074" y="962"/>
                  </a:lnTo>
                  <a:lnTo>
                    <a:pt x="1077" y="966"/>
                  </a:lnTo>
                  <a:lnTo>
                    <a:pt x="1080" y="969"/>
                  </a:lnTo>
                  <a:lnTo>
                    <a:pt x="1083" y="973"/>
                  </a:lnTo>
                  <a:lnTo>
                    <a:pt x="1087" y="977"/>
                  </a:lnTo>
                  <a:lnTo>
                    <a:pt x="1090" y="980"/>
                  </a:lnTo>
                  <a:lnTo>
                    <a:pt x="1093" y="986"/>
                  </a:lnTo>
                  <a:lnTo>
                    <a:pt x="1097" y="990"/>
                  </a:lnTo>
                  <a:lnTo>
                    <a:pt x="1100" y="995"/>
                  </a:lnTo>
                  <a:lnTo>
                    <a:pt x="1103" y="1001"/>
                  </a:lnTo>
                  <a:lnTo>
                    <a:pt x="1106" y="1006"/>
                  </a:lnTo>
                  <a:lnTo>
                    <a:pt x="1110" y="1012"/>
                  </a:lnTo>
                  <a:lnTo>
                    <a:pt x="1113" y="1017"/>
                  </a:lnTo>
                  <a:lnTo>
                    <a:pt x="1116" y="1023"/>
                  </a:lnTo>
                  <a:lnTo>
                    <a:pt x="1120" y="1030"/>
                  </a:lnTo>
                  <a:lnTo>
                    <a:pt x="1123" y="1037"/>
                  </a:lnTo>
                  <a:lnTo>
                    <a:pt x="1126" y="104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9" name="Freeform 87"/>
            <p:cNvSpPr>
              <a:spLocks/>
            </p:cNvSpPr>
            <p:nvPr/>
          </p:nvSpPr>
          <p:spPr bwMode="auto">
            <a:xfrm>
              <a:off x="797811" y="2970241"/>
              <a:ext cx="1612067" cy="0"/>
            </a:xfrm>
            <a:custGeom>
              <a:avLst/>
              <a:gdLst>
                <a:gd name="T0" fmla="*/ 19 w 1328"/>
                <a:gd name="T1" fmla="*/ 42 w 1328"/>
                <a:gd name="T2" fmla="*/ 65 w 1328"/>
                <a:gd name="T3" fmla="*/ 88 w 1328"/>
                <a:gd name="T4" fmla="*/ 111 w 1328"/>
                <a:gd name="T5" fmla="*/ 134 w 1328"/>
                <a:gd name="T6" fmla="*/ 157 w 1328"/>
                <a:gd name="T7" fmla="*/ 180 w 1328"/>
                <a:gd name="T8" fmla="*/ 203 w 1328"/>
                <a:gd name="T9" fmla="*/ 226 w 1328"/>
                <a:gd name="T10" fmla="*/ 249 w 1328"/>
                <a:gd name="T11" fmla="*/ 272 w 1328"/>
                <a:gd name="T12" fmla="*/ 295 w 1328"/>
                <a:gd name="T13" fmla="*/ 318 w 1328"/>
                <a:gd name="T14" fmla="*/ 341 w 1328"/>
                <a:gd name="T15" fmla="*/ 364 w 1328"/>
                <a:gd name="T16" fmla="*/ 387 w 1328"/>
                <a:gd name="T17" fmla="*/ 410 w 1328"/>
                <a:gd name="T18" fmla="*/ 433 w 1328"/>
                <a:gd name="T19" fmla="*/ 456 w 1328"/>
                <a:gd name="T20" fmla="*/ 479 w 1328"/>
                <a:gd name="T21" fmla="*/ 502 w 1328"/>
                <a:gd name="T22" fmla="*/ 525 w 1328"/>
                <a:gd name="T23" fmla="*/ 548 w 1328"/>
                <a:gd name="T24" fmla="*/ 571 w 1328"/>
                <a:gd name="T25" fmla="*/ 594 w 1328"/>
                <a:gd name="T26" fmla="*/ 617 w 1328"/>
                <a:gd name="T27" fmla="*/ 640 w 1328"/>
                <a:gd name="T28" fmla="*/ 663 w 1328"/>
                <a:gd name="T29" fmla="*/ 686 w 1328"/>
                <a:gd name="T30" fmla="*/ 709 w 1328"/>
                <a:gd name="T31" fmla="*/ 732 w 1328"/>
                <a:gd name="T32" fmla="*/ 755 w 1328"/>
                <a:gd name="T33" fmla="*/ 778 w 1328"/>
                <a:gd name="T34" fmla="*/ 801 w 1328"/>
                <a:gd name="T35" fmla="*/ 824 w 1328"/>
                <a:gd name="T36" fmla="*/ 847 w 1328"/>
                <a:gd name="T37" fmla="*/ 870 w 1328"/>
                <a:gd name="T38" fmla="*/ 893 w 1328"/>
                <a:gd name="T39" fmla="*/ 916 w 1328"/>
                <a:gd name="T40" fmla="*/ 939 w 1328"/>
                <a:gd name="T41" fmla="*/ 962 w 1328"/>
                <a:gd name="T42" fmla="*/ 985 w 1328"/>
                <a:gd name="T43" fmla="*/ 1008 w 1328"/>
                <a:gd name="T44" fmla="*/ 1031 w 1328"/>
                <a:gd name="T45" fmla="*/ 1054 w 1328"/>
                <a:gd name="T46" fmla="*/ 1077 w 1328"/>
                <a:gd name="T47" fmla="*/ 1100 w 1328"/>
                <a:gd name="T48" fmla="*/ 1123 w 1328"/>
                <a:gd name="T49" fmla="*/ 1146 w 1328"/>
                <a:gd name="T50" fmla="*/ 1169 w 1328"/>
                <a:gd name="T51" fmla="*/ 1192 w 1328"/>
                <a:gd name="T52" fmla="*/ 1215 w 1328"/>
                <a:gd name="T53" fmla="*/ 1238 w 1328"/>
                <a:gd name="T54" fmla="*/ 1261 w 1328"/>
                <a:gd name="T55" fmla="*/ 1284 w 1328"/>
                <a:gd name="T56" fmla="*/ 1307 w 13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</a:cxnLst>
              <a:rect l="0" t="0" r="r" b="b"/>
              <a:pathLst>
                <a:path w="1328">
                  <a:moveTo>
                    <a:pt x="0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5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5" y="0"/>
                  </a:lnTo>
                  <a:lnTo>
                    <a:pt x="108" y="0"/>
                  </a:lnTo>
                  <a:lnTo>
                    <a:pt x="111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1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1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4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7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0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0" y="0"/>
                  </a:lnTo>
                  <a:lnTo>
                    <a:pt x="213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3" y="0"/>
                  </a:lnTo>
                  <a:lnTo>
                    <a:pt x="236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3" y="0"/>
                  </a:lnTo>
                  <a:lnTo>
                    <a:pt x="256" y="0"/>
                  </a:lnTo>
                  <a:lnTo>
                    <a:pt x="259" y="0"/>
                  </a:lnTo>
                  <a:lnTo>
                    <a:pt x="262" y="0"/>
                  </a:lnTo>
                  <a:lnTo>
                    <a:pt x="266" y="0"/>
                  </a:lnTo>
                  <a:lnTo>
                    <a:pt x="269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79" y="0"/>
                  </a:lnTo>
                  <a:lnTo>
                    <a:pt x="282" y="0"/>
                  </a:lnTo>
                  <a:lnTo>
                    <a:pt x="285" y="0"/>
                  </a:lnTo>
                  <a:lnTo>
                    <a:pt x="289" y="0"/>
                  </a:lnTo>
                  <a:lnTo>
                    <a:pt x="292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2" y="0"/>
                  </a:lnTo>
                  <a:lnTo>
                    <a:pt x="305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5" y="0"/>
                  </a:lnTo>
                  <a:lnTo>
                    <a:pt x="318" y="0"/>
                  </a:lnTo>
                  <a:lnTo>
                    <a:pt x="322" y="0"/>
                  </a:lnTo>
                  <a:lnTo>
                    <a:pt x="325" y="0"/>
                  </a:lnTo>
                  <a:lnTo>
                    <a:pt x="328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8" y="0"/>
                  </a:lnTo>
                  <a:lnTo>
                    <a:pt x="341" y="0"/>
                  </a:lnTo>
                  <a:lnTo>
                    <a:pt x="345" y="0"/>
                  </a:lnTo>
                  <a:lnTo>
                    <a:pt x="348" y="0"/>
                  </a:lnTo>
                  <a:lnTo>
                    <a:pt x="351" y="0"/>
                  </a:lnTo>
                  <a:lnTo>
                    <a:pt x="354" y="0"/>
                  </a:lnTo>
                  <a:lnTo>
                    <a:pt x="358" y="0"/>
                  </a:lnTo>
                  <a:lnTo>
                    <a:pt x="361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1" y="0"/>
                  </a:lnTo>
                  <a:lnTo>
                    <a:pt x="374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4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4" y="0"/>
                  </a:lnTo>
                  <a:lnTo>
                    <a:pt x="397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7" y="0"/>
                  </a:lnTo>
                  <a:lnTo>
                    <a:pt x="410" y="0"/>
                  </a:lnTo>
                  <a:lnTo>
                    <a:pt x="414" y="0"/>
                  </a:lnTo>
                  <a:lnTo>
                    <a:pt x="417" y="0"/>
                  </a:lnTo>
                  <a:lnTo>
                    <a:pt x="420" y="0"/>
                  </a:lnTo>
                  <a:lnTo>
                    <a:pt x="423" y="0"/>
                  </a:lnTo>
                  <a:lnTo>
                    <a:pt x="427" y="0"/>
                  </a:lnTo>
                  <a:lnTo>
                    <a:pt x="430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0" y="0"/>
                  </a:lnTo>
                  <a:lnTo>
                    <a:pt x="443" y="0"/>
                  </a:lnTo>
                  <a:lnTo>
                    <a:pt x="446" y="0"/>
                  </a:lnTo>
                  <a:lnTo>
                    <a:pt x="450" y="0"/>
                  </a:lnTo>
                  <a:lnTo>
                    <a:pt x="453" y="0"/>
                  </a:lnTo>
                  <a:lnTo>
                    <a:pt x="456" y="0"/>
                  </a:lnTo>
                  <a:lnTo>
                    <a:pt x="460" y="0"/>
                  </a:lnTo>
                  <a:lnTo>
                    <a:pt x="463" y="0"/>
                  </a:lnTo>
                  <a:lnTo>
                    <a:pt x="466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6" y="0"/>
                  </a:lnTo>
                  <a:lnTo>
                    <a:pt x="479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89" y="0"/>
                  </a:lnTo>
                  <a:lnTo>
                    <a:pt x="492" y="0"/>
                  </a:lnTo>
                  <a:lnTo>
                    <a:pt x="496" y="0"/>
                  </a:lnTo>
                  <a:lnTo>
                    <a:pt x="499" y="0"/>
                  </a:lnTo>
                  <a:lnTo>
                    <a:pt x="502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2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2" y="0"/>
                  </a:lnTo>
                  <a:lnTo>
                    <a:pt x="525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5" y="0"/>
                  </a:lnTo>
                  <a:lnTo>
                    <a:pt x="538" y="0"/>
                  </a:lnTo>
                  <a:lnTo>
                    <a:pt x="542" y="0"/>
                  </a:lnTo>
                  <a:lnTo>
                    <a:pt x="545" y="0"/>
                  </a:lnTo>
                  <a:lnTo>
                    <a:pt x="548" y="0"/>
                  </a:lnTo>
                  <a:lnTo>
                    <a:pt x="551" y="0"/>
                  </a:lnTo>
                  <a:lnTo>
                    <a:pt x="555" y="0"/>
                  </a:lnTo>
                  <a:lnTo>
                    <a:pt x="558" y="0"/>
                  </a:lnTo>
                  <a:lnTo>
                    <a:pt x="561" y="0"/>
                  </a:lnTo>
                  <a:lnTo>
                    <a:pt x="565" y="0"/>
                  </a:lnTo>
                  <a:lnTo>
                    <a:pt x="568" y="0"/>
                  </a:lnTo>
                  <a:lnTo>
                    <a:pt x="571" y="0"/>
                  </a:lnTo>
                  <a:lnTo>
                    <a:pt x="574" y="0"/>
                  </a:lnTo>
                  <a:lnTo>
                    <a:pt x="578" y="0"/>
                  </a:lnTo>
                  <a:lnTo>
                    <a:pt x="581" y="0"/>
                  </a:lnTo>
                  <a:lnTo>
                    <a:pt x="584" y="0"/>
                  </a:lnTo>
                  <a:lnTo>
                    <a:pt x="588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7" y="0"/>
                  </a:lnTo>
                  <a:lnTo>
                    <a:pt x="601" y="0"/>
                  </a:lnTo>
                  <a:lnTo>
                    <a:pt x="604" y="0"/>
                  </a:lnTo>
                  <a:lnTo>
                    <a:pt x="607" y="0"/>
                  </a:lnTo>
                  <a:lnTo>
                    <a:pt x="611" y="0"/>
                  </a:lnTo>
                  <a:lnTo>
                    <a:pt x="614" y="0"/>
                  </a:lnTo>
                  <a:lnTo>
                    <a:pt x="617" y="0"/>
                  </a:lnTo>
                  <a:lnTo>
                    <a:pt x="620" y="0"/>
                  </a:lnTo>
                  <a:lnTo>
                    <a:pt x="624" y="0"/>
                  </a:lnTo>
                  <a:lnTo>
                    <a:pt x="627" y="0"/>
                  </a:lnTo>
                  <a:lnTo>
                    <a:pt x="630" y="0"/>
                  </a:lnTo>
                  <a:lnTo>
                    <a:pt x="634" y="0"/>
                  </a:lnTo>
                  <a:lnTo>
                    <a:pt x="637" y="0"/>
                  </a:lnTo>
                  <a:lnTo>
                    <a:pt x="640" y="0"/>
                  </a:lnTo>
                  <a:lnTo>
                    <a:pt x="643" y="0"/>
                  </a:lnTo>
                  <a:lnTo>
                    <a:pt x="647" y="0"/>
                  </a:lnTo>
                  <a:lnTo>
                    <a:pt x="650" y="0"/>
                  </a:lnTo>
                  <a:lnTo>
                    <a:pt x="653" y="0"/>
                  </a:lnTo>
                  <a:lnTo>
                    <a:pt x="657" y="0"/>
                  </a:lnTo>
                  <a:lnTo>
                    <a:pt x="660" y="0"/>
                  </a:lnTo>
                  <a:lnTo>
                    <a:pt x="663" y="0"/>
                  </a:lnTo>
                  <a:lnTo>
                    <a:pt x="666" y="0"/>
                  </a:lnTo>
                  <a:lnTo>
                    <a:pt x="670" y="0"/>
                  </a:lnTo>
                  <a:lnTo>
                    <a:pt x="673" y="0"/>
                  </a:lnTo>
                  <a:lnTo>
                    <a:pt x="676" y="0"/>
                  </a:lnTo>
                  <a:lnTo>
                    <a:pt x="680" y="0"/>
                  </a:lnTo>
                  <a:lnTo>
                    <a:pt x="683" y="0"/>
                  </a:lnTo>
                  <a:lnTo>
                    <a:pt x="686" y="0"/>
                  </a:lnTo>
                  <a:lnTo>
                    <a:pt x="689" y="0"/>
                  </a:lnTo>
                  <a:lnTo>
                    <a:pt x="693" y="0"/>
                  </a:lnTo>
                  <a:lnTo>
                    <a:pt x="696" y="0"/>
                  </a:lnTo>
                  <a:lnTo>
                    <a:pt x="699" y="0"/>
                  </a:lnTo>
                  <a:lnTo>
                    <a:pt x="703" y="0"/>
                  </a:lnTo>
                  <a:lnTo>
                    <a:pt x="706" y="0"/>
                  </a:lnTo>
                  <a:lnTo>
                    <a:pt x="709" y="0"/>
                  </a:lnTo>
                  <a:lnTo>
                    <a:pt x="712" y="0"/>
                  </a:lnTo>
                  <a:lnTo>
                    <a:pt x="716" y="0"/>
                  </a:lnTo>
                  <a:lnTo>
                    <a:pt x="719" y="0"/>
                  </a:lnTo>
                  <a:lnTo>
                    <a:pt x="722" y="0"/>
                  </a:lnTo>
                  <a:lnTo>
                    <a:pt x="726" y="0"/>
                  </a:lnTo>
                  <a:lnTo>
                    <a:pt x="729" y="0"/>
                  </a:lnTo>
                  <a:lnTo>
                    <a:pt x="732" y="0"/>
                  </a:lnTo>
                  <a:lnTo>
                    <a:pt x="735" y="0"/>
                  </a:lnTo>
                  <a:lnTo>
                    <a:pt x="739" y="0"/>
                  </a:lnTo>
                  <a:lnTo>
                    <a:pt x="742" y="0"/>
                  </a:lnTo>
                  <a:lnTo>
                    <a:pt x="745" y="0"/>
                  </a:lnTo>
                  <a:lnTo>
                    <a:pt x="749" y="0"/>
                  </a:lnTo>
                  <a:lnTo>
                    <a:pt x="752" y="0"/>
                  </a:lnTo>
                  <a:lnTo>
                    <a:pt x="755" y="0"/>
                  </a:lnTo>
                  <a:lnTo>
                    <a:pt x="758" y="0"/>
                  </a:lnTo>
                  <a:lnTo>
                    <a:pt x="762" y="0"/>
                  </a:lnTo>
                  <a:lnTo>
                    <a:pt x="765" y="0"/>
                  </a:lnTo>
                  <a:lnTo>
                    <a:pt x="768" y="0"/>
                  </a:lnTo>
                  <a:lnTo>
                    <a:pt x="772" y="0"/>
                  </a:lnTo>
                  <a:lnTo>
                    <a:pt x="775" y="0"/>
                  </a:lnTo>
                  <a:lnTo>
                    <a:pt x="778" y="0"/>
                  </a:lnTo>
                  <a:lnTo>
                    <a:pt x="781" y="0"/>
                  </a:lnTo>
                  <a:lnTo>
                    <a:pt x="785" y="0"/>
                  </a:lnTo>
                  <a:lnTo>
                    <a:pt x="788" y="0"/>
                  </a:lnTo>
                  <a:lnTo>
                    <a:pt x="791" y="0"/>
                  </a:lnTo>
                  <a:lnTo>
                    <a:pt x="795" y="0"/>
                  </a:lnTo>
                  <a:lnTo>
                    <a:pt x="798" y="0"/>
                  </a:lnTo>
                  <a:lnTo>
                    <a:pt x="801" y="0"/>
                  </a:lnTo>
                  <a:lnTo>
                    <a:pt x="804" y="0"/>
                  </a:lnTo>
                  <a:lnTo>
                    <a:pt x="808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18" y="0"/>
                  </a:lnTo>
                  <a:lnTo>
                    <a:pt x="821" y="0"/>
                  </a:lnTo>
                  <a:lnTo>
                    <a:pt x="824" y="0"/>
                  </a:lnTo>
                  <a:lnTo>
                    <a:pt x="827" y="0"/>
                  </a:lnTo>
                  <a:lnTo>
                    <a:pt x="831" y="0"/>
                  </a:lnTo>
                  <a:lnTo>
                    <a:pt x="834" y="0"/>
                  </a:lnTo>
                  <a:lnTo>
                    <a:pt x="837" y="0"/>
                  </a:lnTo>
                  <a:lnTo>
                    <a:pt x="841" y="0"/>
                  </a:lnTo>
                  <a:lnTo>
                    <a:pt x="844" y="0"/>
                  </a:lnTo>
                  <a:lnTo>
                    <a:pt x="847" y="0"/>
                  </a:lnTo>
                  <a:lnTo>
                    <a:pt x="850" y="0"/>
                  </a:lnTo>
                  <a:lnTo>
                    <a:pt x="854" y="0"/>
                  </a:lnTo>
                  <a:lnTo>
                    <a:pt x="857" y="0"/>
                  </a:lnTo>
                  <a:lnTo>
                    <a:pt x="860" y="0"/>
                  </a:lnTo>
                  <a:lnTo>
                    <a:pt x="863" y="0"/>
                  </a:lnTo>
                  <a:lnTo>
                    <a:pt x="867" y="0"/>
                  </a:lnTo>
                  <a:lnTo>
                    <a:pt x="870" y="0"/>
                  </a:lnTo>
                  <a:lnTo>
                    <a:pt x="873" y="0"/>
                  </a:lnTo>
                  <a:lnTo>
                    <a:pt x="877" y="0"/>
                  </a:lnTo>
                  <a:lnTo>
                    <a:pt x="880" y="0"/>
                  </a:lnTo>
                  <a:lnTo>
                    <a:pt x="883" y="0"/>
                  </a:lnTo>
                  <a:lnTo>
                    <a:pt x="886" y="0"/>
                  </a:lnTo>
                  <a:lnTo>
                    <a:pt x="890" y="0"/>
                  </a:lnTo>
                  <a:lnTo>
                    <a:pt x="893" y="0"/>
                  </a:lnTo>
                  <a:lnTo>
                    <a:pt x="896" y="0"/>
                  </a:lnTo>
                  <a:lnTo>
                    <a:pt x="900" y="0"/>
                  </a:lnTo>
                  <a:lnTo>
                    <a:pt x="903" y="0"/>
                  </a:lnTo>
                  <a:lnTo>
                    <a:pt x="906" y="0"/>
                  </a:lnTo>
                  <a:lnTo>
                    <a:pt x="909" y="0"/>
                  </a:lnTo>
                  <a:lnTo>
                    <a:pt x="913" y="0"/>
                  </a:lnTo>
                  <a:lnTo>
                    <a:pt x="916" y="0"/>
                  </a:lnTo>
                  <a:lnTo>
                    <a:pt x="919" y="0"/>
                  </a:lnTo>
                  <a:lnTo>
                    <a:pt x="923" y="0"/>
                  </a:lnTo>
                  <a:lnTo>
                    <a:pt x="926" y="0"/>
                  </a:lnTo>
                  <a:lnTo>
                    <a:pt x="929" y="0"/>
                  </a:lnTo>
                  <a:lnTo>
                    <a:pt x="932" y="0"/>
                  </a:lnTo>
                  <a:lnTo>
                    <a:pt x="936" y="0"/>
                  </a:lnTo>
                  <a:lnTo>
                    <a:pt x="939" y="0"/>
                  </a:lnTo>
                  <a:lnTo>
                    <a:pt x="942" y="0"/>
                  </a:lnTo>
                  <a:lnTo>
                    <a:pt x="946" y="0"/>
                  </a:lnTo>
                  <a:lnTo>
                    <a:pt x="949" y="0"/>
                  </a:lnTo>
                  <a:lnTo>
                    <a:pt x="952" y="0"/>
                  </a:lnTo>
                  <a:lnTo>
                    <a:pt x="955" y="0"/>
                  </a:lnTo>
                  <a:lnTo>
                    <a:pt x="959" y="0"/>
                  </a:lnTo>
                  <a:lnTo>
                    <a:pt x="962" y="0"/>
                  </a:lnTo>
                  <a:lnTo>
                    <a:pt x="965" y="0"/>
                  </a:lnTo>
                  <a:lnTo>
                    <a:pt x="969" y="0"/>
                  </a:lnTo>
                  <a:lnTo>
                    <a:pt x="972" y="0"/>
                  </a:lnTo>
                  <a:lnTo>
                    <a:pt x="975" y="0"/>
                  </a:lnTo>
                  <a:lnTo>
                    <a:pt x="978" y="0"/>
                  </a:lnTo>
                  <a:lnTo>
                    <a:pt x="982" y="0"/>
                  </a:lnTo>
                  <a:lnTo>
                    <a:pt x="985" y="0"/>
                  </a:lnTo>
                  <a:lnTo>
                    <a:pt x="988" y="0"/>
                  </a:lnTo>
                  <a:lnTo>
                    <a:pt x="992" y="0"/>
                  </a:lnTo>
                  <a:lnTo>
                    <a:pt x="995" y="0"/>
                  </a:lnTo>
                  <a:lnTo>
                    <a:pt x="998" y="0"/>
                  </a:lnTo>
                  <a:lnTo>
                    <a:pt x="1001" y="0"/>
                  </a:lnTo>
                  <a:lnTo>
                    <a:pt x="1005" y="0"/>
                  </a:lnTo>
                  <a:lnTo>
                    <a:pt x="1008" y="0"/>
                  </a:lnTo>
                  <a:lnTo>
                    <a:pt x="1011" y="0"/>
                  </a:lnTo>
                  <a:lnTo>
                    <a:pt x="1015" y="0"/>
                  </a:lnTo>
                  <a:lnTo>
                    <a:pt x="1018" y="0"/>
                  </a:lnTo>
                  <a:lnTo>
                    <a:pt x="1021" y="0"/>
                  </a:lnTo>
                  <a:lnTo>
                    <a:pt x="1024" y="0"/>
                  </a:lnTo>
                  <a:lnTo>
                    <a:pt x="1028" y="0"/>
                  </a:lnTo>
                  <a:lnTo>
                    <a:pt x="1031" y="0"/>
                  </a:lnTo>
                  <a:lnTo>
                    <a:pt x="1034" y="0"/>
                  </a:lnTo>
                  <a:lnTo>
                    <a:pt x="1038" y="0"/>
                  </a:lnTo>
                  <a:lnTo>
                    <a:pt x="1041" y="0"/>
                  </a:lnTo>
                  <a:lnTo>
                    <a:pt x="1044" y="0"/>
                  </a:lnTo>
                  <a:lnTo>
                    <a:pt x="1047" y="0"/>
                  </a:lnTo>
                  <a:lnTo>
                    <a:pt x="1051" y="0"/>
                  </a:lnTo>
                  <a:lnTo>
                    <a:pt x="1054" y="0"/>
                  </a:lnTo>
                  <a:lnTo>
                    <a:pt x="1057" y="0"/>
                  </a:lnTo>
                  <a:lnTo>
                    <a:pt x="1061" y="0"/>
                  </a:lnTo>
                  <a:lnTo>
                    <a:pt x="1064" y="0"/>
                  </a:lnTo>
                  <a:lnTo>
                    <a:pt x="1067" y="0"/>
                  </a:lnTo>
                  <a:lnTo>
                    <a:pt x="1070" y="0"/>
                  </a:lnTo>
                  <a:lnTo>
                    <a:pt x="1074" y="0"/>
                  </a:lnTo>
                  <a:lnTo>
                    <a:pt x="1077" y="0"/>
                  </a:lnTo>
                  <a:lnTo>
                    <a:pt x="1080" y="0"/>
                  </a:lnTo>
                  <a:lnTo>
                    <a:pt x="1084" y="0"/>
                  </a:lnTo>
                  <a:lnTo>
                    <a:pt x="1087" y="0"/>
                  </a:lnTo>
                  <a:lnTo>
                    <a:pt x="1090" y="0"/>
                  </a:lnTo>
                  <a:lnTo>
                    <a:pt x="1093" y="0"/>
                  </a:lnTo>
                  <a:lnTo>
                    <a:pt x="1097" y="0"/>
                  </a:lnTo>
                  <a:lnTo>
                    <a:pt x="1100" y="0"/>
                  </a:lnTo>
                  <a:lnTo>
                    <a:pt x="1103" y="0"/>
                  </a:lnTo>
                  <a:lnTo>
                    <a:pt x="1107" y="0"/>
                  </a:lnTo>
                  <a:lnTo>
                    <a:pt x="1110" y="0"/>
                  </a:lnTo>
                  <a:lnTo>
                    <a:pt x="1113" y="0"/>
                  </a:lnTo>
                  <a:lnTo>
                    <a:pt x="1116" y="0"/>
                  </a:lnTo>
                  <a:lnTo>
                    <a:pt x="1120" y="0"/>
                  </a:lnTo>
                  <a:lnTo>
                    <a:pt x="1123" y="0"/>
                  </a:lnTo>
                  <a:lnTo>
                    <a:pt x="1126" y="0"/>
                  </a:lnTo>
                  <a:lnTo>
                    <a:pt x="1130" y="0"/>
                  </a:lnTo>
                  <a:lnTo>
                    <a:pt x="1133" y="0"/>
                  </a:lnTo>
                  <a:lnTo>
                    <a:pt x="1136" y="0"/>
                  </a:lnTo>
                  <a:lnTo>
                    <a:pt x="1139" y="0"/>
                  </a:lnTo>
                  <a:lnTo>
                    <a:pt x="1143" y="0"/>
                  </a:lnTo>
                  <a:lnTo>
                    <a:pt x="1146" y="0"/>
                  </a:lnTo>
                  <a:lnTo>
                    <a:pt x="1149" y="0"/>
                  </a:lnTo>
                  <a:lnTo>
                    <a:pt x="1153" y="0"/>
                  </a:lnTo>
                  <a:lnTo>
                    <a:pt x="1156" y="0"/>
                  </a:lnTo>
                  <a:lnTo>
                    <a:pt x="1159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9" y="0"/>
                  </a:lnTo>
                  <a:lnTo>
                    <a:pt x="1172" y="0"/>
                  </a:lnTo>
                  <a:lnTo>
                    <a:pt x="1176" y="0"/>
                  </a:lnTo>
                  <a:lnTo>
                    <a:pt x="1179" y="0"/>
                  </a:lnTo>
                  <a:lnTo>
                    <a:pt x="1182" y="0"/>
                  </a:lnTo>
                  <a:lnTo>
                    <a:pt x="1185" y="0"/>
                  </a:lnTo>
                  <a:lnTo>
                    <a:pt x="1189" y="0"/>
                  </a:lnTo>
                  <a:lnTo>
                    <a:pt x="1192" y="0"/>
                  </a:lnTo>
                  <a:lnTo>
                    <a:pt x="1195" y="0"/>
                  </a:lnTo>
                  <a:lnTo>
                    <a:pt x="1199" y="0"/>
                  </a:lnTo>
                  <a:lnTo>
                    <a:pt x="1202" y="0"/>
                  </a:lnTo>
                  <a:lnTo>
                    <a:pt x="1205" y="0"/>
                  </a:lnTo>
                  <a:lnTo>
                    <a:pt x="1208" y="0"/>
                  </a:lnTo>
                  <a:lnTo>
                    <a:pt x="1212" y="0"/>
                  </a:lnTo>
                  <a:lnTo>
                    <a:pt x="1215" y="0"/>
                  </a:lnTo>
                  <a:lnTo>
                    <a:pt x="1218" y="0"/>
                  </a:lnTo>
                  <a:lnTo>
                    <a:pt x="1222" y="0"/>
                  </a:lnTo>
                  <a:lnTo>
                    <a:pt x="1225" y="0"/>
                  </a:lnTo>
                  <a:lnTo>
                    <a:pt x="1228" y="0"/>
                  </a:lnTo>
                  <a:lnTo>
                    <a:pt x="1231" y="0"/>
                  </a:lnTo>
                  <a:lnTo>
                    <a:pt x="1235" y="0"/>
                  </a:lnTo>
                  <a:lnTo>
                    <a:pt x="1238" y="0"/>
                  </a:lnTo>
                  <a:lnTo>
                    <a:pt x="1241" y="0"/>
                  </a:lnTo>
                  <a:lnTo>
                    <a:pt x="1244" y="0"/>
                  </a:lnTo>
                  <a:lnTo>
                    <a:pt x="1248" y="0"/>
                  </a:lnTo>
                  <a:lnTo>
                    <a:pt x="1251" y="0"/>
                  </a:lnTo>
                  <a:lnTo>
                    <a:pt x="1254" y="0"/>
                  </a:lnTo>
                  <a:lnTo>
                    <a:pt x="1258" y="0"/>
                  </a:lnTo>
                  <a:lnTo>
                    <a:pt x="1261" y="0"/>
                  </a:lnTo>
                  <a:lnTo>
                    <a:pt x="1264" y="0"/>
                  </a:lnTo>
                  <a:lnTo>
                    <a:pt x="1267" y="0"/>
                  </a:lnTo>
                  <a:lnTo>
                    <a:pt x="1271" y="0"/>
                  </a:lnTo>
                  <a:lnTo>
                    <a:pt x="1274" y="0"/>
                  </a:lnTo>
                  <a:lnTo>
                    <a:pt x="1277" y="0"/>
                  </a:lnTo>
                  <a:lnTo>
                    <a:pt x="1281" y="0"/>
                  </a:lnTo>
                  <a:lnTo>
                    <a:pt x="1284" y="0"/>
                  </a:lnTo>
                  <a:lnTo>
                    <a:pt x="1287" y="0"/>
                  </a:lnTo>
                  <a:lnTo>
                    <a:pt x="1290" y="0"/>
                  </a:lnTo>
                  <a:lnTo>
                    <a:pt x="1294" y="0"/>
                  </a:lnTo>
                  <a:lnTo>
                    <a:pt x="1297" y="0"/>
                  </a:lnTo>
                  <a:lnTo>
                    <a:pt x="1300" y="0"/>
                  </a:lnTo>
                  <a:lnTo>
                    <a:pt x="1304" y="0"/>
                  </a:lnTo>
                  <a:lnTo>
                    <a:pt x="1307" y="0"/>
                  </a:lnTo>
                  <a:lnTo>
                    <a:pt x="1310" y="0"/>
                  </a:lnTo>
                  <a:lnTo>
                    <a:pt x="1313" y="0"/>
                  </a:lnTo>
                  <a:lnTo>
                    <a:pt x="1317" y="0"/>
                  </a:lnTo>
                  <a:lnTo>
                    <a:pt x="1320" y="0"/>
                  </a:lnTo>
                  <a:lnTo>
                    <a:pt x="1323" y="0"/>
                  </a:lnTo>
                  <a:lnTo>
                    <a:pt x="1328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1" name="TextBox 459"/>
            <p:cNvSpPr txBox="1">
              <a:spLocks noChangeArrowheads="1"/>
            </p:cNvSpPr>
            <p:nvPr/>
          </p:nvSpPr>
          <p:spPr bwMode="auto">
            <a:xfrm>
              <a:off x="837667" y="3525446"/>
              <a:ext cx="1241255" cy="276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latin typeface="Times New Roman" panose="02020603050405020304" pitchFamily="18" charset="0"/>
                  <a:cs typeface="Times New Roman" pitchFamily="18" charset="0"/>
                </a:rPr>
                <a:t>OCI-LY18</a:t>
              </a:r>
              <a:endParaRPr lang="en-US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3" name="Oval 1809"/>
            <p:cNvSpPr>
              <a:spLocks noChangeArrowheads="1"/>
            </p:cNvSpPr>
            <p:nvPr/>
          </p:nvSpPr>
          <p:spPr bwMode="auto">
            <a:xfrm>
              <a:off x="1354828" y="3122632"/>
              <a:ext cx="40231" cy="42998"/>
            </a:xfrm>
            <a:prstGeom prst="ellipse">
              <a:avLst/>
            </a:prstGeom>
            <a:solidFill>
              <a:srgbClr val="000000"/>
            </a:solidFill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364" name="Oval 1809"/>
            <p:cNvSpPr>
              <a:spLocks noChangeArrowheads="1"/>
            </p:cNvSpPr>
            <p:nvPr/>
          </p:nvSpPr>
          <p:spPr bwMode="auto">
            <a:xfrm>
              <a:off x="1839050" y="3420611"/>
              <a:ext cx="40231" cy="42998"/>
            </a:xfrm>
            <a:prstGeom prst="ellipse">
              <a:avLst/>
            </a:prstGeom>
            <a:solidFill>
              <a:srgbClr val="000000"/>
            </a:solidFill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365" name="Oval 1809"/>
            <p:cNvSpPr>
              <a:spLocks noChangeArrowheads="1"/>
            </p:cNvSpPr>
            <p:nvPr/>
          </p:nvSpPr>
          <p:spPr bwMode="auto">
            <a:xfrm>
              <a:off x="2212679" y="3614040"/>
              <a:ext cx="40231" cy="42998"/>
            </a:xfrm>
            <a:prstGeom prst="ellipse">
              <a:avLst/>
            </a:prstGeom>
            <a:solidFill>
              <a:srgbClr val="000000"/>
            </a:solidFill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366" name="Oval 1809"/>
            <p:cNvSpPr>
              <a:spLocks noChangeArrowheads="1"/>
            </p:cNvSpPr>
            <p:nvPr/>
          </p:nvSpPr>
          <p:spPr bwMode="auto">
            <a:xfrm>
              <a:off x="2051083" y="3501488"/>
              <a:ext cx="40231" cy="42998"/>
            </a:xfrm>
            <a:prstGeom prst="ellipse">
              <a:avLst/>
            </a:prstGeom>
            <a:solidFill>
              <a:srgbClr val="000000"/>
            </a:solidFill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803677"/>
              </p:ext>
            </p:extLst>
          </p:nvPr>
        </p:nvGraphicFramePr>
        <p:xfrm>
          <a:off x="4060344" y="2292350"/>
          <a:ext cx="2540347" cy="9490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6456"/>
                <a:gridCol w="685800"/>
                <a:gridCol w="403004"/>
                <a:gridCol w="635087"/>
              </a:tblGrid>
              <a:tr h="3792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BEZ </a:t>
                      </a:r>
                      <a:r>
                        <a:rPr lang="en-US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nM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PB </a:t>
                      </a:r>
                      <a:r>
                        <a:rPr lang="en-US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nM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Fa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CI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94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0.32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0.239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94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0.217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94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0.68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0.256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943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400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0.85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0.175</a:t>
                      </a: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061525"/>
              </p:ext>
            </p:extLst>
          </p:nvPr>
        </p:nvGraphicFramePr>
        <p:xfrm>
          <a:off x="6704329" y="2286000"/>
          <a:ext cx="2176934" cy="961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542"/>
                <a:gridCol w="522464"/>
                <a:gridCol w="522464"/>
                <a:gridCol w="522464"/>
              </a:tblGrid>
              <a:tr h="1923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BEZ </a:t>
                      </a:r>
                      <a:r>
                        <a:rPr lang="en-US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 nM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18.75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601006"/>
              </p:ext>
            </p:extLst>
          </p:nvPr>
        </p:nvGraphicFramePr>
        <p:xfrm>
          <a:off x="6590030" y="5651948"/>
          <a:ext cx="2186787" cy="9490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2300"/>
                <a:gridCol w="524829"/>
                <a:gridCol w="524829"/>
                <a:gridCol w="524829"/>
              </a:tblGrid>
              <a:tr h="180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BEZ </a:t>
                      </a:r>
                      <a:r>
                        <a:rPr lang="en-US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 nM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7" marR="6927" marT="6927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27523" y="25272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6548551" y="25272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411614" y="360899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3487727" y="360899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6486392" y="360899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411614" y="24307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447259"/>
              </p:ext>
            </p:extLst>
          </p:nvPr>
        </p:nvGraphicFramePr>
        <p:xfrm>
          <a:off x="3946043" y="5651948"/>
          <a:ext cx="2540348" cy="962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5087"/>
                <a:gridCol w="635087"/>
                <a:gridCol w="635087"/>
                <a:gridCol w="63508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BEZ </a:t>
                      </a:r>
                      <a:r>
                        <a:rPr lang="en-US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 nM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840781"/>
              </p:ext>
            </p:extLst>
          </p:nvPr>
        </p:nvGraphicFramePr>
        <p:xfrm>
          <a:off x="1066800" y="5651948"/>
          <a:ext cx="2476500" cy="962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0"/>
                <a:gridCol w="596900"/>
                <a:gridCol w="596900"/>
                <a:gridCol w="5969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BEZ </a:t>
                      </a:r>
                      <a:r>
                        <a:rPr lang="en-US" sz="12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0.648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381001" y="663807"/>
            <a:ext cx="3505199" cy="3222393"/>
            <a:chOff x="-107703" y="663807"/>
            <a:chExt cx="3505199" cy="3222393"/>
          </a:xfrm>
        </p:grpSpPr>
        <p:grpSp>
          <p:nvGrpSpPr>
            <p:cNvPr id="13" name="Group 12"/>
            <p:cNvGrpSpPr/>
            <p:nvPr/>
          </p:nvGrpSpPr>
          <p:grpSpPr>
            <a:xfrm>
              <a:off x="2256779" y="663807"/>
              <a:ext cx="1140717" cy="736936"/>
              <a:chOff x="3340632" y="1609328"/>
              <a:chExt cx="1140717" cy="736936"/>
            </a:xfrm>
          </p:grpSpPr>
          <p:sp>
            <p:nvSpPr>
              <p:cNvPr id="389" name="Rectangle 125"/>
              <p:cNvSpPr>
                <a:spLocks noChangeArrowheads="1"/>
              </p:cNvSpPr>
              <p:nvPr/>
            </p:nvSpPr>
            <p:spPr bwMode="auto">
              <a:xfrm>
                <a:off x="3614124" y="1609328"/>
                <a:ext cx="76783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SU-DHL4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0" name="Rectangle 126"/>
              <p:cNvSpPr>
                <a:spLocks noChangeArrowheads="1"/>
              </p:cNvSpPr>
              <p:nvPr/>
            </p:nvSpPr>
            <p:spPr bwMode="auto">
              <a:xfrm>
                <a:off x="3340651" y="1642168"/>
                <a:ext cx="174680" cy="801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1" name="Rectangle 127"/>
              <p:cNvSpPr>
                <a:spLocks noChangeArrowheads="1"/>
              </p:cNvSpPr>
              <p:nvPr/>
            </p:nvSpPr>
            <p:spPr bwMode="auto">
              <a:xfrm>
                <a:off x="3340651" y="1642167"/>
                <a:ext cx="174680" cy="8012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2" name="Rectangle 128"/>
              <p:cNvSpPr>
                <a:spLocks noChangeArrowheads="1"/>
              </p:cNvSpPr>
              <p:nvPr/>
            </p:nvSpPr>
            <p:spPr bwMode="auto">
              <a:xfrm>
                <a:off x="3614124" y="1784035"/>
                <a:ext cx="867225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SU-DHL16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3" name="Rectangle 129"/>
              <p:cNvSpPr>
                <a:spLocks noChangeArrowheads="1"/>
              </p:cNvSpPr>
              <p:nvPr/>
            </p:nvSpPr>
            <p:spPr bwMode="auto">
              <a:xfrm>
                <a:off x="3340651" y="1815560"/>
                <a:ext cx="177544" cy="84069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4" name="Rectangle 130"/>
              <p:cNvSpPr>
                <a:spLocks noChangeArrowheads="1"/>
              </p:cNvSpPr>
              <p:nvPr/>
            </p:nvSpPr>
            <p:spPr bwMode="auto">
              <a:xfrm>
                <a:off x="3340651" y="1815559"/>
                <a:ext cx="174680" cy="8144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5" name="Rectangle 131"/>
              <p:cNvSpPr>
                <a:spLocks noChangeArrowheads="1"/>
              </p:cNvSpPr>
              <p:nvPr/>
            </p:nvSpPr>
            <p:spPr bwMode="auto">
              <a:xfrm>
                <a:off x="3614124" y="1957427"/>
                <a:ext cx="78335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OCI-LY18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6" name="Rectangle 132"/>
              <p:cNvSpPr>
                <a:spLocks noChangeArrowheads="1"/>
              </p:cNvSpPr>
              <p:nvPr/>
            </p:nvSpPr>
            <p:spPr bwMode="auto">
              <a:xfrm>
                <a:off x="3340653" y="1990269"/>
                <a:ext cx="177544" cy="82755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7" name="Rectangle 133"/>
              <p:cNvSpPr>
                <a:spLocks noChangeArrowheads="1"/>
              </p:cNvSpPr>
              <p:nvPr/>
            </p:nvSpPr>
            <p:spPr bwMode="auto">
              <a:xfrm>
                <a:off x="3340653" y="1990270"/>
                <a:ext cx="174680" cy="8012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8" name="Rectangle 134"/>
              <p:cNvSpPr>
                <a:spLocks noChangeArrowheads="1"/>
              </p:cNvSpPr>
              <p:nvPr/>
            </p:nvSpPr>
            <p:spPr bwMode="auto">
              <a:xfrm>
                <a:off x="3614124" y="2130820"/>
                <a:ext cx="50815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HBL-1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9" name="Rectangle 135"/>
              <p:cNvSpPr>
                <a:spLocks noChangeArrowheads="1"/>
              </p:cNvSpPr>
              <p:nvPr/>
            </p:nvSpPr>
            <p:spPr bwMode="auto">
              <a:xfrm>
                <a:off x="3340641" y="2163656"/>
                <a:ext cx="177544" cy="82755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0" name="Rectangle 136"/>
              <p:cNvSpPr>
                <a:spLocks noChangeArrowheads="1"/>
              </p:cNvSpPr>
              <p:nvPr/>
            </p:nvSpPr>
            <p:spPr bwMode="auto">
              <a:xfrm>
                <a:off x="3340632" y="2163643"/>
                <a:ext cx="174680" cy="80128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-107703" y="773891"/>
              <a:ext cx="3091213" cy="3112309"/>
              <a:chOff x="-107703" y="773891"/>
              <a:chExt cx="3091213" cy="3112309"/>
            </a:xfrm>
          </p:grpSpPr>
          <p:sp>
            <p:nvSpPr>
              <p:cNvPr id="233" name="Rectangle 6"/>
              <p:cNvSpPr>
                <a:spLocks noChangeArrowheads="1"/>
              </p:cNvSpPr>
              <p:nvPr/>
            </p:nvSpPr>
            <p:spPr bwMode="auto">
              <a:xfrm>
                <a:off x="531447" y="846138"/>
                <a:ext cx="81612" cy="22462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4" name="Freeform 7"/>
              <p:cNvSpPr>
                <a:spLocks/>
              </p:cNvSpPr>
              <p:nvPr/>
            </p:nvSpPr>
            <p:spPr bwMode="auto">
              <a:xfrm>
                <a:off x="531447" y="846138"/>
                <a:ext cx="81612" cy="2246222"/>
              </a:xfrm>
              <a:custGeom>
                <a:avLst/>
                <a:gdLst>
                  <a:gd name="T0" fmla="*/ 0 w 116"/>
                  <a:gd name="T1" fmla="*/ 3419 h 3419"/>
                  <a:gd name="T2" fmla="*/ 0 w 116"/>
                  <a:gd name="T3" fmla="*/ 0 h 3419"/>
                  <a:gd name="T4" fmla="*/ 0 w 116"/>
                  <a:gd name="T5" fmla="*/ 0 h 3419"/>
                  <a:gd name="T6" fmla="*/ 116 w 116"/>
                  <a:gd name="T7" fmla="*/ 0 h 3419"/>
                  <a:gd name="T8" fmla="*/ 116 w 116"/>
                  <a:gd name="T9" fmla="*/ 0 h 3419"/>
                  <a:gd name="T10" fmla="*/ 116 w 116"/>
                  <a:gd name="T11" fmla="*/ 3419 h 3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3419">
                    <a:moveTo>
                      <a:pt x="0" y="341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6" y="3419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" name="Rectangle 8"/>
              <p:cNvSpPr>
                <a:spLocks noChangeArrowheads="1"/>
              </p:cNvSpPr>
              <p:nvPr/>
            </p:nvSpPr>
            <p:spPr bwMode="auto">
              <a:xfrm>
                <a:off x="943807" y="1351867"/>
                <a:ext cx="81612" cy="174049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6" name="Freeform 9"/>
              <p:cNvSpPr>
                <a:spLocks/>
              </p:cNvSpPr>
              <p:nvPr/>
            </p:nvSpPr>
            <p:spPr bwMode="auto">
              <a:xfrm>
                <a:off x="943807" y="1351867"/>
                <a:ext cx="81612" cy="1740493"/>
              </a:xfrm>
              <a:custGeom>
                <a:avLst/>
                <a:gdLst>
                  <a:gd name="T0" fmla="*/ 0 w 115"/>
                  <a:gd name="T1" fmla="*/ 2650 h 2650"/>
                  <a:gd name="T2" fmla="*/ 0 w 115"/>
                  <a:gd name="T3" fmla="*/ 0 h 2650"/>
                  <a:gd name="T4" fmla="*/ 0 w 115"/>
                  <a:gd name="T5" fmla="*/ 0 h 2650"/>
                  <a:gd name="T6" fmla="*/ 115 w 115"/>
                  <a:gd name="T7" fmla="*/ 0 h 2650"/>
                  <a:gd name="T8" fmla="*/ 115 w 115"/>
                  <a:gd name="T9" fmla="*/ 0 h 2650"/>
                  <a:gd name="T10" fmla="*/ 115 w 115"/>
                  <a:gd name="T11" fmla="*/ 2650 h 2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2650">
                    <a:moveTo>
                      <a:pt x="0" y="265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265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7" name="Freeform 10"/>
              <p:cNvSpPr>
                <a:spLocks/>
              </p:cNvSpPr>
              <p:nvPr/>
            </p:nvSpPr>
            <p:spPr bwMode="auto">
              <a:xfrm>
                <a:off x="963853" y="1337417"/>
                <a:ext cx="41522" cy="14449"/>
              </a:xfrm>
              <a:custGeom>
                <a:avLst/>
                <a:gdLst>
                  <a:gd name="T0" fmla="*/ 0 w 58"/>
                  <a:gd name="T1" fmla="*/ 0 h 23"/>
                  <a:gd name="T2" fmla="*/ 58 w 58"/>
                  <a:gd name="T3" fmla="*/ 0 h 23"/>
                  <a:gd name="T4" fmla="*/ 29 w 58"/>
                  <a:gd name="T5" fmla="*/ 0 h 23"/>
                  <a:gd name="T6" fmla="*/ 29 w 58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23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23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8" name="Rectangle 11"/>
              <p:cNvSpPr>
                <a:spLocks noChangeArrowheads="1"/>
              </p:cNvSpPr>
              <p:nvPr/>
            </p:nvSpPr>
            <p:spPr bwMode="auto">
              <a:xfrm>
                <a:off x="1356168" y="1363690"/>
                <a:ext cx="81612" cy="17286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9" name="Freeform 12"/>
              <p:cNvSpPr>
                <a:spLocks/>
              </p:cNvSpPr>
              <p:nvPr/>
            </p:nvSpPr>
            <p:spPr bwMode="auto">
              <a:xfrm>
                <a:off x="1356168" y="1363690"/>
                <a:ext cx="81612" cy="1728672"/>
              </a:xfrm>
              <a:custGeom>
                <a:avLst/>
                <a:gdLst>
                  <a:gd name="T0" fmla="*/ 0 w 115"/>
                  <a:gd name="T1" fmla="*/ 2632 h 2632"/>
                  <a:gd name="T2" fmla="*/ 0 w 115"/>
                  <a:gd name="T3" fmla="*/ 0 h 2632"/>
                  <a:gd name="T4" fmla="*/ 0 w 115"/>
                  <a:gd name="T5" fmla="*/ 0 h 2632"/>
                  <a:gd name="T6" fmla="*/ 115 w 115"/>
                  <a:gd name="T7" fmla="*/ 0 h 2632"/>
                  <a:gd name="T8" fmla="*/ 115 w 115"/>
                  <a:gd name="T9" fmla="*/ 0 h 2632"/>
                  <a:gd name="T10" fmla="*/ 115 w 115"/>
                  <a:gd name="T11" fmla="*/ 2632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2632">
                    <a:moveTo>
                      <a:pt x="0" y="263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26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0" name="Freeform 13"/>
              <p:cNvSpPr>
                <a:spLocks/>
              </p:cNvSpPr>
              <p:nvPr/>
            </p:nvSpPr>
            <p:spPr bwMode="auto">
              <a:xfrm>
                <a:off x="1376212" y="1332162"/>
                <a:ext cx="41522" cy="31526"/>
              </a:xfrm>
              <a:custGeom>
                <a:avLst/>
                <a:gdLst>
                  <a:gd name="T0" fmla="*/ 0 w 57"/>
                  <a:gd name="T1" fmla="*/ 0 h 48"/>
                  <a:gd name="T2" fmla="*/ 57 w 57"/>
                  <a:gd name="T3" fmla="*/ 0 h 48"/>
                  <a:gd name="T4" fmla="*/ 29 w 57"/>
                  <a:gd name="T5" fmla="*/ 0 h 48"/>
                  <a:gd name="T6" fmla="*/ 29 w 57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48">
                    <a:moveTo>
                      <a:pt x="0" y="0"/>
                    </a:moveTo>
                    <a:lnTo>
                      <a:pt x="57" y="0"/>
                    </a:lnTo>
                    <a:lnTo>
                      <a:pt x="29" y="0"/>
                    </a:lnTo>
                    <a:lnTo>
                      <a:pt x="29" y="48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1" name="Rectangle 14"/>
              <p:cNvSpPr>
                <a:spLocks noChangeArrowheads="1"/>
              </p:cNvSpPr>
              <p:nvPr/>
            </p:nvSpPr>
            <p:spPr bwMode="auto">
              <a:xfrm>
                <a:off x="1767094" y="1228390"/>
                <a:ext cx="83044" cy="18639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2" name="Freeform 15"/>
              <p:cNvSpPr>
                <a:spLocks/>
              </p:cNvSpPr>
              <p:nvPr/>
            </p:nvSpPr>
            <p:spPr bwMode="auto">
              <a:xfrm>
                <a:off x="1767094" y="1228390"/>
                <a:ext cx="83044" cy="1863970"/>
              </a:xfrm>
              <a:custGeom>
                <a:avLst/>
                <a:gdLst>
                  <a:gd name="T0" fmla="*/ 0 w 115"/>
                  <a:gd name="T1" fmla="*/ 2838 h 2838"/>
                  <a:gd name="T2" fmla="*/ 0 w 115"/>
                  <a:gd name="T3" fmla="*/ 0 h 2838"/>
                  <a:gd name="T4" fmla="*/ 0 w 115"/>
                  <a:gd name="T5" fmla="*/ 0 h 2838"/>
                  <a:gd name="T6" fmla="*/ 115 w 115"/>
                  <a:gd name="T7" fmla="*/ 0 h 2838"/>
                  <a:gd name="T8" fmla="*/ 115 w 115"/>
                  <a:gd name="T9" fmla="*/ 0 h 2838"/>
                  <a:gd name="T10" fmla="*/ 115 w 115"/>
                  <a:gd name="T11" fmla="*/ 2838 h 28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2838">
                    <a:moveTo>
                      <a:pt x="0" y="283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2838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3" name="Freeform 16"/>
              <p:cNvSpPr>
                <a:spLocks/>
              </p:cNvSpPr>
              <p:nvPr/>
            </p:nvSpPr>
            <p:spPr bwMode="auto">
              <a:xfrm>
                <a:off x="1788572" y="1196864"/>
                <a:ext cx="41522" cy="31526"/>
              </a:xfrm>
              <a:custGeom>
                <a:avLst/>
                <a:gdLst>
                  <a:gd name="T0" fmla="*/ 0 w 57"/>
                  <a:gd name="T1" fmla="*/ 0 h 48"/>
                  <a:gd name="T2" fmla="*/ 57 w 57"/>
                  <a:gd name="T3" fmla="*/ 0 h 48"/>
                  <a:gd name="T4" fmla="*/ 29 w 57"/>
                  <a:gd name="T5" fmla="*/ 0 h 48"/>
                  <a:gd name="T6" fmla="*/ 29 w 57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48">
                    <a:moveTo>
                      <a:pt x="0" y="0"/>
                    </a:moveTo>
                    <a:lnTo>
                      <a:pt x="57" y="0"/>
                    </a:lnTo>
                    <a:lnTo>
                      <a:pt x="29" y="0"/>
                    </a:lnTo>
                    <a:lnTo>
                      <a:pt x="29" y="48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4" name="Rectangle 17"/>
              <p:cNvSpPr>
                <a:spLocks noChangeArrowheads="1"/>
              </p:cNvSpPr>
              <p:nvPr/>
            </p:nvSpPr>
            <p:spPr bwMode="auto">
              <a:xfrm>
                <a:off x="2179455" y="1969249"/>
                <a:ext cx="83044" cy="11231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5" name="Freeform 18"/>
              <p:cNvSpPr>
                <a:spLocks/>
              </p:cNvSpPr>
              <p:nvPr/>
            </p:nvSpPr>
            <p:spPr bwMode="auto">
              <a:xfrm>
                <a:off x="2179455" y="1969249"/>
                <a:ext cx="83044" cy="1123111"/>
              </a:xfrm>
              <a:custGeom>
                <a:avLst/>
                <a:gdLst>
                  <a:gd name="T0" fmla="*/ 0 w 115"/>
                  <a:gd name="T1" fmla="*/ 1709 h 1709"/>
                  <a:gd name="T2" fmla="*/ 0 w 115"/>
                  <a:gd name="T3" fmla="*/ 0 h 1709"/>
                  <a:gd name="T4" fmla="*/ 0 w 115"/>
                  <a:gd name="T5" fmla="*/ 0 h 1709"/>
                  <a:gd name="T6" fmla="*/ 115 w 115"/>
                  <a:gd name="T7" fmla="*/ 0 h 1709"/>
                  <a:gd name="T8" fmla="*/ 115 w 115"/>
                  <a:gd name="T9" fmla="*/ 0 h 1709"/>
                  <a:gd name="T10" fmla="*/ 115 w 115"/>
                  <a:gd name="T11" fmla="*/ 1709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709">
                    <a:moveTo>
                      <a:pt x="0" y="170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1709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6" name="Freeform 19"/>
              <p:cNvSpPr>
                <a:spLocks/>
              </p:cNvSpPr>
              <p:nvPr/>
            </p:nvSpPr>
            <p:spPr bwMode="auto">
              <a:xfrm>
                <a:off x="2200932" y="1906197"/>
                <a:ext cx="41522" cy="63051"/>
              </a:xfrm>
              <a:custGeom>
                <a:avLst/>
                <a:gdLst>
                  <a:gd name="T0" fmla="*/ 0 w 57"/>
                  <a:gd name="T1" fmla="*/ 0 h 96"/>
                  <a:gd name="T2" fmla="*/ 57 w 57"/>
                  <a:gd name="T3" fmla="*/ 0 h 96"/>
                  <a:gd name="T4" fmla="*/ 28 w 57"/>
                  <a:gd name="T5" fmla="*/ 0 h 96"/>
                  <a:gd name="T6" fmla="*/ 28 w 57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6">
                    <a:moveTo>
                      <a:pt x="0" y="0"/>
                    </a:moveTo>
                    <a:lnTo>
                      <a:pt x="57" y="0"/>
                    </a:lnTo>
                    <a:lnTo>
                      <a:pt x="28" y="0"/>
                    </a:lnTo>
                    <a:lnTo>
                      <a:pt x="28" y="9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7" name="Rectangle 20"/>
              <p:cNvSpPr>
                <a:spLocks noChangeArrowheads="1"/>
              </p:cNvSpPr>
              <p:nvPr/>
            </p:nvSpPr>
            <p:spPr bwMode="auto">
              <a:xfrm>
                <a:off x="2591814" y="1902257"/>
                <a:ext cx="83044" cy="119010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8" name="Freeform 21"/>
              <p:cNvSpPr>
                <a:spLocks/>
              </p:cNvSpPr>
              <p:nvPr/>
            </p:nvSpPr>
            <p:spPr bwMode="auto">
              <a:xfrm>
                <a:off x="2591814" y="1902257"/>
                <a:ext cx="83044" cy="1190103"/>
              </a:xfrm>
              <a:custGeom>
                <a:avLst/>
                <a:gdLst>
                  <a:gd name="T0" fmla="*/ 0 w 115"/>
                  <a:gd name="T1" fmla="*/ 1811 h 1811"/>
                  <a:gd name="T2" fmla="*/ 0 w 115"/>
                  <a:gd name="T3" fmla="*/ 0 h 1811"/>
                  <a:gd name="T4" fmla="*/ 0 w 115"/>
                  <a:gd name="T5" fmla="*/ 0 h 1811"/>
                  <a:gd name="T6" fmla="*/ 115 w 115"/>
                  <a:gd name="T7" fmla="*/ 0 h 1811"/>
                  <a:gd name="T8" fmla="*/ 115 w 115"/>
                  <a:gd name="T9" fmla="*/ 0 h 1811"/>
                  <a:gd name="T10" fmla="*/ 115 w 115"/>
                  <a:gd name="T11" fmla="*/ 1811 h 1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811">
                    <a:moveTo>
                      <a:pt x="0" y="181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1811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9" name="Freeform 22"/>
              <p:cNvSpPr>
                <a:spLocks/>
              </p:cNvSpPr>
              <p:nvPr/>
            </p:nvSpPr>
            <p:spPr bwMode="auto">
              <a:xfrm>
                <a:off x="2613292" y="1807679"/>
                <a:ext cx="41522" cy="94577"/>
              </a:xfrm>
              <a:custGeom>
                <a:avLst/>
                <a:gdLst>
                  <a:gd name="T0" fmla="*/ 0 w 57"/>
                  <a:gd name="T1" fmla="*/ 0 h 146"/>
                  <a:gd name="T2" fmla="*/ 57 w 57"/>
                  <a:gd name="T3" fmla="*/ 0 h 146"/>
                  <a:gd name="T4" fmla="*/ 28 w 57"/>
                  <a:gd name="T5" fmla="*/ 0 h 146"/>
                  <a:gd name="T6" fmla="*/ 28 w 57"/>
                  <a:gd name="T7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46">
                    <a:moveTo>
                      <a:pt x="0" y="0"/>
                    </a:moveTo>
                    <a:lnTo>
                      <a:pt x="57" y="0"/>
                    </a:lnTo>
                    <a:lnTo>
                      <a:pt x="28" y="0"/>
                    </a:lnTo>
                    <a:lnTo>
                      <a:pt x="28" y="14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0" name="Rectangle 23"/>
              <p:cNvSpPr>
                <a:spLocks noChangeArrowheads="1"/>
              </p:cNvSpPr>
              <p:nvPr/>
            </p:nvSpPr>
            <p:spPr bwMode="auto">
              <a:xfrm>
                <a:off x="613059" y="846138"/>
                <a:ext cx="85908" cy="2248849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1" name="Freeform 24"/>
              <p:cNvSpPr>
                <a:spLocks/>
              </p:cNvSpPr>
              <p:nvPr/>
            </p:nvSpPr>
            <p:spPr bwMode="auto">
              <a:xfrm>
                <a:off x="613059" y="846138"/>
                <a:ext cx="83044" cy="2246222"/>
              </a:xfrm>
              <a:custGeom>
                <a:avLst/>
                <a:gdLst>
                  <a:gd name="T0" fmla="*/ 0 w 115"/>
                  <a:gd name="T1" fmla="*/ 3419 h 3419"/>
                  <a:gd name="T2" fmla="*/ 0 w 115"/>
                  <a:gd name="T3" fmla="*/ 0 h 3419"/>
                  <a:gd name="T4" fmla="*/ 0 w 115"/>
                  <a:gd name="T5" fmla="*/ 0 h 3419"/>
                  <a:gd name="T6" fmla="*/ 115 w 115"/>
                  <a:gd name="T7" fmla="*/ 0 h 3419"/>
                  <a:gd name="T8" fmla="*/ 115 w 115"/>
                  <a:gd name="T9" fmla="*/ 0 h 3419"/>
                  <a:gd name="T10" fmla="*/ 115 w 115"/>
                  <a:gd name="T11" fmla="*/ 3419 h 3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3419">
                    <a:moveTo>
                      <a:pt x="0" y="341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3419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2" name="Rectangle 25"/>
              <p:cNvSpPr>
                <a:spLocks noChangeArrowheads="1"/>
              </p:cNvSpPr>
              <p:nvPr/>
            </p:nvSpPr>
            <p:spPr bwMode="auto">
              <a:xfrm>
                <a:off x="1025420" y="1161398"/>
                <a:ext cx="85908" cy="1933590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3" name="Freeform 26"/>
              <p:cNvSpPr>
                <a:spLocks/>
              </p:cNvSpPr>
              <p:nvPr/>
            </p:nvSpPr>
            <p:spPr bwMode="auto">
              <a:xfrm>
                <a:off x="1025420" y="1161398"/>
                <a:ext cx="83044" cy="1930963"/>
              </a:xfrm>
              <a:custGeom>
                <a:avLst/>
                <a:gdLst>
                  <a:gd name="T0" fmla="*/ 0 w 116"/>
                  <a:gd name="T1" fmla="*/ 2939 h 2939"/>
                  <a:gd name="T2" fmla="*/ 0 w 116"/>
                  <a:gd name="T3" fmla="*/ 0 h 2939"/>
                  <a:gd name="T4" fmla="*/ 0 w 116"/>
                  <a:gd name="T5" fmla="*/ 0 h 2939"/>
                  <a:gd name="T6" fmla="*/ 116 w 116"/>
                  <a:gd name="T7" fmla="*/ 0 h 2939"/>
                  <a:gd name="T8" fmla="*/ 116 w 116"/>
                  <a:gd name="T9" fmla="*/ 0 h 2939"/>
                  <a:gd name="T10" fmla="*/ 116 w 116"/>
                  <a:gd name="T11" fmla="*/ 2939 h 2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2939">
                    <a:moveTo>
                      <a:pt x="0" y="293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6" y="2939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4" name="Freeform 27"/>
              <p:cNvSpPr>
                <a:spLocks/>
              </p:cNvSpPr>
              <p:nvPr/>
            </p:nvSpPr>
            <p:spPr bwMode="auto">
              <a:xfrm>
                <a:off x="1046897" y="1129872"/>
                <a:ext cx="40090" cy="31526"/>
              </a:xfrm>
              <a:custGeom>
                <a:avLst/>
                <a:gdLst>
                  <a:gd name="T0" fmla="*/ 0 w 58"/>
                  <a:gd name="T1" fmla="*/ 0 h 48"/>
                  <a:gd name="T2" fmla="*/ 58 w 58"/>
                  <a:gd name="T3" fmla="*/ 0 h 48"/>
                  <a:gd name="T4" fmla="*/ 29 w 58"/>
                  <a:gd name="T5" fmla="*/ 0 h 48"/>
                  <a:gd name="T6" fmla="*/ 29 w 58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48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48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5" name="Rectangle 28"/>
              <p:cNvSpPr>
                <a:spLocks noChangeArrowheads="1"/>
              </p:cNvSpPr>
              <p:nvPr/>
            </p:nvSpPr>
            <p:spPr bwMode="auto">
              <a:xfrm>
                <a:off x="1437779" y="1015590"/>
                <a:ext cx="85908" cy="2079397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6" name="Freeform 29"/>
              <p:cNvSpPr>
                <a:spLocks/>
              </p:cNvSpPr>
              <p:nvPr/>
            </p:nvSpPr>
            <p:spPr bwMode="auto">
              <a:xfrm>
                <a:off x="1437779" y="1015590"/>
                <a:ext cx="83044" cy="2076770"/>
              </a:xfrm>
              <a:custGeom>
                <a:avLst/>
                <a:gdLst>
                  <a:gd name="T0" fmla="*/ 0 w 115"/>
                  <a:gd name="T1" fmla="*/ 3162 h 3162"/>
                  <a:gd name="T2" fmla="*/ 0 w 115"/>
                  <a:gd name="T3" fmla="*/ 0 h 3162"/>
                  <a:gd name="T4" fmla="*/ 0 w 115"/>
                  <a:gd name="T5" fmla="*/ 0 h 3162"/>
                  <a:gd name="T6" fmla="*/ 115 w 115"/>
                  <a:gd name="T7" fmla="*/ 0 h 3162"/>
                  <a:gd name="T8" fmla="*/ 115 w 115"/>
                  <a:gd name="T9" fmla="*/ 0 h 3162"/>
                  <a:gd name="T10" fmla="*/ 115 w 115"/>
                  <a:gd name="T11" fmla="*/ 3162 h 3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3162">
                    <a:moveTo>
                      <a:pt x="0" y="316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316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7" name="Freeform 30"/>
              <p:cNvSpPr>
                <a:spLocks/>
              </p:cNvSpPr>
              <p:nvPr/>
            </p:nvSpPr>
            <p:spPr bwMode="auto">
              <a:xfrm>
                <a:off x="1459257" y="873723"/>
                <a:ext cx="40090" cy="141867"/>
              </a:xfrm>
              <a:custGeom>
                <a:avLst/>
                <a:gdLst>
                  <a:gd name="T0" fmla="*/ 0 w 58"/>
                  <a:gd name="T1" fmla="*/ 0 h 217"/>
                  <a:gd name="T2" fmla="*/ 58 w 58"/>
                  <a:gd name="T3" fmla="*/ 0 h 217"/>
                  <a:gd name="T4" fmla="*/ 29 w 58"/>
                  <a:gd name="T5" fmla="*/ 0 h 217"/>
                  <a:gd name="T6" fmla="*/ 29 w 58"/>
                  <a:gd name="T7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217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217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8" name="Rectangle 31"/>
              <p:cNvSpPr>
                <a:spLocks noChangeArrowheads="1"/>
              </p:cNvSpPr>
              <p:nvPr/>
            </p:nvSpPr>
            <p:spPr bwMode="auto">
              <a:xfrm>
                <a:off x="1850140" y="981436"/>
                <a:ext cx="85908" cy="2113550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Freeform 32"/>
              <p:cNvSpPr>
                <a:spLocks/>
              </p:cNvSpPr>
              <p:nvPr/>
            </p:nvSpPr>
            <p:spPr bwMode="auto">
              <a:xfrm>
                <a:off x="1850140" y="981436"/>
                <a:ext cx="83044" cy="2110922"/>
              </a:xfrm>
              <a:custGeom>
                <a:avLst/>
                <a:gdLst>
                  <a:gd name="T0" fmla="*/ 0 w 115"/>
                  <a:gd name="T1" fmla="*/ 3214 h 3214"/>
                  <a:gd name="T2" fmla="*/ 0 w 115"/>
                  <a:gd name="T3" fmla="*/ 0 h 3214"/>
                  <a:gd name="T4" fmla="*/ 0 w 115"/>
                  <a:gd name="T5" fmla="*/ 0 h 3214"/>
                  <a:gd name="T6" fmla="*/ 115 w 115"/>
                  <a:gd name="T7" fmla="*/ 0 h 3214"/>
                  <a:gd name="T8" fmla="*/ 115 w 115"/>
                  <a:gd name="T9" fmla="*/ 0 h 3214"/>
                  <a:gd name="T10" fmla="*/ 115 w 115"/>
                  <a:gd name="T11" fmla="*/ 3214 h 3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3214">
                    <a:moveTo>
                      <a:pt x="0" y="3214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3214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0" name="Freeform 33"/>
              <p:cNvSpPr>
                <a:spLocks/>
              </p:cNvSpPr>
              <p:nvPr/>
            </p:nvSpPr>
            <p:spPr bwMode="auto">
              <a:xfrm>
                <a:off x="1870185" y="855333"/>
                <a:ext cx="41522" cy="126104"/>
              </a:xfrm>
              <a:custGeom>
                <a:avLst/>
                <a:gdLst>
                  <a:gd name="T0" fmla="*/ 0 w 58"/>
                  <a:gd name="T1" fmla="*/ 0 h 192"/>
                  <a:gd name="T2" fmla="*/ 58 w 58"/>
                  <a:gd name="T3" fmla="*/ 0 h 192"/>
                  <a:gd name="T4" fmla="*/ 29 w 58"/>
                  <a:gd name="T5" fmla="*/ 0 h 192"/>
                  <a:gd name="T6" fmla="*/ 29 w 58"/>
                  <a:gd name="T7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92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19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1" name="Rectangle 34"/>
              <p:cNvSpPr>
                <a:spLocks noChangeArrowheads="1"/>
              </p:cNvSpPr>
              <p:nvPr/>
            </p:nvSpPr>
            <p:spPr bwMode="auto">
              <a:xfrm>
                <a:off x="2262500" y="1824755"/>
                <a:ext cx="85908" cy="127023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2" name="Freeform 35"/>
              <p:cNvSpPr>
                <a:spLocks/>
              </p:cNvSpPr>
              <p:nvPr/>
            </p:nvSpPr>
            <p:spPr bwMode="auto">
              <a:xfrm>
                <a:off x="2262500" y="1824755"/>
                <a:ext cx="83044" cy="1267605"/>
              </a:xfrm>
              <a:custGeom>
                <a:avLst/>
                <a:gdLst>
                  <a:gd name="T0" fmla="*/ 0 w 115"/>
                  <a:gd name="T1" fmla="*/ 1930 h 1930"/>
                  <a:gd name="T2" fmla="*/ 0 w 115"/>
                  <a:gd name="T3" fmla="*/ 0 h 1930"/>
                  <a:gd name="T4" fmla="*/ 0 w 115"/>
                  <a:gd name="T5" fmla="*/ 0 h 1930"/>
                  <a:gd name="T6" fmla="*/ 115 w 115"/>
                  <a:gd name="T7" fmla="*/ 0 h 1930"/>
                  <a:gd name="T8" fmla="*/ 115 w 115"/>
                  <a:gd name="T9" fmla="*/ 0 h 1930"/>
                  <a:gd name="T10" fmla="*/ 115 w 115"/>
                  <a:gd name="T11" fmla="*/ 1930 h 1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930">
                    <a:moveTo>
                      <a:pt x="0" y="193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193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3" name="Freeform 36"/>
              <p:cNvSpPr>
                <a:spLocks/>
              </p:cNvSpPr>
              <p:nvPr/>
            </p:nvSpPr>
            <p:spPr bwMode="auto">
              <a:xfrm>
                <a:off x="2282545" y="1745940"/>
                <a:ext cx="41522" cy="78814"/>
              </a:xfrm>
              <a:custGeom>
                <a:avLst/>
                <a:gdLst>
                  <a:gd name="T0" fmla="*/ 0 w 57"/>
                  <a:gd name="T1" fmla="*/ 0 h 121"/>
                  <a:gd name="T2" fmla="*/ 57 w 57"/>
                  <a:gd name="T3" fmla="*/ 0 h 121"/>
                  <a:gd name="T4" fmla="*/ 29 w 57"/>
                  <a:gd name="T5" fmla="*/ 0 h 121"/>
                  <a:gd name="T6" fmla="*/ 29 w 57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21">
                    <a:moveTo>
                      <a:pt x="0" y="0"/>
                    </a:moveTo>
                    <a:lnTo>
                      <a:pt x="57" y="0"/>
                    </a:lnTo>
                    <a:lnTo>
                      <a:pt x="29" y="0"/>
                    </a:lnTo>
                    <a:lnTo>
                      <a:pt x="29" y="121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4" name="Rectangle 37"/>
              <p:cNvSpPr>
                <a:spLocks noChangeArrowheads="1"/>
              </p:cNvSpPr>
              <p:nvPr/>
            </p:nvSpPr>
            <p:spPr bwMode="auto">
              <a:xfrm>
                <a:off x="2674859" y="1879926"/>
                <a:ext cx="84476" cy="121506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Freeform 38"/>
              <p:cNvSpPr>
                <a:spLocks/>
              </p:cNvSpPr>
              <p:nvPr/>
            </p:nvSpPr>
            <p:spPr bwMode="auto">
              <a:xfrm>
                <a:off x="2674859" y="1879926"/>
                <a:ext cx="83044" cy="1212435"/>
              </a:xfrm>
              <a:custGeom>
                <a:avLst/>
                <a:gdLst>
                  <a:gd name="T0" fmla="*/ 0 w 115"/>
                  <a:gd name="T1" fmla="*/ 1846 h 1846"/>
                  <a:gd name="T2" fmla="*/ 0 w 115"/>
                  <a:gd name="T3" fmla="*/ 0 h 1846"/>
                  <a:gd name="T4" fmla="*/ 0 w 115"/>
                  <a:gd name="T5" fmla="*/ 0 h 1846"/>
                  <a:gd name="T6" fmla="*/ 115 w 115"/>
                  <a:gd name="T7" fmla="*/ 0 h 1846"/>
                  <a:gd name="T8" fmla="*/ 115 w 115"/>
                  <a:gd name="T9" fmla="*/ 0 h 1846"/>
                  <a:gd name="T10" fmla="*/ 115 w 115"/>
                  <a:gd name="T11" fmla="*/ 1846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846">
                    <a:moveTo>
                      <a:pt x="0" y="184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184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6" name="Freeform 39"/>
              <p:cNvSpPr>
                <a:spLocks/>
              </p:cNvSpPr>
              <p:nvPr/>
            </p:nvSpPr>
            <p:spPr bwMode="auto">
              <a:xfrm>
                <a:off x="2694904" y="1816873"/>
                <a:ext cx="41522" cy="63051"/>
              </a:xfrm>
              <a:custGeom>
                <a:avLst/>
                <a:gdLst>
                  <a:gd name="T0" fmla="*/ 0 w 57"/>
                  <a:gd name="T1" fmla="*/ 0 h 96"/>
                  <a:gd name="T2" fmla="*/ 57 w 57"/>
                  <a:gd name="T3" fmla="*/ 0 h 96"/>
                  <a:gd name="T4" fmla="*/ 29 w 57"/>
                  <a:gd name="T5" fmla="*/ 0 h 96"/>
                  <a:gd name="T6" fmla="*/ 29 w 57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6">
                    <a:moveTo>
                      <a:pt x="0" y="0"/>
                    </a:moveTo>
                    <a:lnTo>
                      <a:pt x="57" y="0"/>
                    </a:lnTo>
                    <a:lnTo>
                      <a:pt x="29" y="0"/>
                    </a:lnTo>
                    <a:lnTo>
                      <a:pt x="29" y="9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7" name="Rectangle 40"/>
              <p:cNvSpPr>
                <a:spLocks noChangeArrowheads="1"/>
              </p:cNvSpPr>
              <p:nvPr/>
            </p:nvSpPr>
            <p:spPr bwMode="auto">
              <a:xfrm>
                <a:off x="696104" y="846138"/>
                <a:ext cx="84476" cy="2248849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Freeform 41"/>
              <p:cNvSpPr>
                <a:spLocks/>
              </p:cNvSpPr>
              <p:nvPr/>
            </p:nvSpPr>
            <p:spPr bwMode="auto">
              <a:xfrm>
                <a:off x="696104" y="846138"/>
                <a:ext cx="81612" cy="2246222"/>
              </a:xfrm>
              <a:custGeom>
                <a:avLst/>
                <a:gdLst>
                  <a:gd name="T0" fmla="*/ 0 w 115"/>
                  <a:gd name="T1" fmla="*/ 3419 h 3419"/>
                  <a:gd name="T2" fmla="*/ 0 w 115"/>
                  <a:gd name="T3" fmla="*/ 0 h 3419"/>
                  <a:gd name="T4" fmla="*/ 0 w 115"/>
                  <a:gd name="T5" fmla="*/ 0 h 3419"/>
                  <a:gd name="T6" fmla="*/ 115 w 115"/>
                  <a:gd name="T7" fmla="*/ 0 h 3419"/>
                  <a:gd name="T8" fmla="*/ 115 w 115"/>
                  <a:gd name="T9" fmla="*/ 0 h 3419"/>
                  <a:gd name="T10" fmla="*/ 115 w 115"/>
                  <a:gd name="T11" fmla="*/ 3419 h 3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3419">
                    <a:moveTo>
                      <a:pt x="0" y="341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3419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9" name="Rectangle 42"/>
              <p:cNvSpPr>
                <a:spLocks noChangeArrowheads="1"/>
              </p:cNvSpPr>
              <p:nvPr/>
            </p:nvSpPr>
            <p:spPr bwMode="auto">
              <a:xfrm>
                <a:off x="1108464" y="1363690"/>
                <a:ext cx="84476" cy="1731299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0" name="Freeform 43"/>
              <p:cNvSpPr>
                <a:spLocks/>
              </p:cNvSpPr>
              <p:nvPr/>
            </p:nvSpPr>
            <p:spPr bwMode="auto">
              <a:xfrm>
                <a:off x="1108464" y="1363690"/>
                <a:ext cx="81612" cy="1728672"/>
              </a:xfrm>
              <a:custGeom>
                <a:avLst/>
                <a:gdLst>
                  <a:gd name="T0" fmla="*/ 0 w 115"/>
                  <a:gd name="T1" fmla="*/ 2632 h 2632"/>
                  <a:gd name="T2" fmla="*/ 0 w 115"/>
                  <a:gd name="T3" fmla="*/ 0 h 2632"/>
                  <a:gd name="T4" fmla="*/ 0 w 115"/>
                  <a:gd name="T5" fmla="*/ 0 h 2632"/>
                  <a:gd name="T6" fmla="*/ 115 w 115"/>
                  <a:gd name="T7" fmla="*/ 0 h 2632"/>
                  <a:gd name="T8" fmla="*/ 115 w 115"/>
                  <a:gd name="T9" fmla="*/ 0 h 2632"/>
                  <a:gd name="T10" fmla="*/ 115 w 115"/>
                  <a:gd name="T11" fmla="*/ 2632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2632">
                    <a:moveTo>
                      <a:pt x="0" y="263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26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Freeform 44"/>
              <p:cNvSpPr>
                <a:spLocks/>
              </p:cNvSpPr>
              <p:nvPr/>
            </p:nvSpPr>
            <p:spPr bwMode="auto">
              <a:xfrm>
                <a:off x="1128510" y="1300637"/>
                <a:ext cx="41522" cy="63051"/>
              </a:xfrm>
              <a:custGeom>
                <a:avLst/>
                <a:gdLst>
                  <a:gd name="T0" fmla="*/ 0 w 58"/>
                  <a:gd name="T1" fmla="*/ 0 h 96"/>
                  <a:gd name="T2" fmla="*/ 58 w 58"/>
                  <a:gd name="T3" fmla="*/ 0 h 96"/>
                  <a:gd name="T4" fmla="*/ 29 w 58"/>
                  <a:gd name="T5" fmla="*/ 0 h 96"/>
                  <a:gd name="T6" fmla="*/ 29 w 58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96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9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2" name="Rectangle 45"/>
              <p:cNvSpPr>
                <a:spLocks noChangeArrowheads="1"/>
              </p:cNvSpPr>
              <p:nvPr/>
            </p:nvSpPr>
            <p:spPr bwMode="auto">
              <a:xfrm>
                <a:off x="1520824" y="1308518"/>
                <a:ext cx="84476" cy="1786469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3" name="Freeform 46"/>
              <p:cNvSpPr>
                <a:spLocks/>
              </p:cNvSpPr>
              <p:nvPr/>
            </p:nvSpPr>
            <p:spPr bwMode="auto">
              <a:xfrm>
                <a:off x="1520824" y="1308518"/>
                <a:ext cx="81612" cy="1783842"/>
              </a:xfrm>
              <a:custGeom>
                <a:avLst/>
                <a:gdLst>
                  <a:gd name="T0" fmla="*/ 0 w 116"/>
                  <a:gd name="T1" fmla="*/ 2717 h 2717"/>
                  <a:gd name="T2" fmla="*/ 0 w 116"/>
                  <a:gd name="T3" fmla="*/ 0 h 2717"/>
                  <a:gd name="T4" fmla="*/ 0 w 116"/>
                  <a:gd name="T5" fmla="*/ 0 h 2717"/>
                  <a:gd name="T6" fmla="*/ 116 w 116"/>
                  <a:gd name="T7" fmla="*/ 0 h 2717"/>
                  <a:gd name="T8" fmla="*/ 116 w 116"/>
                  <a:gd name="T9" fmla="*/ 0 h 2717"/>
                  <a:gd name="T10" fmla="*/ 116 w 116"/>
                  <a:gd name="T11" fmla="*/ 2717 h 2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2717">
                    <a:moveTo>
                      <a:pt x="0" y="2717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6" y="2717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Freeform 47"/>
              <p:cNvSpPr>
                <a:spLocks/>
              </p:cNvSpPr>
              <p:nvPr/>
            </p:nvSpPr>
            <p:spPr bwMode="auto">
              <a:xfrm>
                <a:off x="1540869" y="1228390"/>
                <a:ext cx="41522" cy="80128"/>
              </a:xfrm>
              <a:custGeom>
                <a:avLst/>
                <a:gdLst>
                  <a:gd name="T0" fmla="*/ 0 w 58"/>
                  <a:gd name="T1" fmla="*/ 0 h 121"/>
                  <a:gd name="T2" fmla="*/ 58 w 58"/>
                  <a:gd name="T3" fmla="*/ 0 h 121"/>
                  <a:gd name="T4" fmla="*/ 29 w 58"/>
                  <a:gd name="T5" fmla="*/ 0 h 121"/>
                  <a:gd name="T6" fmla="*/ 29 w 58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21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121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5" name="Rectangle 48"/>
              <p:cNvSpPr>
                <a:spLocks noChangeArrowheads="1"/>
              </p:cNvSpPr>
              <p:nvPr/>
            </p:nvSpPr>
            <p:spPr bwMode="auto">
              <a:xfrm>
                <a:off x="1933184" y="1173220"/>
                <a:ext cx="84476" cy="1921767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" name="Freeform 49"/>
              <p:cNvSpPr>
                <a:spLocks/>
              </p:cNvSpPr>
              <p:nvPr/>
            </p:nvSpPr>
            <p:spPr bwMode="auto">
              <a:xfrm>
                <a:off x="1933184" y="1173220"/>
                <a:ext cx="81612" cy="1919140"/>
              </a:xfrm>
              <a:custGeom>
                <a:avLst/>
                <a:gdLst>
                  <a:gd name="T0" fmla="*/ 0 w 116"/>
                  <a:gd name="T1" fmla="*/ 2922 h 2922"/>
                  <a:gd name="T2" fmla="*/ 0 w 116"/>
                  <a:gd name="T3" fmla="*/ 0 h 2922"/>
                  <a:gd name="T4" fmla="*/ 0 w 116"/>
                  <a:gd name="T5" fmla="*/ 0 h 2922"/>
                  <a:gd name="T6" fmla="*/ 116 w 116"/>
                  <a:gd name="T7" fmla="*/ 0 h 2922"/>
                  <a:gd name="T8" fmla="*/ 116 w 116"/>
                  <a:gd name="T9" fmla="*/ 0 h 2922"/>
                  <a:gd name="T10" fmla="*/ 116 w 116"/>
                  <a:gd name="T11" fmla="*/ 2922 h 2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2922">
                    <a:moveTo>
                      <a:pt x="0" y="292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6" y="292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Freeform 50"/>
              <p:cNvSpPr>
                <a:spLocks/>
              </p:cNvSpPr>
              <p:nvPr/>
            </p:nvSpPr>
            <p:spPr bwMode="auto">
              <a:xfrm>
                <a:off x="1953229" y="1093091"/>
                <a:ext cx="41522" cy="80128"/>
              </a:xfrm>
              <a:custGeom>
                <a:avLst/>
                <a:gdLst>
                  <a:gd name="T0" fmla="*/ 0 w 58"/>
                  <a:gd name="T1" fmla="*/ 0 h 121"/>
                  <a:gd name="T2" fmla="*/ 58 w 58"/>
                  <a:gd name="T3" fmla="*/ 0 h 121"/>
                  <a:gd name="T4" fmla="*/ 29 w 58"/>
                  <a:gd name="T5" fmla="*/ 0 h 121"/>
                  <a:gd name="T6" fmla="*/ 29 w 58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21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121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8" name="Rectangle 51"/>
              <p:cNvSpPr>
                <a:spLocks noChangeArrowheads="1"/>
              </p:cNvSpPr>
              <p:nvPr/>
            </p:nvSpPr>
            <p:spPr bwMode="auto">
              <a:xfrm>
                <a:off x="2345544" y="1891748"/>
                <a:ext cx="84476" cy="1203239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9" name="Freeform 52"/>
              <p:cNvSpPr>
                <a:spLocks/>
              </p:cNvSpPr>
              <p:nvPr/>
            </p:nvSpPr>
            <p:spPr bwMode="auto">
              <a:xfrm>
                <a:off x="2345544" y="1891748"/>
                <a:ext cx="81612" cy="1200613"/>
              </a:xfrm>
              <a:custGeom>
                <a:avLst/>
                <a:gdLst>
                  <a:gd name="T0" fmla="*/ 0 w 115"/>
                  <a:gd name="T1" fmla="*/ 1828 h 1828"/>
                  <a:gd name="T2" fmla="*/ 0 w 115"/>
                  <a:gd name="T3" fmla="*/ 0 h 1828"/>
                  <a:gd name="T4" fmla="*/ 0 w 115"/>
                  <a:gd name="T5" fmla="*/ 0 h 1828"/>
                  <a:gd name="T6" fmla="*/ 115 w 115"/>
                  <a:gd name="T7" fmla="*/ 0 h 1828"/>
                  <a:gd name="T8" fmla="*/ 115 w 115"/>
                  <a:gd name="T9" fmla="*/ 0 h 1828"/>
                  <a:gd name="T10" fmla="*/ 115 w 115"/>
                  <a:gd name="T11" fmla="*/ 1828 h 1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828">
                    <a:moveTo>
                      <a:pt x="0" y="182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1828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Freeform 53"/>
              <p:cNvSpPr>
                <a:spLocks/>
              </p:cNvSpPr>
              <p:nvPr/>
            </p:nvSpPr>
            <p:spPr bwMode="auto">
              <a:xfrm>
                <a:off x="2365590" y="1843145"/>
                <a:ext cx="41522" cy="48603"/>
              </a:xfrm>
              <a:custGeom>
                <a:avLst/>
                <a:gdLst>
                  <a:gd name="T0" fmla="*/ 0 w 58"/>
                  <a:gd name="T1" fmla="*/ 0 h 73"/>
                  <a:gd name="T2" fmla="*/ 58 w 58"/>
                  <a:gd name="T3" fmla="*/ 0 h 73"/>
                  <a:gd name="T4" fmla="*/ 29 w 58"/>
                  <a:gd name="T5" fmla="*/ 0 h 73"/>
                  <a:gd name="T6" fmla="*/ 29 w 58"/>
                  <a:gd name="T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73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73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1" name="Rectangle 54"/>
              <p:cNvSpPr>
                <a:spLocks noChangeArrowheads="1"/>
              </p:cNvSpPr>
              <p:nvPr/>
            </p:nvSpPr>
            <p:spPr bwMode="auto">
              <a:xfrm>
                <a:off x="2757904" y="2015225"/>
                <a:ext cx="84476" cy="1079763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2" name="Freeform 55"/>
              <p:cNvSpPr>
                <a:spLocks/>
              </p:cNvSpPr>
              <p:nvPr/>
            </p:nvSpPr>
            <p:spPr bwMode="auto">
              <a:xfrm>
                <a:off x="2757904" y="2015225"/>
                <a:ext cx="81612" cy="1077135"/>
              </a:xfrm>
              <a:custGeom>
                <a:avLst/>
                <a:gdLst>
                  <a:gd name="T0" fmla="*/ 0 w 115"/>
                  <a:gd name="T1" fmla="*/ 1640 h 1640"/>
                  <a:gd name="T2" fmla="*/ 0 w 115"/>
                  <a:gd name="T3" fmla="*/ 0 h 1640"/>
                  <a:gd name="T4" fmla="*/ 0 w 115"/>
                  <a:gd name="T5" fmla="*/ 0 h 1640"/>
                  <a:gd name="T6" fmla="*/ 115 w 115"/>
                  <a:gd name="T7" fmla="*/ 0 h 1640"/>
                  <a:gd name="T8" fmla="*/ 115 w 115"/>
                  <a:gd name="T9" fmla="*/ 0 h 1640"/>
                  <a:gd name="T10" fmla="*/ 115 w 115"/>
                  <a:gd name="T11" fmla="*/ 1640 h 1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640">
                    <a:moveTo>
                      <a:pt x="0" y="164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164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Freeform 56"/>
              <p:cNvSpPr>
                <a:spLocks/>
              </p:cNvSpPr>
              <p:nvPr/>
            </p:nvSpPr>
            <p:spPr bwMode="auto">
              <a:xfrm>
                <a:off x="2777949" y="1952173"/>
                <a:ext cx="41522" cy="63051"/>
              </a:xfrm>
              <a:custGeom>
                <a:avLst/>
                <a:gdLst>
                  <a:gd name="T0" fmla="*/ 0 w 57"/>
                  <a:gd name="T1" fmla="*/ 0 h 96"/>
                  <a:gd name="T2" fmla="*/ 57 w 57"/>
                  <a:gd name="T3" fmla="*/ 0 h 96"/>
                  <a:gd name="T4" fmla="*/ 29 w 57"/>
                  <a:gd name="T5" fmla="*/ 0 h 96"/>
                  <a:gd name="T6" fmla="*/ 29 w 57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6">
                    <a:moveTo>
                      <a:pt x="0" y="0"/>
                    </a:moveTo>
                    <a:lnTo>
                      <a:pt x="57" y="0"/>
                    </a:lnTo>
                    <a:lnTo>
                      <a:pt x="29" y="0"/>
                    </a:lnTo>
                    <a:lnTo>
                      <a:pt x="29" y="9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4" name="Rectangle 57"/>
              <p:cNvSpPr>
                <a:spLocks noChangeArrowheads="1"/>
              </p:cNvSpPr>
              <p:nvPr/>
            </p:nvSpPr>
            <p:spPr bwMode="auto">
              <a:xfrm>
                <a:off x="777718" y="846138"/>
                <a:ext cx="85908" cy="2248849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5" name="Freeform 58"/>
              <p:cNvSpPr>
                <a:spLocks/>
              </p:cNvSpPr>
              <p:nvPr/>
            </p:nvSpPr>
            <p:spPr bwMode="auto">
              <a:xfrm>
                <a:off x="777718" y="846138"/>
                <a:ext cx="83044" cy="2246222"/>
              </a:xfrm>
              <a:custGeom>
                <a:avLst/>
                <a:gdLst>
                  <a:gd name="T0" fmla="*/ 0 w 115"/>
                  <a:gd name="T1" fmla="*/ 3419 h 3419"/>
                  <a:gd name="T2" fmla="*/ 0 w 115"/>
                  <a:gd name="T3" fmla="*/ 0 h 3419"/>
                  <a:gd name="T4" fmla="*/ 0 w 115"/>
                  <a:gd name="T5" fmla="*/ 0 h 3419"/>
                  <a:gd name="T6" fmla="*/ 115 w 115"/>
                  <a:gd name="T7" fmla="*/ 0 h 3419"/>
                  <a:gd name="T8" fmla="*/ 115 w 115"/>
                  <a:gd name="T9" fmla="*/ 0 h 3419"/>
                  <a:gd name="T10" fmla="*/ 115 w 115"/>
                  <a:gd name="T11" fmla="*/ 3419 h 3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3419">
                    <a:moveTo>
                      <a:pt x="0" y="341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3419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6" name="Rectangle 59"/>
              <p:cNvSpPr>
                <a:spLocks noChangeArrowheads="1"/>
              </p:cNvSpPr>
              <p:nvPr/>
            </p:nvSpPr>
            <p:spPr bwMode="auto">
              <a:xfrm>
                <a:off x="1190078" y="1374197"/>
                <a:ext cx="85908" cy="1720791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7" name="Freeform 60"/>
              <p:cNvSpPr>
                <a:spLocks/>
              </p:cNvSpPr>
              <p:nvPr/>
            </p:nvSpPr>
            <p:spPr bwMode="auto">
              <a:xfrm>
                <a:off x="1190078" y="1374197"/>
                <a:ext cx="83044" cy="1718163"/>
              </a:xfrm>
              <a:custGeom>
                <a:avLst/>
                <a:gdLst>
                  <a:gd name="T0" fmla="*/ 0 w 115"/>
                  <a:gd name="T1" fmla="*/ 2615 h 2615"/>
                  <a:gd name="T2" fmla="*/ 0 w 115"/>
                  <a:gd name="T3" fmla="*/ 0 h 2615"/>
                  <a:gd name="T4" fmla="*/ 0 w 115"/>
                  <a:gd name="T5" fmla="*/ 0 h 2615"/>
                  <a:gd name="T6" fmla="*/ 115 w 115"/>
                  <a:gd name="T7" fmla="*/ 0 h 2615"/>
                  <a:gd name="T8" fmla="*/ 115 w 115"/>
                  <a:gd name="T9" fmla="*/ 0 h 2615"/>
                  <a:gd name="T10" fmla="*/ 115 w 115"/>
                  <a:gd name="T11" fmla="*/ 2615 h 2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2615">
                    <a:moveTo>
                      <a:pt x="0" y="261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2615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8" name="Freeform 61"/>
              <p:cNvSpPr>
                <a:spLocks/>
              </p:cNvSpPr>
              <p:nvPr/>
            </p:nvSpPr>
            <p:spPr bwMode="auto">
              <a:xfrm>
                <a:off x="1211555" y="1359749"/>
                <a:ext cx="41522" cy="14449"/>
              </a:xfrm>
              <a:custGeom>
                <a:avLst/>
                <a:gdLst>
                  <a:gd name="T0" fmla="*/ 0 w 57"/>
                  <a:gd name="T1" fmla="*/ 0 h 23"/>
                  <a:gd name="T2" fmla="*/ 57 w 57"/>
                  <a:gd name="T3" fmla="*/ 0 h 23"/>
                  <a:gd name="T4" fmla="*/ 28 w 57"/>
                  <a:gd name="T5" fmla="*/ 0 h 23"/>
                  <a:gd name="T6" fmla="*/ 28 w 57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23">
                    <a:moveTo>
                      <a:pt x="0" y="0"/>
                    </a:moveTo>
                    <a:lnTo>
                      <a:pt x="57" y="0"/>
                    </a:lnTo>
                    <a:lnTo>
                      <a:pt x="28" y="0"/>
                    </a:lnTo>
                    <a:lnTo>
                      <a:pt x="28" y="23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9" name="Rectangle 62"/>
              <p:cNvSpPr>
                <a:spLocks noChangeArrowheads="1"/>
              </p:cNvSpPr>
              <p:nvPr/>
            </p:nvSpPr>
            <p:spPr bwMode="auto">
              <a:xfrm>
                <a:off x="1602438" y="1207372"/>
                <a:ext cx="85908" cy="1887614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0" name="Freeform 63"/>
              <p:cNvSpPr>
                <a:spLocks/>
              </p:cNvSpPr>
              <p:nvPr/>
            </p:nvSpPr>
            <p:spPr bwMode="auto">
              <a:xfrm>
                <a:off x="1602438" y="1207372"/>
                <a:ext cx="83044" cy="1884988"/>
              </a:xfrm>
              <a:custGeom>
                <a:avLst/>
                <a:gdLst>
                  <a:gd name="T0" fmla="*/ 0 w 115"/>
                  <a:gd name="T1" fmla="*/ 2870 h 2870"/>
                  <a:gd name="T2" fmla="*/ 0 w 115"/>
                  <a:gd name="T3" fmla="*/ 0 h 2870"/>
                  <a:gd name="T4" fmla="*/ 0 w 115"/>
                  <a:gd name="T5" fmla="*/ 0 h 2870"/>
                  <a:gd name="T6" fmla="*/ 115 w 115"/>
                  <a:gd name="T7" fmla="*/ 0 h 2870"/>
                  <a:gd name="T8" fmla="*/ 115 w 115"/>
                  <a:gd name="T9" fmla="*/ 0 h 2870"/>
                  <a:gd name="T10" fmla="*/ 115 w 115"/>
                  <a:gd name="T11" fmla="*/ 2870 h 2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2870">
                    <a:moveTo>
                      <a:pt x="0" y="287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287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1" name="Freeform 64"/>
              <p:cNvSpPr>
                <a:spLocks/>
              </p:cNvSpPr>
              <p:nvPr/>
            </p:nvSpPr>
            <p:spPr bwMode="auto">
              <a:xfrm>
                <a:off x="1623914" y="1174534"/>
                <a:ext cx="41522" cy="32840"/>
              </a:xfrm>
              <a:custGeom>
                <a:avLst/>
                <a:gdLst>
                  <a:gd name="T0" fmla="*/ 0 w 58"/>
                  <a:gd name="T1" fmla="*/ 0 h 50"/>
                  <a:gd name="T2" fmla="*/ 58 w 58"/>
                  <a:gd name="T3" fmla="*/ 0 h 50"/>
                  <a:gd name="T4" fmla="*/ 29 w 58"/>
                  <a:gd name="T5" fmla="*/ 0 h 50"/>
                  <a:gd name="T6" fmla="*/ 29 w 58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0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5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2" name="Rectangle 65"/>
              <p:cNvSpPr>
                <a:spLocks noChangeArrowheads="1"/>
              </p:cNvSpPr>
              <p:nvPr/>
            </p:nvSpPr>
            <p:spPr bwMode="auto">
              <a:xfrm>
                <a:off x="2014798" y="1442504"/>
                <a:ext cx="85908" cy="1652483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3" name="Freeform 66"/>
              <p:cNvSpPr>
                <a:spLocks/>
              </p:cNvSpPr>
              <p:nvPr/>
            </p:nvSpPr>
            <p:spPr bwMode="auto">
              <a:xfrm>
                <a:off x="2014798" y="1442504"/>
                <a:ext cx="83044" cy="1649856"/>
              </a:xfrm>
              <a:custGeom>
                <a:avLst/>
                <a:gdLst>
                  <a:gd name="T0" fmla="*/ 0 w 115"/>
                  <a:gd name="T1" fmla="*/ 2512 h 2512"/>
                  <a:gd name="T2" fmla="*/ 0 w 115"/>
                  <a:gd name="T3" fmla="*/ 0 h 2512"/>
                  <a:gd name="T4" fmla="*/ 0 w 115"/>
                  <a:gd name="T5" fmla="*/ 0 h 2512"/>
                  <a:gd name="T6" fmla="*/ 115 w 115"/>
                  <a:gd name="T7" fmla="*/ 0 h 2512"/>
                  <a:gd name="T8" fmla="*/ 115 w 115"/>
                  <a:gd name="T9" fmla="*/ 0 h 2512"/>
                  <a:gd name="T10" fmla="*/ 115 w 115"/>
                  <a:gd name="T11" fmla="*/ 2512 h 2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2512">
                    <a:moveTo>
                      <a:pt x="0" y="251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251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4" name="Freeform 67"/>
              <p:cNvSpPr>
                <a:spLocks/>
              </p:cNvSpPr>
              <p:nvPr/>
            </p:nvSpPr>
            <p:spPr bwMode="auto">
              <a:xfrm>
                <a:off x="2036274" y="1395215"/>
                <a:ext cx="40090" cy="47289"/>
              </a:xfrm>
              <a:custGeom>
                <a:avLst/>
                <a:gdLst>
                  <a:gd name="T0" fmla="*/ 0 w 58"/>
                  <a:gd name="T1" fmla="*/ 0 h 72"/>
                  <a:gd name="T2" fmla="*/ 58 w 58"/>
                  <a:gd name="T3" fmla="*/ 0 h 72"/>
                  <a:gd name="T4" fmla="*/ 29 w 58"/>
                  <a:gd name="T5" fmla="*/ 0 h 72"/>
                  <a:gd name="T6" fmla="*/ 29 w 58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72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7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5" name="Rectangle 68"/>
              <p:cNvSpPr>
                <a:spLocks noChangeArrowheads="1"/>
              </p:cNvSpPr>
              <p:nvPr/>
            </p:nvSpPr>
            <p:spPr bwMode="auto">
              <a:xfrm>
                <a:off x="2427157" y="1869417"/>
                <a:ext cx="85908" cy="1225569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6" name="Freeform 69"/>
              <p:cNvSpPr>
                <a:spLocks/>
              </p:cNvSpPr>
              <p:nvPr/>
            </p:nvSpPr>
            <p:spPr bwMode="auto">
              <a:xfrm>
                <a:off x="2427157" y="1869417"/>
                <a:ext cx="83044" cy="1222943"/>
              </a:xfrm>
              <a:custGeom>
                <a:avLst/>
                <a:gdLst>
                  <a:gd name="T0" fmla="*/ 0 w 116"/>
                  <a:gd name="T1" fmla="*/ 1863 h 1863"/>
                  <a:gd name="T2" fmla="*/ 0 w 116"/>
                  <a:gd name="T3" fmla="*/ 0 h 1863"/>
                  <a:gd name="T4" fmla="*/ 0 w 116"/>
                  <a:gd name="T5" fmla="*/ 0 h 1863"/>
                  <a:gd name="T6" fmla="*/ 116 w 116"/>
                  <a:gd name="T7" fmla="*/ 0 h 1863"/>
                  <a:gd name="T8" fmla="*/ 116 w 116"/>
                  <a:gd name="T9" fmla="*/ 0 h 1863"/>
                  <a:gd name="T10" fmla="*/ 116 w 116"/>
                  <a:gd name="T11" fmla="*/ 1863 h 1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1863">
                    <a:moveTo>
                      <a:pt x="0" y="1863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16" y="1863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7" name="Freeform 70"/>
              <p:cNvSpPr>
                <a:spLocks/>
              </p:cNvSpPr>
              <p:nvPr/>
            </p:nvSpPr>
            <p:spPr bwMode="auto">
              <a:xfrm>
                <a:off x="2448634" y="1822129"/>
                <a:ext cx="40090" cy="47289"/>
              </a:xfrm>
              <a:custGeom>
                <a:avLst/>
                <a:gdLst>
                  <a:gd name="T0" fmla="*/ 0 w 58"/>
                  <a:gd name="T1" fmla="*/ 0 h 71"/>
                  <a:gd name="T2" fmla="*/ 58 w 58"/>
                  <a:gd name="T3" fmla="*/ 0 h 71"/>
                  <a:gd name="T4" fmla="*/ 29 w 58"/>
                  <a:gd name="T5" fmla="*/ 0 h 71"/>
                  <a:gd name="T6" fmla="*/ 29 w 58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71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71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8" name="Rectangle 71"/>
              <p:cNvSpPr>
                <a:spLocks noChangeArrowheads="1"/>
              </p:cNvSpPr>
              <p:nvPr/>
            </p:nvSpPr>
            <p:spPr bwMode="auto">
              <a:xfrm>
                <a:off x="2839517" y="2150523"/>
                <a:ext cx="85908" cy="944463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9" name="Freeform 72"/>
              <p:cNvSpPr>
                <a:spLocks/>
              </p:cNvSpPr>
              <p:nvPr/>
            </p:nvSpPr>
            <p:spPr bwMode="auto">
              <a:xfrm>
                <a:off x="2839517" y="2150523"/>
                <a:ext cx="83044" cy="941837"/>
              </a:xfrm>
              <a:custGeom>
                <a:avLst/>
                <a:gdLst>
                  <a:gd name="T0" fmla="*/ 0 w 115"/>
                  <a:gd name="T1" fmla="*/ 1435 h 1435"/>
                  <a:gd name="T2" fmla="*/ 0 w 115"/>
                  <a:gd name="T3" fmla="*/ 0 h 1435"/>
                  <a:gd name="T4" fmla="*/ 0 w 115"/>
                  <a:gd name="T5" fmla="*/ 0 h 1435"/>
                  <a:gd name="T6" fmla="*/ 115 w 115"/>
                  <a:gd name="T7" fmla="*/ 0 h 1435"/>
                  <a:gd name="T8" fmla="*/ 115 w 115"/>
                  <a:gd name="T9" fmla="*/ 0 h 1435"/>
                  <a:gd name="T10" fmla="*/ 115 w 115"/>
                  <a:gd name="T11" fmla="*/ 1435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435">
                    <a:moveTo>
                      <a:pt x="0" y="143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0"/>
                    </a:lnTo>
                    <a:lnTo>
                      <a:pt x="115" y="1435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0" name="Freeform 73"/>
              <p:cNvSpPr>
                <a:spLocks/>
              </p:cNvSpPr>
              <p:nvPr/>
            </p:nvSpPr>
            <p:spPr bwMode="auto">
              <a:xfrm>
                <a:off x="2860993" y="2087472"/>
                <a:ext cx="40090" cy="63051"/>
              </a:xfrm>
              <a:custGeom>
                <a:avLst/>
                <a:gdLst>
                  <a:gd name="T0" fmla="*/ 0 w 58"/>
                  <a:gd name="T1" fmla="*/ 0 h 96"/>
                  <a:gd name="T2" fmla="*/ 58 w 58"/>
                  <a:gd name="T3" fmla="*/ 0 h 96"/>
                  <a:gd name="T4" fmla="*/ 29 w 58"/>
                  <a:gd name="T5" fmla="*/ 0 h 96"/>
                  <a:gd name="T6" fmla="*/ 29 w 58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96">
                    <a:moveTo>
                      <a:pt x="0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29" y="9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9" name="Line 104"/>
              <p:cNvSpPr>
                <a:spLocks noChangeShapeType="1"/>
              </p:cNvSpPr>
              <p:nvPr/>
            </p:nvSpPr>
            <p:spPr bwMode="auto">
              <a:xfrm>
                <a:off x="481334" y="3092362"/>
                <a:ext cx="248990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0" name="Line 105"/>
              <p:cNvSpPr>
                <a:spLocks noChangeShapeType="1"/>
              </p:cNvSpPr>
              <p:nvPr/>
            </p:nvSpPr>
            <p:spPr bwMode="auto">
              <a:xfrm flipV="1">
                <a:off x="696104" y="3092362"/>
                <a:ext cx="0" cy="4334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1" name="Line 106"/>
              <p:cNvSpPr>
                <a:spLocks noChangeShapeType="1"/>
              </p:cNvSpPr>
              <p:nvPr/>
            </p:nvSpPr>
            <p:spPr bwMode="auto">
              <a:xfrm flipV="1">
                <a:off x="1108464" y="3092362"/>
                <a:ext cx="0" cy="4334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2" name="Line 107"/>
              <p:cNvSpPr>
                <a:spLocks noChangeShapeType="1"/>
              </p:cNvSpPr>
              <p:nvPr/>
            </p:nvSpPr>
            <p:spPr bwMode="auto">
              <a:xfrm flipV="1">
                <a:off x="1520824" y="3092362"/>
                <a:ext cx="0" cy="4334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3" name="Line 108"/>
              <p:cNvSpPr>
                <a:spLocks noChangeShapeType="1"/>
              </p:cNvSpPr>
              <p:nvPr/>
            </p:nvSpPr>
            <p:spPr bwMode="auto">
              <a:xfrm flipV="1">
                <a:off x="1933184" y="3092362"/>
                <a:ext cx="0" cy="4334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4" name="Line 109"/>
              <p:cNvSpPr>
                <a:spLocks noChangeShapeType="1"/>
              </p:cNvSpPr>
              <p:nvPr/>
            </p:nvSpPr>
            <p:spPr bwMode="auto">
              <a:xfrm flipV="1">
                <a:off x="2345544" y="3092362"/>
                <a:ext cx="0" cy="4334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5" name="Line 110"/>
              <p:cNvSpPr>
                <a:spLocks noChangeShapeType="1"/>
              </p:cNvSpPr>
              <p:nvPr/>
            </p:nvSpPr>
            <p:spPr bwMode="auto">
              <a:xfrm flipV="1">
                <a:off x="2757904" y="3092362"/>
                <a:ext cx="0" cy="4334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6" name="Rectangle 111"/>
              <p:cNvSpPr>
                <a:spLocks noChangeArrowheads="1"/>
              </p:cNvSpPr>
              <p:nvPr/>
            </p:nvSpPr>
            <p:spPr bwMode="auto">
              <a:xfrm>
                <a:off x="261212" y="3020113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7" name="Rectangle 112"/>
              <p:cNvSpPr>
                <a:spLocks noChangeArrowheads="1"/>
              </p:cNvSpPr>
              <p:nvPr/>
            </p:nvSpPr>
            <p:spPr bwMode="auto">
              <a:xfrm>
                <a:off x="191054" y="2570868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8" name="Rectangle 113"/>
              <p:cNvSpPr>
                <a:spLocks noChangeArrowheads="1"/>
              </p:cNvSpPr>
              <p:nvPr/>
            </p:nvSpPr>
            <p:spPr bwMode="auto">
              <a:xfrm>
                <a:off x="191054" y="2122938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9" name="Rectangle 114"/>
              <p:cNvSpPr>
                <a:spLocks noChangeArrowheads="1"/>
              </p:cNvSpPr>
              <p:nvPr/>
            </p:nvSpPr>
            <p:spPr bwMode="auto">
              <a:xfrm>
                <a:off x="191054" y="1672380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0" name="Rectangle 115"/>
              <p:cNvSpPr>
                <a:spLocks noChangeArrowheads="1"/>
              </p:cNvSpPr>
              <p:nvPr/>
            </p:nvSpPr>
            <p:spPr bwMode="auto">
              <a:xfrm>
                <a:off x="191054" y="1224449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1" name="Rectangle 116"/>
              <p:cNvSpPr>
                <a:spLocks noChangeArrowheads="1"/>
              </p:cNvSpPr>
              <p:nvPr/>
            </p:nvSpPr>
            <p:spPr bwMode="auto">
              <a:xfrm>
                <a:off x="120896" y="773891"/>
                <a:ext cx="26930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2" name="Line 117"/>
              <p:cNvSpPr>
                <a:spLocks noChangeShapeType="1"/>
              </p:cNvSpPr>
              <p:nvPr/>
            </p:nvSpPr>
            <p:spPr bwMode="auto">
              <a:xfrm flipV="1">
                <a:off x="489924" y="839570"/>
                <a:ext cx="0" cy="226067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3" name="Line 118"/>
              <p:cNvSpPr>
                <a:spLocks noChangeShapeType="1"/>
              </p:cNvSpPr>
              <p:nvPr/>
            </p:nvSpPr>
            <p:spPr bwMode="auto">
              <a:xfrm flipH="1">
                <a:off x="442675" y="3092362"/>
                <a:ext cx="47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4" name="Line 119"/>
              <p:cNvSpPr>
                <a:spLocks noChangeShapeType="1"/>
              </p:cNvSpPr>
              <p:nvPr/>
            </p:nvSpPr>
            <p:spPr bwMode="auto">
              <a:xfrm flipH="1">
                <a:off x="442675" y="2644431"/>
                <a:ext cx="47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5" name="Line 120"/>
              <p:cNvSpPr>
                <a:spLocks noChangeShapeType="1"/>
              </p:cNvSpPr>
              <p:nvPr/>
            </p:nvSpPr>
            <p:spPr bwMode="auto">
              <a:xfrm flipH="1">
                <a:off x="442675" y="2195186"/>
                <a:ext cx="47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6" name="Line 121"/>
              <p:cNvSpPr>
                <a:spLocks noChangeShapeType="1"/>
              </p:cNvSpPr>
              <p:nvPr/>
            </p:nvSpPr>
            <p:spPr bwMode="auto">
              <a:xfrm flipH="1">
                <a:off x="442675" y="1745941"/>
                <a:ext cx="47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7" name="Line 122"/>
              <p:cNvSpPr>
                <a:spLocks noChangeShapeType="1"/>
              </p:cNvSpPr>
              <p:nvPr/>
            </p:nvSpPr>
            <p:spPr bwMode="auto">
              <a:xfrm flipH="1">
                <a:off x="442675" y="1296697"/>
                <a:ext cx="47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8" name="Line 123"/>
              <p:cNvSpPr>
                <a:spLocks noChangeShapeType="1"/>
              </p:cNvSpPr>
              <p:nvPr/>
            </p:nvSpPr>
            <p:spPr bwMode="auto">
              <a:xfrm flipH="1">
                <a:off x="442675" y="846137"/>
                <a:ext cx="47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1" name="Rectangle 641"/>
              <p:cNvSpPr>
                <a:spLocks noChangeArrowheads="1"/>
              </p:cNvSpPr>
              <p:nvPr/>
            </p:nvSpPr>
            <p:spPr bwMode="auto">
              <a:xfrm rot="16200000">
                <a:off x="-831780" y="1943277"/>
                <a:ext cx="166359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Viability (% controls)</a:t>
                </a:r>
                <a:endParaRPr lang="en-US" altLang="en-US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Left Bracket 8"/>
              <p:cNvSpPr/>
              <p:nvPr/>
            </p:nvSpPr>
            <p:spPr>
              <a:xfrm rot="5400000">
                <a:off x="2504887" y="1285335"/>
                <a:ext cx="107335" cy="84991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67049" y="1413831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6200000">
                <a:off x="496575" y="314791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16200000">
                <a:off x="935231" y="3197607"/>
                <a:ext cx="40427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SB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7" name="TextBox 406"/>
              <p:cNvSpPr txBox="1"/>
              <p:nvPr/>
            </p:nvSpPr>
            <p:spPr>
              <a:xfrm rot="16200000">
                <a:off x="1201199" y="3267337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8" name="TextBox 407"/>
              <p:cNvSpPr txBox="1"/>
              <p:nvPr/>
            </p:nvSpPr>
            <p:spPr>
              <a:xfrm rot="16200000">
                <a:off x="1701094" y="3196805"/>
                <a:ext cx="4026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IPI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0" name="TextBox 409"/>
              <p:cNvSpPr txBox="1"/>
              <p:nvPr/>
            </p:nvSpPr>
            <p:spPr>
              <a:xfrm rot="16200000">
                <a:off x="2391570" y="3331458"/>
                <a:ext cx="67197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SB/IPI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TextBox 408"/>
              <p:cNvSpPr txBox="1"/>
              <p:nvPr/>
            </p:nvSpPr>
            <p:spPr>
              <a:xfrm rot="16200000">
                <a:off x="1915650" y="3325790"/>
                <a:ext cx="8130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SB/CAL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13" name="Rectangle 75"/>
          <p:cNvSpPr>
            <a:spLocks noChangeArrowheads="1"/>
          </p:cNvSpPr>
          <p:nvPr/>
        </p:nvSpPr>
        <p:spPr bwMode="auto">
          <a:xfrm>
            <a:off x="1921931" y="5429811"/>
            <a:ext cx="104079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Fractional Effect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70457" y="3806718"/>
            <a:ext cx="2320443" cy="1646569"/>
            <a:chOff x="1070457" y="3839830"/>
            <a:chExt cx="2320443" cy="1646569"/>
          </a:xfrm>
        </p:grpSpPr>
        <p:sp>
          <p:nvSpPr>
            <p:cNvPr id="143" name="Rectangle 1808"/>
            <p:cNvSpPr>
              <a:spLocks noChangeArrowheads="1"/>
            </p:cNvSpPr>
            <p:nvPr/>
          </p:nvSpPr>
          <p:spPr bwMode="auto">
            <a:xfrm rot="16200000">
              <a:off x="1085846" y="4565925"/>
              <a:ext cx="15388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CI</a:t>
              </a:r>
              <a:endParaRPr lang="en-US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7" name="Rectangle 47"/>
            <p:cNvSpPr>
              <a:spLocks noChangeArrowheads="1"/>
            </p:cNvSpPr>
            <p:nvPr/>
          </p:nvSpPr>
          <p:spPr bwMode="auto">
            <a:xfrm>
              <a:off x="1398182" y="3839830"/>
              <a:ext cx="1884913" cy="149998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" name="Line 48"/>
            <p:cNvSpPr>
              <a:spLocks noChangeShapeType="1"/>
            </p:cNvSpPr>
            <p:nvPr/>
          </p:nvSpPr>
          <p:spPr bwMode="auto">
            <a:xfrm>
              <a:off x="1585582" y="5114915"/>
              <a:ext cx="160163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0" name="Rectangle 49"/>
            <p:cNvSpPr>
              <a:spLocks noChangeArrowheads="1"/>
            </p:cNvSpPr>
            <p:nvPr/>
          </p:nvSpPr>
          <p:spPr bwMode="auto">
            <a:xfrm>
              <a:off x="1668387" y="5252815"/>
              <a:ext cx="105617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Line 50"/>
            <p:cNvSpPr>
              <a:spLocks noChangeShapeType="1"/>
            </p:cNvSpPr>
            <p:nvPr/>
          </p:nvSpPr>
          <p:spPr bwMode="auto">
            <a:xfrm>
              <a:off x="1698896" y="5114915"/>
              <a:ext cx="0" cy="301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0" name="Rectangle 51"/>
            <p:cNvSpPr>
              <a:spLocks noChangeArrowheads="1"/>
            </p:cNvSpPr>
            <p:nvPr/>
          </p:nvSpPr>
          <p:spPr bwMode="auto">
            <a:xfrm>
              <a:off x="1871700" y="5252816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1" name="Line 52"/>
            <p:cNvSpPr>
              <a:spLocks noChangeShapeType="1"/>
            </p:cNvSpPr>
            <p:nvPr/>
          </p:nvSpPr>
          <p:spPr bwMode="auto">
            <a:xfrm>
              <a:off x="1995251" y="5114915"/>
              <a:ext cx="0" cy="301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2" name="Rectangle 53"/>
            <p:cNvSpPr>
              <a:spLocks noChangeArrowheads="1"/>
            </p:cNvSpPr>
            <p:nvPr/>
          </p:nvSpPr>
          <p:spPr bwMode="auto">
            <a:xfrm>
              <a:off x="2185489" y="5252816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0.4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3" name="Line 54"/>
            <p:cNvSpPr>
              <a:spLocks noChangeShapeType="1"/>
            </p:cNvSpPr>
            <p:nvPr/>
          </p:nvSpPr>
          <p:spPr bwMode="auto">
            <a:xfrm>
              <a:off x="2291607" y="5114915"/>
              <a:ext cx="0" cy="301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4" name="Rectangle 55"/>
            <p:cNvSpPr>
              <a:spLocks noChangeArrowheads="1"/>
            </p:cNvSpPr>
            <p:nvPr/>
          </p:nvSpPr>
          <p:spPr bwMode="auto">
            <a:xfrm>
              <a:off x="2499278" y="5252816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0.6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5" name="Line 56"/>
            <p:cNvSpPr>
              <a:spLocks noChangeShapeType="1"/>
            </p:cNvSpPr>
            <p:nvPr/>
          </p:nvSpPr>
          <p:spPr bwMode="auto">
            <a:xfrm>
              <a:off x="2590143" y="5114915"/>
              <a:ext cx="0" cy="301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6" name="Rectangle 57"/>
            <p:cNvSpPr>
              <a:spLocks noChangeArrowheads="1"/>
            </p:cNvSpPr>
            <p:nvPr/>
          </p:nvSpPr>
          <p:spPr bwMode="auto">
            <a:xfrm>
              <a:off x="2813067" y="5252816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7" name="Line 58"/>
            <p:cNvSpPr>
              <a:spLocks noChangeShapeType="1"/>
            </p:cNvSpPr>
            <p:nvPr/>
          </p:nvSpPr>
          <p:spPr bwMode="auto">
            <a:xfrm>
              <a:off x="2888678" y="5114915"/>
              <a:ext cx="0" cy="301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0" name="Rectangle 59"/>
            <p:cNvSpPr>
              <a:spLocks noChangeArrowheads="1"/>
            </p:cNvSpPr>
            <p:nvPr/>
          </p:nvSpPr>
          <p:spPr bwMode="auto">
            <a:xfrm>
              <a:off x="3126856" y="5252816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1" name="Line 60"/>
            <p:cNvSpPr>
              <a:spLocks noChangeShapeType="1"/>
            </p:cNvSpPr>
            <p:nvPr/>
          </p:nvSpPr>
          <p:spPr bwMode="auto">
            <a:xfrm>
              <a:off x="3187214" y="5114915"/>
              <a:ext cx="0" cy="3011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2" name="Line 61"/>
            <p:cNvSpPr>
              <a:spLocks noChangeShapeType="1"/>
            </p:cNvSpPr>
            <p:nvPr/>
          </p:nvSpPr>
          <p:spPr bwMode="auto">
            <a:xfrm flipV="1">
              <a:off x="1698896" y="4141031"/>
              <a:ext cx="0" cy="1050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8" name="Line 62"/>
            <p:cNvSpPr>
              <a:spLocks noChangeShapeType="1"/>
            </p:cNvSpPr>
            <p:nvPr/>
          </p:nvSpPr>
          <p:spPr bwMode="auto">
            <a:xfrm flipH="1">
              <a:off x="1661851" y="5114915"/>
              <a:ext cx="3704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1" name="Rectangle 63"/>
            <p:cNvSpPr>
              <a:spLocks noChangeArrowheads="1"/>
            </p:cNvSpPr>
            <p:nvPr/>
          </p:nvSpPr>
          <p:spPr bwMode="auto">
            <a:xfrm>
              <a:off x="1339857" y="5062707"/>
              <a:ext cx="105617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2" name="Line 64"/>
            <p:cNvSpPr>
              <a:spLocks noChangeShapeType="1"/>
            </p:cNvSpPr>
            <p:nvPr/>
          </p:nvSpPr>
          <p:spPr bwMode="auto">
            <a:xfrm flipH="1">
              <a:off x="1661851" y="4922147"/>
              <a:ext cx="3704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4" name="Rectangle 65"/>
            <p:cNvSpPr>
              <a:spLocks noChangeArrowheads="1"/>
            </p:cNvSpPr>
            <p:nvPr/>
          </p:nvSpPr>
          <p:spPr bwMode="auto">
            <a:xfrm>
              <a:off x="1315886" y="4869937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5" name="Line 66"/>
            <p:cNvSpPr>
              <a:spLocks noChangeShapeType="1"/>
            </p:cNvSpPr>
            <p:nvPr/>
          </p:nvSpPr>
          <p:spPr bwMode="auto">
            <a:xfrm flipH="1">
              <a:off x="1661851" y="4727370"/>
              <a:ext cx="3704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6" name="Rectangle 67"/>
            <p:cNvSpPr>
              <a:spLocks noChangeArrowheads="1"/>
            </p:cNvSpPr>
            <p:nvPr/>
          </p:nvSpPr>
          <p:spPr bwMode="auto">
            <a:xfrm>
              <a:off x="1315886" y="4675161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0.4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7" name="Line 68"/>
            <p:cNvSpPr>
              <a:spLocks noChangeShapeType="1"/>
            </p:cNvSpPr>
            <p:nvPr/>
          </p:nvSpPr>
          <p:spPr bwMode="auto">
            <a:xfrm flipH="1">
              <a:off x="1661851" y="4530585"/>
              <a:ext cx="3704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8" name="Rectangle 69"/>
            <p:cNvSpPr>
              <a:spLocks noChangeArrowheads="1"/>
            </p:cNvSpPr>
            <p:nvPr/>
          </p:nvSpPr>
          <p:spPr bwMode="auto">
            <a:xfrm>
              <a:off x="1315886" y="4478377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0.6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9" name="Line 70"/>
            <p:cNvSpPr>
              <a:spLocks noChangeShapeType="1"/>
            </p:cNvSpPr>
            <p:nvPr/>
          </p:nvSpPr>
          <p:spPr bwMode="auto">
            <a:xfrm flipH="1">
              <a:off x="1661851" y="4335807"/>
              <a:ext cx="3704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0" name="Rectangle 71"/>
            <p:cNvSpPr>
              <a:spLocks noChangeArrowheads="1"/>
            </p:cNvSpPr>
            <p:nvPr/>
          </p:nvSpPr>
          <p:spPr bwMode="auto">
            <a:xfrm>
              <a:off x="1315886" y="4283599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0.8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1" name="Line 72"/>
            <p:cNvSpPr>
              <a:spLocks noChangeShapeType="1"/>
            </p:cNvSpPr>
            <p:nvPr/>
          </p:nvSpPr>
          <p:spPr bwMode="auto">
            <a:xfrm flipH="1">
              <a:off x="1661851" y="4141031"/>
              <a:ext cx="3704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2" name="Rectangle 73"/>
            <p:cNvSpPr>
              <a:spLocks noChangeArrowheads="1"/>
            </p:cNvSpPr>
            <p:nvPr/>
          </p:nvSpPr>
          <p:spPr bwMode="auto">
            <a:xfrm>
              <a:off x="1315886" y="4088823"/>
              <a:ext cx="264044" cy="233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3" name="Freeform 84"/>
            <p:cNvSpPr>
              <a:spLocks/>
            </p:cNvSpPr>
            <p:nvPr/>
          </p:nvSpPr>
          <p:spPr bwMode="auto">
            <a:xfrm>
              <a:off x="1871044" y="3843847"/>
              <a:ext cx="1296559" cy="1184724"/>
            </a:xfrm>
            <a:custGeom>
              <a:avLst/>
              <a:gdLst>
                <a:gd name="T0" fmla="*/ 17 w 1189"/>
                <a:gd name="T1" fmla="*/ 91 h 1181"/>
                <a:gd name="T2" fmla="*/ 37 w 1189"/>
                <a:gd name="T3" fmla="*/ 181 h 1181"/>
                <a:gd name="T4" fmla="*/ 58 w 1189"/>
                <a:gd name="T5" fmla="*/ 257 h 1181"/>
                <a:gd name="T6" fmla="*/ 78 w 1189"/>
                <a:gd name="T7" fmla="*/ 323 h 1181"/>
                <a:gd name="T8" fmla="*/ 98 w 1189"/>
                <a:gd name="T9" fmla="*/ 377 h 1181"/>
                <a:gd name="T10" fmla="*/ 118 w 1189"/>
                <a:gd name="T11" fmla="*/ 426 h 1181"/>
                <a:gd name="T12" fmla="*/ 139 w 1189"/>
                <a:gd name="T13" fmla="*/ 469 h 1181"/>
                <a:gd name="T14" fmla="*/ 159 w 1189"/>
                <a:gd name="T15" fmla="*/ 508 h 1181"/>
                <a:gd name="T16" fmla="*/ 179 w 1189"/>
                <a:gd name="T17" fmla="*/ 543 h 1181"/>
                <a:gd name="T18" fmla="*/ 199 w 1189"/>
                <a:gd name="T19" fmla="*/ 574 h 1181"/>
                <a:gd name="T20" fmla="*/ 220 w 1189"/>
                <a:gd name="T21" fmla="*/ 603 h 1181"/>
                <a:gd name="T22" fmla="*/ 240 w 1189"/>
                <a:gd name="T23" fmla="*/ 630 h 1181"/>
                <a:gd name="T24" fmla="*/ 260 w 1189"/>
                <a:gd name="T25" fmla="*/ 653 h 1181"/>
                <a:gd name="T26" fmla="*/ 281 w 1189"/>
                <a:gd name="T27" fmla="*/ 677 h 1181"/>
                <a:gd name="T28" fmla="*/ 301 w 1189"/>
                <a:gd name="T29" fmla="*/ 696 h 1181"/>
                <a:gd name="T30" fmla="*/ 321 w 1189"/>
                <a:gd name="T31" fmla="*/ 716 h 1181"/>
                <a:gd name="T32" fmla="*/ 341 w 1189"/>
                <a:gd name="T33" fmla="*/ 735 h 1181"/>
                <a:gd name="T34" fmla="*/ 362 w 1189"/>
                <a:gd name="T35" fmla="*/ 753 h 1181"/>
                <a:gd name="T36" fmla="*/ 382 w 1189"/>
                <a:gd name="T37" fmla="*/ 768 h 1181"/>
                <a:gd name="T38" fmla="*/ 402 w 1189"/>
                <a:gd name="T39" fmla="*/ 784 h 1181"/>
                <a:gd name="T40" fmla="*/ 422 w 1189"/>
                <a:gd name="T41" fmla="*/ 799 h 1181"/>
                <a:gd name="T42" fmla="*/ 443 w 1189"/>
                <a:gd name="T43" fmla="*/ 813 h 1181"/>
                <a:gd name="T44" fmla="*/ 463 w 1189"/>
                <a:gd name="T45" fmla="*/ 827 h 1181"/>
                <a:gd name="T46" fmla="*/ 483 w 1189"/>
                <a:gd name="T47" fmla="*/ 838 h 1181"/>
                <a:gd name="T48" fmla="*/ 503 w 1189"/>
                <a:gd name="T49" fmla="*/ 850 h 1181"/>
                <a:gd name="T50" fmla="*/ 524 w 1189"/>
                <a:gd name="T51" fmla="*/ 862 h 1181"/>
                <a:gd name="T52" fmla="*/ 544 w 1189"/>
                <a:gd name="T53" fmla="*/ 873 h 1181"/>
                <a:gd name="T54" fmla="*/ 564 w 1189"/>
                <a:gd name="T55" fmla="*/ 885 h 1181"/>
                <a:gd name="T56" fmla="*/ 585 w 1189"/>
                <a:gd name="T57" fmla="*/ 895 h 1181"/>
                <a:gd name="T58" fmla="*/ 605 w 1189"/>
                <a:gd name="T59" fmla="*/ 904 h 1181"/>
                <a:gd name="T60" fmla="*/ 625 w 1189"/>
                <a:gd name="T61" fmla="*/ 914 h 1181"/>
                <a:gd name="T62" fmla="*/ 645 w 1189"/>
                <a:gd name="T63" fmla="*/ 924 h 1181"/>
                <a:gd name="T64" fmla="*/ 666 w 1189"/>
                <a:gd name="T65" fmla="*/ 934 h 1181"/>
                <a:gd name="T66" fmla="*/ 686 w 1189"/>
                <a:gd name="T67" fmla="*/ 943 h 1181"/>
                <a:gd name="T68" fmla="*/ 706 w 1189"/>
                <a:gd name="T69" fmla="*/ 951 h 1181"/>
                <a:gd name="T70" fmla="*/ 726 w 1189"/>
                <a:gd name="T71" fmla="*/ 961 h 1181"/>
                <a:gd name="T72" fmla="*/ 747 w 1189"/>
                <a:gd name="T73" fmla="*/ 969 h 1181"/>
                <a:gd name="T74" fmla="*/ 767 w 1189"/>
                <a:gd name="T75" fmla="*/ 976 h 1181"/>
                <a:gd name="T76" fmla="*/ 787 w 1189"/>
                <a:gd name="T77" fmla="*/ 984 h 1181"/>
                <a:gd name="T78" fmla="*/ 808 w 1189"/>
                <a:gd name="T79" fmla="*/ 994 h 1181"/>
                <a:gd name="T80" fmla="*/ 828 w 1189"/>
                <a:gd name="T81" fmla="*/ 1002 h 1181"/>
                <a:gd name="T82" fmla="*/ 848 w 1189"/>
                <a:gd name="T83" fmla="*/ 1009 h 1181"/>
                <a:gd name="T84" fmla="*/ 868 w 1189"/>
                <a:gd name="T85" fmla="*/ 1017 h 1181"/>
                <a:gd name="T86" fmla="*/ 889 w 1189"/>
                <a:gd name="T87" fmla="*/ 1025 h 1181"/>
                <a:gd name="T88" fmla="*/ 909 w 1189"/>
                <a:gd name="T89" fmla="*/ 1033 h 1181"/>
                <a:gd name="T90" fmla="*/ 929 w 1189"/>
                <a:gd name="T91" fmla="*/ 1041 h 1181"/>
                <a:gd name="T92" fmla="*/ 949 w 1189"/>
                <a:gd name="T93" fmla="*/ 1048 h 1181"/>
                <a:gd name="T94" fmla="*/ 970 w 1189"/>
                <a:gd name="T95" fmla="*/ 1056 h 1181"/>
                <a:gd name="T96" fmla="*/ 990 w 1189"/>
                <a:gd name="T97" fmla="*/ 1064 h 1181"/>
                <a:gd name="T98" fmla="*/ 1010 w 1189"/>
                <a:gd name="T99" fmla="*/ 1074 h 1181"/>
                <a:gd name="T100" fmla="*/ 1030 w 1189"/>
                <a:gd name="T101" fmla="*/ 1081 h 1181"/>
                <a:gd name="T102" fmla="*/ 1051 w 1189"/>
                <a:gd name="T103" fmla="*/ 1089 h 1181"/>
                <a:gd name="T104" fmla="*/ 1071 w 1189"/>
                <a:gd name="T105" fmla="*/ 1099 h 1181"/>
                <a:gd name="T106" fmla="*/ 1091 w 1189"/>
                <a:gd name="T107" fmla="*/ 1109 h 1181"/>
                <a:gd name="T108" fmla="*/ 1112 w 1189"/>
                <a:gd name="T109" fmla="*/ 1120 h 1181"/>
                <a:gd name="T110" fmla="*/ 1132 w 1189"/>
                <a:gd name="T111" fmla="*/ 1132 h 1181"/>
                <a:gd name="T112" fmla="*/ 1152 w 1189"/>
                <a:gd name="T113" fmla="*/ 1144 h 1181"/>
                <a:gd name="T114" fmla="*/ 1172 w 1189"/>
                <a:gd name="T115" fmla="*/ 1161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89" h="1181">
                  <a:moveTo>
                    <a:pt x="0" y="0"/>
                  </a:moveTo>
                  <a:lnTo>
                    <a:pt x="3" y="19"/>
                  </a:lnTo>
                  <a:lnTo>
                    <a:pt x="7" y="39"/>
                  </a:lnTo>
                  <a:lnTo>
                    <a:pt x="10" y="56"/>
                  </a:lnTo>
                  <a:lnTo>
                    <a:pt x="14" y="74"/>
                  </a:lnTo>
                  <a:lnTo>
                    <a:pt x="17" y="91"/>
                  </a:lnTo>
                  <a:lnTo>
                    <a:pt x="20" y="107"/>
                  </a:lnTo>
                  <a:lnTo>
                    <a:pt x="24" y="122"/>
                  </a:lnTo>
                  <a:lnTo>
                    <a:pt x="27" y="138"/>
                  </a:lnTo>
                  <a:lnTo>
                    <a:pt x="31" y="154"/>
                  </a:lnTo>
                  <a:lnTo>
                    <a:pt x="34" y="167"/>
                  </a:lnTo>
                  <a:lnTo>
                    <a:pt x="37" y="181"/>
                  </a:lnTo>
                  <a:lnTo>
                    <a:pt x="41" y="194"/>
                  </a:lnTo>
                  <a:lnTo>
                    <a:pt x="44" y="208"/>
                  </a:lnTo>
                  <a:lnTo>
                    <a:pt x="47" y="222"/>
                  </a:lnTo>
                  <a:lnTo>
                    <a:pt x="51" y="233"/>
                  </a:lnTo>
                  <a:lnTo>
                    <a:pt x="54" y="245"/>
                  </a:lnTo>
                  <a:lnTo>
                    <a:pt x="58" y="257"/>
                  </a:lnTo>
                  <a:lnTo>
                    <a:pt x="61" y="268"/>
                  </a:lnTo>
                  <a:lnTo>
                    <a:pt x="64" y="280"/>
                  </a:lnTo>
                  <a:lnTo>
                    <a:pt x="68" y="292"/>
                  </a:lnTo>
                  <a:lnTo>
                    <a:pt x="71" y="301"/>
                  </a:lnTo>
                  <a:lnTo>
                    <a:pt x="74" y="311"/>
                  </a:lnTo>
                  <a:lnTo>
                    <a:pt x="78" y="323"/>
                  </a:lnTo>
                  <a:lnTo>
                    <a:pt x="81" y="333"/>
                  </a:lnTo>
                  <a:lnTo>
                    <a:pt x="85" y="342"/>
                  </a:lnTo>
                  <a:lnTo>
                    <a:pt x="88" y="350"/>
                  </a:lnTo>
                  <a:lnTo>
                    <a:pt x="91" y="360"/>
                  </a:lnTo>
                  <a:lnTo>
                    <a:pt x="95" y="369"/>
                  </a:lnTo>
                  <a:lnTo>
                    <a:pt x="98" y="377"/>
                  </a:lnTo>
                  <a:lnTo>
                    <a:pt x="101" y="387"/>
                  </a:lnTo>
                  <a:lnTo>
                    <a:pt x="105" y="395"/>
                  </a:lnTo>
                  <a:lnTo>
                    <a:pt x="108" y="403"/>
                  </a:lnTo>
                  <a:lnTo>
                    <a:pt x="112" y="410"/>
                  </a:lnTo>
                  <a:lnTo>
                    <a:pt x="115" y="418"/>
                  </a:lnTo>
                  <a:lnTo>
                    <a:pt x="118" y="426"/>
                  </a:lnTo>
                  <a:lnTo>
                    <a:pt x="122" y="434"/>
                  </a:lnTo>
                  <a:lnTo>
                    <a:pt x="125" y="441"/>
                  </a:lnTo>
                  <a:lnTo>
                    <a:pt x="128" y="449"/>
                  </a:lnTo>
                  <a:lnTo>
                    <a:pt x="132" y="455"/>
                  </a:lnTo>
                  <a:lnTo>
                    <a:pt x="135" y="463"/>
                  </a:lnTo>
                  <a:lnTo>
                    <a:pt x="139" y="469"/>
                  </a:lnTo>
                  <a:lnTo>
                    <a:pt x="142" y="476"/>
                  </a:lnTo>
                  <a:lnTo>
                    <a:pt x="145" y="482"/>
                  </a:lnTo>
                  <a:lnTo>
                    <a:pt x="149" y="490"/>
                  </a:lnTo>
                  <a:lnTo>
                    <a:pt x="152" y="496"/>
                  </a:lnTo>
                  <a:lnTo>
                    <a:pt x="156" y="502"/>
                  </a:lnTo>
                  <a:lnTo>
                    <a:pt x="159" y="508"/>
                  </a:lnTo>
                  <a:lnTo>
                    <a:pt x="162" y="513"/>
                  </a:lnTo>
                  <a:lnTo>
                    <a:pt x="166" y="519"/>
                  </a:lnTo>
                  <a:lnTo>
                    <a:pt x="169" y="525"/>
                  </a:lnTo>
                  <a:lnTo>
                    <a:pt x="172" y="531"/>
                  </a:lnTo>
                  <a:lnTo>
                    <a:pt x="176" y="537"/>
                  </a:lnTo>
                  <a:lnTo>
                    <a:pt x="179" y="543"/>
                  </a:lnTo>
                  <a:lnTo>
                    <a:pt x="183" y="548"/>
                  </a:lnTo>
                  <a:lnTo>
                    <a:pt x="186" y="554"/>
                  </a:lnTo>
                  <a:lnTo>
                    <a:pt x="189" y="558"/>
                  </a:lnTo>
                  <a:lnTo>
                    <a:pt x="193" y="564"/>
                  </a:lnTo>
                  <a:lnTo>
                    <a:pt x="196" y="570"/>
                  </a:lnTo>
                  <a:lnTo>
                    <a:pt x="199" y="574"/>
                  </a:lnTo>
                  <a:lnTo>
                    <a:pt x="203" y="580"/>
                  </a:lnTo>
                  <a:lnTo>
                    <a:pt x="206" y="583"/>
                  </a:lnTo>
                  <a:lnTo>
                    <a:pt x="210" y="589"/>
                  </a:lnTo>
                  <a:lnTo>
                    <a:pt x="213" y="593"/>
                  </a:lnTo>
                  <a:lnTo>
                    <a:pt x="216" y="599"/>
                  </a:lnTo>
                  <a:lnTo>
                    <a:pt x="220" y="603"/>
                  </a:lnTo>
                  <a:lnTo>
                    <a:pt x="223" y="607"/>
                  </a:lnTo>
                  <a:lnTo>
                    <a:pt x="226" y="613"/>
                  </a:lnTo>
                  <a:lnTo>
                    <a:pt x="230" y="617"/>
                  </a:lnTo>
                  <a:lnTo>
                    <a:pt x="233" y="620"/>
                  </a:lnTo>
                  <a:lnTo>
                    <a:pt x="237" y="624"/>
                  </a:lnTo>
                  <a:lnTo>
                    <a:pt x="240" y="630"/>
                  </a:lnTo>
                  <a:lnTo>
                    <a:pt x="243" y="634"/>
                  </a:lnTo>
                  <a:lnTo>
                    <a:pt x="247" y="638"/>
                  </a:lnTo>
                  <a:lnTo>
                    <a:pt x="250" y="642"/>
                  </a:lnTo>
                  <a:lnTo>
                    <a:pt x="253" y="646"/>
                  </a:lnTo>
                  <a:lnTo>
                    <a:pt x="257" y="650"/>
                  </a:lnTo>
                  <a:lnTo>
                    <a:pt x="260" y="653"/>
                  </a:lnTo>
                  <a:lnTo>
                    <a:pt x="264" y="657"/>
                  </a:lnTo>
                  <a:lnTo>
                    <a:pt x="267" y="661"/>
                  </a:lnTo>
                  <a:lnTo>
                    <a:pt x="270" y="665"/>
                  </a:lnTo>
                  <a:lnTo>
                    <a:pt x="274" y="669"/>
                  </a:lnTo>
                  <a:lnTo>
                    <a:pt x="277" y="673"/>
                  </a:lnTo>
                  <a:lnTo>
                    <a:pt x="281" y="677"/>
                  </a:lnTo>
                  <a:lnTo>
                    <a:pt x="284" y="681"/>
                  </a:lnTo>
                  <a:lnTo>
                    <a:pt x="287" y="683"/>
                  </a:lnTo>
                  <a:lnTo>
                    <a:pt x="291" y="687"/>
                  </a:lnTo>
                  <a:lnTo>
                    <a:pt x="294" y="690"/>
                  </a:lnTo>
                  <a:lnTo>
                    <a:pt x="297" y="694"/>
                  </a:lnTo>
                  <a:lnTo>
                    <a:pt x="301" y="696"/>
                  </a:lnTo>
                  <a:lnTo>
                    <a:pt x="304" y="700"/>
                  </a:lnTo>
                  <a:lnTo>
                    <a:pt x="308" y="704"/>
                  </a:lnTo>
                  <a:lnTo>
                    <a:pt x="311" y="708"/>
                  </a:lnTo>
                  <a:lnTo>
                    <a:pt x="314" y="710"/>
                  </a:lnTo>
                  <a:lnTo>
                    <a:pt x="318" y="714"/>
                  </a:lnTo>
                  <a:lnTo>
                    <a:pt x="321" y="716"/>
                  </a:lnTo>
                  <a:lnTo>
                    <a:pt x="324" y="720"/>
                  </a:lnTo>
                  <a:lnTo>
                    <a:pt x="328" y="724"/>
                  </a:lnTo>
                  <a:lnTo>
                    <a:pt x="331" y="725"/>
                  </a:lnTo>
                  <a:lnTo>
                    <a:pt x="335" y="729"/>
                  </a:lnTo>
                  <a:lnTo>
                    <a:pt x="338" y="731"/>
                  </a:lnTo>
                  <a:lnTo>
                    <a:pt x="341" y="735"/>
                  </a:lnTo>
                  <a:lnTo>
                    <a:pt x="345" y="737"/>
                  </a:lnTo>
                  <a:lnTo>
                    <a:pt x="348" y="741"/>
                  </a:lnTo>
                  <a:lnTo>
                    <a:pt x="351" y="743"/>
                  </a:lnTo>
                  <a:lnTo>
                    <a:pt x="355" y="747"/>
                  </a:lnTo>
                  <a:lnTo>
                    <a:pt x="358" y="749"/>
                  </a:lnTo>
                  <a:lnTo>
                    <a:pt x="362" y="753"/>
                  </a:lnTo>
                  <a:lnTo>
                    <a:pt x="365" y="755"/>
                  </a:lnTo>
                  <a:lnTo>
                    <a:pt x="368" y="759"/>
                  </a:lnTo>
                  <a:lnTo>
                    <a:pt x="372" y="760"/>
                  </a:lnTo>
                  <a:lnTo>
                    <a:pt x="375" y="762"/>
                  </a:lnTo>
                  <a:lnTo>
                    <a:pt x="378" y="766"/>
                  </a:lnTo>
                  <a:lnTo>
                    <a:pt x="382" y="768"/>
                  </a:lnTo>
                  <a:lnTo>
                    <a:pt x="385" y="770"/>
                  </a:lnTo>
                  <a:lnTo>
                    <a:pt x="389" y="774"/>
                  </a:lnTo>
                  <a:lnTo>
                    <a:pt x="392" y="776"/>
                  </a:lnTo>
                  <a:lnTo>
                    <a:pt x="395" y="778"/>
                  </a:lnTo>
                  <a:lnTo>
                    <a:pt x="399" y="782"/>
                  </a:lnTo>
                  <a:lnTo>
                    <a:pt x="402" y="784"/>
                  </a:lnTo>
                  <a:lnTo>
                    <a:pt x="406" y="786"/>
                  </a:lnTo>
                  <a:lnTo>
                    <a:pt x="409" y="790"/>
                  </a:lnTo>
                  <a:lnTo>
                    <a:pt x="412" y="792"/>
                  </a:lnTo>
                  <a:lnTo>
                    <a:pt x="416" y="794"/>
                  </a:lnTo>
                  <a:lnTo>
                    <a:pt x="419" y="795"/>
                  </a:lnTo>
                  <a:lnTo>
                    <a:pt x="422" y="799"/>
                  </a:lnTo>
                  <a:lnTo>
                    <a:pt x="426" y="801"/>
                  </a:lnTo>
                  <a:lnTo>
                    <a:pt x="429" y="803"/>
                  </a:lnTo>
                  <a:lnTo>
                    <a:pt x="433" y="805"/>
                  </a:lnTo>
                  <a:lnTo>
                    <a:pt x="436" y="807"/>
                  </a:lnTo>
                  <a:lnTo>
                    <a:pt x="439" y="811"/>
                  </a:lnTo>
                  <a:lnTo>
                    <a:pt x="443" y="813"/>
                  </a:lnTo>
                  <a:lnTo>
                    <a:pt x="446" y="815"/>
                  </a:lnTo>
                  <a:lnTo>
                    <a:pt x="449" y="817"/>
                  </a:lnTo>
                  <a:lnTo>
                    <a:pt x="453" y="819"/>
                  </a:lnTo>
                  <a:lnTo>
                    <a:pt x="456" y="821"/>
                  </a:lnTo>
                  <a:lnTo>
                    <a:pt x="460" y="823"/>
                  </a:lnTo>
                  <a:lnTo>
                    <a:pt x="463" y="827"/>
                  </a:lnTo>
                  <a:lnTo>
                    <a:pt x="466" y="829"/>
                  </a:lnTo>
                  <a:lnTo>
                    <a:pt x="470" y="831"/>
                  </a:lnTo>
                  <a:lnTo>
                    <a:pt x="473" y="832"/>
                  </a:lnTo>
                  <a:lnTo>
                    <a:pt x="476" y="834"/>
                  </a:lnTo>
                  <a:lnTo>
                    <a:pt x="480" y="836"/>
                  </a:lnTo>
                  <a:lnTo>
                    <a:pt x="483" y="838"/>
                  </a:lnTo>
                  <a:lnTo>
                    <a:pt x="487" y="840"/>
                  </a:lnTo>
                  <a:lnTo>
                    <a:pt x="490" y="842"/>
                  </a:lnTo>
                  <a:lnTo>
                    <a:pt x="493" y="844"/>
                  </a:lnTo>
                  <a:lnTo>
                    <a:pt x="497" y="846"/>
                  </a:lnTo>
                  <a:lnTo>
                    <a:pt x="500" y="848"/>
                  </a:lnTo>
                  <a:lnTo>
                    <a:pt x="503" y="850"/>
                  </a:lnTo>
                  <a:lnTo>
                    <a:pt x="507" y="852"/>
                  </a:lnTo>
                  <a:lnTo>
                    <a:pt x="510" y="854"/>
                  </a:lnTo>
                  <a:lnTo>
                    <a:pt x="514" y="856"/>
                  </a:lnTo>
                  <a:lnTo>
                    <a:pt x="517" y="858"/>
                  </a:lnTo>
                  <a:lnTo>
                    <a:pt x="520" y="860"/>
                  </a:lnTo>
                  <a:lnTo>
                    <a:pt x="524" y="862"/>
                  </a:lnTo>
                  <a:lnTo>
                    <a:pt x="527" y="864"/>
                  </a:lnTo>
                  <a:lnTo>
                    <a:pt x="531" y="866"/>
                  </a:lnTo>
                  <a:lnTo>
                    <a:pt x="534" y="867"/>
                  </a:lnTo>
                  <a:lnTo>
                    <a:pt x="537" y="869"/>
                  </a:lnTo>
                  <a:lnTo>
                    <a:pt x="541" y="871"/>
                  </a:lnTo>
                  <a:lnTo>
                    <a:pt x="544" y="873"/>
                  </a:lnTo>
                  <a:lnTo>
                    <a:pt x="547" y="875"/>
                  </a:lnTo>
                  <a:lnTo>
                    <a:pt x="551" y="877"/>
                  </a:lnTo>
                  <a:lnTo>
                    <a:pt x="554" y="879"/>
                  </a:lnTo>
                  <a:lnTo>
                    <a:pt x="558" y="881"/>
                  </a:lnTo>
                  <a:lnTo>
                    <a:pt x="561" y="883"/>
                  </a:lnTo>
                  <a:lnTo>
                    <a:pt x="564" y="885"/>
                  </a:lnTo>
                  <a:lnTo>
                    <a:pt x="568" y="887"/>
                  </a:lnTo>
                  <a:lnTo>
                    <a:pt x="571" y="887"/>
                  </a:lnTo>
                  <a:lnTo>
                    <a:pt x="574" y="889"/>
                  </a:lnTo>
                  <a:lnTo>
                    <a:pt x="578" y="891"/>
                  </a:lnTo>
                  <a:lnTo>
                    <a:pt x="581" y="893"/>
                  </a:lnTo>
                  <a:lnTo>
                    <a:pt x="585" y="895"/>
                  </a:lnTo>
                  <a:lnTo>
                    <a:pt x="588" y="897"/>
                  </a:lnTo>
                  <a:lnTo>
                    <a:pt x="591" y="899"/>
                  </a:lnTo>
                  <a:lnTo>
                    <a:pt x="595" y="901"/>
                  </a:lnTo>
                  <a:lnTo>
                    <a:pt x="598" y="901"/>
                  </a:lnTo>
                  <a:lnTo>
                    <a:pt x="601" y="902"/>
                  </a:lnTo>
                  <a:lnTo>
                    <a:pt x="605" y="904"/>
                  </a:lnTo>
                  <a:lnTo>
                    <a:pt x="608" y="906"/>
                  </a:lnTo>
                  <a:lnTo>
                    <a:pt x="612" y="908"/>
                  </a:lnTo>
                  <a:lnTo>
                    <a:pt x="615" y="910"/>
                  </a:lnTo>
                  <a:lnTo>
                    <a:pt x="618" y="912"/>
                  </a:lnTo>
                  <a:lnTo>
                    <a:pt x="622" y="912"/>
                  </a:lnTo>
                  <a:lnTo>
                    <a:pt x="625" y="914"/>
                  </a:lnTo>
                  <a:lnTo>
                    <a:pt x="628" y="916"/>
                  </a:lnTo>
                  <a:lnTo>
                    <a:pt x="632" y="918"/>
                  </a:lnTo>
                  <a:lnTo>
                    <a:pt x="635" y="920"/>
                  </a:lnTo>
                  <a:lnTo>
                    <a:pt x="639" y="922"/>
                  </a:lnTo>
                  <a:lnTo>
                    <a:pt x="642" y="922"/>
                  </a:lnTo>
                  <a:lnTo>
                    <a:pt x="645" y="924"/>
                  </a:lnTo>
                  <a:lnTo>
                    <a:pt x="649" y="926"/>
                  </a:lnTo>
                  <a:lnTo>
                    <a:pt x="652" y="928"/>
                  </a:lnTo>
                  <a:lnTo>
                    <a:pt x="656" y="930"/>
                  </a:lnTo>
                  <a:lnTo>
                    <a:pt x="659" y="930"/>
                  </a:lnTo>
                  <a:lnTo>
                    <a:pt x="662" y="932"/>
                  </a:lnTo>
                  <a:lnTo>
                    <a:pt x="666" y="934"/>
                  </a:lnTo>
                  <a:lnTo>
                    <a:pt x="669" y="936"/>
                  </a:lnTo>
                  <a:lnTo>
                    <a:pt x="672" y="936"/>
                  </a:lnTo>
                  <a:lnTo>
                    <a:pt x="676" y="937"/>
                  </a:lnTo>
                  <a:lnTo>
                    <a:pt x="679" y="939"/>
                  </a:lnTo>
                  <a:lnTo>
                    <a:pt x="683" y="941"/>
                  </a:lnTo>
                  <a:lnTo>
                    <a:pt x="686" y="943"/>
                  </a:lnTo>
                  <a:lnTo>
                    <a:pt x="689" y="943"/>
                  </a:lnTo>
                  <a:lnTo>
                    <a:pt x="693" y="945"/>
                  </a:lnTo>
                  <a:lnTo>
                    <a:pt x="696" y="947"/>
                  </a:lnTo>
                  <a:lnTo>
                    <a:pt x="699" y="949"/>
                  </a:lnTo>
                  <a:lnTo>
                    <a:pt x="703" y="949"/>
                  </a:lnTo>
                  <a:lnTo>
                    <a:pt x="706" y="951"/>
                  </a:lnTo>
                  <a:lnTo>
                    <a:pt x="710" y="953"/>
                  </a:lnTo>
                  <a:lnTo>
                    <a:pt x="713" y="955"/>
                  </a:lnTo>
                  <a:lnTo>
                    <a:pt x="716" y="955"/>
                  </a:lnTo>
                  <a:lnTo>
                    <a:pt x="720" y="957"/>
                  </a:lnTo>
                  <a:lnTo>
                    <a:pt x="723" y="959"/>
                  </a:lnTo>
                  <a:lnTo>
                    <a:pt x="726" y="961"/>
                  </a:lnTo>
                  <a:lnTo>
                    <a:pt x="730" y="961"/>
                  </a:lnTo>
                  <a:lnTo>
                    <a:pt x="733" y="963"/>
                  </a:lnTo>
                  <a:lnTo>
                    <a:pt x="737" y="965"/>
                  </a:lnTo>
                  <a:lnTo>
                    <a:pt x="740" y="967"/>
                  </a:lnTo>
                  <a:lnTo>
                    <a:pt x="743" y="967"/>
                  </a:lnTo>
                  <a:lnTo>
                    <a:pt x="747" y="969"/>
                  </a:lnTo>
                  <a:lnTo>
                    <a:pt x="750" y="971"/>
                  </a:lnTo>
                  <a:lnTo>
                    <a:pt x="753" y="971"/>
                  </a:lnTo>
                  <a:lnTo>
                    <a:pt x="757" y="973"/>
                  </a:lnTo>
                  <a:lnTo>
                    <a:pt x="760" y="974"/>
                  </a:lnTo>
                  <a:lnTo>
                    <a:pt x="764" y="976"/>
                  </a:lnTo>
                  <a:lnTo>
                    <a:pt x="767" y="976"/>
                  </a:lnTo>
                  <a:lnTo>
                    <a:pt x="770" y="978"/>
                  </a:lnTo>
                  <a:lnTo>
                    <a:pt x="774" y="980"/>
                  </a:lnTo>
                  <a:lnTo>
                    <a:pt x="777" y="980"/>
                  </a:lnTo>
                  <a:lnTo>
                    <a:pt x="780" y="982"/>
                  </a:lnTo>
                  <a:lnTo>
                    <a:pt x="784" y="984"/>
                  </a:lnTo>
                  <a:lnTo>
                    <a:pt x="787" y="984"/>
                  </a:lnTo>
                  <a:lnTo>
                    <a:pt x="791" y="986"/>
                  </a:lnTo>
                  <a:lnTo>
                    <a:pt x="794" y="988"/>
                  </a:lnTo>
                  <a:lnTo>
                    <a:pt x="797" y="990"/>
                  </a:lnTo>
                  <a:lnTo>
                    <a:pt x="801" y="990"/>
                  </a:lnTo>
                  <a:lnTo>
                    <a:pt x="804" y="992"/>
                  </a:lnTo>
                  <a:lnTo>
                    <a:pt x="808" y="994"/>
                  </a:lnTo>
                  <a:lnTo>
                    <a:pt x="811" y="994"/>
                  </a:lnTo>
                  <a:lnTo>
                    <a:pt x="814" y="996"/>
                  </a:lnTo>
                  <a:lnTo>
                    <a:pt x="818" y="998"/>
                  </a:lnTo>
                  <a:lnTo>
                    <a:pt x="821" y="998"/>
                  </a:lnTo>
                  <a:lnTo>
                    <a:pt x="824" y="1000"/>
                  </a:lnTo>
                  <a:lnTo>
                    <a:pt x="828" y="1002"/>
                  </a:lnTo>
                  <a:lnTo>
                    <a:pt x="831" y="1002"/>
                  </a:lnTo>
                  <a:lnTo>
                    <a:pt x="835" y="1004"/>
                  </a:lnTo>
                  <a:lnTo>
                    <a:pt x="838" y="1006"/>
                  </a:lnTo>
                  <a:lnTo>
                    <a:pt x="841" y="1006"/>
                  </a:lnTo>
                  <a:lnTo>
                    <a:pt x="845" y="1008"/>
                  </a:lnTo>
                  <a:lnTo>
                    <a:pt x="848" y="1009"/>
                  </a:lnTo>
                  <a:lnTo>
                    <a:pt x="851" y="1009"/>
                  </a:lnTo>
                  <a:lnTo>
                    <a:pt x="855" y="1011"/>
                  </a:lnTo>
                  <a:lnTo>
                    <a:pt x="858" y="1013"/>
                  </a:lnTo>
                  <a:lnTo>
                    <a:pt x="862" y="1015"/>
                  </a:lnTo>
                  <a:lnTo>
                    <a:pt x="865" y="1015"/>
                  </a:lnTo>
                  <a:lnTo>
                    <a:pt x="868" y="1017"/>
                  </a:lnTo>
                  <a:lnTo>
                    <a:pt x="872" y="1019"/>
                  </a:lnTo>
                  <a:lnTo>
                    <a:pt x="875" y="1019"/>
                  </a:lnTo>
                  <a:lnTo>
                    <a:pt x="878" y="1021"/>
                  </a:lnTo>
                  <a:lnTo>
                    <a:pt x="882" y="1023"/>
                  </a:lnTo>
                  <a:lnTo>
                    <a:pt x="885" y="1023"/>
                  </a:lnTo>
                  <a:lnTo>
                    <a:pt x="889" y="1025"/>
                  </a:lnTo>
                  <a:lnTo>
                    <a:pt x="892" y="1027"/>
                  </a:lnTo>
                  <a:lnTo>
                    <a:pt x="895" y="1027"/>
                  </a:lnTo>
                  <a:lnTo>
                    <a:pt x="899" y="1029"/>
                  </a:lnTo>
                  <a:lnTo>
                    <a:pt x="902" y="1031"/>
                  </a:lnTo>
                  <a:lnTo>
                    <a:pt x="905" y="1031"/>
                  </a:lnTo>
                  <a:lnTo>
                    <a:pt x="909" y="1033"/>
                  </a:lnTo>
                  <a:lnTo>
                    <a:pt x="912" y="1035"/>
                  </a:lnTo>
                  <a:lnTo>
                    <a:pt x="916" y="1035"/>
                  </a:lnTo>
                  <a:lnTo>
                    <a:pt x="919" y="1037"/>
                  </a:lnTo>
                  <a:lnTo>
                    <a:pt x="922" y="1039"/>
                  </a:lnTo>
                  <a:lnTo>
                    <a:pt x="926" y="1039"/>
                  </a:lnTo>
                  <a:lnTo>
                    <a:pt x="929" y="1041"/>
                  </a:lnTo>
                  <a:lnTo>
                    <a:pt x="933" y="1043"/>
                  </a:lnTo>
                  <a:lnTo>
                    <a:pt x="936" y="1043"/>
                  </a:lnTo>
                  <a:lnTo>
                    <a:pt x="939" y="1044"/>
                  </a:lnTo>
                  <a:lnTo>
                    <a:pt x="943" y="1046"/>
                  </a:lnTo>
                  <a:lnTo>
                    <a:pt x="946" y="1046"/>
                  </a:lnTo>
                  <a:lnTo>
                    <a:pt x="949" y="1048"/>
                  </a:lnTo>
                  <a:lnTo>
                    <a:pt x="953" y="1050"/>
                  </a:lnTo>
                  <a:lnTo>
                    <a:pt x="956" y="1050"/>
                  </a:lnTo>
                  <a:lnTo>
                    <a:pt x="960" y="1052"/>
                  </a:lnTo>
                  <a:lnTo>
                    <a:pt x="963" y="1054"/>
                  </a:lnTo>
                  <a:lnTo>
                    <a:pt x="966" y="1054"/>
                  </a:lnTo>
                  <a:lnTo>
                    <a:pt x="970" y="1056"/>
                  </a:lnTo>
                  <a:lnTo>
                    <a:pt x="973" y="1058"/>
                  </a:lnTo>
                  <a:lnTo>
                    <a:pt x="976" y="1060"/>
                  </a:lnTo>
                  <a:lnTo>
                    <a:pt x="980" y="1060"/>
                  </a:lnTo>
                  <a:lnTo>
                    <a:pt x="983" y="1062"/>
                  </a:lnTo>
                  <a:lnTo>
                    <a:pt x="987" y="1064"/>
                  </a:lnTo>
                  <a:lnTo>
                    <a:pt x="990" y="1064"/>
                  </a:lnTo>
                  <a:lnTo>
                    <a:pt x="993" y="1066"/>
                  </a:lnTo>
                  <a:lnTo>
                    <a:pt x="997" y="1068"/>
                  </a:lnTo>
                  <a:lnTo>
                    <a:pt x="1000" y="1068"/>
                  </a:lnTo>
                  <a:lnTo>
                    <a:pt x="1003" y="1070"/>
                  </a:lnTo>
                  <a:lnTo>
                    <a:pt x="1007" y="1072"/>
                  </a:lnTo>
                  <a:lnTo>
                    <a:pt x="1010" y="1074"/>
                  </a:lnTo>
                  <a:lnTo>
                    <a:pt x="1014" y="1074"/>
                  </a:lnTo>
                  <a:lnTo>
                    <a:pt x="1017" y="1076"/>
                  </a:lnTo>
                  <a:lnTo>
                    <a:pt x="1020" y="1078"/>
                  </a:lnTo>
                  <a:lnTo>
                    <a:pt x="1024" y="1078"/>
                  </a:lnTo>
                  <a:lnTo>
                    <a:pt x="1027" y="1079"/>
                  </a:lnTo>
                  <a:lnTo>
                    <a:pt x="1030" y="1081"/>
                  </a:lnTo>
                  <a:lnTo>
                    <a:pt x="1034" y="1083"/>
                  </a:lnTo>
                  <a:lnTo>
                    <a:pt x="1037" y="1083"/>
                  </a:lnTo>
                  <a:lnTo>
                    <a:pt x="1041" y="1085"/>
                  </a:lnTo>
                  <a:lnTo>
                    <a:pt x="1044" y="1087"/>
                  </a:lnTo>
                  <a:lnTo>
                    <a:pt x="1047" y="1089"/>
                  </a:lnTo>
                  <a:lnTo>
                    <a:pt x="1051" y="1089"/>
                  </a:lnTo>
                  <a:lnTo>
                    <a:pt x="1054" y="1091"/>
                  </a:lnTo>
                  <a:lnTo>
                    <a:pt x="1058" y="1093"/>
                  </a:lnTo>
                  <a:lnTo>
                    <a:pt x="1061" y="1095"/>
                  </a:lnTo>
                  <a:lnTo>
                    <a:pt x="1064" y="1097"/>
                  </a:lnTo>
                  <a:lnTo>
                    <a:pt x="1068" y="1097"/>
                  </a:lnTo>
                  <a:lnTo>
                    <a:pt x="1071" y="1099"/>
                  </a:lnTo>
                  <a:lnTo>
                    <a:pt x="1074" y="1101"/>
                  </a:lnTo>
                  <a:lnTo>
                    <a:pt x="1078" y="1103"/>
                  </a:lnTo>
                  <a:lnTo>
                    <a:pt x="1081" y="1105"/>
                  </a:lnTo>
                  <a:lnTo>
                    <a:pt x="1085" y="1105"/>
                  </a:lnTo>
                  <a:lnTo>
                    <a:pt x="1088" y="1107"/>
                  </a:lnTo>
                  <a:lnTo>
                    <a:pt x="1091" y="1109"/>
                  </a:lnTo>
                  <a:lnTo>
                    <a:pt x="1095" y="1111"/>
                  </a:lnTo>
                  <a:lnTo>
                    <a:pt x="1098" y="1113"/>
                  </a:lnTo>
                  <a:lnTo>
                    <a:pt x="1101" y="1115"/>
                  </a:lnTo>
                  <a:lnTo>
                    <a:pt x="1105" y="1116"/>
                  </a:lnTo>
                  <a:lnTo>
                    <a:pt x="1108" y="1118"/>
                  </a:lnTo>
                  <a:lnTo>
                    <a:pt x="1112" y="1120"/>
                  </a:lnTo>
                  <a:lnTo>
                    <a:pt x="1115" y="1122"/>
                  </a:lnTo>
                  <a:lnTo>
                    <a:pt x="1118" y="1122"/>
                  </a:lnTo>
                  <a:lnTo>
                    <a:pt x="1122" y="1124"/>
                  </a:lnTo>
                  <a:lnTo>
                    <a:pt x="1125" y="1126"/>
                  </a:lnTo>
                  <a:lnTo>
                    <a:pt x="1128" y="1128"/>
                  </a:lnTo>
                  <a:lnTo>
                    <a:pt x="1132" y="1132"/>
                  </a:lnTo>
                  <a:lnTo>
                    <a:pt x="1135" y="1134"/>
                  </a:lnTo>
                  <a:lnTo>
                    <a:pt x="1139" y="1136"/>
                  </a:lnTo>
                  <a:lnTo>
                    <a:pt x="1142" y="1138"/>
                  </a:lnTo>
                  <a:lnTo>
                    <a:pt x="1145" y="1140"/>
                  </a:lnTo>
                  <a:lnTo>
                    <a:pt x="1149" y="1142"/>
                  </a:lnTo>
                  <a:lnTo>
                    <a:pt x="1152" y="1144"/>
                  </a:lnTo>
                  <a:lnTo>
                    <a:pt x="1155" y="1148"/>
                  </a:lnTo>
                  <a:lnTo>
                    <a:pt x="1159" y="1150"/>
                  </a:lnTo>
                  <a:lnTo>
                    <a:pt x="1162" y="1151"/>
                  </a:lnTo>
                  <a:lnTo>
                    <a:pt x="1166" y="1155"/>
                  </a:lnTo>
                  <a:lnTo>
                    <a:pt x="1169" y="1157"/>
                  </a:lnTo>
                  <a:lnTo>
                    <a:pt x="1172" y="1161"/>
                  </a:lnTo>
                  <a:lnTo>
                    <a:pt x="1176" y="1165"/>
                  </a:lnTo>
                  <a:lnTo>
                    <a:pt x="1179" y="1167"/>
                  </a:lnTo>
                  <a:lnTo>
                    <a:pt x="1183" y="1171"/>
                  </a:lnTo>
                  <a:lnTo>
                    <a:pt x="1186" y="1177"/>
                  </a:lnTo>
                  <a:lnTo>
                    <a:pt x="1189" y="1181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4" name="Freeform 85"/>
            <p:cNvSpPr>
              <a:spLocks/>
            </p:cNvSpPr>
            <p:nvPr/>
          </p:nvSpPr>
          <p:spPr bwMode="auto">
            <a:xfrm>
              <a:off x="1698896" y="4141031"/>
              <a:ext cx="1488319" cy="0"/>
            </a:xfrm>
            <a:custGeom>
              <a:avLst/>
              <a:gdLst>
                <a:gd name="T0" fmla="*/ 21 w 1367"/>
                <a:gd name="T1" fmla="*/ 44 w 1367"/>
                <a:gd name="T2" fmla="*/ 68 w 1367"/>
                <a:gd name="T3" fmla="*/ 92 w 1367"/>
                <a:gd name="T4" fmla="*/ 115 w 1367"/>
                <a:gd name="T5" fmla="*/ 139 w 1367"/>
                <a:gd name="T6" fmla="*/ 162 w 1367"/>
                <a:gd name="T7" fmla="*/ 186 w 1367"/>
                <a:gd name="T8" fmla="*/ 210 w 1367"/>
                <a:gd name="T9" fmla="*/ 233 w 1367"/>
                <a:gd name="T10" fmla="*/ 257 w 1367"/>
                <a:gd name="T11" fmla="*/ 281 w 1367"/>
                <a:gd name="T12" fmla="*/ 304 w 1367"/>
                <a:gd name="T13" fmla="*/ 328 w 1367"/>
                <a:gd name="T14" fmla="*/ 352 w 1367"/>
                <a:gd name="T15" fmla="*/ 375 w 1367"/>
                <a:gd name="T16" fmla="*/ 399 w 1367"/>
                <a:gd name="T17" fmla="*/ 423 w 1367"/>
                <a:gd name="T18" fmla="*/ 446 w 1367"/>
                <a:gd name="T19" fmla="*/ 470 w 1367"/>
                <a:gd name="T20" fmla="*/ 494 w 1367"/>
                <a:gd name="T21" fmla="*/ 517 w 1367"/>
                <a:gd name="T22" fmla="*/ 541 w 1367"/>
                <a:gd name="T23" fmla="*/ 565 w 1367"/>
                <a:gd name="T24" fmla="*/ 588 w 1367"/>
                <a:gd name="T25" fmla="*/ 612 w 1367"/>
                <a:gd name="T26" fmla="*/ 635 w 1367"/>
                <a:gd name="T27" fmla="*/ 659 w 1367"/>
                <a:gd name="T28" fmla="*/ 683 w 1367"/>
                <a:gd name="T29" fmla="*/ 706 w 1367"/>
                <a:gd name="T30" fmla="*/ 730 w 1367"/>
                <a:gd name="T31" fmla="*/ 754 w 1367"/>
                <a:gd name="T32" fmla="*/ 777 w 1367"/>
                <a:gd name="T33" fmla="*/ 801 w 1367"/>
                <a:gd name="T34" fmla="*/ 825 w 1367"/>
                <a:gd name="T35" fmla="*/ 848 w 1367"/>
                <a:gd name="T36" fmla="*/ 872 w 1367"/>
                <a:gd name="T37" fmla="*/ 896 w 1367"/>
                <a:gd name="T38" fmla="*/ 919 w 1367"/>
                <a:gd name="T39" fmla="*/ 943 w 1367"/>
                <a:gd name="T40" fmla="*/ 967 w 1367"/>
                <a:gd name="T41" fmla="*/ 990 w 1367"/>
                <a:gd name="T42" fmla="*/ 1014 w 1367"/>
                <a:gd name="T43" fmla="*/ 1037 w 1367"/>
                <a:gd name="T44" fmla="*/ 1061 w 1367"/>
                <a:gd name="T45" fmla="*/ 1085 w 1367"/>
                <a:gd name="T46" fmla="*/ 1108 w 1367"/>
                <a:gd name="T47" fmla="*/ 1132 w 1367"/>
                <a:gd name="T48" fmla="*/ 1156 w 1367"/>
                <a:gd name="T49" fmla="*/ 1179 w 1367"/>
                <a:gd name="T50" fmla="*/ 1203 w 1367"/>
                <a:gd name="T51" fmla="*/ 1227 w 1367"/>
                <a:gd name="T52" fmla="*/ 1250 w 1367"/>
                <a:gd name="T53" fmla="*/ 1274 w 1367"/>
                <a:gd name="T54" fmla="*/ 1298 w 1367"/>
                <a:gd name="T55" fmla="*/ 1321 w 1367"/>
                <a:gd name="T56" fmla="*/ 1345 w 136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</a:cxnLst>
              <a:rect l="0" t="0" r="r" b="b"/>
              <a:pathLst>
                <a:path w="1367">
                  <a:moveTo>
                    <a:pt x="0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1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5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5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22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49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3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3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0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4" y="0"/>
                  </a:lnTo>
                  <a:lnTo>
                    <a:pt x="247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7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4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4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4" y="0"/>
                  </a:lnTo>
                  <a:lnTo>
                    <a:pt x="298" y="0"/>
                  </a:lnTo>
                  <a:lnTo>
                    <a:pt x="301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8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28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8" y="0"/>
                  </a:lnTo>
                  <a:lnTo>
                    <a:pt x="342" y="0"/>
                  </a:lnTo>
                  <a:lnTo>
                    <a:pt x="345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5" y="0"/>
                  </a:lnTo>
                  <a:lnTo>
                    <a:pt x="358" y="0"/>
                  </a:lnTo>
                  <a:lnTo>
                    <a:pt x="362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2" y="0"/>
                  </a:lnTo>
                  <a:lnTo>
                    <a:pt x="375" y="0"/>
                  </a:lnTo>
                  <a:lnTo>
                    <a:pt x="379" y="0"/>
                  </a:lnTo>
                  <a:lnTo>
                    <a:pt x="382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399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09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19" y="0"/>
                  </a:lnTo>
                  <a:lnTo>
                    <a:pt x="423" y="0"/>
                  </a:lnTo>
                  <a:lnTo>
                    <a:pt x="426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3" y="0"/>
                  </a:lnTo>
                  <a:lnTo>
                    <a:pt x="446" y="0"/>
                  </a:lnTo>
                  <a:lnTo>
                    <a:pt x="450" y="0"/>
                  </a:lnTo>
                  <a:lnTo>
                    <a:pt x="453" y="0"/>
                  </a:lnTo>
                  <a:lnTo>
                    <a:pt x="456" y="0"/>
                  </a:lnTo>
                  <a:lnTo>
                    <a:pt x="460" y="0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470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0" y="0"/>
                  </a:lnTo>
                  <a:lnTo>
                    <a:pt x="483" y="0"/>
                  </a:lnTo>
                  <a:lnTo>
                    <a:pt x="487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7" y="0"/>
                  </a:lnTo>
                  <a:lnTo>
                    <a:pt x="500" y="0"/>
                  </a:lnTo>
                  <a:lnTo>
                    <a:pt x="504" y="0"/>
                  </a:lnTo>
                  <a:lnTo>
                    <a:pt x="507" y="0"/>
                  </a:lnTo>
                  <a:lnTo>
                    <a:pt x="510" y="0"/>
                  </a:lnTo>
                  <a:lnTo>
                    <a:pt x="514" y="0"/>
                  </a:lnTo>
                  <a:lnTo>
                    <a:pt x="517" y="0"/>
                  </a:lnTo>
                  <a:lnTo>
                    <a:pt x="521" y="0"/>
                  </a:lnTo>
                  <a:lnTo>
                    <a:pt x="524" y="0"/>
                  </a:lnTo>
                  <a:lnTo>
                    <a:pt x="527" y="0"/>
                  </a:lnTo>
                  <a:lnTo>
                    <a:pt x="531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4" y="0"/>
                  </a:lnTo>
                  <a:lnTo>
                    <a:pt x="548" y="0"/>
                  </a:lnTo>
                  <a:lnTo>
                    <a:pt x="551" y="0"/>
                  </a:lnTo>
                  <a:lnTo>
                    <a:pt x="554" y="0"/>
                  </a:lnTo>
                  <a:lnTo>
                    <a:pt x="558" y="0"/>
                  </a:lnTo>
                  <a:lnTo>
                    <a:pt x="561" y="0"/>
                  </a:lnTo>
                  <a:lnTo>
                    <a:pt x="565" y="0"/>
                  </a:lnTo>
                  <a:lnTo>
                    <a:pt x="568" y="0"/>
                  </a:lnTo>
                  <a:lnTo>
                    <a:pt x="571" y="0"/>
                  </a:lnTo>
                  <a:lnTo>
                    <a:pt x="575" y="0"/>
                  </a:lnTo>
                  <a:lnTo>
                    <a:pt x="578" y="0"/>
                  </a:lnTo>
                  <a:lnTo>
                    <a:pt x="581" y="0"/>
                  </a:lnTo>
                  <a:lnTo>
                    <a:pt x="585" y="0"/>
                  </a:lnTo>
                  <a:lnTo>
                    <a:pt x="588" y="0"/>
                  </a:lnTo>
                  <a:lnTo>
                    <a:pt x="592" y="0"/>
                  </a:lnTo>
                  <a:lnTo>
                    <a:pt x="595" y="0"/>
                  </a:lnTo>
                  <a:lnTo>
                    <a:pt x="598" y="0"/>
                  </a:lnTo>
                  <a:lnTo>
                    <a:pt x="602" y="0"/>
                  </a:lnTo>
                  <a:lnTo>
                    <a:pt x="605" y="0"/>
                  </a:lnTo>
                  <a:lnTo>
                    <a:pt x="608" y="0"/>
                  </a:lnTo>
                  <a:lnTo>
                    <a:pt x="612" y="0"/>
                  </a:lnTo>
                  <a:lnTo>
                    <a:pt x="615" y="0"/>
                  </a:lnTo>
                  <a:lnTo>
                    <a:pt x="619" y="0"/>
                  </a:lnTo>
                  <a:lnTo>
                    <a:pt x="622" y="0"/>
                  </a:lnTo>
                  <a:lnTo>
                    <a:pt x="625" y="0"/>
                  </a:lnTo>
                  <a:lnTo>
                    <a:pt x="629" y="0"/>
                  </a:lnTo>
                  <a:lnTo>
                    <a:pt x="632" y="0"/>
                  </a:lnTo>
                  <a:lnTo>
                    <a:pt x="635" y="0"/>
                  </a:lnTo>
                  <a:lnTo>
                    <a:pt x="639" y="0"/>
                  </a:lnTo>
                  <a:lnTo>
                    <a:pt x="642" y="0"/>
                  </a:lnTo>
                  <a:lnTo>
                    <a:pt x="646" y="0"/>
                  </a:lnTo>
                  <a:lnTo>
                    <a:pt x="649" y="0"/>
                  </a:lnTo>
                  <a:lnTo>
                    <a:pt x="652" y="0"/>
                  </a:lnTo>
                  <a:lnTo>
                    <a:pt x="656" y="0"/>
                  </a:lnTo>
                  <a:lnTo>
                    <a:pt x="659" y="0"/>
                  </a:lnTo>
                  <a:lnTo>
                    <a:pt x="662" y="0"/>
                  </a:lnTo>
                  <a:lnTo>
                    <a:pt x="666" y="0"/>
                  </a:lnTo>
                  <a:lnTo>
                    <a:pt x="669" y="0"/>
                  </a:lnTo>
                  <a:lnTo>
                    <a:pt x="673" y="0"/>
                  </a:lnTo>
                  <a:lnTo>
                    <a:pt x="676" y="0"/>
                  </a:lnTo>
                  <a:lnTo>
                    <a:pt x="679" y="0"/>
                  </a:lnTo>
                  <a:lnTo>
                    <a:pt x="683" y="0"/>
                  </a:lnTo>
                  <a:lnTo>
                    <a:pt x="686" y="0"/>
                  </a:lnTo>
                  <a:lnTo>
                    <a:pt x="690" y="0"/>
                  </a:lnTo>
                  <a:lnTo>
                    <a:pt x="693" y="0"/>
                  </a:lnTo>
                  <a:lnTo>
                    <a:pt x="696" y="0"/>
                  </a:lnTo>
                  <a:lnTo>
                    <a:pt x="700" y="0"/>
                  </a:lnTo>
                  <a:lnTo>
                    <a:pt x="703" y="0"/>
                  </a:lnTo>
                  <a:lnTo>
                    <a:pt x="706" y="0"/>
                  </a:lnTo>
                  <a:lnTo>
                    <a:pt x="710" y="0"/>
                  </a:lnTo>
                  <a:lnTo>
                    <a:pt x="713" y="0"/>
                  </a:lnTo>
                  <a:lnTo>
                    <a:pt x="717" y="0"/>
                  </a:lnTo>
                  <a:lnTo>
                    <a:pt x="720" y="0"/>
                  </a:lnTo>
                  <a:lnTo>
                    <a:pt x="723" y="0"/>
                  </a:lnTo>
                  <a:lnTo>
                    <a:pt x="727" y="0"/>
                  </a:lnTo>
                  <a:lnTo>
                    <a:pt x="730" y="0"/>
                  </a:lnTo>
                  <a:lnTo>
                    <a:pt x="733" y="0"/>
                  </a:lnTo>
                  <a:lnTo>
                    <a:pt x="737" y="0"/>
                  </a:lnTo>
                  <a:lnTo>
                    <a:pt x="740" y="0"/>
                  </a:lnTo>
                  <a:lnTo>
                    <a:pt x="744" y="0"/>
                  </a:lnTo>
                  <a:lnTo>
                    <a:pt x="747" y="0"/>
                  </a:lnTo>
                  <a:lnTo>
                    <a:pt x="750" y="0"/>
                  </a:lnTo>
                  <a:lnTo>
                    <a:pt x="754" y="0"/>
                  </a:lnTo>
                  <a:lnTo>
                    <a:pt x="757" y="0"/>
                  </a:lnTo>
                  <a:lnTo>
                    <a:pt x="760" y="0"/>
                  </a:lnTo>
                  <a:lnTo>
                    <a:pt x="764" y="0"/>
                  </a:lnTo>
                  <a:lnTo>
                    <a:pt x="767" y="0"/>
                  </a:lnTo>
                  <a:lnTo>
                    <a:pt x="771" y="0"/>
                  </a:lnTo>
                  <a:lnTo>
                    <a:pt x="774" y="0"/>
                  </a:lnTo>
                  <a:lnTo>
                    <a:pt x="777" y="0"/>
                  </a:lnTo>
                  <a:lnTo>
                    <a:pt x="781" y="0"/>
                  </a:lnTo>
                  <a:lnTo>
                    <a:pt x="784" y="0"/>
                  </a:lnTo>
                  <a:lnTo>
                    <a:pt x="787" y="0"/>
                  </a:lnTo>
                  <a:lnTo>
                    <a:pt x="791" y="0"/>
                  </a:lnTo>
                  <a:lnTo>
                    <a:pt x="794" y="0"/>
                  </a:lnTo>
                  <a:lnTo>
                    <a:pt x="798" y="0"/>
                  </a:lnTo>
                  <a:lnTo>
                    <a:pt x="801" y="0"/>
                  </a:lnTo>
                  <a:lnTo>
                    <a:pt x="804" y="0"/>
                  </a:lnTo>
                  <a:lnTo>
                    <a:pt x="808" y="0"/>
                  </a:lnTo>
                  <a:lnTo>
                    <a:pt x="811" y="0"/>
                  </a:lnTo>
                  <a:lnTo>
                    <a:pt x="815" y="0"/>
                  </a:lnTo>
                  <a:lnTo>
                    <a:pt x="818" y="0"/>
                  </a:lnTo>
                  <a:lnTo>
                    <a:pt x="821" y="0"/>
                  </a:lnTo>
                  <a:lnTo>
                    <a:pt x="825" y="0"/>
                  </a:lnTo>
                  <a:lnTo>
                    <a:pt x="828" y="0"/>
                  </a:lnTo>
                  <a:lnTo>
                    <a:pt x="831" y="0"/>
                  </a:lnTo>
                  <a:lnTo>
                    <a:pt x="835" y="0"/>
                  </a:lnTo>
                  <a:lnTo>
                    <a:pt x="838" y="0"/>
                  </a:lnTo>
                  <a:lnTo>
                    <a:pt x="842" y="0"/>
                  </a:lnTo>
                  <a:lnTo>
                    <a:pt x="845" y="0"/>
                  </a:lnTo>
                  <a:lnTo>
                    <a:pt x="848" y="0"/>
                  </a:lnTo>
                  <a:lnTo>
                    <a:pt x="852" y="0"/>
                  </a:lnTo>
                  <a:lnTo>
                    <a:pt x="855" y="0"/>
                  </a:lnTo>
                  <a:lnTo>
                    <a:pt x="858" y="0"/>
                  </a:lnTo>
                  <a:lnTo>
                    <a:pt x="862" y="0"/>
                  </a:lnTo>
                  <a:lnTo>
                    <a:pt x="865" y="0"/>
                  </a:lnTo>
                  <a:lnTo>
                    <a:pt x="869" y="0"/>
                  </a:lnTo>
                  <a:lnTo>
                    <a:pt x="872" y="0"/>
                  </a:lnTo>
                  <a:lnTo>
                    <a:pt x="875" y="0"/>
                  </a:lnTo>
                  <a:lnTo>
                    <a:pt x="879" y="0"/>
                  </a:lnTo>
                  <a:lnTo>
                    <a:pt x="882" y="0"/>
                  </a:lnTo>
                  <a:lnTo>
                    <a:pt x="885" y="0"/>
                  </a:lnTo>
                  <a:lnTo>
                    <a:pt x="889" y="0"/>
                  </a:lnTo>
                  <a:lnTo>
                    <a:pt x="892" y="0"/>
                  </a:lnTo>
                  <a:lnTo>
                    <a:pt x="896" y="0"/>
                  </a:lnTo>
                  <a:lnTo>
                    <a:pt x="899" y="0"/>
                  </a:lnTo>
                  <a:lnTo>
                    <a:pt x="902" y="0"/>
                  </a:lnTo>
                  <a:lnTo>
                    <a:pt x="906" y="0"/>
                  </a:lnTo>
                  <a:lnTo>
                    <a:pt x="909" y="0"/>
                  </a:lnTo>
                  <a:lnTo>
                    <a:pt x="912" y="0"/>
                  </a:lnTo>
                  <a:lnTo>
                    <a:pt x="916" y="0"/>
                  </a:lnTo>
                  <a:lnTo>
                    <a:pt x="919" y="0"/>
                  </a:lnTo>
                  <a:lnTo>
                    <a:pt x="923" y="0"/>
                  </a:lnTo>
                  <a:lnTo>
                    <a:pt x="926" y="0"/>
                  </a:lnTo>
                  <a:lnTo>
                    <a:pt x="929" y="0"/>
                  </a:lnTo>
                  <a:lnTo>
                    <a:pt x="933" y="0"/>
                  </a:lnTo>
                  <a:lnTo>
                    <a:pt x="936" y="0"/>
                  </a:lnTo>
                  <a:lnTo>
                    <a:pt x="939" y="0"/>
                  </a:lnTo>
                  <a:lnTo>
                    <a:pt x="943" y="0"/>
                  </a:lnTo>
                  <a:lnTo>
                    <a:pt x="946" y="0"/>
                  </a:lnTo>
                  <a:lnTo>
                    <a:pt x="950" y="0"/>
                  </a:lnTo>
                  <a:lnTo>
                    <a:pt x="953" y="0"/>
                  </a:lnTo>
                  <a:lnTo>
                    <a:pt x="956" y="0"/>
                  </a:lnTo>
                  <a:lnTo>
                    <a:pt x="960" y="0"/>
                  </a:lnTo>
                  <a:lnTo>
                    <a:pt x="963" y="0"/>
                  </a:lnTo>
                  <a:lnTo>
                    <a:pt x="967" y="0"/>
                  </a:lnTo>
                  <a:lnTo>
                    <a:pt x="970" y="0"/>
                  </a:lnTo>
                  <a:lnTo>
                    <a:pt x="973" y="0"/>
                  </a:lnTo>
                  <a:lnTo>
                    <a:pt x="977" y="0"/>
                  </a:lnTo>
                  <a:lnTo>
                    <a:pt x="980" y="0"/>
                  </a:lnTo>
                  <a:lnTo>
                    <a:pt x="983" y="0"/>
                  </a:lnTo>
                  <a:lnTo>
                    <a:pt x="987" y="0"/>
                  </a:lnTo>
                  <a:lnTo>
                    <a:pt x="990" y="0"/>
                  </a:lnTo>
                  <a:lnTo>
                    <a:pt x="994" y="0"/>
                  </a:lnTo>
                  <a:lnTo>
                    <a:pt x="997" y="0"/>
                  </a:lnTo>
                  <a:lnTo>
                    <a:pt x="1000" y="0"/>
                  </a:lnTo>
                  <a:lnTo>
                    <a:pt x="1004" y="0"/>
                  </a:lnTo>
                  <a:lnTo>
                    <a:pt x="1007" y="0"/>
                  </a:lnTo>
                  <a:lnTo>
                    <a:pt x="1010" y="0"/>
                  </a:lnTo>
                  <a:lnTo>
                    <a:pt x="1014" y="0"/>
                  </a:lnTo>
                  <a:lnTo>
                    <a:pt x="1017" y="0"/>
                  </a:lnTo>
                  <a:lnTo>
                    <a:pt x="1021" y="0"/>
                  </a:lnTo>
                  <a:lnTo>
                    <a:pt x="1024" y="0"/>
                  </a:lnTo>
                  <a:lnTo>
                    <a:pt x="1027" y="0"/>
                  </a:lnTo>
                  <a:lnTo>
                    <a:pt x="1031" y="0"/>
                  </a:lnTo>
                  <a:lnTo>
                    <a:pt x="1034" y="0"/>
                  </a:lnTo>
                  <a:lnTo>
                    <a:pt x="1037" y="0"/>
                  </a:lnTo>
                  <a:lnTo>
                    <a:pt x="1041" y="0"/>
                  </a:lnTo>
                  <a:lnTo>
                    <a:pt x="1044" y="0"/>
                  </a:lnTo>
                  <a:lnTo>
                    <a:pt x="1048" y="0"/>
                  </a:lnTo>
                  <a:lnTo>
                    <a:pt x="1051" y="0"/>
                  </a:lnTo>
                  <a:lnTo>
                    <a:pt x="1054" y="0"/>
                  </a:lnTo>
                  <a:lnTo>
                    <a:pt x="1058" y="0"/>
                  </a:lnTo>
                  <a:lnTo>
                    <a:pt x="1061" y="0"/>
                  </a:lnTo>
                  <a:lnTo>
                    <a:pt x="1064" y="0"/>
                  </a:lnTo>
                  <a:lnTo>
                    <a:pt x="1068" y="0"/>
                  </a:lnTo>
                  <a:lnTo>
                    <a:pt x="1071" y="0"/>
                  </a:lnTo>
                  <a:lnTo>
                    <a:pt x="1075" y="0"/>
                  </a:lnTo>
                  <a:lnTo>
                    <a:pt x="1078" y="0"/>
                  </a:lnTo>
                  <a:lnTo>
                    <a:pt x="1081" y="0"/>
                  </a:lnTo>
                  <a:lnTo>
                    <a:pt x="1085" y="0"/>
                  </a:lnTo>
                  <a:lnTo>
                    <a:pt x="1088" y="0"/>
                  </a:lnTo>
                  <a:lnTo>
                    <a:pt x="1092" y="0"/>
                  </a:lnTo>
                  <a:lnTo>
                    <a:pt x="1095" y="0"/>
                  </a:lnTo>
                  <a:lnTo>
                    <a:pt x="1098" y="0"/>
                  </a:lnTo>
                  <a:lnTo>
                    <a:pt x="1102" y="0"/>
                  </a:lnTo>
                  <a:lnTo>
                    <a:pt x="1105" y="0"/>
                  </a:lnTo>
                  <a:lnTo>
                    <a:pt x="1108" y="0"/>
                  </a:lnTo>
                  <a:lnTo>
                    <a:pt x="1112" y="0"/>
                  </a:lnTo>
                  <a:lnTo>
                    <a:pt x="1115" y="0"/>
                  </a:lnTo>
                  <a:lnTo>
                    <a:pt x="1119" y="0"/>
                  </a:lnTo>
                  <a:lnTo>
                    <a:pt x="1122" y="0"/>
                  </a:lnTo>
                  <a:lnTo>
                    <a:pt x="1125" y="0"/>
                  </a:lnTo>
                  <a:lnTo>
                    <a:pt x="1129" y="0"/>
                  </a:lnTo>
                  <a:lnTo>
                    <a:pt x="1132" y="0"/>
                  </a:lnTo>
                  <a:lnTo>
                    <a:pt x="1135" y="0"/>
                  </a:lnTo>
                  <a:lnTo>
                    <a:pt x="1139" y="0"/>
                  </a:lnTo>
                  <a:lnTo>
                    <a:pt x="1142" y="0"/>
                  </a:lnTo>
                  <a:lnTo>
                    <a:pt x="1146" y="0"/>
                  </a:lnTo>
                  <a:lnTo>
                    <a:pt x="1149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9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9" y="0"/>
                  </a:lnTo>
                  <a:lnTo>
                    <a:pt x="1183" y="0"/>
                  </a:lnTo>
                  <a:lnTo>
                    <a:pt x="1186" y="0"/>
                  </a:lnTo>
                  <a:lnTo>
                    <a:pt x="1189" y="0"/>
                  </a:lnTo>
                  <a:lnTo>
                    <a:pt x="1193" y="0"/>
                  </a:lnTo>
                  <a:lnTo>
                    <a:pt x="1196" y="0"/>
                  </a:lnTo>
                  <a:lnTo>
                    <a:pt x="1200" y="0"/>
                  </a:lnTo>
                  <a:lnTo>
                    <a:pt x="1203" y="0"/>
                  </a:lnTo>
                  <a:lnTo>
                    <a:pt x="1206" y="0"/>
                  </a:lnTo>
                  <a:lnTo>
                    <a:pt x="1210" y="0"/>
                  </a:lnTo>
                  <a:lnTo>
                    <a:pt x="1213" y="0"/>
                  </a:lnTo>
                  <a:lnTo>
                    <a:pt x="1217" y="0"/>
                  </a:lnTo>
                  <a:lnTo>
                    <a:pt x="1220" y="0"/>
                  </a:lnTo>
                  <a:lnTo>
                    <a:pt x="1223" y="0"/>
                  </a:lnTo>
                  <a:lnTo>
                    <a:pt x="1227" y="0"/>
                  </a:lnTo>
                  <a:lnTo>
                    <a:pt x="1230" y="0"/>
                  </a:lnTo>
                  <a:lnTo>
                    <a:pt x="1233" y="0"/>
                  </a:lnTo>
                  <a:lnTo>
                    <a:pt x="1237" y="0"/>
                  </a:lnTo>
                  <a:lnTo>
                    <a:pt x="1240" y="0"/>
                  </a:lnTo>
                  <a:lnTo>
                    <a:pt x="1244" y="0"/>
                  </a:lnTo>
                  <a:lnTo>
                    <a:pt x="1247" y="0"/>
                  </a:lnTo>
                  <a:lnTo>
                    <a:pt x="1250" y="0"/>
                  </a:lnTo>
                  <a:lnTo>
                    <a:pt x="1254" y="0"/>
                  </a:lnTo>
                  <a:lnTo>
                    <a:pt x="1257" y="0"/>
                  </a:lnTo>
                  <a:lnTo>
                    <a:pt x="1260" y="0"/>
                  </a:lnTo>
                  <a:lnTo>
                    <a:pt x="1264" y="0"/>
                  </a:lnTo>
                  <a:lnTo>
                    <a:pt x="1267" y="0"/>
                  </a:lnTo>
                  <a:lnTo>
                    <a:pt x="1271" y="0"/>
                  </a:lnTo>
                  <a:lnTo>
                    <a:pt x="1274" y="0"/>
                  </a:lnTo>
                  <a:lnTo>
                    <a:pt x="1277" y="0"/>
                  </a:lnTo>
                  <a:lnTo>
                    <a:pt x="1281" y="0"/>
                  </a:lnTo>
                  <a:lnTo>
                    <a:pt x="1284" y="0"/>
                  </a:lnTo>
                  <a:lnTo>
                    <a:pt x="1287" y="0"/>
                  </a:lnTo>
                  <a:lnTo>
                    <a:pt x="1291" y="0"/>
                  </a:lnTo>
                  <a:lnTo>
                    <a:pt x="1294" y="0"/>
                  </a:lnTo>
                  <a:lnTo>
                    <a:pt x="1298" y="0"/>
                  </a:lnTo>
                  <a:lnTo>
                    <a:pt x="1301" y="0"/>
                  </a:lnTo>
                  <a:lnTo>
                    <a:pt x="1304" y="0"/>
                  </a:lnTo>
                  <a:lnTo>
                    <a:pt x="1308" y="0"/>
                  </a:lnTo>
                  <a:lnTo>
                    <a:pt x="1311" y="0"/>
                  </a:lnTo>
                  <a:lnTo>
                    <a:pt x="1314" y="0"/>
                  </a:lnTo>
                  <a:lnTo>
                    <a:pt x="1318" y="0"/>
                  </a:lnTo>
                  <a:lnTo>
                    <a:pt x="1321" y="0"/>
                  </a:lnTo>
                  <a:lnTo>
                    <a:pt x="1325" y="0"/>
                  </a:lnTo>
                  <a:lnTo>
                    <a:pt x="1328" y="0"/>
                  </a:lnTo>
                  <a:lnTo>
                    <a:pt x="1331" y="0"/>
                  </a:lnTo>
                  <a:lnTo>
                    <a:pt x="1335" y="0"/>
                  </a:lnTo>
                  <a:lnTo>
                    <a:pt x="1338" y="0"/>
                  </a:lnTo>
                  <a:lnTo>
                    <a:pt x="1342" y="0"/>
                  </a:lnTo>
                  <a:lnTo>
                    <a:pt x="1345" y="0"/>
                  </a:lnTo>
                  <a:lnTo>
                    <a:pt x="1348" y="0"/>
                  </a:lnTo>
                  <a:lnTo>
                    <a:pt x="1352" y="0"/>
                  </a:lnTo>
                  <a:lnTo>
                    <a:pt x="1355" y="0"/>
                  </a:lnTo>
                  <a:lnTo>
                    <a:pt x="1358" y="0"/>
                  </a:lnTo>
                  <a:lnTo>
                    <a:pt x="1362" y="0"/>
                  </a:lnTo>
                  <a:lnTo>
                    <a:pt x="1367" y="0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5" name="Oval 1810"/>
            <p:cNvSpPr>
              <a:spLocks noChangeArrowheads="1"/>
            </p:cNvSpPr>
            <p:nvPr/>
          </p:nvSpPr>
          <p:spPr bwMode="auto">
            <a:xfrm>
              <a:off x="2158095" y="4451900"/>
              <a:ext cx="39532" cy="44732"/>
            </a:xfrm>
            <a:prstGeom prst="ellipse">
              <a:avLst/>
            </a:prstGeom>
            <a:solidFill>
              <a:srgbClr val="000000"/>
            </a:solidFill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426" name="Oval 1811"/>
            <p:cNvSpPr>
              <a:spLocks noChangeArrowheads="1"/>
            </p:cNvSpPr>
            <p:nvPr/>
          </p:nvSpPr>
          <p:spPr bwMode="auto">
            <a:xfrm>
              <a:off x="2850740" y="4818406"/>
              <a:ext cx="39532" cy="44732"/>
            </a:xfrm>
            <a:prstGeom prst="ellipse">
              <a:avLst/>
            </a:prstGeom>
            <a:solidFill>
              <a:srgbClr val="000000"/>
            </a:solidFill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427" name="Oval 1812"/>
            <p:cNvSpPr>
              <a:spLocks noChangeArrowheads="1"/>
            </p:cNvSpPr>
            <p:nvPr/>
          </p:nvSpPr>
          <p:spPr bwMode="auto">
            <a:xfrm>
              <a:off x="2785673" y="4865302"/>
              <a:ext cx="39532" cy="44732"/>
            </a:xfrm>
            <a:prstGeom prst="ellipse">
              <a:avLst/>
            </a:prstGeom>
            <a:solidFill>
              <a:srgbClr val="000000"/>
            </a:solidFill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428" name="Oval 1810"/>
            <p:cNvSpPr>
              <a:spLocks noChangeArrowheads="1"/>
            </p:cNvSpPr>
            <p:nvPr/>
          </p:nvSpPr>
          <p:spPr bwMode="auto">
            <a:xfrm>
              <a:off x="2471884" y="4726779"/>
              <a:ext cx="39532" cy="44732"/>
            </a:xfrm>
            <a:prstGeom prst="ellipse">
              <a:avLst/>
            </a:prstGeom>
            <a:solidFill>
              <a:srgbClr val="000000"/>
            </a:solidFill>
            <a:ln w="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313" name="TextBox 459"/>
            <p:cNvSpPr txBox="1">
              <a:spLocks noChangeArrowheads="1"/>
            </p:cNvSpPr>
            <p:nvPr/>
          </p:nvSpPr>
          <p:spPr bwMode="auto">
            <a:xfrm>
              <a:off x="1781351" y="4724400"/>
              <a:ext cx="65704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latin typeface="Times New Roman" panose="02020603050405020304" pitchFamily="18" charset="0"/>
                  <a:cs typeface="Times New Roman" pitchFamily="18" charset="0"/>
                </a:rPr>
                <a:t>HBL-1</a:t>
              </a:r>
              <a:endParaRPr lang="en-US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23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/>
          <p:cNvSpPr txBox="1">
            <a:spLocks noChangeArrowheads="1"/>
          </p:cNvSpPr>
          <p:nvPr/>
        </p:nvSpPr>
        <p:spPr bwMode="auto">
          <a:xfrm>
            <a:off x="2632075" y="3090446"/>
            <a:ext cx="7765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p21</a:t>
            </a:r>
          </a:p>
        </p:txBody>
      </p:sp>
      <p:sp>
        <p:nvSpPr>
          <p:cNvPr id="3" name="TextBox 64"/>
          <p:cNvSpPr txBox="1">
            <a:spLocks noChangeArrowheads="1"/>
          </p:cNvSpPr>
          <p:nvPr/>
        </p:nvSpPr>
        <p:spPr bwMode="auto">
          <a:xfrm>
            <a:off x="2517775" y="2716213"/>
            <a:ext cx="7765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AKT</a:t>
            </a:r>
          </a:p>
        </p:txBody>
      </p:sp>
      <p:sp>
        <p:nvSpPr>
          <p:cNvPr id="4" name="TextBox 67"/>
          <p:cNvSpPr txBox="1">
            <a:spLocks noChangeArrowheads="1"/>
          </p:cNvSpPr>
          <p:nvPr/>
        </p:nvSpPr>
        <p:spPr bwMode="auto">
          <a:xfrm>
            <a:off x="2362200" y="2252663"/>
            <a:ext cx="9939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p-AKT</a:t>
            </a:r>
          </a:p>
        </p:txBody>
      </p:sp>
      <p:sp>
        <p:nvSpPr>
          <p:cNvPr id="5" name="TextBox 36"/>
          <p:cNvSpPr txBox="1">
            <a:spLocks noChangeArrowheads="1"/>
          </p:cNvSpPr>
          <p:nvPr/>
        </p:nvSpPr>
        <p:spPr bwMode="auto">
          <a:xfrm>
            <a:off x="2689225" y="5005388"/>
            <a:ext cx="6229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Tub</a:t>
            </a:r>
          </a:p>
        </p:txBody>
      </p:sp>
      <p:sp>
        <p:nvSpPr>
          <p:cNvPr id="6" name="TextBox 42"/>
          <p:cNvSpPr txBox="1">
            <a:spLocks noChangeArrowheads="1"/>
          </p:cNvSpPr>
          <p:nvPr/>
        </p:nvSpPr>
        <p:spPr bwMode="auto">
          <a:xfrm>
            <a:off x="2209800" y="4660900"/>
            <a:ext cx="9680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p-H2A.X</a:t>
            </a:r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2451099" y="3471446"/>
            <a:ext cx="8818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Ac-H3</a:t>
            </a: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2449511" y="4235450"/>
            <a:ext cx="8835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Ac-H4</a:t>
            </a:r>
          </a:p>
        </p:txBody>
      </p:sp>
      <p:sp>
        <p:nvSpPr>
          <p:cNvPr id="9" name="TextBox 17"/>
          <p:cNvSpPr txBox="1">
            <a:spLocks noChangeArrowheads="1"/>
          </p:cNvSpPr>
          <p:nvPr/>
        </p:nvSpPr>
        <p:spPr bwMode="auto">
          <a:xfrm>
            <a:off x="2717493" y="3810000"/>
            <a:ext cx="5591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H3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52400" y="87868"/>
            <a:ext cx="25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140076" y="1024306"/>
            <a:ext cx="3032124" cy="4285882"/>
            <a:chOff x="3140076" y="1024306"/>
            <a:chExt cx="2563138" cy="4285882"/>
          </a:xfrm>
        </p:grpSpPr>
        <p:pic>
          <p:nvPicPr>
            <p:cNvPr id="41" name="Picture 5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1880" y="2686050"/>
              <a:ext cx="2289705" cy="3381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5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4279" y="2305050"/>
              <a:ext cx="2297306" cy="2873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TextBox 17"/>
            <p:cNvSpPr txBox="1">
              <a:spLocks noChangeArrowheads="1"/>
            </p:cNvSpPr>
            <p:nvPr/>
          </p:nvSpPr>
          <p:spPr bwMode="auto">
            <a:xfrm>
              <a:off x="3962282" y="1024306"/>
              <a:ext cx="852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Times New Roman" pitchFamily="18" charset="0"/>
                  <a:cs typeface="Times New Roman" pitchFamily="18" charset="0"/>
                </a:rPr>
                <a:t>OCI-LY7</a:t>
              </a: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4435992" y="1676400"/>
              <a:ext cx="93108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22"/>
            <p:cNvSpPr txBox="1">
              <a:spLocks noChangeArrowheads="1"/>
            </p:cNvSpPr>
            <p:nvPr/>
          </p:nvSpPr>
          <p:spPr bwMode="auto">
            <a:xfrm>
              <a:off x="3140076" y="1922621"/>
              <a:ext cx="27128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46" name="TextBox 23"/>
            <p:cNvSpPr txBox="1">
              <a:spLocks noChangeArrowheads="1"/>
            </p:cNvSpPr>
            <p:nvPr/>
          </p:nvSpPr>
          <p:spPr bwMode="auto">
            <a:xfrm>
              <a:off x="3383298" y="1922621"/>
              <a:ext cx="6384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latin typeface="Times New Roman" pitchFamily="18" charset="0"/>
                  <a:cs typeface="Times New Roman" pitchFamily="18" charset="0"/>
                </a:rPr>
                <a:t>BZ</a:t>
              </a:r>
            </a:p>
          </p:txBody>
        </p:sp>
        <p:sp>
          <p:nvSpPr>
            <p:cNvPr id="47" name="TextBox 24"/>
            <p:cNvSpPr txBox="1">
              <a:spLocks noChangeArrowheads="1"/>
            </p:cNvSpPr>
            <p:nvPr/>
          </p:nvSpPr>
          <p:spPr bwMode="auto">
            <a:xfrm>
              <a:off x="3674024" y="1922621"/>
              <a:ext cx="46934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latin typeface="Times New Roman" pitchFamily="18" charset="0"/>
                  <a:cs typeface="Times New Roman" pitchFamily="18" charset="0"/>
                </a:rPr>
                <a:t>PB</a:t>
              </a:r>
            </a:p>
          </p:txBody>
        </p:sp>
        <p:sp>
          <p:nvSpPr>
            <p:cNvPr id="48" name="TextBox 25"/>
            <p:cNvSpPr txBox="1">
              <a:spLocks noChangeArrowheads="1"/>
            </p:cNvSpPr>
            <p:nvPr/>
          </p:nvSpPr>
          <p:spPr bwMode="auto">
            <a:xfrm>
              <a:off x="3939124" y="1676400"/>
              <a:ext cx="73346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latin typeface="Times New Roman" pitchFamily="18" charset="0"/>
                  <a:cs typeface="Times New Roman" pitchFamily="18" charset="0"/>
                </a:rPr>
                <a:t>BZ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 smtClean="0">
                  <a:latin typeface="Times New Roman" pitchFamily="18" charset="0"/>
                  <a:cs typeface="Times New Roman" pitchFamily="18" charset="0"/>
                </a:rPr>
                <a:t>PB</a:t>
              </a:r>
              <a:endParaRPr lang="en-US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5"/>
            <p:cNvSpPr txBox="1">
              <a:spLocks noChangeArrowheads="1"/>
            </p:cNvSpPr>
            <p:nvPr/>
          </p:nvSpPr>
          <p:spPr bwMode="auto">
            <a:xfrm>
              <a:off x="3552413" y="1322387"/>
              <a:ext cx="32955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latin typeface="Times New Roman" pitchFamily="18" charset="0"/>
                  <a:cs typeface="Times New Roman" pitchFamily="18" charset="0"/>
                </a:rPr>
                <a:t>4h</a:t>
              </a:r>
            </a:p>
          </p:txBody>
        </p:sp>
        <p:sp>
          <p:nvSpPr>
            <p:cNvPr id="50" name="TextBox 46"/>
            <p:cNvSpPr txBox="1">
              <a:spLocks noChangeArrowheads="1"/>
            </p:cNvSpPr>
            <p:nvPr/>
          </p:nvSpPr>
          <p:spPr bwMode="auto">
            <a:xfrm>
              <a:off x="4699716" y="1322387"/>
              <a:ext cx="32955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latin typeface="Times New Roman" pitchFamily="18" charset="0"/>
                  <a:cs typeface="Times New Roman" pitchFamily="18" charset="0"/>
                </a:rPr>
                <a:t>8h</a:t>
              </a:r>
            </a:p>
          </p:txBody>
        </p:sp>
        <p:cxnSp>
          <p:nvCxnSpPr>
            <p:cNvPr id="51" name="Straight Connector 50"/>
            <p:cNvCxnSpPr/>
            <p:nvPr/>
          </p:nvCxnSpPr>
          <p:spPr bwMode="auto">
            <a:xfrm>
              <a:off x="3299690" y="1676400"/>
              <a:ext cx="93678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22"/>
            <p:cNvSpPr txBox="1">
              <a:spLocks noChangeArrowheads="1"/>
            </p:cNvSpPr>
            <p:nvPr/>
          </p:nvSpPr>
          <p:spPr bwMode="auto">
            <a:xfrm>
              <a:off x="4323743" y="1922621"/>
              <a:ext cx="27128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53" name="TextBox 23"/>
            <p:cNvSpPr txBox="1">
              <a:spLocks noChangeArrowheads="1"/>
            </p:cNvSpPr>
            <p:nvPr/>
          </p:nvSpPr>
          <p:spPr bwMode="auto">
            <a:xfrm>
              <a:off x="4555337" y="1922621"/>
              <a:ext cx="56815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latin typeface="Times New Roman" pitchFamily="18" charset="0"/>
                  <a:cs typeface="Times New Roman" pitchFamily="18" charset="0"/>
                </a:rPr>
                <a:t>BZ</a:t>
              </a:r>
            </a:p>
          </p:txBody>
        </p:sp>
        <p:sp>
          <p:nvSpPr>
            <p:cNvPr id="54" name="TextBox 24"/>
            <p:cNvSpPr txBox="1">
              <a:spLocks noChangeArrowheads="1"/>
            </p:cNvSpPr>
            <p:nvPr/>
          </p:nvSpPr>
          <p:spPr bwMode="auto">
            <a:xfrm>
              <a:off x="4902301" y="1922621"/>
              <a:ext cx="47884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latin typeface="Times New Roman" pitchFamily="18" charset="0"/>
                  <a:cs typeface="Times New Roman" pitchFamily="18" charset="0"/>
                </a:rPr>
                <a:t>PB</a:t>
              </a:r>
            </a:p>
          </p:txBody>
        </p:sp>
        <p:sp>
          <p:nvSpPr>
            <p:cNvPr id="55" name="TextBox 25"/>
            <p:cNvSpPr txBox="1">
              <a:spLocks noChangeArrowheads="1"/>
            </p:cNvSpPr>
            <p:nvPr/>
          </p:nvSpPr>
          <p:spPr bwMode="auto">
            <a:xfrm>
              <a:off x="5186176" y="1676400"/>
              <a:ext cx="51703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latin typeface="Times New Roman" pitchFamily="18" charset="0"/>
                  <a:cs typeface="Times New Roman" pitchFamily="18" charset="0"/>
                </a:rPr>
                <a:t>BZ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 smtClean="0">
                  <a:latin typeface="Times New Roman" pitchFamily="18" charset="0"/>
                  <a:cs typeface="Times New Roman" pitchFamily="18" charset="0"/>
                </a:rPr>
                <a:t>PB</a:t>
              </a:r>
              <a:endParaRPr lang="en-US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4" name="Picture 4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4279" y="4249738"/>
              <a:ext cx="2282105" cy="322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" name="Picture 5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7581" y="3843338"/>
              <a:ext cx="2303006" cy="3143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6" name="Picture 5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1880" y="5038725"/>
              <a:ext cx="2289705" cy="2714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7" name="Picture 5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1880" y="3471863"/>
              <a:ext cx="2289705" cy="3206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8" name="Picture 5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6180" y="4679950"/>
              <a:ext cx="2303006" cy="3032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0802" y="3124200"/>
              <a:ext cx="2285582" cy="2762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1784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301" y="4913608"/>
            <a:ext cx="2537663" cy="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68486" y="5097798"/>
            <a:ext cx="592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5638800"/>
            <a:ext cx="943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C-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casp3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301" y="6075933"/>
            <a:ext cx="2537663" cy="3022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24219" y="6062246"/>
            <a:ext cx="558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301" y="5597189"/>
            <a:ext cx="2537663" cy="3999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283836" y="3962400"/>
            <a:ext cx="7933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 smtClean="0">
                <a:latin typeface="Times New Roman" panose="02020603050405020304" pitchFamily="18" charset="0"/>
                <a:cs typeface="Times New Roman" pitchFamily="18" charset="0"/>
              </a:rPr>
              <a:t>shBim</a:t>
            </a:r>
            <a:endParaRPr lang="en-US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230"/>
          <p:cNvSpPr txBox="1">
            <a:spLocks noChangeArrowheads="1"/>
          </p:cNvSpPr>
          <p:nvPr/>
        </p:nvSpPr>
        <p:spPr bwMode="auto">
          <a:xfrm>
            <a:off x="6059097" y="3980697"/>
            <a:ext cx="8642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 smtClean="0">
                <a:latin typeface="Times New Roman" panose="02020603050405020304" pitchFamily="18" charset="0"/>
                <a:cs typeface="Times New Roman" pitchFamily="18" charset="0"/>
              </a:rPr>
              <a:t>shGFP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231"/>
          <p:cNvSpPr txBox="1">
            <a:spLocks noChangeArrowheads="1"/>
          </p:cNvSpPr>
          <p:nvPr/>
        </p:nvSpPr>
        <p:spPr bwMode="auto">
          <a:xfrm>
            <a:off x="5761024" y="4513421"/>
            <a:ext cx="3528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13" name="TextBox 232"/>
          <p:cNvSpPr txBox="1">
            <a:spLocks noChangeArrowheads="1"/>
          </p:cNvSpPr>
          <p:nvPr/>
        </p:nvSpPr>
        <p:spPr bwMode="auto">
          <a:xfrm>
            <a:off x="5994980" y="4513421"/>
            <a:ext cx="5987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itchFamily="18" charset="0"/>
              </a:rPr>
              <a:t>BZ</a:t>
            </a:r>
          </a:p>
        </p:txBody>
      </p:sp>
      <p:sp>
        <p:nvSpPr>
          <p:cNvPr id="14" name="TextBox 233"/>
          <p:cNvSpPr txBox="1">
            <a:spLocks noChangeArrowheads="1"/>
          </p:cNvSpPr>
          <p:nvPr/>
        </p:nvSpPr>
        <p:spPr bwMode="auto">
          <a:xfrm>
            <a:off x="6278665" y="4513421"/>
            <a:ext cx="6766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  <a:cs typeface="Times New Roman" pitchFamily="18" charset="0"/>
              </a:rPr>
              <a:t>PB</a:t>
            </a:r>
            <a:endParaRPr lang="en-US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234"/>
          <p:cNvSpPr txBox="1">
            <a:spLocks noChangeArrowheads="1"/>
          </p:cNvSpPr>
          <p:nvPr/>
        </p:nvSpPr>
        <p:spPr bwMode="auto">
          <a:xfrm>
            <a:off x="6598722" y="4267200"/>
            <a:ext cx="6919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  <a:cs typeface="Times New Roman" pitchFamily="18" charset="0"/>
              </a:rPr>
              <a:t>BZ</a:t>
            </a:r>
            <a:endParaRPr lang="en-US" altLang="en-US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PB</a:t>
            </a:r>
            <a:endParaRPr lang="en-US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231"/>
          <p:cNvSpPr txBox="1">
            <a:spLocks noChangeArrowheads="1"/>
          </p:cNvSpPr>
          <p:nvPr/>
        </p:nvSpPr>
        <p:spPr bwMode="auto">
          <a:xfrm>
            <a:off x="6962397" y="4513421"/>
            <a:ext cx="3528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18" name="TextBox 232"/>
          <p:cNvSpPr txBox="1">
            <a:spLocks noChangeArrowheads="1"/>
          </p:cNvSpPr>
          <p:nvPr/>
        </p:nvSpPr>
        <p:spPr bwMode="auto">
          <a:xfrm>
            <a:off x="7229351" y="4513421"/>
            <a:ext cx="6592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  <a:cs typeface="Times New Roman" pitchFamily="18" charset="0"/>
              </a:rPr>
              <a:t>BZ</a:t>
            </a:r>
            <a:endParaRPr lang="en-US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233"/>
          <p:cNvSpPr txBox="1">
            <a:spLocks noChangeArrowheads="1"/>
          </p:cNvSpPr>
          <p:nvPr/>
        </p:nvSpPr>
        <p:spPr bwMode="auto">
          <a:xfrm>
            <a:off x="7596977" y="4513421"/>
            <a:ext cx="5564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  <a:cs typeface="Times New Roman" pitchFamily="18" charset="0"/>
              </a:rPr>
              <a:t>PB</a:t>
            </a:r>
            <a:endParaRPr lang="en-US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34"/>
          <p:cNvSpPr txBox="1">
            <a:spLocks noChangeArrowheads="1"/>
          </p:cNvSpPr>
          <p:nvPr/>
        </p:nvSpPr>
        <p:spPr bwMode="auto">
          <a:xfrm>
            <a:off x="7913469" y="4267200"/>
            <a:ext cx="4685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  <a:cs typeface="Times New Roman" pitchFamily="18" charset="0"/>
              </a:rPr>
              <a:t>BZ</a:t>
            </a:r>
            <a:endParaRPr lang="en-US" altLang="en-US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PB</a:t>
            </a:r>
            <a:endParaRPr lang="en-US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658" y="10252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4516" y="6051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5257800" y="37338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99286" y="762000"/>
            <a:ext cx="2291514" cy="2454396"/>
            <a:chOff x="1065212" y="777858"/>
            <a:chExt cx="2291514" cy="2454396"/>
          </a:xfrm>
        </p:grpSpPr>
        <p:sp>
          <p:nvSpPr>
            <p:cNvPr id="236" name="TextBox 116"/>
            <p:cNvSpPr txBox="1">
              <a:spLocks noChangeArrowheads="1"/>
            </p:cNvSpPr>
            <p:nvPr/>
          </p:nvSpPr>
          <p:spPr bwMode="auto">
            <a:xfrm>
              <a:off x="1457325" y="1143000"/>
              <a:ext cx="4111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Times New Roman" pitchFamily="18" charset="0"/>
                  <a:cs typeface="Times New Roman" pitchFamily="18" charset="0"/>
                </a:rPr>
                <a:t>BZ</a:t>
              </a:r>
            </a:p>
          </p:txBody>
        </p:sp>
        <p:sp>
          <p:nvSpPr>
            <p:cNvPr id="237" name="TextBox 389"/>
            <p:cNvSpPr txBox="1">
              <a:spLocks noChangeArrowheads="1"/>
            </p:cNvSpPr>
            <p:nvPr/>
          </p:nvSpPr>
          <p:spPr bwMode="auto">
            <a:xfrm>
              <a:off x="1447800" y="1347788"/>
              <a:ext cx="403225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Times New Roman" pitchFamily="18" charset="0"/>
                  <a:cs typeface="Times New Roman" pitchFamily="18" charset="0"/>
                </a:rPr>
                <a:t>PB</a:t>
              </a:r>
            </a:p>
          </p:txBody>
        </p:sp>
        <p:sp>
          <p:nvSpPr>
            <p:cNvPr id="222" name="TextBox 4"/>
            <p:cNvSpPr txBox="1">
              <a:spLocks noChangeArrowheads="1"/>
            </p:cNvSpPr>
            <p:nvPr/>
          </p:nvSpPr>
          <p:spPr bwMode="auto">
            <a:xfrm>
              <a:off x="1954293" y="777858"/>
              <a:ext cx="104227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latin typeface="Times New Roman" pitchFamily="18" charset="0"/>
                  <a:cs typeface="Times New Roman" pitchFamily="18" charset="0"/>
                </a:rPr>
                <a:t>SU-DHL16</a:t>
              </a:r>
            </a:p>
          </p:txBody>
        </p:sp>
        <p:cxnSp>
          <p:nvCxnSpPr>
            <p:cNvPr id="223" name="Straight Connector 222"/>
            <p:cNvCxnSpPr/>
            <p:nvPr/>
          </p:nvCxnSpPr>
          <p:spPr bwMode="auto">
            <a:xfrm>
              <a:off x="1796460" y="1138220"/>
              <a:ext cx="140667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7" name="Group 741"/>
            <p:cNvGrpSpPr>
              <a:grpSpLocks/>
            </p:cNvGrpSpPr>
            <p:nvPr/>
          </p:nvGrpSpPr>
          <p:grpSpPr bwMode="auto">
            <a:xfrm>
              <a:off x="1828799" y="1108061"/>
              <a:ext cx="1440728" cy="533199"/>
              <a:chOff x="5755337" y="4751865"/>
              <a:chExt cx="637074" cy="532893"/>
            </a:xfrm>
          </p:grpSpPr>
          <p:sp>
            <p:nvSpPr>
              <p:cNvPr id="228" name="TextBox 742"/>
              <p:cNvSpPr txBox="1">
                <a:spLocks noChangeArrowheads="1"/>
              </p:cNvSpPr>
              <p:nvPr/>
            </p:nvSpPr>
            <p:spPr bwMode="auto">
              <a:xfrm>
                <a:off x="5755337" y="4751865"/>
                <a:ext cx="107884" cy="307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229" name="TextBox 743"/>
              <p:cNvSpPr txBox="1">
                <a:spLocks noChangeArrowheads="1"/>
              </p:cNvSpPr>
              <p:nvPr/>
            </p:nvSpPr>
            <p:spPr bwMode="auto">
              <a:xfrm>
                <a:off x="5914712" y="4761385"/>
                <a:ext cx="126314" cy="307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</p:txBody>
          </p:sp>
          <p:sp>
            <p:nvSpPr>
              <p:cNvPr id="230" name="TextBox 744"/>
              <p:cNvSpPr txBox="1">
                <a:spLocks noChangeArrowheads="1"/>
              </p:cNvSpPr>
              <p:nvPr/>
            </p:nvSpPr>
            <p:spPr bwMode="auto">
              <a:xfrm>
                <a:off x="6105461" y="4751865"/>
                <a:ext cx="107884" cy="307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231" name="TextBox 745"/>
              <p:cNvSpPr txBox="1">
                <a:spLocks noChangeArrowheads="1"/>
              </p:cNvSpPr>
              <p:nvPr/>
            </p:nvSpPr>
            <p:spPr bwMode="auto">
              <a:xfrm>
                <a:off x="6266092" y="4751869"/>
                <a:ext cx="126314" cy="307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</p:txBody>
          </p:sp>
          <p:sp>
            <p:nvSpPr>
              <p:cNvPr id="232" name="TextBox 746"/>
              <p:cNvSpPr txBox="1">
                <a:spLocks noChangeArrowheads="1"/>
              </p:cNvSpPr>
              <p:nvPr/>
            </p:nvSpPr>
            <p:spPr bwMode="auto">
              <a:xfrm>
                <a:off x="5755337" y="4967645"/>
                <a:ext cx="107884" cy="307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233" name="TextBox 747"/>
              <p:cNvSpPr txBox="1">
                <a:spLocks noChangeArrowheads="1"/>
              </p:cNvSpPr>
              <p:nvPr/>
            </p:nvSpPr>
            <p:spPr bwMode="auto">
              <a:xfrm>
                <a:off x="5934791" y="4967637"/>
                <a:ext cx="107884" cy="307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-</a:t>
                </a:r>
              </a:p>
            </p:txBody>
          </p:sp>
          <p:sp>
            <p:nvSpPr>
              <p:cNvPr id="234" name="TextBox 748"/>
              <p:cNvSpPr txBox="1">
                <a:spLocks noChangeArrowheads="1"/>
              </p:cNvSpPr>
              <p:nvPr/>
            </p:nvSpPr>
            <p:spPr bwMode="auto">
              <a:xfrm>
                <a:off x="6084128" y="4977157"/>
                <a:ext cx="126314" cy="307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</p:txBody>
          </p:sp>
          <p:sp>
            <p:nvSpPr>
              <p:cNvPr id="235" name="TextBox 749"/>
              <p:cNvSpPr txBox="1">
                <a:spLocks noChangeArrowheads="1"/>
              </p:cNvSpPr>
              <p:nvPr/>
            </p:nvSpPr>
            <p:spPr bwMode="auto">
              <a:xfrm>
                <a:off x="6266097" y="4977151"/>
                <a:ext cx="126314" cy="307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065212" y="1600200"/>
              <a:ext cx="2291514" cy="1632054"/>
              <a:chOff x="1065212" y="1603398"/>
              <a:chExt cx="2291514" cy="1412711"/>
            </a:xfrm>
          </p:grpSpPr>
          <p:sp>
            <p:nvSpPr>
              <p:cNvPr id="221" name="TextBox 1"/>
              <p:cNvSpPr txBox="1">
                <a:spLocks noChangeArrowheads="1"/>
              </p:cNvSpPr>
              <p:nvPr/>
            </p:nvSpPr>
            <p:spPr bwMode="auto">
              <a:xfrm>
                <a:off x="1065212" y="2352353"/>
                <a:ext cx="692818" cy="266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 err="1">
                    <a:latin typeface="Times New Roman" pitchFamily="18" charset="0"/>
                    <a:cs typeface="Times New Roman" pitchFamily="18" charset="0"/>
                  </a:rPr>
                  <a:t>Bcl-xL</a:t>
                </a:r>
                <a:endParaRPr lang="en-US" alt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4" name="TextBox 18"/>
              <p:cNvSpPr txBox="1">
                <a:spLocks noChangeArrowheads="1"/>
              </p:cNvSpPr>
              <p:nvPr/>
            </p:nvSpPr>
            <p:spPr bwMode="auto">
              <a:xfrm>
                <a:off x="1109662" y="1603398"/>
                <a:ext cx="623889" cy="266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Mcl-1</a:t>
                </a:r>
              </a:p>
            </p:txBody>
          </p:sp>
          <p:sp>
            <p:nvSpPr>
              <p:cNvPr id="225" name="TextBox 25"/>
              <p:cNvSpPr txBox="1">
                <a:spLocks noChangeArrowheads="1"/>
              </p:cNvSpPr>
              <p:nvPr/>
            </p:nvSpPr>
            <p:spPr bwMode="auto">
              <a:xfrm>
                <a:off x="1217612" y="2749696"/>
                <a:ext cx="466923" cy="266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Tub</a:t>
                </a:r>
              </a:p>
            </p:txBody>
          </p:sp>
          <p:sp>
            <p:nvSpPr>
              <p:cNvPr id="226" name="TextBox 28"/>
              <p:cNvSpPr txBox="1">
                <a:spLocks noChangeArrowheads="1"/>
              </p:cNvSpPr>
              <p:nvPr/>
            </p:nvSpPr>
            <p:spPr bwMode="auto">
              <a:xfrm>
                <a:off x="1103312" y="1962173"/>
                <a:ext cx="583814" cy="266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Bcl-2</a:t>
                </a:r>
              </a:p>
            </p:txBody>
          </p:sp>
          <p:pic>
            <p:nvPicPr>
              <p:cNvPr id="238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1828" y="1623995"/>
                <a:ext cx="1580972" cy="29368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39" name="Picture 18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1828" y="2747945"/>
                <a:ext cx="1580972" cy="2492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240" name="Picture 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6355" y="1998645"/>
                <a:ext cx="1587100" cy="2984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241" name="Picture 9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8987" y="2389170"/>
                <a:ext cx="1617739" cy="27781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</p:grpSp>
      <p:grpSp>
        <p:nvGrpSpPr>
          <p:cNvPr id="30" name="Group 29"/>
          <p:cNvGrpSpPr/>
          <p:nvPr/>
        </p:nvGrpSpPr>
        <p:grpSpPr>
          <a:xfrm>
            <a:off x="793567" y="3733800"/>
            <a:ext cx="3963705" cy="3106285"/>
            <a:chOff x="4065141" y="898732"/>
            <a:chExt cx="3963705" cy="3317365"/>
          </a:xfrm>
        </p:grpSpPr>
        <p:sp>
          <p:nvSpPr>
            <p:cNvPr id="24" name="TextBox 23"/>
            <p:cNvSpPr txBox="1"/>
            <p:nvPr/>
          </p:nvSpPr>
          <p:spPr>
            <a:xfrm>
              <a:off x="4112675" y="925335"/>
              <a:ext cx="407484" cy="493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065141" y="898732"/>
              <a:ext cx="3963705" cy="3317365"/>
              <a:chOff x="4065141" y="781886"/>
              <a:chExt cx="3963705" cy="3317365"/>
            </a:xfrm>
          </p:grpSpPr>
          <p:sp>
            <p:nvSpPr>
              <p:cNvPr id="303" name="Rectangle 181"/>
              <p:cNvSpPr>
                <a:spLocks noChangeArrowheads="1"/>
              </p:cNvSpPr>
              <p:nvPr/>
            </p:nvSpPr>
            <p:spPr bwMode="auto">
              <a:xfrm rot="16200000">
                <a:off x="3284541" y="2250147"/>
                <a:ext cx="177664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Viability (% controls)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5" name="TextBox 304"/>
              <p:cNvSpPr txBox="1"/>
              <p:nvPr/>
            </p:nvSpPr>
            <p:spPr>
              <a:xfrm>
                <a:off x="5145109" y="3704822"/>
                <a:ext cx="1146468" cy="3944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SU-DHL4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6" name="TextBox 305"/>
              <p:cNvSpPr txBox="1"/>
              <p:nvPr/>
            </p:nvSpPr>
            <p:spPr>
              <a:xfrm>
                <a:off x="6613256" y="3700675"/>
                <a:ext cx="1261884" cy="3944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SU-DHL16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8" name="Straight Connector 307"/>
              <p:cNvCxnSpPr/>
              <p:nvPr/>
            </p:nvCxnSpPr>
            <p:spPr>
              <a:xfrm flipV="1">
                <a:off x="4943088" y="3631208"/>
                <a:ext cx="1376486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Straight Connector 312"/>
              <p:cNvCxnSpPr/>
              <p:nvPr/>
            </p:nvCxnSpPr>
            <p:spPr>
              <a:xfrm flipV="1">
                <a:off x="6522203" y="3642984"/>
                <a:ext cx="1376486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" name="Group 1"/>
              <p:cNvGrpSpPr/>
              <p:nvPr/>
            </p:nvGrpSpPr>
            <p:grpSpPr>
              <a:xfrm>
                <a:off x="4284653" y="781886"/>
                <a:ext cx="3744193" cy="2768041"/>
                <a:chOff x="5073990" y="3181891"/>
                <a:chExt cx="3212389" cy="2768041"/>
              </a:xfrm>
            </p:grpSpPr>
            <p:sp>
              <p:nvSpPr>
                <p:cNvPr id="309" name="Rectangle 308"/>
                <p:cNvSpPr>
                  <a:spLocks noChangeArrowheads="1"/>
                </p:cNvSpPr>
                <p:nvPr/>
              </p:nvSpPr>
              <p:spPr bwMode="auto">
                <a:xfrm>
                  <a:off x="5628217" y="3835486"/>
                  <a:ext cx="114300" cy="18288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0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5628217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1" name="Line 7"/>
                <p:cNvSpPr>
                  <a:spLocks noChangeShapeType="1"/>
                </p:cNvSpPr>
                <p:nvPr/>
              </p:nvSpPr>
              <p:spPr bwMode="auto">
                <a:xfrm>
                  <a:off x="5628217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2" name="Line 8"/>
                <p:cNvSpPr>
                  <a:spLocks noChangeShapeType="1"/>
                </p:cNvSpPr>
                <p:nvPr/>
              </p:nvSpPr>
              <p:spPr bwMode="auto">
                <a:xfrm>
                  <a:off x="5628217" y="38354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5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5628217" y="38354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6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5740929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7" name="Line 11"/>
                <p:cNvSpPr>
                  <a:spLocks noChangeShapeType="1"/>
                </p:cNvSpPr>
                <p:nvPr/>
              </p:nvSpPr>
              <p:spPr bwMode="auto">
                <a:xfrm>
                  <a:off x="5740929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8" name="Line 12"/>
                <p:cNvSpPr>
                  <a:spLocks noChangeShapeType="1"/>
                </p:cNvSpPr>
                <p:nvPr/>
              </p:nvSpPr>
              <p:spPr bwMode="auto">
                <a:xfrm>
                  <a:off x="56282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9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56282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0" name="Rectangle 319"/>
                <p:cNvSpPr>
                  <a:spLocks noChangeArrowheads="1"/>
                </p:cNvSpPr>
                <p:nvPr/>
              </p:nvSpPr>
              <p:spPr bwMode="auto">
                <a:xfrm>
                  <a:off x="5971117" y="4267286"/>
                  <a:ext cx="114300" cy="13970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1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5971117" y="4267286"/>
                  <a:ext cx="0" cy="13970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2" name="Line 16"/>
                <p:cNvSpPr>
                  <a:spLocks noChangeShapeType="1"/>
                </p:cNvSpPr>
                <p:nvPr/>
              </p:nvSpPr>
              <p:spPr bwMode="auto">
                <a:xfrm>
                  <a:off x="5971117" y="4267286"/>
                  <a:ext cx="0" cy="13970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3" name="Line 17"/>
                <p:cNvSpPr>
                  <a:spLocks noChangeShapeType="1"/>
                </p:cNvSpPr>
                <p:nvPr/>
              </p:nvSpPr>
              <p:spPr bwMode="auto">
                <a:xfrm>
                  <a:off x="5971117" y="4267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4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5971117" y="4267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5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6083829" y="4267286"/>
                  <a:ext cx="0" cy="13970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6" name="Line 20"/>
                <p:cNvSpPr>
                  <a:spLocks noChangeShapeType="1"/>
                </p:cNvSpPr>
                <p:nvPr/>
              </p:nvSpPr>
              <p:spPr bwMode="auto">
                <a:xfrm>
                  <a:off x="6083829" y="4267286"/>
                  <a:ext cx="0" cy="13970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7" name="Line 21"/>
                <p:cNvSpPr>
                  <a:spLocks noChangeShapeType="1"/>
                </p:cNvSpPr>
                <p:nvPr/>
              </p:nvSpPr>
              <p:spPr bwMode="auto">
                <a:xfrm>
                  <a:off x="59711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8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59711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9" name="Line 23"/>
                <p:cNvSpPr>
                  <a:spLocks noChangeShapeType="1"/>
                </p:cNvSpPr>
                <p:nvPr/>
              </p:nvSpPr>
              <p:spPr bwMode="auto">
                <a:xfrm>
                  <a:off x="5999692" y="4162511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0" name="Line 24"/>
                <p:cNvSpPr>
                  <a:spLocks noChangeShapeType="1"/>
                </p:cNvSpPr>
                <p:nvPr/>
              </p:nvSpPr>
              <p:spPr bwMode="auto">
                <a:xfrm>
                  <a:off x="6028267" y="4162511"/>
                  <a:ext cx="0" cy="10477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1" name="Rectangle 330"/>
                <p:cNvSpPr>
                  <a:spLocks noChangeArrowheads="1"/>
                </p:cNvSpPr>
                <p:nvPr/>
              </p:nvSpPr>
              <p:spPr bwMode="auto">
                <a:xfrm>
                  <a:off x="6314017" y="4548273"/>
                  <a:ext cx="114300" cy="111601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2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6314017" y="4548273"/>
                  <a:ext cx="0" cy="11160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3" name="Line 27"/>
                <p:cNvSpPr>
                  <a:spLocks noChangeShapeType="1"/>
                </p:cNvSpPr>
                <p:nvPr/>
              </p:nvSpPr>
              <p:spPr bwMode="auto">
                <a:xfrm>
                  <a:off x="6314017" y="4548273"/>
                  <a:ext cx="0" cy="11160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4" name="Line 28"/>
                <p:cNvSpPr>
                  <a:spLocks noChangeShapeType="1"/>
                </p:cNvSpPr>
                <p:nvPr/>
              </p:nvSpPr>
              <p:spPr bwMode="auto">
                <a:xfrm>
                  <a:off x="6314017" y="4548273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5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6314017" y="4548273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6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6426729" y="4548273"/>
                  <a:ext cx="0" cy="11160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7" name="Line 31"/>
                <p:cNvSpPr>
                  <a:spLocks noChangeShapeType="1"/>
                </p:cNvSpPr>
                <p:nvPr/>
              </p:nvSpPr>
              <p:spPr bwMode="auto">
                <a:xfrm>
                  <a:off x="6426729" y="4548273"/>
                  <a:ext cx="0" cy="11160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8" name="Line 32"/>
                <p:cNvSpPr>
                  <a:spLocks noChangeShapeType="1"/>
                </p:cNvSpPr>
                <p:nvPr/>
              </p:nvSpPr>
              <p:spPr bwMode="auto">
                <a:xfrm>
                  <a:off x="63140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9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63140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0" name="Line 34"/>
                <p:cNvSpPr>
                  <a:spLocks noChangeShapeType="1"/>
                </p:cNvSpPr>
                <p:nvPr/>
              </p:nvSpPr>
              <p:spPr bwMode="auto">
                <a:xfrm>
                  <a:off x="6342592" y="4500648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1" name="Line 35"/>
                <p:cNvSpPr>
                  <a:spLocks noChangeShapeType="1"/>
                </p:cNvSpPr>
                <p:nvPr/>
              </p:nvSpPr>
              <p:spPr bwMode="auto">
                <a:xfrm>
                  <a:off x="6371167" y="4500648"/>
                  <a:ext cx="0" cy="476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2" name="Rectangle 341"/>
                <p:cNvSpPr>
                  <a:spLocks noChangeArrowheads="1"/>
                </p:cNvSpPr>
                <p:nvPr/>
              </p:nvSpPr>
              <p:spPr bwMode="auto">
                <a:xfrm>
                  <a:off x="6656917" y="4927686"/>
                  <a:ext cx="114300" cy="7366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3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6656917" y="4927686"/>
                  <a:ext cx="0" cy="736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4" name="Line 38"/>
                <p:cNvSpPr>
                  <a:spLocks noChangeShapeType="1"/>
                </p:cNvSpPr>
                <p:nvPr/>
              </p:nvSpPr>
              <p:spPr bwMode="auto">
                <a:xfrm>
                  <a:off x="6656917" y="4927686"/>
                  <a:ext cx="0" cy="736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5" name="Line 39"/>
                <p:cNvSpPr>
                  <a:spLocks noChangeShapeType="1"/>
                </p:cNvSpPr>
                <p:nvPr/>
              </p:nvSpPr>
              <p:spPr bwMode="auto">
                <a:xfrm>
                  <a:off x="6656917" y="49276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6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6656917" y="49276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7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6769629" y="4927686"/>
                  <a:ext cx="0" cy="736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8" name="Line 42"/>
                <p:cNvSpPr>
                  <a:spLocks noChangeShapeType="1"/>
                </p:cNvSpPr>
                <p:nvPr/>
              </p:nvSpPr>
              <p:spPr bwMode="auto">
                <a:xfrm>
                  <a:off x="6769629" y="4927686"/>
                  <a:ext cx="0" cy="736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9" name="Line 43"/>
                <p:cNvSpPr>
                  <a:spLocks noChangeShapeType="1"/>
                </p:cNvSpPr>
                <p:nvPr/>
              </p:nvSpPr>
              <p:spPr bwMode="auto">
                <a:xfrm>
                  <a:off x="66569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0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66569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1" name="Line 45"/>
                <p:cNvSpPr>
                  <a:spLocks noChangeShapeType="1"/>
                </p:cNvSpPr>
                <p:nvPr/>
              </p:nvSpPr>
              <p:spPr bwMode="auto">
                <a:xfrm>
                  <a:off x="6685492" y="4819736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2" name="Line 46"/>
                <p:cNvSpPr>
                  <a:spLocks noChangeShapeType="1"/>
                </p:cNvSpPr>
                <p:nvPr/>
              </p:nvSpPr>
              <p:spPr bwMode="auto">
                <a:xfrm>
                  <a:off x="6714067" y="4819736"/>
                  <a:ext cx="0" cy="10795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3" name="Rectangle 352"/>
                <p:cNvSpPr>
                  <a:spLocks noChangeArrowheads="1"/>
                </p:cNvSpPr>
                <p:nvPr/>
              </p:nvSpPr>
              <p:spPr bwMode="auto">
                <a:xfrm>
                  <a:off x="6999817" y="3835486"/>
                  <a:ext cx="114300" cy="18288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4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6999817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5" name="Line 49"/>
                <p:cNvSpPr>
                  <a:spLocks noChangeShapeType="1"/>
                </p:cNvSpPr>
                <p:nvPr/>
              </p:nvSpPr>
              <p:spPr bwMode="auto">
                <a:xfrm>
                  <a:off x="6999817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6" name="Line 50"/>
                <p:cNvSpPr>
                  <a:spLocks noChangeShapeType="1"/>
                </p:cNvSpPr>
                <p:nvPr/>
              </p:nvSpPr>
              <p:spPr bwMode="auto">
                <a:xfrm>
                  <a:off x="6999817" y="38354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7" name="Line 51"/>
                <p:cNvSpPr>
                  <a:spLocks noChangeShapeType="1"/>
                </p:cNvSpPr>
                <p:nvPr/>
              </p:nvSpPr>
              <p:spPr bwMode="auto">
                <a:xfrm flipH="1">
                  <a:off x="6999817" y="38354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7112529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9" name="Line 53"/>
                <p:cNvSpPr>
                  <a:spLocks noChangeShapeType="1"/>
                </p:cNvSpPr>
                <p:nvPr/>
              </p:nvSpPr>
              <p:spPr bwMode="auto">
                <a:xfrm>
                  <a:off x="7112529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0" name="Line 54"/>
                <p:cNvSpPr>
                  <a:spLocks noChangeShapeType="1"/>
                </p:cNvSpPr>
                <p:nvPr/>
              </p:nvSpPr>
              <p:spPr bwMode="auto">
                <a:xfrm>
                  <a:off x="69998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1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69998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2" name="Rectangle 361"/>
                <p:cNvSpPr>
                  <a:spLocks noChangeArrowheads="1"/>
                </p:cNvSpPr>
                <p:nvPr/>
              </p:nvSpPr>
              <p:spPr bwMode="auto">
                <a:xfrm>
                  <a:off x="7342717" y="4283161"/>
                  <a:ext cx="114300" cy="138112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3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7342717" y="4283161"/>
                  <a:ext cx="0" cy="13811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4" name="Line 58"/>
                <p:cNvSpPr>
                  <a:spLocks noChangeShapeType="1"/>
                </p:cNvSpPr>
                <p:nvPr/>
              </p:nvSpPr>
              <p:spPr bwMode="auto">
                <a:xfrm>
                  <a:off x="7342717" y="4283161"/>
                  <a:ext cx="0" cy="13811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5" name="Line 59"/>
                <p:cNvSpPr>
                  <a:spLocks noChangeShapeType="1"/>
                </p:cNvSpPr>
                <p:nvPr/>
              </p:nvSpPr>
              <p:spPr bwMode="auto">
                <a:xfrm>
                  <a:off x="7342717" y="4283161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6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7342717" y="4283161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7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7455429" y="4283161"/>
                  <a:ext cx="0" cy="13811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8" name="Line 62"/>
                <p:cNvSpPr>
                  <a:spLocks noChangeShapeType="1"/>
                </p:cNvSpPr>
                <p:nvPr/>
              </p:nvSpPr>
              <p:spPr bwMode="auto">
                <a:xfrm>
                  <a:off x="7455429" y="4283161"/>
                  <a:ext cx="0" cy="13811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9" name="Line 63"/>
                <p:cNvSpPr>
                  <a:spLocks noChangeShapeType="1"/>
                </p:cNvSpPr>
                <p:nvPr/>
              </p:nvSpPr>
              <p:spPr bwMode="auto">
                <a:xfrm>
                  <a:off x="73427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0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73427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1" name="Line 65"/>
                <p:cNvSpPr>
                  <a:spLocks noChangeShapeType="1"/>
                </p:cNvSpPr>
                <p:nvPr/>
              </p:nvSpPr>
              <p:spPr bwMode="auto">
                <a:xfrm>
                  <a:off x="7371292" y="4192673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2" name="Line 66"/>
                <p:cNvSpPr>
                  <a:spLocks noChangeShapeType="1"/>
                </p:cNvSpPr>
                <p:nvPr/>
              </p:nvSpPr>
              <p:spPr bwMode="auto">
                <a:xfrm>
                  <a:off x="7399867" y="4192673"/>
                  <a:ext cx="0" cy="9048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3" name="Rectangle 67"/>
                <p:cNvSpPr>
                  <a:spLocks noChangeArrowheads="1"/>
                </p:cNvSpPr>
                <p:nvPr/>
              </p:nvSpPr>
              <p:spPr bwMode="auto">
                <a:xfrm>
                  <a:off x="7685617" y="4127586"/>
                  <a:ext cx="114300" cy="15367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4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7685617" y="4127586"/>
                  <a:ext cx="0" cy="15367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5" name="Line 69"/>
                <p:cNvSpPr>
                  <a:spLocks noChangeShapeType="1"/>
                </p:cNvSpPr>
                <p:nvPr/>
              </p:nvSpPr>
              <p:spPr bwMode="auto">
                <a:xfrm>
                  <a:off x="7685617" y="4127586"/>
                  <a:ext cx="0" cy="15367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6" name="Line 70"/>
                <p:cNvSpPr>
                  <a:spLocks noChangeShapeType="1"/>
                </p:cNvSpPr>
                <p:nvPr/>
              </p:nvSpPr>
              <p:spPr bwMode="auto">
                <a:xfrm>
                  <a:off x="7685617" y="41275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7" name="Line 71"/>
                <p:cNvSpPr>
                  <a:spLocks noChangeShapeType="1"/>
                </p:cNvSpPr>
                <p:nvPr/>
              </p:nvSpPr>
              <p:spPr bwMode="auto">
                <a:xfrm flipH="1">
                  <a:off x="7685617" y="41275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8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7798329" y="4127586"/>
                  <a:ext cx="0" cy="15367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9" name="Line 73"/>
                <p:cNvSpPr>
                  <a:spLocks noChangeShapeType="1"/>
                </p:cNvSpPr>
                <p:nvPr/>
              </p:nvSpPr>
              <p:spPr bwMode="auto">
                <a:xfrm>
                  <a:off x="7798329" y="4127586"/>
                  <a:ext cx="0" cy="15367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0" name="Line 74"/>
                <p:cNvSpPr>
                  <a:spLocks noChangeShapeType="1"/>
                </p:cNvSpPr>
                <p:nvPr/>
              </p:nvSpPr>
              <p:spPr bwMode="auto">
                <a:xfrm>
                  <a:off x="76856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1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76856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2" name="Line 76"/>
                <p:cNvSpPr>
                  <a:spLocks noChangeShapeType="1"/>
                </p:cNvSpPr>
                <p:nvPr/>
              </p:nvSpPr>
              <p:spPr bwMode="auto">
                <a:xfrm>
                  <a:off x="7714192" y="3922798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3" name="Line 77"/>
                <p:cNvSpPr>
                  <a:spLocks noChangeShapeType="1"/>
                </p:cNvSpPr>
                <p:nvPr/>
              </p:nvSpPr>
              <p:spPr bwMode="auto">
                <a:xfrm>
                  <a:off x="7742767" y="3922798"/>
                  <a:ext cx="0" cy="20478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4" name="Rectangle 78"/>
                <p:cNvSpPr>
                  <a:spLocks noChangeArrowheads="1"/>
                </p:cNvSpPr>
                <p:nvPr/>
              </p:nvSpPr>
              <p:spPr bwMode="auto">
                <a:xfrm>
                  <a:off x="8028517" y="4657811"/>
                  <a:ext cx="114300" cy="100647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5" name="Line 79"/>
                <p:cNvSpPr>
                  <a:spLocks noChangeShapeType="1"/>
                </p:cNvSpPr>
                <p:nvPr/>
              </p:nvSpPr>
              <p:spPr bwMode="auto">
                <a:xfrm flipV="1">
                  <a:off x="8028517" y="4657811"/>
                  <a:ext cx="0" cy="100647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6" name="Line 80"/>
                <p:cNvSpPr>
                  <a:spLocks noChangeShapeType="1"/>
                </p:cNvSpPr>
                <p:nvPr/>
              </p:nvSpPr>
              <p:spPr bwMode="auto">
                <a:xfrm>
                  <a:off x="8028517" y="4657811"/>
                  <a:ext cx="0" cy="100647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7" name="Line 81"/>
                <p:cNvSpPr>
                  <a:spLocks noChangeShapeType="1"/>
                </p:cNvSpPr>
                <p:nvPr/>
              </p:nvSpPr>
              <p:spPr bwMode="auto">
                <a:xfrm>
                  <a:off x="8028517" y="4657811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8" name="Line 82"/>
                <p:cNvSpPr>
                  <a:spLocks noChangeShapeType="1"/>
                </p:cNvSpPr>
                <p:nvPr/>
              </p:nvSpPr>
              <p:spPr bwMode="auto">
                <a:xfrm flipH="1">
                  <a:off x="8028517" y="4657811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9" name="Line 83"/>
                <p:cNvSpPr>
                  <a:spLocks noChangeShapeType="1"/>
                </p:cNvSpPr>
                <p:nvPr/>
              </p:nvSpPr>
              <p:spPr bwMode="auto">
                <a:xfrm flipV="1">
                  <a:off x="8141229" y="4657811"/>
                  <a:ext cx="0" cy="100647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0" name="Line 84"/>
                <p:cNvSpPr>
                  <a:spLocks noChangeShapeType="1"/>
                </p:cNvSpPr>
                <p:nvPr/>
              </p:nvSpPr>
              <p:spPr bwMode="auto">
                <a:xfrm>
                  <a:off x="8141229" y="4657811"/>
                  <a:ext cx="0" cy="100647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1" name="Line 85"/>
                <p:cNvSpPr>
                  <a:spLocks noChangeShapeType="1"/>
                </p:cNvSpPr>
                <p:nvPr/>
              </p:nvSpPr>
              <p:spPr bwMode="auto">
                <a:xfrm>
                  <a:off x="80285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2" name="Line 86"/>
                <p:cNvSpPr>
                  <a:spLocks noChangeShapeType="1"/>
                </p:cNvSpPr>
                <p:nvPr/>
              </p:nvSpPr>
              <p:spPr bwMode="auto">
                <a:xfrm flipH="1">
                  <a:off x="80285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3" name="Line 87"/>
                <p:cNvSpPr>
                  <a:spLocks noChangeShapeType="1"/>
                </p:cNvSpPr>
                <p:nvPr/>
              </p:nvSpPr>
              <p:spPr bwMode="auto">
                <a:xfrm>
                  <a:off x="8057092" y="4556211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4" name="Line 88"/>
                <p:cNvSpPr>
                  <a:spLocks noChangeShapeType="1"/>
                </p:cNvSpPr>
                <p:nvPr/>
              </p:nvSpPr>
              <p:spPr bwMode="auto">
                <a:xfrm>
                  <a:off x="8085667" y="4556211"/>
                  <a:ext cx="0" cy="101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5" name="Rectangle 89"/>
                <p:cNvSpPr>
                  <a:spLocks noChangeArrowheads="1"/>
                </p:cNvSpPr>
                <p:nvPr/>
              </p:nvSpPr>
              <p:spPr bwMode="auto">
                <a:xfrm>
                  <a:off x="5513917" y="3835486"/>
                  <a:ext cx="114300" cy="18288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6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5513917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7" name="Line 91"/>
                <p:cNvSpPr>
                  <a:spLocks noChangeShapeType="1"/>
                </p:cNvSpPr>
                <p:nvPr/>
              </p:nvSpPr>
              <p:spPr bwMode="auto">
                <a:xfrm>
                  <a:off x="5513917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8" name="Line 92"/>
                <p:cNvSpPr>
                  <a:spLocks noChangeShapeType="1"/>
                </p:cNvSpPr>
                <p:nvPr/>
              </p:nvSpPr>
              <p:spPr bwMode="auto">
                <a:xfrm>
                  <a:off x="5513917" y="38354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9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5513917" y="38354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0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5626629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1" name="Line 95"/>
                <p:cNvSpPr>
                  <a:spLocks noChangeShapeType="1"/>
                </p:cNvSpPr>
                <p:nvPr/>
              </p:nvSpPr>
              <p:spPr bwMode="auto">
                <a:xfrm>
                  <a:off x="5626629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2" name="Line 96"/>
                <p:cNvSpPr>
                  <a:spLocks noChangeShapeType="1"/>
                </p:cNvSpPr>
                <p:nvPr/>
              </p:nvSpPr>
              <p:spPr bwMode="auto">
                <a:xfrm>
                  <a:off x="55139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3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55139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4" name="Rectangle 98"/>
                <p:cNvSpPr>
                  <a:spLocks noChangeArrowheads="1"/>
                </p:cNvSpPr>
                <p:nvPr/>
              </p:nvSpPr>
              <p:spPr bwMode="auto">
                <a:xfrm>
                  <a:off x="5856817" y="4292686"/>
                  <a:ext cx="114300" cy="1371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5" name="Line 99"/>
                <p:cNvSpPr>
                  <a:spLocks noChangeShapeType="1"/>
                </p:cNvSpPr>
                <p:nvPr/>
              </p:nvSpPr>
              <p:spPr bwMode="auto">
                <a:xfrm flipV="1">
                  <a:off x="5856817" y="4292686"/>
                  <a:ext cx="0" cy="1371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6" name="Line 100"/>
                <p:cNvSpPr>
                  <a:spLocks noChangeShapeType="1"/>
                </p:cNvSpPr>
                <p:nvPr/>
              </p:nvSpPr>
              <p:spPr bwMode="auto">
                <a:xfrm>
                  <a:off x="5856817" y="4292686"/>
                  <a:ext cx="0" cy="1371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7" name="Line 101"/>
                <p:cNvSpPr>
                  <a:spLocks noChangeShapeType="1"/>
                </p:cNvSpPr>
                <p:nvPr/>
              </p:nvSpPr>
              <p:spPr bwMode="auto">
                <a:xfrm>
                  <a:off x="5856817" y="42926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8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5856817" y="42926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9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5969529" y="4292686"/>
                  <a:ext cx="0" cy="1371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0" name="Line 104"/>
                <p:cNvSpPr>
                  <a:spLocks noChangeShapeType="1"/>
                </p:cNvSpPr>
                <p:nvPr/>
              </p:nvSpPr>
              <p:spPr bwMode="auto">
                <a:xfrm>
                  <a:off x="5969529" y="4292686"/>
                  <a:ext cx="0" cy="1371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1" name="Line 105"/>
                <p:cNvSpPr>
                  <a:spLocks noChangeShapeType="1"/>
                </p:cNvSpPr>
                <p:nvPr/>
              </p:nvSpPr>
              <p:spPr bwMode="auto">
                <a:xfrm>
                  <a:off x="58568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2" name="Line 106"/>
                <p:cNvSpPr>
                  <a:spLocks noChangeShapeType="1"/>
                </p:cNvSpPr>
                <p:nvPr/>
              </p:nvSpPr>
              <p:spPr bwMode="auto">
                <a:xfrm flipH="1">
                  <a:off x="58568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3" name="Line 107"/>
                <p:cNvSpPr>
                  <a:spLocks noChangeShapeType="1"/>
                </p:cNvSpPr>
                <p:nvPr/>
              </p:nvSpPr>
              <p:spPr bwMode="auto">
                <a:xfrm>
                  <a:off x="5885392" y="4008523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4" name="Line 108"/>
                <p:cNvSpPr>
                  <a:spLocks noChangeShapeType="1"/>
                </p:cNvSpPr>
                <p:nvPr/>
              </p:nvSpPr>
              <p:spPr bwMode="auto">
                <a:xfrm>
                  <a:off x="5913967" y="4008523"/>
                  <a:ext cx="0" cy="28416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5" name="Rectangle 109"/>
                <p:cNvSpPr>
                  <a:spLocks noChangeArrowheads="1"/>
                </p:cNvSpPr>
                <p:nvPr/>
              </p:nvSpPr>
              <p:spPr bwMode="auto">
                <a:xfrm>
                  <a:off x="6199717" y="4191086"/>
                  <a:ext cx="114300" cy="14732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6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6199717" y="4191086"/>
                  <a:ext cx="0" cy="1473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7" name="Line 111"/>
                <p:cNvSpPr>
                  <a:spLocks noChangeShapeType="1"/>
                </p:cNvSpPr>
                <p:nvPr/>
              </p:nvSpPr>
              <p:spPr bwMode="auto">
                <a:xfrm>
                  <a:off x="6199717" y="4191086"/>
                  <a:ext cx="0" cy="1473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8" name="Line 112"/>
                <p:cNvSpPr>
                  <a:spLocks noChangeShapeType="1"/>
                </p:cNvSpPr>
                <p:nvPr/>
              </p:nvSpPr>
              <p:spPr bwMode="auto">
                <a:xfrm>
                  <a:off x="6199717" y="41910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9" name="Line 113"/>
                <p:cNvSpPr>
                  <a:spLocks noChangeShapeType="1"/>
                </p:cNvSpPr>
                <p:nvPr/>
              </p:nvSpPr>
              <p:spPr bwMode="auto">
                <a:xfrm flipH="1">
                  <a:off x="6199717" y="41910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0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6312429" y="4191086"/>
                  <a:ext cx="0" cy="1473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1" name="Line 115"/>
                <p:cNvSpPr>
                  <a:spLocks noChangeShapeType="1"/>
                </p:cNvSpPr>
                <p:nvPr/>
              </p:nvSpPr>
              <p:spPr bwMode="auto">
                <a:xfrm>
                  <a:off x="6312429" y="4191086"/>
                  <a:ext cx="0" cy="1473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2" name="Line 116"/>
                <p:cNvSpPr>
                  <a:spLocks noChangeShapeType="1"/>
                </p:cNvSpPr>
                <p:nvPr/>
              </p:nvSpPr>
              <p:spPr bwMode="auto">
                <a:xfrm>
                  <a:off x="61997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3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61997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4" name="Line 118"/>
                <p:cNvSpPr>
                  <a:spLocks noChangeShapeType="1"/>
                </p:cNvSpPr>
                <p:nvPr/>
              </p:nvSpPr>
              <p:spPr bwMode="auto">
                <a:xfrm>
                  <a:off x="6228292" y="4049798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5" name="Line 119"/>
                <p:cNvSpPr>
                  <a:spLocks noChangeShapeType="1"/>
                </p:cNvSpPr>
                <p:nvPr/>
              </p:nvSpPr>
              <p:spPr bwMode="auto">
                <a:xfrm>
                  <a:off x="6256867" y="4049798"/>
                  <a:ext cx="0" cy="14128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6" name="Rectangle 120"/>
                <p:cNvSpPr>
                  <a:spLocks noChangeArrowheads="1"/>
                </p:cNvSpPr>
                <p:nvPr/>
              </p:nvSpPr>
              <p:spPr bwMode="auto">
                <a:xfrm>
                  <a:off x="6542617" y="5426161"/>
                  <a:ext cx="114300" cy="2381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7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6542617" y="5426161"/>
                  <a:ext cx="0" cy="2381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8" name="Line 122"/>
                <p:cNvSpPr>
                  <a:spLocks noChangeShapeType="1"/>
                </p:cNvSpPr>
                <p:nvPr/>
              </p:nvSpPr>
              <p:spPr bwMode="auto">
                <a:xfrm>
                  <a:off x="6542617" y="5426161"/>
                  <a:ext cx="0" cy="2381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9" name="Line 123"/>
                <p:cNvSpPr>
                  <a:spLocks noChangeShapeType="1"/>
                </p:cNvSpPr>
                <p:nvPr/>
              </p:nvSpPr>
              <p:spPr bwMode="auto">
                <a:xfrm>
                  <a:off x="6542617" y="5426161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0" name="Line 124"/>
                <p:cNvSpPr>
                  <a:spLocks noChangeShapeType="1"/>
                </p:cNvSpPr>
                <p:nvPr/>
              </p:nvSpPr>
              <p:spPr bwMode="auto">
                <a:xfrm flipH="1">
                  <a:off x="6542617" y="5426161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1" name="Line 125"/>
                <p:cNvSpPr>
                  <a:spLocks noChangeShapeType="1"/>
                </p:cNvSpPr>
                <p:nvPr/>
              </p:nvSpPr>
              <p:spPr bwMode="auto">
                <a:xfrm flipV="1">
                  <a:off x="6655329" y="5426161"/>
                  <a:ext cx="0" cy="2381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2" name="Line 126"/>
                <p:cNvSpPr>
                  <a:spLocks noChangeShapeType="1"/>
                </p:cNvSpPr>
                <p:nvPr/>
              </p:nvSpPr>
              <p:spPr bwMode="auto">
                <a:xfrm>
                  <a:off x="6655329" y="5426161"/>
                  <a:ext cx="0" cy="2381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3" name="Line 127"/>
                <p:cNvSpPr>
                  <a:spLocks noChangeShapeType="1"/>
                </p:cNvSpPr>
                <p:nvPr/>
              </p:nvSpPr>
              <p:spPr bwMode="auto">
                <a:xfrm>
                  <a:off x="65426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4" name="Line 128"/>
                <p:cNvSpPr>
                  <a:spLocks noChangeShapeType="1"/>
                </p:cNvSpPr>
                <p:nvPr/>
              </p:nvSpPr>
              <p:spPr bwMode="auto">
                <a:xfrm flipH="1">
                  <a:off x="65426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5" name="Line 129"/>
                <p:cNvSpPr>
                  <a:spLocks noChangeShapeType="1"/>
                </p:cNvSpPr>
                <p:nvPr/>
              </p:nvSpPr>
              <p:spPr bwMode="auto">
                <a:xfrm>
                  <a:off x="6571192" y="5299161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6" name="Line 130"/>
                <p:cNvSpPr>
                  <a:spLocks noChangeShapeType="1"/>
                </p:cNvSpPr>
                <p:nvPr/>
              </p:nvSpPr>
              <p:spPr bwMode="auto">
                <a:xfrm>
                  <a:off x="6599767" y="5299161"/>
                  <a:ext cx="0" cy="1270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7" name="Rectangle 131"/>
                <p:cNvSpPr>
                  <a:spLocks noChangeArrowheads="1"/>
                </p:cNvSpPr>
                <p:nvPr/>
              </p:nvSpPr>
              <p:spPr bwMode="auto">
                <a:xfrm>
                  <a:off x="6885517" y="3835486"/>
                  <a:ext cx="114300" cy="18288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8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6885517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9" name="Line 133"/>
                <p:cNvSpPr>
                  <a:spLocks noChangeShapeType="1"/>
                </p:cNvSpPr>
                <p:nvPr/>
              </p:nvSpPr>
              <p:spPr bwMode="auto">
                <a:xfrm>
                  <a:off x="6885517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0" name="Line 134"/>
                <p:cNvSpPr>
                  <a:spLocks noChangeShapeType="1"/>
                </p:cNvSpPr>
                <p:nvPr/>
              </p:nvSpPr>
              <p:spPr bwMode="auto">
                <a:xfrm>
                  <a:off x="6885517" y="38354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1" name="Line 135"/>
                <p:cNvSpPr>
                  <a:spLocks noChangeShapeType="1"/>
                </p:cNvSpPr>
                <p:nvPr/>
              </p:nvSpPr>
              <p:spPr bwMode="auto">
                <a:xfrm flipH="1">
                  <a:off x="6885517" y="38354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2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6998229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3" name="Line 137"/>
                <p:cNvSpPr>
                  <a:spLocks noChangeShapeType="1"/>
                </p:cNvSpPr>
                <p:nvPr/>
              </p:nvSpPr>
              <p:spPr bwMode="auto">
                <a:xfrm>
                  <a:off x="6998229" y="3835486"/>
                  <a:ext cx="0" cy="1828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4" name="Line 138"/>
                <p:cNvSpPr>
                  <a:spLocks noChangeShapeType="1"/>
                </p:cNvSpPr>
                <p:nvPr/>
              </p:nvSpPr>
              <p:spPr bwMode="auto">
                <a:xfrm>
                  <a:off x="68855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5" name="Line 139"/>
                <p:cNvSpPr>
                  <a:spLocks noChangeShapeType="1"/>
                </p:cNvSpPr>
                <p:nvPr/>
              </p:nvSpPr>
              <p:spPr bwMode="auto">
                <a:xfrm flipH="1">
                  <a:off x="68855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6" name="Rectangle 140"/>
                <p:cNvSpPr>
                  <a:spLocks noChangeArrowheads="1"/>
                </p:cNvSpPr>
                <p:nvPr/>
              </p:nvSpPr>
              <p:spPr bwMode="auto">
                <a:xfrm>
                  <a:off x="7228417" y="4575261"/>
                  <a:ext cx="114300" cy="10890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7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7228417" y="4575261"/>
                  <a:ext cx="0" cy="10890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8" name="Line 142"/>
                <p:cNvSpPr>
                  <a:spLocks noChangeShapeType="1"/>
                </p:cNvSpPr>
                <p:nvPr/>
              </p:nvSpPr>
              <p:spPr bwMode="auto">
                <a:xfrm>
                  <a:off x="7228417" y="4575261"/>
                  <a:ext cx="0" cy="10890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9" name="Line 143"/>
                <p:cNvSpPr>
                  <a:spLocks noChangeShapeType="1"/>
                </p:cNvSpPr>
                <p:nvPr/>
              </p:nvSpPr>
              <p:spPr bwMode="auto">
                <a:xfrm>
                  <a:off x="7228417" y="4575261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0" name="Line 144"/>
                <p:cNvSpPr>
                  <a:spLocks noChangeShapeType="1"/>
                </p:cNvSpPr>
                <p:nvPr/>
              </p:nvSpPr>
              <p:spPr bwMode="auto">
                <a:xfrm flipH="1">
                  <a:off x="7228417" y="4575261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1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7341129" y="4575261"/>
                  <a:ext cx="0" cy="10890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2" name="Line 146"/>
                <p:cNvSpPr>
                  <a:spLocks noChangeShapeType="1"/>
                </p:cNvSpPr>
                <p:nvPr/>
              </p:nvSpPr>
              <p:spPr bwMode="auto">
                <a:xfrm>
                  <a:off x="7341129" y="4575261"/>
                  <a:ext cx="0" cy="10890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3" name="Line 147"/>
                <p:cNvSpPr>
                  <a:spLocks noChangeShapeType="1"/>
                </p:cNvSpPr>
                <p:nvPr/>
              </p:nvSpPr>
              <p:spPr bwMode="auto">
                <a:xfrm>
                  <a:off x="72284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4" name="Line 148"/>
                <p:cNvSpPr>
                  <a:spLocks noChangeShapeType="1"/>
                </p:cNvSpPr>
                <p:nvPr/>
              </p:nvSpPr>
              <p:spPr bwMode="auto">
                <a:xfrm flipH="1">
                  <a:off x="72284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5" name="Line 149"/>
                <p:cNvSpPr>
                  <a:spLocks noChangeShapeType="1"/>
                </p:cNvSpPr>
                <p:nvPr/>
              </p:nvSpPr>
              <p:spPr bwMode="auto">
                <a:xfrm>
                  <a:off x="7256992" y="4511761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6" name="Line 150"/>
                <p:cNvSpPr>
                  <a:spLocks noChangeShapeType="1"/>
                </p:cNvSpPr>
                <p:nvPr/>
              </p:nvSpPr>
              <p:spPr bwMode="auto">
                <a:xfrm>
                  <a:off x="7285567" y="4511761"/>
                  <a:ext cx="0" cy="635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7" name="Rectangle 151"/>
                <p:cNvSpPr>
                  <a:spLocks noChangeArrowheads="1"/>
                </p:cNvSpPr>
                <p:nvPr/>
              </p:nvSpPr>
              <p:spPr bwMode="auto">
                <a:xfrm>
                  <a:off x="7571317" y="4703848"/>
                  <a:ext cx="114300" cy="96043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8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7571317" y="4703848"/>
                  <a:ext cx="0" cy="96043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9" name="Line 153"/>
                <p:cNvSpPr>
                  <a:spLocks noChangeShapeType="1"/>
                </p:cNvSpPr>
                <p:nvPr/>
              </p:nvSpPr>
              <p:spPr bwMode="auto">
                <a:xfrm>
                  <a:off x="7571317" y="4703848"/>
                  <a:ext cx="0" cy="96043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0" name="Line 154"/>
                <p:cNvSpPr>
                  <a:spLocks noChangeShapeType="1"/>
                </p:cNvSpPr>
                <p:nvPr/>
              </p:nvSpPr>
              <p:spPr bwMode="auto">
                <a:xfrm>
                  <a:off x="7571317" y="4703848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1" name="Line 155"/>
                <p:cNvSpPr>
                  <a:spLocks noChangeShapeType="1"/>
                </p:cNvSpPr>
                <p:nvPr/>
              </p:nvSpPr>
              <p:spPr bwMode="auto">
                <a:xfrm flipH="1">
                  <a:off x="7571317" y="4703848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2" name="Line 156"/>
                <p:cNvSpPr>
                  <a:spLocks noChangeShapeType="1"/>
                </p:cNvSpPr>
                <p:nvPr/>
              </p:nvSpPr>
              <p:spPr bwMode="auto">
                <a:xfrm flipV="1">
                  <a:off x="7684029" y="4703848"/>
                  <a:ext cx="0" cy="96043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3" name="Line 157"/>
                <p:cNvSpPr>
                  <a:spLocks noChangeShapeType="1"/>
                </p:cNvSpPr>
                <p:nvPr/>
              </p:nvSpPr>
              <p:spPr bwMode="auto">
                <a:xfrm>
                  <a:off x="7684029" y="4703848"/>
                  <a:ext cx="0" cy="96043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4" name="Line 158"/>
                <p:cNvSpPr>
                  <a:spLocks noChangeShapeType="1"/>
                </p:cNvSpPr>
                <p:nvPr/>
              </p:nvSpPr>
              <p:spPr bwMode="auto">
                <a:xfrm>
                  <a:off x="75713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5" name="Line 159"/>
                <p:cNvSpPr>
                  <a:spLocks noChangeShapeType="1"/>
                </p:cNvSpPr>
                <p:nvPr/>
              </p:nvSpPr>
              <p:spPr bwMode="auto">
                <a:xfrm flipH="1">
                  <a:off x="75713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6" name="Line 160"/>
                <p:cNvSpPr>
                  <a:spLocks noChangeShapeType="1"/>
                </p:cNvSpPr>
                <p:nvPr/>
              </p:nvSpPr>
              <p:spPr bwMode="auto">
                <a:xfrm>
                  <a:off x="7599892" y="4587961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7" name="Line 161"/>
                <p:cNvSpPr>
                  <a:spLocks noChangeShapeType="1"/>
                </p:cNvSpPr>
                <p:nvPr/>
              </p:nvSpPr>
              <p:spPr bwMode="auto">
                <a:xfrm>
                  <a:off x="7628467" y="4587961"/>
                  <a:ext cx="0" cy="11588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8" name="Rectangle 162"/>
                <p:cNvSpPr>
                  <a:spLocks noChangeArrowheads="1"/>
                </p:cNvSpPr>
                <p:nvPr/>
              </p:nvSpPr>
              <p:spPr bwMode="auto">
                <a:xfrm>
                  <a:off x="7914217" y="5443623"/>
                  <a:ext cx="114300" cy="22066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9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7914217" y="5443623"/>
                  <a:ext cx="0" cy="22066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0" name="Line 164"/>
                <p:cNvSpPr>
                  <a:spLocks noChangeShapeType="1"/>
                </p:cNvSpPr>
                <p:nvPr/>
              </p:nvSpPr>
              <p:spPr bwMode="auto">
                <a:xfrm>
                  <a:off x="7914217" y="5443623"/>
                  <a:ext cx="0" cy="22066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1" name="Line 165"/>
                <p:cNvSpPr>
                  <a:spLocks noChangeShapeType="1"/>
                </p:cNvSpPr>
                <p:nvPr/>
              </p:nvSpPr>
              <p:spPr bwMode="auto">
                <a:xfrm>
                  <a:off x="7914217" y="5443623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2" name="Line 166"/>
                <p:cNvSpPr>
                  <a:spLocks noChangeShapeType="1"/>
                </p:cNvSpPr>
                <p:nvPr/>
              </p:nvSpPr>
              <p:spPr bwMode="auto">
                <a:xfrm flipH="1">
                  <a:off x="7914217" y="5443623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3" name="Line 167"/>
                <p:cNvSpPr>
                  <a:spLocks noChangeShapeType="1"/>
                </p:cNvSpPr>
                <p:nvPr/>
              </p:nvSpPr>
              <p:spPr bwMode="auto">
                <a:xfrm flipV="1">
                  <a:off x="8026929" y="5443623"/>
                  <a:ext cx="0" cy="22066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4" name="Line 168"/>
                <p:cNvSpPr>
                  <a:spLocks noChangeShapeType="1"/>
                </p:cNvSpPr>
                <p:nvPr/>
              </p:nvSpPr>
              <p:spPr bwMode="auto">
                <a:xfrm>
                  <a:off x="8026929" y="5443623"/>
                  <a:ext cx="0" cy="22066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5" name="Line 169"/>
                <p:cNvSpPr>
                  <a:spLocks noChangeShapeType="1"/>
                </p:cNvSpPr>
                <p:nvPr/>
              </p:nvSpPr>
              <p:spPr bwMode="auto">
                <a:xfrm>
                  <a:off x="79142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6" name="Line 170"/>
                <p:cNvSpPr>
                  <a:spLocks noChangeShapeType="1"/>
                </p:cNvSpPr>
                <p:nvPr/>
              </p:nvSpPr>
              <p:spPr bwMode="auto">
                <a:xfrm flipH="1">
                  <a:off x="7914217" y="5664286"/>
                  <a:ext cx="11271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7" name="Line 171"/>
                <p:cNvSpPr>
                  <a:spLocks noChangeShapeType="1"/>
                </p:cNvSpPr>
                <p:nvPr/>
              </p:nvSpPr>
              <p:spPr bwMode="auto">
                <a:xfrm>
                  <a:off x="7942792" y="5367423"/>
                  <a:ext cx="571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8" name="Line 172"/>
                <p:cNvSpPr>
                  <a:spLocks noChangeShapeType="1"/>
                </p:cNvSpPr>
                <p:nvPr/>
              </p:nvSpPr>
              <p:spPr bwMode="auto">
                <a:xfrm>
                  <a:off x="7971367" y="5367423"/>
                  <a:ext cx="0" cy="76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9" name="Line 173"/>
                <p:cNvSpPr>
                  <a:spLocks noChangeShapeType="1"/>
                </p:cNvSpPr>
                <p:nvPr/>
              </p:nvSpPr>
              <p:spPr bwMode="auto">
                <a:xfrm>
                  <a:off x="5458354" y="5664286"/>
                  <a:ext cx="274320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0" name="Rectangle 174"/>
                <p:cNvSpPr>
                  <a:spLocks noChangeArrowheads="1"/>
                </p:cNvSpPr>
                <p:nvPr/>
              </p:nvSpPr>
              <p:spPr bwMode="auto">
                <a:xfrm>
                  <a:off x="5555192" y="5719847"/>
                  <a:ext cx="103150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</a:p>
              </p:txBody>
            </p:sp>
            <p:sp>
              <p:nvSpPr>
                <p:cNvPr id="481" name="Rectangle 175"/>
                <p:cNvSpPr>
                  <a:spLocks noChangeArrowheads="1"/>
                </p:cNvSpPr>
                <p:nvPr/>
              </p:nvSpPr>
              <p:spPr bwMode="auto">
                <a:xfrm>
                  <a:off x="5863167" y="5719848"/>
                  <a:ext cx="196671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BZ</a:t>
                  </a:r>
                </a:p>
              </p:txBody>
            </p:sp>
            <p:sp>
              <p:nvSpPr>
                <p:cNvPr id="482" name="Rectangle 176"/>
                <p:cNvSpPr>
                  <a:spLocks noChangeArrowheads="1"/>
                </p:cNvSpPr>
                <p:nvPr/>
              </p:nvSpPr>
              <p:spPr bwMode="auto">
                <a:xfrm>
                  <a:off x="6202892" y="5719848"/>
                  <a:ext cx="188420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PB</a:t>
                  </a:r>
                </a:p>
              </p:txBody>
            </p:sp>
            <p:sp>
              <p:nvSpPr>
                <p:cNvPr id="483" name="Rectangle 177"/>
                <p:cNvSpPr>
                  <a:spLocks noChangeArrowheads="1"/>
                </p:cNvSpPr>
                <p:nvPr/>
              </p:nvSpPr>
              <p:spPr bwMode="auto">
                <a:xfrm>
                  <a:off x="6461176" y="5719848"/>
                  <a:ext cx="427725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BZ/PB</a:t>
                  </a:r>
                </a:p>
              </p:txBody>
            </p:sp>
            <p:sp>
              <p:nvSpPr>
                <p:cNvPr id="484" name="Rectangle 178"/>
                <p:cNvSpPr>
                  <a:spLocks noChangeArrowheads="1"/>
                </p:cNvSpPr>
                <p:nvPr/>
              </p:nvSpPr>
              <p:spPr bwMode="auto">
                <a:xfrm>
                  <a:off x="6961238" y="5719848"/>
                  <a:ext cx="103150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</a:p>
              </p:txBody>
            </p:sp>
            <p:sp>
              <p:nvSpPr>
                <p:cNvPr id="485" name="Rectangle 179"/>
                <p:cNvSpPr>
                  <a:spLocks noChangeArrowheads="1"/>
                </p:cNvSpPr>
                <p:nvPr/>
              </p:nvSpPr>
              <p:spPr bwMode="auto">
                <a:xfrm>
                  <a:off x="7277475" y="5719848"/>
                  <a:ext cx="196671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BZ</a:t>
                  </a:r>
                </a:p>
              </p:txBody>
            </p:sp>
            <p:sp>
              <p:nvSpPr>
                <p:cNvPr id="486" name="Rectangle 180"/>
                <p:cNvSpPr>
                  <a:spLocks noChangeArrowheads="1"/>
                </p:cNvSpPr>
                <p:nvPr/>
              </p:nvSpPr>
              <p:spPr bwMode="auto">
                <a:xfrm>
                  <a:off x="7577579" y="5719848"/>
                  <a:ext cx="188420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PB</a:t>
                  </a:r>
                </a:p>
              </p:txBody>
            </p:sp>
            <p:sp>
              <p:nvSpPr>
                <p:cNvPr id="487" name="Rectangle 181"/>
                <p:cNvSpPr>
                  <a:spLocks noChangeArrowheads="1"/>
                </p:cNvSpPr>
                <p:nvPr/>
              </p:nvSpPr>
              <p:spPr bwMode="auto">
                <a:xfrm>
                  <a:off x="7858654" y="5719848"/>
                  <a:ext cx="427725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BZ/PB</a:t>
                  </a:r>
                </a:p>
              </p:txBody>
            </p:sp>
            <p:sp>
              <p:nvSpPr>
                <p:cNvPr id="488" name="Line 182"/>
                <p:cNvSpPr>
                  <a:spLocks noChangeShapeType="1"/>
                </p:cNvSpPr>
                <p:nvPr/>
              </p:nvSpPr>
              <p:spPr bwMode="auto">
                <a:xfrm flipV="1">
                  <a:off x="5458354" y="3835486"/>
                  <a:ext cx="0" cy="182880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9" name="Line 183"/>
                <p:cNvSpPr>
                  <a:spLocks noChangeShapeType="1"/>
                </p:cNvSpPr>
                <p:nvPr/>
              </p:nvSpPr>
              <p:spPr bwMode="auto">
                <a:xfrm flipH="1">
                  <a:off x="5402792" y="5664286"/>
                  <a:ext cx="55563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0" name="Rectangle 184"/>
                <p:cNvSpPr>
                  <a:spLocks noChangeArrowheads="1"/>
                </p:cNvSpPr>
                <p:nvPr/>
              </p:nvSpPr>
              <p:spPr bwMode="auto">
                <a:xfrm>
                  <a:off x="5213690" y="5589673"/>
                  <a:ext cx="77018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</a:p>
              </p:txBody>
            </p:sp>
            <p:sp>
              <p:nvSpPr>
                <p:cNvPr id="491" name="Line 185"/>
                <p:cNvSpPr>
                  <a:spLocks noChangeShapeType="1"/>
                </p:cNvSpPr>
                <p:nvPr/>
              </p:nvSpPr>
              <p:spPr bwMode="auto">
                <a:xfrm flipH="1">
                  <a:off x="5402792" y="4749886"/>
                  <a:ext cx="55563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2" name="Rectangle 186"/>
                <p:cNvSpPr>
                  <a:spLocks noChangeArrowheads="1"/>
                </p:cNvSpPr>
                <p:nvPr/>
              </p:nvSpPr>
              <p:spPr bwMode="auto">
                <a:xfrm>
                  <a:off x="5143841" y="4676861"/>
                  <a:ext cx="154036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</a:t>
                  </a:r>
                </a:p>
              </p:txBody>
            </p:sp>
            <p:sp>
              <p:nvSpPr>
                <p:cNvPr id="493" name="Line 187"/>
                <p:cNvSpPr>
                  <a:spLocks noChangeShapeType="1"/>
                </p:cNvSpPr>
                <p:nvPr/>
              </p:nvSpPr>
              <p:spPr bwMode="auto">
                <a:xfrm flipH="1">
                  <a:off x="5402792" y="3835486"/>
                  <a:ext cx="55563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4" name="Rectangle 188"/>
                <p:cNvSpPr>
                  <a:spLocks noChangeArrowheads="1"/>
                </p:cNvSpPr>
                <p:nvPr/>
              </p:nvSpPr>
              <p:spPr bwMode="auto">
                <a:xfrm>
                  <a:off x="5073990" y="3762461"/>
                  <a:ext cx="231054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</a:p>
              </p:txBody>
            </p:sp>
            <p:sp>
              <p:nvSpPr>
                <p:cNvPr id="495" name="Rectangle 189"/>
                <p:cNvSpPr>
                  <a:spLocks noChangeArrowheads="1"/>
                </p:cNvSpPr>
                <p:nvPr/>
              </p:nvSpPr>
              <p:spPr bwMode="auto">
                <a:xfrm>
                  <a:off x="6572779" y="3181891"/>
                  <a:ext cx="419473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en-US" sz="1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</a:t>
                  </a:r>
                  <a:r>
                    <a:rPr kumimoji="0" lang="en-US" altLang="en-US" sz="1400" b="0" i="0" u="none" strike="noStrike" cap="none" normalizeH="0" baseline="0" dirty="0" err="1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hGFP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6" name="Rectangle 190"/>
                <p:cNvSpPr>
                  <a:spLocks noChangeArrowheads="1"/>
                </p:cNvSpPr>
                <p:nvPr/>
              </p:nvSpPr>
              <p:spPr bwMode="auto">
                <a:xfrm>
                  <a:off x="6267979" y="3259223"/>
                  <a:ext cx="268288" cy="1000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7" name="Rectangle 191"/>
                <p:cNvSpPr>
                  <a:spLocks noChangeArrowheads="1"/>
                </p:cNvSpPr>
                <p:nvPr/>
              </p:nvSpPr>
              <p:spPr bwMode="auto">
                <a:xfrm>
                  <a:off x="6272742" y="3263986"/>
                  <a:ext cx="258763" cy="90488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8" name="Rectangle 192"/>
                <p:cNvSpPr>
                  <a:spLocks noChangeArrowheads="1"/>
                </p:cNvSpPr>
                <p:nvPr/>
              </p:nvSpPr>
              <p:spPr bwMode="auto">
                <a:xfrm>
                  <a:off x="6572779" y="3397335"/>
                  <a:ext cx="402969" cy="230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en-US" sz="14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</a:t>
                  </a:r>
                  <a:r>
                    <a:rPr kumimoji="0" lang="en-US" altLang="en-US" sz="1400" b="0" i="0" u="none" strike="noStrike" cap="none" normalizeH="0" baseline="0" dirty="0" err="1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hBim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9" name="Rectangle 193"/>
                <p:cNvSpPr>
                  <a:spLocks noChangeArrowheads="1"/>
                </p:cNvSpPr>
                <p:nvPr/>
              </p:nvSpPr>
              <p:spPr bwMode="auto">
                <a:xfrm>
                  <a:off x="6267979" y="3470361"/>
                  <a:ext cx="268288" cy="10001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0" name="Rectangle 194"/>
                <p:cNvSpPr>
                  <a:spLocks noChangeArrowheads="1"/>
                </p:cNvSpPr>
                <p:nvPr/>
              </p:nvSpPr>
              <p:spPr bwMode="auto">
                <a:xfrm>
                  <a:off x="6272742" y="3475123"/>
                  <a:ext cx="258763" cy="90488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5" name="TextBox 24"/>
            <p:cNvSpPr txBox="1"/>
            <p:nvPr/>
          </p:nvSpPr>
          <p:spPr>
            <a:xfrm>
              <a:off x="7660759" y="1981200"/>
              <a:ext cx="300082" cy="394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56995" y="2286000"/>
              <a:ext cx="300082" cy="394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</p:grpSp>
      <p:sp>
        <p:nvSpPr>
          <p:cNvPr id="253" name="TextBox 252"/>
          <p:cNvSpPr txBox="1"/>
          <p:nvPr/>
        </p:nvSpPr>
        <p:spPr>
          <a:xfrm>
            <a:off x="2913684" y="54962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791200" y="54962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24295" y="685800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SU-DHL4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6781800" y="838200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SU-DHL4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47" name="Group 546"/>
          <p:cNvGrpSpPr/>
          <p:nvPr/>
        </p:nvGrpSpPr>
        <p:grpSpPr>
          <a:xfrm>
            <a:off x="2894016" y="1081445"/>
            <a:ext cx="2744784" cy="2247783"/>
            <a:chOff x="2438400" y="1154668"/>
            <a:chExt cx="2744784" cy="2247783"/>
          </a:xfrm>
        </p:grpSpPr>
        <p:sp>
          <p:nvSpPr>
            <p:cNvPr id="216" name="Rectangle 90"/>
            <p:cNvSpPr>
              <a:spLocks noChangeArrowheads="1"/>
            </p:cNvSpPr>
            <p:nvPr/>
          </p:nvSpPr>
          <p:spPr bwMode="auto">
            <a:xfrm>
              <a:off x="3505200" y="3187007"/>
              <a:ext cx="10627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[BEZ235] </a:t>
              </a: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46" name="Group 545"/>
            <p:cNvGrpSpPr/>
            <p:nvPr/>
          </p:nvGrpSpPr>
          <p:grpSpPr>
            <a:xfrm>
              <a:off x="2687250" y="1154668"/>
              <a:ext cx="2495934" cy="1979573"/>
              <a:chOff x="2627312" y="1154668"/>
              <a:chExt cx="2652810" cy="1979573"/>
            </a:xfrm>
          </p:grpSpPr>
          <p:sp>
            <p:nvSpPr>
              <p:cNvPr id="242" name="TextBox 241"/>
              <p:cNvSpPr txBox="1"/>
              <p:nvPr/>
            </p:nvSpPr>
            <p:spPr>
              <a:xfrm>
                <a:off x="3294141" y="1219200"/>
                <a:ext cx="30531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*</a:t>
                </a:r>
                <a:endParaRPr lang="en-US" sz="1600" dirty="0"/>
              </a:p>
            </p:txBody>
          </p:sp>
          <p:sp>
            <p:nvSpPr>
              <p:cNvPr id="256" name="TextBox 255"/>
              <p:cNvSpPr txBox="1"/>
              <p:nvPr/>
            </p:nvSpPr>
            <p:spPr>
              <a:xfrm>
                <a:off x="3873136" y="1154668"/>
                <a:ext cx="30531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*</a:t>
                </a:r>
                <a:endParaRPr lang="en-US" sz="1600" dirty="0"/>
              </a:p>
            </p:txBody>
          </p:sp>
          <p:sp>
            <p:nvSpPr>
              <p:cNvPr id="257" name="TextBox 256"/>
              <p:cNvSpPr txBox="1"/>
              <p:nvPr/>
            </p:nvSpPr>
            <p:spPr>
              <a:xfrm>
                <a:off x="4970542" y="1185446"/>
                <a:ext cx="30531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*</a:t>
                </a:r>
                <a:endParaRPr lang="en-US" sz="1600" dirty="0"/>
              </a:p>
            </p:txBody>
          </p:sp>
          <p:sp>
            <p:nvSpPr>
              <p:cNvPr id="260" name="TextBox 259"/>
              <p:cNvSpPr txBox="1"/>
              <p:nvPr/>
            </p:nvSpPr>
            <p:spPr>
              <a:xfrm>
                <a:off x="3052718" y="1383268"/>
                <a:ext cx="30531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*</a:t>
                </a:r>
                <a:endParaRPr lang="en-US" sz="1600" dirty="0"/>
              </a:p>
            </p:txBody>
          </p:sp>
          <p:sp>
            <p:nvSpPr>
              <p:cNvPr id="245" name="Rectangle 5"/>
              <p:cNvSpPr>
                <a:spLocks noChangeArrowheads="1"/>
              </p:cNvSpPr>
              <p:nvPr/>
            </p:nvSpPr>
            <p:spPr bwMode="auto">
              <a:xfrm>
                <a:off x="2874963" y="2905125"/>
                <a:ext cx="74965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6" name="Rectangle 6"/>
              <p:cNvSpPr>
                <a:spLocks noChangeArrowheads="1"/>
              </p:cNvSpPr>
              <p:nvPr/>
            </p:nvSpPr>
            <p:spPr bwMode="auto">
              <a:xfrm>
                <a:off x="3048000" y="2949575"/>
                <a:ext cx="24534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250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7" name="Rectangle 7"/>
              <p:cNvSpPr>
                <a:spLocks noChangeArrowheads="1"/>
              </p:cNvSpPr>
              <p:nvPr/>
            </p:nvSpPr>
            <p:spPr bwMode="auto">
              <a:xfrm>
                <a:off x="3398837" y="2949575"/>
                <a:ext cx="24534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9" name="Rectangle 9"/>
              <p:cNvSpPr>
                <a:spLocks noChangeArrowheads="1"/>
              </p:cNvSpPr>
              <p:nvPr/>
            </p:nvSpPr>
            <p:spPr bwMode="auto">
              <a:xfrm>
                <a:off x="3897314" y="2949575"/>
                <a:ext cx="32712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1000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4" name="Rectangle 13"/>
              <p:cNvSpPr>
                <a:spLocks noChangeArrowheads="1"/>
              </p:cNvSpPr>
              <p:nvPr/>
            </p:nvSpPr>
            <p:spPr bwMode="auto">
              <a:xfrm>
                <a:off x="4953000" y="2949575"/>
                <a:ext cx="32712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2000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Line 14"/>
              <p:cNvSpPr>
                <a:spLocks noChangeShapeType="1"/>
              </p:cNvSpPr>
              <p:nvPr/>
            </p:nvSpPr>
            <p:spPr bwMode="auto">
              <a:xfrm>
                <a:off x="2897188" y="2841625"/>
                <a:ext cx="22542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15"/>
              <p:cNvSpPr>
                <a:spLocks noChangeShapeType="1"/>
              </p:cNvSpPr>
              <p:nvPr/>
            </p:nvSpPr>
            <p:spPr bwMode="auto">
              <a:xfrm>
                <a:off x="2905125" y="2841625"/>
                <a:ext cx="0" cy="444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16"/>
              <p:cNvSpPr>
                <a:spLocks noChangeShapeType="1"/>
              </p:cNvSpPr>
              <p:nvPr/>
            </p:nvSpPr>
            <p:spPr bwMode="auto">
              <a:xfrm>
                <a:off x="3184525" y="2841625"/>
                <a:ext cx="0" cy="444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17"/>
              <p:cNvSpPr>
                <a:spLocks noChangeShapeType="1"/>
              </p:cNvSpPr>
              <p:nvPr/>
            </p:nvSpPr>
            <p:spPr bwMode="auto">
              <a:xfrm>
                <a:off x="3465513" y="2841625"/>
                <a:ext cx="0" cy="444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19"/>
              <p:cNvSpPr>
                <a:spLocks noChangeShapeType="1"/>
              </p:cNvSpPr>
              <p:nvPr/>
            </p:nvSpPr>
            <p:spPr bwMode="auto">
              <a:xfrm>
                <a:off x="4024313" y="2841625"/>
                <a:ext cx="0" cy="444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23"/>
              <p:cNvSpPr>
                <a:spLocks noChangeShapeType="1"/>
              </p:cNvSpPr>
              <p:nvPr/>
            </p:nvSpPr>
            <p:spPr bwMode="auto">
              <a:xfrm>
                <a:off x="5143500" y="2841625"/>
                <a:ext cx="0" cy="444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Rectangle 24"/>
              <p:cNvSpPr>
                <a:spLocks noChangeArrowheads="1"/>
              </p:cNvSpPr>
              <p:nvPr/>
            </p:nvSpPr>
            <p:spPr bwMode="auto">
              <a:xfrm>
                <a:off x="2690812" y="2767013"/>
                <a:ext cx="8178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" name="Rectangle 25"/>
              <p:cNvSpPr>
                <a:spLocks noChangeArrowheads="1"/>
              </p:cNvSpPr>
              <p:nvPr/>
            </p:nvSpPr>
            <p:spPr bwMode="auto">
              <a:xfrm>
                <a:off x="2627312" y="2376488"/>
                <a:ext cx="1635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Rectangle 26"/>
              <p:cNvSpPr>
                <a:spLocks noChangeArrowheads="1"/>
              </p:cNvSpPr>
              <p:nvPr/>
            </p:nvSpPr>
            <p:spPr bwMode="auto">
              <a:xfrm>
                <a:off x="2627312" y="1984375"/>
                <a:ext cx="1635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8" name="Rectangle 27"/>
              <p:cNvSpPr>
                <a:spLocks noChangeArrowheads="1"/>
              </p:cNvSpPr>
              <p:nvPr/>
            </p:nvSpPr>
            <p:spPr bwMode="auto">
              <a:xfrm>
                <a:off x="2627312" y="1593850"/>
                <a:ext cx="1635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9" name="Rectangle 28"/>
              <p:cNvSpPr>
                <a:spLocks noChangeArrowheads="1"/>
              </p:cNvSpPr>
              <p:nvPr/>
            </p:nvSpPr>
            <p:spPr bwMode="auto">
              <a:xfrm>
                <a:off x="2627312" y="1201738"/>
                <a:ext cx="1635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Line 29"/>
              <p:cNvSpPr>
                <a:spLocks noChangeShapeType="1"/>
              </p:cNvSpPr>
              <p:nvPr/>
            </p:nvSpPr>
            <p:spPr bwMode="auto">
              <a:xfrm flipV="1">
                <a:off x="2905125" y="1268413"/>
                <a:ext cx="0" cy="15811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Line 30"/>
              <p:cNvSpPr>
                <a:spLocks noChangeShapeType="1"/>
              </p:cNvSpPr>
              <p:nvPr/>
            </p:nvSpPr>
            <p:spPr bwMode="auto">
              <a:xfrm flipH="1">
                <a:off x="2862263" y="2841625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31"/>
              <p:cNvSpPr>
                <a:spLocks noChangeShapeType="1"/>
              </p:cNvSpPr>
              <p:nvPr/>
            </p:nvSpPr>
            <p:spPr bwMode="auto">
              <a:xfrm flipH="1">
                <a:off x="2862263" y="2451100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Line 32"/>
              <p:cNvSpPr>
                <a:spLocks noChangeShapeType="1"/>
              </p:cNvSpPr>
              <p:nvPr/>
            </p:nvSpPr>
            <p:spPr bwMode="auto">
              <a:xfrm flipH="1">
                <a:off x="2862263" y="2058988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33"/>
              <p:cNvSpPr>
                <a:spLocks noChangeShapeType="1"/>
              </p:cNvSpPr>
              <p:nvPr/>
            </p:nvSpPr>
            <p:spPr bwMode="auto">
              <a:xfrm flipH="1">
                <a:off x="2862263" y="1668463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Line 34"/>
              <p:cNvSpPr>
                <a:spLocks noChangeShapeType="1"/>
              </p:cNvSpPr>
              <p:nvPr/>
            </p:nvSpPr>
            <p:spPr bwMode="auto">
              <a:xfrm flipH="1">
                <a:off x="2862263" y="1276350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5"/>
              <p:cNvSpPr>
                <a:spLocks/>
              </p:cNvSpPr>
              <p:nvPr/>
            </p:nvSpPr>
            <p:spPr bwMode="auto">
              <a:xfrm>
                <a:off x="2905125" y="1922463"/>
                <a:ext cx="2238375" cy="655638"/>
              </a:xfrm>
              <a:custGeom>
                <a:avLst/>
                <a:gdLst>
                  <a:gd name="T0" fmla="*/ 0 w 2820"/>
                  <a:gd name="T1" fmla="*/ 827 h 827"/>
                  <a:gd name="T2" fmla="*/ 0 w 2820"/>
                  <a:gd name="T3" fmla="*/ 827 h 827"/>
                  <a:gd name="T4" fmla="*/ 0 w 2820"/>
                  <a:gd name="T5" fmla="*/ 827 h 827"/>
                  <a:gd name="T6" fmla="*/ 353 w 2820"/>
                  <a:gd name="T7" fmla="*/ 408 h 827"/>
                  <a:gd name="T8" fmla="*/ 353 w 2820"/>
                  <a:gd name="T9" fmla="*/ 408 h 827"/>
                  <a:gd name="T10" fmla="*/ 705 w 2820"/>
                  <a:gd name="T11" fmla="*/ 197 h 827"/>
                  <a:gd name="T12" fmla="*/ 705 w 2820"/>
                  <a:gd name="T13" fmla="*/ 197 h 827"/>
                  <a:gd name="T14" fmla="*/ 1410 w 2820"/>
                  <a:gd name="T15" fmla="*/ 74 h 827"/>
                  <a:gd name="T16" fmla="*/ 1410 w 2820"/>
                  <a:gd name="T17" fmla="*/ 74 h 827"/>
                  <a:gd name="T18" fmla="*/ 2820 w 2820"/>
                  <a:gd name="T19" fmla="*/ 0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20" h="827">
                    <a:moveTo>
                      <a:pt x="0" y="827"/>
                    </a:moveTo>
                    <a:lnTo>
                      <a:pt x="0" y="827"/>
                    </a:lnTo>
                    <a:lnTo>
                      <a:pt x="0" y="827"/>
                    </a:lnTo>
                    <a:lnTo>
                      <a:pt x="353" y="408"/>
                    </a:lnTo>
                    <a:lnTo>
                      <a:pt x="353" y="408"/>
                    </a:lnTo>
                    <a:lnTo>
                      <a:pt x="705" y="197"/>
                    </a:lnTo>
                    <a:lnTo>
                      <a:pt x="705" y="197"/>
                    </a:lnTo>
                    <a:lnTo>
                      <a:pt x="1410" y="74"/>
                    </a:lnTo>
                    <a:lnTo>
                      <a:pt x="1410" y="74"/>
                    </a:lnTo>
                    <a:lnTo>
                      <a:pt x="282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Line 36"/>
              <p:cNvSpPr>
                <a:spLocks noChangeShapeType="1"/>
              </p:cNvSpPr>
              <p:nvPr/>
            </p:nvSpPr>
            <p:spPr bwMode="auto">
              <a:xfrm>
                <a:off x="2905125" y="2454275"/>
                <a:ext cx="0" cy="12382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Line 37"/>
              <p:cNvSpPr>
                <a:spLocks noChangeShapeType="1"/>
              </p:cNvSpPr>
              <p:nvPr/>
            </p:nvSpPr>
            <p:spPr bwMode="auto">
              <a:xfrm>
                <a:off x="2874963" y="2454275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38"/>
              <p:cNvSpPr>
                <a:spLocks noChangeShapeType="1"/>
              </p:cNvSpPr>
              <p:nvPr/>
            </p:nvSpPr>
            <p:spPr bwMode="auto">
              <a:xfrm>
                <a:off x="2905125" y="2578100"/>
                <a:ext cx="0" cy="12382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Line 39"/>
              <p:cNvSpPr>
                <a:spLocks noChangeShapeType="1"/>
              </p:cNvSpPr>
              <p:nvPr/>
            </p:nvSpPr>
            <p:spPr bwMode="auto">
              <a:xfrm>
                <a:off x="2874963" y="2701925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Line 40"/>
              <p:cNvSpPr>
                <a:spLocks noChangeShapeType="1"/>
              </p:cNvSpPr>
              <p:nvPr/>
            </p:nvSpPr>
            <p:spPr bwMode="auto">
              <a:xfrm>
                <a:off x="3184525" y="2176463"/>
                <a:ext cx="0" cy="698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Line 41"/>
              <p:cNvSpPr>
                <a:spLocks noChangeShapeType="1"/>
              </p:cNvSpPr>
              <p:nvPr/>
            </p:nvSpPr>
            <p:spPr bwMode="auto">
              <a:xfrm>
                <a:off x="3155950" y="2176463"/>
                <a:ext cx="587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Line 42"/>
              <p:cNvSpPr>
                <a:spLocks noChangeShapeType="1"/>
              </p:cNvSpPr>
              <p:nvPr/>
            </p:nvSpPr>
            <p:spPr bwMode="auto">
              <a:xfrm>
                <a:off x="3184525" y="2246313"/>
                <a:ext cx="0" cy="6826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Line 43"/>
              <p:cNvSpPr>
                <a:spLocks noChangeShapeType="1"/>
              </p:cNvSpPr>
              <p:nvPr/>
            </p:nvSpPr>
            <p:spPr bwMode="auto">
              <a:xfrm>
                <a:off x="3155950" y="2314575"/>
                <a:ext cx="587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Line 44"/>
              <p:cNvSpPr>
                <a:spLocks noChangeShapeType="1"/>
              </p:cNvSpPr>
              <p:nvPr/>
            </p:nvSpPr>
            <p:spPr bwMode="auto">
              <a:xfrm>
                <a:off x="4024313" y="1871663"/>
                <a:ext cx="0" cy="1095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Line 45"/>
              <p:cNvSpPr>
                <a:spLocks noChangeShapeType="1"/>
              </p:cNvSpPr>
              <p:nvPr/>
            </p:nvSpPr>
            <p:spPr bwMode="auto">
              <a:xfrm>
                <a:off x="3994150" y="1871663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Line 46"/>
              <p:cNvSpPr>
                <a:spLocks noChangeShapeType="1"/>
              </p:cNvSpPr>
              <p:nvPr/>
            </p:nvSpPr>
            <p:spPr bwMode="auto">
              <a:xfrm>
                <a:off x="4024313" y="1981200"/>
                <a:ext cx="0" cy="1095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Line 47"/>
              <p:cNvSpPr>
                <a:spLocks noChangeShapeType="1"/>
              </p:cNvSpPr>
              <p:nvPr/>
            </p:nvSpPr>
            <p:spPr bwMode="auto">
              <a:xfrm>
                <a:off x="3994150" y="2090738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48"/>
              <p:cNvSpPr>
                <a:spLocks noChangeShapeType="1"/>
              </p:cNvSpPr>
              <p:nvPr/>
            </p:nvSpPr>
            <p:spPr bwMode="auto">
              <a:xfrm>
                <a:off x="5143500" y="1812925"/>
                <a:ext cx="0" cy="1095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Line 49"/>
              <p:cNvSpPr>
                <a:spLocks noChangeShapeType="1"/>
              </p:cNvSpPr>
              <p:nvPr/>
            </p:nvSpPr>
            <p:spPr bwMode="auto">
              <a:xfrm>
                <a:off x="5113338" y="1812925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50"/>
              <p:cNvSpPr>
                <a:spLocks noChangeShapeType="1"/>
              </p:cNvSpPr>
              <p:nvPr/>
            </p:nvSpPr>
            <p:spPr bwMode="auto">
              <a:xfrm>
                <a:off x="5143500" y="1922463"/>
                <a:ext cx="0" cy="1095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Line 51"/>
              <p:cNvSpPr>
                <a:spLocks noChangeShapeType="1"/>
              </p:cNvSpPr>
              <p:nvPr/>
            </p:nvSpPr>
            <p:spPr bwMode="auto">
              <a:xfrm>
                <a:off x="5113338" y="2032000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Rectangle 52"/>
              <p:cNvSpPr>
                <a:spLocks noChangeArrowheads="1"/>
              </p:cNvSpPr>
              <p:nvPr/>
            </p:nvSpPr>
            <p:spPr bwMode="auto">
              <a:xfrm>
                <a:off x="2874963" y="2547938"/>
                <a:ext cx="60325" cy="619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Rectangle 53"/>
              <p:cNvSpPr>
                <a:spLocks noChangeArrowheads="1"/>
              </p:cNvSpPr>
              <p:nvPr/>
            </p:nvSpPr>
            <p:spPr bwMode="auto">
              <a:xfrm>
                <a:off x="2874963" y="2547938"/>
                <a:ext cx="60325" cy="61913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Rectangle 54"/>
              <p:cNvSpPr>
                <a:spLocks noChangeArrowheads="1"/>
              </p:cNvSpPr>
              <p:nvPr/>
            </p:nvSpPr>
            <p:spPr bwMode="auto">
              <a:xfrm>
                <a:off x="3155950" y="2214563"/>
                <a:ext cx="58738" cy="635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Rectangle 55"/>
              <p:cNvSpPr>
                <a:spLocks noChangeArrowheads="1"/>
              </p:cNvSpPr>
              <p:nvPr/>
            </p:nvSpPr>
            <p:spPr bwMode="auto">
              <a:xfrm>
                <a:off x="3155950" y="2214563"/>
                <a:ext cx="58738" cy="6350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Rectangle 56"/>
              <p:cNvSpPr>
                <a:spLocks noChangeArrowheads="1"/>
              </p:cNvSpPr>
              <p:nvPr/>
            </p:nvSpPr>
            <p:spPr bwMode="auto">
              <a:xfrm>
                <a:off x="3435350" y="2047875"/>
                <a:ext cx="58738" cy="619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Rectangle 57"/>
              <p:cNvSpPr>
                <a:spLocks noChangeArrowheads="1"/>
              </p:cNvSpPr>
              <p:nvPr/>
            </p:nvSpPr>
            <p:spPr bwMode="auto">
              <a:xfrm>
                <a:off x="3435350" y="2047875"/>
                <a:ext cx="58738" cy="61913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Rectangle 58"/>
              <p:cNvSpPr>
                <a:spLocks noChangeArrowheads="1"/>
              </p:cNvSpPr>
              <p:nvPr/>
            </p:nvSpPr>
            <p:spPr bwMode="auto">
              <a:xfrm>
                <a:off x="3994150" y="1949450"/>
                <a:ext cx="60325" cy="635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Rectangle 59"/>
              <p:cNvSpPr>
                <a:spLocks noChangeArrowheads="1"/>
              </p:cNvSpPr>
              <p:nvPr/>
            </p:nvSpPr>
            <p:spPr bwMode="auto">
              <a:xfrm>
                <a:off x="3994150" y="1949450"/>
                <a:ext cx="60325" cy="6350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Rectangle 60"/>
              <p:cNvSpPr>
                <a:spLocks noChangeArrowheads="1"/>
              </p:cNvSpPr>
              <p:nvPr/>
            </p:nvSpPr>
            <p:spPr bwMode="auto">
              <a:xfrm>
                <a:off x="5113338" y="1890713"/>
                <a:ext cx="60325" cy="635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Rectangle 61"/>
              <p:cNvSpPr>
                <a:spLocks noChangeArrowheads="1"/>
              </p:cNvSpPr>
              <p:nvPr/>
            </p:nvSpPr>
            <p:spPr bwMode="auto">
              <a:xfrm>
                <a:off x="5113338" y="1890713"/>
                <a:ext cx="60325" cy="6350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62"/>
              <p:cNvSpPr>
                <a:spLocks/>
              </p:cNvSpPr>
              <p:nvPr/>
            </p:nvSpPr>
            <p:spPr bwMode="auto">
              <a:xfrm>
                <a:off x="2905125" y="1589088"/>
                <a:ext cx="2238375" cy="911225"/>
              </a:xfrm>
              <a:custGeom>
                <a:avLst/>
                <a:gdLst>
                  <a:gd name="T0" fmla="*/ 0 w 2820"/>
                  <a:gd name="T1" fmla="*/ 1147 h 1147"/>
                  <a:gd name="T2" fmla="*/ 0 w 2820"/>
                  <a:gd name="T3" fmla="*/ 1147 h 1147"/>
                  <a:gd name="T4" fmla="*/ 0 w 2820"/>
                  <a:gd name="T5" fmla="*/ 1147 h 1147"/>
                  <a:gd name="T6" fmla="*/ 353 w 2820"/>
                  <a:gd name="T7" fmla="*/ 309 h 1147"/>
                  <a:gd name="T8" fmla="*/ 353 w 2820"/>
                  <a:gd name="T9" fmla="*/ 309 h 1147"/>
                  <a:gd name="T10" fmla="*/ 705 w 2820"/>
                  <a:gd name="T11" fmla="*/ 87 h 1147"/>
                  <a:gd name="T12" fmla="*/ 705 w 2820"/>
                  <a:gd name="T13" fmla="*/ 87 h 1147"/>
                  <a:gd name="T14" fmla="*/ 1410 w 2820"/>
                  <a:gd name="T15" fmla="*/ 0 h 1147"/>
                  <a:gd name="T16" fmla="*/ 1410 w 2820"/>
                  <a:gd name="T17" fmla="*/ 0 h 1147"/>
                  <a:gd name="T18" fmla="*/ 2820 w 2820"/>
                  <a:gd name="T19" fmla="*/ 0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20" h="1147">
                    <a:moveTo>
                      <a:pt x="0" y="1147"/>
                    </a:moveTo>
                    <a:lnTo>
                      <a:pt x="0" y="1147"/>
                    </a:lnTo>
                    <a:lnTo>
                      <a:pt x="0" y="1147"/>
                    </a:lnTo>
                    <a:lnTo>
                      <a:pt x="353" y="309"/>
                    </a:lnTo>
                    <a:lnTo>
                      <a:pt x="353" y="309"/>
                    </a:lnTo>
                    <a:lnTo>
                      <a:pt x="705" y="87"/>
                    </a:lnTo>
                    <a:lnTo>
                      <a:pt x="705" y="87"/>
                    </a:lnTo>
                    <a:lnTo>
                      <a:pt x="1410" y="0"/>
                    </a:lnTo>
                    <a:lnTo>
                      <a:pt x="1410" y="0"/>
                    </a:lnTo>
                    <a:lnTo>
                      <a:pt x="282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63"/>
              <p:cNvSpPr>
                <a:spLocks noChangeShapeType="1"/>
              </p:cNvSpPr>
              <p:nvPr/>
            </p:nvSpPr>
            <p:spPr bwMode="auto">
              <a:xfrm>
                <a:off x="3184525" y="1711325"/>
                <a:ext cx="0" cy="12382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Line 64"/>
              <p:cNvSpPr>
                <a:spLocks noChangeShapeType="1"/>
              </p:cNvSpPr>
              <p:nvPr/>
            </p:nvSpPr>
            <p:spPr bwMode="auto">
              <a:xfrm>
                <a:off x="3155950" y="1711325"/>
                <a:ext cx="587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Line 65"/>
              <p:cNvSpPr>
                <a:spLocks noChangeShapeType="1"/>
              </p:cNvSpPr>
              <p:nvPr/>
            </p:nvSpPr>
            <p:spPr bwMode="auto">
              <a:xfrm>
                <a:off x="3184525" y="1835150"/>
                <a:ext cx="0" cy="12382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Line 66"/>
              <p:cNvSpPr>
                <a:spLocks noChangeShapeType="1"/>
              </p:cNvSpPr>
              <p:nvPr/>
            </p:nvSpPr>
            <p:spPr bwMode="auto">
              <a:xfrm>
                <a:off x="3155950" y="1958975"/>
                <a:ext cx="587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67"/>
              <p:cNvSpPr>
                <a:spLocks noChangeShapeType="1"/>
              </p:cNvSpPr>
              <p:nvPr/>
            </p:nvSpPr>
            <p:spPr bwMode="auto">
              <a:xfrm>
                <a:off x="3465513" y="1506538"/>
                <a:ext cx="0" cy="1524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68"/>
              <p:cNvSpPr>
                <a:spLocks noChangeShapeType="1"/>
              </p:cNvSpPr>
              <p:nvPr/>
            </p:nvSpPr>
            <p:spPr bwMode="auto">
              <a:xfrm>
                <a:off x="3435350" y="1506538"/>
                <a:ext cx="587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69"/>
              <p:cNvSpPr>
                <a:spLocks noChangeShapeType="1"/>
              </p:cNvSpPr>
              <p:nvPr/>
            </p:nvSpPr>
            <p:spPr bwMode="auto">
              <a:xfrm>
                <a:off x="3465513" y="1658938"/>
                <a:ext cx="0" cy="1524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70"/>
              <p:cNvSpPr>
                <a:spLocks noChangeShapeType="1"/>
              </p:cNvSpPr>
              <p:nvPr/>
            </p:nvSpPr>
            <p:spPr bwMode="auto">
              <a:xfrm>
                <a:off x="3435350" y="1811338"/>
                <a:ext cx="587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71"/>
              <p:cNvSpPr>
                <a:spLocks noChangeShapeType="1"/>
              </p:cNvSpPr>
              <p:nvPr/>
            </p:nvSpPr>
            <p:spPr bwMode="auto">
              <a:xfrm>
                <a:off x="4024313" y="1450975"/>
                <a:ext cx="0" cy="13811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72"/>
              <p:cNvSpPr>
                <a:spLocks noChangeShapeType="1"/>
              </p:cNvSpPr>
              <p:nvPr/>
            </p:nvSpPr>
            <p:spPr bwMode="auto">
              <a:xfrm>
                <a:off x="3994150" y="1450975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73"/>
              <p:cNvSpPr>
                <a:spLocks noChangeShapeType="1"/>
              </p:cNvSpPr>
              <p:nvPr/>
            </p:nvSpPr>
            <p:spPr bwMode="auto">
              <a:xfrm>
                <a:off x="4024313" y="1589088"/>
                <a:ext cx="0" cy="1397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74"/>
              <p:cNvSpPr>
                <a:spLocks noChangeShapeType="1"/>
              </p:cNvSpPr>
              <p:nvPr/>
            </p:nvSpPr>
            <p:spPr bwMode="auto">
              <a:xfrm>
                <a:off x="3994150" y="1728788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75"/>
              <p:cNvSpPr>
                <a:spLocks noChangeShapeType="1"/>
              </p:cNvSpPr>
              <p:nvPr/>
            </p:nvSpPr>
            <p:spPr bwMode="auto">
              <a:xfrm>
                <a:off x="5143500" y="1479550"/>
                <a:ext cx="0" cy="1095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76"/>
              <p:cNvSpPr>
                <a:spLocks noChangeShapeType="1"/>
              </p:cNvSpPr>
              <p:nvPr/>
            </p:nvSpPr>
            <p:spPr bwMode="auto">
              <a:xfrm>
                <a:off x="5113338" y="1479550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77"/>
              <p:cNvSpPr>
                <a:spLocks noChangeShapeType="1"/>
              </p:cNvSpPr>
              <p:nvPr/>
            </p:nvSpPr>
            <p:spPr bwMode="auto">
              <a:xfrm>
                <a:off x="5143500" y="1589088"/>
                <a:ext cx="0" cy="1095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78"/>
              <p:cNvSpPr>
                <a:spLocks noChangeShapeType="1"/>
              </p:cNvSpPr>
              <p:nvPr/>
            </p:nvSpPr>
            <p:spPr bwMode="auto">
              <a:xfrm>
                <a:off x="5113338" y="1698625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79"/>
              <p:cNvSpPr>
                <a:spLocks/>
              </p:cNvSpPr>
              <p:nvPr/>
            </p:nvSpPr>
            <p:spPr bwMode="auto">
              <a:xfrm>
                <a:off x="2874963" y="2468563"/>
                <a:ext cx="60325" cy="63500"/>
              </a:xfrm>
              <a:custGeom>
                <a:avLst/>
                <a:gdLst>
                  <a:gd name="T0" fmla="*/ 75 w 75"/>
                  <a:gd name="T1" fmla="*/ 39 h 79"/>
                  <a:gd name="T2" fmla="*/ 75 w 75"/>
                  <a:gd name="T3" fmla="*/ 47 h 79"/>
                  <a:gd name="T4" fmla="*/ 72 w 75"/>
                  <a:gd name="T5" fmla="*/ 54 h 79"/>
                  <a:gd name="T6" fmla="*/ 69 w 75"/>
                  <a:gd name="T7" fmla="*/ 61 h 79"/>
                  <a:gd name="T8" fmla="*/ 64 w 75"/>
                  <a:gd name="T9" fmla="*/ 67 h 79"/>
                  <a:gd name="T10" fmla="*/ 58 w 75"/>
                  <a:gd name="T11" fmla="*/ 72 h 79"/>
                  <a:gd name="T12" fmla="*/ 51 w 75"/>
                  <a:gd name="T13" fmla="*/ 75 h 79"/>
                  <a:gd name="T14" fmla="*/ 45 w 75"/>
                  <a:gd name="T15" fmla="*/ 79 h 79"/>
                  <a:gd name="T16" fmla="*/ 37 w 75"/>
                  <a:gd name="T17" fmla="*/ 79 h 79"/>
                  <a:gd name="T18" fmla="*/ 29 w 75"/>
                  <a:gd name="T19" fmla="*/ 79 h 79"/>
                  <a:gd name="T20" fmla="*/ 23 w 75"/>
                  <a:gd name="T21" fmla="*/ 75 h 79"/>
                  <a:gd name="T22" fmla="*/ 17 w 75"/>
                  <a:gd name="T23" fmla="*/ 72 h 79"/>
                  <a:gd name="T24" fmla="*/ 11 w 75"/>
                  <a:gd name="T25" fmla="*/ 67 h 79"/>
                  <a:gd name="T26" fmla="*/ 6 w 75"/>
                  <a:gd name="T27" fmla="*/ 61 h 79"/>
                  <a:gd name="T28" fmla="*/ 3 w 75"/>
                  <a:gd name="T29" fmla="*/ 54 h 79"/>
                  <a:gd name="T30" fmla="*/ 1 w 75"/>
                  <a:gd name="T31" fmla="*/ 47 h 79"/>
                  <a:gd name="T32" fmla="*/ 0 w 75"/>
                  <a:gd name="T33" fmla="*/ 42 h 79"/>
                  <a:gd name="T34" fmla="*/ 0 w 75"/>
                  <a:gd name="T35" fmla="*/ 39 h 79"/>
                  <a:gd name="T36" fmla="*/ 0 w 75"/>
                  <a:gd name="T37" fmla="*/ 36 h 79"/>
                  <a:gd name="T38" fmla="*/ 1 w 75"/>
                  <a:gd name="T39" fmla="*/ 31 h 79"/>
                  <a:gd name="T40" fmla="*/ 3 w 75"/>
                  <a:gd name="T41" fmla="*/ 24 h 79"/>
                  <a:gd name="T42" fmla="*/ 6 w 75"/>
                  <a:gd name="T43" fmla="*/ 18 h 79"/>
                  <a:gd name="T44" fmla="*/ 11 w 75"/>
                  <a:gd name="T45" fmla="*/ 11 h 79"/>
                  <a:gd name="T46" fmla="*/ 17 w 75"/>
                  <a:gd name="T47" fmla="*/ 6 h 79"/>
                  <a:gd name="T48" fmla="*/ 23 w 75"/>
                  <a:gd name="T49" fmla="*/ 3 h 79"/>
                  <a:gd name="T50" fmla="*/ 29 w 75"/>
                  <a:gd name="T51" fmla="*/ 1 h 79"/>
                  <a:gd name="T52" fmla="*/ 34 w 75"/>
                  <a:gd name="T53" fmla="*/ 0 h 79"/>
                  <a:gd name="T54" fmla="*/ 37 w 75"/>
                  <a:gd name="T55" fmla="*/ 0 h 79"/>
                  <a:gd name="T56" fmla="*/ 40 w 75"/>
                  <a:gd name="T57" fmla="*/ 0 h 79"/>
                  <a:gd name="T58" fmla="*/ 45 w 75"/>
                  <a:gd name="T59" fmla="*/ 1 h 79"/>
                  <a:gd name="T60" fmla="*/ 51 w 75"/>
                  <a:gd name="T61" fmla="*/ 3 h 79"/>
                  <a:gd name="T62" fmla="*/ 58 w 75"/>
                  <a:gd name="T63" fmla="*/ 6 h 79"/>
                  <a:gd name="T64" fmla="*/ 64 w 75"/>
                  <a:gd name="T65" fmla="*/ 11 h 79"/>
                  <a:gd name="T66" fmla="*/ 69 w 75"/>
                  <a:gd name="T67" fmla="*/ 18 h 79"/>
                  <a:gd name="T68" fmla="*/ 72 w 75"/>
                  <a:gd name="T69" fmla="*/ 24 h 79"/>
                  <a:gd name="T70" fmla="*/ 75 w 75"/>
                  <a:gd name="T71" fmla="*/ 31 h 79"/>
                  <a:gd name="T72" fmla="*/ 75 w 75"/>
                  <a:gd name="T73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39"/>
                    </a:moveTo>
                    <a:lnTo>
                      <a:pt x="75" y="47"/>
                    </a:lnTo>
                    <a:lnTo>
                      <a:pt x="72" y="54"/>
                    </a:lnTo>
                    <a:lnTo>
                      <a:pt x="69" y="61"/>
                    </a:lnTo>
                    <a:lnTo>
                      <a:pt x="64" y="67"/>
                    </a:lnTo>
                    <a:lnTo>
                      <a:pt x="58" y="72"/>
                    </a:lnTo>
                    <a:lnTo>
                      <a:pt x="51" y="75"/>
                    </a:lnTo>
                    <a:lnTo>
                      <a:pt x="45" y="79"/>
                    </a:lnTo>
                    <a:lnTo>
                      <a:pt x="37" y="79"/>
                    </a:lnTo>
                    <a:lnTo>
                      <a:pt x="29" y="79"/>
                    </a:lnTo>
                    <a:lnTo>
                      <a:pt x="23" y="75"/>
                    </a:lnTo>
                    <a:lnTo>
                      <a:pt x="17" y="72"/>
                    </a:lnTo>
                    <a:lnTo>
                      <a:pt x="11" y="67"/>
                    </a:lnTo>
                    <a:lnTo>
                      <a:pt x="6" y="61"/>
                    </a:lnTo>
                    <a:lnTo>
                      <a:pt x="3" y="54"/>
                    </a:lnTo>
                    <a:lnTo>
                      <a:pt x="1" y="47"/>
                    </a:lnTo>
                    <a:lnTo>
                      <a:pt x="0" y="42"/>
                    </a:lnTo>
                    <a:lnTo>
                      <a:pt x="0" y="39"/>
                    </a:lnTo>
                    <a:lnTo>
                      <a:pt x="0" y="36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1"/>
                    </a:lnTo>
                    <a:lnTo>
                      <a:pt x="17" y="6"/>
                    </a:lnTo>
                    <a:lnTo>
                      <a:pt x="23" y="3"/>
                    </a:lnTo>
                    <a:lnTo>
                      <a:pt x="29" y="1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5" y="1"/>
                    </a:lnTo>
                    <a:lnTo>
                      <a:pt x="51" y="3"/>
                    </a:lnTo>
                    <a:lnTo>
                      <a:pt x="58" y="6"/>
                    </a:lnTo>
                    <a:lnTo>
                      <a:pt x="64" y="11"/>
                    </a:lnTo>
                    <a:lnTo>
                      <a:pt x="69" y="18"/>
                    </a:lnTo>
                    <a:lnTo>
                      <a:pt x="72" y="24"/>
                    </a:lnTo>
                    <a:lnTo>
                      <a:pt x="75" y="31"/>
                    </a:lnTo>
                    <a:lnTo>
                      <a:pt x="75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80"/>
              <p:cNvSpPr>
                <a:spLocks/>
              </p:cNvSpPr>
              <p:nvPr/>
            </p:nvSpPr>
            <p:spPr bwMode="auto">
              <a:xfrm>
                <a:off x="2874963" y="2468563"/>
                <a:ext cx="60325" cy="63500"/>
              </a:xfrm>
              <a:custGeom>
                <a:avLst/>
                <a:gdLst>
                  <a:gd name="T0" fmla="*/ 75 w 75"/>
                  <a:gd name="T1" fmla="*/ 39 h 79"/>
                  <a:gd name="T2" fmla="*/ 75 w 75"/>
                  <a:gd name="T3" fmla="*/ 47 h 79"/>
                  <a:gd name="T4" fmla="*/ 72 w 75"/>
                  <a:gd name="T5" fmla="*/ 54 h 79"/>
                  <a:gd name="T6" fmla="*/ 69 w 75"/>
                  <a:gd name="T7" fmla="*/ 61 h 79"/>
                  <a:gd name="T8" fmla="*/ 64 w 75"/>
                  <a:gd name="T9" fmla="*/ 67 h 79"/>
                  <a:gd name="T10" fmla="*/ 58 w 75"/>
                  <a:gd name="T11" fmla="*/ 72 h 79"/>
                  <a:gd name="T12" fmla="*/ 51 w 75"/>
                  <a:gd name="T13" fmla="*/ 75 h 79"/>
                  <a:gd name="T14" fmla="*/ 45 w 75"/>
                  <a:gd name="T15" fmla="*/ 79 h 79"/>
                  <a:gd name="T16" fmla="*/ 37 w 75"/>
                  <a:gd name="T17" fmla="*/ 79 h 79"/>
                  <a:gd name="T18" fmla="*/ 29 w 75"/>
                  <a:gd name="T19" fmla="*/ 79 h 79"/>
                  <a:gd name="T20" fmla="*/ 23 w 75"/>
                  <a:gd name="T21" fmla="*/ 75 h 79"/>
                  <a:gd name="T22" fmla="*/ 17 w 75"/>
                  <a:gd name="T23" fmla="*/ 72 h 79"/>
                  <a:gd name="T24" fmla="*/ 11 w 75"/>
                  <a:gd name="T25" fmla="*/ 67 h 79"/>
                  <a:gd name="T26" fmla="*/ 6 w 75"/>
                  <a:gd name="T27" fmla="*/ 61 h 79"/>
                  <a:gd name="T28" fmla="*/ 3 w 75"/>
                  <a:gd name="T29" fmla="*/ 54 h 79"/>
                  <a:gd name="T30" fmla="*/ 1 w 75"/>
                  <a:gd name="T31" fmla="*/ 47 h 79"/>
                  <a:gd name="T32" fmla="*/ 0 w 75"/>
                  <a:gd name="T33" fmla="*/ 42 h 79"/>
                  <a:gd name="T34" fmla="*/ 0 w 75"/>
                  <a:gd name="T35" fmla="*/ 39 h 79"/>
                  <a:gd name="T36" fmla="*/ 0 w 75"/>
                  <a:gd name="T37" fmla="*/ 36 h 79"/>
                  <a:gd name="T38" fmla="*/ 1 w 75"/>
                  <a:gd name="T39" fmla="*/ 31 h 79"/>
                  <a:gd name="T40" fmla="*/ 3 w 75"/>
                  <a:gd name="T41" fmla="*/ 24 h 79"/>
                  <a:gd name="T42" fmla="*/ 6 w 75"/>
                  <a:gd name="T43" fmla="*/ 18 h 79"/>
                  <a:gd name="T44" fmla="*/ 11 w 75"/>
                  <a:gd name="T45" fmla="*/ 11 h 79"/>
                  <a:gd name="T46" fmla="*/ 17 w 75"/>
                  <a:gd name="T47" fmla="*/ 6 h 79"/>
                  <a:gd name="T48" fmla="*/ 23 w 75"/>
                  <a:gd name="T49" fmla="*/ 3 h 79"/>
                  <a:gd name="T50" fmla="*/ 29 w 75"/>
                  <a:gd name="T51" fmla="*/ 1 h 79"/>
                  <a:gd name="T52" fmla="*/ 34 w 75"/>
                  <a:gd name="T53" fmla="*/ 0 h 79"/>
                  <a:gd name="T54" fmla="*/ 37 w 75"/>
                  <a:gd name="T55" fmla="*/ 0 h 79"/>
                  <a:gd name="T56" fmla="*/ 40 w 75"/>
                  <a:gd name="T57" fmla="*/ 0 h 79"/>
                  <a:gd name="T58" fmla="*/ 45 w 75"/>
                  <a:gd name="T59" fmla="*/ 1 h 79"/>
                  <a:gd name="T60" fmla="*/ 51 w 75"/>
                  <a:gd name="T61" fmla="*/ 3 h 79"/>
                  <a:gd name="T62" fmla="*/ 58 w 75"/>
                  <a:gd name="T63" fmla="*/ 6 h 79"/>
                  <a:gd name="T64" fmla="*/ 64 w 75"/>
                  <a:gd name="T65" fmla="*/ 11 h 79"/>
                  <a:gd name="T66" fmla="*/ 69 w 75"/>
                  <a:gd name="T67" fmla="*/ 18 h 79"/>
                  <a:gd name="T68" fmla="*/ 72 w 75"/>
                  <a:gd name="T69" fmla="*/ 24 h 79"/>
                  <a:gd name="T70" fmla="*/ 75 w 75"/>
                  <a:gd name="T71" fmla="*/ 31 h 79"/>
                  <a:gd name="T72" fmla="*/ 75 w 75"/>
                  <a:gd name="T73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39"/>
                    </a:moveTo>
                    <a:lnTo>
                      <a:pt x="75" y="47"/>
                    </a:lnTo>
                    <a:lnTo>
                      <a:pt x="72" y="54"/>
                    </a:lnTo>
                    <a:lnTo>
                      <a:pt x="69" y="61"/>
                    </a:lnTo>
                    <a:lnTo>
                      <a:pt x="64" y="67"/>
                    </a:lnTo>
                    <a:lnTo>
                      <a:pt x="58" y="72"/>
                    </a:lnTo>
                    <a:lnTo>
                      <a:pt x="51" y="75"/>
                    </a:lnTo>
                    <a:lnTo>
                      <a:pt x="45" y="79"/>
                    </a:lnTo>
                    <a:lnTo>
                      <a:pt x="37" y="79"/>
                    </a:lnTo>
                    <a:lnTo>
                      <a:pt x="29" y="79"/>
                    </a:lnTo>
                    <a:lnTo>
                      <a:pt x="23" y="75"/>
                    </a:lnTo>
                    <a:lnTo>
                      <a:pt x="17" y="72"/>
                    </a:lnTo>
                    <a:lnTo>
                      <a:pt x="11" y="67"/>
                    </a:lnTo>
                    <a:lnTo>
                      <a:pt x="6" y="61"/>
                    </a:lnTo>
                    <a:lnTo>
                      <a:pt x="3" y="54"/>
                    </a:lnTo>
                    <a:lnTo>
                      <a:pt x="1" y="47"/>
                    </a:lnTo>
                    <a:lnTo>
                      <a:pt x="0" y="42"/>
                    </a:lnTo>
                    <a:lnTo>
                      <a:pt x="0" y="39"/>
                    </a:lnTo>
                    <a:lnTo>
                      <a:pt x="0" y="36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1"/>
                    </a:lnTo>
                    <a:lnTo>
                      <a:pt x="17" y="6"/>
                    </a:lnTo>
                    <a:lnTo>
                      <a:pt x="23" y="3"/>
                    </a:lnTo>
                    <a:lnTo>
                      <a:pt x="29" y="1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5" y="1"/>
                    </a:lnTo>
                    <a:lnTo>
                      <a:pt x="51" y="3"/>
                    </a:lnTo>
                    <a:lnTo>
                      <a:pt x="58" y="6"/>
                    </a:lnTo>
                    <a:lnTo>
                      <a:pt x="64" y="11"/>
                    </a:lnTo>
                    <a:lnTo>
                      <a:pt x="69" y="18"/>
                    </a:lnTo>
                    <a:lnTo>
                      <a:pt x="72" y="24"/>
                    </a:lnTo>
                    <a:lnTo>
                      <a:pt x="75" y="31"/>
                    </a:lnTo>
                    <a:lnTo>
                      <a:pt x="75" y="39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81"/>
              <p:cNvSpPr>
                <a:spLocks/>
              </p:cNvSpPr>
              <p:nvPr/>
            </p:nvSpPr>
            <p:spPr bwMode="auto">
              <a:xfrm>
                <a:off x="3155950" y="1803400"/>
                <a:ext cx="58738" cy="63500"/>
              </a:xfrm>
              <a:custGeom>
                <a:avLst/>
                <a:gdLst>
                  <a:gd name="T0" fmla="*/ 75 w 75"/>
                  <a:gd name="T1" fmla="*/ 40 h 79"/>
                  <a:gd name="T2" fmla="*/ 75 w 75"/>
                  <a:gd name="T3" fmla="*/ 48 h 79"/>
                  <a:gd name="T4" fmla="*/ 72 w 75"/>
                  <a:gd name="T5" fmla="*/ 55 h 79"/>
                  <a:gd name="T6" fmla="*/ 69 w 75"/>
                  <a:gd name="T7" fmla="*/ 61 h 79"/>
                  <a:gd name="T8" fmla="*/ 64 w 75"/>
                  <a:gd name="T9" fmla="*/ 68 h 79"/>
                  <a:gd name="T10" fmla="*/ 58 w 75"/>
                  <a:gd name="T11" fmla="*/ 73 h 79"/>
                  <a:gd name="T12" fmla="*/ 52 w 75"/>
                  <a:gd name="T13" fmla="*/ 76 h 79"/>
                  <a:gd name="T14" fmla="*/ 46 w 75"/>
                  <a:gd name="T15" fmla="*/ 79 h 79"/>
                  <a:gd name="T16" fmla="*/ 38 w 75"/>
                  <a:gd name="T17" fmla="*/ 79 h 79"/>
                  <a:gd name="T18" fmla="*/ 30 w 75"/>
                  <a:gd name="T19" fmla="*/ 79 h 79"/>
                  <a:gd name="T20" fmla="*/ 24 w 75"/>
                  <a:gd name="T21" fmla="*/ 76 h 79"/>
                  <a:gd name="T22" fmla="*/ 17 w 75"/>
                  <a:gd name="T23" fmla="*/ 73 h 79"/>
                  <a:gd name="T24" fmla="*/ 11 w 75"/>
                  <a:gd name="T25" fmla="*/ 68 h 79"/>
                  <a:gd name="T26" fmla="*/ 6 w 75"/>
                  <a:gd name="T27" fmla="*/ 61 h 79"/>
                  <a:gd name="T28" fmla="*/ 3 w 75"/>
                  <a:gd name="T29" fmla="*/ 55 h 79"/>
                  <a:gd name="T30" fmla="*/ 2 w 75"/>
                  <a:gd name="T31" fmla="*/ 48 h 79"/>
                  <a:gd name="T32" fmla="*/ 0 w 75"/>
                  <a:gd name="T33" fmla="*/ 43 h 79"/>
                  <a:gd name="T34" fmla="*/ 0 w 75"/>
                  <a:gd name="T35" fmla="*/ 40 h 79"/>
                  <a:gd name="T36" fmla="*/ 0 w 75"/>
                  <a:gd name="T37" fmla="*/ 37 h 79"/>
                  <a:gd name="T38" fmla="*/ 2 w 75"/>
                  <a:gd name="T39" fmla="*/ 32 h 79"/>
                  <a:gd name="T40" fmla="*/ 3 w 75"/>
                  <a:gd name="T41" fmla="*/ 25 h 79"/>
                  <a:gd name="T42" fmla="*/ 6 w 75"/>
                  <a:gd name="T43" fmla="*/ 18 h 79"/>
                  <a:gd name="T44" fmla="*/ 11 w 75"/>
                  <a:gd name="T45" fmla="*/ 12 h 79"/>
                  <a:gd name="T46" fmla="*/ 17 w 75"/>
                  <a:gd name="T47" fmla="*/ 7 h 79"/>
                  <a:gd name="T48" fmla="*/ 24 w 75"/>
                  <a:gd name="T49" fmla="*/ 4 h 79"/>
                  <a:gd name="T50" fmla="*/ 30 w 75"/>
                  <a:gd name="T51" fmla="*/ 2 h 79"/>
                  <a:gd name="T52" fmla="*/ 35 w 75"/>
                  <a:gd name="T53" fmla="*/ 0 h 79"/>
                  <a:gd name="T54" fmla="*/ 38 w 75"/>
                  <a:gd name="T55" fmla="*/ 0 h 79"/>
                  <a:gd name="T56" fmla="*/ 41 w 75"/>
                  <a:gd name="T57" fmla="*/ 0 h 79"/>
                  <a:gd name="T58" fmla="*/ 46 w 75"/>
                  <a:gd name="T59" fmla="*/ 2 h 79"/>
                  <a:gd name="T60" fmla="*/ 52 w 75"/>
                  <a:gd name="T61" fmla="*/ 4 h 79"/>
                  <a:gd name="T62" fmla="*/ 58 w 75"/>
                  <a:gd name="T63" fmla="*/ 7 h 79"/>
                  <a:gd name="T64" fmla="*/ 64 w 75"/>
                  <a:gd name="T65" fmla="*/ 12 h 79"/>
                  <a:gd name="T66" fmla="*/ 69 w 75"/>
                  <a:gd name="T67" fmla="*/ 18 h 79"/>
                  <a:gd name="T68" fmla="*/ 72 w 75"/>
                  <a:gd name="T69" fmla="*/ 25 h 79"/>
                  <a:gd name="T70" fmla="*/ 75 w 75"/>
                  <a:gd name="T71" fmla="*/ 32 h 79"/>
                  <a:gd name="T72" fmla="*/ 75 w 75"/>
                  <a:gd name="T73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40"/>
                    </a:moveTo>
                    <a:lnTo>
                      <a:pt x="75" y="48"/>
                    </a:lnTo>
                    <a:lnTo>
                      <a:pt x="72" y="55"/>
                    </a:lnTo>
                    <a:lnTo>
                      <a:pt x="69" y="61"/>
                    </a:lnTo>
                    <a:lnTo>
                      <a:pt x="64" y="68"/>
                    </a:lnTo>
                    <a:lnTo>
                      <a:pt x="58" y="73"/>
                    </a:lnTo>
                    <a:lnTo>
                      <a:pt x="52" y="76"/>
                    </a:lnTo>
                    <a:lnTo>
                      <a:pt x="46" y="79"/>
                    </a:lnTo>
                    <a:lnTo>
                      <a:pt x="38" y="79"/>
                    </a:lnTo>
                    <a:lnTo>
                      <a:pt x="30" y="79"/>
                    </a:lnTo>
                    <a:lnTo>
                      <a:pt x="24" y="76"/>
                    </a:lnTo>
                    <a:lnTo>
                      <a:pt x="17" y="73"/>
                    </a:lnTo>
                    <a:lnTo>
                      <a:pt x="11" y="68"/>
                    </a:lnTo>
                    <a:lnTo>
                      <a:pt x="6" y="61"/>
                    </a:lnTo>
                    <a:lnTo>
                      <a:pt x="3" y="55"/>
                    </a:lnTo>
                    <a:lnTo>
                      <a:pt x="2" y="48"/>
                    </a:lnTo>
                    <a:lnTo>
                      <a:pt x="0" y="43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2" y="32"/>
                    </a:lnTo>
                    <a:lnTo>
                      <a:pt x="3" y="25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2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2"/>
                    </a:lnTo>
                    <a:lnTo>
                      <a:pt x="52" y="4"/>
                    </a:lnTo>
                    <a:lnTo>
                      <a:pt x="58" y="7"/>
                    </a:lnTo>
                    <a:lnTo>
                      <a:pt x="64" y="12"/>
                    </a:lnTo>
                    <a:lnTo>
                      <a:pt x="69" y="18"/>
                    </a:lnTo>
                    <a:lnTo>
                      <a:pt x="72" y="25"/>
                    </a:lnTo>
                    <a:lnTo>
                      <a:pt x="75" y="32"/>
                    </a:lnTo>
                    <a:lnTo>
                      <a:pt x="75" y="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82"/>
              <p:cNvSpPr>
                <a:spLocks/>
              </p:cNvSpPr>
              <p:nvPr/>
            </p:nvSpPr>
            <p:spPr bwMode="auto">
              <a:xfrm>
                <a:off x="3155950" y="1803400"/>
                <a:ext cx="58738" cy="63500"/>
              </a:xfrm>
              <a:custGeom>
                <a:avLst/>
                <a:gdLst>
                  <a:gd name="T0" fmla="*/ 75 w 75"/>
                  <a:gd name="T1" fmla="*/ 40 h 79"/>
                  <a:gd name="T2" fmla="*/ 75 w 75"/>
                  <a:gd name="T3" fmla="*/ 48 h 79"/>
                  <a:gd name="T4" fmla="*/ 72 w 75"/>
                  <a:gd name="T5" fmla="*/ 55 h 79"/>
                  <a:gd name="T6" fmla="*/ 69 w 75"/>
                  <a:gd name="T7" fmla="*/ 61 h 79"/>
                  <a:gd name="T8" fmla="*/ 64 w 75"/>
                  <a:gd name="T9" fmla="*/ 68 h 79"/>
                  <a:gd name="T10" fmla="*/ 58 w 75"/>
                  <a:gd name="T11" fmla="*/ 73 h 79"/>
                  <a:gd name="T12" fmla="*/ 52 w 75"/>
                  <a:gd name="T13" fmla="*/ 76 h 79"/>
                  <a:gd name="T14" fmla="*/ 46 w 75"/>
                  <a:gd name="T15" fmla="*/ 79 h 79"/>
                  <a:gd name="T16" fmla="*/ 38 w 75"/>
                  <a:gd name="T17" fmla="*/ 79 h 79"/>
                  <a:gd name="T18" fmla="*/ 30 w 75"/>
                  <a:gd name="T19" fmla="*/ 79 h 79"/>
                  <a:gd name="T20" fmla="*/ 24 w 75"/>
                  <a:gd name="T21" fmla="*/ 76 h 79"/>
                  <a:gd name="T22" fmla="*/ 17 w 75"/>
                  <a:gd name="T23" fmla="*/ 73 h 79"/>
                  <a:gd name="T24" fmla="*/ 11 w 75"/>
                  <a:gd name="T25" fmla="*/ 68 h 79"/>
                  <a:gd name="T26" fmla="*/ 6 w 75"/>
                  <a:gd name="T27" fmla="*/ 61 h 79"/>
                  <a:gd name="T28" fmla="*/ 3 w 75"/>
                  <a:gd name="T29" fmla="*/ 55 h 79"/>
                  <a:gd name="T30" fmla="*/ 2 w 75"/>
                  <a:gd name="T31" fmla="*/ 48 h 79"/>
                  <a:gd name="T32" fmla="*/ 0 w 75"/>
                  <a:gd name="T33" fmla="*/ 43 h 79"/>
                  <a:gd name="T34" fmla="*/ 0 w 75"/>
                  <a:gd name="T35" fmla="*/ 40 h 79"/>
                  <a:gd name="T36" fmla="*/ 0 w 75"/>
                  <a:gd name="T37" fmla="*/ 37 h 79"/>
                  <a:gd name="T38" fmla="*/ 2 w 75"/>
                  <a:gd name="T39" fmla="*/ 32 h 79"/>
                  <a:gd name="T40" fmla="*/ 3 w 75"/>
                  <a:gd name="T41" fmla="*/ 25 h 79"/>
                  <a:gd name="T42" fmla="*/ 6 w 75"/>
                  <a:gd name="T43" fmla="*/ 18 h 79"/>
                  <a:gd name="T44" fmla="*/ 11 w 75"/>
                  <a:gd name="T45" fmla="*/ 12 h 79"/>
                  <a:gd name="T46" fmla="*/ 17 w 75"/>
                  <a:gd name="T47" fmla="*/ 7 h 79"/>
                  <a:gd name="T48" fmla="*/ 24 w 75"/>
                  <a:gd name="T49" fmla="*/ 4 h 79"/>
                  <a:gd name="T50" fmla="*/ 30 w 75"/>
                  <a:gd name="T51" fmla="*/ 2 h 79"/>
                  <a:gd name="T52" fmla="*/ 35 w 75"/>
                  <a:gd name="T53" fmla="*/ 0 h 79"/>
                  <a:gd name="T54" fmla="*/ 38 w 75"/>
                  <a:gd name="T55" fmla="*/ 0 h 79"/>
                  <a:gd name="T56" fmla="*/ 41 w 75"/>
                  <a:gd name="T57" fmla="*/ 0 h 79"/>
                  <a:gd name="T58" fmla="*/ 46 w 75"/>
                  <a:gd name="T59" fmla="*/ 2 h 79"/>
                  <a:gd name="T60" fmla="*/ 52 w 75"/>
                  <a:gd name="T61" fmla="*/ 4 h 79"/>
                  <a:gd name="T62" fmla="*/ 58 w 75"/>
                  <a:gd name="T63" fmla="*/ 7 h 79"/>
                  <a:gd name="T64" fmla="*/ 64 w 75"/>
                  <a:gd name="T65" fmla="*/ 12 h 79"/>
                  <a:gd name="T66" fmla="*/ 69 w 75"/>
                  <a:gd name="T67" fmla="*/ 18 h 79"/>
                  <a:gd name="T68" fmla="*/ 72 w 75"/>
                  <a:gd name="T69" fmla="*/ 25 h 79"/>
                  <a:gd name="T70" fmla="*/ 75 w 75"/>
                  <a:gd name="T71" fmla="*/ 32 h 79"/>
                  <a:gd name="T72" fmla="*/ 75 w 75"/>
                  <a:gd name="T73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40"/>
                    </a:moveTo>
                    <a:lnTo>
                      <a:pt x="75" y="48"/>
                    </a:lnTo>
                    <a:lnTo>
                      <a:pt x="72" y="55"/>
                    </a:lnTo>
                    <a:lnTo>
                      <a:pt x="69" y="61"/>
                    </a:lnTo>
                    <a:lnTo>
                      <a:pt x="64" y="68"/>
                    </a:lnTo>
                    <a:lnTo>
                      <a:pt x="58" y="73"/>
                    </a:lnTo>
                    <a:lnTo>
                      <a:pt x="52" y="76"/>
                    </a:lnTo>
                    <a:lnTo>
                      <a:pt x="46" y="79"/>
                    </a:lnTo>
                    <a:lnTo>
                      <a:pt x="38" y="79"/>
                    </a:lnTo>
                    <a:lnTo>
                      <a:pt x="30" y="79"/>
                    </a:lnTo>
                    <a:lnTo>
                      <a:pt x="24" y="76"/>
                    </a:lnTo>
                    <a:lnTo>
                      <a:pt x="17" y="73"/>
                    </a:lnTo>
                    <a:lnTo>
                      <a:pt x="11" y="68"/>
                    </a:lnTo>
                    <a:lnTo>
                      <a:pt x="6" y="61"/>
                    </a:lnTo>
                    <a:lnTo>
                      <a:pt x="3" y="55"/>
                    </a:lnTo>
                    <a:lnTo>
                      <a:pt x="2" y="48"/>
                    </a:lnTo>
                    <a:lnTo>
                      <a:pt x="0" y="43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2" y="32"/>
                    </a:lnTo>
                    <a:lnTo>
                      <a:pt x="3" y="25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2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2"/>
                    </a:lnTo>
                    <a:lnTo>
                      <a:pt x="52" y="4"/>
                    </a:lnTo>
                    <a:lnTo>
                      <a:pt x="58" y="7"/>
                    </a:lnTo>
                    <a:lnTo>
                      <a:pt x="64" y="12"/>
                    </a:lnTo>
                    <a:lnTo>
                      <a:pt x="69" y="18"/>
                    </a:lnTo>
                    <a:lnTo>
                      <a:pt x="72" y="25"/>
                    </a:lnTo>
                    <a:lnTo>
                      <a:pt x="75" y="32"/>
                    </a:lnTo>
                    <a:lnTo>
                      <a:pt x="75" y="4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83"/>
              <p:cNvSpPr>
                <a:spLocks/>
              </p:cNvSpPr>
              <p:nvPr/>
            </p:nvSpPr>
            <p:spPr bwMode="auto">
              <a:xfrm>
                <a:off x="3435350" y="1627188"/>
                <a:ext cx="58738" cy="63500"/>
              </a:xfrm>
              <a:custGeom>
                <a:avLst/>
                <a:gdLst>
                  <a:gd name="T0" fmla="*/ 75 w 75"/>
                  <a:gd name="T1" fmla="*/ 40 h 79"/>
                  <a:gd name="T2" fmla="*/ 75 w 75"/>
                  <a:gd name="T3" fmla="*/ 48 h 79"/>
                  <a:gd name="T4" fmla="*/ 72 w 75"/>
                  <a:gd name="T5" fmla="*/ 55 h 79"/>
                  <a:gd name="T6" fmla="*/ 69 w 75"/>
                  <a:gd name="T7" fmla="*/ 61 h 79"/>
                  <a:gd name="T8" fmla="*/ 64 w 75"/>
                  <a:gd name="T9" fmla="*/ 68 h 79"/>
                  <a:gd name="T10" fmla="*/ 58 w 75"/>
                  <a:gd name="T11" fmla="*/ 73 h 79"/>
                  <a:gd name="T12" fmla="*/ 51 w 75"/>
                  <a:gd name="T13" fmla="*/ 76 h 79"/>
                  <a:gd name="T14" fmla="*/ 45 w 75"/>
                  <a:gd name="T15" fmla="*/ 79 h 79"/>
                  <a:gd name="T16" fmla="*/ 37 w 75"/>
                  <a:gd name="T17" fmla="*/ 79 h 79"/>
                  <a:gd name="T18" fmla="*/ 29 w 75"/>
                  <a:gd name="T19" fmla="*/ 79 h 79"/>
                  <a:gd name="T20" fmla="*/ 23 w 75"/>
                  <a:gd name="T21" fmla="*/ 76 h 79"/>
                  <a:gd name="T22" fmla="*/ 17 w 75"/>
                  <a:gd name="T23" fmla="*/ 73 h 79"/>
                  <a:gd name="T24" fmla="*/ 11 w 75"/>
                  <a:gd name="T25" fmla="*/ 68 h 79"/>
                  <a:gd name="T26" fmla="*/ 6 w 75"/>
                  <a:gd name="T27" fmla="*/ 61 h 79"/>
                  <a:gd name="T28" fmla="*/ 3 w 75"/>
                  <a:gd name="T29" fmla="*/ 55 h 79"/>
                  <a:gd name="T30" fmla="*/ 1 w 75"/>
                  <a:gd name="T31" fmla="*/ 48 h 79"/>
                  <a:gd name="T32" fmla="*/ 0 w 75"/>
                  <a:gd name="T33" fmla="*/ 43 h 79"/>
                  <a:gd name="T34" fmla="*/ 0 w 75"/>
                  <a:gd name="T35" fmla="*/ 40 h 79"/>
                  <a:gd name="T36" fmla="*/ 0 w 75"/>
                  <a:gd name="T37" fmla="*/ 37 h 79"/>
                  <a:gd name="T38" fmla="*/ 1 w 75"/>
                  <a:gd name="T39" fmla="*/ 32 h 79"/>
                  <a:gd name="T40" fmla="*/ 3 w 75"/>
                  <a:gd name="T41" fmla="*/ 25 h 79"/>
                  <a:gd name="T42" fmla="*/ 6 w 75"/>
                  <a:gd name="T43" fmla="*/ 19 h 79"/>
                  <a:gd name="T44" fmla="*/ 11 w 75"/>
                  <a:gd name="T45" fmla="*/ 12 h 79"/>
                  <a:gd name="T46" fmla="*/ 17 w 75"/>
                  <a:gd name="T47" fmla="*/ 7 h 79"/>
                  <a:gd name="T48" fmla="*/ 23 w 75"/>
                  <a:gd name="T49" fmla="*/ 4 h 79"/>
                  <a:gd name="T50" fmla="*/ 29 w 75"/>
                  <a:gd name="T51" fmla="*/ 2 h 79"/>
                  <a:gd name="T52" fmla="*/ 34 w 75"/>
                  <a:gd name="T53" fmla="*/ 0 h 79"/>
                  <a:gd name="T54" fmla="*/ 37 w 75"/>
                  <a:gd name="T55" fmla="*/ 0 h 79"/>
                  <a:gd name="T56" fmla="*/ 40 w 75"/>
                  <a:gd name="T57" fmla="*/ 0 h 79"/>
                  <a:gd name="T58" fmla="*/ 45 w 75"/>
                  <a:gd name="T59" fmla="*/ 2 h 79"/>
                  <a:gd name="T60" fmla="*/ 51 w 75"/>
                  <a:gd name="T61" fmla="*/ 4 h 79"/>
                  <a:gd name="T62" fmla="*/ 58 w 75"/>
                  <a:gd name="T63" fmla="*/ 7 h 79"/>
                  <a:gd name="T64" fmla="*/ 64 w 75"/>
                  <a:gd name="T65" fmla="*/ 12 h 79"/>
                  <a:gd name="T66" fmla="*/ 69 w 75"/>
                  <a:gd name="T67" fmla="*/ 19 h 79"/>
                  <a:gd name="T68" fmla="*/ 72 w 75"/>
                  <a:gd name="T69" fmla="*/ 25 h 79"/>
                  <a:gd name="T70" fmla="*/ 75 w 75"/>
                  <a:gd name="T71" fmla="*/ 32 h 79"/>
                  <a:gd name="T72" fmla="*/ 75 w 75"/>
                  <a:gd name="T73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40"/>
                    </a:moveTo>
                    <a:lnTo>
                      <a:pt x="75" y="48"/>
                    </a:lnTo>
                    <a:lnTo>
                      <a:pt x="72" y="55"/>
                    </a:lnTo>
                    <a:lnTo>
                      <a:pt x="69" y="61"/>
                    </a:lnTo>
                    <a:lnTo>
                      <a:pt x="64" y="68"/>
                    </a:lnTo>
                    <a:lnTo>
                      <a:pt x="58" y="73"/>
                    </a:lnTo>
                    <a:lnTo>
                      <a:pt x="51" y="76"/>
                    </a:lnTo>
                    <a:lnTo>
                      <a:pt x="45" y="79"/>
                    </a:lnTo>
                    <a:lnTo>
                      <a:pt x="37" y="79"/>
                    </a:lnTo>
                    <a:lnTo>
                      <a:pt x="29" y="79"/>
                    </a:lnTo>
                    <a:lnTo>
                      <a:pt x="23" y="76"/>
                    </a:lnTo>
                    <a:lnTo>
                      <a:pt x="17" y="73"/>
                    </a:lnTo>
                    <a:lnTo>
                      <a:pt x="11" y="68"/>
                    </a:lnTo>
                    <a:lnTo>
                      <a:pt x="6" y="61"/>
                    </a:lnTo>
                    <a:lnTo>
                      <a:pt x="3" y="55"/>
                    </a:lnTo>
                    <a:lnTo>
                      <a:pt x="1" y="48"/>
                    </a:lnTo>
                    <a:lnTo>
                      <a:pt x="0" y="43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1" y="32"/>
                    </a:lnTo>
                    <a:lnTo>
                      <a:pt x="3" y="25"/>
                    </a:lnTo>
                    <a:lnTo>
                      <a:pt x="6" y="19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8" y="7"/>
                    </a:lnTo>
                    <a:lnTo>
                      <a:pt x="64" y="12"/>
                    </a:lnTo>
                    <a:lnTo>
                      <a:pt x="69" y="19"/>
                    </a:lnTo>
                    <a:lnTo>
                      <a:pt x="72" y="25"/>
                    </a:lnTo>
                    <a:lnTo>
                      <a:pt x="75" y="32"/>
                    </a:lnTo>
                    <a:lnTo>
                      <a:pt x="75" y="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84"/>
              <p:cNvSpPr>
                <a:spLocks/>
              </p:cNvSpPr>
              <p:nvPr/>
            </p:nvSpPr>
            <p:spPr bwMode="auto">
              <a:xfrm>
                <a:off x="3435350" y="1627188"/>
                <a:ext cx="58738" cy="63500"/>
              </a:xfrm>
              <a:custGeom>
                <a:avLst/>
                <a:gdLst>
                  <a:gd name="T0" fmla="*/ 75 w 75"/>
                  <a:gd name="T1" fmla="*/ 40 h 79"/>
                  <a:gd name="T2" fmla="*/ 75 w 75"/>
                  <a:gd name="T3" fmla="*/ 48 h 79"/>
                  <a:gd name="T4" fmla="*/ 72 w 75"/>
                  <a:gd name="T5" fmla="*/ 55 h 79"/>
                  <a:gd name="T6" fmla="*/ 69 w 75"/>
                  <a:gd name="T7" fmla="*/ 61 h 79"/>
                  <a:gd name="T8" fmla="*/ 64 w 75"/>
                  <a:gd name="T9" fmla="*/ 68 h 79"/>
                  <a:gd name="T10" fmla="*/ 58 w 75"/>
                  <a:gd name="T11" fmla="*/ 73 h 79"/>
                  <a:gd name="T12" fmla="*/ 51 w 75"/>
                  <a:gd name="T13" fmla="*/ 76 h 79"/>
                  <a:gd name="T14" fmla="*/ 45 w 75"/>
                  <a:gd name="T15" fmla="*/ 79 h 79"/>
                  <a:gd name="T16" fmla="*/ 37 w 75"/>
                  <a:gd name="T17" fmla="*/ 79 h 79"/>
                  <a:gd name="T18" fmla="*/ 29 w 75"/>
                  <a:gd name="T19" fmla="*/ 79 h 79"/>
                  <a:gd name="T20" fmla="*/ 23 w 75"/>
                  <a:gd name="T21" fmla="*/ 76 h 79"/>
                  <a:gd name="T22" fmla="*/ 17 w 75"/>
                  <a:gd name="T23" fmla="*/ 73 h 79"/>
                  <a:gd name="T24" fmla="*/ 11 w 75"/>
                  <a:gd name="T25" fmla="*/ 68 h 79"/>
                  <a:gd name="T26" fmla="*/ 6 w 75"/>
                  <a:gd name="T27" fmla="*/ 61 h 79"/>
                  <a:gd name="T28" fmla="*/ 3 w 75"/>
                  <a:gd name="T29" fmla="*/ 55 h 79"/>
                  <a:gd name="T30" fmla="*/ 1 w 75"/>
                  <a:gd name="T31" fmla="*/ 48 h 79"/>
                  <a:gd name="T32" fmla="*/ 0 w 75"/>
                  <a:gd name="T33" fmla="*/ 43 h 79"/>
                  <a:gd name="T34" fmla="*/ 0 w 75"/>
                  <a:gd name="T35" fmla="*/ 40 h 79"/>
                  <a:gd name="T36" fmla="*/ 0 w 75"/>
                  <a:gd name="T37" fmla="*/ 37 h 79"/>
                  <a:gd name="T38" fmla="*/ 1 w 75"/>
                  <a:gd name="T39" fmla="*/ 32 h 79"/>
                  <a:gd name="T40" fmla="*/ 3 w 75"/>
                  <a:gd name="T41" fmla="*/ 25 h 79"/>
                  <a:gd name="T42" fmla="*/ 6 w 75"/>
                  <a:gd name="T43" fmla="*/ 19 h 79"/>
                  <a:gd name="T44" fmla="*/ 11 w 75"/>
                  <a:gd name="T45" fmla="*/ 12 h 79"/>
                  <a:gd name="T46" fmla="*/ 17 w 75"/>
                  <a:gd name="T47" fmla="*/ 7 h 79"/>
                  <a:gd name="T48" fmla="*/ 23 w 75"/>
                  <a:gd name="T49" fmla="*/ 4 h 79"/>
                  <a:gd name="T50" fmla="*/ 29 w 75"/>
                  <a:gd name="T51" fmla="*/ 2 h 79"/>
                  <a:gd name="T52" fmla="*/ 34 w 75"/>
                  <a:gd name="T53" fmla="*/ 0 h 79"/>
                  <a:gd name="T54" fmla="*/ 37 w 75"/>
                  <a:gd name="T55" fmla="*/ 0 h 79"/>
                  <a:gd name="T56" fmla="*/ 40 w 75"/>
                  <a:gd name="T57" fmla="*/ 0 h 79"/>
                  <a:gd name="T58" fmla="*/ 45 w 75"/>
                  <a:gd name="T59" fmla="*/ 2 h 79"/>
                  <a:gd name="T60" fmla="*/ 51 w 75"/>
                  <a:gd name="T61" fmla="*/ 4 h 79"/>
                  <a:gd name="T62" fmla="*/ 58 w 75"/>
                  <a:gd name="T63" fmla="*/ 7 h 79"/>
                  <a:gd name="T64" fmla="*/ 64 w 75"/>
                  <a:gd name="T65" fmla="*/ 12 h 79"/>
                  <a:gd name="T66" fmla="*/ 69 w 75"/>
                  <a:gd name="T67" fmla="*/ 19 h 79"/>
                  <a:gd name="T68" fmla="*/ 72 w 75"/>
                  <a:gd name="T69" fmla="*/ 25 h 79"/>
                  <a:gd name="T70" fmla="*/ 75 w 75"/>
                  <a:gd name="T71" fmla="*/ 32 h 79"/>
                  <a:gd name="T72" fmla="*/ 75 w 75"/>
                  <a:gd name="T73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40"/>
                    </a:moveTo>
                    <a:lnTo>
                      <a:pt x="75" y="48"/>
                    </a:lnTo>
                    <a:lnTo>
                      <a:pt x="72" y="55"/>
                    </a:lnTo>
                    <a:lnTo>
                      <a:pt x="69" y="61"/>
                    </a:lnTo>
                    <a:lnTo>
                      <a:pt x="64" y="68"/>
                    </a:lnTo>
                    <a:lnTo>
                      <a:pt x="58" y="73"/>
                    </a:lnTo>
                    <a:lnTo>
                      <a:pt x="51" y="76"/>
                    </a:lnTo>
                    <a:lnTo>
                      <a:pt x="45" y="79"/>
                    </a:lnTo>
                    <a:lnTo>
                      <a:pt x="37" y="79"/>
                    </a:lnTo>
                    <a:lnTo>
                      <a:pt x="29" y="79"/>
                    </a:lnTo>
                    <a:lnTo>
                      <a:pt x="23" y="76"/>
                    </a:lnTo>
                    <a:lnTo>
                      <a:pt x="17" y="73"/>
                    </a:lnTo>
                    <a:lnTo>
                      <a:pt x="11" y="68"/>
                    </a:lnTo>
                    <a:lnTo>
                      <a:pt x="6" y="61"/>
                    </a:lnTo>
                    <a:lnTo>
                      <a:pt x="3" y="55"/>
                    </a:lnTo>
                    <a:lnTo>
                      <a:pt x="1" y="48"/>
                    </a:lnTo>
                    <a:lnTo>
                      <a:pt x="0" y="43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1" y="32"/>
                    </a:lnTo>
                    <a:lnTo>
                      <a:pt x="3" y="25"/>
                    </a:lnTo>
                    <a:lnTo>
                      <a:pt x="6" y="19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8" y="7"/>
                    </a:lnTo>
                    <a:lnTo>
                      <a:pt x="64" y="12"/>
                    </a:lnTo>
                    <a:lnTo>
                      <a:pt x="69" y="19"/>
                    </a:lnTo>
                    <a:lnTo>
                      <a:pt x="72" y="25"/>
                    </a:lnTo>
                    <a:lnTo>
                      <a:pt x="75" y="32"/>
                    </a:lnTo>
                    <a:lnTo>
                      <a:pt x="75" y="4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85"/>
              <p:cNvSpPr>
                <a:spLocks/>
              </p:cNvSpPr>
              <p:nvPr/>
            </p:nvSpPr>
            <p:spPr bwMode="auto">
              <a:xfrm>
                <a:off x="3994150" y="1558925"/>
                <a:ext cx="60325" cy="61913"/>
              </a:xfrm>
              <a:custGeom>
                <a:avLst/>
                <a:gdLst>
                  <a:gd name="T0" fmla="*/ 75 w 75"/>
                  <a:gd name="T1" fmla="*/ 40 h 79"/>
                  <a:gd name="T2" fmla="*/ 75 w 75"/>
                  <a:gd name="T3" fmla="*/ 48 h 79"/>
                  <a:gd name="T4" fmla="*/ 72 w 75"/>
                  <a:gd name="T5" fmla="*/ 55 h 79"/>
                  <a:gd name="T6" fmla="*/ 69 w 75"/>
                  <a:gd name="T7" fmla="*/ 61 h 79"/>
                  <a:gd name="T8" fmla="*/ 64 w 75"/>
                  <a:gd name="T9" fmla="*/ 68 h 79"/>
                  <a:gd name="T10" fmla="*/ 58 w 75"/>
                  <a:gd name="T11" fmla="*/ 73 h 79"/>
                  <a:gd name="T12" fmla="*/ 51 w 75"/>
                  <a:gd name="T13" fmla="*/ 76 h 79"/>
                  <a:gd name="T14" fmla="*/ 45 w 75"/>
                  <a:gd name="T15" fmla="*/ 79 h 79"/>
                  <a:gd name="T16" fmla="*/ 37 w 75"/>
                  <a:gd name="T17" fmla="*/ 79 h 79"/>
                  <a:gd name="T18" fmla="*/ 29 w 75"/>
                  <a:gd name="T19" fmla="*/ 79 h 79"/>
                  <a:gd name="T20" fmla="*/ 23 w 75"/>
                  <a:gd name="T21" fmla="*/ 76 h 79"/>
                  <a:gd name="T22" fmla="*/ 17 w 75"/>
                  <a:gd name="T23" fmla="*/ 73 h 79"/>
                  <a:gd name="T24" fmla="*/ 11 w 75"/>
                  <a:gd name="T25" fmla="*/ 68 h 79"/>
                  <a:gd name="T26" fmla="*/ 6 w 75"/>
                  <a:gd name="T27" fmla="*/ 61 h 79"/>
                  <a:gd name="T28" fmla="*/ 3 w 75"/>
                  <a:gd name="T29" fmla="*/ 55 h 79"/>
                  <a:gd name="T30" fmla="*/ 1 w 75"/>
                  <a:gd name="T31" fmla="*/ 48 h 79"/>
                  <a:gd name="T32" fmla="*/ 0 w 75"/>
                  <a:gd name="T33" fmla="*/ 43 h 79"/>
                  <a:gd name="T34" fmla="*/ 0 w 75"/>
                  <a:gd name="T35" fmla="*/ 40 h 79"/>
                  <a:gd name="T36" fmla="*/ 0 w 75"/>
                  <a:gd name="T37" fmla="*/ 37 h 79"/>
                  <a:gd name="T38" fmla="*/ 1 w 75"/>
                  <a:gd name="T39" fmla="*/ 32 h 79"/>
                  <a:gd name="T40" fmla="*/ 3 w 75"/>
                  <a:gd name="T41" fmla="*/ 25 h 79"/>
                  <a:gd name="T42" fmla="*/ 6 w 75"/>
                  <a:gd name="T43" fmla="*/ 18 h 79"/>
                  <a:gd name="T44" fmla="*/ 11 w 75"/>
                  <a:gd name="T45" fmla="*/ 12 h 79"/>
                  <a:gd name="T46" fmla="*/ 17 w 75"/>
                  <a:gd name="T47" fmla="*/ 7 h 79"/>
                  <a:gd name="T48" fmla="*/ 23 w 75"/>
                  <a:gd name="T49" fmla="*/ 4 h 79"/>
                  <a:gd name="T50" fmla="*/ 29 w 75"/>
                  <a:gd name="T51" fmla="*/ 2 h 79"/>
                  <a:gd name="T52" fmla="*/ 34 w 75"/>
                  <a:gd name="T53" fmla="*/ 0 h 79"/>
                  <a:gd name="T54" fmla="*/ 37 w 75"/>
                  <a:gd name="T55" fmla="*/ 0 h 79"/>
                  <a:gd name="T56" fmla="*/ 40 w 75"/>
                  <a:gd name="T57" fmla="*/ 0 h 79"/>
                  <a:gd name="T58" fmla="*/ 45 w 75"/>
                  <a:gd name="T59" fmla="*/ 2 h 79"/>
                  <a:gd name="T60" fmla="*/ 51 w 75"/>
                  <a:gd name="T61" fmla="*/ 4 h 79"/>
                  <a:gd name="T62" fmla="*/ 58 w 75"/>
                  <a:gd name="T63" fmla="*/ 7 h 79"/>
                  <a:gd name="T64" fmla="*/ 64 w 75"/>
                  <a:gd name="T65" fmla="*/ 12 h 79"/>
                  <a:gd name="T66" fmla="*/ 69 w 75"/>
                  <a:gd name="T67" fmla="*/ 18 h 79"/>
                  <a:gd name="T68" fmla="*/ 72 w 75"/>
                  <a:gd name="T69" fmla="*/ 25 h 79"/>
                  <a:gd name="T70" fmla="*/ 75 w 75"/>
                  <a:gd name="T71" fmla="*/ 32 h 79"/>
                  <a:gd name="T72" fmla="*/ 75 w 75"/>
                  <a:gd name="T73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40"/>
                    </a:moveTo>
                    <a:lnTo>
                      <a:pt x="75" y="48"/>
                    </a:lnTo>
                    <a:lnTo>
                      <a:pt x="72" y="55"/>
                    </a:lnTo>
                    <a:lnTo>
                      <a:pt x="69" y="61"/>
                    </a:lnTo>
                    <a:lnTo>
                      <a:pt x="64" y="68"/>
                    </a:lnTo>
                    <a:lnTo>
                      <a:pt x="58" y="73"/>
                    </a:lnTo>
                    <a:lnTo>
                      <a:pt x="51" y="76"/>
                    </a:lnTo>
                    <a:lnTo>
                      <a:pt x="45" y="79"/>
                    </a:lnTo>
                    <a:lnTo>
                      <a:pt x="37" y="79"/>
                    </a:lnTo>
                    <a:lnTo>
                      <a:pt x="29" y="79"/>
                    </a:lnTo>
                    <a:lnTo>
                      <a:pt x="23" y="76"/>
                    </a:lnTo>
                    <a:lnTo>
                      <a:pt x="17" y="73"/>
                    </a:lnTo>
                    <a:lnTo>
                      <a:pt x="11" y="68"/>
                    </a:lnTo>
                    <a:lnTo>
                      <a:pt x="6" y="61"/>
                    </a:lnTo>
                    <a:lnTo>
                      <a:pt x="3" y="55"/>
                    </a:lnTo>
                    <a:lnTo>
                      <a:pt x="1" y="48"/>
                    </a:lnTo>
                    <a:lnTo>
                      <a:pt x="0" y="43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1" y="32"/>
                    </a:lnTo>
                    <a:lnTo>
                      <a:pt x="3" y="25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8" y="7"/>
                    </a:lnTo>
                    <a:lnTo>
                      <a:pt x="64" y="12"/>
                    </a:lnTo>
                    <a:lnTo>
                      <a:pt x="69" y="18"/>
                    </a:lnTo>
                    <a:lnTo>
                      <a:pt x="72" y="25"/>
                    </a:lnTo>
                    <a:lnTo>
                      <a:pt x="75" y="32"/>
                    </a:lnTo>
                    <a:lnTo>
                      <a:pt x="75" y="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86"/>
              <p:cNvSpPr>
                <a:spLocks/>
              </p:cNvSpPr>
              <p:nvPr/>
            </p:nvSpPr>
            <p:spPr bwMode="auto">
              <a:xfrm>
                <a:off x="3994150" y="1558925"/>
                <a:ext cx="60325" cy="61913"/>
              </a:xfrm>
              <a:custGeom>
                <a:avLst/>
                <a:gdLst>
                  <a:gd name="T0" fmla="*/ 75 w 75"/>
                  <a:gd name="T1" fmla="*/ 40 h 79"/>
                  <a:gd name="T2" fmla="*/ 75 w 75"/>
                  <a:gd name="T3" fmla="*/ 48 h 79"/>
                  <a:gd name="T4" fmla="*/ 72 w 75"/>
                  <a:gd name="T5" fmla="*/ 55 h 79"/>
                  <a:gd name="T6" fmla="*/ 69 w 75"/>
                  <a:gd name="T7" fmla="*/ 61 h 79"/>
                  <a:gd name="T8" fmla="*/ 64 w 75"/>
                  <a:gd name="T9" fmla="*/ 68 h 79"/>
                  <a:gd name="T10" fmla="*/ 58 w 75"/>
                  <a:gd name="T11" fmla="*/ 73 h 79"/>
                  <a:gd name="T12" fmla="*/ 51 w 75"/>
                  <a:gd name="T13" fmla="*/ 76 h 79"/>
                  <a:gd name="T14" fmla="*/ 45 w 75"/>
                  <a:gd name="T15" fmla="*/ 79 h 79"/>
                  <a:gd name="T16" fmla="*/ 37 w 75"/>
                  <a:gd name="T17" fmla="*/ 79 h 79"/>
                  <a:gd name="T18" fmla="*/ 29 w 75"/>
                  <a:gd name="T19" fmla="*/ 79 h 79"/>
                  <a:gd name="T20" fmla="*/ 23 w 75"/>
                  <a:gd name="T21" fmla="*/ 76 h 79"/>
                  <a:gd name="T22" fmla="*/ 17 w 75"/>
                  <a:gd name="T23" fmla="*/ 73 h 79"/>
                  <a:gd name="T24" fmla="*/ 11 w 75"/>
                  <a:gd name="T25" fmla="*/ 68 h 79"/>
                  <a:gd name="T26" fmla="*/ 6 w 75"/>
                  <a:gd name="T27" fmla="*/ 61 h 79"/>
                  <a:gd name="T28" fmla="*/ 3 w 75"/>
                  <a:gd name="T29" fmla="*/ 55 h 79"/>
                  <a:gd name="T30" fmla="*/ 1 w 75"/>
                  <a:gd name="T31" fmla="*/ 48 h 79"/>
                  <a:gd name="T32" fmla="*/ 0 w 75"/>
                  <a:gd name="T33" fmla="*/ 43 h 79"/>
                  <a:gd name="T34" fmla="*/ 0 w 75"/>
                  <a:gd name="T35" fmla="*/ 40 h 79"/>
                  <a:gd name="T36" fmla="*/ 0 w 75"/>
                  <a:gd name="T37" fmla="*/ 37 h 79"/>
                  <a:gd name="T38" fmla="*/ 1 w 75"/>
                  <a:gd name="T39" fmla="*/ 32 h 79"/>
                  <a:gd name="T40" fmla="*/ 3 w 75"/>
                  <a:gd name="T41" fmla="*/ 25 h 79"/>
                  <a:gd name="T42" fmla="*/ 6 w 75"/>
                  <a:gd name="T43" fmla="*/ 18 h 79"/>
                  <a:gd name="T44" fmla="*/ 11 w 75"/>
                  <a:gd name="T45" fmla="*/ 12 h 79"/>
                  <a:gd name="T46" fmla="*/ 17 w 75"/>
                  <a:gd name="T47" fmla="*/ 7 h 79"/>
                  <a:gd name="T48" fmla="*/ 23 w 75"/>
                  <a:gd name="T49" fmla="*/ 4 h 79"/>
                  <a:gd name="T50" fmla="*/ 29 w 75"/>
                  <a:gd name="T51" fmla="*/ 2 h 79"/>
                  <a:gd name="T52" fmla="*/ 34 w 75"/>
                  <a:gd name="T53" fmla="*/ 0 h 79"/>
                  <a:gd name="T54" fmla="*/ 37 w 75"/>
                  <a:gd name="T55" fmla="*/ 0 h 79"/>
                  <a:gd name="T56" fmla="*/ 40 w 75"/>
                  <a:gd name="T57" fmla="*/ 0 h 79"/>
                  <a:gd name="T58" fmla="*/ 45 w 75"/>
                  <a:gd name="T59" fmla="*/ 2 h 79"/>
                  <a:gd name="T60" fmla="*/ 51 w 75"/>
                  <a:gd name="T61" fmla="*/ 4 h 79"/>
                  <a:gd name="T62" fmla="*/ 58 w 75"/>
                  <a:gd name="T63" fmla="*/ 7 h 79"/>
                  <a:gd name="T64" fmla="*/ 64 w 75"/>
                  <a:gd name="T65" fmla="*/ 12 h 79"/>
                  <a:gd name="T66" fmla="*/ 69 w 75"/>
                  <a:gd name="T67" fmla="*/ 18 h 79"/>
                  <a:gd name="T68" fmla="*/ 72 w 75"/>
                  <a:gd name="T69" fmla="*/ 25 h 79"/>
                  <a:gd name="T70" fmla="*/ 75 w 75"/>
                  <a:gd name="T71" fmla="*/ 32 h 79"/>
                  <a:gd name="T72" fmla="*/ 75 w 75"/>
                  <a:gd name="T73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40"/>
                    </a:moveTo>
                    <a:lnTo>
                      <a:pt x="75" y="48"/>
                    </a:lnTo>
                    <a:lnTo>
                      <a:pt x="72" y="55"/>
                    </a:lnTo>
                    <a:lnTo>
                      <a:pt x="69" y="61"/>
                    </a:lnTo>
                    <a:lnTo>
                      <a:pt x="64" y="68"/>
                    </a:lnTo>
                    <a:lnTo>
                      <a:pt x="58" y="73"/>
                    </a:lnTo>
                    <a:lnTo>
                      <a:pt x="51" y="76"/>
                    </a:lnTo>
                    <a:lnTo>
                      <a:pt x="45" y="79"/>
                    </a:lnTo>
                    <a:lnTo>
                      <a:pt x="37" y="79"/>
                    </a:lnTo>
                    <a:lnTo>
                      <a:pt x="29" y="79"/>
                    </a:lnTo>
                    <a:lnTo>
                      <a:pt x="23" y="76"/>
                    </a:lnTo>
                    <a:lnTo>
                      <a:pt x="17" y="73"/>
                    </a:lnTo>
                    <a:lnTo>
                      <a:pt x="11" y="68"/>
                    </a:lnTo>
                    <a:lnTo>
                      <a:pt x="6" y="61"/>
                    </a:lnTo>
                    <a:lnTo>
                      <a:pt x="3" y="55"/>
                    </a:lnTo>
                    <a:lnTo>
                      <a:pt x="1" y="48"/>
                    </a:lnTo>
                    <a:lnTo>
                      <a:pt x="0" y="43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1" y="32"/>
                    </a:lnTo>
                    <a:lnTo>
                      <a:pt x="3" y="25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8" y="7"/>
                    </a:lnTo>
                    <a:lnTo>
                      <a:pt x="64" y="12"/>
                    </a:lnTo>
                    <a:lnTo>
                      <a:pt x="69" y="18"/>
                    </a:lnTo>
                    <a:lnTo>
                      <a:pt x="72" y="25"/>
                    </a:lnTo>
                    <a:lnTo>
                      <a:pt x="75" y="32"/>
                    </a:lnTo>
                    <a:lnTo>
                      <a:pt x="75" y="4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87"/>
              <p:cNvSpPr>
                <a:spLocks/>
              </p:cNvSpPr>
              <p:nvPr/>
            </p:nvSpPr>
            <p:spPr bwMode="auto">
              <a:xfrm>
                <a:off x="5113338" y="1558925"/>
                <a:ext cx="60325" cy="61913"/>
              </a:xfrm>
              <a:custGeom>
                <a:avLst/>
                <a:gdLst>
                  <a:gd name="T0" fmla="*/ 75 w 75"/>
                  <a:gd name="T1" fmla="*/ 40 h 79"/>
                  <a:gd name="T2" fmla="*/ 75 w 75"/>
                  <a:gd name="T3" fmla="*/ 48 h 79"/>
                  <a:gd name="T4" fmla="*/ 72 w 75"/>
                  <a:gd name="T5" fmla="*/ 55 h 79"/>
                  <a:gd name="T6" fmla="*/ 69 w 75"/>
                  <a:gd name="T7" fmla="*/ 61 h 79"/>
                  <a:gd name="T8" fmla="*/ 64 w 75"/>
                  <a:gd name="T9" fmla="*/ 68 h 79"/>
                  <a:gd name="T10" fmla="*/ 58 w 75"/>
                  <a:gd name="T11" fmla="*/ 73 h 79"/>
                  <a:gd name="T12" fmla="*/ 51 w 75"/>
                  <a:gd name="T13" fmla="*/ 76 h 79"/>
                  <a:gd name="T14" fmla="*/ 45 w 75"/>
                  <a:gd name="T15" fmla="*/ 79 h 79"/>
                  <a:gd name="T16" fmla="*/ 37 w 75"/>
                  <a:gd name="T17" fmla="*/ 79 h 79"/>
                  <a:gd name="T18" fmla="*/ 29 w 75"/>
                  <a:gd name="T19" fmla="*/ 79 h 79"/>
                  <a:gd name="T20" fmla="*/ 23 w 75"/>
                  <a:gd name="T21" fmla="*/ 76 h 79"/>
                  <a:gd name="T22" fmla="*/ 17 w 75"/>
                  <a:gd name="T23" fmla="*/ 73 h 79"/>
                  <a:gd name="T24" fmla="*/ 11 w 75"/>
                  <a:gd name="T25" fmla="*/ 68 h 79"/>
                  <a:gd name="T26" fmla="*/ 6 w 75"/>
                  <a:gd name="T27" fmla="*/ 61 h 79"/>
                  <a:gd name="T28" fmla="*/ 3 w 75"/>
                  <a:gd name="T29" fmla="*/ 55 h 79"/>
                  <a:gd name="T30" fmla="*/ 1 w 75"/>
                  <a:gd name="T31" fmla="*/ 48 h 79"/>
                  <a:gd name="T32" fmla="*/ 0 w 75"/>
                  <a:gd name="T33" fmla="*/ 43 h 79"/>
                  <a:gd name="T34" fmla="*/ 0 w 75"/>
                  <a:gd name="T35" fmla="*/ 40 h 79"/>
                  <a:gd name="T36" fmla="*/ 0 w 75"/>
                  <a:gd name="T37" fmla="*/ 37 h 79"/>
                  <a:gd name="T38" fmla="*/ 1 w 75"/>
                  <a:gd name="T39" fmla="*/ 32 h 79"/>
                  <a:gd name="T40" fmla="*/ 3 w 75"/>
                  <a:gd name="T41" fmla="*/ 25 h 79"/>
                  <a:gd name="T42" fmla="*/ 6 w 75"/>
                  <a:gd name="T43" fmla="*/ 18 h 79"/>
                  <a:gd name="T44" fmla="*/ 11 w 75"/>
                  <a:gd name="T45" fmla="*/ 12 h 79"/>
                  <a:gd name="T46" fmla="*/ 17 w 75"/>
                  <a:gd name="T47" fmla="*/ 7 h 79"/>
                  <a:gd name="T48" fmla="*/ 23 w 75"/>
                  <a:gd name="T49" fmla="*/ 4 h 79"/>
                  <a:gd name="T50" fmla="*/ 29 w 75"/>
                  <a:gd name="T51" fmla="*/ 2 h 79"/>
                  <a:gd name="T52" fmla="*/ 34 w 75"/>
                  <a:gd name="T53" fmla="*/ 0 h 79"/>
                  <a:gd name="T54" fmla="*/ 37 w 75"/>
                  <a:gd name="T55" fmla="*/ 0 h 79"/>
                  <a:gd name="T56" fmla="*/ 40 w 75"/>
                  <a:gd name="T57" fmla="*/ 0 h 79"/>
                  <a:gd name="T58" fmla="*/ 45 w 75"/>
                  <a:gd name="T59" fmla="*/ 2 h 79"/>
                  <a:gd name="T60" fmla="*/ 51 w 75"/>
                  <a:gd name="T61" fmla="*/ 4 h 79"/>
                  <a:gd name="T62" fmla="*/ 58 w 75"/>
                  <a:gd name="T63" fmla="*/ 7 h 79"/>
                  <a:gd name="T64" fmla="*/ 64 w 75"/>
                  <a:gd name="T65" fmla="*/ 12 h 79"/>
                  <a:gd name="T66" fmla="*/ 69 w 75"/>
                  <a:gd name="T67" fmla="*/ 18 h 79"/>
                  <a:gd name="T68" fmla="*/ 72 w 75"/>
                  <a:gd name="T69" fmla="*/ 25 h 79"/>
                  <a:gd name="T70" fmla="*/ 75 w 75"/>
                  <a:gd name="T71" fmla="*/ 32 h 79"/>
                  <a:gd name="T72" fmla="*/ 75 w 75"/>
                  <a:gd name="T73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40"/>
                    </a:moveTo>
                    <a:lnTo>
                      <a:pt x="75" y="48"/>
                    </a:lnTo>
                    <a:lnTo>
                      <a:pt x="72" y="55"/>
                    </a:lnTo>
                    <a:lnTo>
                      <a:pt x="69" y="61"/>
                    </a:lnTo>
                    <a:lnTo>
                      <a:pt x="64" y="68"/>
                    </a:lnTo>
                    <a:lnTo>
                      <a:pt x="58" y="73"/>
                    </a:lnTo>
                    <a:lnTo>
                      <a:pt x="51" y="76"/>
                    </a:lnTo>
                    <a:lnTo>
                      <a:pt x="45" y="79"/>
                    </a:lnTo>
                    <a:lnTo>
                      <a:pt x="37" y="79"/>
                    </a:lnTo>
                    <a:lnTo>
                      <a:pt x="29" y="79"/>
                    </a:lnTo>
                    <a:lnTo>
                      <a:pt x="23" y="76"/>
                    </a:lnTo>
                    <a:lnTo>
                      <a:pt x="17" y="73"/>
                    </a:lnTo>
                    <a:lnTo>
                      <a:pt x="11" y="68"/>
                    </a:lnTo>
                    <a:lnTo>
                      <a:pt x="6" y="61"/>
                    </a:lnTo>
                    <a:lnTo>
                      <a:pt x="3" y="55"/>
                    </a:lnTo>
                    <a:lnTo>
                      <a:pt x="1" y="48"/>
                    </a:lnTo>
                    <a:lnTo>
                      <a:pt x="0" y="43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1" y="32"/>
                    </a:lnTo>
                    <a:lnTo>
                      <a:pt x="3" y="25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8" y="7"/>
                    </a:lnTo>
                    <a:lnTo>
                      <a:pt x="64" y="12"/>
                    </a:lnTo>
                    <a:lnTo>
                      <a:pt x="69" y="18"/>
                    </a:lnTo>
                    <a:lnTo>
                      <a:pt x="72" y="25"/>
                    </a:lnTo>
                    <a:lnTo>
                      <a:pt x="75" y="32"/>
                    </a:lnTo>
                    <a:lnTo>
                      <a:pt x="75" y="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88"/>
              <p:cNvSpPr>
                <a:spLocks/>
              </p:cNvSpPr>
              <p:nvPr/>
            </p:nvSpPr>
            <p:spPr bwMode="auto">
              <a:xfrm>
                <a:off x="5113338" y="1558925"/>
                <a:ext cx="60325" cy="61913"/>
              </a:xfrm>
              <a:custGeom>
                <a:avLst/>
                <a:gdLst>
                  <a:gd name="T0" fmla="*/ 75 w 75"/>
                  <a:gd name="T1" fmla="*/ 40 h 79"/>
                  <a:gd name="T2" fmla="*/ 75 w 75"/>
                  <a:gd name="T3" fmla="*/ 48 h 79"/>
                  <a:gd name="T4" fmla="*/ 72 w 75"/>
                  <a:gd name="T5" fmla="*/ 55 h 79"/>
                  <a:gd name="T6" fmla="*/ 69 w 75"/>
                  <a:gd name="T7" fmla="*/ 61 h 79"/>
                  <a:gd name="T8" fmla="*/ 64 w 75"/>
                  <a:gd name="T9" fmla="*/ 68 h 79"/>
                  <a:gd name="T10" fmla="*/ 58 w 75"/>
                  <a:gd name="T11" fmla="*/ 73 h 79"/>
                  <a:gd name="T12" fmla="*/ 51 w 75"/>
                  <a:gd name="T13" fmla="*/ 76 h 79"/>
                  <a:gd name="T14" fmla="*/ 45 w 75"/>
                  <a:gd name="T15" fmla="*/ 79 h 79"/>
                  <a:gd name="T16" fmla="*/ 37 w 75"/>
                  <a:gd name="T17" fmla="*/ 79 h 79"/>
                  <a:gd name="T18" fmla="*/ 29 w 75"/>
                  <a:gd name="T19" fmla="*/ 79 h 79"/>
                  <a:gd name="T20" fmla="*/ 23 w 75"/>
                  <a:gd name="T21" fmla="*/ 76 h 79"/>
                  <a:gd name="T22" fmla="*/ 17 w 75"/>
                  <a:gd name="T23" fmla="*/ 73 h 79"/>
                  <a:gd name="T24" fmla="*/ 11 w 75"/>
                  <a:gd name="T25" fmla="*/ 68 h 79"/>
                  <a:gd name="T26" fmla="*/ 6 w 75"/>
                  <a:gd name="T27" fmla="*/ 61 h 79"/>
                  <a:gd name="T28" fmla="*/ 3 w 75"/>
                  <a:gd name="T29" fmla="*/ 55 h 79"/>
                  <a:gd name="T30" fmla="*/ 1 w 75"/>
                  <a:gd name="T31" fmla="*/ 48 h 79"/>
                  <a:gd name="T32" fmla="*/ 0 w 75"/>
                  <a:gd name="T33" fmla="*/ 43 h 79"/>
                  <a:gd name="T34" fmla="*/ 0 w 75"/>
                  <a:gd name="T35" fmla="*/ 40 h 79"/>
                  <a:gd name="T36" fmla="*/ 0 w 75"/>
                  <a:gd name="T37" fmla="*/ 37 h 79"/>
                  <a:gd name="T38" fmla="*/ 1 w 75"/>
                  <a:gd name="T39" fmla="*/ 32 h 79"/>
                  <a:gd name="T40" fmla="*/ 3 w 75"/>
                  <a:gd name="T41" fmla="*/ 25 h 79"/>
                  <a:gd name="T42" fmla="*/ 6 w 75"/>
                  <a:gd name="T43" fmla="*/ 18 h 79"/>
                  <a:gd name="T44" fmla="*/ 11 w 75"/>
                  <a:gd name="T45" fmla="*/ 12 h 79"/>
                  <a:gd name="T46" fmla="*/ 17 w 75"/>
                  <a:gd name="T47" fmla="*/ 7 h 79"/>
                  <a:gd name="T48" fmla="*/ 23 w 75"/>
                  <a:gd name="T49" fmla="*/ 4 h 79"/>
                  <a:gd name="T50" fmla="*/ 29 w 75"/>
                  <a:gd name="T51" fmla="*/ 2 h 79"/>
                  <a:gd name="T52" fmla="*/ 34 w 75"/>
                  <a:gd name="T53" fmla="*/ 0 h 79"/>
                  <a:gd name="T54" fmla="*/ 37 w 75"/>
                  <a:gd name="T55" fmla="*/ 0 h 79"/>
                  <a:gd name="T56" fmla="*/ 40 w 75"/>
                  <a:gd name="T57" fmla="*/ 0 h 79"/>
                  <a:gd name="T58" fmla="*/ 45 w 75"/>
                  <a:gd name="T59" fmla="*/ 2 h 79"/>
                  <a:gd name="T60" fmla="*/ 51 w 75"/>
                  <a:gd name="T61" fmla="*/ 4 h 79"/>
                  <a:gd name="T62" fmla="*/ 58 w 75"/>
                  <a:gd name="T63" fmla="*/ 7 h 79"/>
                  <a:gd name="T64" fmla="*/ 64 w 75"/>
                  <a:gd name="T65" fmla="*/ 12 h 79"/>
                  <a:gd name="T66" fmla="*/ 69 w 75"/>
                  <a:gd name="T67" fmla="*/ 18 h 79"/>
                  <a:gd name="T68" fmla="*/ 72 w 75"/>
                  <a:gd name="T69" fmla="*/ 25 h 79"/>
                  <a:gd name="T70" fmla="*/ 75 w 75"/>
                  <a:gd name="T71" fmla="*/ 32 h 79"/>
                  <a:gd name="T72" fmla="*/ 75 w 75"/>
                  <a:gd name="T73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" h="79">
                    <a:moveTo>
                      <a:pt x="75" y="40"/>
                    </a:moveTo>
                    <a:lnTo>
                      <a:pt x="75" y="48"/>
                    </a:lnTo>
                    <a:lnTo>
                      <a:pt x="72" y="55"/>
                    </a:lnTo>
                    <a:lnTo>
                      <a:pt x="69" y="61"/>
                    </a:lnTo>
                    <a:lnTo>
                      <a:pt x="64" y="68"/>
                    </a:lnTo>
                    <a:lnTo>
                      <a:pt x="58" y="73"/>
                    </a:lnTo>
                    <a:lnTo>
                      <a:pt x="51" y="76"/>
                    </a:lnTo>
                    <a:lnTo>
                      <a:pt x="45" y="79"/>
                    </a:lnTo>
                    <a:lnTo>
                      <a:pt x="37" y="79"/>
                    </a:lnTo>
                    <a:lnTo>
                      <a:pt x="29" y="79"/>
                    </a:lnTo>
                    <a:lnTo>
                      <a:pt x="23" y="76"/>
                    </a:lnTo>
                    <a:lnTo>
                      <a:pt x="17" y="73"/>
                    </a:lnTo>
                    <a:lnTo>
                      <a:pt x="11" y="68"/>
                    </a:lnTo>
                    <a:lnTo>
                      <a:pt x="6" y="61"/>
                    </a:lnTo>
                    <a:lnTo>
                      <a:pt x="3" y="55"/>
                    </a:lnTo>
                    <a:lnTo>
                      <a:pt x="1" y="48"/>
                    </a:lnTo>
                    <a:lnTo>
                      <a:pt x="0" y="43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1" y="32"/>
                    </a:lnTo>
                    <a:lnTo>
                      <a:pt x="3" y="25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8" y="7"/>
                    </a:lnTo>
                    <a:lnTo>
                      <a:pt x="64" y="12"/>
                    </a:lnTo>
                    <a:lnTo>
                      <a:pt x="69" y="18"/>
                    </a:lnTo>
                    <a:lnTo>
                      <a:pt x="72" y="25"/>
                    </a:lnTo>
                    <a:lnTo>
                      <a:pt x="75" y="32"/>
                    </a:lnTo>
                    <a:lnTo>
                      <a:pt x="75" y="40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45" name="Group 544"/>
              <p:cNvGrpSpPr/>
              <p:nvPr/>
            </p:nvGrpSpPr>
            <p:grpSpPr>
              <a:xfrm>
                <a:off x="4126514" y="2213660"/>
                <a:ext cx="767295" cy="444044"/>
                <a:chOff x="5484813" y="1232229"/>
                <a:chExt cx="767295" cy="444044"/>
              </a:xfrm>
            </p:grpSpPr>
            <p:sp>
              <p:nvSpPr>
                <p:cNvPr id="536" name="Rectangle 118"/>
                <p:cNvSpPr>
                  <a:spLocks noChangeArrowheads="1"/>
                </p:cNvSpPr>
                <p:nvPr/>
              </p:nvSpPr>
              <p:spPr bwMode="auto">
                <a:xfrm>
                  <a:off x="5732463" y="1232229"/>
                  <a:ext cx="519645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dirty="0" err="1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shGFP</a:t>
                  </a:r>
                  <a:endParaRPr kumimoji="0" 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37" name="Line 119"/>
                <p:cNvSpPr>
                  <a:spLocks noChangeShapeType="1"/>
                </p:cNvSpPr>
                <p:nvPr/>
              </p:nvSpPr>
              <p:spPr bwMode="auto">
                <a:xfrm>
                  <a:off x="5484813" y="1382713"/>
                  <a:ext cx="158750" cy="0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38" name="Freeform 120"/>
                <p:cNvSpPr>
                  <a:spLocks/>
                </p:cNvSpPr>
                <p:nvPr/>
              </p:nvSpPr>
              <p:spPr bwMode="auto">
                <a:xfrm>
                  <a:off x="5534025" y="1350963"/>
                  <a:ext cx="60325" cy="61913"/>
                </a:xfrm>
                <a:custGeom>
                  <a:avLst/>
                  <a:gdLst>
                    <a:gd name="T0" fmla="*/ 75 w 75"/>
                    <a:gd name="T1" fmla="*/ 39 h 79"/>
                    <a:gd name="T2" fmla="*/ 75 w 75"/>
                    <a:gd name="T3" fmla="*/ 48 h 79"/>
                    <a:gd name="T4" fmla="*/ 72 w 75"/>
                    <a:gd name="T5" fmla="*/ 54 h 79"/>
                    <a:gd name="T6" fmla="*/ 69 w 75"/>
                    <a:gd name="T7" fmla="*/ 61 h 79"/>
                    <a:gd name="T8" fmla="*/ 64 w 75"/>
                    <a:gd name="T9" fmla="*/ 67 h 79"/>
                    <a:gd name="T10" fmla="*/ 58 w 75"/>
                    <a:gd name="T11" fmla="*/ 72 h 79"/>
                    <a:gd name="T12" fmla="*/ 52 w 75"/>
                    <a:gd name="T13" fmla="*/ 76 h 79"/>
                    <a:gd name="T14" fmla="*/ 46 w 75"/>
                    <a:gd name="T15" fmla="*/ 79 h 79"/>
                    <a:gd name="T16" fmla="*/ 38 w 75"/>
                    <a:gd name="T17" fmla="*/ 79 h 79"/>
                    <a:gd name="T18" fmla="*/ 30 w 75"/>
                    <a:gd name="T19" fmla="*/ 79 h 79"/>
                    <a:gd name="T20" fmla="*/ 24 w 75"/>
                    <a:gd name="T21" fmla="*/ 76 h 79"/>
                    <a:gd name="T22" fmla="*/ 17 w 75"/>
                    <a:gd name="T23" fmla="*/ 72 h 79"/>
                    <a:gd name="T24" fmla="*/ 11 w 75"/>
                    <a:gd name="T25" fmla="*/ 67 h 79"/>
                    <a:gd name="T26" fmla="*/ 6 w 75"/>
                    <a:gd name="T27" fmla="*/ 61 h 79"/>
                    <a:gd name="T28" fmla="*/ 3 w 75"/>
                    <a:gd name="T29" fmla="*/ 54 h 79"/>
                    <a:gd name="T30" fmla="*/ 2 w 75"/>
                    <a:gd name="T31" fmla="*/ 48 h 79"/>
                    <a:gd name="T32" fmla="*/ 0 w 75"/>
                    <a:gd name="T33" fmla="*/ 43 h 79"/>
                    <a:gd name="T34" fmla="*/ 0 w 75"/>
                    <a:gd name="T35" fmla="*/ 39 h 79"/>
                    <a:gd name="T36" fmla="*/ 0 w 75"/>
                    <a:gd name="T37" fmla="*/ 36 h 79"/>
                    <a:gd name="T38" fmla="*/ 2 w 75"/>
                    <a:gd name="T39" fmla="*/ 31 h 79"/>
                    <a:gd name="T40" fmla="*/ 3 w 75"/>
                    <a:gd name="T41" fmla="*/ 25 h 79"/>
                    <a:gd name="T42" fmla="*/ 6 w 75"/>
                    <a:gd name="T43" fmla="*/ 18 h 79"/>
                    <a:gd name="T44" fmla="*/ 11 w 75"/>
                    <a:gd name="T45" fmla="*/ 12 h 79"/>
                    <a:gd name="T46" fmla="*/ 17 w 75"/>
                    <a:gd name="T47" fmla="*/ 7 h 79"/>
                    <a:gd name="T48" fmla="*/ 24 w 75"/>
                    <a:gd name="T49" fmla="*/ 3 h 79"/>
                    <a:gd name="T50" fmla="*/ 30 w 75"/>
                    <a:gd name="T51" fmla="*/ 2 h 79"/>
                    <a:gd name="T52" fmla="*/ 35 w 75"/>
                    <a:gd name="T53" fmla="*/ 0 h 79"/>
                    <a:gd name="T54" fmla="*/ 38 w 75"/>
                    <a:gd name="T55" fmla="*/ 0 h 79"/>
                    <a:gd name="T56" fmla="*/ 41 w 75"/>
                    <a:gd name="T57" fmla="*/ 0 h 79"/>
                    <a:gd name="T58" fmla="*/ 46 w 75"/>
                    <a:gd name="T59" fmla="*/ 2 h 79"/>
                    <a:gd name="T60" fmla="*/ 52 w 75"/>
                    <a:gd name="T61" fmla="*/ 3 h 79"/>
                    <a:gd name="T62" fmla="*/ 58 w 75"/>
                    <a:gd name="T63" fmla="*/ 7 h 79"/>
                    <a:gd name="T64" fmla="*/ 64 w 75"/>
                    <a:gd name="T65" fmla="*/ 12 h 79"/>
                    <a:gd name="T66" fmla="*/ 69 w 75"/>
                    <a:gd name="T67" fmla="*/ 18 h 79"/>
                    <a:gd name="T68" fmla="*/ 72 w 75"/>
                    <a:gd name="T69" fmla="*/ 25 h 79"/>
                    <a:gd name="T70" fmla="*/ 75 w 75"/>
                    <a:gd name="T71" fmla="*/ 31 h 79"/>
                    <a:gd name="T72" fmla="*/ 75 w 75"/>
                    <a:gd name="T73" fmla="*/ 3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75" h="79">
                      <a:moveTo>
                        <a:pt x="75" y="39"/>
                      </a:moveTo>
                      <a:lnTo>
                        <a:pt x="75" y="48"/>
                      </a:lnTo>
                      <a:lnTo>
                        <a:pt x="72" y="54"/>
                      </a:lnTo>
                      <a:lnTo>
                        <a:pt x="69" y="61"/>
                      </a:lnTo>
                      <a:lnTo>
                        <a:pt x="64" y="67"/>
                      </a:lnTo>
                      <a:lnTo>
                        <a:pt x="58" y="72"/>
                      </a:lnTo>
                      <a:lnTo>
                        <a:pt x="52" y="76"/>
                      </a:lnTo>
                      <a:lnTo>
                        <a:pt x="46" y="79"/>
                      </a:lnTo>
                      <a:lnTo>
                        <a:pt x="38" y="79"/>
                      </a:lnTo>
                      <a:lnTo>
                        <a:pt x="30" y="79"/>
                      </a:lnTo>
                      <a:lnTo>
                        <a:pt x="24" y="76"/>
                      </a:lnTo>
                      <a:lnTo>
                        <a:pt x="17" y="72"/>
                      </a:lnTo>
                      <a:lnTo>
                        <a:pt x="11" y="67"/>
                      </a:lnTo>
                      <a:lnTo>
                        <a:pt x="6" y="61"/>
                      </a:lnTo>
                      <a:lnTo>
                        <a:pt x="3" y="54"/>
                      </a:lnTo>
                      <a:lnTo>
                        <a:pt x="2" y="48"/>
                      </a:lnTo>
                      <a:lnTo>
                        <a:pt x="0" y="43"/>
                      </a:lnTo>
                      <a:lnTo>
                        <a:pt x="0" y="39"/>
                      </a:lnTo>
                      <a:lnTo>
                        <a:pt x="0" y="36"/>
                      </a:lnTo>
                      <a:lnTo>
                        <a:pt x="2" y="31"/>
                      </a:lnTo>
                      <a:lnTo>
                        <a:pt x="3" y="25"/>
                      </a:lnTo>
                      <a:lnTo>
                        <a:pt x="6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4" y="3"/>
                      </a:lnTo>
                      <a:lnTo>
                        <a:pt x="30" y="2"/>
                      </a:lnTo>
                      <a:lnTo>
                        <a:pt x="35" y="0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6" y="2"/>
                      </a:lnTo>
                      <a:lnTo>
                        <a:pt x="52" y="3"/>
                      </a:lnTo>
                      <a:lnTo>
                        <a:pt x="58" y="7"/>
                      </a:lnTo>
                      <a:lnTo>
                        <a:pt x="64" y="12"/>
                      </a:lnTo>
                      <a:lnTo>
                        <a:pt x="69" y="18"/>
                      </a:lnTo>
                      <a:lnTo>
                        <a:pt x="72" y="25"/>
                      </a:lnTo>
                      <a:lnTo>
                        <a:pt x="75" y="31"/>
                      </a:lnTo>
                      <a:lnTo>
                        <a:pt x="75" y="3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39" name="Freeform 121"/>
                <p:cNvSpPr>
                  <a:spLocks/>
                </p:cNvSpPr>
                <p:nvPr/>
              </p:nvSpPr>
              <p:spPr bwMode="auto">
                <a:xfrm>
                  <a:off x="5534025" y="1350963"/>
                  <a:ext cx="60325" cy="61913"/>
                </a:xfrm>
                <a:custGeom>
                  <a:avLst/>
                  <a:gdLst>
                    <a:gd name="T0" fmla="*/ 75 w 75"/>
                    <a:gd name="T1" fmla="*/ 39 h 79"/>
                    <a:gd name="T2" fmla="*/ 75 w 75"/>
                    <a:gd name="T3" fmla="*/ 48 h 79"/>
                    <a:gd name="T4" fmla="*/ 72 w 75"/>
                    <a:gd name="T5" fmla="*/ 54 h 79"/>
                    <a:gd name="T6" fmla="*/ 69 w 75"/>
                    <a:gd name="T7" fmla="*/ 61 h 79"/>
                    <a:gd name="T8" fmla="*/ 64 w 75"/>
                    <a:gd name="T9" fmla="*/ 67 h 79"/>
                    <a:gd name="T10" fmla="*/ 58 w 75"/>
                    <a:gd name="T11" fmla="*/ 72 h 79"/>
                    <a:gd name="T12" fmla="*/ 52 w 75"/>
                    <a:gd name="T13" fmla="*/ 76 h 79"/>
                    <a:gd name="T14" fmla="*/ 46 w 75"/>
                    <a:gd name="T15" fmla="*/ 79 h 79"/>
                    <a:gd name="T16" fmla="*/ 38 w 75"/>
                    <a:gd name="T17" fmla="*/ 79 h 79"/>
                    <a:gd name="T18" fmla="*/ 30 w 75"/>
                    <a:gd name="T19" fmla="*/ 79 h 79"/>
                    <a:gd name="T20" fmla="*/ 24 w 75"/>
                    <a:gd name="T21" fmla="*/ 76 h 79"/>
                    <a:gd name="T22" fmla="*/ 17 w 75"/>
                    <a:gd name="T23" fmla="*/ 72 h 79"/>
                    <a:gd name="T24" fmla="*/ 11 w 75"/>
                    <a:gd name="T25" fmla="*/ 67 h 79"/>
                    <a:gd name="T26" fmla="*/ 6 w 75"/>
                    <a:gd name="T27" fmla="*/ 61 h 79"/>
                    <a:gd name="T28" fmla="*/ 3 w 75"/>
                    <a:gd name="T29" fmla="*/ 54 h 79"/>
                    <a:gd name="T30" fmla="*/ 2 w 75"/>
                    <a:gd name="T31" fmla="*/ 48 h 79"/>
                    <a:gd name="T32" fmla="*/ 0 w 75"/>
                    <a:gd name="T33" fmla="*/ 43 h 79"/>
                    <a:gd name="T34" fmla="*/ 0 w 75"/>
                    <a:gd name="T35" fmla="*/ 39 h 79"/>
                    <a:gd name="T36" fmla="*/ 0 w 75"/>
                    <a:gd name="T37" fmla="*/ 36 h 79"/>
                    <a:gd name="T38" fmla="*/ 2 w 75"/>
                    <a:gd name="T39" fmla="*/ 31 h 79"/>
                    <a:gd name="T40" fmla="*/ 3 w 75"/>
                    <a:gd name="T41" fmla="*/ 25 h 79"/>
                    <a:gd name="T42" fmla="*/ 6 w 75"/>
                    <a:gd name="T43" fmla="*/ 18 h 79"/>
                    <a:gd name="T44" fmla="*/ 11 w 75"/>
                    <a:gd name="T45" fmla="*/ 12 h 79"/>
                    <a:gd name="T46" fmla="*/ 17 w 75"/>
                    <a:gd name="T47" fmla="*/ 7 h 79"/>
                    <a:gd name="T48" fmla="*/ 24 w 75"/>
                    <a:gd name="T49" fmla="*/ 3 h 79"/>
                    <a:gd name="T50" fmla="*/ 30 w 75"/>
                    <a:gd name="T51" fmla="*/ 2 h 79"/>
                    <a:gd name="T52" fmla="*/ 35 w 75"/>
                    <a:gd name="T53" fmla="*/ 0 h 79"/>
                    <a:gd name="T54" fmla="*/ 38 w 75"/>
                    <a:gd name="T55" fmla="*/ 0 h 79"/>
                    <a:gd name="T56" fmla="*/ 41 w 75"/>
                    <a:gd name="T57" fmla="*/ 0 h 79"/>
                    <a:gd name="T58" fmla="*/ 46 w 75"/>
                    <a:gd name="T59" fmla="*/ 2 h 79"/>
                    <a:gd name="T60" fmla="*/ 52 w 75"/>
                    <a:gd name="T61" fmla="*/ 3 h 79"/>
                    <a:gd name="T62" fmla="*/ 58 w 75"/>
                    <a:gd name="T63" fmla="*/ 7 h 79"/>
                    <a:gd name="T64" fmla="*/ 64 w 75"/>
                    <a:gd name="T65" fmla="*/ 12 h 79"/>
                    <a:gd name="T66" fmla="*/ 69 w 75"/>
                    <a:gd name="T67" fmla="*/ 18 h 79"/>
                    <a:gd name="T68" fmla="*/ 72 w 75"/>
                    <a:gd name="T69" fmla="*/ 25 h 79"/>
                    <a:gd name="T70" fmla="*/ 75 w 75"/>
                    <a:gd name="T71" fmla="*/ 31 h 79"/>
                    <a:gd name="T72" fmla="*/ 75 w 75"/>
                    <a:gd name="T73" fmla="*/ 3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75" h="79">
                      <a:moveTo>
                        <a:pt x="75" y="39"/>
                      </a:moveTo>
                      <a:lnTo>
                        <a:pt x="75" y="48"/>
                      </a:lnTo>
                      <a:lnTo>
                        <a:pt x="72" y="54"/>
                      </a:lnTo>
                      <a:lnTo>
                        <a:pt x="69" y="61"/>
                      </a:lnTo>
                      <a:lnTo>
                        <a:pt x="64" y="67"/>
                      </a:lnTo>
                      <a:lnTo>
                        <a:pt x="58" y="72"/>
                      </a:lnTo>
                      <a:lnTo>
                        <a:pt x="52" y="76"/>
                      </a:lnTo>
                      <a:lnTo>
                        <a:pt x="46" y="79"/>
                      </a:lnTo>
                      <a:lnTo>
                        <a:pt x="38" y="79"/>
                      </a:lnTo>
                      <a:lnTo>
                        <a:pt x="30" y="79"/>
                      </a:lnTo>
                      <a:lnTo>
                        <a:pt x="24" y="76"/>
                      </a:lnTo>
                      <a:lnTo>
                        <a:pt x="17" y="72"/>
                      </a:lnTo>
                      <a:lnTo>
                        <a:pt x="11" y="67"/>
                      </a:lnTo>
                      <a:lnTo>
                        <a:pt x="6" y="61"/>
                      </a:lnTo>
                      <a:lnTo>
                        <a:pt x="3" y="54"/>
                      </a:lnTo>
                      <a:lnTo>
                        <a:pt x="2" y="48"/>
                      </a:lnTo>
                      <a:lnTo>
                        <a:pt x="0" y="43"/>
                      </a:lnTo>
                      <a:lnTo>
                        <a:pt x="0" y="39"/>
                      </a:lnTo>
                      <a:lnTo>
                        <a:pt x="0" y="36"/>
                      </a:lnTo>
                      <a:lnTo>
                        <a:pt x="2" y="31"/>
                      </a:lnTo>
                      <a:lnTo>
                        <a:pt x="3" y="25"/>
                      </a:lnTo>
                      <a:lnTo>
                        <a:pt x="6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4" y="3"/>
                      </a:lnTo>
                      <a:lnTo>
                        <a:pt x="30" y="2"/>
                      </a:lnTo>
                      <a:lnTo>
                        <a:pt x="35" y="0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6" y="2"/>
                      </a:lnTo>
                      <a:lnTo>
                        <a:pt x="52" y="3"/>
                      </a:lnTo>
                      <a:lnTo>
                        <a:pt x="58" y="7"/>
                      </a:lnTo>
                      <a:lnTo>
                        <a:pt x="64" y="12"/>
                      </a:lnTo>
                      <a:lnTo>
                        <a:pt x="69" y="18"/>
                      </a:lnTo>
                      <a:lnTo>
                        <a:pt x="72" y="25"/>
                      </a:lnTo>
                      <a:lnTo>
                        <a:pt x="75" y="31"/>
                      </a:lnTo>
                      <a:lnTo>
                        <a:pt x="75" y="39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0" name="Rectangle 122"/>
                <p:cNvSpPr>
                  <a:spLocks noChangeArrowheads="1"/>
                </p:cNvSpPr>
                <p:nvPr/>
              </p:nvSpPr>
              <p:spPr bwMode="auto">
                <a:xfrm>
                  <a:off x="5732463" y="1460829"/>
                  <a:ext cx="499201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dirty="0" err="1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shBim</a:t>
                  </a:r>
                  <a:endParaRPr kumimoji="0" 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1" name="Line 123"/>
                <p:cNvSpPr>
                  <a:spLocks noChangeShapeType="1"/>
                </p:cNvSpPr>
                <p:nvPr/>
              </p:nvSpPr>
              <p:spPr bwMode="auto">
                <a:xfrm>
                  <a:off x="5484813" y="1562100"/>
                  <a:ext cx="158750" cy="0"/>
                </a:xfrm>
                <a:prstGeom prst="line">
                  <a:avLst/>
                </a:prstGeom>
                <a:noFill/>
                <a:ln w="142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2" name="Rectangle 124"/>
                <p:cNvSpPr>
                  <a:spLocks noChangeArrowheads="1"/>
                </p:cNvSpPr>
                <p:nvPr/>
              </p:nvSpPr>
              <p:spPr bwMode="auto">
                <a:xfrm>
                  <a:off x="5534025" y="1530350"/>
                  <a:ext cx="60325" cy="635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3" name="Rectangle 125"/>
                <p:cNvSpPr>
                  <a:spLocks noChangeArrowheads="1"/>
                </p:cNvSpPr>
                <p:nvPr/>
              </p:nvSpPr>
              <p:spPr bwMode="auto">
                <a:xfrm>
                  <a:off x="5534025" y="1530350"/>
                  <a:ext cx="60325" cy="63500"/>
                </a:xfrm>
                <a:prstGeom prst="rect">
                  <a:avLst/>
                </a:prstGeom>
                <a:noFill/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544" name="Rectangle 181"/>
            <p:cNvSpPr>
              <a:spLocks noChangeArrowheads="1"/>
            </p:cNvSpPr>
            <p:nvPr/>
          </p:nvSpPr>
          <p:spPr bwMode="auto">
            <a:xfrm rot="16200000">
              <a:off x="2062015" y="1976586"/>
              <a:ext cx="96821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 dead cells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41" name="Group 640"/>
          <p:cNvGrpSpPr/>
          <p:nvPr/>
        </p:nvGrpSpPr>
        <p:grpSpPr>
          <a:xfrm>
            <a:off x="5943153" y="969933"/>
            <a:ext cx="2476079" cy="2377357"/>
            <a:chOff x="5943153" y="990600"/>
            <a:chExt cx="2776161" cy="2430016"/>
          </a:xfrm>
        </p:grpSpPr>
        <p:sp>
          <p:nvSpPr>
            <p:cNvPr id="624" name="Rectangle 202"/>
            <p:cNvSpPr>
              <a:spLocks noChangeArrowheads="1"/>
            </p:cNvSpPr>
            <p:nvPr/>
          </p:nvSpPr>
          <p:spPr bwMode="auto">
            <a:xfrm>
              <a:off x="6858000" y="3200400"/>
              <a:ext cx="1437894" cy="220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</a:t>
              </a:r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Panobinostat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] </a:t>
              </a:r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40" name="Group 639"/>
            <p:cNvGrpSpPr/>
            <p:nvPr/>
          </p:nvGrpSpPr>
          <p:grpSpPr>
            <a:xfrm>
              <a:off x="5943153" y="990600"/>
              <a:ext cx="2776161" cy="2140536"/>
              <a:chOff x="5943153" y="990600"/>
              <a:chExt cx="2776161" cy="2140536"/>
            </a:xfrm>
          </p:grpSpPr>
          <p:sp>
            <p:nvSpPr>
              <p:cNvPr id="548" name="Rectangle 181"/>
              <p:cNvSpPr>
                <a:spLocks noChangeArrowheads="1"/>
              </p:cNvSpPr>
              <p:nvPr/>
            </p:nvSpPr>
            <p:spPr bwMode="auto">
              <a:xfrm rot="16200000">
                <a:off x="5556045" y="1855935"/>
                <a:ext cx="989660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dead cells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33" name="Group 632"/>
              <p:cNvGrpSpPr/>
              <p:nvPr/>
            </p:nvGrpSpPr>
            <p:grpSpPr>
              <a:xfrm>
                <a:off x="6248400" y="990600"/>
                <a:ext cx="2470914" cy="2140536"/>
                <a:chOff x="6248400" y="1632505"/>
                <a:chExt cx="3058180" cy="2140536"/>
              </a:xfrm>
            </p:grpSpPr>
            <p:sp>
              <p:nvSpPr>
                <p:cNvPr id="258" name="TextBox 257"/>
                <p:cNvSpPr txBox="1"/>
                <p:nvPr/>
              </p:nvSpPr>
              <p:spPr>
                <a:xfrm>
                  <a:off x="7703485" y="1822847"/>
                  <a:ext cx="371403" cy="37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*</a:t>
                  </a:r>
                  <a:endParaRPr lang="en-US" dirty="0"/>
                </a:p>
              </p:txBody>
            </p:sp>
            <p:sp>
              <p:nvSpPr>
                <p:cNvPr id="259" name="TextBox 258"/>
                <p:cNvSpPr txBox="1"/>
                <p:nvPr/>
              </p:nvSpPr>
              <p:spPr>
                <a:xfrm>
                  <a:off x="8935177" y="1632505"/>
                  <a:ext cx="371403" cy="377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*</a:t>
                  </a:r>
                  <a:endParaRPr lang="en-US" dirty="0"/>
                </a:p>
              </p:txBody>
            </p:sp>
            <p:sp>
              <p:nvSpPr>
                <p:cNvPr id="551" name="Rectangle 129"/>
                <p:cNvSpPr>
                  <a:spLocks noChangeArrowheads="1"/>
                </p:cNvSpPr>
                <p:nvPr/>
              </p:nvSpPr>
              <p:spPr bwMode="auto">
                <a:xfrm>
                  <a:off x="6559549" y="3552825"/>
                  <a:ext cx="277758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0.0</a:t>
                  </a:r>
                </a:p>
              </p:txBody>
            </p:sp>
            <p:sp>
              <p:nvSpPr>
                <p:cNvPr id="552" name="Rectangle 130"/>
                <p:cNvSpPr>
                  <a:spLocks noChangeArrowheads="1"/>
                </p:cNvSpPr>
                <p:nvPr/>
              </p:nvSpPr>
              <p:spPr bwMode="auto">
                <a:xfrm>
                  <a:off x="7137400" y="3552825"/>
                  <a:ext cx="388863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12.5</a:t>
                  </a:r>
                </a:p>
              </p:txBody>
            </p:sp>
            <p:sp>
              <p:nvSpPr>
                <p:cNvPr id="553" name="Rectangle 131"/>
                <p:cNvSpPr>
                  <a:spLocks noChangeArrowheads="1"/>
                </p:cNvSpPr>
                <p:nvPr/>
              </p:nvSpPr>
              <p:spPr bwMode="auto">
                <a:xfrm>
                  <a:off x="7747000" y="3552825"/>
                  <a:ext cx="388863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25.0</a:t>
                  </a:r>
                </a:p>
              </p:txBody>
            </p:sp>
            <p:sp>
              <p:nvSpPr>
                <p:cNvPr id="555" name="Rectangle 133"/>
                <p:cNvSpPr>
                  <a:spLocks noChangeArrowheads="1"/>
                </p:cNvSpPr>
                <p:nvPr/>
              </p:nvSpPr>
              <p:spPr bwMode="auto">
                <a:xfrm>
                  <a:off x="8831953" y="3552825"/>
                  <a:ext cx="388863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50.0</a:t>
                  </a:r>
                </a:p>
              </p:txBody>
            </p:sp>
            <p:sp>
              <p:nvSpPr>
                <p:cNvPr id="556" name="Line 134"/>
                <p:cNvSpPr>
                  <a:spLocks noChangeShapeType="1"/>
                </p:cNvSpPr>
                <p:nvPr/>
              </p:nvSpPr>
              <p:spPr bwMode="auto">
                <a:xfrm>
                  <a:off x="6638925" y="3487738"/>
                  <a:ext cx="245903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7" name="Line 135"/>
                <p:cNvSpPr>
                  <a:spLocks noChangeShapeType="1"/>
                </p:cNvSpPr>
                <p:nvPr/>
              </p:nvSpPr>
              <p:spPr bwMode="auto">
                <a:xfrm>
                  <a:off x="6646863" y="3487738"/>
                  <a:ext cx="0" cy="4603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8" name="Line 136"/>
                <p:cNvSpPr>
                  <a:spLocks noChangeShapeType="1"/>
                </p:cNvSpPr>
                <p:nvPr/>
              </p:nvSpPr>
              <p:spPr bwMode="auto">
                <a:xfrm>
                  <a:off x="7258050" y="3487738"/>
                  <a:ext cx="0" cy="4603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9" name="Line 137"/>
                <p:cNvSpPr>
                  <a:spLocks noChangeShapeType="1"/>
                </p:cNvSpPr>
                <p:nvPr/>
              </p:nvSpPr>
              <p:spPr bwMode="auto">
                <a:xfrm>
                  <a:off x="7867650" y="3487738"/>
                  <a:ext cx="0" cy="4603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1" name="Line 139"/>
                <p:cNvSpPr>
                  <a:spLocks noChangeShapeType="1"/>
                </p:cNvSpPr>
                <p:nvPr/>
              </p:nvSpPr>
              <p:spPr bwMode="auto">
                <a:xfrm>
                  <a:off x="9090025" y="3487738"/>
                  <a:ext cx="0" cy="4603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2" name="Rectangle 140"/>
                <p:cNvSpPr>
                  <a:spLocks noChangeArrowheads="1"/>
                </p:cNvSpPr>
                <p:nvPr/>
              </p:nvSpPr>
              <p:spPr bwMode="auto">
                <a:xfrm>
                  <a:off x="6316663" y="3409950"/>
                  <a:ext cx="111103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3" name="Rectangle 141"/>
                <p:cNvSpPr>
                  <a:spLocks noChangeArrowheads="1"/>
                </p:cNvSpPr>
                <p:nvPr/>
              </p:nvSpPr>
              <p:spPr bwMode="auto">
                <a:xfrm>
                  <a:off x="6248400" y="3001963"/>
                  <a:ext cx="222207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4" name="Rectangle 142"/>
                <p:cNvSpPr>
                  <a:spLocks noChangeArrowheads="1"/>
                </p:cNvSpPr>
                <p:nvPr/>
              </p:nvSpPr>
              <p:spPr bwMode="auto">
                <a:xfrm>
                  <a:off x="6248400" y="2595563"/>
                  <a:ext cx="222207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5" name="Rectangle 143"/>
                <p:cNvSpPr>
                  <a:spLocks noChangeArrowheads="1"/>
                </p:cNvSpPr>
                <p:nvPr/>
              </p:nvSpPr>
              <p:spPr bwMode="auto">
                <a:xfrm>
                  <a:off x="6248400" y="2189163"/>
                  <a:ext cx="222207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6" name="Rectangle 144"/>
                <p:cNvSpPr>
                  <a:spLocks noChangeArrowheads="1"/>
                </p:cNvSpPr>
                <p:nvPr/>
              </p:nvSpPr>
              <p:spPr bwMode="auto">
                <a:xfrm>
                  <a:off x="6248400" y="1781175"/>
                  <a:ext cx="222207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kumimoji="0" 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7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6646863" y="1851025"/>
                  <a:ext cx="0" cy="164465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8" name="Line 146"/>
                <p:cNvSpPr>
                  <a:spLocks noChangeShapeType="1"/>
                </p:cNvSpPr>
                <p:nvPr/>
              </p:nvSpPr>
              <p:spPr bwMode="auto">
                <a:xfrm flipH="1">
                  <a:off x="6600825" y="3487738"/>
                  <a:ext cx="4603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9" name="Line 147"/>
                <p:cNvSpPr>
                  <a:spLocks noChangeShapeType="1"/>
                </p:cNvSpPr>
                <p:nvPr/>
              </p:nvSpPr>
              <p:spPr bwMode="auto">
                <a:xfrm flipH="1">
                  <a:off x="6600825" y="3081338"/>
                  <a:ext cx="4603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0" name="Line 148"/>
                <p:cNvSpPr>
                  <a:spLocks noChangeShapeType="1"/>
                </p:cNvSpPr>
                <p:nvPr/>
              </p:nvSpPr>
              <p:spPr bwMode="auto">
                <a:xfrm flipH="1">
                  <a:off x="6600825" y="2673350"/>
                  <a:ext cx="4603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1" name="Line 149"/>
                <p:cNvSpPr>
                  <a:spLocks noChangeShapeType="1"/>
                </p:cNvSpPr>
                <p:nvPr/>
              </p:nvSpPr>
              <p:spPr bwMode="auto">
                <a:xfrm flipH="1">
                  <a:off x="6600825" y="2266950"/>
                  <a:ext cx="4603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2" name="Line 150"/>
                <p:cNvSpPr>
                  <a:spLocks noChangeShapeType="1"/>
                </p:cNvSpPr>
                <p:nvPr/>
              </p:nvSpPr>
              <p:spPr bwMode="auto">
                <a:xfrm flipH="1">
                  <a:off x="6600825" y="1858963"/>
                  <a:ext cx="4603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3" name="Freeform 151"/>
                <p:cNvSpPr>
                  <a:spLocks/>
                </p:cNvSpPr>
                <p:nvPr/>
              </p:nvSpPr>
              <p:spPr bwMode="auto">
                <a:xfrm>
                  <a:off x="6646863" y="2419350"/>
                  <a:ext cx="2443163" cy="793750"/>
                </a:xfrm>
                <a:custGeom>
                  <a:avLst/>
                  <a:gdLst>
                    <a:gd name="T0" fmla="*/ 0 w 3077"/>
                    <a:gd name="T1" fmla="*/ 1000 h 1000"/>
                    <a:gd name="T2" fmla="*/ 0 w 3077"/>
                    <a:gd name="T3" fmla="*/ 1000 h 1000"/>
                    <a:gd name="T4" fmla="*/ 0 w 3077"/>
                    <a:gd name="T5" fmla="*/ 1000 h 1000"/>
                    <a:gd name="T6" fmla="*/ 385 w 3077"/>
                    <a:gd name="T7" fmla="*/ 986 h 1000"/>
                    <a:gd name="T8" fmla="*/ 385 w 3077"/>
                    <a:gd name="T9" fmla="*/ 986 h 1000"/>
                    <a:gd name="T10" fmla="*/ 739 w 3077"/>
                    <a:gd name="T11" fmla="*/ 769 h 1000"/>
                    <a:gd name="T12" fmla="*/ 739 w 3077"/>
                    <a:gd name="T13" fmla="*/ 769 h 1000"/>
                    <a:gd name="T14" fmla="*/ 1539 w 3077"/>
                    <a:gd name="T15" fmla="*/ 0 h 1000"/>
                    <a:gd name="T16" fmla="*/ 1539 w 3077"/>
                    <a:gd name="T17" fmla="*/ 0 h 1000"/>
                    <a:gd name="T18" fmla="*/ 3077 w 3077"/>
                    <a:gd name="T19" fmla="*/ 0 h 10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77" h="1000">
                      <a:moveTo>
                        <a:pt x="0" y="1000"/>
                      </a:moveTo>
                      <a:lnTo>
                        <a:pt x="0" y="1000"/>
                      </a:lnTo>
                      <a:lnTo>
                        <a:pt x="0" y="1000"/>
                      </a:lnTo>
                      <a:lnTo>
                        <a:pt x="385" y="986"/>
                      </a:lnTo>
                      <a:lnTo>
                        <a:pt x="385" y="986"/>
                      </a:lnTo>
                      <a:lnTo>
                        <a:pt x="739" y="769"/>
                      </a:lnTo>
                      <a:lnTo>
                        <a:pt x="739" y="769"/>
                      </a:lnTo>
                      <a:lnTo>
                        <a:pt x="1539" y="0"/>
                      </a:lnTo>
                      <a:lnTo>
                        <a:pt x="1539" y="0"/>
                      </a:lnTo>
                      <a:lnTo>
                        <a:pt x="3077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4" name="Line 152"/>
                <p:cNvSpPr>
                  <a:spLocks noChangeShapeType="1"/>
                </p:cNvSpPr>
                <p:nvPr/>
              </p:nvSpPr>
              <p:spPr bwMode="auto">
                <a:xfrm>
                  <a:off x="6646863" y="3084513"/>
                  <a:ext cx="0" cy="12858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5" name="Line 153"/>
                <p:cNvSpPr>
                  <a:spLocks noChangeShapeType="1"/>
                </p:cNvSpPr>
                <p:nvPr/>
              </p:nvSpPr>
              <p:spPr bwMode="auto">
                <a:xfrm>
                  <a:off x="6615113" y="3084513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6" name="Line 154"/>
                <p:cNvSpPr>
                  <a:spLocks noChangeShapeType="1"/>
                </p:cNvSpPr>
                <p:nvPr/>
              </p:nvSpPr>
              <p:spPr bwMode="auto">
                <a:xfrm>
                  <a:off x="6646863" y="3213100"/>
                  <a:ext cx="0" cy="130175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7" name="Line 155"/>
                <p:cNvSpPr>
                  <a:spLocks noChangeShapeType="1"/>
                </p:cNvSpPr>
                <p:nvPr/>
              </p:nvSpPr>
              <p:spPr bwMode="auto">
                <a:xfrm>
                  <a:off x="6615113" y="3343275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8" name="Line 156"/>
                <p:cNvSpPr>
                  <a:spLocks noChangeShapeType="1"/>
                </p:cNvSpPr>
                <p:nvPr/>
              </p:nvSpPr>
              <p:spPr bwMode="auto">
                <a:xfrm>
                  <a:off x="6951663" y="3089275"/>
                  <a:ext cx="0" cy="11430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9" name="Line 157"/>
                <p:cNvSpPr>
                  <a:spLocks noChangeShapeType="1"/>
                </p:cNvSpPr>
                <p:nvPr/>
              </p:nvSpPr>
              <p:spPr bwMode="auto">
                <a:xfrm>
                  <a:off x="6919913" y="3089275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0" name="Line 158"/>
                <p:cNvSpPr>
                  <a:spLocks noChangeShapeType="1"/>
                </p:cNvSpPr>
                <p:nvPr/>
              </p:nvSpPr>
              <p:spPr bwMode="auto">
                <a:xfrm>
                  <a:off x="6951663" y="3203575"/>
                  <a:ext cx="0" cy="112713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1" name="Line 159"/>
                <p:cNvSpPr>
                  <a:spLocks noChangeShapeType="1"/>
                </p:cNvSpPr>
                <p:nvPr/>
              </p:nvSpPr>
              <p:spPr bwMode="auto">
                <a:xfrm>
                  <a:off x="6919913" y="3316288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2" name="Line 160"/>
                <p:cNvSpPr>
                  <a:spLocks noChangeShapeType="1"/>
                </p:cNvSpPr>
                <p:nvPr/>
              </p:nvSpPr>
              <p:spPr bwMode="auto">
                <a:xfrm>
                  <a:off x="7232650" y="2901950"/>
                  <a:ext cx="0" cy="12858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3" name="Line 161"/>
                <p:cNvSpPr>
                  <a:spLocks noChangeShapeType="1"/>
                </p:cNvSpPr>
                <p:nvPr/>
              </p:nvSpPr>
              <p:spPr bwMode="auto">
                <a:xfrm>
                  <a:off x="7200900" y="2901950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4" name="Line 162"/>
                <p:cNvSpPr>
                  <a:spLocks noChangeShapeType="1"/>
                </p:cNvSpPr>
                <p:nvPr/>
              </p:nvSpPr>
              <p:spPr bwMode="auto">
                <a:xfrm>
                  <a:off x="7232650" y="3030538"/>
                  <a:ext cx="0" cy="12858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5" name="Line 163"/>
                <p:cNvSpPr>
                  <a:spLocks noChangeShapeType="1"/>
                </p:cNvSpPr>
                <p:nvPr/>
              </p:nvSpPr>
              <p:spPr bwMode="auto">
                <a:xfrm>
                  <a:off x="7200900" y="3159125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6" name="Line 164"/>
                <p:cNvSpPr>
                  <a:spLocks noChangeShapeType="1"/>
                </p:cNvSpPr>
                <p:nvPr/>
              </p:nvSpPr>
              <p:spPr bwMode="auto">
                <a:xfrm>
                  <a:off x="7867650" y="2319338"/>
                  <a:ext cx="0" cy="100013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7" name="Line 165"/>
                <p:cNvSpPr>
                  <a:spLocks noChangeShapeType="1"/>
                </p:cNvSpPr>
                <p:nvPr/>
              </p:nvSpPr>
              <p:spPr bwMode="auto">
                <a:xfrm>
                  <a:off x="7835900" y="2319338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8" name="Line 166"/>
                <p:cNvSpPr>
                  <a:spLocks noChangeShapeType="1"/>
                </p:cNvSpPr>
                <p:nvPr/>
              </p:nvSpPr>
              <p:spPr bwMode="auto">
                <a:xfrm>
                  <a:off x="7867650" y="2419350"/>
                  <a:ext cx="0" cy="10160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9" name="Line 167"/>
                <p:cNvSpPr>
                  <a:spLocks noChangeShapeType="1"/>
                </p:cNvSpPr>
                <p:nvPr/>
              </p:nvSpPr>
              <p:spPr bwMode="auto">
                <a:xfrm>
                  <a:off x="7835900" y="2520950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0" name="Line 168"/>
                <p:cNvSpPr>
                  <a:spLocks noChangeShapeType="1"/>
                </p:cNvSpPr>
                <p:nvPr/>
              </p:nvSpPr>
              <p:spPr bwMode="auto">
                <a:xfrm>
                  <a:off x="9090025" y="2290763"/>
                  <a:ext cx="0" cy="12858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1" name="Line 169"/>
                <p:cNvSpPr>
                  <a:spLocks noChangeShapeType="1"/>
                </p:cNvSpPr>
                <p:nvPr/>
              </p:nvSpPr>
              <p:spPr bwMode="auto">
                <a:xfrm>
                  <a:off x="9056688" y="2290763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2" name="Line 170"/>
                <p:cNvSpPr>
                  <a:spLocks noChangeShapeType="1"/>
                </p:cNvSpPr>
                <p:nvPr/>
              </p:nvSpPr>
              <p:spPr bwMode="auto">
                <a:xfrm>
                  <a:off x="9090025" y="2419350"/>
                  <a:ext cx="0" cy="130175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3" name="Line 171"/>
                <p:cNvSpPr>
                  <a:spLocks noChangeShapeType="1"/>
                </p:cNvSpPr>
                <p:nvPr/>
              </p:nvSpPr>
              <p:spPr bwMode="auto">
                <a:xfrm>
                  <a:off x="9056688" y="2549525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4" name="Rectangle 172"/>
                <p:cNvSpPr>
                  <a:spLocks noChangeArrowheads="1"/>
                </p:cNvSpPr>
                <p:nvPr/>
              </p:nvSpPr>
              <p:spPr bwMode="auto">
                <a:xfrm>
                  <a:off x="6615113" y="3181350"/>
                  <a:ext cx="65088" cy="650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5" name="Rectangle 173"/>
                <p:cNvSpPr>
                  <a:spLocks noChangeArrowheads="1"/>
                </p:cNvSpPr>
                <p:nvPr/>
              </p:nvSpPr>
              <p:spPr bwMode="auto">
                <a:xfrm>
                  <a:off x="6615113" y="3181350"/>
                  <a:ext cx="65088" cy="65088"/>
                </a:xfrm>
                <a:prstGeom prst="rect">
                  <a:avLst/>
                </a:prstGeom>
                <a:noFill/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6" name="Rectangle 174"/>
                <p:cNvSpPr>
                  <a:spLocks noChangeArrowheads="1"/>
                </p:cNvSpPr>
                <p:nvPr/>
              </p:nvSpPr>
              <p:spPr bwMode="auto">
                <a:xfrm>
                  <a:off x="6919913" y="3170238"/>
                  <a:ext cx="65088" cy="650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7" name="Rectangle 175"/>
                <p:cNvSpPr>
                  <a:spLocks noChangeArrowheads="1"/>
                </p:cNvSpPr>
                <p:nvPr/>
              </p:nvSpPr>
              <p:spPr bwMode="auto">
                <a:xfrm>
                  <a:off x="6919913" y="3170238"/>
                  <a:ext cx="65088" cy="65088"/>
                </a:xfrm>
                <a:prstGeom prst="rect">
                  <a:avLst/>
                </a:prstGeom>
                <a:noFill/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8" name="Rectangle 176"/>
                <p:cNvSpPr>
                  <a:spLocks noChangeArrowheads="1"/>
                </p:cNvSpPr>
                <p:nvPr/>
              </p:nvSpPr>
              <p:spPr bwMode="auto">
                <a:xfrm>
                  <a:off x="7200900" y="2998788"/>
                  <a:ext cx="65088" cy="650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9" name="Rectangle 177"/>
                <p:cNvSpPr>
                  <a:spLocks noChangeArrowheads="1"/>
                </p:cNvSpPr>
                <p:nvPr/>
              </p:nvSpPr>
              <p:spPr bwMode="auto">
                <a:xfrm>
                  <a:off x="7200900" y="2998788"/>
                  <a:ext cx="65088" cy="65088"/>
                </a:xfrm>
                <a:prstGeom prst="rect">
                  <a:avLst/>
                </a:prstGeom>
                <a:noFill/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0" name="Rectangle 178"/>
                <p:cNvSpPr>
                  <a:spLocks noChangeArrowheads="1"/>
                </p:cNvSpPr>
                <p:nvPr/>
              </p:nvSpPr>
              <p:spPr bwMode="auto">
                <a:xfrm>
                  <a:off x="7835900" y="2387600"/>
                  <a:ext cx="65088" cy="650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1" name="Rectangle 179"/>
                <p:cNvSpPr>
                  <a:spLocks noChangeArrowheads="1"/>
                </p:cNvSpPr>
                <p:nvPr/>
              </p:nvSpPr>
              <p:spPr bwMode="auto">
                <a:xfrm>
                  <a:off x="7835900" y="2387600"/>
                  <a:ext cx="65088" cy="65088"/>
                </a:xfrm>
                <a:prstGeom prst="rect">
                  <a:avLst/>
                </a:prstGeom>
                <a:noFill/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2" name="Rectangle 180"/>
                <p:cNvSpPr>
                  <a:spLocks noChangeArrowheads="1"/>
                </p:cNvSpPr>
                <p:nvPr/>
              </p:nvSpPr>
              <p:spPr bwMode="auto">
                <a:xfrm>
                  <a:off x="9056688" y="2387600"/>
                  <a:ext cx="65088" cy="650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3" name="Rectangle 181"/>
                <p:cNvSpPr>
                  <a:spLocks noChangeArrowheads="1"/>
                </p:cNvSpPr>
                <p:nvPr/>
              </p:nvSpPr>
              <p:spPr bwMode="auto">
                <a:xfrm>
                  <a:off x="9056688" y="2387600"/>
                  <a:ext cx="65088" cy="65088"/>
                </a:xfrm>
                <a:prstGeom prst="rect">
                  <a:avLst/>
                </a:prstGeom>
                <a:noFill/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4" name="Freeform 182"/>
                <p:cNvSpPr>
                  <a:spLocks/>
                </p:cNvSpPr>
                <p:nvPr/>
              </p:nvSpPr>
              <p:spPr bwMode="auto">
                <a:xfrm>
                  <a:off x="6646863" y="2001838"/>
                  <a:ext cx="2443163" cy="1160463"/>
                </a:xfrm>
                <a:custGeom>
                  <a:avLst/>
                  <a:gdLst>
                    <a:gd name="T0" fmla="*/ 0 w 3077"/>
                    <a:gd name="T1" fmla="*/ 1462 h 1462"/>
                    <a:gd name="T2" fmla="*/ 0 w 3077"/>
                    <a:gd name="T3" fmla="*/ 1462 h 1462"/>
                    <a:gd name="T4" fmla="*/ 0 w 3077"/>
                    <a:gd name="T5" fmla="*/ 1462 h 1462"/>
                    <a:gd name="T6" fmla="*/ 385 w 3077"/>
                    <a:gd name="T7" fmla="*/ 1462 h 1462"/>
                    <a:gd name="T8" fmla="*/ 385 w 3077"/>
                    <a:gd name="T9" fmla="*/ 1462 h 1462"/>
                    <a:gd name="T10" fmla="*/ 739 w 3077"/>
                    <a:gd name="T11" fmla="*/ 1117 h 1462"/>
                    <a:gd name="T12" fmla="*/ 739 w 3077"/>
                    <a:gd name="T13" fmla="*/ 1117 h 1462"/>
                    <a:gd name="T14" fmla="*/ 1539 w 3077"/>
                    <a:gd name="T15" fmla="*/ 168 h 1462"/>
                    <a:gd name="T16" fmla="*/ 1539 w 3077"/>
                    <a:gd name="T17" fmla="*/ 168 h 1462"/>
                    <a:gd name="T18" fmla="*/ 3077 w 3077"/>
                    <a:gd name="T19" fmla="*/ 0 h 14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77" h="1462">
                      <a:moveTo>
                        <a:pt x="0" y="1462"/>
                      </a:moveTo>
                      <a:lnTo>
                        <a:pt x="0" y="1462"/>
                      </a:lnTo>
                      <a:lnTo>
                        <a:pt x="0" y="1462"/>
                      </a:lnTo>
                      <a:lnTo>
                        <a:pt x="385" y="1462"/>
                      </a:lnTo>
                      <a:lnTo>
                        <a:pt x="385" y="1462"/>
                      </a:lnTo>
                      <a:lnTo>
                        <a:pt x="739" y="1117"/>
                      </a:lnTo>
                      <a:lnTo>
                        <a:pt x="739" y="1117"/>
                      </a:lnTo>
                      <a:lnTo>
                        <a:pt x="1539" y="168"/>
                      </a:lnTo>
                      <a:lnTo>
                        <a:pt x="1539" y="168"/>
                      </a:lnTo>
                      <a:lnTo>
                        <a:pt x="3077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5" name="Line 183"/>
                <p:cNvSpPr>
                  <a:spLocks noChangeShapeType="1"/>
                </p:cNvSpPr>
                <p:nvPr/>
              </p:nvSpPr>
              <p:spPr bwMode="auto">
                <a:xfrm>
                  <a:off x="7232650" y="2759075"/>
                  <a:ext cx="0" cy="12858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6" name="Line 184"/>
                <p:cNvSpPr>
                  <a:spLocks noChangeShapeType="1"/>
                </p:cNvSpPr>
                <p:nvPr/>
              </p:nvSpPr>
              <p:spPr bwMode="auto">
                <a:xfrm>
                  <a:off x="7200900" y="2759075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7" name="Line 185"/>
                <p:cNvSpPr>
                  <a:spLocks noChangeShapeType="1"/>
                </p:cNvSpPr>
                <p:nvPr/>
              </p:nvSpPr>
              <p:spPr bwMode="auto">
                <a:xfrm>
                  <a:off x="7232650" y="2887663"/>
                  <a:ext cx="0" cy="12858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8" name="Line 186"/>
                <p:cNvSpPr>
                  <a:spLocks noChangeShapeType="1"/>
                </p:cNvSpPr>
                <p:nvPr/>
              </p:nvSpPr>
              <p:spPr bwMode="auto">
                <a:xfrm>
                  <a:off x="7200900" y="3016250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9" name="Line 187"/>
                <p:cNvSpPr>
                  <a:spLocks noChangeShapeType="1"/>
                </p:cNvSpPr>
                <p:nvPr/>
              </p:nvSpPr>
              <p:spPr bwMode="auto">
                <a:xfrm>
                  <a:off x="9090025" y="1944688"/>
                  <a:ext cx="0" cy="5715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0" name="Line 188"/>
                <p:cNvSpPr>
                  <a:spLocks noChangeShapeType="1"/>
                </p:cNvSpPr>
                <p:nvPr/>
              </p:nvSpPr>
              <p:spPr bwMode="auto">
                <a:xfrm>
                  <a:off x="9056688" y="1944688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1" name="Line 189"/>
                <p:cNvSpPr>
                  <a:spLocks noChangeShapeType="1"/>
                </p:cNvSpPr>
                <p:nvPr/>
              </p:nvSpPr>
              <p:spPr bwMode="auto">
                <a:xfrm>
                  <a:off x="9090025" y="2001838"/>
                  <a:ext cx="0" cy="5715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2" name="Line 190"/>
                <p:cNvSpPr>
                  <a:spLocks noChangeShapeType="1"/>
                </p:cNvSpPr>
                <p:nvPr/>
              </p:nvSpPr>
              <p:spPr bwMode="auto">
                <a:xfrm>
                  <a:off x="9056688" y="2058988"/>
                  <a:ext cx="6508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3" name="Freeform 191"/>
                <p:cNvSpPr>
                  <a:spLocks/>
                </p:cNvSpPr>
                <p:nvPr/>
              </p:nvSpPr>
              <p:spPr bwMode="auto">
                <a:xfrm>
                  <a:off x="6615113" y="3128963"/>
                  <a:ext cx="65088" cy="65088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49 h 82"/>
                    <a:gd name="T4" fmla="*/ 79 w 82"/>
                    <a:gd name="T5" fmla="*/ 56 h 82"/>
                    <a:gd name="T6" fmla="*/ 75 w 82"/>
                    <a:gd name="T7" fmla="*/ 63 h 82"/>
                    <a:gd name="T8" fmla="*/ 70 w 82"/>
                    <a:gd name="T9" fmla="*/ 70 h 82"/>
                    <a:gd name="T10" fmla="*/ 63 w 82"/>
                    <a:gd name="T11" fmla="*/ 75 h 82"/>
                    <a:gd name="T12" fmla="*/ 57 w 82"/>
                    <a:gd name="T13" fmla="*/ 79 h 82"/>
                    <a:gd name="T14" fmla="*/ 50 w 82"/>
                    <a:gd name="T15" fmla="*/ 82 h 82"/>
                    <a:gd name="T16" fmla="*/ 41 w 82"/>
                    <a:gd name="T17" fmla="*/ 82 h 82"/>
                    <a:gd name="T18" fmla="*/ 33 w 82"/>
                    <a:gd name="T19" fmla="*/ 82 h 82"/>
                    <a:gd name="T20" fmla="*/ 26 w 82"/>
                    <a:gd name="T21" fmla="*/ 79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4 w 82"/>
                    <a:gd name="T29" fmla="*/ 56 h 82"/>
                    <a:gd name="T30" fmla="*/ 2 w 82"/>
                    <a:gd name="T31" fmla="*/ 49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7 h 82"/>
                    <a:gd name="T38" fmla="*/ 2 w 82"/>
                    <a:gd name="T39" fmla="*/ 32 h 82"/>
                    <a:gd name="T40" fmla="*/ 4 w 82"/>
                    <a:gd name="T41" fmla="*/ 26 h 82"/>
                    <a:gd name="T42" fmla="*/ 7 w 82"/>
                    <a:gd name="T43" fmla="*/ 19 h 82"/>
                    <a:gd name="T44" fmla="*/ 12 w 82"/>
                    <a:gd name="T45" fmla="*/ 12 h 82"/>
                    <a:gd name="T46" fmla="*/ 19 w 82"/>
                    <a:gd name="T47" fmla="*/ 7 h 82"/>
                    <a:gd name="T48" fmla="*/ 26 w 82"/>
                    <a:gd name="T49" fmla="*/ 3 h 82"/>
                    <a:gd name="T50" fmla="*/ 33 w 82"/>
                    <a:gd name="T51" fmla="*/ 2 h 82"/>
                    <a:gd name="T52" fmla="*/ 38 w 82"/>
                    <a:gd name="T53" fmla="*/ 0 h 82"/>
                    <a:gd name="T54" fmla="*/ 41 w 82"/>
                    <a:gd name="T55" fmla="*/ 0 h 82"/>
                    <a:gd name="T56" fmla="*/ 45 w 82"/>
                    <a:gd name="T57" fmla="*/ 0 h 82"/>
                    <a:gd name="T58" fmla="*/ 50 w 82"/>
                    <a:gd name="T59" fmla="*/ 2 h 82"/>
                    <a:gd name="T60" fmla="*/ 57 w 82"/>
                    <a:gd name="T61" fmla="*/ 3 h 82"/>
                    <a:gd name="T62" fmla="*/ 63 w 82"/>
                    <a:gd name="T63" fmla="*/ 7 h 82"/>
                    <a:gd name="T64" fmla="*/ 70 w 82"/>
                    <a:gd name="T65" fmla="*/ 12 h 82"/>
                    <a:gd name="T66" fmla="*/ 75 w 82"/>
                    <a:gd name="T67" fmla="*/ 19 h 82"/>
                    <a:gd name="T68" fmla="*/ 79 w 82"/>
                    <a:gd name="T69" fmla="*/ 26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49"/>
                      </a:lnTo>
                      <a:lnTo>
                        <a:pt x="79" y="56"/>
                      </a:lnTo>
                      <a:lnTo>
                        <a:pt x="75" y="63"/>
                      </a:lnTo>
                      <a:lnTo>
                        <a:pt x="70" y="70"/>
                      </a:lnTo>
                      <a:lnTo>
                        <a:pt x="63" y="75"/>
                      </a:lnTo>
                      <a:lnTo>
                        <a:pt x="57" y="79"/>
                      </a:lnTo>
                      <a:lnTo>
                        <a:pt x="50" y="82"/>
                      </a:lnTo>
                      <a:lnTo>
                        <a:pt x="41" y="82"/>
                      </a:lnTo>
                      <a:lnTo>
                        <a:pt x="33" y="82"/>
                      </a:lnTo>
                      <a:lnTo>
                        <a:pt x="26" y="79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4" y="56"/>
                      </a:lnTo>
                      <a:lnTo>
                        <a:pt x="2" y="49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7"/>
                      </a:lnTo>
                      <a:lnTo>
                        <a:pt x="2" y="32"/>
                      </a:lnTo>
                      <a:lnTo>
                        <a:pt x="4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3"/>
                      </a:lnTo>
                      <a:lnTo>
                        <a:pt x="33" y="2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5" y="0"/>
                      </a:lnTo>
                      <a:lnTo>
                        <a:pt x="50" y="2"/>
                      </a:lnTo>
                      <a:lnTo>
                        <a:pt x="57" y="3"/>
                      </a:lnTo>
                      <a:lnTo>
                        <a:pt x="63" y="7"/>
                      </a:lnTo>
                      <a:lnTo>
                        <a:pt x="70" y="12"/>
                      </a:lnTo>
                      <a:lnTo>
                        <a:pt x="75" y="19"/>
                      </a:lnTo>
                      <a:lnTo>
                        <a:pt x="79" y="26"/>
                      </a:lnTo>
                      <a:lnTo>
                        <a:pt x="82" y="32"/>
                      </a:lnTo>
                      <a:lnTo>
                        <a:pt x="82" y="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4" name="Freeform 192"/>
                <p:cNvSpPr>
                  <a:spLocks/>
                </p:cNvSpPr>
                <p:nvPr/>
              </p:nvSpPr>
              <p:spPr bwMode="auto">
                <a:xfrm>
                  <a:off x="6615113" y="3128963"/>
                  <a:ext cx="65088" cy="65088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49 h 82"/>
                    <a:gd name="T4" fmla="*/ 79 w 82"/>
                    <a:gd name="T5" fmla="*/ 56 h 82"/>
                    <a:gd name="T6" fmla="*/ 75 w 82"/>
                    <a:gd name="T7" fmla="*/ 63 h 82"/>
                    <a:gd name="T8" fmla="*/ 70 w 82"/>
                    <a:gd name="T9" fmla="*/ 70 h 82"/>
                    <a:gd name="T10" fmla="*/ 63 w 82"/>
                    <a:gd name="T11" fmla="*/ 75 h 82"/>
                    <a:gd name="T12" fmla="*/ 57 w 82"/>
                    <a:gd name="T13" fmla="*/ 79 h 82"/>
                    <a:gd name="T14" fmla="*/ 50 w 82"/>
                    <a:gd name="T15" fmla="*/ 82 h 82"/>
                    <a:gd name="T16" fmla="*/ 41 w 82"/>
                    <a:gd name="T17" fmla="*/ 82 h 82"/>
                    <a:gd name="T18" fmla="*/ 33 w 82"/>
                    <a:gd name="T19" fmla="*/ 82 h 82"/>
                    <a:gd name="T20" fmla="*/ 26 w 82"/>
                    <a:gd name="T21" fmla="*/ 79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4 w 82"/>
                    <a:gd name="T29" fmla="*/ 56 h 82"/>
                    <a:gd name="T30" fmla="*/ 2 w 82"/>
                    <a:gd name="T31" fmla="*/ 49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7 h 82"/>
                    <a:gd name="T38" fmla="*/ 2 w 82"/>
                    <a:gd name="T39" fmla="*/ 32 h 82"/>
                    <a:gd name="T40" fmla="*/ 4 w 82"/>
                    <a:gd name="T41" fmla="*/ 26 h 82"/>
                    <a:gd name="T42" fmla="*/ 7 w 82"/>
                    <a:gd name="T43" fmla="*/ 19 h 82"/>
                    <a:gd name="T44" fmla="*/ 12 w 82"/>
                    <a:gd name="T45" fmla="*/ 12 h 82"/>
                    <a:gd name="T46" fmla="*/ 19 w 82"/>
                    <a:gd name="T47" fmla="*/ 7 h 82"/>
                    <a:gd name="T48" fmla="*/ 26 w 82"/>
                    <a:gd name="T49" fmla="*/ 3 h 82"/>
                    <a:gd name="T50" fmla="*/ 33 w 82"/>
                    <a:gd name="T51" fmla="*/ 2 h 82"/>
                    <a:gd name="T52" fmla="*/ 38 w 82"/>
                    <a:gd name="T53" fmla="*/ 0 h 82"/>
                    <a:gd name="T54" fmla="*/ 41 w 82"/>
                    <a:gd name="T55" fmla="*/ 0 h 82"/>
                    <a:gd name="T56" fmla="*/ 45 w 82"/>
                    <a:gd name="T57" fmla="*/ 0 h 82"/>
                    <a:gd name="T58" fmla="*/ 50 w 82"/>
                    <a:gd name="T59" fmla="*/ 2 h 82"/>
                    <a:gd name="T60" fmla="*/ 57 w 82"/>
                    <a:gd name="T61" fmla="*/ 3 h 82"/>
                    <a:gd name="T62" fmla="*/ 63 w 82"/>
                    <a:gd name="T63" fmla="*/ 7 h 82"/>
                    <a:gd name="T64" fmla="*/ 70 w 82"/>
                    <a:gd name="T65" fmla="*/ 12 h 82"/>
                    <a:gd name="T66" fmla="*/ 75 w 82"/>
                    <a:gd name="T67" fmla="*/ 19 h 82"/>
                    <a:gd name="T68" fmla="*/ 79 w 82"/>
                    <a:gd name="T69" fmla="*/ 26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49"/>
                      </a:lnTo>
                      <a:lnTo>
                        <a:pt x="79" y="56"/>
                      </a:lnTo>
                      <a:lnTo>
                        <a:pt x="75" y="63"/>
                      </a:lnTo>
                      <a:lnTo>
                        <a:pt x="70" y="70"/>
                      </a:lnTo>
                      <a:lnTo>
                        <a:pt x="63" y="75"/>
                      </a:lnTo>
                      <a:lnTo>
                        <a:pt x="57" y="79"/>
                      </a:lnTo>
                      <a:lnTo>
                        <a:pt x="50" y="82"/>
                      </a:lnTo>
                      <a:lnTo>
                        <a:pt x="41" y="82"/>
                      </a:lnTo>
                      <a:lnTo>
                        <a:pt x="33" y="82"/>
                      </a:lnTo>
                      <a:lnTo>
                        <a:pt x="26" y="79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4" y="56"/>
                      </a:lnTo>
                      <a:lnTo>
                        <a:pt x="2" y="49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7"/>
                      </a:lnTo>
                      <a:lnTo>
                        <a:pt x="2" y="32"/>
                      </a:lnTo>
                      <a:lnTo>
                        <a:pt x="4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3"/>
                      </a:lnTo>
                      <a:lnTo>
                        <a:pt x="33" y="2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5" y="0"/>
                      </a:lnTo>
                      <a:lnTo>
                        <a:pt x="50" y="2"/>
                      </a:lnTo>
                      <a:lnTo>
                        <a:pt x="57" y="3"/>
                      </a:lnTo>
                      <a:lnTo>
                        <a:pt x="63" y="7"/>
                      </a:lnTo>
                      <a:lnTo>
                        <a:pt x="70" y="12"/>
                      </a:lnTo>
                      <a:lnTo>
                        <a:pt x="75" y="19"/>
                      </a:lnTo>
                      <a:lnTo>
                        <a:pt x="79" y="26"/>
                      </a:lnTo>
                      <a:lnTo>
                        <a:pt x="82" y="32"/>
                      </a:lnTo>
                      <a:lnTo>
                        <a:pt x="82" y="41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5" name="Freeform 193"/>
                <p:cNvSpPr>
                  <a:spLocks/>
                </p:cNvSpPr>
                <p:nvPr/>
              </p:nvSpPr>
              <p:spPr bwMode="auto">
                <a:xfrm>
                  <a:off x="6919913" y="3128963"/>
                  <a:ext cx="65088" cy="65088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49 h 82"/>
                    <a:gd name="T4" fmla="*/ 78 w 82"/>
                    <a:gd name="T5" fmla="*/ 56 h 82"/>
                    <a:gd name="T6" fmla="*/ 75 w 82"/>
                    <a:gd name="T7" fmla="*/ 63 h 82"/>
                    <a:gd name="T8" fmla="*/ 70 w 82"/>
                    <a:gd name="T9" fmla="*/ 70 h 82"/>
                    <a:gd name="T10" fmla="*/ 63 w 82"/>
                    <a:gd name="T11" fmla="*/ 75 h 82"/>
                    <a:gd name="T12" fmla="*/ 56 w 82"/>
                    <a:gd name="T13" fmla="*/ 79 h 82"/>
                    <a:gd name="T14" fmla="*/ 49 w 82"/>
                    <a:gd name="T15" fmla="*/ 82 h 82"/>
                    <a:gd name="T16" fmla="*/ 41 w 82"/>
                    <a:gd name="T17" fmla="*/ 82 h 82"/>
                    <a:gd name="T18" fmla="*/ 32 w 82"/>
                    <a:gd name="T19" fmla="*/ 82 h 82"/>
                    <a:gd name="T20" fmla="*/ 25 w 82"/>
                    <a:gd name="T21" fmla="*/ 79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3 w 82"/>
                    <a:gd name="T29" fmla="*/ 56 h 82"/>
                    <a:gd name="T30" fmla="*/ 2 w 82"/>
                    <a:gd name="T31" fmla="*/ 49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7 h 82"/>
                    <a:gd name="T38" fmla="*/ 2 w 82"/>
                    <a:gd name="T39" fmla="*/ 32 h 82"/>
                    <a:gd name="T40" fmla="*/ 3 w 82"/>
                    <a:gd name="T41" fmla="*/ 26 h 82"/>
                    <a:gd name="T42" fmla="*/ 7 w 82"/>
                    <a:gd name="T43" fmla="*/ 19 h 82"/>
                    <a:gd name="T44" fmla="*/ 12 w 82"/>
                    <a:gd name="T45" fmla="*/ 12 h 82"/>
                    <a:gd name="T46" fmla="*/ 19 w 82"/>
                    <a:gd name="T47" fmla="*/ 7 h 82"/>
                    <a:gd name="T48" fmla="*/ 25 w 82"/>
                    <a:gd name="T49" fmla="*/ 3 h 82"/>
                    <a:gd name="T50" fmla="*/ 32 w 82"/>
                    <a:gd name="T51" fmla="*/ 2 h 82"/>
                    <a:gd name="T52" fmla="*/ 37 w 82"/>
                    <a:gd name="T53" fmla="*/ 0 h 82"/>
                    <a:gd name="T54" fmla="*/ 41 w 82"/>
                    <a:gd name="T55" fmla="*/ 0 h 82"/>
                    <a:gd name="T56" fmla="*/ 44 w 82"/>
                    <a:gd name="T57" fmla="*/ 0 h 82"/>
                    <a:gd name="T58" fmla="*/ 49 w 82"/>
                    <a:gd name="T59" fmla="*/ 2 h 82"/>
                    <a:gd name="T60" fmla="*/ 56 w 82"/>
                    <a:gd name="T61" fmla="*/ 3 h 82"/>
                    <a:gd name="T62" fmla="*/ 63 w 82"/>
                    <a:gd name="T63" fmla="*/ 7 h 82"/>
                    <a:gd name="T64" fmla="*/ 70 w 82"/>
                    <a:gd name="T65" fmla="*/ 12 h 82"/>
                    <a:gd name="T66" fmla="*/ 75 w 82"/>
                    <a:gd name="T67" fmla="*/ 19 h 82"/>
                    <a:gd name="T68" fmla="*/ 78 w 82"/>
                    <a:gd name="T69" fmla="*/ 26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49"/>
                      </a:lnTo>
                      <a:lnTo>
                        <a:pt x="78" y="56"/>
                      </a:lnTo>
                      <a:lnTo>
                        <a:pt x="75" y="63"/>
                      </a:lnTo>
                      <a:lnTo>
                        <a:pt x="70" y="70"/>
                      </a:lnTo>
                      <a:lnTo>
                        <a:pt x="63" y="75"/>
                      </a:lnTo>
                      <a:lnTo>
                        <a:pt x="56" y="79"/>
                      </a:lnTo>
                      <a:lnTo>
                        <a:pt x="49" y="82"/>
                      </a:lnTo>
                      <a:lnTo>
                        <a:pt x="41" y="82"/>
                      </a:lnTo>
                      <a:lnTo>
                        <a:pt x="32" y="82"/>
                      </a:lnTo>
                      <a:lnTo>
                        <a:pt x="25" y="79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3" y="56"/>
                      </a:lnTo>
                      <a:lnTo>
                        <a:pt x="2" y="49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7"/>
                      </a:lnTo>
                      <a:lnTo>
                        <a:pt x="2" y="32"/>
                      </a:lnTo>
                      <a:lnTo>
                        <a:pt x="3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5" y="3"/>
                      </a:lnTo>
                      <a:lnTo>
                        <a:pt x="32" y="2"/>
                      </a:lnTo>
                      <a:lnTo>
                        <a:pt x="37" y="0"/>
                      </a:lnTo>
                      <a:lnTo>
                        <a:pt x="41" y="0"/>
                      </a:lnTo>
                      <a:lnTo>
                        <a:pt x="44" y="0"/>
                      </a:lnTo>
                      <a:lnTo>
                        <a:pt x="49" y="2"/>
                      </a:lnTo>
                      <a:lnTo>
                        <a:pt x="56" y="3"/>
                      </a:lnTo>
                      <a:lnTo>
                        <a:pt x="63" y="7"/>
                      </a:lnTo>
                      <a:lnTo>
                        <a:pt x="70" y="12"/>
                      </a:lnTo>
                      <a:lnTo>
                        <a:pt x="75" y="19"/>
                      </a:lnTo>
                      <a:lnTo>
                        <a:pt x="78" y="26"/>
                      </a:lnTo>
                      <a:lnTo>
                        <a:pt x="82" y="32"/>
                      </a:lnTo>
                      <a:lnTo>
                        <a:pt x="82" y="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6" name="Freeform 194"/>
                <p:cNvSpPr>
                  <a:spLocks/>
                </p:cNvSpPr>
                <p:nvPr/>
              </p:nvSpPr>
              <p:spPr bwMode="auto">
                <a:xfrm>
                  <a:off x="6919913" y="3128963"/>
                  <a:ext cx="65088" cy="65088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49 h 82"/>
                    <a:gd name="T4" fmla="*/ 78 w 82"/>
                    <a:gd name="T5" fmla="*/ 56 h 82"/>
                    <a:gd name="T6" fmla="*/ 75 w 82"/>
                    <a:gd name="T7" fmla="*/ 63 h 82"/>
                    <a:gd name="T8" fmla="*/ 70 w 82"/>
                    <a:gd name="T9" fmla="*/ 70 h 82"/>
                    <a:gd name="T10" fmla="*/ 63 w 82"/>
                    <a:gd name="T11" fmla="*/ 75 h 82"/>
                    <a:gd name="T12" fmla="*/ 56 w 82"/>
                    <a:gd name="T13" fmla="*/ 79 h 82"/>
                    <a:gd name="T14" fmla="*/ 49 w 82"/>
                    <a:gd name="T15" fmla="*/ 82 h 82"/>
                    <a:gd name="T16" fmla="*/ 41 w 82"/>
                    <a:gd name="T17" fmla="*/ 82 h 82"/>
                    <a:gd name="T18" fmla="*/ 32 w 82"/>
                    <a:gd name="T19" fmla="*/ 82 h 82"/>
                    <a:gd name="T20" fmla="*/ 25 w 82"/>
                    <a:gd name="T21" fmla="*/ 79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3 w 82"/>
                    <a:gd name="T29" fmla="*/ 56 h 82"/>
                    <a:gd name="T30" fmla="*/ 2 w 82"/>
                    <a:gd name="T31" fmla="*/ 49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7 h 82"/>
                    <a:gd name="T38" fmla="*/ 2 w 82"/>
                    <a:gd name="T39" fmla="*/ 32 h 82"/>
                    <a:gd name="T40" fmla="*/ 3 w 82"/>
                    <a:gd name="T41" fmla="*/ 26 h 82"/>
                    <a:gd name="T42" fmla="*/ 7 w 82"/>
                    <a:gd name="T43" fmla="*/ 19 h 82"/>
                    <a:gd name="T44" fmla="*/ 12 w 82"/>
                    <a:gd name="T45" fmla="*/ 12 h 82"/>
                    <a:gd name="T46" fmla="*/ 19 w 82"/>
                    <a:gd name="T47" fmla="*/ 7 h 82"/>
                    <a:gd name="T48" fmla="*/ 25 w 82"/>
                    <a:gd name="T49" fmla="*/ 3 h 82"/>
                    <a:gd name="T50" fmla="*/ 32 w 82"/>
                    <a:gd name="T51" fmla="*/ 2 h 82"/>
                    <a:gd name="T52" fmla="*/ 37 w 82"/>
                    <a:gd name="T53" fmla="*/ 0 h 82"/>
                    <a:gd name="T54" fmla="*/ 41 w 82"/>
                    <a:gd name="T55" fmla="*/ 0 h 82"/>
                    <a:gd name="T56" fmla="*/ 44 w 82"/>
                    <a:gd name="T57" fmla="*/ 0 h 82"/>
                    <a:gd name="T58" fmla="*/ 49 w 82"/>
                    <a:gd name="T59" fmla="*/ 2 h 82"/>
                    <a:gd name="T60" fmla="*/ 56 w 82"/>
                    <a:gd name="T61" fmla="*/ 3 h 82"/>
                    <a:gd name="T62" fmla="*/ 63 w 82"/>
                    <a:gd name="T63" fmla="*/ 7 h 82"/>
                    <a:gd name="T64" fmla="*/ 70 w 82"/>
                    <a:gd name="T65" fmla="*/ 12 h 82"/>
                    <a:gd name="T66" fmla="*/ 75 w 82"/>
                    <a:gd name="T67" fmla="*/ 19 h 82"/>
                    <a:gd name="T68" fmla="*/ 78 w 82"/>
                    <a:gd name="T69" fmla="*/ 26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49"/>
                      </a:lnTo>
                      <a:lnTo>
                        <a:pt x="78" y="56"/>
                      </a:lnTo>
                      <a:lnTo>
                        <a:pt x="75" y="63"/>
                      </a:lnTo>
                      <a:lnTo>
                        <a:pt x="70" y="70"/>
                      </a:lnTo>
                      <a:lnTo>
                        <a:pt x="63" y="75"/>
                      </a:lnTo>
                      <a:lnTo>
                        <a:pt x="56" y="79"/>
                      </a:lnTo>
                      <a:lnTo>
                        <a:pt x="49" y="82"/>
                      </a:lnTo>
                      <a:lnTo>
                        <a:pt x="41" y="82"/>
                      </a:lnTo>
                      <a:lnTo>
                        <a:pt x="32" y="82"/>
                      </a:lnTo>
                      <a:lnTo>
                        <a:pt x="25" y="79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3" y="56"/>
                      </a:lnTo>
                      <a:lnTo>
                        <a:pt x="2" y="49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7"/>
                      </a:lnTo>
                      <a:lnTo>
                        <a:pt x="2" y="32"/>
                      </a:lnTo>
                      <a:lnTo>
                        <a:pt x="3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5" y="3"/>
                      </a:lnTo>
                      <a:lnTo>
                        <a:pt x="32" y="2"/>
                      </a:lnTo>
                      <a:lnTo>
                        <a:pt x="37" y="0"/>
                      </a:lnTo>
                      <a:lnTo>
                        <a:pt x="41" y="0"/>
                      </a:lnTo>
                      <a:lnTo>
                        <a:pt x="44" y="0"/>
                      </a:lnTo>
                      <a:lnTo>
                        <a:pt x="49" y="2"/>
                      </a:lnTo>
                      <a:lnTo>
                        <a:pt x="56" y="3"/>
                      </a:lnTo>
                      <a:lnTo>
                        <a:pt x="63" y="7"/>
                      </a:lnTo>
                      <a:lnTo>
                        <a:pt x="70" y="12"/>
                      </a:lnTo>
                      <a:lnTo>
                        <a:pt x="75" y="19"/>
                      </a:lnTo>
                      <a:lnTo>
                        <a:pt x="78" y="26"/>
                      </a:lnTo>
                      <a:lnTo>
                        <a:pt x="82" y="32"/>
                      </a:lnTo>
                      <a:lnTo>
                        <a:pt x="82" y="41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7" name="Freeform 195"/>
                <p:cNvSpPr>
                  <a:spLocks/>
                </p:cNvSpPr>
                <p:nvPr/>
              </p:nvSpPr>
              <p:spPr bwMode="auto">
                <a:xfrm>
                  <a:off x="7200900" y="2855913"/>
                  <a:ext cx="65088" cy="65088"/>
                </a:xfrm>
                <a:custGeom>
                  <a:avLst/>
                  <a:gdLst>
                    <a:gd name="T0" fmla="*/ 82 w 82"/>
                    <a:gd name="T1" fmla="*/ 42 h 83"/>
                    <a:gd name="T2" fmla="*/ 82 w 82"/>
                    <a:gd name="T3" fmla="*/ 50 h 83"/>
                    <a:gd name="T4" fmla="*/ 78 w 82"/>
                    <a:gd name="T5" fmla="*/ 57 h 83"/>
                    <a:gd name="T6" fmla="*/ 75 w 82"/>
                    <a:gd name="T7" fmla="*/ 64 h 83"/>
                    <a:gd name="T8" fmla="*/ 70 w 82"/>
                    <a:gd name="T9" fmla="*/ 71 h 83"/>
                    <a:gd name="T10" fmla="*/ 63 w 82"/>
                    <a:gd name="T11" fmla="*/ 76 h 83"/>
                    <a:gd name="T12" fmla="*/ 56 w 82"/>
                    <a:gd name="T13" fmla="*/ 79 h 83"/>
                    <a:gd name="T14" fmla="*/ 49 w 82"/>
                    <a:gd name="T15" fmla="*/ 83 h 83"/>
                    <a:gd name="T16" fmla="*/ 41 w 82"/>
                    <a:gd name="T17" fmla="*/ 83 h 83"/>
                    <a:gd name="T18" fmla="*/ 32 w 82"/>
                    <a:gd name="T19" fmla="*/ 83 h 83"/>
                    <a:gd name="T20" fmla="*/ 25 w 82"/>
                    <a:gd name="T21" fmla="*/ 79 h 83"/>
                    <a:gd name="T22" fmla="*/ 19 w 82"/>
                    <a:gd name="T23" fmla="*/ 76 h 83"/>
                    <a:gd name="T24" fmla="*/ 12 w 82"/>
                    <a:gd name="T25" fmla="*/ 71 h 83"/>
                    <a:gd name="T26" fmla="*/ 7 w 82"/>
                    <a:gd name="T27" fmla="*/ 64 h 83"/>
                    <a:gd name="T28" fmla="*/ 3 w 82"/>
                    <a:gd name="T29" fmla="*/ 57 h 83"/>
                    <a:gd name="T30" fmla="*/ 1 w 82"/>
                    <a:gd name="T31" fmla="*/ 50 h 83"/>
                    <a:gd name="T32" fmla="*/ 0 w 82"/>
                    <a:gd name="T33" fmla="*/ 45 h 83"/>
                    <a:gd name="T34" fmla="*/ 0 w 82"/>
                    <a:gd name="T35" fmla="*/ 42 h 83"/>
                    <a:gd name="T36" fmla="*/ 0 w 82"/>
                    <a:gd name="T37" fmla="*/ 38 h 83"/>
                    <a:gd name="T38" fmla="*/ 1 w 82"/>
                    <a:gd name="T39" fmla="*/ 33 h 83"/>
                    <a:gd name="T40" fmla="*/ 3 w 82"/>
                    <a:gd name="T41" fmla="*/ 26 h 83"/>
                    <a:gd name="T42" fmla="*/ 7 w 82"/>
                    <a:gd name="T43" fmla="*/ 19 h 83"/>
                    <a:gd name="T44" fmla="*/ 12 w 82"/>
                    <a:gd name="T45" fmla="*/ 12 h 83"/>
                    <a:gd name="T46" fmla="*/ 19 w 82"/>
                    <a:gd name="T47" fmla="*/ 7 h 83"/>
                    <a:gd name="T48" fmla="*/ 25 w 82"/>
                    <a:gd name="T49" fmla="*/ 4 h 83"/>
                    <a:gd name="T50" fmla="*/ 32 w 82"/>
                    <a:gd name="T51" fmla="*/ 2 h 83"/>
                    <a:gd name="T52" fmla="*/ 37 w 82"/>
                    <a:gd name="T53" fmla="*/ 0 h 83"/>
                    <a:gd name="T54" fmla="*/ 41 w 82"/>
                    <a:gd name="T55" fmla="*/ 0 h 83"/>
                    <a:gd name="T56" fmla="*/ 44 w 82"/>
                    <a:gd name="T57" fmla="*/ 0 h 83"/>
                    <a:gd name="T58" fmla="*/ 49 w 82"/>
                    <a:gd name="T59" fmla="*/ 2 h 83"/>
                    <a:gd name="T60" fmla="*/ 56 w 82"/>
                    <a:gd name="T61" fmla="*/ 4 h 83"/>
                    <a:gd name="T62" fmla="*/ 63 w 82"/>
                    <a:gd name="T63" fmla="*/ 7 h 83"/>
                    <a:gd name="T64" fmla="*/ 70 w 82"/>
                    <a:gd name="T65" fmla="*/ 12 h 83"/>
                    <a:gd name="T66" fmla="*/ 75 w 82"/>
                    <a:gd name="T67" fmla="*/ 19 h 83"/>
                    <a:gd name="T68" fmla="*/ 78 w 82"/>
                    <a:gd name="T69" fmla="*/ 26 h 83"/>
                    <a:gd name="T70" fmla="*/ 82 w 82"/>
                    <a:gd name="T71" fmla="*/ 33 h 83"/>
                    <a:gd name="T72" fmla="*/ 82 w 82"/>
                    <a:gd name="T73" fmla="*/ 42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3">
                      <a:moveTo>
                        <a:pt x="82" y="42"/>
                      </a:moveTo>
                      <a:lnTo>
                        <a:pt x="82" y="50"/>
                      </a:lnTo>
                      <a:lnTo>
                        <a:pt x="78" y="57"/>
                      </a:lnTo>
                      <a:lnTo>
                        <a:pt x="75" y="64"/>
                      </a:lnTo>
                      <a:lnTo>
                        <a:pt x="70" y="71"/>
                      </a:lnTo>
                      <a:lnTo>
                        <a:pt x="63" y="76"/>
                      </a:lnTo>
                      <a:lnTo>
                        <a:pt x="56" y="79"/>
                      </a:lnTo>
                      <a:lnTo>
                        <a:pt x="49" y="83"/>
                      </a:lnTo>
                      <a:lnTo>
                        <a:pt x="41" y="83"/>
                      </a:lnTo>
                      <a:lnTo>
                        <a:pt x="32" y="83"/>
                      </a:lnTo>
                      <a:lnTo>
                        <a:pt x="25" y="79"/>
                      </a:lnTo>
                      <a:lnTo>
                        <a:pt x="19" y="76"/>
                      </a:lnTo>
                      <a:lnTo>
                        <a:pt x="12" y="71"/>
                      </a:lnTo>
                      <a:lnTo>
                        <a:pt x="7" y="64"/>
                      </a:lnTo>
                      <a:lnTo>
                        <a:pt x="3" y="57"/>
                      </a:lnTo>
                      <a:lnTo>
                        <a:pt x="1" y="50"/>
                      </a:lnTo>
                      <a:lnTo>
                        <a:pt x="0" y="45"/>
                      </a:lnTo>
                      <a:lnTo>
                        <a:pt x="0" y="42"/>
                      </a:lnTo>
                      <a:lnTo>
                        <a:pt x="0" y="38"/>
                      </a:lnTo>
                      <a:lnTo>
                        <a:pt x="1" y="33"/>
                      </a:lnTo>
                      <a:lnTo>
                        <a:pt x="3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5" y="4"/>
                      </a:lnTo>
                      <a:lnTo>
                        <a:pt x="32" y="2"/>
                      </a:lnTo>
                      <a:lnTo>
                        <a:pt x="37" y="0"/>
                      </a:lnTo>
                      <a:lnTo>
                        <a:pt x="41" y="0"/>
                      </a:lnTo>
                      <a:lnTo>
                        <a:pt x="44" y="0"/>
                      </a:lnTo>
                      <a:lnTo>
                        <a:pt x="49" y="2"/>
                      </a:lnTo>
                      <a:lnTo>
                        <a:pt x="56" y="4"/>
                      </a:lnTo>
                      <a:lnTo>
                        <a:pt x="63" y="7"/>
                      </a:lnTo>
                      <a:lnTo>
                        <a:pt x="70" y="12"/>
                      </a:lnTo>
                      <a:lnTo>
                        <a:pt x="75" y="19"/>
                      </a:lnTo>
                      <a:lnTo>
                        <a:pt x="78" y="26"/>
                      </a:lnTo>
                      <a:lnTo>
                        <a:pt x="82" y="33"/>
                      </a:lnTo>
                      <a:lnTo>
                        <a:pt x="82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8" name="Freeform 196"/>
                <p:cNvSpPr>
                  <a:spLocks/>
                </p:cNvSpPr>
                <p:nvPr/>
              </p:nvSpPr>
              <p:spPr bwMode="auto">
                <a:xfrm>
                  <a:off x="7200900" y="2855913"/>
                  <a:ext cx="65088" cy="65088"/>
                </a:xfrm>
                <a:custGeom>
                  <a:avLst/>
                  <a:gdLst>
                    <a:gd name="T0" fmla="*/ 82 w 82"/>
                    <a:gd name="T1" fmla="*/ 42 h 83"/>
                    <a:gd name="T2" fmla="*/ 82 w 82"/>
                    <a:gd name="T3" fmla="*/ 50 h 83"/>
                    <a:gd name="T4" fmla="*/ 78 w 82"/>
                    <a:gd name="T5" fmla="*/ 57 h 83"/>
                    <a:gd name="T6" fmla="*/ 75 w 82"/>
                    <a:gd name="T7" fmla="*/ 64 h 83"/>
                    <a:gd name="T8" fmla="*/ 70 w 82"/>
                    <a:gd name="T9" fmla="*/ 71 h 83"/>
                    <a:gd name="T10" fmla="*/ 63 w 82"/>
                    <a:gd name="T11" fmla="*/ 76 h 83"/>
                    <a:gd name="T12" fmla="*/ 56 w 82"/>
                    <a:gd name="T13" fmla="*/ 79 h 83"/>
                    <a:gd name="T14" fmla="*/ 49 w 82"/>
                    <a:gd name="T15" fmla="*/ 83 h 83"/>
                    <a:gd name="T16" fmla="*/ 41 w 82"/>
                    <a:gd name="T17" fmla="*/ 83 h 83"/>
                    <a:gd name="T18" fmla="*/ 32 w 82"/>
                    <a:gd name="T19" fmla="*/ 83 h 83"/>
                    <a:gd name="T20" fmla="*/ 25 w 82"/>
                    <a:gd name="T21" fmla="*/ 79 h 83"/>
                    <a:gd name="T22" fmla="*/ 19 w 82"/>
                    <a:gd name="T23" fmla="*/ 76 h 83"/>
                    <a:gd name="T24" fmla="*/ 12 w 82"/>
                    <a:gd name="T25" fmla="*/ 71 h 83"/>
                    <a:gd name="T26" fmla="*/ 7 w 82"/>
                    <a:gd name="T27" fmla="*/ 64 h 83"/>
                    <a:gd name="T28" fmla="*/ 3 w 82"/>
                    <a:gd name="T29" fmla="*/ 57 h 83"/>
                    <a:gd name="T30" fmla="*/ 1 w 82"/>
                    <a:gd name="T31" fmla="*/ 50 h 83"/>
                    <a:gd name="T32" fmla="*/ 0 w 82"/>
                    <a:gd name="T33" fmla="*/ 45 h 83"/>
                    <a:gd name="T34" fmla="*/ 0 w 82"/>
                    <a:gd name="T35" fmla="*/ 42 h 83"/>
                    <a:gd name="T36" fmla="*/ 0 w 82"/>
                    <a:gd name="T37" fmla="*/ 38 h 83"/>
                    <a:gd name="T38" fmla="*/ 1 w 82"/>
                    <a:gd name="T39" fmla="*/ 33 h 83"/>
                    <a:gd name="T40" fmla="*/ 3 w 82"/>
                    <a:gd name="T41" fmla="*/ 26 h 83"/>
                    <a:gd name="T42" fmla="*/ 7 w 82"/>
                    <a:gd name="T43" fmla="*/ 19 h 83"/>
                    <a:gd name="T44" fmla="*/ 12 w 82"/>
                    <a:gd name="T45" fmla="*/ 12 h 83"/>
                    <a:gd name="T46" fmla="*/ 19 w 82"/>
                    <a:gd name="T47" fmla="*/ 7 h 83"/>
                    <a:gd name="T48" fmla="*/ 25 w 82"/>
                    <a:gd name="T49" fmla="*/ 4 h 83"/>
                    <a:gd name="T50" fmla="*/ 32 w 82"/>
                    <a:gd name="T51" fmla="*/ 2 h 83"/>
                    <a:gd name="T52" fmla="*/ 37 w 82"/>
                    <a:gd name="T53" fmla="*/ 0 h 83"/>
                    <a:gd name="T54" fmla="*/ 41 w 82"/>
                    <a:gd name="T55" fmla="*/ 0 h 83"/>
                    <a:gd name="T56" fmla="*/ 44 w 82"/>
                    <a:gd name="T57" fmla="*/ 0 h 83"/>
                    <a:gd name="T58" fmla="*/ 49 w 82"/>
                    <a:gd name="T59" fmla="*/ 2 h 83"/>
                    <a:gd name="T60" fmla="*/ 56 w 82"/>
                    <a:gd name="T61" fmla="*/ 4 h 83"/>
                    <a:gd name="T62" fmla="*/ 63 w 82"/>
                    <a:gd name="T63" fmla="*/ 7 h 83"/>
                    <a:gd name="T64" fmla="*/ 70 w 82"/>
                    <a:gd name="T65" fmla="*/ 12 h 83"/>
                    <a:gd name="T66" fmla="*/ 75 w 82"/>
                    <a:gd name="T67" fmla="*/ 19 h 83"/>
                    <a:gd name="T68" fmla="*/ 78 w 82"/>
                    <a:gd name="T69" fmla="*/ 26 h 83"/>
                    <a:gd name="T70" fmla="*/ 82 w 82"/>
                    <a:gd name="T71" fmla="*/ 33 h 83"/>
                    <a:gd name="T72" fmla="*/ 82 w 82"/>
                    <a:gd name="T73" fmla="*/ 42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3">
                      <a:moveTo>
                        <a:pt x="82" y="42"/>
                      </a:moveTo>
                      <a:lnTo>
                        <a:pt x="82" y="50"/>
                      </a:lnTo>
                      <a:lnTo>
                        <a:pt x="78" y="57"/>
                      </a:lnTo>
                      <a:lnTo>
                        <a:pt x="75" y="64"/>
                      </a:lnTo>
                      <a:lnTo>
                        <a:pt x="70" y="71"/>
                      </a:lnTo>
                      <a:lnTo>
                        <a:pt x="63" y="76"/>
                      </a:lnTo>
                      <a:lnTo>
                        <a:pt x="56" y="79"/>
                      </a:lnTo>
                      <a:lnTo>
                        <a:pt x="49" y="83"/>
                      </a:lnTo>
                      <a:lnTo>
                        <a:pt x="41" y="83"/>
                      </a:lnTo>
                      <a:lnTo>
                        <a:pt x="32" y="83"/>
                      </a:lnTo>
                      <a:lnTo>
                        <a:pt x="25" y="79"/>
                      </a:lnTo>
                      <a:lnTo>
                        <a:pt x="19" y="76"/>
                      </a:lnTo>
                      <a:lnTo>
                        <a:pt x="12" y="71"/>
                      </a:lnTo>
                      <a:lnTo>
                        <a:pt x="7" y="64"/>
                      </a:lnTo>
                      <a:lnTo>
                        <a:pt x="3" y="57"/>
                      </a:lnTo>
                      <a:lnTo>
                        <a:pt x="1" y="50"/>
                      </a:lnTo>
                      <a:lnTo>
                        <a:pt x="0" y="45"/>
                      </a:lnTo>
                      <a:lnTo>
                        <a:pt x="0" y="42"/>
                      </a:lnTo>
                      <a:lnTo>
                        <a:pt x="0" y="38"/>
                      </a:lnTo>
                      <a:lnTo>
                        <a:pt x="1" y="33"/>
                      </a:lnTo>
                      <a:lnTo>
                        <a:pt x="3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5" y="4"/>
                      </a:lnTo>
                      <a:lnTo>
                        <a:pt x="32" y="2"/>
                      </a:lnTo>
                      <a:lnTo>
                        <a:pt x="37" y="0"/>
                      </a:lnTo>
                      <a:lnTo>
                        <a:pt x="41" y="0"/>
                      </a:lnTo>
                      <a:lnTo>
                        <a:pt x="44" y="0"/>
                      </a:lnTo>
                      <a:lnTo>
                        <a:pt x="49" y="2"/>
                      </a:lnTo>
                      <a:lnTo>
                        <a:pt x="56" y="4"/>
                      </a:lnTo>
                      <a:lnTo>
                        <a:pt x="63" y="7"/>
                      </a:lnTo>
                      <a:lnTo>
                        <a:pt x="70" y="12"/>
                      </a:lnTo>
                      <a:lnTo>
                        <a:pt x="75" y="19"/>
                      </a:lnTo>
                      <a:lnTo>
                        <a:pt x="78" y="26"/>
                      </a:lnTo>
                      <a:lnTo>
                        <a:pt x="82" y="33"/>
                      </a:lnTo>
                      <a:lnTo>
                        <a:pt x="82" y="42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9" name="Freeform 197"/>
                <p:cNvSpPr>
                  <a:spLocks/>
                </p:cNvSpPr>
                <p:nvPr/>
              </p:nvSpPr>
              <p:spPr bwMode="auto">
                <a:xfrm>
                  <a:off x="7835900" y="2101850"/>
                  <a:ext cx="65088" cy="65088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49 h 82"/>
                    <a:gd name="T4" fmla="*/ 78 w 82"/>
                    <a:gd name="T5" fmla="*/ 56 h 82"/>
                    <a:gd name="T6" fmla="*/ 75 w 82"/>
                    <a:gd name="T7" fmla="*/ 63 h 82"/>
                    <a:gd name="T8" fmla="*/ 70 w 82"/>
                    <a:gd name="T9" fmla="*/ 70 h 82"/>
                    <a:gd name="T10" fmla="*/ 63 w 82"/>
                    <a:gd name="T11" fmla="*/ 75 h 82"/>
                    <a:gd name="T12" fmla="*/ 56 w 82"/>
                    <a:gd name="T13" fmla="*/ 78 h 82"/>
                    <a:gd name="T14" fmla="*/ 49 w 82"/>
                    <a:gd name="T15" fmla="*/ 82 h 82"/>
                    <a:gd name="T16" fmla="*/ 41 w 82"/>
                    <a:gd name="T17" fmla="*/ 82 h 82"/>
                    <a:gd name="T18" fmla="*/ 32 w 82"/>
                    <a:gd name="T19" fmla="*/ 82 h 82"/>
                    <a:gd name="T20" fmla="*/ 25 w 82"/>
                    <a:gd name="T21" fmla="*/ 78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3 w 82"/>
                    <a:gd name="T29" fmla="*/ 56 h 82"/>
                    <a:gd name="T30" fmla="*/ 2 w 82"/>
                    <a:gd name="T31" fmla="*/ 49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7 h 82"/>
                    <a:gd name="T38" fmla="*/ 2 w 82"/>
                    <a:gd name="T39" fmla="*/ 32 h 82"/>
                    <a:gd name="T40" fmla="*/ 3 w 82"/>
                    <a:gd name="T41" fmla="*/ 25 h 82"/>
                    <a:gd name="T42" fmla="*/ 7 w 82"/>
                    <a:gd name="T43" fmla="*/ 18 h 82"/>
                    <a:gd name="T44" fmla="*/ 12 w 82"/>
                    <a:gd name="T45" fmla="*/ 12 h 82"/>
                    <a:gd name="T46" fmla="*/ 19 w 82"/>
                    <a:gd name="T47" fmla="*/ 6 h 82"/>
                    <a:gd name="T48" fmla="*/ 25 w 82"/>
                    <a:gd name="T49" fmla="*/ 3 h 82"/>
                    <a:gd name="T50" fmla="*/ 32 w 82"/>
                    <a:gd name="T51" fmla="*/ 1 h 82"/>
                    <a:gd name="T52" fmla="*/ 37 w 82"/>
                    <a:gd name="T53" fmla="*/ 0 h 82"/>
                    <a:gd name="T54" fmla="*/ 41 w 82"/>
                    <a:gd name="T55" fmla="*/ 0 h 82"/>
                    <a:gd name="T56" fmla="*/ 44 w 82"/>
                    <a:gd name="T57" fmla="*/ 0 h 82"/>
                    <a:gd name="T58" fmla="*/ 49 w 82"/>
                    <a:gd name="T59" fmla="*/ 1 h 82"/>
                    <a:gd name="T60" fmla="*/ 56 w 82"/>
                    <a:gd name="T61" fmla="*/ 3 h 82"/>
                    <a:gd name="T62" fmla="*/ 63 w 82"/>
                    <a:gd name="T63" fmla="*/ 6 h 82"/>
                    <a:gd name="T64" fmla="*/ 70 w 82"/>
                    <a:gd name="T65" fmla="*/ 12 h 82"/>
                    <a:gd name="T66" fmla="*/ 75 w 82"/>
                    <a:gd name="T67" fmla="*/ 18 h 82"/>
                    <a:gd name="T68" fmla="*/ 78 w 82"/>
                    <a:gd name="T69" fmla="*/ 25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49"/>
                      </a:lnTo>
                      <a:lnTo>
                        <a:pt x="78" y="56"/>
                      </a:lnTo>
                      <a:lnTo>
                        <a:pt x="75" y="63"/>
                      </a:lnTo>
                      <a:lnTo>
                        <a:pt x="70" y="70"/>
                      </a:lnTo>
                      <a:lnTo>
                        <a:pt x="63" y="75"/>
                      </a:lnTo>
                      <a:lnTo>
                        <a:pt x="56" y="78"/>
                      </a:lnTo>
                      <a:lnTo>
                        <a:pt x="49" y="82"/>
                      </a:lnTo>
                      <a:lnTo>
                        <a:pt x="41" y="82"/>
                      </a:lnTo>
                      <a:lnTo>
                        <a:pt x="32" y="82"/>
                      </a:lnTo>
                      <a:lnTo>
                        <a:pt x="25" y="78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3" y="56"/>
                      </a:lnTo>
                      <a:lnTo>
                        <a:pt x="2" y="49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7"/>
                      </a:lnTo>
                      <a:lnTo>
                        <a:pt x="2" y="32"/>
                      </a:lnTo>
                      <a:lnTo>
                        <a:pt x="3" y="25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9" y="6"/>
                      </a:lnTo>
                      <a:lnTo>
                        <a:pt x="25" y="3"/>
                      </a:lnTo>
                      <a:lnTo>
                        <a:pt x="32" y="1"/>
                      </a:lnTo>
                      <a:lnTo>
                        <a:pt x="37" y="0"/>
                      </a:lnTo>
                      <a:lnTo>
                        <a:pt x="41" y="0"/>
                      </a:lnTo>
                      <a:lnTo>
                        <a:pt x="44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3" y="6"/>
                      </a:lnTo>
                      <a:lnTo>
                        <a:pt x="70" y="12"/>
                      </a:lnTo>
                      <a:lnTo>
                        <a:pt x="75" y="18"/>
                      </a:lnTo>
                      <a:lnTo>
                        <a:pt x="78" y="25"/>
                      </a:lnTo>
                      <a:lnTo>
                        <a:pt x="82" y="32"/>
                      </a:lnTo>
                      <a:lnTo>
                        <a:pt x="82" y="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0" name="Freeform 198"/>
                <p:cNvSpPr>
                  <a:spLocks/>
                </p:cNvSpPr>
                <p:nvPr/>
              </p:nvSpPr>
              <p:spPr bwMode="auto">
                <a:xfrm>
                  <a:off x="7835900" y="2101850"/>
                  <a:ext cx="65088" cy="65088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49 h 82"/>
                    <a:gd name="T4" fmla="*/ 78 w 82"/>
                    <a:gd name="T5" fmla="*/ 56 h 82"/>
                    <a:gd name="T6" fmla="*/ 75 w 82"/>
                    <a:gd name="T7" fmla="*/ 63 h 82"/>
                    <a:gd name="T8" fmla="*/ 70 w 82"/>
                    <a:gd name="T9" fmla="*/ 70 h 82"/>
                    <a:gd name="T10" fmla="*/ 63 w 82"/>
                    <a:gd name="T11" fmla="*/ 75 h 82"/>
                    <a:gd name="T12" fmla="*/ 56 w 82"/>
                    <a:gd name="T13" fmla="*/ 78 h 82"/>
                    <a:gd name="T14" fmla="*/ 49 w 82"/>
                    <a:gd name="T15" fmla="*/ 82 h 82"/>
                    <a:gd name="T16" fmla="*/ 41 w 82"/>
                    <a:gd name="T17" fmla="*/ 82 h 82"/>
                    <a:gd name="T18" fmla="*/ 32 w 82"/>
                    <a:gd name="T19" fmla="*/ 82 h 82"/>
                    <a:gd name="T20" fmla="*/ 25 w 82"/>
                    <a:gd name="T21" fmla="*/ 78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3 w 82"/>
                    <a:gd name="T29" fmla="*/ 56 h 82"/>
                    <a:gd name="T30" fmla="*/ 2 w 82"/>
                    <a:gd name="T31" fmla="*/ 49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7 h 82"/>
                    <a:gd name="T38" fmla="*/ 2 w 82"/>
                    <a:gd name="T39" fmla="*/ 32 h 82"/>
                    <a:gd name="T40" fmla="*/ 3 w 82"/>
                    <a:gd name="T41" fmla="*/ 25 h 82"/>
                    <a:gd name="T42" fmla="*/ 7 w 82"/>
                    <a:gd name="T43" fmla="*/ 18 h 82"/>
                    <a:gd name="T44" fmla="*/ 12 w 82"/>
                    <a:gd name="T45" fmla="*/ 12 h 82"/>
                    <a:gd name="T46" fmla="*/ 19 w 82"/>
                    <a:gd name="T47" fmla="*/ 6 h 82"/>
                    <a:gd name="T48" fmla="*/ 25 w 82"/>
                    <a:gd name="T49" fmla="*/ 3 h 82"/>
                    <a:gd name="T50" fmla="*/ 32 w 82"/>
                    <a:gd name="T51" fmla="*/ 1 h 82"/>
                    <a:gd name="T52" fmla="*/ 37 w 82"/>
                    <a:gd name="T53" fmla="*/ 0 h 82"/>
                    <a:gd name="T54" fmla="*/ 41 w 82"/>
                    <a:gd name="T55" fmla="*/ 0 h 82"/>
                    <a:gd name="T56" fmla="*/ 44 w 82"/>
                    <a:gd name="T57" fmla="*/ 0 h 82"/>
                    <a:gd name="T58" fmla="*/ 49 w 82"/>
                    <a:gd name="T59" fmla="*/ 1 h 82"/>
                    <a:gd name="T60" fmla="*/ 56 w 82"/>
                    <a:gd name="T61" fmla="*/ 3 h 82"/>
                    <a:gd name="T62" fmla="*/ 63 w 82"/>
                    <a:gd name="T63" fmla="*/ 6 h 82"/>
                    <a:gd name="T64" fmla="*/ 70 w 82"/>
                    <a:gd name="T65" fmla="*/ 12 h 82"/>
                    <a:gd name="T66" fmla="*/ 75 w 82"/>
                    <a:gd name="T67" fmla="*/ 18 h 82"/>
                    <a:gd name="T68" fmla="*/ 78 w 82"/>
                    <a:gd name="T69" fmla="*/ 25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49"/>
                      </a:lnTo>
                      <a:lnTo>
                        <a:pt x="78" y="56"/>
                      </a:lnTo>
                      <a:lnTo>
                        <a:pt x="75" y="63"/>
                      </a:lnTo>
                      <a:lnTo>
                        <a:pt x="70" y="70"/>
                      </a:lnTo>
                      <a:lnTo>
                        <a:pt x="63" y="75"/>
                      </a:lnTo>
                      <a:lnTo>
                        <a:pt x="56" y="78"/>
                      </a:lnTo>
                      <a:lnTo>
                        <a:pt x="49" y="82"/>
                      </a:lnTo>
                      <a:lnTo>
                        <a:pt x="41" y="82"/>
                      </a:lnTo>
                      <a:lnTo>
                        <a:pt x="32" y="82"/>
                      </a:lnTo>
                      <a:lnTo>
                        <a:pt x="25" y="78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3" y="56"/>
                      </a:lnTo>
                      <a:lnTo>
                        <a:pt x="2" y="49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7"/>
                      </a:lnTo>
                      <a:lnTo>
                        <a:pt x="2" y="32"/>
                      </a:lnTo>
                      <a:lnTo>
                        <a:pt x="3" y="25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9" y="6"/>
                      </a:lnTo>
                      <a:lnTo>
                        <a:pt x="25" y="3"/>
                      </a:lnTo>
                      <a:lnTo>
                        <a:pt x="32" y="1"/>
                      </a:lnTo>
                      <a:lnTo>
                        <a:pt x="37" y="0"/>
                      </a:lnTo>
                      <a:lnTo>
                        <a:pt x="41" y="0"/>
                      </a:lnTo>
                      <a:lnTo>
                        <a:pt x="44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3" y="6"/>
                      </a:lnTo>
                      <a:lnTo>
                        <a:pt x="70" y="12"/>
                      </a:lnTo>
                      <a:lnTo>
                        <a:pt x="75" y="18"/>
                      </a:lnTo>
                      <a:lnTo>
                        <a:pt x="78" y="25"/>
                      </a:lnTo>
                      <a:lnTo>
                        <a:pt x="82" y="32"/>
                      </a:lnTo>
                      <a:lnTo>
                        <a:pt x="82" y="41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1" name="Freeform 199"/>
                <p:cNvSpPr>
                  <a:spLocks/>
                </p:cNvSpPr>
                <p:nvPr/>
              </p:nvSpPr>
              <p:spPr bwMode="auto">
                <a:xfrm>
                  <a:off x="9056688" y="1968500"/>
                  <a:ext cx="65088" cy="66675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50 h 82"/>
                    <a:gd name="T4" fmla="*/ 79 w 82"/>
                    <a:gd name="T5" fmla="*/ 56 h 82"/>
                    <a:gd name="T6" fmla="*/ 76 w 82"/>
                    <a:gd name="T7" fmla="*/ 63 h 82"/>
                    <a:gd name="T8" fmla="*/ 71 w 82"/>
                    <a:gd name="T9" fmla="*/ 70 h 82"/>
                    <a:gd name="T10" fmla="*/ 64 w 82"/>
                    <a:gd name="T11" fmla="*/ 75 h 82"/>
                    <a:gd name="T12" fmla="*/ 57 w 82"/>
                    <a:gd name="T13" fmla="*/ 79 h 82"/>
                    <a:gd name="T14" fmla="*/ 50 w 82"/>
                    <a:gd name="T15" fmla="*/ 82 h 82"/>
                    <a:gd name="T16" fmla="*/ 41 w 82"/>
                    <a:gd name="T17" fmla="*/ 82 h 82"/>
                    <a:gd name="T18" fmla="*/ 33 w 82"/>
                    <a:gd name="T19" fmla="*/ 82 h 82"/>
                    <a:gd name="T20" fmla="*/ 26 w 82"/>
                    <a:gd name="T21" fmla="*/ 79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4 w 82"/>
                    <a:gd name="T29" fmla="*/ 56 h 82"/>
                    <a:gd name="T30" fmla="*/ 2 w 82"/>
                    <a:gd name="T31" fmla="*/ 50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8 h 82"/>
                    <a:gd name="T38" fmla="*/ 2 w 82"/>
                    <a:gd name="T39" fmla="*/ 32 h 82"/>
                    <a:gd name="T40" fmla="*/ 4 w 82"/>
                    <a:gd name="T41" fmla="*/ 26 h 82"/>
                    <a:gd name="T42" fmla="*/ 7 w 82"/>
                    <a:gd name="T43" fmla="*/ 19 h 82"/>
                    <a:gd name="T44" fmla="*/ 12 w 82"/>
                    <a:gd name="T45" fmla="*/ 12 h 82"/>
                    <a:gd name="T46" fmla="*/ 19 w 82"/>
                    <a:gd name="T47" fmla="*/ 7 h 82"/>
                    <a:gd name="T48" fmla="*/ 26 w 82"/>
                    <a:gd name="T49" fmla="*/ 3 h 82"/>
                    <a:gd name="T50" fmla="*/ 33 w 82"/>
                    <a:gd name="T51" fmla="*/ 2 h 82"/>
                    <a:gd name="T52" fmla="*/ 38 w 82"/>
                    <a:gd name="T53" fmla="*/ 0 h 82"/>
                    <a:gd name="T54" fmla="*/ 41 w 82"/>
                    <a:gd name="T55" fmla="*/ 0 h 82"/>
                    <a:gd name="T56" fmla="*/ 45 w 82"/>
                    <a:gd name="T57" fmla="*/ 0 h 82"/>
                    <a:gd name="T58" fmla="*/ 50 w 82"/>
                    <a:gd name="T59" fmla="*/ 2 h 82"/>
                    <a:gd name="T60" fmla="*/ 57 w 82"/>
                    <a:gd name="T61" fmla="*/ 3 h 82"/>
                    <a:gd name="T62" fmla="*/ 64 w 82"/>
                    <a:gd name="T63" fmla="*/ 7 h 82"/>
                    <a:gd name="T64" fmla="*/ 71 w 82"/>
                    <a:gd name="T65" fmla="*/ 12 h 82"/>
                    <a:gd name="T66" fmla="*/ 76 w 82"/>
                    <a:gd name="T67" fmla="*/ 19 h 82"/>
                    <a:gd name="T68" fmla="*/ 79 w 82"/>
                    <a:gd name="T69" fmla="*/ 26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50"/>
                      </a:lnTo>
                      <a:lnTo>
                        <a:pt x="79" y="56"/>
                      </a:lnTo>
                      <a:lnTo>
                        <a:pt x="76" y="63"/>
                      </a:lnTo>
                      <a:lnTo>
                        <a:pt x="71" y="70"/>
                      </a:lnTo>
                      <a:lnTo>
                        <a:pt x="64" y="75"/>
                      </a:lnTo>
                      <a:lnTo>
                        <a:pt x="57" y="79"/>
                      </a:lnTo>
                      <a:lnTo>
                        <a:pt x="50" y="82"/>
                      </a:lnTo>
                      <a:lnTo>
                        <a:pt x="41" y="82"/>
                      </a:lnTo>
                      <a:lnTo>
                        <a:pt x="33" y="82"/>
                      </a:lnTo>
                      <a:lnTo>
                        <a:pt x="26" y="79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4" y="56"/>
                      </a:lnTo>
                      <a:lnTo>
                        <a:pt x="2" y="50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8"/>
                      </a:lnTo>
                      <a:lnTo>
                        <a:pt x="2" y="32"/>
                      </a:lnTo>
                      <a:lnTo>
                        <a:pt x="4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3"/>
                      </a:lnTo>
                      <a:lnTo>
                        <a:pt x="33" y="2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5" y="0"/>
                      </a:lnTo>
                      <a:lnTo>
                        <a:pt x="50" y="2"/>
                      </a:lnTo>
                      <a:lnTo>
                        <a:pt x="57" y="3"/>
                      </a:lnTo>
                      <a:lnTo>
                        <a:pt x="64" y="7"/>
                      </a:lnTo>
                      <a:lnTo>
                        <a:pt x="71" y="12"/>
                      </a:lnTo>
                      <a:lnTo>
                        <a:pt x="76" y="19"/>
                      </a:lnTo>
                      <a:lnTo>
                        <a:pt x="79" y="26"/>
                      </a:lnTo>
                      <a:lnTo>
                        <a:pt x="82" y="32"/>
                      </a:lnTo>
                      <a:lnTo>
                        <a:pt x="82" y="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2" name="Freeform 200"/>
                <p:cNvSpPr>
                  <a:spLocks/>
                </p:cNvSpPr>
                <p:nvPr/>
              </p:nvSpPr>
              <p:spPr bwMode="auto">
                <a:xfrm>
                  <a:off x="9056688" y="1968500"/>
                  <a:ext cx="65088" cy="66675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50 h 82"/>
                    <a:gd name="T4" fmla="*/ 79 w 82"/>
                    <a:gd name="T5" fmla="*/ 56 h 82"/>
                    <a:gd name="T6" fmla="*/ 76 w 82"/>
                    <a:gd name="T7" fmla="*/ 63 h 82"/>
                    <a:gd name="T8" fmla="*/ 71 w 82"/>
                    <a:gd name="T9" fmla="*/ 70 h 82"/>
                    <a:gd name="T10" fmla="*/ 64 w 82"/>
                    <a:gd name="T11" fmla="*/ 75 h 82"/>
                    <a:gd name="T12" fmla="*/ 57 w 82"/>
                    <a:gd name="T13" fmla="*/ 79 h 82"/>
                    <a:gd name="T14" fmla="*/ 50 w 82"/>
                    <a:gd name="T15" fmla="*/ 82 h 82"/>
                    <a:gd name="T16" fmla="*/ 41 w 82"/>
                    <a:gd name="T17" fmla="*/ 82 h 82"/>
                    <a:gd name="T18" fmla="*/ 33 w 82"/>
                    <a:gd name="T19" fmla="*/ 82 h 82"/>
                    <a:gd name="T20" fmla="*/ 26 w 82"/>
                    <a:gd name="T21" fmla="*/ 79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4 w 82"/>
                    <a:gd name="T29" fmla="*/ 56 h 82"/>
                    <a:gd name="T30" fmla="*/ 2 w 82"/>
                    <a:gd name="T31" fmla="*/ 50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8 h 82"/>
                    <a:gd name="T38" fmla="*/ 2 w 82"/>
                    <a:gd name="T39" fmla="*/ 32 h 82"/>
                    <a:gd name="T40" fmla="*/ 4 w 82"/>
                    <a:gd name="T41" fmla="*/ 26 h 82"/>
                    <a:gd name="T42" fmla="*/ 7 w 82"/>
                    <a:gd name="T43" fmla="*/ 19 h 82"/>
                    <a:gd name="T44" fmla="*/ 12 w 82"/>
                    <a:gd name="T45" fmla="*/ 12 h 82"/>
                    <a:gd name="T46" fmla="*/ 19 w 82"/>
                    <a:gd name="T47" fmla="*/ 7 h 82"/>
                    <a:gd name="T48" fmla="*/ 26 w 82"/>
                    <a:gd name="T49" fmla="*/ 3 h 82"/>
                    <a:gd name="T50" fmla="*/ 33 w 82"/>
                    <a:gd name="T51" fmla="*/ 2 h 82"/>
                    <a:gd name="T52" fmla="*/ 38 w 82"/>
                    <a:gd name="T53" fmla="*/ 0 h 82"/>
                    <a:gd name="T54" fmla="*/ 41 w 82"/>
                    <a:gd name="T55" fmla="*/ 0 h 82"/>
                    <a:gd name="T56" fmla="*/ 45 w 82"/>
                    <a:gd name="T57" fmla="*/ 0 h 82"/>
                    <a:gd name="T58" fmla="*/ 50 w 82"/>
                    <a:gd name="T59" fmla="*/ 2 h 82"/>
                    <a:gd name="T60" fmla="*/ 57 w 82"/>
                    <a:gd name="T61" fmla="*/ 3 h 82"/>
                    <a:gd name="T62" fmla="*/ 64 w 82"/>
                    <a:gd name="T63" fmla="*/ 7 h 82"/>
                    <a:gd name="T64" fmla="*/ 71 w 82"/>
                    <a:gd name="T65" fmla="*/ 12 h 82"/>
                    <a:gd name="T66" fmla="*/ 76 w 82"/>
                    <a:gd name="T67" fmla="*/ 19 h 82"/>
                    <a:gd name="T68" fmla="*/ 79 w 82"/>
                    <a:gd name="T69" fmla="*/ 26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50"/>
                      </a:lnTo>
                      <a:lnTo>
                        <a:pt x="79" y="56"/>
                      </a:lnTo>
                      <a:lnTo>
                        <a:pt x="76" y="63"/>
                      </a:lnTo>
                      <a:lnTo>
                        <a:pt x="71" y="70"/>
                      </a:lnTo>
                      <a:lnTo>
                        <a:pt x="64" y="75"/>
                      </a:lnTo>
                      <a:lnTo>
                        <a:pt x="57" y="79"/>
                      </a:lnTo>
                      <a:lnTo>
                        <a:pt x="50" y="82"/>
                      </a:lnTo>
                      <a:lnTo>
                        <a:pt x="41" y="82"/>
                      </a:lnTo>
                      <a:lnTo>
                        <a:pt x="33" y="82"/>
                      </a:lnTo>
                      <a:lnTo>
                        <a:pt x="26" y="79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4" y="56"/>
                      </a:lnTo>
                      <a:lnTo>
                        <a:pt x="2" y="50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8"/>
                      </a:lnTo>
                      <a:lnTo>
                        <a:pt x="2" y="32"/>
                      </a:lnTo>
                      <a:lnTo>
                        <a:pt x="4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3"/>
                      </a:lnTo>
                      <a:lnTo>
                        <a:pt x="33" y="2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5" y="0"/>
                      </a:lnTo>
                      <a:lnTo>
                        <a:pt x="50" y="2"/>
                      </a:lnTo>
                      <a:lnTo>
                        <a:pt x="57" y="3"/>
                      </a:lnTo>
                      <a:lnTo>
                        <a:pt x="64" y="7"/>
                      </a:lnTo>
                      <a:lnTo>
                        <a:pt x="71" y="12"/>
                      </a:lnTo>
                      <a:lnTo>
                        <a:pt x="76" y="19"/>
                      </a:lnTo>
                      <a:lnTo>
                        <a:pt x="79" y="26"/>
                      </a:lnTo>
                      <a:lnTo>
                        <a:pt x="82" y="32"/>
                      </a:lnTo>
                      <a:lnTo>
                        <a:pt x="82" y="41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39" name="Group 638"/>
              <p:cNvGrpSpPr/>
              <p:nvPr/>
            </p:nvGrpSpPr>
            <p:grpSpPr>
              <a:xfrm>
                <a:off x="7574947" y="2136763"/>
                <a:ext cx="760379" cy="407541"/>
                <a:chOff x="9461500" y="1890713"/>
                <a:chExt cx="760379" cy="407541"/>
              </a:xfrm>
            </p:grpSpPr>
            <p:sp>
              <p:nvSpPr>
                <p:cNvPr id="625" name="Rectangle 203"/>
                <p:cNvSpPr>
                  <a:spLocks noChangeArrowheads="1"/>
                </p:cNvSpPr>
                <p:nvPr/>
              </p:nvSpPr>
              <p:spPr bwMode="auto">
                <a:xfrm>
                  <a:off x="9732963" y="1890713"/>
                  <a:ext cx="488916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shGFP</a:t>
                  </a:r>
                </a:p>
              </p:txBody>
            </p:sp>
            <p:sp>
              <p:nvSpPr>
                <p:cNvPr id="626" name="Line 204"/>
                <p:cNvSpPr>
                  <a:spLocks noChangeShapeType="1"/>
                </p:cNvSpPr>
                <p:nvPr/>
              </p:nvSpPr>
              <p:spPr bwMode="auto">
                <a:xfrm>
                  <a:off x="9461500" y="1968500"/>
                  <a:ext cx="17303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7" name="Freeform 205"/>
                <p:cNvSpPr>
                  <a:spLocks/>
                </p:cNvSpPr>
                <p:nvPr/>
              </p:nvSpPr>
              <p:spPr bwMode="auto">
                <a:xfrm>
                  <a:off x="9515475" y="1936750"/>
                  <a:ext cx="65088" cy="65088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50 h 82"/>
                    <a:gd name="T4" fmla="*/ 79 w 82"/>
                    <a:gd name="T5" fmla="*/ 56 h 82"/>
                    <a:gd name="T6" fmla="*/ 75 w 82"/>
                    <a:gd name="T7" fmla="*/ 63 h 82"/>
                    <a:gd name="T8" fmla="*/ 70 w 82"/>
                    <a:gd name="T9" fmla="*/ 70 h 82"/>
                    <a:gd name="T10" fmla="*/ 64 w 82"/>
                    <a:gd name="T11" fmla="*/ 75 h 82"/>
                    <a:gd name="T12" fmla="*/ 57 w 82"/>
                    <a:gd name="T13" fmla="*/ 79 h 82"/>
                    <a:gd name="T14" fmla="*/ 50 w 82"/>
                    <a:gd name="T15" fmla="*/ 82 h 82"/>
                    <a:gd name="T16" fmla="*/ 41 w 82"/>
                    <a:gd name="T17" fmla="*/ 82 h 82"/>
                    <a:gd name="T18" fmla="*/ 33 w 82"/>
                    <a:gd name="T19" fmla="*/ 82 h 82"/>
                    <a:gd name="T20" fmla="*/ 26 w 82"/>
                    <a:gd name="T21" fmla="*/ 79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4 w 82"/>
                    <a:gd name="T29" fmla="*/ 56 h 82"/>
                    <a:gd name="T30" fmla="*/ 2 w 82"/>
                    <a:gd name="T31" fmla="*/ 50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8 h 82"/>
                    <a:gd name="T38" fmla="*/ 2 w 82"/>
                    <a:gd name="T39" fmla="*/ 32 h 82"/>
                    <a:gd name="T40" fmla="*/ 4 w 82"/>
                    <a:gd name="T41" fmla="*/ 26 h 82"/>
                    <a:gd name="T42" fmla="*/ 7 w 82"/>
                    <a:gd name="T43" fmla="*/ 19 h 82"/>
                    <a:gd name="T44" fmla="*/ 12 w 82"/>
                    <a:gd name="T45" fmla="*/ 12 h 82"/>
                    <a:gd name="T46" fmla="*/ 19 w 82"/>
                    <a:gd name="T47" fmla="*/ 7 h 82"/>
                    <a:gd name="T48" fmla="*/ 26 w 82"/>
                    <a:gd name="T49" fmla="*/ 3 h 82"/>
                    <a:gd name="T50" fmla="*/ 33 w 82"/>
                    <a:gd name="T51" fmla="*/ 2 h 82"/>
                    <a:gd name="T52" fmla="*/ 38 w 82"/>
                    <a:gd name="T53" fmla="*/ 0 h 82"/>
                    <a:gd name="T54" fmla="*/ 41 w 82"/>
                    <a:gd name="T55" fmla="*/ 0 h 82"/>
                    <a:gd name="T56" fmla="*/ 45 w 82"/>
                    <a:gd name="T57" fmla="*/ 0 h 82"/>
                    <a:gd name="T58" fmla="*/ 50 w 82"/>
                    <a:gd name="T59" fmla="*/ 2 h 82"/>
                    <a:gd name="T60" fmla="*/ 57 w 82"/>
                    <a:gd name="T61" fmla="*/ 3 h 82"/>
                    <a:gd name="T62" fmla="*/ 64 w 82"/>
                    <a:gd name="T63" fmla="*/ 7 h 82"/>
                    <a:gd name="T64" fmla="*/ 70 w 82"/>
                    <a:gd name="T65" fmla="*/ 12 h 82"/>
                    <a:gd name="T66" fmla="*/ 75 w 82"/>
                    <a:gd name="T67" fmla="*/ 19 h 82"/>
                    <a:gd name="T68" fmla="*/ 79 w 82"/>
                    <a:gd name="T69" fmla="*/ 26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50"/>
                      </a:lnTo>
                      <a:lnTo>
                        <a:pt x="79" y="56"/>
                      </a:lnTo>
                      <a:lnTo>
                        <a:pt x="75" y="63"/>
                      </a:lnTo>
                      <a:lnTo>
                        <a:pt x="70" y="70"/>
                      </a:lnTo>
                      <a:lnTo>
                        <a:pt x="64" y="75"/>
                      </a:lnTo>
                      <a:lnTo>
                        <a:pt x="57" y="79"/>
                      </a:lnTo>
                      <a:lnTo>
                        <a:pt x="50" y="82"/>
                      </a:lnTo>
                      <a:lnTo>
                        <a:pt x="41" y="82"/>
                      </a:lnTo>
                      <a:lnTo>
                        <a:pt x="33" y="82"/>
                      </a:lnTo>
                      <a:lnTo>
                        <a:pt x="26" y="79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4" y="56"/>
                      </a:lnTo>
                      <a:lnTo>
                        <a:pt x="2" y="50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8"/>
                      </a:lnTo>
                      <a:lnTo>
                        <a:pt x="2" y="32"/>
                      </a:lnTo>
                      <a:lnTo>
                        <a:pt x="4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3"/>
                      </a:lnTo>
                      <a:lnTo>
                        <a:pt x="33" y="2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5" y="0"/>
                      </a:lnTo>
                      <a:lnTo>
                        <a:pt x="50" y="2"/>
                      </a:lnTo>
                      <a:lnTo>
                        <a:pt x="57" y="3"/>
                      </a:lnTo>
                      <a:lnTo>
                        <a:pt x="64" y="7"/>
                      </a:lnTo>
                      <a:lnTo>
                        <a:pt x="70" y="12"/>
                      </a:lnTo>
                      <a:lnTo>
                        <a:pt x="75" y="19"/>
                      </a:lnTo>
                      <a:lnTo>
                        <a:pt x="79" y="26"/>
                      </a:lnTo>
                      <a:lnTo>
                        <a:pt x="82" y="32"/>
                      </a:lnTo>
                      <a:lnTo>
                        <a:pt x="82" y="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8" name="Freeform 206"/>
                <p:cNvSpPr>
                  <a:spLocks/>
                </p:cNvSpPr>
                <p:nvPr/>
              </p:nvSpPr>
              <p:spPr bwMode="auto">
                <a:xfrm>
                  <a:off x="9515475" y="1936750"/>
                  <a:ext cx="65088" cy="65088"/>
                </a:xfrm>
                <a:custGeom>
                  <a:avLst/>
                  <a:gdLst>
                    <a:gd name="T0" fmla="*/ 82 w 82"/>
                    <a:gd name="T1" fmla="*/ 41 h 82"/>
                    <a:gd name="T2" fmla="*/ 82 w 82"/>
                    <a:gd name="T3" fmla="*/ 50 h 82"/>
                    <a:gd name="T4" fmla="*/ 79 w 82"/>
                    <a:gd name="T5" fmla="*/ 56 h 82"/>
                    <a:gd name="T6" fmla="*/ 75 w 82"/>
                    <a:gd name="T7" fmla="*/ 63 h 82"/>
                    <a:gd name="T8" fmla="*/ 70 w 82"/>
                    <a:gd name="T9" fmla="*/ 70 h 82"/>
                    <a:gd name="T10" fmla="*/ 64 w 82"/>
                    <a:gd name="T11" fmla="*/ 75 h 82"/>
                    <a:gd name="T12" fmla="*/ 57 w 82"/>
                    <a:gd name="T13" fmla="*/ 79 h 82"/>
                    <a:gd name="T14" fmla="*/ 50 w 82"/>
                    <a:gd name="T15" fmla="*/ 82 h 82"/>
                    <a:gd name="T16" fmla="*/ 41 w 82"/>
                    <a:gd name="T17" fmla="*/ 82 h 82"/>
                    <a:gd name="T18" fmla="*/ 33 w 82"/>
                    <a:gd name="T19" fmla="*/ 82 h 82"/>
                    <a:gd name="T20" fmla="*/ 26 w 82"/>
                    <a:gd name="T21" fmla="*/ 79 h 82"/>
                    <a:gd name="T22" fmla="*/ 19 w 82"/>
                    <a:gd name="T23" fmla="*/ 75 h 82"/>
                    <a:gd name="T24" fmla="*/ 12 w 82"/>
                    <a:gd name="T25" fmla="*/ 70 h 82"/>
                    <a:gd name="T26" fmla="*/ 7 w 82"/>
                    <a:gd name="T27" fmla="*/ 63 h 82"/>
                    <a:gd name="T28" fmla="*/ 4 w 82"/>
                    <a:gd name="T29" fmla="*/ 56 h 82"/>
                    <a:gd name="T30" fmla="*/ 2 w 82"/>
                    <a:gd name="T31" fmla="*/ 50 h 82"/>
                    <a:gd name="T32" fmla="*/ 0 w 82"/>
                    <a:gd name="T33" fmla="*/ 44 h 82"/>
                    <a:gd name="T34" fmla="*/ 0 w 82"/>
                    <a:gd name="T35" fmla="*/ 41 h 82"/>
                    <a:gd name="T36" fmla="*/ 0 w 82"/>
                    <a:gd name="T37" fmla="*/ 38 h 82"/>
                    <a:gd name="T38" fmla="*/ 2 w 82"/>
                    <a:gd name="T39" fmla="*/ 32 h 82"/>
                    <a:gd name="T40" fmla="*/ 4 w 82"/>
                    <a:gd name="T41" fmla="*/ 26 h 82"/>
                    <a:gd name="T42" fmla="*/ 7 w 82"/>
                    <a:gd name="T43" fmla="*/ 19 h 82"/>
                    <a:gd name="T44" fmla="*/ 12 w 82"/>
                    <a:gd name="T45" fmla="*/ 12 h 82"/>
                    <a:gd name="T46" fmla="*/ 19 w 82"/>
                    <a:gd name="T47" fmla="*/ 7 h 82"/>
                    <a:gd name="T48" fmla="*/ 26 w 82"/>
                    <a:gd name="T49" fmla="*/ 3 h 82"/>
                    <a:gd name="T50" fmla="*/ 33 w 82"/>
                    <a:gd name="T51" fmla="*/ 2 h 82"/>
                    <a:gd name="T52" fmla="*/ 38 w 82"/>
                    <a:gd name="T53" fmla="*/ 0 h 82"/>
                    <a:gd name="T54" fmla="*/ 41 w 82"/>
                    <a:gd name="T55" fmla="*/ 0 h 82"/>
                    <a:gd name="T56" fmla="*/ 45 w 82"/>
                    <a:gd name="T57" fmla="*/ 0 h 82"/>
                    <a:gd name="T58" fmla="*/ 50 w 82"/>
                    <a:gd name="T59" fmla="*/ 2 h 82"/>
                    <a:gd name="T60" fmla="*/ 57 w 82"/>
                    <a:gd name="T61" fmla="*/ 3 h 82"/>
                    <a:gd name="T62" fmla="*/ 64 w 82"/>
                    <a:gd name="T63" fmla="*/ 7 h 82"/>
                    <a:gd name="T64" fmla="*/ 70 w 82"/>
                    <a:gd name="T65" fmla="*/ 12 h 82"/>
                    <a:gd name="T66" fmla="*/ 75 w 82"/>
                    <a:gd name="T67" fmla="*/ 19 h 82"/>
                    <a:gd name="T68" fmla="*/ 79 w 82"/>
                    <a:gd name="T69" fmla="*/ 26 h 82"/>
                    <a:gd name="T70" fmla="*/ 82 w 82"/>
                    <a:gd name="T71" fmla="*/ 32 h 82"/>
                    <a:gd name="T72" fmla="*/ 82 w 82"/>
                    <a:gd name="T73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" h="82">
                      <a:moveTo>
                        <a:pt x="82" y="41"/>
                      </a:moveTo>
                      <a:lnTo>
                        <a:pt x="82" y="50"/>
                      </a:lnTo>
                      <a:lnTo>
                        <a:pt x="79" y="56"/>
                      </a:lnTo>
                      <a:lnTo>
                        <a:pt x="75" y="63"/>
                      </a:lnTo>
                      <a:lnTo>
                        <a:pt x="70" y="70"/>
                      </a:lnTo>
                      <a:lnTo>
                        <a:pt x="64" y="75"/>
                      </a:lnTo>
                      <a:lnTo>
                        <a:pt x="57" y="79"/>
                      </a:lnTo>
                      <a:lnTo>
                        <a:pt x="50" y="82"/>
                      </a:lnTo>
                      <a:lnTo>
                        <a:pt x="41" y="82"/>
                      </a:lnTo>
                      <a:lnTo>
                        <a:pt x="33" y="82"/>
                      </a:lnTo>
                      <a:lnTo>
                        <a:pt x="26" y="79"/>
                      </a:lnTo>
                      <a:lnTo>
                        <a:pt x="19" y="75"/>
                      </a:lnTo>
                      <a:lnTo>
                        <a:pt x="12" y="70"/>
                      </a:lnTo>
                      <a:lnTo>
                        <a:pt x="7" y="63"/>
                      </a:lnTo>
                      <a:lnTo>
                        <a:pt x="4" y="56"/>
                      </a:lnTo>
                      <a:lnTo>
                        <a:pt x="2" y="50"/>
                      </a:lnTo>
                      <a:lnTo>
                        <a:pt x="0" y="44"/>
                      </a:lnTo>
                      <a:lnTo>
                        <a:pt x="0" y="41"/>
                      </a:lnTo>
                      <a:lnTo>
                        <a:pt x="0" y="38"/>
                      </a:lnTo>
                      <a:lnTo>
                        <a:pt x="2" y="32"/>
                      </a:lnTo>
                      <a:lnTo>
                        <a:pt x="4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3"/>
                      </a:lnTo>
                      <a:lnTo>
                        <a:pt x="33" y="2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5" y="0"/>
                      </a:lnTo>
                      <a:lnTo>
                        <a:pt x="50" y="2"/>
                      </a:lnTo>
                      <a:lnTo>
                        <a:pt x="57" y="3"/>
                      </a:lnTo>
                      <a:lnTo>
                        <a:pt x="64" y="7"/>
                      </a:lnTo>
                      <a:lnTo>
                        <a:pt x="70" y="12"/>
                      </a:lnTo>
                      <a:lnTo>
                        <a:pt x="75" y="19"/>
                      </a:lnTo>
                      <a:lnTo>
                        <a:pt x="79" y="26"/>
                      </a:lnTo>
                      <a:lnTo>
                        <a:pt x="82" y="32"/>
                      </a:lnTo>
                      <a:lnTo>
                        <a:pt x="82" y="41"/>
                      </a:lnTo>
                    </a:path>
                  </a:pathLst>
                </a:custGeom>
                <a:noFill/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9" name="Rectangle 207"/>
                <p:cNvSpPr>
                  <a:spLocks noChangeArrowheads="1"/>
                </p:cNvSpPr>
                <p:nvPr/>
              </p:nvSpPr>
              <p:spPr bwMode="auto">
                <a:xfrm>
                  <a:off x="9732963" y="2078038"/>
                  <a:ext cx="469680" cy="220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shBim</a:t>
                  </a:r>
                </a:p>
              </p:txBody>
            </p:sp>
            <p:sp>
              <p:nvSpPr>
                <p:cNvPr id="630" name="Line 208"/>
                <p:cNvSpPr>
                  <a:spLocks noChangeShapeType="1"/>
                </p:cNvSpPr>
                <p:nvPr/>
              </p:nvSpPr>
              <p:spPr bwMode="auto">
                <a:xfrm>
                  <a:off x="9461500" y="2155825"/>
                  <a:ext cx="173038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1" name="Rectangle 209"/>
                <p:cNvSpPr>
                  <a:spLocks noChangeArrowheads="1"/>
                </p:cNvSpPr>
                <p:nvPr/>
              </p:nvSpPr>
              <p:spPr bwMode="auto">
                <a:xfrm>
                  <a:off x="9515475" y="2124075"/>
                  <a:ext cx="65088" cy="650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2" name="Rectangle 210"/>
                <p:cNvSpPr>
                  <a:spLocks noChangeArrowheads="1"/>
                </p:cNvSpPr>
                <p:nvPr/>
              </p:nvSpPr>
              <p:spPr bwMode="auto">
                <a:xfrm>
                  <a:off x="9515475" y="2124075"/>
                  <a:ext cx="65088" cy="65088"/>
                </a:xfrm>
                <a:prstGeom prst="rect">
                  <a:avLst/>
                </a:prstGeom>
                <a:noFill/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cxnSp>
        <p:nvCxnSpPr>
          <p:cNvPr id="16" name="Straight Connector 15"/>
          <p:cNvCxnSpPr/>
          <p:nvPr/>
        </p:nvCxnSpPr>
        <p:spPr bwMode="auto">
          <a:xfrm>
            <a:off x="5899669" y="4282218"/>
            <a:ext cx="10762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 bwMode="auto">
          <a:xfrm>
            <a:off x="7130655" y="4282218"/>
            <a:ext cx="10762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79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3349625" y="612255"/>
            <a:ext cx="2670175" cy="4264545"/>
            <a:chOff x="3349625" y="612255"/>
            <a:chExt cx="2670175" cy="4264545"/>
          </a:xfrm>
        </p:grpSpPr>
        <p:sp>
          <p:nvSpPr>
            <p:cNvPr id="5" name="TextBox 1"/>
            <p:cNvSpPr txBox="1">
              <a:spLocks noChangeArrowheads="1"/>
            </p:cNvSpPr>
            <p:nvPr/>
          </p:nvSpPr>
          <p:spPr bwMode="auto">
            <a:xfrm>
              <a:off x="3351212" y="2785544"/>
              <a:ext cx="6873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 err="1">
                  <a:latin typeface="Times New Roman" pitchFamily="18" charset="0"/>
                  <a:cs typeface="Times New Roman" pitchFamily="18" charset="0"/>
                </a:rPr>
                <a:t>Bcl-xL</a:t>
              </a:r>
              <a:endParaRPr lang="en-US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18"/>
            <p:cNvSpPr txBox="1">
              <a:spLocks noChangeArrowheads="1"/>
            </p:cNvSpPr>
            <p:nvPr/>
          </p:nvSpPr>
          <p:spPr bwMode="auto">
            <a:xfrm>
              <a:off x="3419475" y="2438400"/>
              <a:ext cx="6191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latin typeface="Times New Roman" pitchFamily="18" charset="0"/>
                  <a:cs typeface="Times New Roman" pitchFamily="18" charset="0"/>
                </a:rPr>
                <a:t>Mcl-1</a:t>
              </a:r>
            </a:p>
          </p:txBody>
        </p:sp>
        <p:sp>
          <p:nvSpPr>
            <p:cNvPr id="7" name="TextBox 1"/>
            <p:cNvSpPr txBox="1">
              <a:spLocks noChangeArrowheads="1"/>
            </p:cNvSpPr>
            <p:nvPr/>
          </p:nvSpPr>
          <p:spPr bwMode="auto">
            <a:xfrm>
              <a:off x="3505200" y="3096694"/>
              <a:ext cx="4714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 err="1">
                  <a:latin typeface="Times New Roman" pitchFamily="18" charset="0"/>
                  <a:cs typeface="Times New Roman" pitchFamily="18" charset="0"/>
                </a:rPr>
                <a:t>Bak</a:t>
              </a:r>
              <a:endParaRPr lang="en-US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1"/>
            <p:cNvSpPr txBox="1">
              <a:spLocks noChangeArrowheads="1"/>
            </p:cNvSpPr>
            <p:nvPr/>
          </p:nvSpPr>
          <p:spPr bwMode="auto">
            <a:xfrm>
              <a:off x="3349625" y="1620319"/>
              <a:ext cx="6873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Times New Roman" pitchFamily="18" charset="0"/>
                  <a:cs typeface="Times New Roman" pitchFamily="18" charset="0"/>
                </a:rPr>
                <a:t>Bcl-xL</a:t>
              </a:r>
            </a:p>
          </p:txBody>
        </p:sp>
        <p:sp>
          <p:nvSpPr>
            <p:cNvPr id="10" name="TextBox 28"/>
            <p:cNvSpPr txBox="1">
              <a:spLocks noChangeArrowheads="1"/>
            </p:cNvSpPr>
            <p:nvPr/>
          </p:nvSpPr>
          <p:spPr bwMode="auto">
            <a:xfrm>
              <a:off x="3422650" y="1295400"/>
              <a:ext cx="5794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latin typeface="Times New Roman" pitchFamily="18" charset="0"/>
                  <a:cs typeface="Times New Roman" pitchFamily="18" charset="0"/>
                </a:rPr>
                <a:t>Bcl-2</a:t>
              </a:r>
            </a:p>
          </p:txBody>
        </p:sp>
        <p:sp>
          <p:nvSpPr>
            <p:cNvPr id="11" name="TextBox 1"/>
            <p:cNvSpPr txBox="1">
              <a:spLocks noChangeArrowheads="1"/>
            </p:cNvSpPr>
            <p:nvPr/>
          </p:nvSpPr>
          <p:spPr bwMode="auto">
            <a:xfrm>
              <a:off x="3487737" y="1981200"/>
              <a:ext cx="49053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 err="1">
                  <a:latin typeface="Times New Roman" pitchFamily="18" charset="0"/>
                  <a:cs typeface="Times New Roman" pitchFamily="18" charset="0"/>
                </a:rPr>
                <a:t>Bim</a:t>
              </a:r>
              <a:endParaRPr lang="en-US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717"/>
            <p:cNvSpPr txBox="1">
              <a:spLocks noChangeArrowheads="1"/>
            </p:cNvSpPr>
            <p:nvPr/>
          </p:nvSpPr>
          <p:spPr bwMode="auto">
            <a:xfrm>
              <a:off x="3429000" y="3886200"/>
              <a:ext cx="5794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latin typeface="Times New Roman" pitchFamily="18" charset="0"/>
                  <a:cs typeface="Times New Roman" pitchFamily="18" charset="0"/>
                </a:rPr>
                <a:t>Bcl-2</a:t>
              </a:r>
            </a:p>
          </p:txBody>
        </p:sp>
        <p:sp>
          <p:nvSpPr>
            <p:cNvPr id="26" name="TextBox 719"/>
            <p:cNvSpPr txBox="1">
              <a:spLocks noChangeArrowheads="1"/>
            </p:cNvSpPr>
            <p:nvPr/>
          </p:nvSpPr>
          <p:spPr bwMode="auto">
            <a:xfrm>
              <a:off x="3368675" y="3528494"/>
              <a:ext cx="6191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latin typeface="Times New Roman" pitchFamily="18" charset="0"/>
                  <a:cs typeface="Times New Roman" pitchFamily="18" charset="0"/>
                </a:rPr>
                <a:t>Mcl-1</a:t>
              </a:r>
            </a:p>
          </p:txBody>
        </p:sp>
        <p:sp>
          <p:nvSpPr>
            <p:cNvPr id="28" name="TextBox 1"/>
            <p:cNvSpPr txBox="1">
              <a:spLocks noChangeArrowheads="1"/>
            </p:cNvSpPr>
            <p:nvPr/>
          </p:nvSpPr>
          <p:spPr bwMode="auto">
            <a:xfrm>
              <a:off x="3505200" y="4572000"/>
              <a:ext cx="4714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 err="1">
                  <a:latin typeface="Times New Roman" pitchFamily="18" charset="0"/>
                  <a:cs typeface="Times New Roman" pitchFamily="18" charset="0"/>
                </a:rPr>
                <a:t>Bax</a:t>
              </a:r>
              <a:endParaRPr lang="en-US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717"/>
            <p:cNvSpPr txBox="1">
              <a:spLocks noChangeArrowheads="1"/>
            </p:cNvSpPr>
            <p:nvPr/>
          </p:nvSpPr>
          <p:spPr bwMode="auto">
            <a:xfrm>
              <a:off x="3351213" y="4253982"/>
              <a:ext cx="6873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dirty="0" err="1">
                  <a:latin typeface="Times New Roman" pitchFamily="18" charset="0"/>
                  <a:cs typeface="Times New Roman" pitchFamily="18" charset="0"/>
                </a:rPr>
                <a:t>Bcl-xL</a:t>
              </a:r>
              <a:endParaRPr lang="en-US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3975100" y="612255"/>
              <a:ext cx="2044700" cy="4257677"/>
              <a:chOff x="3975100" y="612255"/>
              <a:chExt cx="1812925" cy="4257677"/>
            </a:xfrm>
          </p:grpSpPr>
          <p:sp>
            <p:nvSpPr>
              <p:cNvPr id="4" name="TextBox 4"/>
              <p:cNvSpPr txBox="1">
                <a:spLocks noChangeArrowheads="1"/>
              </p:cNvSpPr>
              <p:nvPr/>
            </p:nvSpPr>
            <p:spPr bwMode="auto">
              <a:xfrm rot="16200000">
                <a:off x="5252243" y="2679976"/>
                <a:ext cx="76676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IP: Bak </a:t>
                </a:r>
              </a:p>
            </p:txBody>
          </p:sp>
          <p:sp>
            <p:nvSpPr>
              <p:cNvPr id="8" name="TextBox 4"/>
              <p:cNvSpPr txBox="1">
                <a:spLocks noChangeArrowheads="1"/>
              </p:cNvSpPr>
              <p:nvPr/>
            </p:nvSpPr>
            <p:spPr bwMode="auto">
              <a:xfrm rot="16200000">
                <a:off x="5239543" y="1562376"/>
                <a:ext cx="78581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IP: Bim </a:t>
                </a:r>
              </a:p>
            </p:txBody>
          </p:sp>
          <p:sp>
            <p:nvSpPr>
              <p:cNvPr id="12" name="TextBox 231"/>
              <p:cNvSpPr txBox="1">
                <a:spLocks noChangeArrowheads="1"/>
              </p:cNvSpPr>
              <p:nvPr/>
            </p:nvSpPr>
            <p:spPr bwMode="auto">
              <a:xfrm>
                <a:off x="3975100" y="1015482"/>
                <a:ext cx="303212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3" name="TextBox 232"/>
              <p:cNvSpPr txBox="1">
                <a:spLocks noChangeArrowheads="1"/>
              </p:cNvSpPr>
              <p:nvPr/>
            </p:nvSpPr>
            <p:spPr bwMode="auto">
              <a:xfrm>
                <a:off x="4157564" y="1015482"/>
                <a:ext cx="41433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BZ</a:t>
                </a:r>
              </a:p>
            </p:txBody>
          </p:sp>
          <p:sp>
            <p:nvSpPr>
              <p:cNvPr id="14" name="TextBox 233"/>
              <p:cNvSpPr txBox="1">
                <a:spLocks noChangeArrowheads="1"/>
              </p:cNvSpPr>
              <p:nvPr/>
            </p:nvSpPr>
            <p:spPr bwMode="auto">
              <a:xfrm>
                <a:off x="4387850" y="1015482"/>
                <a:ext cx="51752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PB</a:t>
                </a:r>
              </a:p>
            </p:txBody>
          </p:sp>
          <p:sp>
            <p:nvSpPr>
              <p:cNvPr id="15" name="TextBox 233"/>
              <p:cNvSpPr txBox="1">
                <a:spLocks noChangeArrowheads="1"/>
              </p:cNvSpPr>
              <p:nvPr/>
            </p:nvSpPr>
            <p:spPr bwMode="auto">
              <a:xfrm>
                <a:off x="4672013" y="831332"/>
                <a:ext cx="509587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BZ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 smtClean="0">
                    <a:latin typeface="Times New Roman" pitchFamily="18" charset="0"/>
                    <a:cs typeface="Times New Roman" pitchFamily="18" charset="0"/>
                  </a:rPr>
                  <a:t>PB</a:t>
                </a:r>
                <a:endParaRPr lang="en-US" alt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3"/>
              <p:cNvSpPr txBox="1">
                <a:spLocks noChangeArrowheads="1"/>
              </p:cNvSpPr>
              <p:nvPr/>
            </p:nvSpPr>
            <p:spPr bwMode="auto">
              <a:xfrm rot="16200000">
                <a:off x="4845094" y="892451"/>
                <a:ext cx="50006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IGG</a:t>
                </a:r>
              </a:p>
            </p:txBody>
          </p:sp>
          <p:pic>
            <p:nvPicPr>
              <p:cNvPr id="17" name="Picture 3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1450" y="2812532"/>
                <a:ext cx="1427162" cy="26828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cxnSp>
            <p:nvCxnSpPr>
              <p:cNvPr id="18" name="Straight Connector 17"/>
              <p:cNvCxnSpPr/>
              <p:nvPr/>
            </p:nvCxnSpPr>
            <p:spPr bwMode="auto">
              <a:xfrm>
                <a:off x="5495925" y="2444232"/>
                <a:ext cx="0" cy="9572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" name="Picture 5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9387" y="3157019"/>
                <a:ext cx="1419225" cy="2444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20" name="Picture 3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90975" y="1326632"/>
                <a:ext cx="1433512" cy="2746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21" name="Picture 5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90975" y="1674294"/>
                <a:ext cx="1433512" cy="26511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22" name="Picture 59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1450" y="2006082"/>
                <a:ext cx="1443037" cy="2746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4625" y="3915844"/>
                <a:ext cx="1401762" cy="3317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25" name="Picture 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92562" y="3565007"/>
                <a:ext cx="1404938" cy="3000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27" name="TextBox 4"/>
              <p:cNvSpPr txBox="1">
                <a:spLocks noChangeArrowheads="1"/>
              </p:cNvSpPr>
              <p:nvPr/>
            </p:nvSpPr>
            <p:spPr bwMode="auto">
              <a:xfrm rot="16200000">
                <a:off x="5245893" y="3940451"/>
                <a:ext cx="76676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IP: Bax </a:t>
                </a:r>
              </a:p>
            </p:txBody>
          </p:sp>
          <p:cxnSp>
            <p:nvCxnSpPr>
              <p:cNvPr id="29" name="Straight Connector 28"/>
              <p:cNvCxnSpPr/>
              <p:nvPr/>
            </p:nvCxnSpPr>
            <p:spPr bwMode="auto">
              <a:xfrm>
                <a:off x="5499100" y="1326632"/>
                <a:ext cx="0" cy="9525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0" name="Picture 272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75100" y="4614344"/>
                <a:ext cx="1412875" cy="2349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31" name="Picture 271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4625" y="2441057"/>
                <a:ext cx="1439862" cy="29368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cxnSp>
            <p:nvCxnSpPr>
              <p:cNvPr id="33" name="Straight Connector 32"/>
              <p:cNvCxnSpPr/>
              <p:nvPr/>
            </p:nvCxnSpPr>
            <p:spPr bwMode="auto">
              <a:xfrm>
                <a:off x="5487987" y="3552307"/>
                <a:ext cx="0" cy="131762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4" name="Picture 383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4625" y="4292082"/>
                <a:ext cx="1401762" cy="2698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35" name="TextBox 2"/>
              <p:cNvSpPr txBox="1">
                <a:spLocks noChangeArrowheads="1"/>
              </p:cNvSpPr>
              <p:nvPr/>
            </p:nvSpPr>
            <p:spPr bwMode="auto">
              <a:xfrm rot="16200000">
                <a:off x="4933482" y="824187"/>
                <a:ext cx="728663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Lysates</a:t>
                </a: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43658" y="10252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92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8236" y="4416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9071" y="3765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7351" y="3765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0" name="Group 159"/>
          <p:cNvGrpSpPr/>
          <p:nvPr/>
        </p:nvGrpSpPr>
        <p:grpSpPr>
          <a:xfrm>
            <a:off x="1425308" y="3686067"/>
            <a:ext cx="3026073" cy="2807847"/>
            <a:chOff x="0" y="3686067"/>
            <a:chExt cx="3026073" cy="2807847"/>
          </a:xfrm>
        </p:grpSpPr>
        <p:grpSp>
          <p:nvGrpSpPr>
            <p:cNvPr id="158" name="Group 157"/>
            <p:cNvGrpSpPr/>
            <p:nvPr/>
          </p:nvGrpSpPr>
          <p:grpSpPr>
            <a:xfrm>
              <a:off x="0" y="3987801"/>
              <a:ext cx="3026073" cy="2506113"/>
              <a:chOff x="0" y="3987801"/>
              <a:chExt cx="3026073" cy="2506113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697366" y="4343400"/>
                <a:ext cx="28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630566" y="4267200"/>
                <a:ext cx="28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071518" y="4343400"/>
                <a:ext cx="28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66718" y="4583668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Rectangle 181"/>
              <p:cNvSpPr>
                <a:spLocks noChangeArrowheads="1"/>
              </p:cNvSpPr>
              <p:nvPr/>
            </p:nvSpPr>
            <p:spPr bwMode="auto">
              <a:xfrm rot="16200000">
                <a:off x="-376385" y="4910987"/>
                <a:ext cx="96821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dead cells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Rectangle 5"/>
              <p:cNvSpPr>
                <a:spLocks noChangeArrowheads="1"/>
              </p:cNvSpPr>
              <p:nvPr/>
            </p:nvSpPr>
            <p:spPr bwMode="auto">
              <a:xfrm>
                <a:off x="652463" y="5976938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Rectangle 6"/>
              <p:cNvSpPr>
                <a:spLocks noChangeArrowheads="1"/>
              </p:cNvSpPr>
              <p:nvPr/>
            </p:nvSpPr>
            <p:spPr bwMode="auto">
              <a:xfrm>
                <a:off x="797496" y="6019800"/>
                <a:ext cx="26930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1130301" y="6019800"/>
                <a:ext cx="26930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Rectangle 9"/>
              <p:cNvSpPr>
                <a:spLocks noChangeArrowheads="1"/>
              </p:cNvSpPr>
              <p:nvPr/>
            </p:nvSpPr>
            <p:spPr bwMode="auto">
              <a:xfrm>
                <a:off x="1636713" y="6019800"/>
                <a:ext cx="35907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Rectangle 13"/>
              <p:cNvSpPr>
                <a:spLocks noChangeArrowheads="1"/>
              </p:cNvSpPr>
              <p:nvPr/>
            </p:nvSpPr>
            <p:spPr bwMode="auto">
              <a:xfrm>
                <a:off x="2667000" y="6019800"/>
                <a:ext cx="35907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Line 14"/>
              <p:cNvSpPr>
                <a:spLocks noChangeShapeType="1"/>
              </p:cNvSpPr>
              <p:nvPr/>
            </p:nvSpPr>
            <p:spPr bwMode="auto">
              <a:xfrm>
                <a:off x="674688" y="5903913"/>
                <a:ext cx="21669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Line 15"/>
              <p:cNvSpPr>
                <a:spLocks noChangeShapeType="1"/>
              </p:cNvSpPr>
              <p:nvPr/>
            </p:nvSpPr>
            <p:spPr bwMode="auto">
              <a:xfrm>
                <a:off x="682626" y="5903913"/>
                <a:ext cx="0" cy="523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Line 16"/>
              <p:cNvSpPr>
                <a:spLocks noChangeShapeType="1"/>
              </p:cNvSpPr>
              <p:nvPr/>
            </p:nvSpPr>
            <p:spPr bwMode="auto">
              <a:xfrm>
                <a:off x="950913" y="5903913"/>
                <a:ext cx="0" cy="523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Line 17"/>
              <p:cNvSpPr>
                <a:spLocks noChangeShapeType="1"/>
              </p:cNvSpPr>
              <p:nvPr/>
            </p:nvSpPr>
            <p:spPr bwMode="auto">
              <a:xfrm>
                <a:off x="1220788" y="5903913"/>
                <a:ext cx="0" cy="523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Line 19"/>
              <p:cNvSpPr>
                <a:spLocks noChangeShapeType="1"/>
              </p:cNvSpPr>
              <p:nvPr/>
            </p:nvSpPr>
            <p:spPr bwMode="auto">
              <a:xfrm>
                <a:off x="1758951" y="5903913"/>
                <a:ext cx="0" cy="523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Line 23"/>
              <p:cNvSpPr>
                <a:spLocks noChangeShapeType="1"/>
              </p:cNvSpPr>
              <p:nvPr/>
            </p:nvSpPr>
            <p:spPr bwMode="auto">
              <a:xfrm>
                <a:off x="2835276" y="5903913"/>
                <a:ext cx="0" cy="523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Rectangle 24"/>
              <p:cNvSpPr>
                <a:spLocks noChangeArrowheads="1"/>
              </p:cNvSpPr>
              <p:nvPr/>
            </p:nvSpPr>
            <p:spPr bwMode="auto">
              <a:xfrm>
                <a:off x="386333" y="5816601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Rectangle 25"/>
              <p:cNvSpPr>
                <a:spLocks noChangeArrowheads="1"/>
              </p:cNvSpPr>
              <p:nvPr/>
            </p:nvSpPr>
            <p:spPr bwMode="auto">
              <a:xfrm>
                <a:off x="324421" y="5451476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Rectangle 26"/>
              <p:cNvSpPr>
                <a:spLocks noChangeArrowheads="1"/>
              </p:cNvSpPr>
              <p:nvPr/>
            </p:nvSpPr>
            <p:spPr bwMode="auto">
              <a:xfrm>
                <a:off x="324421" y="5084763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Rectangle 27"/>
              <p:cNvSpPr>
                <a:spLocks noChangeArrowheads="1"/>
              </p:cNvSpPr>
              <p:nvPr/>
            </p:nvSpPr>
            <p:spPr bwMode="auto">
              <a:xfrm>
                <a:off x="324421" y="4719638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Rectangle 28"/>
              <p:cNvSpPr>
                <a:spLocks noChangeArrowheads="1"/>
              </p:cNvSpPr>
              <p:nvPr/>
            </p:nvSpPr>
            <p:spPr bwMode="auto">
              <a:xfrm>
                <a:off x="324421" y="4354513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Rectangle 29"/>
              <p:cNvSpPr>
                <a:spLocks noChangeArrowheads="1"/>
              </p:cNvSpPr>
              <p:nvPr/>
            </p:nvSpPr>
            <p:spPr bwMode="auto">
              <a:xfrm>
                <a:off x="264096" y="3987801"/>
                <a:ext cx="26930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Line 30"/>
              <p:cNvSpPr>
                <a:spLocks noChangeShapeType="1"/>
              </p:cNvSpPr>
              <p:nvPr/>
            </p:nvSpPr>
            <p:spPr bwMode="auto">
              <a:xfrm flipV="1">
                <a:off x="682626" y="4067176"/>
                <a:ext cx="0" cy="184626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Line 31"/>
              <p:cNvSpPr>
                <a:spLocks noChangeShapeType="1"/>
              </p:cNvSpPr>
              <p:nvPr/>
            </p:nvSpPr>
            <p:spPr bwMode="auto">
              <a:xfrm flipH="1">
                <a:off x="641351" y="5903913"/>
                <a:ext cx="4127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Line 32"/>
              <p:cNvSpPr>
                <a:spLocks noChangeShapeType="1"/>
              </p:cNvSpPr>
              <p:nvPr/>
            </p:nvSpPr>
            <p:spPr bwMode="auto">
              <a:xfrm flipH="1">
                <a:off x="641351" y="5538788"/>
                <a:ext cx="4127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Line 33"/>
              <p:cNvSpPr>
                <a:spLocks noChangeShapeType="1"/>
              </p:cNvSpPr>
              <p:nvPr/>
            </p:nvSpPr>
            <p:spPr bwMode="auto">
              <a:xfrm flipH="1">
                <a:off x="641351" y="5172076"/>
                <a:ext cx="4127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Line 34"/>
              <p:cNvSpPr>
                <a:spLocks noChangeShapeType="1"/>
              </p:cNvSpPr>
              <p:nvPr/>
            </p:nvSpPr>
            <p:spPr bwMode="auto">
              <a:xfrm flipH="1">
                <a:off x="641351" y="4806951"/>
                <a:ext cx="4127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Line 35"/>
              <p:cNvSpPr>
                <a:spLocks noChangeShapeType="1"/>
              </p:cNvSpPr>
              <p:nvPr/>
            </p:nvSpPr>
            <p:spPr bwMode="auto">
              <a:xfrm flipH="1">
                <a:off x="641351" y="4441826"/>
                <a:ext cx="4127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Line 36"/>
              <p:cNvSpPr>
                <a:spLocks noChangeShapeType="1"/>
              </p:cNvSpPr>
              <p:nvPr/>
            </p:nvSpPr>
            <p:spPr bwMode="auto">
              <a:xfrm flipH="1">
                <a:off x="641351" y="4075113"/>
                <a:ext cx="4127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Freeform 37"/>
              <p:cNvSpPr>
                <a:spLocks/>
              </p:cNvSpPr>
              <p:nvPr/>
            </p:nvSpPr>
            <p:spPr bwMode="auto">
              <a:xfrm>
                <a:off x="682626" y="5283201"/>
                <a:ext cx="2152650" cy="346075"/>
              </a:xfrm>
              <a:custGeom>
                <a:avLst/>
                <a:gdLst>
                  <a:gd name="T0" fmla="*/ 0 w 2712"/>
                  <a:gd name="T1" fmla="*/ 438 h 438"/>
                  <a:gd name="T2" fmla="*/ 0 w 2712"/>
                  <a:gd name="T3" fmla="*/ 438 h 438"/>
                  <a:gd name="T4" fmla="*/ 0 w 2712"/>
                  <a:gd name="T5" fmla="*/ 438 h 438"/>
                  <a:gd name="T6" fmla="*/ 339 w 2712"/>
                  <a:gd name="T7" fmla="*/ 219 h 438"/>
                  <a:gd name="T8" fmla="*/ 339 w 2712"/>
                  <a:gd name="T9" fmla="*/ 219 h 438"/>
                  <a:gd name="T10" fmla="*/ 678 w 2712"/>
                  <a:gd name="T11" fmla="*/ 92 h 438"/>
                  <a:gd name="T12" fmla="*/ 678 w 2712"/>
                  <a:gd name="T13" fmla="*/ 92 h 438"/>
                  <a:gd name="T14" fmla="*/ 1356 w 2712"/>
                  <a:gd name="T15" fmla="*/ 12 h 438"/>
                  <a:gd name="T16" fmla="*/ 1356 w 2712"/>
                  <a:gd name="T17" fmla="*/ 12 h 438"/>
                  <a:gd name="T18" fmla="*/ 2712 w 2712"/>
                  <a:gd name="T19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2" h="438">
                    <a:moveTo>
                      <a:pt x="0" y="438"/>
                    </a:moveTo>
                    <a:lnTo>
                      <a:pt x="0" y="438"/>
                    </a:lnTo>
                    <a:lnTo>
                      <a:pt x="0" y="438"/>
                    </a:lnTo>
                    <a:lnTo>
                      <a:pt x="339" y="219"/>
                    </a:lnTo>
                    <a:lnTo>
                      <a:pt x="339" y="219"/>
                    </a:lnTo>
                    <a:lnTo>
                      <a:pt x="678" y="92"/>
                    </a:lnTo>
                    <a:lnTo>
                      <a:pt x="678" y="92"/>
                    </a:lnTo>
                    <a:lnTo>
                      <a:pt x="1356" y="12"/>
                    </a:lnTo>
                    <a:lnTo>
                      <a:pt x="1356" y="12"/>
                    </a:lnTo>
                    <a:lnTo>
                      <a:pt x="2712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Line 38"/>
              <p:cNvSpPr>
                <a:spLocks noChangeShapeType="1"/>
              </p:cNvSpPr>
              <p:nvPr/>
            </p:nvSpPr>
            <p:spPr bwMode="auto">
              <a:xfrm>
                <a:off x="682626" y="5580063"/>
                <a:ext cx="0" cy="4921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Line 39"/>
              <p:cNvSpPr>
                <a:spLocks noChangeShapeType="1"/>
              </p:cNvSpPr>
              <p:nvPr/>
            </p:nvSpPr>
            <p:spPr bwMode="auto">
              <a:xfrm>
                <a:off x="654051" y="558006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Line 40"/>
              <p:cNvSpPr>
                <a:spLocks noChangeShapeType="1"/>
              </p:cNvSpPr>
              <p:nvPr/>
            </p:nvSpPr>
            <p:spPr bwMode="auto">
              <a:xfrm>
                <a:off x="682626" y="5629276"/>
                <a:ext cx="0" cy="508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Line 41"/>
              <p:cNvSpPr>
                <a:spLocks noChangeShapeType="1"/>
              </p:cNvSpPr>
              <p:nvPr/>
            </p:nvSpPr>
            <p:spPr bwMode="auto">
              <a:xfrm>
                <a:off x="654051" y="5680076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Line 42"/>
              <p:cNvSpPr>
                <a:spLocks noChangeShapeType="1"/>
              </p:cNvSpPr>
              <p:nvPr/>
            </p:nvSpPr>
            <p:spPr bwMode="auto">
              <a:xfrm>
                <a:off x="950913" y="5314951"/>
                <a:ext cx="0" cy="1412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Line 43"/>
              <p:cNvSpPr>
                <a:spLocks noChangeShapeType="1"/>
              </p:cNvSpPr>
              <p:nvPr/>
            </p:nvSpPr>
            <p:spPr bwMode="auto">
              <a:xfrm>
                <a:off x="922338" y="5314951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Line 44"/>
              <p:cNvSpPr>
                <a:spLocks noChangeShapeType="1"/>
              </p:cNvSpPr>
              <p:nvPr/>
            </p:nvSpPr>
            <p:spPr bwMode="auto">
              <a:xfrm>
                <a:off x="950913" y="5456238"/>
                <a:ext cx="0" cy="1412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Line 45"/>
              <p:cNvSpPr>
                <a:spLocks noChangeShapeType="1"/>
              </p:cNvSpPr>
              <p:nvPr/>
            </p:nvSpPr>
            <p:spPr bwMode="auto">
              <a:xfrm>
                <a:off x="922338" y="5597526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Line 46"/>
              <p:cNvSpPr>
                <a:spLocks noChangeShapeType="1"/>
              </p:cNvSpPr>
              <p:nvPr/>
            </p:nvSpPr>
            <p:spPr bwMode="auto">
              <a:xfrm>
                <a:off x="1220788" y="5175251"/>
                <a:ext cx="0" cy="1809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Line 47"/>
              <p:cNvSpPr>
                <a:spLocks noChangeShapeType="1"/>
              </p:cNvSpPr>
              <p:nvPr/>
            </p:nvSpPr>
            <p:spPr bwMode="auto">
              <a:xfrm>
                <a:off x="1192213" y="5175251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Line 48"/>
              <p:cNvSpPr>
                <a:spLocks noChangeShapeType="1"/>
              </p:cNvSpPr>
              <p:nvPr/>
            </p:nvSpPr>
            <p:spPr bwMode="auto">
              <a:xfrm>
                <a:off x="1220788" y="5356226"/>
                <a:ext cx="0" cy="1793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Line 49"/>
              <p:cNvSpPr>
                <a:spLocks noChangeShapeType="1"/>
              </p:cNvSpPr>
              <p:nvPr/>
            </p:nvSpPr>
            <p:spPr bwMode="auto">
              <a:xfrm>
                <a:off x="1192213" y="553561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Line 50"/>
              <p:cNvSpPr>
                <a:spLocks noChangeShapeType="1"/>
              </p:cNvSpPr>
              <p:nvPr/>
            </p:nvSpPr>
            <p:spPr bwMode="auto">
              <a:xfrm>
                <a:off x="1758951" y="5097463"/>
                <a:ext cx="0" cy="1936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Line 51"/>
              <p:cNvSpPr>
                <a:spLocks noChangeShapeType="1"/>
              </p:cNvSpPr>
              <p:nvPr/>
            </p:nvSpPr>
            <p:spPr bwMode="auto">
              <a:xfrm>
                <a:off x="1730376" y="509746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Line 52"/>
              <p:cNvSpPr>
                <a:spLocks noChangeShapeType="1"/>
              </p:cNvSpPr>
              <p:nvPr/>
            </p:nvSpPr>
            <p:spPr bwMode="auto">
              <a:xfrm>
                <a:off x="1758951" y="5291138"/>
                <a:ext cx="0" cy="1936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Line 53"/>
              <p:cNvSpPr>
                <a:spLocks noChangeShapeType="1"/>
              </p:cNvSpPr>
              <p:nvPr/>
            </p:nvSpPr>
            <p:spPr bwMode="auto">
              <a:xfrm>
                <a:off x="1730376" y="548481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Line 54"/>
              <p:cNvSpPr>
                <a:spLocks noChangeShapeType="1"/>
              </p:cNvSpPr>
              <p:nvPr/>
            </p:nvSpPr>
            <p:spPr bwMode="auto">
              <a:xfrm>
                <a:off x="2835276" y="5102226"/>
                <a:ext cx="0" cy="1809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Line 55"/>
              <p:cNvSpPr>
                <a:spLocks noChangeShapeType="1"/>
              </p:cNvSpPr>
              <p:nvPr/>
            </p:nvSpPr>
            <p:spPr bwMode="auto">
              <a:xfrm>
                <a:off x="2806701" y="5102226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Line 56"/>
              <p:cNvSpPr>
                <a:spLocks noChangeShapeType="1"/>
              </p:cNvSpPr>
              <p:nvPr/>
            </p:nvSpPr>
            <p:spPr bwMode="auto">
              <a:xfrm>
                <a:off x="2835276" y="5283201"/>
                <a:ext cx="0" cy="1793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Line 57"/>
              <p:cNvSpPr>
                <a:spLocks noChangeShapeType="1"/>
              </p:cNvSpPr>
              <p:nvPr/>
            </p:nvSpPr>
            <p:spPr bwMode="auto">
              <a:xfrm>
                <a:off x="2806701" y="5462588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Freeform 58"/>
              <p:cNvSpPr>
                <a:spLocks/>
              </p:cNvSpPr>
              <p:nvPr/>
            </p:nvSpPr>
            <p:spPr bwMode="auto">
              <a:xfrm>
                <a:off x="654051" y="5592763"/>
                <a:ext cx="57150" cy="73025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Freeform 59"/>
              <p:cNvSpPr>
                <a:spLocks/>
              </p:cNvSpPr>
              <p:nvPr/>
            </p:nvSpPr>
            <p:spPr bwMode="auto">
              <a:xfrm>
                <a:off x="654051" y="5592763"/>
                <a:ext cx="57150" cy="73025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Freeform 60"/>
              <p:cNvSpPr>
                <a:spLocks/>
              </p:cNvSpPr>
              <p:nvPr/>
            </p:nvSpPr>
            <p:spPr bwMode="auto">
              <a:xfrm>
                <a:off x="922338" y="5419726"/>
                <a:ext cx="57150" cy="73025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Freeform 61"/>
              <p:cNvSpPr>
                <a:spLocks/>
              </p:cNvSpPr>
              <p:nvPr/>
            </p:nvSpPr>
            <p:spPr bwMode="auto">
              <a:xfrm>
                <a:off x="922338" y="5419726"/>
                <a:ext cx="57150" cy="73025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Freeform 62"/>
              <p:cNvSpPr>
                <a:spLocks/>
              </p:cNvSpPr>
              <p:nvPr/>
            </p:nvSpPr>
            <p:spPr bwMode="auto">
              <a:xfrm>
                <a:off x="1192213" y="5319713"/>
                <a:ext cx="57150" cy="73025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" name="Freeform 63"/>
              <p:cNvSpPr>
                <a:spLocks/>
              </p:cNvSpPr>
              <p:nvPr/>
            </p:nvSpPr>
            <p:spPr bwMode="auto">
              <a:xfrm>
                <a:off x="1192213" y="5319713"/>
                <a:ext cx="57150" cy="73025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Freeform 64"/>
              <p:cNvSpPr>
                <a:spLocks/>
              </p:cNvSpPr>
              <p:nvPr/>
            </p:nvSpPr>
            <p:spPr bwMode="auto">
              <a:xfrm>
                <a:off x="1730376" y="5254626"/>
                <a:ext cx="57150" cy="73025"/>
              </a:xfrm>
              <a:custGeom>
                <a:avLst/>
                <a:gdLst>
                  <a:gd name="T0" fmla="*/ 36 w 72"/>
                  <a:gd name="T1" fmla="*/ 0 h 93"/>
                  <a:gd name="T2" fmla="*/ 72 w 72"/>
                  <a:gd name="T3" fmla="*/ 93 h 93"/>
                  <a:gd name="T4" fmla="*/ 0 w 72"/>
                  <a:gd name="T5" fmla="*/ 93 h 93"/>
                  <a:gd name="T6" fmla="*/ 36 w 72"/>
                  <a:gd name="T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3">
                    <a:moveTo>
                      <a:pt x="36" y="0"/>
                    </a:moveTo>
                    <a:lnTo>
                      <a:pt x="72" y="93"/>
                    </a:lnTo>
                    <a:lnTo>
                      <a:pt x="0" y="93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Freeform 65"/>
              <p:cNvSpPr>
                <a:spLocks/>
              </p:cNvSpPr>
              <p:nvPr/>
            </p:nvSpPr>
            <p:spPr bwMode="auto">
              <a:xfrm>
                <a:off x="1730376" y="5254626"/>
                <a:ext cx="57150" cy="73025"/>
              </a:xfrm>
              <a:custGeom>
                <a:avLst/>
                <a:gdLst>
                  <a:gd name="T0" fmla="*/ 36 w 72"/>
                  <a:gd name="T1" fmla="*/ 0 h 93"/>
                  <a:gd name="T2" fmla="*/ 72 w 72"/>
                  <a:gd name="T3" fmla="*/ 93 h 93"/>
                  <a:gd name="T4" fmla="*/ 0 w 72"/>
                  <a:gd name="T5" fmla="*/ 93 h 93"/>
                  <a:gd name="T6" fmla="*/ 36 w 72"/>
                  <a:gd name="T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3">
                    <a:moveTo>
                      <a:pt x="36" y="0"/>
                    </a:moveTo>
                    <a:lnTo>
                      <a:pt x="72" y="93"/>
                    </a:lnTo>
                    <a:lnTo>
                      <a:pt x="0" y="93"/>
                    </a:lnTo>
                    <a:lnTo>
                      <a:pt x="36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Freeform 66"/>
              <p:cNvSpPr>
                <a:spLocks/>
              </p:cNvSpPr>
              <p:nvPr/>
            </p:nvSpPr>
            <p:spPr bwMode="auto">
              <a:xfrm>
                <a:off x="2806701" y="5245101"/>
                <a:ext cx="57150" cy="74613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" name="Freeform 67"/>
              <p:cNvSpPr>
                <a:spLocks/>
              </p:cNvSpPr>
              <p:nvPr/>
            </p:nvSpPr>
            <p:spPr bwMode="auto">
              <a:xfrm>
                <a:off x="2806701" y="5245101"/>
                <a:ext cx="57150" cy="74613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Freeform 68"/>
              <p:cNvSpPr>
                <a:spLocks/>
              </p:cNvSpPr>
              <p:nvPr/>
            </p:nvSpPr>
            <p:spPr bwMode="auto">
              <a:xfrm>
                <a:off x="682626" y="5454651"/>
                <a:ext cx="2152650" cy="225425"/>
              </a:xfrm>
              <a:custGeom>
                <a:avLst/>
                <a:gdLst>
                  <a:gd name="T0" fmla="*/ 0 w 2712"/>
                  <a:gd name="T1" fmla="*/ 284 h 284"/>
                  <a:gd name="T2" fmla="*/ 0 w 2712"/>
                  <a:gd name="T3" fmla="*/ 284 h 284"/>
                  <a:gd name="T4" fmla="*/ 0 w 2712"/>
                  <a:gd name="T5" fmla="*/ 284 h 284"/>
                  <a:gd name="T6" fmla="*/ 339 w 2712"/>
                  <a:gd name="T7" fmla="*/ 205 h 284"/>
                  <a:gd name="T8" fmla="*/ 339 w 2712"/>
                  <a:gd name="T9" fmla="*/ 205 h 284"/>
                  <a:gd name="T10" fmla="*/ 678 w 2712"/>
                  <a:gd name="T11" fmla="*/ 175 h 284"/>
                  <a:gd name="T12" fmla="*/ 678 w 2712"/>
                  <a:gd name="T13" fmla="*/ 175 h 284"/>
                  <a:gd name="T14" fmla="*/ 1356 w 2712"/>
                  <a:gd name="T15" fmla="*/ 98 h 284"/>
                  <a:gd name="T16" fmla="*/ 1356 w 2712"/>
                  <a:gd name="T17" fmla="*/ 98 h 284"/>
                  <a:gd name="T18" fmla="*/ 2712 w 2712"/>
                  <a:gd name="T1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2" h="284">
                    <a:moveTo>
                      <a:pt x="0" y="284"/>
                    </a:moveTo>
                    <a:lnTo>
                      <a:pt x="0" y="284"/>
                    </a:lnTo>
                    <a:lnTo>
                      <a:pt x="0" y="284"/>
                    </a:lnTo>
                    <a:lnTo>
                      <a:pt x="339" y="205"/>
                    </a:lnTo>
                    <a:lnTo>
                      <a:pt x="339" y="205"/>
                    </a:lnTo>
                    <a:lnTo>
                      <a:pt x="678" y="175"/>
                    </a:lnTo>
                    <a:lnTo>
                      <a:pt x="678" y="175"/>
                    </a:lnTo>
                    <a:lnTo>
                      <a:pt x="1356" y="98"/>
                    </a:lnTo>
                    <a:lnTo>
                      <a:pt x="1356" y="98"/>
                    </a:lnTo>
                    <a:lnTo>
                      <a:pt x="2712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Line 69"/>
              <p:cNvSpPr>
                <a:spLocks noChangeShapeType="1"/>
              </p:cNvSpPr>
              <p:nvPr/>
            </p:nvSpPr>
            <p:spPr bwMode="auto">
              <a:xfrm>
                <a:off x="950913" y="5572126"/>
                <a:ext cx="0" cy="460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Line 70"/>
              <p:cNvSpPr>
                <a:spLocks noChangeShapeType="1"/>
              </p:cNvSpPr>
              <p:nvPr/>
            </p:nvSpPr>
            <p:spPr bwMode="auto">
              <a:xfrm>
                <a:off x="922338" y="5572126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Line 71"/>
              <p:cNvSpPr>
                <a:spLocks noChangeShapeType="1"/>
              </p:cNvSpPr>
              <p:nvPr/>
            </p:nvSpPr>
            <p:spPr bwMode="auto">
              <a:xfrm>
                <a:off x="950913" y="5618163"/>
                <a:ext cx="0" cy="444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Line 72"/>
              <p:cNvSpPr>
                <a:spLocks noChangeShapeType="1"/>
              </p:cNvSpPr>
              <p:nvPr/>
            </p:nvSpPr>
            <p:spPr bwMode="auto">
              <a:xfrm>
                <a:off x="922338" y="566261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Line 73"/>
              <p:cNvSpPr>
                <a:spLocks noChangeShapeType="1"/>
              </p:cNvSpPr>
              <p:nvPr/>
            </p:nvSpPr>
            <p:spPr bwMode="auto">
              <a:xfrm>
                <a:off x="1220788" y="5497513"/>
                <a:ext cx="0" cy="952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Line 74"/>
              <p:cNvSpPr>
                <a:spLocks noChangeShapeType="1"/>
              </p:cNvSpPr>
              <p:nvPr/>
            </p:nvSpPr>
            <p:spPr bwMode="auto">
              <a:xfrm>
                <a:off x="1192213" y="549751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Line 75"/>
              <p:cNvSpPr>
                <a:spLocks noChangeShapeType="1"/>
              </p:cNvSpPr>
              <p:nvPr/>
            </p:nvSpPr>
            <p:spPr bwMode="auto">
              <a:xfrm>
                <a:off x="1220788" y="5592763"/>
                <a:ext cx="0" cy="968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Line 76"/>
              <p:cNvSpPr>
                <a:spLocks noChangeShapeType="1"/>
              </p:cNvSpPr>
              <p:nvPr/>
            </p:nvSpPr>
            <p:spPr bwMode="auto">
              <a:xfrm>
                <a:off x="1192213" y="5689601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Line 77"/>
              <p:cNvSpPr>
                <a:spLocks noChangeShapeType="1"/>
              </p:cNvSpPr>
              <p:nvPr/>
            </p:nvSpPr>
            <p:spPr bwMode="auto">
              <a:xfrm>
                <a:off x="1758951" y="5395913"/>
                <a:ext cx="0" cy="13652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Line 78"/>
              <p:cNvSpPr>
                <a:spLocks noChangeShapeType="1"/>
              </p:cNvSpPr>
              <p:nvPr/>
            </p:nvSpPr>
            <p:spPr bwMode="auto">
              <a:xfrm>
                <a:off x="1730376" y="539591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Line 79"/>
              <p:cNvSpPr>
                <a:spLocks noChangeShapeType="1"/>
              </p:cNvSpPr>
              <p:nvPr/>
            </p:nvSpPr>
            <p:spPr bwMode="auto">
              <a:xfrm>
                <a:off x="1758951" y="5532438"/>
                <a:ext cx="0" cy="13652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Line 80"/>
              <p:cNvSpPr>
                <a:spLocks noChangeShapeType="1"/>
              </p:cNvSpPr>
              <p:nvPr/>
            </p:nvSpPr>
            <p:spPr bwMode="auto">
              <a:xfrm>
                <a:off x="1730376" y="566896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Line 81"/>
              <p:cNvSpPr>
                <a:spLocks noChangeShapeType="1"/>
              </p:cNvSpPr>
              <p:nvPr/>
            </p:nvSpPr>
            <p:spPr bwMode="auto">
              <a:xfrm>
                <a:off x="2835276" y="5337176"/>
                <a:ext cx="0" cy="1174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" name="Line 82"/>
              <p:cNvSpPr>
                <a:spLocks noChangeShapeType="1"/>
              </p:cNvSpPr>
              <p:nvPr/>
            </p:nvSpPr>
            <p:spPr bwMode="auto">
              <a:xfrm>
                <a:off x="2806701" y="5337176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" name="Line 83"/>
              <p:cNvSpPr>
                <a:spLocks noChangeShapeType="1"/>
              </p:cNvSpPr>
              <p:nvPr/>
            </p:nvSpPr>
            <p:spPr bwMode="auto">
              <a:xfrm>
                <a:off x="2835276" y="5454651"/>
                <a:ext cx="0" cy="1174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" name="Line 84"/>
              <p:cNvSpPr>
                <a:spLocks noChangeShapeType="1"/>
              </p:cNvSpPr>
              <p:nvPr/>
            </p:nvSpPr>
            <p:spPr bwMode="auto">
              <a:xfrm>
                <a:off x="2806701" y="5572126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Rectangle 85"/>
              <p:cNvSpPr>
                <a:spLocks noChangeArrowheads="1"/>
              </p:cNvSpPr>
              <p:nvPr/>
            </p:nvSpPr>
            <p:spPr bwMode="auto">
              <a:xfrm>
                <a:off x="654051" y="5643563"/>
                <a:ext cx="57150" cy="730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Rectangle 86"/>
              <p:cNvSpPr>
                <a:spLocks noChangeArrowheads="1"/>
              </p:cNvSpPr>
              <p:nvPr/>
            </p:nvSpPr>
            <p:spPr bwMode="auto">
              <a:xfrm>
                <a:off x="654051" y="5643563"/>
                <a:ext cx="57150" cy="73025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" name="Rectangle 87"/>
              <p:cNvSpPr>
                <a:spLocks noChangeArrowheads="1"/>
              </p:cNvSpPr>
              <p:nvPr/>
            </p:nvSpPr>
            <p:spPr bwMode="auto">
              <a:xfrm>
                <a:off x="922338" y="5581651"/>
                <a:ext cx="57150" cy="730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" name="Rectangle 88"/>
              <p:cNvSpPr>
                <a:spLocks noChangeArrowheads="1"/>
              </p:cNvSpPr>
              <p:nvPr/>
            </p:nvSpPr>
            <p:spPr bwMode="auto">
              <a:xfrm>
                <a:off x="922338" y="5581651"/>
                <a:ext cx="57150" cy="73025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" name="Rectangle 89"/>
              <p:cNvSpPr>
                <a:spLocks noChangeArrowheads="1"/>
              </p:cNvSpPr>
              <p:nvPr/>
            </p:nvSpPr>
            <p:spPr bwMode="auto">
              <a:xfrm>
                <a:off x="1192213" y="5556251"/>
                <a:ext cx="57150" cy="730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Rectangle 90"/>
              <p:cNvSpPr>
                <a:spLocks noChangeArrowheads="1"/>
              </p:cNvSpPr>
              <p:nvPr/>
            </p:nvSpPr>
            <p:spPr bwMode="auto">
              <a:xfrm>
                <a:off x="1192213" y="5556251"/>
                <a:ext cx="57150" cy="73025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Rectangle 91"/>
              <p:cNvSpPr>
                <a:spLocks noChangeArrowheads="1"/>
              </p:cNvSpPr>
              <p:nvPr/>
            </p:nvSpPr>
            <p:spPr bwMode="auto">
              <a:xfrm>
                <a:off x="1730376" y="5495926"/>
                <a:ext cx="57150" cy="730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" name="Rectangle 92"/>
              <p:cNvSpPr>
                <a:spLocks noChangeArrowheads="1"/>
              </p:cNvSpPr>
              <p:nvPr/>
            </p:nvSpPr>
            <p:spPr bwMode="auto">
              <a:xfrm>
                <a:off x="1730376" y="5495926"/>
                <a:ext cx="57150" cy="73025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Rectangle 93"/>
              <p:cNvSpPr>
                <a:spLocks noChangeArrowheads="1"/>
              </p:cNvSpPr>
              <p:nvPr/>
            </p:nvSpPr>
            <p:spPr bwMode="auto">
              <a:xfrm>
                <a:off x="2806701" y="5418138"/>
                <a:ext cx="57150" cy="730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Rectangle 94"/>
              <p:cNvSpPr>
                <a:spLocks noChangeArrowheads="1"/>
              </p:cNvSpPr>
              <p:nvPr/>
            </p:nvSpPr>
            <p:spPr bwMode="auto">
              <a:xfrm>
                <a:off x="2806701" y="5418138"/>
                <a:ext cx="57150" cy="73025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" name="Freeform 95"/>
              <p:cNvSpPr>
                <a:spLocks/>
              </p:cNvSpPr>
              <p:nvPr/>
            </p:nvSpPr>
            <p:spPr bwMode="auto">
              <a:xfrm>
                <a:off x="682626" y="4733926"/>
                <a:ext cx="2152650" cy="850900"/>
              </a:xfrm>
              <a:custGeom>
                <a:avLst/>
                <a:gdLst>
                  <a:gd name="T0" fmla="*/ 0 w 2712"/>
                  <a:gd name="T1" fmla="*/ 1071 h 1071"/>
                  <a:gd name="T2" fmla="*/ 0 w 2712"/>
                  <a:gd name="T3" fmla="*/ 1071 h 1071"/>
                  <a:gd name="T4" fmla="*/ 0 w 2712"/>
                  <a:gd name="T5" fmla="*/ 1071 h 1071"/>
                  <a:gd name="T6" fmla="*/ 339 w 2712"/>
                  <a:gd name="T7" fmla="*/ 288 h 1071"/>
                  <a:gd name="T8" fmla="*/ 339 w 2712"/>
                  <a:gd name="T9" fmla="*/ 288 h 1071"/>
                  <a:gd name="T10" fmla="*/ 678 w 2712"/>
                  <a:gd name="T11" fmla="*/ 81 h 1071"/>
                  <a:gd name="T12" fmla="*/ 678 w 2712"/>
                  <a:gd name="T13" fmla="*/ 81 h 1071"/>
                  <a:gd name="T14" fmla="*/ 1356 w 2712"/>
                  <a:gd name="T15" fmla="*/ 0 h 1071"/>
                  <a:gd name="T16" fmla="*/ 1356 w 2712"/>
                  <a:gd name="T17" fmla="*/ 0 h 1071"/>
                  <a:gd name="T18" fmla="*/ 2712 w 2712"/>
                  <a:gd name="T19" fmla="*/ 0 h 10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2" h="1071">
                    <a:moveTo>
                      <a:pt x="0" y="1071"/>
                    </a:moveTo>
                    <a:lnTo>
                      <a:pt x="0" y="1071"/>
                    </a:lnTo>
                    <a:lnTo>
                      <a:pt x="0" y="1071"/>
                    </a:lnTo>
                    <a:lnTo>
                      <a:pt x="339" y="288"/>
                    </a:lnTo>
                    <a:lnTo>
                      <a:pt x="339" y="288"/>
                    </a:lnTo>
                    <a:lnTo>
                      <a:pt x="678" y="81"/>
                    </a:lnTo>
                    <a:lnTo>
                      <a:pt x="678" y="81"/>
                    </a:lnTo>
                    <a:lnTo>
                      <a:pt x="1356" y="0"/>
                    </a:lnTo>
                    <a:lnTo>
                      <a:pt x="1356" y="0"/>
                    </a:lnTo>
                    <a:lnTo>
                      <a:pt x="2712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Line 96"/>
              <p:cNvSpPr>
                <a:spLocks noChangeShapeType="1"/>
              </p:cNvSpPr>
              <p:nvPr/>
            </p:nvSpPr>
            <p:spPr bwMode="auto">
              <a:xfrm>
                <a:off x="950913" y="4846638"/>
                <a:ext cx="0" cy="1158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Line 97"/>
              <p:cNvSpPr>
                <a:spLocks noChangeShapeType="1"/>
              </p:cNvSpPr>
              <p:nvPr/>
            </p:nvSpPr>
            <p:spPr bwMode="auto">
              <a:xfrm>
                <a:off x="922338" y="4846638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Line 98"/>
              <p:cNvSpPr>
                <a:spLocks noChangeShapeType="1"/>
              </p:cNvSpPr>
              <p:nvPr/>
            </p:nvSpPr>
            <p:spPr bwMode="auto">
              <a:xfrm>
                <a:off x="950913" y="4962526"/>
                <a:ext cx="0" cy="1158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Line 99"/>
              <p:cNvSpPr>
                <a:spLocks noChangeShapeType="1"/>
              </p:cNvSpPr>
              <p:nvPr/>
            </p:nvSpPr>
            <p:spPr bwMode="auto">
              <a:xfrm>
                <a:off x="922338" y="507841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Line 100"/>
              <p:cNvSpPr>
                <a:spLocks noChangeShapeType="1"/>
              </p:cNvSpPr>
              <p:nvPr/>
            </p:nvSpPr>
            <p:spPr bwMode="auto">
              <a:xfrm>
                <a:off x="1220788" y="4656138"/>
                <a:ext cx="0" cy="1412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Line 101"/>
              <p:cNvSpPr>
                <a:spLocks noChangeShapeType="1"/>
              </p:cNvSpPr>
              <p:nvPr/>
            </p:nvSpPr>
            <p:spPr bwMode="auto">
              <a:xfrm>
                <a:off x="1192213" y="4656138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Line 102"/>
              <p:cNvSpPr>
                <a:spLocks noChangeShapeType="1"/>
              </p:cNvSpPr>
              <p:nvPr/>
            </p:nvSpPr>
            <p:spPr bwMode="auto">
              <a:xfrm>
                <a:off x="1220788" y="4797426"/>
                <a:ext cx="0" cy="1428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Line 103"/>
              <p:cNvSpPr>
                <a:spLocks noChangeShapeType="1"/>
              </p:cNvSpPr>
              <p:nvPr/>
            </p:nvSpPr>
            <p:spPr bwMode="auto">
              <a:xfrm>
                <a:off x="1192213" y="4940301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" name="Line 104"/>
              <p:cNvSpPr>
                <a:spLocks noChangeShapeType="1"/>
              </p:cNvSpPr>
              <p:nvPr/>
            </p:nvSpPr>
            <p:spPr bwMode="auto">
              <a:xfrm>
                <a:off x="1758951" y="4605338"/>
                <a:ext cx="0" cy="1285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" name="Line 105"/>
              <p:cNvSpPr>
                <a:spLocks noChangeShapeType="1"/>
              </p:cNvSpPr>
              <p:nvPr/>
            </p:nvSpPr>
            <p:spPr bwMode="auto">
              <a:xfrm>
                <a:off x="1730376" y="4605338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Line 106"/>
              <p:cNvSpPr>
                <a:spLocks noChangeShapeType="1"/>
              </p:cNvSpPr>
              <p:nvPr/>
            </p:nvSpPr>
            <p:spPr bwMode="auto">
              <a:xfrm>
                <a:off x="1758951" y="4733926"/>
                <a:ext cx="0" cy="1285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Line 107"/>
              <p:cNvSpPr>
                <a:spLocks noChangeShapeType="1"/>
              </p:cNvSpPr>
              <p:nvPr/>
            </p:nvSpPr>
            <p:spPr bwMode="auto">
              <a:xfrm>
                <a:off x="1730376" y="4862513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Line 108"/>
              <p:cNvSpPr>
                <a:spLocks noChangeShapeType="1"/>
              </p:cNvSpPr>
              <p:nvPr/>
            </p:nvSpPr>
            <p:spPr bwMode="auto">
              <a:xfrm>
                <a:off x="2835276" y="4632326"/>
                <a:ext cx="0" cy="1016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Line 109"/>
              <p:cNvSpPr>
                <a:spLocks noChangeShapeType="1"/>
              </p:cNvSpPr>
              <p:nvPr/>
            </p:nvSpPr>
            <p:spPr bwMode="auto">
              <a:xfrm>
                <a:off x="2806701" y="4632326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Line 110"/>
              <p:cNvSpPr>
                <a:spLocks noChangeShapeType="1"/>
              </p:cNvSpPr>
              <p:nvPr/>
            </p:nvSpPr>
            <p:spPr bwMode="auto">
              <a:xfrm>
                <a:off x="2835276" y="4733926"/>
                <a:ext cx="0" cy="1016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Line 111"/>
              <p:cNvSpPr>
                <a:spLocks noChangeShapeType="1"/>
              </p:cNvSpPr>
              <p:nvPr/>
            </p:nvSpPr>
            <p:spPr bwMode="auto">
              <a:xfrm>
                <a:off x="2806701" y="4835526"/>
                <a:ext cx="57150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Freeform 112"/>
              <p:cNvSpPr>
                <a:spLocks/>
              </p:cNvSpPr>
              <p:nvPr/>
            </p:nvSpPr>
            <p:spPr bwMode="auto">
              <a:xfrm>
                <a:off x="654051" y="5546726"/>
                <a:ext cx="57150" cy="74613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9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8 h 92"/>
                  <a:gd name="T48" fmla="*/ 22 w 72"/>
                  <a:gd name="T49" fmla="*/ 4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4 h 92"/>
                  <a:gd name="T62" fmla="*/ 55 w 72"/>
                  <a:gd name="T63" fmla="*/ 8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9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6"/>
                    </a:lnTo>
                    <a:lnTo>
                      <a:pt x="72" y="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" name="Freeform 113"/>
              <p:cNvSpPr>
                <a:spLocks/>
              </p:cNvSpPr>
              <p:nvPr/>
            </p:nvSpPr>
            <p:spPr bwMode="auto">
              <a:xfrm>
                <a:off x="654051" y="5546726"/>
                <a:ext cx="57150" cy="74613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9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8 h 92"/>
                  <a:gd name="T48" fmla="*/ 22 w 72"/>
                  <a:gd name="T49" fmla="*/ 4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4 h 92"/>
                  <a:gd name="T62" fmla="*/ 55 w 72"/>
                  <a:gd name="T63" fmla="*/ 8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9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6"/>
                    </a:lnTo>
                    <a:lnTo>
                      <a:pt x="72" y="4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Freeform 114"/>
              <p:cNvSpPr>
                <a:spLocks/>
              </p:cNvSpPr>
              <p:nvPr/>
            </p:nvSpPr>
            <p:spPr bwMode="auto">
              <a:xfrm>
                <a:off x="922338" y="4926013"/>
                <a:ext cx="57150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9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8 h 92"/>
                  <a:gd name="T48" fmla="*/ 22 w 72"/>
                  <a:gd name="T49" fmla="*/ 4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4 h 92"/>
                  <a:gd name="T62" fmla="*/ 55 w 72"/>
                  <a:gd name="T63" fmla="*/ 8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9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6"/>
                    </a:lnTo>
                    <a:lnTo>
                      <a:pt x="72" y="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" name="Freeform 115"/>
              <p:cNvSpPr>
                <a:spLocks/>
              </p:cNvSpPr>
              <p:nvPr/>
            </p:nvSpPr>
            <p:spPr bwMode="auto">
              <a:xfrm>
                <a:off x="922338" y="4926013"/>
                <a:ext cx="57150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9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8 h 92"/>
                  <a:gd name="T48" fmla="*/ 22 w 72"/>
                  <a:gd name="T49" fmla="*/ 4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4 h 92"/>
                  <a:gd name="T62" fmla="*/ 55 w 72"/>
                  <a:gd name="T63" fmla="*/ 8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9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6"/>
                    </a:lnTo>
                    <a:lnTo>
                      <a:pt x="72" y="4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" name="Freeform 116"/>
              <p:cNvSpPr>
                <a:spLocks/>
              </p:cNvSpPr>
              <p:nvPr/>
            </p:nvSpPr>
            <p:spPr bwMode="auto">
              <a:xfrm>
                <a:off x="1192213" y="4760913"/>
                <a:ext cx="57150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5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8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8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5 h 92"/>
                  <a:gd name="T32" fmla="*/ 0 w 72"/>
                  <a:gd name="T33" fmla="*/ 49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8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7 h 92"/>
                  <a:gd name="T48" fmla="*/ 22 w 72"/>
                  <a:gd name="T49" fmla="*/ 3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3 h 92"/>
                  <a:gd name="T62" fmla="*/ 55 w 72"/>
                  <a:gd name="T63" fmla="*/ 7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8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5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8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8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5"/>
                    </a:lnTo>
                    <a:lnTo>
                      <a:pt x="0" y="49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8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3"/>
                    </a:lnTo>
                    <a:lnTo>
                      <a:pt x="55" y="7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8"/>
                    </a:lnTo>
                    <a:lnTo>
                      <a:pt x="72" y="36"/>
                    </a:lnTo>
                    <a:lnTo>
                      <a:pt x="72" y="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" name="Freeform 117"/>
              <p:cNvSpPr>
                <a:spLocks/>
              </p:cNvSpPr>
              <p:nvPr/>
            </p:nvSpPr>
            <p:spPr bwMode="auto">
              <a:xfrm>
                <a:off x="1192213" y="4760913"/>
                <a:ext cx="57150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5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8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8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5 h 92"/>
                  <a:gd name="T32" fmla="*/ 0 w 72"/>
                  <a:gd name="T33" fmla="*/ 49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8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7 h 92"/>
                  <a:gd name="T48" fmla="*/ 22 w 72"/>
                  <a:gd name="T49" fmla="*/ 3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3 h 92"/>
                  <a:gd name="T62" fmla="*/ 55 w 72"/>
                  <a:gd name="T63" fmla="*/ 7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8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5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8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8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5"/>
                    </a:lnTo>
                    <a:lnTo>
                      <a:pt x="0" y="49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8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3"/>
                    </a:lnTo>
                    <a:lnTo>
                      <a:pt x="55" y="7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8"/>
                    </a:lnTo>
                    <a:lnTo>
                      <a:pt x="72" y="36"/>
                    </a:lnTo>
                    <a:lnTo>
                      <a:pt x="72" y="4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Freeform 118"/>
              <p:cNvSpPr>
                <a:spLocks/>
              </p:cNvSpPr>
              <p:nvPr/>
            </p:nvSpPr>
            <p:spPr bwMode="auto">
              <a:xfrm>
                <a:off x="1730376" y="4697413"/>
                <a:ext cx="57150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9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8 h 92"/>
                  <a:gd name="T48" fmla="*/ 22 w 72"/>
                  <a:gd name="T49" fmla="*/ 4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4 h 92"/>
                  <a:gd name="T62" fmla="*/ 55 w 72"/>
                  <a:gd name="T63" fmla="*/ 8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9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6"/>
                    </a:lnTo>
                    <a:lnTo>
                      <a:pt x="72" y="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" name="Freeform 119"/>
              <p:cNvSpPr>
                <a:spLocks/>
              </p:cNvSpPr>
              <p:nvPr/>
            </p:nvSpPr>
            <p:spPr bwMode="auto">
              <a:xfrm>
                <a:off x="1730376" y="4697413"/>
                <a:ext cx="57150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9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8 h 92"/>
                  <a:gd name="T48" fmla="*/ 22 w 72"/>
                  <a:gd name="T49" fmla="*/ 4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4 h 92"/>
                  <a:gd name="T62" fmla="*/ 55 w 72"/>
                  <a:gd name="T63" fmla="*/ 8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9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6"/>
                    </a:lnTo>
                    <a:lnTo>
                      <a:pt x="72" y="4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" name="Freeform 120"/>
              <p:cNvSpPr>
                <a:spLocks/>
              </p:cNvSpPr>
              <p:nvPr/>
            </p:nvSpPr>
            <p:spPr bwMode="auto">
              <a:xfrm>
                <a:off x="2806701" y="4697413"/>
                <a:ext cx="57150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9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8 h 92"/>
                  <a:gd name="T48" fmla="*/ 22 w 72"/>
                  <a:gd name="T49" fmla="*/ 4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4 h 92"/>
                  <a:gd name="T62" fmla="*/ 55 w 72"/>
                  <a:gd name="T63" fmla="*/ 8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9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6"/>
                    </a:lnTo>
                    <a:lnTo>
                      <a:pt x="72" y="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Freeform 121"/>
              <p:cNvSpPr>
                <a:spLocks/>
              </p:cNvSpPr>
              <p:nvPr/>
            </p:nvSpPr>
            <p:spPr bwMode="auto">
              <a:xfrm>
                <a:off x="2806701" y="4697413"/>
                <a:ext cx="57150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3 h 92"/>
                  <a:gd name="T6" fmla="*/ 66 w 72"/>
                  <a:gd name="T7" fmla="*/ 71 h 92"/>
                  <a:gd name="T8" fmla="*/ 61 w 72"/>
                  <a:gd name="T9" fmla="*/ 79 h 92"/>
                  <a:gd name="T10" fmla="*/ 55 w 72"/>
                  <a:gd name="T11" fmla="*/ 84 h 92"/>
                  <a:gd name="T12" fmla="*/ 49 w 72"/>
                  <a:gd name="T13" fmla="*/ 88 h 92"/>
                  <a:gd name="T14" fmla="*/ 43 w 72"/>
                  <a:gd name="T15" fmla="*/ 92 h 92"/>
                  <a:gd name="T16" fmla="*/ 36 w 72"/>
                  <a:gd name="T17" fmla="*/ 92 h 92"/>
                  <a:gd name="T18" fmla="*/ 28 w 72"/>
                  <a:gd name="T19" fmla="*/ 92 h 92"/>
                  <a:gd name="T20" fmla="*/ 22 w 72"/>
                  <a:gd name="T21" fmla="*/ 88 h 92"/>
                  <a:gd name="T22" fmla="*/ 16 w 72"/>
                  <a:gd name="T23" fmla="*/ 84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3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2 h 92"/>
                  <a:gd name="T38" fmla="*/ 1 w 72"/>
                  <a:gd name="T39" fmla="*/ 36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3 h 92"/>
                  <a:gd name="T46" fmla="*/ 16 w 72"/>
                  <a:gd name="T47" fmla="*/ 8 h 92"/>
                  <a:gd name="T48" fmla="*/ 22 w 72"/>
                  <a:gd name="T49" fmla="*/ 4 h 92"/>
                  <a:gd name="T50" fmla="*/ 28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3 w 72"/>
                  <a:gd name="T59" fmla="*/ 2 h 92"/>
                  <a:gd name="T60" fmla="*/ 49 w 72"/>
                  <a:gd name="T61" fmla="*/ 4 h 92"/>
                  <a:gd name="T62" fmla="*/ 55 w 72"/>
                  <a:gd name="T63" fmla="*/ 8 h 92"/>
                  <a:gd name="T64" fmla="*/ 61 w 72"/>
                  <a:gd name="T65" fmla="*/ 13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6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3"/>
                    </a:lnTo>
                    <a:lnTo>
                      <a:pt x="66" y="71"/>
                    </a:lnTo>
                    <a:lnTo>
                      <a:pt x="61" y="79"/>
                    </a:lnTo>
                    <a:lnTo>
                      <a:pt x="55" y="84"/>
                    </a:lnTo>
                    <a:lnTo>
                      <a:pt x="49" y="88"/>
                    </a:lnTo>
                    <a:lnTo>
                      <a:pt x="43" y="92"/>
                    </a:lnTo>
                    <a:lnTo>
                      <a:pt x="36" y="92"/>
                    </a:lnTo>
                    <a:lnTo>
                      <a:pt x="28" y="92"/>
                    </a:lnTo>
                    <a:lnTo>
                      <a:pt x="22" y="88"/>
                    </a:lnTo>
                    <a:lnTo>
                      <a:pt x="16" y="84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3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3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61" y="13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6"/>
                    </a:lnTo>
                    <a:lnTo>
                      <a:pt x="72" y="4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Rectangle 123"/>
              <p:cNvSpPr>
                <a:spLocks noChangeArrowheads="1"/>
              </p:cNvSpPr>
              <p:nvPr/>
            </p:nvSpPr>
            <p:spPr bwMode="auto">
              <a:xfrm>
                <a:off x="1184417" y="6278470"/>
                <a:ext cx="112210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[BEZ-235] </a:t>
                </a: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9" name="Group 158"/>
            <p:cNvGrpSpPr/>
            <p:nvPr/>
          </p:nvGrpSpPr>
          <p:grpSpPr>
            <a:xfrm>
              <a:off x="1924045" y="3686067"/>
              <a:ext cx="728628" cy="636131"/>
              <a:chOff x="3162301" y="4111626"/>
              <a:chExt cx="728628" cy="636131"/>
            </a:xfrm>
          </p:grpSpPr>
          <p:sp>
            <p:nvSpPr>
              <p:cNvPr id="146" name="Rectangle 124"/>
              <p:cNvSpPr>
                <a:spLocks noChangeArrowheads="1"/>
              </p:cNvSpPr>
              <p:nvPr/>
            </p:nvSpPr>
            <p:spPr bwMode="auto">
              <a:xfrm>
                <a:off x="3402013" y="4111626"/>
                <a:ext cx="48891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shGFP</a:t>
                </a:r>
              </a:p>
            </p:txBody>
          </p:sp>
          <p:sp>
            <p:nvSpPr>
              <p:cNvPr id="147" name="Line 125"/>
              <p:cNvSpPr>
                <a:spLocks noChangeShapeType="1"/>
              </p:cNvSpPr>
              <p:nvPr/>
            </p:nvSpPr>
            <p:spPr bwMode="auto">
              <a:xfrm>
                <a:off x="3162301" y="4198938"/>
                <a:ext cx="15398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" name="Freeform 126"/>
              <p:cNvSpPr>
                <a:spLocks/>
              </p:cNvSpPr>
              <p:nvPr/>
            </p:nvSpPr>
            <p:spPr bwMode="auto">
              <a:xfrm>
                <a:off x="3209926" y="4162426"/>
                <a:ext cx="58738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4 h 92"/>
                  <a:gd name="T6" fmla="*/ 66 w 72"/>
                  <a:gd name="T7" fmla="*/ 71 h 92"/>
                  <a:gd name="T8" fmla="*/ 62 w 72"/>
                  <a:gd name="T9" fmla="*/ 79 h 92"/>
                  <a:gd name="T10" fmla="*/ 56 w 72"/>
                  <a:gd name="T11" fmla="*/ 85 h 92"/>
                  <a:gd name="T12" fmla="*/ 50 w 72"/>
                  <a:gd name="T13" fmla="*/ 89 h 92"/>
                  <a:gd name="T14" fmla="*/ 44 w 72"/>
                  <a:gd name="T15" fmla="*/ 92 h 92"/>
                  <a:gd name="T16" fmla="*/ 36 w 72"/>
                  <a:gd name="T17" fmla="*/ 92 h 92"/>
                  <a:gd name="T18" fmla="*/ 29 w 72"/>
                  <a:gd name="T19" fmla="*/ 92 h 92"/>
                  <a:gd name="T20" fmla="*/ 22 w 72"/>
                  <a:gd name="T21" fmla="*/ 89 h 92"/>
                  <a:gd name="T22" fmla="*/ 16 w 72"/>
                  <a:gd name="T23" fmla="*/ 85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4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3 h 92"/>
                  <a:gd name="T38" fmla="*/ 1 w 72"/>
                  <a:gd name="T39" fmla="*/ 37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4 h 92"/>
                  <a:gd name="T46" fmla="*/ 16 w 72"/>
                  <a:gd name="T47" fmla="*/ 8 h 92"/>
                  <a:gd name="T48" fmla="*/ 22 w 72"/>
                  <a:gd name="T49" fmla="*/ 4 h 92"/>
                  <a:gd name="T50" fmla="*/ 29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4 w 72"/>
                  <a:gd name="T59" fmla="*/ 2 h 92"/>
                  <a:gd name="T60" fmla="*/ 50 w 72"/>
                  <a:gd name="T61" fmla="*/ 4 h 92"/>
                  <a:gd name="T62" fmla="*/ 56 w 72"/>
                  <a:gd name="T63" fmla="*/ 8 h 92"/>
                  <a:gd name="T64" fmla="*/ 62 w 72"/>
                  <a:gd name="T65" fmla="*/ 14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7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4"/>
                    </a:lnTo>
                    <a:lnTo>
                      <a:pt x="66" y="71"/>
                    </a:lnTo>
                    <a:lnTo>
                      <a:pt x="62" y="79"/>
                    </a:lnTo>
                    <a:lnTo>
                      <a:pt x="56" y="85"/>
                    </a:lnTo>
                    <a:lnTo>
                      <a:pt x="50" y="89"/>
                    </a:lnTo>
                    <a:lnTo>
                      <a:pt x="44" y="92"/>
                    </a:lnTo>
                    <a:lnTo>
                      <a:pt x="36" y="92"/>
                    </a:lnTo>
                    <a:lnTo>
                      <a:pt x="29" y="92"/>
                    </a:lnTo>
                    <a:lnTo>
                      <a:pt x="22" y="89"/>
                    </a:lnTo>
                    <a:lnTo>
                      <a:pt x="16" y="85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4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3"/>
                    </a:lnTo>
                    <a:lnTo>
                      <a:pt x="1" y="37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4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9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4" y="2"/>
                    </a:lnTo>
                    <a:lnTo>
                      <a:pt x="50" y="4"/>
                    </a:lnTo>
                    <a:lnTo>
                      <a:pt x="56" y="8"/>
                    </a:lnTo>
                    <a:lnTo>
                      <a:pt x="62" y="14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7"/>
                    </a:lnTo>
                    <a:lnTo>
                      <a:pt x="72" y="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" name="Freeform 127"/>
              <p:cNvSpPr>
                <a:spLocks/>
              </p:cNvSpPr>
              <p:nvPr/>
            </p:nvSpPr>
            <p:spPr bwMode="auto">
              <a:xfrm>
                <a:off x="3209926" y="4162426"/>
                <a:ext cx="58738" cy="73025"/>
              </a:xfrm>
              <a:custGeom>
                <a:avLst/>
                <a:gdLst>
                  <a:gd name="T0" fmla="*/ 72 w 72"/>
                  <a:gd name="T1" fmla="*/ 46 h 92"/>
                  <a:gd name="T2" fmla="*/ 72 w 72"/>
                  <a:gd name="T3" fmla="*/ 56 h 92"/>
                  <a:gd name="T4" fmla="*/ 69 w 72"/>
                  <a:gd name="T5" fmla="*/ 64 h 92"/>
                  <a:gd name="T6" fmla="*/ 66 w 72"/>
                  <a:gd name="T7" fmla="*/ 71 h 92"/>
                  <a:gd name="T8" fmla="*/ 62 w 72"/>
                  <a:gd name="T9" fmla="*/ 79 h 92"/>
                  <a:gd name="T10" fmla="*/ 56 w 72"/>
                  <a:gd name="T11" fmla="*/ 85 h 92"/>
                  <a:gd name="T12" fmla="*/ 50 w 72"/>
                  <a:gd name="T13" fmla="*/ 89 h 92"/>
                  <a:gd name="T14" fmla="*/ 44 w 72"/>
                  <a:gd name="T15" fmla="*/ 92 h 92"/>
                  <a:gd name="T16" fmla="*/ 36 w 72"/>
                  <a:gd name="T17" fmla="*/ 92 h 92"/>
                  <a:gd name="T18" fmla="*/ 29 w 72"/>
                  <a:gd name="T19" fmla="*/ 92 h 92"/>
                  <a:gd name="T20" fmla="*/ 22 w 72"/>
                  <a:gd name="T21" fmla="*/ 89 h 92"/>
                  <a:gd name="T22" fmla="*/ 16 w 72"/>
                  <a:gd name="T23" fmla="*/ 85 h 92"/>
                  <a:gd name="T24" fmla="*/ 10 w 72"/>
                  <a:gd name="T25" fmla="*/ 79 h 92"/>
                  <a:gd name="T26" fmla="*/ 6 w 72"/>
                  <a:gd name="T27" fmla="*/ 71 h 92"/>
                  <a:gd name="T28" fmla="*/ 3 w 72"/>
                  <a:gd name="T29" fmla="*/ 64 h 92"/>
                  <a:gd name="T30" fmla="*/ 1 w 72"/>
                  <a:gd name="T31" fmla="*/ 56 h 92"/>
                  <a:gd name="T32" fmla="*/ 0 w 72"/>
                  <a:gd name="T33" fmla="*/ 50 h 92"/>
                  <a:gd name="T34" fmla="*/ 0 w 72"/>
                  <a:gd name="T35" fmla="*/ 46 h 92"/>
                  <a:gd name="T36" fmla="*/ 0 w 72"/>
                  <a:gd name="T37" fmla="*/ 43 h 92"/>
                  <a:gd name="T38" fmla="*/ 1 w 72"/>
                  <a:gd name="T39" fmla="*/ 37 h 92"/>
                  <a:gd name="T40" fmla="*/ 3 w 72"/>
                  <a:gd name="T41" fmla="*/ 29 h 92"/>
                  <a:gd name="T42" fmla="*/ 6 w 72"/>
                  <a:gd name="T43" fmla="*/ 21 h 92"/>
                  <a:gd name="T44" fmla="*/ 10 w 72"/>
                  <a:gd name="T45" fmla="*/ 14 h 92"/>
                  <a:gd name="T46" fmla="*/ 16 w 72"/>
                  <a:gd name="T47" fmla="*/ 8 h 92"/>
                  <a:gd name="T48" fmla="*/ 22 w 72"/>
                  <a:gd name="T49" fmla="*/ 4 h 92"/>
                  <a:gd name="T50" fmla="*/ 29 w 72"/>
                  <a:gd name="T51" fmla="*/ 2 h 92"/>
                  <a:gd name="T52" fmla="*/ 33 w 72"/>
                  <a:gd name="T53" fmla="*/ 0 h 92"/>
                  <a:gd name="T54" fmla="*/ 36 w 72"/>
                  <a:gd name="T55" fmla="*/ 0 h 92"/>
                  <a:gd name="T56" fmla="*/ 39 w 72"/>
                  <a:gd name="T57" fmla="*/ 0 h 92"/>
                  <a:gd name="T58" fmla="*/ 44 w 72"/>
                  <a:gd name="T59" fmla="*/ 2 h 92"/>
                  <a:gd name="T60" fmla="*/ 50 w 72"/>
                  <a:gd name="T61" fmla="*/ 4 h 92"/>
                  <a:gd name="T62" fmla="*/ 56 w 72"/>
                  <a:gd name="T63" fmla="*/ 8 h 92"/>
                  <a:gd name="T64" fmla="*/ 62 w 72"/>
                  <a:gd name="T65" fmla="*/ 14 h 92"/>
                  <a:gd name="T66" fmla="*/ 66 w 72"/>
                  <a:gd name="T67" fmla="*/ 21 h 92"/>
                  <a:gd name="T68" fmla="*/ 69 w 72"/>
                  <a:gd name="T69" fmla="*/ 29 h 92"/>
                  <a:gd name="T70" fmla="*/ 72 w 72"/>
                  <a:gd name="T71" fmla="*/ 37 h 92"/>
                  <a:gd name="T72" fmla="*/ 72 w 72"/>
                  <a:gd name="T7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92">
                    <a:moveTo>
                      <a:pt x="72" y="46"/>
                    </a:moveTo>
                    <a:lnTo>
                      <a:pt x="72" y="56"/>
                    </a:lnTo>
                    <a:lnTo>
                      <a:pt x="69" y="64"/>
                    </a:lnTo>
                    <a:lnTo>
                      <a:pt x="66" y="71"/>
                    </a:lnTo>
                    <a:lnTo>
                      <a:pt x="62" y="79"/>
                    </a:lnTo>
                    <a:lnTo>
                      <a:pt x="56" y="85"/>
                    </a:lnTo>
                    <a:lnTo>
                      <a:pt x="50" y="89"/>
                    </a:lnTo>
                    <a:lnTo>
                      <a:pt x="44" y="92"/>
                    </a:lnTo>
                    <a:lnTo>
                      <a:pt x="36" y="92"/>
                    </a:lnTo>
                    <a:lnTo>
                      <a:pt x="29" y="92"/>
                    </a:lnTo>
                    <a:lnTo>
                      <a:pt x="22" y="89"/>
                    </a:lnTo>
                    <a:lnTo>
                      <a:pt x="16" y="85"/>
                    </a:lnTo>
                    <a:lnTo>
                      <a:pt x="10" y="79"/>
                    </a:lnTo>
                    <a:lnTo>
                      <a:pt x="6" y="71"/>
                    </a:lnTo>
                    <a:lnTo>
                      <a:pt x="3" y="64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3"/>
                    </a:lnTo>
                    <a:lnTo>
                      <a:pt x="1" y="37"/>
                    </a:lnTo>
                    <a:lnTo>
                      <a:pt x="3" y="29"/>
                    </a:lnTo>
                    <a:lnTo>
                      <a:pt x="6" y="21"/>
                    </a:lnTo>
                    <a:lnTo>
                      <a:pt x="10" y="14"/>
                    </a:lnTo>
                    <a:lnTo>
                      <a:pt x="16" y="8"/>
                    </a:lnTo>
                    <a:lnTo>
                      <a:pt x="22" y="4"/>
                    </a:lnTo>
                    <a:lnTo>
                      <a:pt x="29" y="2"/>
                    </a:lnTo>
                    <a:lnTo>
                      <a:pt x="33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4" y="2"/>
                    </a:lnTo>
                    <a:lnTo>
                      <a:pt x="50" y="4"/>
                    </a:lnTo>
                    <a:lnTo>
                      <a:pt x="56" y="8"/>
                    </a:lnTo>
                    <a:lnTo>
                      <a:pt x="62" y="14"/>
                    </a:lnTo>
                    <a:lnTo>
                      <a:pt x="66" y="21"/>
                    </a:lnTo>
                    <a:lnTo>
                      <a:pt x="69" y="29"/>
                    </a:lnTo>
                    <a:lnTo>
                      <a:pt x="72" y="37"/>
                    </a:lnTo>
                    <a:lnTo>
                      <a:pt x="72" y="4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Rectangle 128"/>
              <p:cNvSpPr>
                <a:spLocks noChangeArrowheads="1"/>
              </p:cNvSpPr>
              <p:nvPr/>
            </p:nvSpPr>
            <p:spPr bwMode="auto">
              <a:xfrm>
                <a:off x="3402013" y="4321176"/>
                <a:ext cx="45044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shBak</a:t>
                </a:r>
              </a:p>
            </p:txBody>
          </p:sp>
          <p:sp>
            <p:nvSpPr>
              <p:cNvPr id="151" name="Line 129"/>
              <p:cNvSpPr>
                <a:spLocks noChangeShapeType="1"/>
              </p:cNvSpPr>
              <p:nvPr/>
            </p:nvSpPr>
            <p:spPr bwMode="auto">
              <a:xfrm>
                <a:off x="3162301" y="4410076"/>
                <a:ext cx="15398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" name="Rectangle 130"/>
              <p:cNvSpPr>
                <a:spLocks noChangeArrowheads="1"/>
              </p:cNvSpPr>
              <p:nvPr/>
            </p:nvSpPr>
            <p:spPr bwMode="auto">
              <a:xfrm>
                <a:off x="3209926" y="4373563"/>
                <a:ext cx="58738" cy="730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" name="Rectangle 131"/>
              <p:cNvSpPr>
                <a:spLocks noChangeArrowheads="1"/>
              </p:cNvSpPr>
              <p:nvPr/>
            </p:nvSpPr>
            <p:spPr bwMode="auto">
              <a:xfrm>
                <a:off x="3209926" y="4373563"/>
                <a:ext cx="58738" cy="73025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" name="Rectangle 132"/>
              <p:cNvSpPr>
                <a:spLocks noChangeArrowheads="1"/>
              </p:cNvSpPr>
              <p:nvPr/>
            </p:nvSpPr>
            <p:spPr bwMode="auto">
              <a:xfrm>
                <a:off x="3402013" y="4532313"/>
                <a:ext cx="45044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shBax</a:t>
                </a:r>
              </a:p>
            </p:txBody>
          </p:sp>
          <p:sp>
            <p:nvSpPr>
              <p:cNvPr id="155" name="Line 133"/>
              <p:cNvSpPr>
                <a:spLocks noChangeShapeType="1"/>
              </p:cNvSpPr>
              <p:nvPr/>
            </p:nvSpPr>
            <p:spPr bwMode="auto">
              <a:xfrm>
                <a:off x="3162301" y="4619626"/>
                <a:ext cx="15398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" name="Freeform 134"/>
              <p:cNvSpPr>
                <a:spLocks/>
              </p:cNvSpPr>
              <p:nvPr/>
            </p:nvSpPr>
            <p:spPr bwMode="auto">
              <a:xfrm>
                <a:off x="3209926" y="4583113"/>
                <a:ext cx="58738" cy="73025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" name="Freeform 135"/>
              <p:cNvSpPr>
                <a:spLocks/>
              </p:cNvSpPr>
              <p:nvPr/>
            </p:nvSpPr>
            <p:spPr bwMode="auto">
              <a:xfrm>
                <a:off x="3209926" y="4583113"/>
                <a:ext cx="58738" cy="73025"/>
              </a:xfrm>
              <a:custGeom>
                <a:avLst/>
                <a:gdLst>
                  <a:gd name="T0" fmla="*/ 36 w 72"/>
                  <a:gd name="T1" fmla="*/ 0 h 92"/>
                  <a:gd name="T2" fmla="*/ 72 w 72"/>
                  <a:gd name="T3" fmla="*/ 92 h 92"/>
                  <a:gd name="T4" fmla="*/ 0 w 72"/>
                  <a:gd name="T5" fmla="*/ 92 h 92"/>
                  <a:gd name="T6" fmla="*/ 36 w 72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92">
                    <a:moveTo>
                      <a:pt x="36" y="0"/>
                    </a:moveTo>
                    <a:lnTo>
                      <a:pt x="72" y="92"/>
                    </a:lnTo>
                    <a:lnTo>
                      <a:pt x="0" y="92"/>
                    </a:lnTo>
                    <a:lnTo>
                      <a:pt x="36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4727351" y="356455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07" name="Group 406"/>
          <p:cNvGrpSpPr/>
          <p:nvPr/>
        </p:nvGrpSpPr>
        <p:grpSpPr>
          <a:xfrm>
            <a:off x="1042517" y="755651"/>
            <a:ext cx="3463137" cy="3192164"/>
            <a:chOff x="172536" y="755651"/>
            <a:chExt cx="3463137" cy="3192164"/>
          </a:xfrm>
        </p:grpSpPr>
        <p:sp>
          <p:nvSpPr>
            <p:cNvPr id="16" name="TextBox 15"/>
            <p:cNvSpPr txBox="1"/>
            <p:nvPr/>
          </p:nvSpPr>
          <p:spPr>
            <a:xfrm>
              <a:off x="172536" y="348615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05" name="Group 404"/>
            <p:cNvGrpSpPr/>
            <p:nvPr/>
          </p:nvGrpSpPr>
          <p:grpSpPr>
            <a:xfrm>
              <a:off x="228601" y="755651"/>
              <a:ext cx="3407072" cy="2464931"/>
              <a:chOff x="228601" y="755651"/>
              <a:chExt cx="3407072" cy="2464931"/>
            </a:xfrm>
          </p:grpSpPr>
          <p:sp>
            <p:nvSpPr>
              <p:cNvPr id="12" name="Rectangle 181"/>
              <p:cNvSpPr>
                <a:spLocks noChangeArrowheads="1"/>
              </p:cNvSpPr>
              <p:nvPr/>
            </p:nvSpPr>
            <p:spPr bwMode="auto">
              <a:xfrm rot="16200000">
                <a:off x="-495476" y="1812186"/>
                <a:ext cx="166359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Viability (% controls)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1515289" y="2421246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125744" y="2479180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330575" y="2501901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2" name="Rectangle 253"/>
              <p:cNvSpPr>
                <a:spLocks noChangeArrowheads="1"/>
              </p:cNvSpPr>
              <p:nvPr/>
            </p:nvSpPr>
            <p:spPr bwMode="auto">
              <a:xfrm>
                <a:off x="1000125" y="3005138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Rectangle 254"/>
              <p:cNvSpPr>
                <a:spLocks noChangeArrowheads="1"/>
              </p:cNvSpPr>
              <p:nvPr/>
            </p:nvSpPr>
            <p:spPr bwMode="auto">
              <a:xfrm>
                <a:off x="1178496" y="3005138"/>
                <a:ext cx="26930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4" name="Rectangle 255"/>
              <p:cNvSpPr>
                <a:spLocks noChangeArrowheads="1"/>
              </p:cNvSpPr>
              <p:nvPr/>
            </p:nvSpPr>
            <p:spPr bwMode="auto">
              <a:xfrm>
                <a:off x="1559496" y="3005138"/>
                <a:ext cx="26930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6" name="Rectangle 257"/>
              <p:cNvSpPr>
                <a:spLocks noChangeArrowheads="1"/>
              </p:cNvSpPr>
              <p:nvPr/>
            </p:nvSpPr>
            <p:spPr bwMode="auto">
              <a:xfrm>
                <a:off x="2112963" y="3005138"/>
                <a:ext cx="35907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0" name="Rectangle 261"/>
              <p:cNvSpPr>
                <a:spLocks noChangeArrowheads="1"/>
              </p:cNvSpPr>
              <p:nvPr/>
            </p:nvSpPr>
            <p:spPr bwMode="auto">
              <a:xfrm>
                <a:off x="3276600" y="3005138"/>
                <a:ext cx="35907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1" name="Line 262"/>
              <p:cNvSpPr>
                <a:spLocks noChangeShapeType="1"/>
              </p:cNvSpPr>
              <p:nvPr/>
            </p:nvSpPr>
            <p:spPr bwMode="auto">
              <a:xfrm>
                <a:off x="1025525" y="2921001"/>
                <a:ext cx="24511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2" name="Line 263"/>
              <p:cNvSpPr>
                <a:spLocks noChangeShapeType="1"/>
              </p:cNvSpPr>
              <p:nvPr/>
            </p:nvSpPr>
            <p:spPr bwMode="auto">
              <a:xfrm>
                <a:off x="1033463" y="2921001"/>
                <a:ext cx="0" cy="5873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3" name="Line 264"/>
              <p:cNvSpPr>
                <a:spLocks noChangeShapeType="1"/>
              </p:cNvSpPr>
              <p:nvPr/>
            </p:nvSpPr>
            <p:spPr bwMode="auto">
              <a:xfrm>
                <a:off x="1338263" y="2921001"/>
                <a:ext cx="0" cy="5873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4" name="Line 265"/>
              <p:cNvSpPr>
                <a:spLocks noChangeShapeType="1"/>
              </p:cNvSpPr>
              <p:nvPr/>
            </p:nvSpPr>
            <p:spPr bwMode="auto">
              <a:xfrm>
                <a:off x="1643063" y="2921001"/>
                <a:ext cx="0" cy="5873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6" name="Line 267"/>
              <p:cNvSpPr>
                <a:spLocks noChangeShapeType="1"/>
              </p:cNvSpPr>
              <p:nvPr/>
            </p:nvSpPr>
            <p:spPr bwMode="auto">
              <a:xfrm>
                <a:off x="2251075" y="2921001"/>
                <a:ext cx="0" cy="5873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0" name="Line 271"/>
              <p:cNvSpPr>
                <a:spLocks noChangeShapeType="1"/>
              </p:cNvSpPr>
              <p:nvPr/>
            </p:nvSpPr>
            <p:spPr bwMode="auto">
              <a:xfrm>
                <a:off x="3468688" y="2921001"/>
                <a:ext cx="0" cy="5873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1" name="Rectangle 272"/>
              <p:cNvSpPr>
                <a:spLocks noChangeArrowheads="1"/>
              </p:cNvSpPr>
              <p:nvPr/>
            </p:nvSpPr>
            <p:spPr bwMode="auto">
              <a:xfrm>
                <a:off x="671512" y="2824163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2" name="Rectangle 273"/>
              <p:cNvSpPr>
                <a:spLocks noChangeArrowheads="1"/>
              </p:cNvSpPr>
              <p:nvPr/>
            </p:nvSpPr>
            <p:spPr bwMode="auto">
              <a:xfrm>
                <a:off x="603250" y="2409826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3" name="Rectangle 274"/>
              <p:cNvSpPr>
                <a:spLocks noChangeArrowheads="1"/>
              </p:cNvSpPr>
              <p:nvPr/>
            </p:nvSpPr>
            <p:spPr bwMode="auto">
              <a:xfrm>
                <a:off x="603250" y="1997076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4" name="Rectangle 275"/>
              <p:cNvSpPr>
                <a:spLocks noChangeArrowheads="1"/>
              </p:cNvSpPr>
              <p:nvPr/>
            </p:nvSpPr>
            <p:spPr bwMode="auto">
              <a:xfrm>
                <a:off x="603250" y="1582738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5" name="Rectangle 276"/>
              <p:cNvSpPr>
                <a:spLocks noChangeArrowheads="1"/>
              </p:cNvSpPr>
              <p:nvPr/>
            </p:nvSpPr>
            <p:spPr bwMode="auto">
              <a:xfrm>
                <a:off x="603250" y="1169988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6" name="Rectangle 277"/>
              <p:cNvSpPr>
                <a:spLocks noChangeArrowheads="1"/>
              </p:cNvSpPr>
              <p:nvPr/>
            </p:nvSpPr>
            <p:spPr bwMode="auto">
              <a:xfrm>
                <a:off x="533400" y="755651"/>
                <a:ext cx="26930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7" name="Line 278"/>
              <p:cNvSpPr>
                <a:spLocks noChangeShapeType="1"/>
              </p:cNvSpPr>
              <p:nvPr/>
            </p:nvSpPr>
            <p:spPr bwMode="auto">
              <a:xfrm flipV="1">
                <a:off x="1033463" y="842963"/>
                <a:ext cx="0" cy="208915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8" name="Line 279"/>
              <p:cNvSpPr>
                <a:spLocks noChangeShapeType="1"/>
              </p:cNvSpPr>
              <p:nvPr/>
            </p:nvSpPr>
            <p:spPr bwMode="auto">
              <a:xfrm flipH="1">
                <a:off x="987425" y="2921001"/>
                <a:ext cx="4603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9" name="Line 280"/>
              <p:cNvSpPr>
                <a:spLocks noChangeShapeType="1"/>
              </p:cNvSpPr>
              <p:nvPr/>
            </p:nvSpPr>
            <p:spPr bwMode="auto">
              <a:xfrm flipH="1">
                <a:off x="987425" y="2508251"/>
                <a:ext cx="4603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0" name="Line 281"/>
              <p:cNvSpPr>
                <a:spLocks noChangeShapeType="1"/>
              </p:cNvSpPr>
              <p:nvPr/>
            </p:nvSpPr>
            <p:spPr bwMode="auto">
              <a:xfrm flipH="1">
                <a:off x="987425" y="2093913"/>
                <a:ext cx="4603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1" name="Line 282"/>
              <p:cNvSpPr>
                <a:spLocks noChangeShapeType="1"/>
              </p:cNvSpPr>
              <p:nvPr/>
            </p:nvSpPr>
            <p:spPr bwMode="auto">
              <a:xfrm flipH="1">
                <a:off x="987425" y="1681163"/>
                <a:ext cx="4603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2" name="Line 283"/>
              <p:cNvSpPr>
                <a:spLocks noChangeShapeType="1"/>
              </p:cNvSpPr>
              <p:nvPr/>
            </p:nvSpPr>
            <p:spPr bwMode="auto">
              <a:xfrm flipH="1">
                <a:off x="987425" y="1266826"/>
                <a:ext cx="4603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3" name="Line 284"/>
              <p:cNvSpPr>
                <a:spLocks noChangeShapeType="1"/>
              </p:cNvSpPr>
              <p:nvPr/>
            </p:nvSpPr>
            <p:spPr bwMode="auto">
              <a:xfrm flipH="1">
                <a:off x="987425" y="854076"/>
                <a:ext cx="4603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4" name="Freeform 285"/>
              <p:cNvSpPr>
                <a:spLocks/>
              </p:cNvSpPr>
              <p:nvPr/>
            </p:nvSpPr>
            <p:spPr bwMode="auto">
              <a:xfrm>
                <a:off x="1033463" y="854076"/>
                <a:ext cx="2435225" cy="1095375"/>
              </a:xfrm>
              <a:custGeom>
                <a:avLst/>
                <a:gdLst>
                  <a:gd name="T0" fmla="*/ 0 w 3068"/>
                  <a:gd name="T1" fmla="*/ 0 h 690"/>
                  <a:gd name="T2" fmla="*/ 0 w 3068"/>
                  <a:gd name="T3" fmla="*/ 0 h 690"/>
                  <a:gd name="T4" fmla="*/ 0 w 3068"/>
                  <a:gd name="T5" fmla="*/ 0 h 690"/>
                  <a:gd name="T6" fmla="*/ 384 w 3068"/>
                  <a:gd name="T7" fmla="*/ 530 h 690"/>
                  <a:gd name="T8" fmla="*/ 384 w 3068"/>
                  <a:gd name="T9" fmla="*/ 530 h 690"/>
                  <a:gd name="T10" fmla="*/ 767 w 3068"/>
                  <a:gd name="T11" fmla="*/ 599 h 690"/>
                  <a:gd name="T12" fmla="*/ 767 w 3068"/>
                  <a:gd name="T13" fmla="*/ 599 h 690"/>
                  <a:gd name="T14" fmla="*/ 1534 w 3068"/>
                  <a:gd name="T15" fmla="*/ 668 h 690"/>
                  <a:gd name="T16" fmla="*/ 1534 w 3068"/>
                  <a:gd name="T17" fmla="*/ 668 h 690"/>
                  <a:gd name="T18" fmla="*/ 3068 w 3068"/>
                  <a:gd name="T19" fmla="*/ 69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68" h="69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84" y="530"/>
                    </a:lnTo>
                    <a:lnTo>
                      <a:pt x="384" y="530"/>
                    </a:lnTo>
                    <a:lnTo>
                      <a:pt x="767" y="599"/>
                    </a:lnTo>
                    <a:lnTo>
                      <a:pt x="767" y="599"/>
                    </a:lnTo>
                    <a:lnTo>
                      <a:pt x="1534" y="668"/>
                    </a:lnTo>
                    <a:lnTo>
                      <a:pt x="1534" y="668"/>
                    </a:lnTo>
                    <a:lnTo>
                      <a:pt x="3068" y="690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5" name="Line 286"/>
              <p:cNvSpPr>
                <a:spLocks noChangeShapeType="1"/>
              </p:cNvSpPr>
              <p:nvPr/>
            </p:nvSpPr>
            <p:spPr bwMode="auto">
              <a:xfrm>
                <a:off x="1338263" y="1649413"/>
                <a:ext cx="0" cy="4603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6" name="Line 287"/>
              <p:cNvSpPr>
                <a:spLocks noChangeShapeType="1"/>
              </p:cNvSpPr>
              <p:nvPr/>
            </p:nvSpPr>
            <p:spPr bwMode="auto">
              <a:xfrm>
                <a:off x="1304925" y="1649413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7" name="Line 288"/>
              <p:cNvSpPr>
                <a:spLocks noChangeShapeType="1"/>
              </p:cNvSpPr>
              <p:nvPr/>
            </p:nvSpPr>
            <p:spPr bwMode="auto">
              <a:xfrm>
                <a:off x="1338263" y="1695451"/>
                <a:ext cx="0" cy="47625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8" name="Line 289"/>
              <p:cNvSpPr>
                <a:spLocks noChangeShapeType="1"/>
              </p:cNvSpPr>
              <p:nvPr/>
            </p:nvSpPr>
            <p:spPr bwMode="auto">
              <a:xfrm>
                <a:off x="1304925" y="1743076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9" name="Line 290"/>
              <p:cNvSpPr>
                <a:spLocks noChangeShapeType="1"/>
              </p:cNvSpPr>
              <p:nvPr/>
            </p:nvSpPr>
            <p:spPr bwMode="auto">
              <a:xfrm>
                <a:off x="1643063" y="1733551"/>
                <a:ext cx="0" cy="7143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0" name="Line 291"/>
              <p:cNvSpPr>
                <a:spLocks noChangeShapeType="1"/>
              </p:cNvSpPr>
              <p:nvPr/>
            </p:nvSpPr>
            <p:spPr bwMode="auto">
              <a:xfrm>
                <a:off x="1609725" y="1733551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1" name="Line 292"/>
              <p:cNvSpPr>
                <a:spLocks noChangeShapeType="1"/>
              </p:cNvSpPr>
              <p:nvPr/>
            </p:nvSpPr>
            <p:spPr bwMode="auto">
              <a:xfrm>
                <a:off x="1643063" y="1804988"/>
                <a:ext cx="0" cy="6985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2" name="Line 293"/>
              <p:cNvSpPr>
                <a:spLocks noChangeShapeType="1"/>
              </p:cNvSpPr>
              <p:nvPr/>
            </p:nvSpPr>
            <p:spPr bwMode="auto">
              <a:xfrm>
                <a:off x="1609725" y="1874838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3" name="Line 294"/>
              <p:cNvSpPr>
                <a:spLocks noChangeShapeType="1"/>
              </p:cNvSpPr>
              <p:nvPr/>
            </p:nvSpPr>
            <p:spPr bwMode="auto">
              <a:xfrm>
                <a:off x="2251075" y="1868488"/>
                <a:ext cx="0" cy="4603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4" name="Line 295"/>
              <p:cNvSpPr>
                <a:spLocks noChangeShapeType="1"/>
              </p:cNvSpPr>
              <p:nvPr/>
            </p:nvSpPr>
            <p:spPr bwMode="auto">
              <a:xfrm>
                <a:off x="2219325" y="1868488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5" name="Line 296"/>
              <p:cNvSpPr>
                <a:spLocks noChangeShapeType="1"/>
              </p:cNvSpPr>
              <p:nvPr/>
            </p:nvSpPr>
            <p:spPr bwMode="auto">
              <a:xfrm>
                <a:off x="2251075" y="1914526"/>
                <a:ext cx="0" cy="47625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6" name="Line 297"/>
              <p:cNvSpPr>
                <a:spLocks noChangeShapeType="1"/>
              </p:cNvSpPr>
              <p:nvPr/>
            </p:nvSpPr>
            <p:spPr bwMode="auto">
              <a:xfrm>
                <a:off x="2219325" y="1962151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7" name="Freeform 298"/>
              <p:cNvSpPr>
                <a:spLocks/>
              </p:cNvSpPr>
              <p:nvPr/>
            </p:nvSpPr>
            <p:spPr bwMode="auto">
              <a:xfrm>
                <a:off x="1001713" y="812801"/>
                <a:ext cx="63500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8" name="Freeform 299"/>
              <p:cNvSpPr>
                <a:spLocks/>
              </p:cNvSpPr>
              <p:nvPr/>
            </p:nvSpPr>
            <p:spPr bwMode="auto">
              <a:xfrm>
                <a:off x="1001713" y="812801"/>
                <a:ext cx="63500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9" name="Freeform 300"/>
              <p:cNvSpPr>
                <a:spLocks/>
              </p:cNvSpPr>
              <p:nvPr/>
            </p:nvSpPr>
            <p:spPr bwMode="auto">
              <a:xfrm>
                <a:off x="1304925" y="1654176"/>
                <a:ext cx="65088" cy="82550"/>
              </a:xfrm>
              <a:custGeom>
                <a:avLst/>
                <a:gdLst>
                  <a:gd name="T0" fmla="*/ 41 w 81"/>
                  <a:gd name="T1" fmla="*/ 0 h 52"/>
                  <a:gd name="T2" fmla="*/ 81 w 81"/>
                  <a:gd name="T3" fmla="*/ 52 h 52"/>
                  <a:gd name="T4" fmla="*/ 0 w 81"/>
                  <a:gd name="T5" fmla="*/ 52 h 52"/>
                  <a:gd name="T6" fmla="*/ 41 w 81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52">
                    <a:moveTo>
                      <a:pt x="41" y="0"/>
                    </a:moveTo>
                    <a:lnTo>
                      <a:pt x="81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0" name="Freeform 301"/>
              <p:cNvSpPr>
                <a:spLocks/>
              </p:cNvSpPr>
              <p:nvPr/>
            </p:nvSpPr>
            <p:spPr bwMode="auto">
              <a:xfrm>
                <a:off x="1304925" y="1654176"/>
                <a:ext cx="65088" cy="82550"/>
              </a:xfrm>
              <a:custGeom>
                <a:avLst/>
                <a:gdLst>
                  <a:gd name="T0" fmla="*/ 41 w 81"/>
                  <a:gd name="T1" fmla="*/ 0 h 52"/>
                  <a:gd name="T2" fmla="*/ 81 w 81"/>
                  <a:gd name="T3" fmla="*/ 52 h 52"/>
                  <a:gd name="T4" fmla="*/ 0 w 81"/>
                  <a:gd name="T5" fmla="*/ 52 h 52"/>
                  <a:gd name="T6" fmla="*/ 41 w 81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52">
                    <a:moveTo>
                      <a:pt x="41" y="0"/>
                    </a:moveTo>
                    <a:lnTo>
                      <a:pt x="81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1" name="Freeform 302"/>
              <p:cNvSpPr>
                <a:spLocks/>
              </p:cNvSpPr>
              <p:nvPr/>
            </p:nvSpPr>
            <p:spPr bwMode="auto">
              <a:xfrm>
                <a:off x="1609725" y="1763713"/>
                <a:ext cx="65088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2" name="Freeform 303"/>
              <p:cNvSpPr>
                <a:spLocks/>
              </p:cNvSpPr>
              <p:nvPr/>
            </p:nvSpPr>
            <p:spPr bwMode="auto">
              <a:xfrm>
                <a:off x="1609725" y="1763713"/>
                <a:ext cx="65088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3" name="Freeform 304"/>
              <p:cNvSpPr>
                <a:spLocks/>
              </p:cNvSpPr>
              <p:nvPr/>
            </p:nvSpPr>
            <p:spPr bwMode="auto">
              <a:xfrm>
                <a:off x="2219325" y="1873251"/>
                <a:ext cx="63500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4" name="Freeform 305"/>
              <p:cNvSpPr>
                <a:spLocks/>
              </p:cNvSpPr>
              <p:nvPr/>
            </p:nvSpPr>
            <p:spPr bwMode="auto">
              <a:xfrm>
                <a:off x="2219325" y="1873251"/>
                <a:ext cx="63500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5" name="Freeform 306"/>
              <p:cNvSpPr>
                <a:spLocks/>
              </p:cNvSpPr>
              <p:nvPr/>
            </p:nvSpPr>
            <p:spPr bwMode="auto">
              <a:xfrm>
                <a:off x="3436938" y="1908176"/>
                <a:ext cx="63500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6" name="Freeform 307"/>
              <p:cNvSpPr>
                <a:spLocks/>
              </p:cNvSpPr>
              <p:nvPr/>
            </p:nvSpPr>
            <p:spPr bwMode="auto">
              <a:xfrm>
                <a:off x="3436938" y="1908176"/>
                <a:ext cx="63500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7" name="Freeform 308"/>
              <p:cNvSpPr>
                <a:spLocks/>
              </p:cNvSpPr>
              <p:nvPr/>
            </p:nvSpPr>
            <p:spPr bwMode="auto">
              <a:xfrm>
                <a:off x="1033463" y="854076"/>
                <a:ext cx="2435225" cy="682625"/>
              </a:xfrm>
              <a:custGeom>
                <a:avLst/>
                <a:gdLst>
                  <a:gd name="T0" fmla="*/ 0 w 3068"/>
                  <a:gd name="T1" fmla="*/ 0 h 430"/>
                  <a:gd name="T2" fmla="*/ 0 w 3068"/>
                  <a:gd name="T3" fmla="*/ 0 h 430"/>
                  <a:gd name="T4" fmla="*/ 0 w 3068"/>
                  <a:gd name="T5" fmla="*/ 0 h 430"/>
                  <a:gd name="T6" fmla="*/ 384 w 3068"/>
                  <a:gd name="T7" fmla="*/ 384 h 430"/>
                  <a:gd name="T8" fmla="*/ 384 w 3068"/>
                  <a:gd name="T9" fmla="*/ 384 h 430"/>
                  <a:gd name="T10" fmla="*/ 767 w 3068"/>
                  <a:gd name="T11" fmla="*/ 410 h 430"/>
                  <a:gd name="T12" fmla="*/ 767 w 3068"/>
                  <a:gd name="T13" fmla="*/ 410 h 430"/>
                  <a:gd name="T14" fmla="*/ 1534 w 3068"/>
                  <a:gd name="T15" fmla="*/ 410 h 430"/>
                  <a:gd name="T16" fmla="*/ 1534 w 3068"/>
                  <a:gd name="T17" fmla="*/ 410 h 430"/>
                  <a:gd name="T18" fmla="*/ 3068 w 3068"/>
                  <a:gd name="T1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68" h="43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84" y="384"/>
                    </a:lnTo>
                    <a:lnTo>
                      <a:pt x="384" y="384"/>
                    </a:lnTo>
                    <a:lnTo>
                      <a:pt x="767" y="410"/>
                    </a:lnTo>
                    <a:lnTo>
                      <a:pt x="767" y="410"/>
                    </a:lnTo>
                    <a:lnTo>
                      <a:pt x="1534" y="410"/>
                    </a:lnTo>
                    <a:lnTo>
                      <a:pt x="1534" y="410"/>
                    </a:lnTo>
                    <a:lnTo>
                      <a:pt x="3068" y="430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" name="Line 309"/>
              <p:cNvSpPr>
                <a:spLocks noChangeShapeType="1"/>
              </p:cNvSpPr>
              <p:nvPr/>
            </p:nvSpPr>
            <p:spPr bwMode="auto">
              <a:xfrm>
                <a:off x="1338263" y="1357313"/>
                <a:ext cx="0" cy="10636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9" name="Line 310"/>
              <p:cNvSpPr>
                <a:spLocks noChangeShapeType="1"/>
              </p:cNvSpPr>
              <p:nvPr/>
            </p:nvSpPr>
            <p:spPr bwMode="auto">
              <a:xfrm>
                <a:off x="1304925" y="1357313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0" name="Line 311"/>
              <p:cNvSpPr>
                <a:spLocks noChangeShapeType="1"/>
              </p:cNvSpPr>
              <p:nvPr/>
            </p:nvSpPr>
            <p:spPr bwMode="auto">
              <a:xfrm>
                <a:off x="1338263" y="1463676"/>
                <a:ext cx="0" cy="10636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1" name="Line 312"/>
              <p:cNvSpPr>
                <a:spLocks noChangeShapeType="1"/>
              </p:cNvSpPr>
              <p:nvPr/>
            </p:nvSpPr>
            <p:spPr bwMode="auto">
              <a:xfrm>
                <a:off x="1304925" y="1570038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2" name="Line 313"/>
              <p:cNvSpPr>
                <a:spLocks noChangeShapeType="1"/>
              </p:cNvSpPr>
              <p:nvPr/>
            </p:nvSpPr>
            <p:spPr bwMode="auto">
              <a:xfrm>
                <a:off x="1643063" y="1360488"/>
                <a:ext cx="0" cy="14446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3" name="Line 314"/>
              <p:cNvSpPr>
                <a:spLocks noChangeShapeType="1"/>
              </p:cNvSpPr>
              <p:nvPr/>
            </p:nvSpPr>
            <p:spPr bwMode="auto">
              <a:xfrm>
                <a:off x="1609725" y="1360488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4" name="Line 315"/>
              <p:cNvSpPr>
                <a:spLocks noChangeShapeType="1"/>
              </p:cNvSpPr>
              <p:nvPr/>
            </p:nvSpPr>
            <p:spPr bwMode="auto">
              <a:xfrm>
                <a:off x="1643063" y="1504951"/>
                <a:ext cx="0" cy="14446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5" name="Line 316"/>
              <p:cNvSpPr>
                <a:spLocks noChangeShapeType="1"/>
              </p:cNvSpPr>
              <p:nvPr/>
            </p:nvSpPr>
            <p:spPr bwMode="auto">
              <a:xfrm>
                <a:off x="1609725" y="1649413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6" name="Line 317"/>
              <p:cNvSpPr>
                <a:spLocks noChangeShapeType="1"/>
              </p:cNvSpPr>
              <p:nvPr/>
            </p:nvSpPr>
            <p:spPr bwMode="auto">
              <a:xfrm>
                <a:off x="2251075" y="1385888"/>
                <a:ext cx="0" cy="11906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7" name="Line 318"/>
              <p:cNvSpPr>
                <a:spLocks noChangeShapeType="1"/>
              </p:cNvSpPr>
              <p:nvPr/>
            </p:nvSpPr>
            <p:spPr bwMode="auto">
              <a:xfrm>
                <a:off x="2219325" y="1385888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8" name="Line 319"/>
              <p:cNvSpPr>
                <a:spLocks noChangeShapeType="1"/>
              </p:cNvSpPr>
              <p:nvPr/>
            </p:nvSpPr>
            <p:spPr bwMode="auto">
              <a:xfrm>
                <a:off x="2251075" y="1504951"/>
                <a:ext cx="0" cy="11906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9" name="Line 320"/>
              <p:cNvSpPr>
                <a:spLocks noChangeShapeType="1"/>
              </p:cNvSpPr>
              <p:nvPr/>
            </p:nvSpPr>
            <p:spPr bwMode="auto">
              <a:xfrm>
                <a:off x="2219325" y="1624013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0" name="Line 321"/>
              <p:cNvSpPr>
                <a:spLocks noChangeShapeType="1"/>
              </p:cNvSpPr>
              <p:nvPr/>
            </p:nvSpPr>
            <p:spPr bwMode="auto">
              <a:xfrm>
                <a:off x="3468688" y="1419226"/>
                <a:ext cx="0" cy="117475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1" name="Line 322"/>
              <p:cNvSpPr>
                <a:spLocks noChangeShapeType="1"/>
              </p:cNvSpPr>
              <p:nvPr/>
            </p:nvSpPr>
            <p:spPr bwMode="auto">
              <a:xfrm>
                <a:off x="3436938" y="1419226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2" name="Line 323"/>
              <p:cNvSpPr>
                <a:spLocks noChangeShapeType="1"/>
              </p:cNvSpPr>
              <p:nvPr/>
            </p:nvSpPr>
            <p:spPr bwMode="auto">
              <a:xfrm>
                <a:off x="3468688" y="1536701"/>
                <a:ext cx="0" cy="11588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3" name="Line 324"/>
              <p:cNvSpPr>
                <a:spLocks noChangeShapeType="1"/>
              </p:cNvSpPr>
              <p:nvPr/>
            </p:nvSpPr>
            <p:spPr bwMode="auto">
              <a:xfrm>
                <a:off x="3436938" y="1652588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4" name="Rectangle 325"/>
              <p:cNvSpPr>
                <a:spLocks noChangeArrowheads="1"/>
              </p:cNvSpPr>
              <p:nvPr/>
            </p:nvSpPr>
            <p:spPr bwMode="auto">
              <a:xfrm>
                <a:off x="1001713" y="812801"/>
                <a:ext cx="63500" cy="82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5" name="Rectangle 326"/>
              <p:cNvSpPr>
                <a:spLocks noChangeArrowheads="1"/>
              </p:cNvSpPr>
              <p:nvPr/>
            </p:nvSpPr>
            <p:spPr bwMode="auto">
              <a:xfrm>
                <a:off x="1001713" y="812801"/>
                <a:ext cx="63500" cy="8255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6" name="Rectangle 327"/>
              <p:cNvSpPr>
                <a:spLocks noChangeArrowheads="1"/>
              </p:cNvSpPr>
              <p:nvPr/>
            </p:nvSpPr>
            <p:spPr bwMode="auto">
              <a:xfrm>
                <a:off x="1304925" y="1422401"/>
                <a:ext cx="65088" cy="82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7" name="Rectangle 328"/>
              <p:cNvSpPr>
                <a:spLocks noChangeArrowheads="1"/>
              </p:cNvSpPr>
              <p:nvPr/>
            </p:nvSpPr>
            <p:spPr bwMode="auto">
              <a:xfrm>
                <a:off x="1304925" y="1422401"/>
                <a:ext cx="65088" cy="8255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8" name="Rectangle 329"/>
              <p:cNvSpPr>
                <a:spLocks noChangeArrowheads="1"/>
              </p:cNvSpPr>
              <p:nvPr/>
            </p:nvSpPr>
            <p:spPr bwMode="auto">
              <a:xfrm>
                <a:off x="1609725" y="1463676"/>
                <a:ext cx="65088" cy="82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9" name="Rectangle 330"/>
              <p:cNvSpPr>
                <a:spLocks noChangeArrowheads="1"/>
              </p:cNvSpPr>
              <p:nvPr/>
            </p:nvSpPr>
            <p:spPr bwMode="auto">
              <a:xfrm>
                <a:off x="1609725" y="1463676"/>
                <a:ext cx="65088" cy="8255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0" name="Rectangle 331"/>
              <p:cNvSpPr>
                <a:spLocks noChangeArrowheads="1"/>
              </p:cNvSpPr>
              <p:nvPr/>
            </p:nvSpPr>
            <p:spPr bwMode="auto">
              <a:xfrm>
                <a:off x="2219325" y="1463676"/>
                <a:ext cx="63500" cy="82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1" name="Rectangle 332"/>
              <p:cNvSpPr>
                <a:spLocks noChangeArrowheads="1"/>
              </p:cNvSpPr>
              <p:nvPr/>
            </p:nvSpPr>
            <p:spPr bwMode="auto">
              <a:xfrm>
                <a:off x="2219325" y="1463676"/>
                <a:ext cx="63500" cy="8255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2" name="Rectangle 333"/>
              <p:cNvSpPr>
                <a:spLocks noChangeArrowheads="1"/>
              </p:cNvSpPr>
              <p:nvPr/>
            </p:nvSpPr>
            <p:spPr bwMode="auto">
              <a:xfrm>
                <a:off x="3436938" y="1493838"/>
                <a:ext cx="63500" cy="841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3" name="Rectangle 334"/>
              <p:cNvSpPr>
                <a:spLocks noChangeArrowheads="1"/>
              </p:cNvSpPr>
              <p:nvPr/>
            </p:nvSpPr>
            <p:spPr bwMode="auto">
              <a:xfrm>
                <a:off x="3436938" y="1493838"/>
                <a:ext cx="63500" cy="84138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4" name="Freeform 335"/>
              <p:cNvSpPr>
                <a:spLocks/>
              </p:cNvSpPr>
              <p:nvPr/>
            </p:nvSpPr>
            <p:spPr bwMode="auto">
              <a:xfrm>
                <a:off x="1033463" y="854076"/>
                <a:ext cx="2435225" cy="1473200"/>
              </a:xfrm>
              <a:custGeom>
                <a:avLst/>
                <a:gdLst>
                  <a:gd name="T0" fmla="*/ 0 w 3068"/>
                  <a:gd name="T1" fmla="*/ 0 h 928"/>
                  <a:gd name="T2" fmla="*/ 0 w 3068"/>
                  <a:gd name="T3" fmla="*/ 0 h 928"/>
                  <a:gd name="T4" fmla="*/ 0 w 3068"/>
                  <a:gd name="T5" fmla="*/ 0 h 928"/>
                  <a:gd name="T6" fmla="*/ 384 w 3068"/>
                  <a:gd name="T7" fmla="*/ 677 h 928"/>
                  <a:gd name="T8" fmla="*/ 384 w 3068"/>
                  <a:gd name="T9" fmla="*/ 677 h 928"/>
                  <a:gd name="T10" fmla="*/ 767 w 3068"/>
                  <a:gd name="T11" fmla="*/ 864 h 928"/>
                  <a:gd name="T12" fmla="*/ 767 w 3068"/>
                  <a:gd name="T13" fmla="*/ 864 h 928"/>
                  <a:gd name="T14" fmla="*/ 1534 w 3068"/>
                  <a:gd name="T15" fmla="*/ 892 h 928"/>
                  <a:gd name="T16" fmla="*/ 1534 w 3068"/>
                  <a:gd name="T17" fmla="*/ 892 h 928"/>
                  <a:gd name="T18" fmla="*/ 3068 w 3068"/>
                  <a:gd name="T19" fmla="*/ 928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68" h="92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84" y="677"/>
                    </a:lnTo>
                    <a:lnTo>
                      <a:pt x="384" y="677"/>
                    </a:lnTo>
                    <a:lnTo>
                      <a:pt x="767" y="864"/>
                    </a:lnTo>
                    <a:lnTo>
                      <a:pt x="767" y="864"/>
                    </a:lnTo>
                    <a:lnTo>
                      <a:pt x="1534" y="892"/>
                    </a:lnTo>
                    <a:lnTo>
                      <a:pt x="1534" y="892"/>
                    </a:lnTo>
                    <a:lnTo>
                      <a:pt x="3068" y="928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5" name="Line 336"/>
              <p:cNvSpPr>
                <a:spLocks noChangeShapeType="1"/>
              </p:cNvSpPr>
              <p:nvPr/>
            </p:nvSpPr>
            <p:spPr bwMode="auto">
              <a:xfrm>
                <a:off x="1338263" y="1800226"/>
                <a:ext cx="0" cy="12858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6" name="Line 337"/>
              <p:cNvSpPr>
                <a:spLocks noChangeShapeType="1"/>
              </p:cNvSpPr>
              <p:nvPr/>
            </p:nvSpPr>
            <p:spPr bwMode="auto">
              <a:xfrm>
                <a:off x="1304925" y="1800226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7" name="Line 338"/>
              <p:cNvSpPr>
                <a:spLocks noChangeShapeType="1"/>
              </p:cNvSpPr>
              <p:nvPr/>
            </p:nvSpPr>
            <p:spPr bwMode="auto">
              <a:xfrm>
                <a:off x="1338263" y="1928813"/>
                <a:ext cx="0" cy="12858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8" name="Line 339"/>
              <p:cNvSpPr>
                <a:spLocks noChangeShapeType="1"/>
              </p:cNvSpPr>
              <p:nvPr/>
            </p:nvSpPr>
            <p:spPr bwMode="auto">
              <a:xfrm>
                <a:off x="1304925" y="2057401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9" name="Line 340"/>
              <p:cNvSpPr>
                <a:spLocks noChangeShapeType="1"/>
              </p:cNvSpPr>
              <p:nvPr/>
            </p:nvSpPr>
            <p:spPr bwMode="auto">
              <a:xfrm>
                <a:off x="1643063" y="2024063"/>
                <a:ext cx="0" cy="20161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0" name="Line 341"/>
              <p:cNvSpPr>
                <a:spLocks noChangeShapeType="1"/>
              </p:cNvSpPr>
              <p:nvPr/>
            </p:nvSpPr>
            <p:spPr bwMode="auto">
              <a:xfrm>
                <a:off x="1609725" y="2024063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1" name="Line 342"/>
              <p:cNvSpPr>
                <a:spLocks noChangeShapeType="1"/>
              </p:cNvSpPr>
              <p:nvPr/>
            </p:nvSpPr>
            <p:spPr bwMode="auto">
              <a:xfrm>
                <a:off x="1643063" y="2225676"/>
                <a:ext cx="0" cy="20161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2" name="Line 343"/>
              <p:cNvSpPr>
                <a:spLocks noChangeShapeType="1"/>
              </p:cNvSpPr>
              <p:nvPr/>
            </p:nvSpPr>
            <p:spPr bwMode="auto">
              <a:xfrm>
                <a:off x="1609725" y="2427288"/>
                <a:ext cx="650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3" name="Line 344"/>
              <p:cNvSpPr>
                <a:spLocks noChangeShapeType="1"/>
              </p:cNvSpPr>
              <p:nvPr/>
            </p:nvSpPr>
            <p:spPr bwMode="auto">
              <a:xfrm>
                <a:off x="2251075" y="2055813"/>
                <a:ext cx="0" cy="21431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4" name="Line 345"/>
              <p:cNvSpPr>
                <a:spLocks noChangeShapeType="1"/>
              </p:cNvSpPr>
              <p:nvPr/>
            </p:nvSpPr>
            <p:spPr bwMode="auto">
              <a:xfrm>
                <a:off x="2219325" y="2055813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5" name="Line 346"/>
              <p:cNvSpPr>
                <a:spLocks noChangeShapeType="1"/>
              </p:cNvSpPr>
              <p:nvPr/>
            </p:nvSpPr>
            <p:spPr bwMode="auto">
              <a:xfrm>
                <a:off x="2251075" y="2270126"/>
                <a:ext cx="0" cy="212725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6" name="Line 347"/>
              <p:cNvSpPr>
                <a:spLocks noChangeShapeType="1"/>
              </p:cNvSpPr>
              <p:nvPr/>
            </p:nvSpPr>
            <p:spPr bwMode="auto">
              <a:xfrm>
                <a:off x="2219325" y="2482851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7" name="Line 348"/>
              <p:cNvSpPr>
                <a:spLocks noChangeShapeType="1"/>
              </p:cNvSpPr>
              <p:nvPr/>
            </p:nvSpPr>
            <p:spPr bwMode="auto">
              <a:xfrm>
                <a:off x="3468688" y="2119313"/>
                <a:ext cx="0" cy="20796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8" name="Line 349"/>
              <p:cNvSpPr>
                <a:spLocks noChangeShapeType="1"/>
              </p:cNvSpPr>
              <p:nvPr/>
            </p:nvSpPr>
            <p:spPr bwMode="auto">
              <a:xfrm>
                <a:off x="3436938" y="2119313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9" name="Line 350"/>
              <p:cNvSpPr>
                <a:spLocks noChangeShapeType="1"/>
              </p:cNvSpPr>
              <p:nvPr/>
            </p:nvSpPr>
            <p:spPr bwMode="auto">
              <a:xfrm>
                <a:off x="3468688" y="2327276"/>
                <a:ext cx="0" cy="206375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0" name="Line 351"/>
              <p:cNvSpPr>
                <a:spLocks noChangeShapeType="1"/>
              </p:cNvSpPr>
              <p:nvPr/>
            </p:nvSpPr>
            <p:spPr bwMode="auto">
              <a:xfrm>
                <a:off x="3436938" y="2533651"/>
                <a:ext cx="63500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1" name="Freeform 352"/>
              <p:cNvSpPr>
                <a:spLocks/>
              </p:cNvSpPr>
              <p:nvPr/>
            </p:nvSpPr>
            <p:spPr bwMode="auto">
              <a:xfrm>
                <a:off x="1001713" y="812801"/>
                <a:ext cx="63500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9 w 82"/>
                  <a:gd name="T5" fmla="*/ 35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7 h 52"/>
                  <a:gd name="T12" fmla="*/ 56 w 82"/>
                  <a:gd name="T13" fmla="*/ 50 h 52"/>
                  <a:gd name="T14" fmla="*/ 50 w 82"/>
                  <a:gd name="T15" fmla="*/ 52 h 52"/>
                  <a:gd name="T16" fmla="*/ 41 w 82"/>
                  <a:gd name="T17" fmla="*/ 52 h 52"/>
                  <a:gd name="T18" fmla="*/ 33 w 82"/>
                  <a:gd name="T19" fmla="*/ 52 h 52"/>
                  <a:gd name="T20" fmla="*/ 26 w 82"/>
                  <a:gd name="T21" fmla="*/ 50 h 52"/>
                  <a:gd name="T22" fmla="*/ 19 w 82"/>
                  <a:gd name="T23" fmla="*/ 47 h 52"/>
                  <a:gd name="T24" fmla="*/ 12 w 82"/>
                  <a:gd name="T25" fmla="*/ 44 h 52"/>
                  <a:gd name="T26" fmla="*/ 7 w 82"/>
                  <a:gd name="T27" fmla="*/ 40 h 52"/>
                  <a:gd name="T28" fmla="*/ 4 w 82"/>
                  <a:gd name="T29" fmla="*/ 35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4 h 52"/>
                  <a:gd name="T38" fmla="*/ 2 w 82"/>
                  <a:gd name="T39" fmla="*/ 20 h 52"/>
                  <a:gd name="T40" fmla="*/ 4 w 82"/>
                  <a:gd name="T41" fmla="*/ 16 h 52"/>
                  <a:gd name="T42" fmla="*/ 7 w 82"/>
                  <a:gd name="T43" fmla="*/ 12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3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50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2 h 52"/>
                  <a:gd name="T68" fmla="*/ 79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9" y="35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7"/>
                    </a:lnTo>
                    <a:lnTo>
                      <a:pt x="56" y="50"/>
                    </a:lnTo>
                    <a:lnTo>
                      <a:pt x="50" y="52"/>
                    </a:lnTo>
                    <a:lnTo>
                      <a:pt x="41" y="52"/>
                    </a:lnTo>
                    <a:lnTo>
                      <a:pt x="33" y="52"/>
                    </a:lnTo>
                    <a:lnTo>
                      <a:pt x="26" y="50"/>
                    </a:lnTo>
                    <a:lnTo>
                      <a:pt x="19" y="47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4" y="35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3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50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2"/>
                    </a:lnTo>
                    <a:lnTo>
                      <a:pt x="79" y="16"/>
                    </a:lnTo>
                    <a:lnTo>
                      <a:pt x="82" y="20"/>
                    </a:lnTo>
                    <a:lnTo>
                      <a:pt x="82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2" name="Freeform 353"/>
              <p:cNvSpPr>
                <a:spLocks/>
              </p:cNvSpPr>
              <p:nvPr/>
            </p:nvSpPr>
            <p:spPr bwMode="auto">
              <a:xfrm>
                <a:off x="1001713" y="812801"/>
                <a:ext cx="63500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9 w 82"/>
                  <a:gd name="T5" fmla="*/ 35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7 h 52"/>
                  <a:gd name="T12" fmla="*/ 56 w 82"/>
                  <a:gd name="T13" fmla="*/ 50 h 52"/>
                  <a:gd name="T14" fmla="*/ 50 w 82"/>
                  <a:gd name="T15" fmla="*/ 52 h 52"/>
                  <a:gd name="T16" fmla="*/ 41 w 82"/>
                  <a:gd name="T17" fmla="*/ 52 h 52"/>
                  <a:gd name="T18" fmla="*/ 33 w 82"/>
                  <a:gd name="T19" fmla="*/ 52 h 52"/>
                  <a:gd name="T20" fmla="*/ 26 w 82"/>
                  <a:gd name="T21" fmla="*/ 50 h 52"/>
                  <a:gd name="T22" fmla="*/ 19 w 82"/>
                  <a:gd name="T23" fmla="*/ 47 h 52"/>
                  <a:gd name="T24" fmla="*/ 12 w 82"/>
                  <a:gd name="T25" fmla="*/ 44 h 52"/>
                  <a:gd name="T26" fmla="*/ 7 w 82"/>
                  <a:gd name="T27" fmla="*/ 40 h 52"/>
                  <a:gd name="T28" fmla="*/ 4 w 82"/>
                  <a:gd name="T29" fmla="*/ 35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4 h 52"/>
                  <a:gd name="T38" fmla="*/ 2 w 82"/>
                  <a:gd name="T39" fmla="*/ 20 h 52"/>
                  <a:gd name="T40" fmla="*/ 4 w 82"/>
                  <a:gd name="T41" fmla="*/ 16 h 52"/>
                  <a:gd name="T42" fmla="*/ 7 w 82"/>
                  <a:gd name="T43" fmla="*/ 12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3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50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2 h 52"/>
                  <a:gd name="T68" fmla="*/ 79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9" y="35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7"/>
                    </a:lnTo>
                    <a:lnTo>
                      <a:pt x="56" y="50"/>
                    </a:lnTo>
                    <a:lnTo>
                      <a:pt x="50" y="52"/>
                    </a:lnTo>
                    <a:lnTo>
                      <a:pt x="41" y="52"/>
                    </a:lnTo>
                    <a:lnTo>
                      <a:pt x="33" y="52"/>
                    </a:lnTo>
                    <a:lnTo>
                      <a:pt x="26" y="50"/>
                    </a:lnTo>
                    <a:lnTo>
                      <a:pt x="19" y="47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4" y="35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3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50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2"/>
                    </a:lnTo>
                    <a:lnTo>
                      <a:pt x="79" y="16"/>
                    </a:lnTo>
                    <a:lnTo>
                      <a:pt x="82" y="20"/>
                    </a:lnTo>
                    <a:lnTo>
                      <a:pt x="82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3" name="Freeform 354"/>
              <p:cNvSpPr>
                <a:spLocks/>
              </p:cNvSpPr>
              <p:nvPr/>
            </p:nvSpPr>
            <p:spPr bwMode="auto">
              <a:xfrm>
                <a:off x="1304925" y="1887538"/>
                <a:ext cx="65088" cy="82550"/>
              </a:xfrm>
              <a:custGeom>
                <a:avLst/>
                <a:gdLst>
                  <a:gd name="T0" fmla="*/ 81 w 81"/>
                  <a:gd name="T1" fmla="*/ 26 h 52"/>
                  <a:gd name="T2" fmla="*/ 81 w 81"/>
                  <a:gd name="T3" fmla="*/ 31 h 52"/>
                  <a:gd name="T4" fmla="*/ 78 w 81"/>
                  <a:gd name="T5" fmla="*/ 36 h 52"/>
                  <a:gd name="T6" fmla="*/ 75 w 81"/>
                  <a:gd name="T7" fmla="*/ 40 h 52"/>
                  <a:gd name="T8" fmla="*/ 70 w 81"/>
                  <a:gd name="T9" fmla="*/ 44 h 52"/>
                  <a:gd name="T10" fmla="*/ 63 w 81"/>
                  <a:gd name="T11" fmla="*/ 48 h 52"/>
                  <a:gd name="T12" fmla="*/ 56 w 81"/>
                  <a:gd name="T13" fmla="*/ 50 h 52"/>
                  <a:gd name="T14" fmla="*/ 49 w 81"/>
                  <a:gd name="T15" fmla="*/ 52 h 52"/>
                  <a:gd name="T16" fmla="*/ 41 w 81"/>
                  <a:gd name="T17" fmla="*/ 52 h 52"/>
                  <a:gd name="T18" fmla="*/ 32 w 81"/>
                  <a:gd name="T19" fmla="*/ 52 h 52"/>
                  <a:gd name="T20" fmla="*/ 25 w 81"/>
                  <a:gd name="T21" fmla="*/ 50 h 52"/>
                  <a:gd name="T22" fmla="*/ 18 w 81"/>
                  <a:gd name="T23" fmla="*/ 48 h 52"/>
                  <a:gd name="T24" fmla="*/ 12 w 81"/>
                  <a:gd name="T25" fmla="*/ 44 h 52"/>
                  <a:gd name="T26" fmla="*/ 6 w 81"/>
                  <a:gd name="T27" fmla="*/ 40 h 52"/>
                  <a:gd name="T28" fmla="*/ 3 w 81"/>
                  <a:gd name="T29" fmla="*/ 36 h 52"/>
                  <a:gd name="T30" fmla="*/ 1 w 81"/>
                  <a:gd name="T31" fmla="*/ 31 h 52"/>
                  <a:gd name="T32" fmla="*/ 0 w 81"/>
                  <a:gd name="T33" fmla="*/ 28 h 52"/>
                  <a:gd name="T34" fmla="*/ 0 w 81"/>
                  <a:gd name="T35" fmla="*/ 26 h 52"/>
                  <a:gd name="T36" fmla="*/ 0 w 81"/>
                  <a:gd name="T37" fmla="*/ 24 h 52"/>
                  <a:gd name="T38" fmla="*/ 1 w 81"/>
                  <a:gd name="T39" fmla="*/ 21 h 52"/>
                  <a:gd name="T40" fmla="*/ 3 w 81"/>
                  <a:gd name="T41" fmla="*/ 16 h 52"/>
                  <a:gd name="T42" fmla="*/ 6 w 81"/>
                  <a:gd name="T43" fmla="*/ 12 h 52"/>
                  <a:gd name="T44" fmla="*/ 12 w 81"/>
                  <a:gd name="T45" fmla="*/ 8 h 52"/>
                  <a:gd name="T46" fmla="*/ 18 w 81"/>
                  <a:gd name="T47" fmla="*/ 4 h 52"/>
                  <a:gd name="T48" fmla="*/ 25 w 81"/>
                  <a:gd name="T49" fmla="*/ 2 h 52"/>
                  <a:gd name="T50" fmla="*/ 32 w 81"/>
                  <a:gd name="T51" fmla="*/ 1 h 52"/>
                  <a:gd name="T52" fmla="*/ 37 w 81"/>
                  <a:gd name="T53" fmla="*/ 0 h 52"/>
                  <a:gd name="T54" fmla="*/ 41 w 81"/>
                  <a:gd name="T55" fmla="*/ 0 h 52"/>
                  <a:gd name="T56" fmla="*/ 44 w 81"/>
                  <a:gd name="T57" fmla="*/ 0 h 52"/>
                  <a:gd name="T58" fmla="*/ 49 w 81"/>
                  <a:gd name="T59" fmla="*/ 1 h 52"/>
                  <a:gd name="T60" fmla="*/ 56 w 81"/>
                  <a:gd name="T61" fmla="*/ 2 h 52"/>
                  <a:gd name="T62" fmla="*/ 63 w 81"/>
                  <a:gd name="T63" fmla="*/ 4 h 52"/>
                  <a:gd name="T64" fmla="*/ 70 w 81"/>
                  <a:gd name="T65" fmla="*/ 8 h 52"/>
                  <a:gd name="T66" fmla="*/ 75 w 81"/>
                  <a:gd name="T67" fmla="*/ 12 h 52"/>
                  <a:gd name="T68" fmla="*/ 78 w 81"/>
                  <a:gd name="T69" fmla="*/ 16 h 52"/>
                  <a:gd name="T70" fmla="*/ 81 w 81"/>
                  <a:gd name="T71" fmla="*/ 21 h 52"/>
                  <a:gd name="T72" fmla="*/ 81 w 81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" h="52">
                    <a:moveTo>
                      <a:pt x="81" y="26"/>
                    </a:moveTo>
                    <a:lnTo>
                      <a:pt x="81" y="31"/>
                    </a:lnTo>
                    <a:lnTo>
                      <a:pt x="78" y="36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8"/>
                    </a:lnTo>
                    <a:lnTo>
                      <a:pt x="56" y="50"/>
                    </a:lnTo>
                    <a:lnTo>
                      <a:pt x="49" y="52"/>
                    </a:lnTo>
                    <a:lnTo>
                      <a:pt x="41" y="52"/>
                    </a:lnTo>
                    <a:lnTo>
                      <a:pt x="32" y="52"/>
                    </a:lnTo>
                    <a:lnTo>
                      <a:pt x="25" y="50"/>
                    </a:lnTo>
                    <a:lnTo>
                      <a:pt x="18" y="48"/>
                    </a:lnTo>
                    <a:lnTo>
                      <a:pt x="12" y="44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1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2" y="8"/>
                    </a:lnTo>
                    <a:lnTo>
                      <a:pt x="18" y="4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49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8"/>
                    </a:lnTo>
                    <a:lnTo>
                      <a:pt x="75" y="12"/>
                    </a:lnTo>
                    <a:lnTo>
                      <a:pt x="78" y="16"/>
                    </a:lnTo>
                    <a:lnTo>
                      <a:pt x="81" y="21"/>
                    </a:lnTo>
                    <a:lnTo>
                      <a:pt x="81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4" name="Freeform 355"/>
              <p:cNvSpPr>
                <a:spLocks/>
              </p:cNvSpPr>
              <p:nvPr/>
            </p:nvSpPr>
            <p:spPr bwMode="auto">
              <a:xfrm>
                <a:off x="1304925" y="1887538"/>
                <a:ext cx="65088" cy="82550"/>
              </a:xfrm>
              <a:custGeom>
                <a:avLst/>
                <a:gdLst>
                  <a:gd name="T0" fmla="*/ 81 w 81"/>
                  <a:gd name="T1" fmla="*/ 26 h 52"/>
                  <a:gd name="T2" fmla="*/ 81 w 81"/>
                  <a:gd name="T3" fmla="*/ 31 h 52"/>
                  <a:gd name="T4" fmla="*/ 78 w 81"/>
                  <a:gd name="T5" fmla="*/ 36 h 52"/>
                  <a:gd name="T6" fmla="*/ 75 w 81"/>
                  <a:gd name="T7" fmla="*/ 40 h 52"/>
                  <a:gd name="T8" fmla="*/ 70 w 81"/>
                  <a:gd name="T9" fmla="*/ 44 h 52"/>
                  <a:gd name="T10" fmla="*/ 63 w 81"/>
                  <a:gd name="T11" fmla="*/ 48 h 52"/>
                  <a:gd name="T12" fmla="*/ 56 w 81"/>
                  <a:gd name="T13" fmla="*/ 50 h 52"/>
                  <a:gd name="T14" fmla="*/ 49 w 81"/>
                  <a:gd name="T15" fmla="*/ 52 h 52"/>
                  <a:gd name="T16" fmla="*/ 41 w 81"/>
                  <a:gd name="T17" fmla="*/ 52 h 52"/>
                  <a:gd name="T18" fmla="*/ 32 w 81"/>
                  <a:gd name="T19" fmla="*/ 52 h 52"/>
                  <a:gd name="T20" fmla="*/ 25 w 81"/>
                  <a:gd name="T21" fmla="*/ 50 h 52"/>
                  <a:gd name="T22" fmla="*/ 18 w 81"/>
                  <a:gd name="T23" fmla="*/ 48 h 52"/>
                  <a:gd name="T24" fmla="*/ 12 w 81"/>
                  <a:gd name="T25" fmla="*/ 44 h 52"/>
                  <a:gd name="T26" fmla="*/ 6 w 81"/>
                  <a:gd name="T27" fmla="*/ 40 h 52"/>
                  <a:gd name="T28" fmla="*/ 3 w 81"/>
                  <a:gd name="T29" fmla="*/ 36 h 52"/>
                  <a:gd name="T30" fmla="*/ 1 w 81"/>
                  <a:gd name="T31" fmla="*/ 31 h 52"/>
                  <a:gd name="T32" fmla="*/ 0 w 81"/>
                  <a:gd name="T33" fmla="*/ 28 h 52"/>
                  <a:gd name="T34" fmla="*/ 0 w 81"/>
                  <a:gd name="T35" fmla="*/ 26 h 52"/>
                  <a:gd name="T36" fmla="*/ 0 w 81"/>
                  <a:gd name="T37" fmla="*/ 24 h 52"/>
                  <a:gd name="T38" fmla="*/ 1 w 81"/>
                  <a:gd name="T39" fmla="*/ 21 h 52"/>
                  <a:gd name="T40" fmla="*/ 3 w 81"/>
                  <a:gd name="T41" fmla="*/ 16 h 52"/>
                  <a:gd name="T42" fmla="*/ 6 w 81"/>
                  <a:gd name="T43" fmla="*/ 12 h 52"/>
                  <a:gd name="T44" fmla="*/ 12 w 81"/>
                  <a:gd name="T45" fmla="*/ 8 h 52"/>
                  <a:gd name="T46" fmla="*/ 18 w 81"/>
                  <a:gd name="T47" fmla="*/ 4 h 52"/>
                  <a:gd name="T48" fmla="*/ 25 w 81"/>
                  <a:gd name="T49" fmla="*/ 2 h 52"/>
                  <a:gd name="T50" fmla="*/ 32 w 81"/>
                  <a:gd name="T51" fmla="*/ 1 h 52"/>
                  <a:gd name="T52" fmla="*/ 37 w 81"/>
                  <a:gd name="T53" fmla="*/ 0 h 52"/>
                  <a:gd name="T54" fmla="*/ 41 w 81"/>
                  <a:gd name="T55" fmla="*/ 0 h 52"/>
                  <a:gd name="T56" fmla="*/ 44 w 81"/>
                  <a:gd name="T57" fmla="*/ 0 h 52"/>
                  <a:gd name="T58" fmla="*/ 49 w 81"/>
                  <a:gd name="T59" fmla="*/ 1 h 52"/>
                  <a:gd name="T60" fmla="*/ 56 w 81"/>
                  <a:gd name="T61" fmla="*/ 2 h 52"/>
                  <a:gd name="T62" fmla="*/ 63 w 81"/>
                  <a:gd name="T63" fmla="*/ 4 h 52"/>
                  <a:gd name="T64" fmla="*/ 70 w 81"/>
                  <a:gd name="T65" fmla="*/ 8 h 52"/>
                  <a:gd name="T66" fmla="*/ 75 w 81"/>
                  <a:gd name="T67" fmla="*/ 12 h 52"/>
                  <a:gd name="T68" fmla="*/ 78 w 81"/>
                  <a:gd name="T69" fmla="*/ 16 h 52"/>
                  <a:gd name="T70" fmla="*/ 81 w 81"/>
                  <a:gd name="T71" fmla="*/ 21 h 52"/>
                  <a:gd name="T72" fmla="*/ 81 w 81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" h="52">
                    <a:moveTo>
                      <a:pt x="81" y="26"/>
                    </a:moveTo>
                    <a:lnTo>
                      <a:pt x="81" y="31"/>
                    </a:lnTo>
                    <a:lnTo>
                      <a:pt x="78" y="36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8"/>
                    </a:lnTo>
                    <a:lnTo>
                      <a:pt x="56" y="50"/>
                    </a:lnTo>
                    <a:lnTo>
                      <a:pt x="49" y="52"/>
                    </a:lnTo>
                    <a:lnTo>
                      <a:pt x="41" y="52"/>
                    </a:lnTo>
                    <a:lnTo>
                      <a:pt x="32" y="52"/>
                    </a:lnTo>
                    <a:lnTo>
                      <a:pt x="25" y="50"/>
                    </a:lnTo>
                    <a:lnTo>
                      <a:pt x="18" y="48"/>
                    </a:lnTo>
                    <a:lnTo>
                      <a:pt x="12" y="44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1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2" y="8"/>
                    </a:lnTo>
                    <a:lnTo>
                      <a:pt x="18" y="4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49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8"/>
                    </a:lnTo>
                    <a:lnTo>
                      <a:pt x="75" y="12"/>
                    </a:lnTo>
                    <a:lnTo>
                      <a:pt x="78" y="16"/>
                    </a:lnTo>
                    <a:lnTo>
                      <a:pt x="81" y="21"/>
                    </a:lnTo>
                    <a:lnTo>
                      <a:pt x="81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5" name="Freeform 356"/>
              <p:cNvSpPr>
                <a:spLocks/>
              </p:cNvSpPr>
              <p:nvPr/>
            </p:nvSpPr>
            <p:spPr bwMode="auto">
              <a:xfrm>
                <a:off x="1609725" y="2184401"/>
                <a:ext cx="65088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9 w 82"/>
                  <a:gd name="T5" fmla="*/ 35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7 h 52"/>
                  <a:gd name="T12" fmla="*/ 56 w 82"/>
                  <a:gd name="T13" fmla="*/ 50 h 52"/>
                  <a:gd name="T14" fmla="*/ 50 w 82"/>
                  <a:gd name="T15" fmla="*/ 52 h 52"/>
                  <a:gd name="T16" fmla="*/ 41 w 82"/>
                  <a:gd name="T17" fmla="*/ 52 h 52"/>
                  <a:gd name="T18" fmla="*/ 33 w 82"/>
                  <a:gd name="T19" fmla="*/ 52 h 52"/>
                  <a:gd name="T20" fmla="*/ 26 w 82"/>
                  <a:gd name="T21" fmla="*/ 50 h 52"/>
                  <a:gd name="T22" fmla="*/ 19 w 82"/>
                  <a:gd name="T23" fmla="*/ 47 h 52"/>
                  <a:gd name="T24" fmla="*/ 12 w 82"/>
                  <a:gd name="T25" fmla="*/ 44 h 52"/>
                  <a:gd name="T26" fmla="*/ 7 w 82"/>
                  <a:gd name="T27" fmla="*/ 40 h 52"/>
                  <a:gd name="T28" fmla="*/ 4 w 82"/>
                  <a:gd name="T29" fmla="*/ 35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3 h 52"/>
                  <a:gd name="T38" fmla="*/ 2 w 82"/>
                  <a:gd name="T39" fmla="*/ 20 h 52"/>
                  <a:gd name="T40" fmla="*/ 4 w 82"/>
                  <a:gd name="T41" fmla="*/ 16 h 52"/>
                  <a:gd name="T42" fmla="*/ 7 w 82"/>
                  <a:gd name="T43" fmla="*/ 12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3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50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2 h 52"/>
                  <a:gd name="T68" fmla="*/ 79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9" y="35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7"/>
                    </a:lnTo>
                    <a:lnTo>
                      <a:pt x="56" y="50"/>
                    </a:lnTo>
                    <a:lnTo>
                      <a:pt x="50" y="52"/>
                    </a:lnTo>
                    <a:lnTo>
                      <a:pt x="41" y="52"/>
                    </a:lnTo>
                    <a:lnTo>
                      <a:pt x="33" y="52"/>
                    </a:lnTo>
                    <a:lnTo>
                      <a:pt x="26" y="50"/>
                    </a:lnTo>
                    <a:lnTo>
                      <a:pt x="19" y="47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4" y="35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3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50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2"/>
                    </a:lnTo>
                    <a:lnTo>
                      <a:pt x="79" y="16"/>
                    </a:lnTo>
                    <a:lnTo>
                      <a:pt x="82" y="20"/>
                    </a:lnTo>
                    <a:lnTo>
                      <a:pt x="82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6" name="Freeform 357"/>
              <p:cNvSpPr>
                <a:spLocks/>
              </p:cNvSpPr>
              <p:nvPr/>
            </p:nvSpPr>
            <p:spPr bwMode="auto">
              <a:xfrm>
                <a:off x="1609725" y="2184401"/>
                <a:ext cx="65088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9 w 82"/>
                  <a:gd name="T5" fmla="*/ 35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7 h 52"/>
                  <a:gd name="T12" fmla="*/ 56 w 82"/>
                  <a:gd name="T13" fmla="*/ 50 h 52"/>
                  <a:gd name="T14" fmla="*/ 50 w 82"/>
                  <a:gd name="T15" fmla="*/ 52 h 52"/>
                  <a:gd name="T16" fmla="*/ 41 w 82"/>
                  <a:gd name="T17" fmla="*/ 52 h 52"/>
                  <a:gd name="T18" fmla="*/ 33 w 82"/>
                  <a:gd name="T19" fmla="*/ 52 h 52"/>
                  <a:gd name="T20" fmla="*/ 26 w 82"/>
                  <a:gd name="T21" fmla="*/ 50 h 52"/>
                  <a:gd name="T22" fmla="*/ 19 w 82"/>
                  <a:gd name="T23" fmla="*/ 47 h 52"/>
                  <a:gd name="T24" fmla="*/ 12 w 82"/>
                  <a:gd name="T25" fmla="*/ 44 h 52"/>
                  <a:gd name="T26" fmla="*/ 7 w 82"/>
                  <a:gd name="T27" fmla="*/ 40 h 52"/>
                  <a:gd name="T28" fmla="*/ 4 w 82"/>
                  <a:gd name="T29" fmla="*/ 35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3 h 52"/>
                  <a:gd name="T38" fmla="*/ 2 w 82"/>
                  <a:gd name="T39" fmla="*/ 20 h 52"/>
                  <a:gd name="T40" fmla="*/ 4 w 82"/>
                  <a:gd name="T41" fmla="*/ 16 h 52"/>
                  <a:gd name="T42" fmla="*/ 7 w 82"/>
                  <a:gd name="T43" fmla="*/ 12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3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50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2 h 52"/>
                  <a:gd name="T68" fmla="*/ 79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9" y="35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7"/>
                    </a:lnTo>
                    <a:lnTo>
                      <a:pt x="56" y="50"/>
                    </a:lnTo>
                    <a:lnTo>
                      <a:pt x="50" y="52"/>
                    </a:lnTo>
                    <a:lnTo>
                      <a:pt x="41" y="52"/>
                    </a:lnTo>
                    <a:lnTo>
                      <a:pt x="33" y="52"/>
                    </a:lnTo>
                    <a:lnTo>
                      <a:pt x="26" y="50"/>
                    </a:lnTo>
                    <a:lnTo>
                      <a:pt x="19" y="47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4" y="35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3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50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2"/>
                    </a:lnTo>
                    <a:lnTo>
                      <a:pt x="79" y="16"/>
                    </a:lnTo>
                    <a:lnTo>
                      <a:pt x="82" y="20"/>
                    </a:lnTo>
                    <a:lnTo>
                      <a:pt x="82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7" name="Freeform 358"/>
              <p:cNvSpPr>
                <a:spLocks/>
              </p:cNvSpPr>
              <p:nvPr/>
            </p:nvSpPr>
            <p:spPr bwMode="auto">
              <a:xfrm>
                <a:off x="2219325" y="2228851"/>
                <a:ext cx="63500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8 w 82"/>
                  <a:gd name="T5" fmla="*/ 36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8 h 52"/>
                  <a:gd name="T12" fmla="*/ 56 w 82"/>
                  <a:gd name="T13" fmla="*/ 50 h 52"/>
                  <a:gd name="T14" fmla="*/ 50 w 82"/>
                  <a:gd name="T15" fmla="*/ 52 h 52"/>
                  <a:gd name="T16" fmla="*/ 41 w 82"/>
                  <a:gd name="T17" fmla="*/ 52 h 52"/>
                  <a:gd name="T18" fmla="*/ 32 w 82"/>
                  <a:gd name="T19" fmla="*/ 52 h 52"/>
                  <a:gd name="T20" fmla="*/ 26 w 82"/>
                  <a:gd name="T21" fmla="*/ 50 h 52"/>
                  <a:gd name="T22" fmla="*/ 19 w 82"/>
                  <a:gd name="T23" fmla="*/ 48 h 52"/>
                  <a:gd name="T24" fmla="*/ 12 w 82"/>
                  <a:gd name="T25" fmla="*/ 44 h 52"/>
                  <a:gd name="T26" fmla="*/ 7 w 82"/>
                  <a:gd name="T27" fmla="*/ 40 h 52"/>
                  <a:gd name="T28" fmla="*/ 4 w 82"/>
                  <a:gd name="T29" fmla="*/ 36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4 h 52"/>
                  <a:gd name="T38" fmla="*/ 2 w 82"/>
                  <a:gd name="T39" fmla="*/ 20 h 52"/>
                  <a:gd name="T40" fmla="*/ 4 w 82"/>
                  <a:gd name="T41" fmla="*/ 16 h 52"/>
                  <a:gd name="T42" fmla="*/ 7 w 82"/>
                  <a:gd name="T43" fmla="*/ 12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2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50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2 h 52"/>
                  <a:gd name="T68" fmla="*/ 78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8" y="36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8"/>
                    </a:lnTo>
                    <a:lnTo>
                      <a:pt x="56" y="50"/>
                    </a:lnTo>
                    <a:lnTo>
                      <a:pt x="50" y="52"/>
                    </a:lnTo>
                    <a:lnTo>
                      <a:pt x="41" y="52"/>
                    </a:lnTo>
                    <a:lnTo>
                      <a:pt x="32" y="52"/>
                    </a:lnTo>
                    <a:lnTo>
                      <a:pt x="26" y="50"/>
                    </a:lnTo>
                    <a:lnTo>
                      <a:pt x="19" y="48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4" y="36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50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2"/>
                    </a:lnTo>
                    <a:lnTo>
                      <a:pt x="78" y="16"/>
                    </a:lnTo>
                    <a:lnTo>
                      <a:pt x="82" y="20"/>
                    </a:lnTo>
                    <a:lnTo>
                      <a:pt x="82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8" name="Freeform 359"/>
              <p:cNvSpPr>
                <a:spLocks/>
              </p:cNvSpPr>
              <p:nvPr/>
            </p:nvSpPr>
            <p:spPr bwMode="auto">
              <a:xfrm>
                <a:off x="2219325" y="2228851"/>
                <a:ext cx="63500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8 w 82"/>
                  <a:gd name="T5" fmla="*/ 36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8 h 52"/>
                  <a:gd name="T12" fmla="*/ 56 w 82"/>
                  <a:gd name="T13" fmla="*/ 50 h 52"/>
                  <a:gd name="T14" fmla="*/ 50 w 82"/>
                  <a:gd name="T15" fmla="*/ 52 h 52"/>
                  <a:gd name="T16" fmla="*/ 41 w 82"/>
                  <a:gd name="T17" fmla="*/ 52 h 52"/>
                  <a:gd name="T18" fmla="*/ 32 w 82"/>
                  <a:gd name="T19" fmla="*/ 52 h 52"/>
                  <a:gd name="T20" fmla="*/ 26 w 82"/>
                  <a:gd name="T21" fmla="*/ 50 h 52"/>
                  <a:gd name="T22" fmla="*/ 19 w 82"/>
                  <a:gd name="T23" fmla="*/ 48 h 52"/>
                  <a:gd name="T24" fmla="*/ 12 w 82"/>
                  <a:gd name="T25" fmla="*/ 44 h 52"/>
                  <a:gd name="T26" fmla="*/ 7 w 82"/>
                  <a:gd name="T27" fmla="*/ 40 h 52"/>
                  <a:gd name="T28" fmla="*/ 4 w 82"/>
                  <a:gd name="T29" fmla="*/ 36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4 h 52"/>
                  <a:gd name="T38" fmla="*/ 2 w 82"/>
                  <a:gd name="T39" fmla="*/ 20 h 52"/>
                  <a:gd name="T40" fmla="*/ 4 w 82"/>
                  <a:gd name="T41" fmla="*/ 16 h 52"/>
                  <a:gd name="T42" fmla="*/ 7 w 82"/>
                  <a:gd name="T43" fmla="*/ 12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2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50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2 h 52"/>
                  <a:gd name="T68" fmla="*/ 78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8" y="36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8"/>
                    </a:lnTo>
                    <a:lnTo>
                      <a:pt x="56" y="50"/>
                    </a:lnTo>
                    <a:lnTo>
                      <a:pt x="50" y="52"/>
                    </a:lnTo>
                    <a:lnTo>
                      <a:pt x="41" y="52"/>
                    </a:lnTo>
                    <a:lnTo>
                      <a:pt x="32" y="52"/>
                    </a:lnTo>
                    <a:lnTo>
                      <a:pt x="26" y="50"/>
                    </a:lnTo>
                    <a:lnTo>
                      <a:pt x="19" y="48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4" y="36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50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2"/>
                    </a:lnTo>
                    <a:lnTo>
                      <a:pt x="78" y="16"/>
                    </a:lnTo>
                    <a:lnTo>
                      <a:pt x="82" y="20"/>
                    </a:lnTo>
                    <a:lnTo>
                      <a:pt x="82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9" name="Freeform 360"/>
              <p:cNvSpPr>
                <a:spLocks/>
              </p:cNvSpPr>
              <p:nvPr/>
            </p:nvSpPr>
            <p:spPr bwMode="auto">
              <a:xfrm>
                <a:off x="3436938" y="2286001"/>
                <a:ext cx="63500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8 w 82"/>
                  <a:gd name="T5" fmla="*/ 35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7 h 52"/>
                  <a:gd name="T12" fmla="*/ 56 w 82"/>
                  <a:gd name="T13" fmla="*/ 50 h 52"/>
                  <a:gd name="T14" fmla="*/ 49 w 82"/>
                  <a:gd name="T15" fmla="*/ 52 h 52"/>
                  <a:gd name="T16" fmla="*/ 41 w 82"/>
                  <a:gd name="T17" fmla="*/ 52 h 52"/>
                  <a:gd name="T18" fmla="*/ 32 w 82"/>
                  <a:gd name="T19" fmla="*/ 52 h 52"/>
                  <a:gd name="T20" fmla="*/ 26 w 82"/>
                  <a:gd name="T21" fmla="*/ 50 h 52"/>
                  <a:gd name="T22" fmla="*/ 19 w 82"/>
                  <a:gd name="T23" fmla="*/ 47 h 52"/>
                  <a:gd name="T24" fmla="*/ 12 w 82"/>
                  <a:gd name="T25" fmla="*/ 44 h 52"/>
                  <a:gd name="T26" fmla="*/ 7 w 82"/>
                  <a:gd name="T27" fmla="*/ 40 h 52"/>
                  <a:gd name="T28" fmla="*/ 3 w 82"/>
                  <a:gd name="T29" fmla="*/ 35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4 h 52"/>
                  <a:gd name="T38" fmla="*/ 2 w 82"/>
                  <a:gd name="T39" fmla="*/ 20 h 52"/>
                  <a:gd name="T40" fmla="*/ 3 w 82"/>
                  <a:gd name="T41" fmla="*/ 16 h 52"/>
                  <a:gd name="T42" fmla="*/ 7 w 82"/>
                  <a:gd name="T43" fmla="*/ 12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2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49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2 h 52"/>
                  <a:gd name="T68" fmla="*/ 78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8" y="35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7"/>
                    </a:lnTo>
                    <a:lnTo>
                      <a:pt x="56" y="50"/>
                    </a:lnTo>
                    <a:lnTo>
                      <a:pt x="49" y="52"/>
                    </a:lnTo>
                    <a:lnTo>
                      <a:pt x="41" y="52"/>
                    </a:lnTo>
                    <a:lnTo>
                      <a:pt x="32" y="52"/>
                    </a:lnTo>
                    <a:lnTo>
                      <a:pt x="26" y="50"/>
                    </a:lnTo>
                    <a:lnTo>
                      <a:pt x="19" y="47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3" y="35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3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49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2"/>
                    </a:lnTo>
                    <a:lnTo>
                      <a:pt x="78" y="16"/>
                    </a:lnTo>
                    <a:lnTo>
                      <a:pt x="82" y="20"/>
                    </a:lnTo>
                    <a:lnTo>
                      <a:pt x="82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0" name="Freeform 361"/>
              <p:cNvSpPr>
                <a:spLocks/>
              </p:cNvSpPr>
              <p:nvPr/>
            </p:nvSpPr>
            <p:spPr bwMode="auto">
              <a:xfrm>
                <a:off x="3436938" y="2286001"/>
                <a:ext cx="63500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8 w 82"/>
                  <a:gd name="T5" fmla="*/ 35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7 h 52"/>
                  <a:gd name="T12" fmla="*/ 56 w 82"/>
                  <a:gd name="T13" fmla="*/ 50 h 52"/>
                  <a:gd name="T14" fmla="*/ 49 w 82"/>
                  <a:gd name="T15" fmla="*/ 52 h 52"/>
                  <a:gd name="T16" fmla="*/ 41 w 82"/>
                  <a:gd name="T17" fmla="*/ 52 h 52"/>
                  <a:gd name="T18" fmla="*/ 32 w 82"/>
                  <a:gd name="T19" fmla="*/ 52 h 52"/>
                  <a:gd name="T20" fmla="*/ 26 w 82"/>
                  <a:gd name="T21" fmla="*/ 50 h 52"/>
                  <a:gd name="T22" fmla="*/ 19 w 82"/>
                  <a:gd name="T23" fmla="*/ 47 h 52"/>
                  <a:gd name="T24" fmla="*/ 12 w 82"/>
                  <a:gd name="T25" fmla="*/ 44 h 52"/>
                  <a:gd name="T26" fmla="*/ 7 w 82"/>
                  <a:gd name="T27" fmla="*/ 40 h 52"/>
                  <a:gd name="T28" fmla="*/ 3 w 82"/>
                  <a:gd name="T29" fmla="*/ 35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4 h 52"/>
                  <a:gd name="T38" fmla="*/ 2 w 82"/>
                  <a:gd name="T39" fmla="*/ 20 h 52"/>
                  <a:gd name="T40" fmla="*/ 3 w 82"/>
                  <a:gd name="T41" fmla="*/ 16 h 52"/>
                  <a:gd name="T42" fmla="*/ 7 w 82"/>
                  <a:gd name="T43" fmla="*/ 12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2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49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2 h 52"/>
                  <a:gd name="T68" fmla="*/ 78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8" y="35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7"/>
                    </a:lnTo>
                    <a:lnTo>
                      <a:pt x="56" y="50"/>
                    </a:lnTo>
                    <a:lnTo>
                      <a:pt x="49" y="52"/>
                    </a:lnTo>
                    <a:lnTo>
                      <a:pt x="41" y="52"/>
                    </a:lnTo>
                    <a:lnTo>
                      <a:pt x="32" y="52"/>
                    </a:lnTo>
                    <a:lnTo>
                      <a:pt x="26" y="50"/>
                    </a:lnTo>
                    <a:lnTo>
                      <a:pt x="19" y="47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3" y="35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3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49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2"/>
                    </a:lnTo>
                    <a:lnTo>
                      <a:pt x="78" y="16"/>
                    </a:lnTo>
                    <a:lnTo>
                      <a:pt x="82" y="20"/>
                    </a:lnTo>
                    <a:lnTo>
                      <a:pt x="82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92" name="Rectangle 363"/>
            <p:cNvSpPr>
              <a:spLocks noChangeArrowheads="1"/>
            </p:cNvSpPr>
            <p:nvPr/>
          </p:nvSpPr>
          <p:spPr bwMode="auto">
            <a:xfrm>
              <a:off x="1752600" y="3289756"/>
              <a:ext cx="10627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[BEZ235] </a:t>
              </a: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nM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06" name="Group 405"/>
            <p:cNvGrpSpPr/>
            <p:nvPr/>
          </p:nvGrpSpPr>
          <p:grpSpPr>
            <a:xfrm>
              <a:off x="2369655" y="766764"/>
              <a:ext cx="760379" cy="691694"/>
              <a:chOff x="3838575" y="892176"/>
              <a:chExt cx="760379" cy="691694"/>
            </a:xfrm>
          </p:grpSpPr>
          <p:sp>
            <p:nvSpPr>
              <p:cNvPr id="393" name="Rectangle 364"/>
              <p:cNvSpPr>
                <a:spLocks noChangeArrowheads="1"/>
              </p:cNvSpPr>
              <p:nvPr/>
            </p:nvSpPr>
            <p:spPr bwMode="auto">
              <a:xfrm>
                <a:off x="4110038" y="892176"/>
                <a:ext cx="48891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shGFP</a:t>
                </a:r>
              </a:p>
            </p:txBody>
          </p:sp>
          <p:sp>
            <p:nvSpPr>
              <p:cNvPr id="394" name="Line 365"/>
              <p:cNvSpPr>
                <a:spLocks noChangeShapeType="1"/>
              </p:cNvSpPr>
              <p:nvPr/>
            </p:nvSpPr>
            <p:spPr bwMode="auto">
              <a:xfrm>
                <a:off x="3838575" y="993776"/>
                <a:ext cx="174625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5" name="Freeform 366"/>
              <p:cNvSpPr>
                <a:spLocks/>
              </p:cNvSpPr>
              <p:nvPr/>
            </p:nvSpPr>
            <p:spPr bwMode="auto">
              <a:xfrm>
                <a:off x="3894138" y="952501"/>
                <a:ext cx="63500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9 w 82"/>
                  <a:gd name="T5" fmla="*/ 35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7 h 52"/>
                  <a:gd name="T12" fmla="*/ 56 w 82"/>
                  <a:gd name="T13" fmla="*/ 49 h 52"/>
                  <a:gd name="T14" fmla="*/ 50 w 82"/>
                  <a:gd name="T15" fmla="*/ 52 h 52"/>
                  <a:gd name="T16" fmla="*/ 41 w 82"/>
                  <a:gd name="T17" fmla="*/ 52 h 52"/>
                  <a:gd name="T18" fmla="*/ 32 w 82"/>
                  <a:gd name="T19" fmla="*/ 52 h 52"/>
                  <a:gd name="T20" fmla="*/ 26 w 82"/>
                  <a:gd name="T21" fmla="*/ 49 h 52"/>
                  <a:gd name="T22" fmla="*/ 19 w 82"/>
                  <a:gd name="T23" fmla="*/ 47 h 52"/>
                  <a:gd name="T24" fmla="*/ 12 w 82"/>
                  <a:gd name="T25" fmla="*/ 44 h 52"/>
                  <a:gd name="T26" fmla="*/ 7 w 82"/>
                  <a:gd name="T27" fmla="*/ 40 h 52"/>
                  <a:gd name="T28" fmla="*/ 4 w 82"/>
                  <a:gd name="T29" fmla="*/ 35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3 h 52"/>
                  <a:gd name="T38" fmla="*/ 2 w 82"/>
                  <a:gd name="T39" fmla="*/ 20 h 52"/>
                  <a:gd name="T40" fmla="*/ 4 w 82"/>
                  <a:gd name="T41" fmla="*/ 16 h 52"/>
                  <a:gd name="T42" fmla="*/ 7 w 82"/>
                  <a:gd name="T43" fmla="*/ 11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2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50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1 h 52"/>
                  <a:gd name="T68" fmla="*/ 79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9" y="35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7"/>
                    </a:lnTo>
                    <a:lnTo>
                      <a:pt x="56" y="49"/>
                    </a:lnTo>
                    <a:lnTo>
                      <a:pt x="50" y="52"/>
                    </a:lnTo>
                    <a:lnTo>
                      <a:pt x="41" y="52"/>
                    </a:lnTo>
                    <a:lnTo>
                      <a:pt x="32" y="52"/>
                    </a:lnTo>
                    <a:lnTo>
                      <a:pt x="26" y="49"/>
                    </a:lnTo>
                    <a:lnTo>
                      <a:pt x="19" y="47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4" y="35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1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50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1"/>
                    </a:lnTo>
                    <a:lnTo>
                      <a:pt x="79" y="16"/>
                    </a:lnTo>
                    <a:lnTo>
                      <a:pt x="82" y="20"/>
                    </a:lnTo>
                    <a:lnTo>
                      <a:pt x="82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6" name="Freeform 367"/>
              <p:cNvSpPr>
                <a:spLocks/>
              </p:cNvSpPr>
              <p:nvPr/>
            </p:nvSpPr>
            <p:spPr bwMode="auto">
              <a:xfrm>
                <a:off x="3894138" y="952501"/>
                <a:ext cx="63500" cy="82550"/>
              </a:xfrm>
              <a:custGeom>
                <a:avLst/>
                <a:gdLst>
                  <a:gd name="T0" fmla="*/ 82 w 82"/>
                  <a:gd name="T1" fmla="*/ 26 h 52"/>
                  <a:gd name="T2" fmla="*/ 82 w 82"/>
                  <a:gd name="T3" fmla="*/ 31 h 52"/>
                  <a:gd name="T4" fmla="*/ 79 w 82"/>
                  <a:gd name="T5" fmla="*/ 35 h 52"/>
                  <a:gd name="T6" fmla="*/ 75 w 82"/>
                  <a:gd name="T7" fmla="*/ 40 h 52"/>
                  <a:gd name="T8" fmla="*/ 70 w 82"/>
                  <a:gd name="T9" fmla="*/ 44 h 52"/>
                  <a:gd name="T10" fmla="*/ 63 w 82"/>
                  <a:gd name="T11" fmla="*/ 47 h 52"/>
                  <a:gd name="T12" fmla="*/ 56 w 82"/>
                  <a:gd name="T13" fmla="*/ 49 h 52"/>
                  <a:gd name="T14" fmla="*/ 50 w 82"/>
                  <a:gd name="T15" fmla="*/ 52 h 52"/>
                  <a:gd name="T16" fmla="*/ 41 w 82"/>
                  <a:gd name="T17" fmla="*/ 52 h 52"/>
                  <a:gd name="T18" fmla="*/ 32 w 82"/>
                  <a:gd name="T19" fmla="*/ 52 h 52"/>
                  <a:gd name="T20" fmla="*/ 26 w 82"/>
                  <a:gd name="T21" fmla="*/ 49 h 52"/>
                  <a:gd name="T22" fmla="*/ 19 w 82"/>
                  <a:gd name="T23" fmla="*/ 47 h 52"/>
                  <a:gd name="T24" fmla="*/ 12 w 82"/>
                  <a:gd name="T25" fmla="*/ 44 h 52"/>
                  <a:gd name="T26" fmla="*/ 7 w 82"/>
                  <a:gd name="T27" fmla="*/ 40 h 52"/>
                  <a:gd name="T28" fmla="*/ 4 w 82"/>
                  <a:gd name="T29" fmla="*/ 35 h 52"/>
                  <a:gd name="T30" fmla="*/ 2 w 82"/>
                  <a:gd name="T31" fmla="*/ 31 h 52"/>
                  <a:gd name="T32" fmla="*/ 0 w 82"/>
                  <a:gd name="T33" fmla="*/ 28 h 52"/>
                  <a:gd name="T34" fmla="*/ 0 w 82"/>
                  <a:gd name="T35" fmla="*/ 26 h 52"/>
                  <a:gd name="T36" fmla="*/ 0 w 82"/>
                  <a:gd name="T37" fmla="*/ 23 h 52"/>
                  <a:gd name="T38" fmla="*/ 2 w 82"/>
                  <a:gd name="T39" fmla="*/ 20 h 52"/>
                  <a:gd name="T40" fmla="*/ 4 w 82"/>
                  <a:gd name="T41" fmla="*/ 16 h 52"/>
                  <a:gd name="T42" fmla="*/ 7 w 82"/>
                  <a:gd name="T43" fmla="*/ 11 h 52"/>
                  <a:gd name="T44" fmla="*/ 12 w 82"/>
                  <a:gd name="T45" fmla="*/ 7 h 52"/>
                  <a:gd name="T46" fmla="*/ 19 w 82"/>
                  <a:gd name="T47" fmla="*/ 4 h 52"/>
                  <a:gd name="T48" fmla="*/ 26 w 82"/>
                  <a:gd name="T49" fmla="*/ 2 h 52"/>
                  <a:gd name="T50" fmla="*/ 32 w 82"/>
                  <a:gd name="T51" fmla="*/ 1 h 52"/>
                  <a:gd name="T52" fmla="*/ 38 w 82"/>
                  <a:gd name="T53" fmla="*/ 0 h 52"/>
                  <a:gd name="T54" fmla="*/ 41 w 82"/>
                  <a:gd name="T55" fmla="*/ 0 h 52"/>
                  <a:gd name="T56" fmla="*/ 44 w 82"/>
                  <a:gd name="T57" fmla="*/ 0 h 52"/>
                  <a:gd name="T58" fmla="*/ 50 w 82"/>
                  <a:gd name="T59" fmla="*/ 1 h 52"/>
                  <a:gd name="T60" fmla="*/ 56 w 82"/>
                  <a:gd name="T61" fmla="*/ 2 h 52"/>
                  <a:gd name="T62" fmla="*/ 63 w 82"/>
                  <a:gd name="T63" fmla="*/ 4 h 52"/>
                  <a:gd name="T64" fmla="*/ 70 w 82"/>
                  <a:gd name="T65" fmla="*/ 7 h 52"/>
                  <a:gd name="T66" fmla="*/ 75 w 82"/>
                  <a:gd name="T67" fmla="*/ 11 h 52"/>
                  <a:gd name="T68" fmla="*/ 79 w 82"/>
                  <a:gd name="T69" fmla="*/ 16 h 52"/>
                  <a:gd name="T70" fmla="*/ 82 w 82"/>
                  <a:gd name="T71" fmla="*/ 20 h 52"/>
                  <a:gd name="T72" fmla="*/ 82 w 82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2" h="52">
                    <a:moveTo>
                      <a:pt x="82" y="26"/>
                    </a:moveTo>
                    <a:lnTo>
                      <a:pt x="82" y="31"/>
                    </a:lnTo>
                    <a:lnTo>
                      <a:pt x="79" y="35"/>
                    </a:lnTo>
                    <a:lnTo>
                      <a:pt x="75" y="40"/>
                    </a:lnTo>
                    <a:lnTo>
                      <a:pt x="70" y="44"/>
                    </a:lnTo>
                    <a:lnTo>
                      <a:pt x="63" y="47"/>
                    </a:lnTo>
                    <a:lnTo>
                      <a:pt x="56" y="49"/>
                    </a:lnTo>
                    <a:lnTo>
                      <a:pt x="50" y="52"/>
                    </a:lnTo>
                    <a:lnTo>
                      <a:pt x="41" y="52"/>
                    </a:lnTo>
                    <a:lnTo>
                      <a:pt x="32" y="52"/>
                    </a:lnTo>
                    <a:lnTo>
                      <a:pt x="26" y="49"/>
                    </a:lnTo>
                    <a:lnTo>
                      <a:pt x="19" y="47"/>
                    </a:lnTo>
                    <a:lnTo>
                      <a:pt x="12" y="44"/>
                    </a:lnTo>
                    <a:lnTo>
                      <a:pt x="7" y="40"/>
                    </a:lnTo>
                    <a:lnTo>
                      <a:pt x="4" y="35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1"/>
                    </a:lnTo>
                    <a:lnTo>
                      <a:pt x="12" y="7"/>
                    </a:lnTo>
                    <a:lnTo>
                      <a:pt x="19" y="4"/>
                    </a:lnTo>
                    <a:lnTo>
                      <a:pt x="26" y="2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50" y="1"/>
                    </a:lnTo>
                    <a:lnTo>
                      <a:pt x="56" y="2"/>
                    </a:lnTo>
                    <a:lnTo>
                      <a:pt x="63" y="4"/>
                    </a:lnTo>
                    <a:lnTo>
                      <a:pt x="70" y="7"/>
                    </a:lnTo>
                    <a:lnTo>
                      <a:pt x="75" y="11"/>
                    </a:lnTo>
                    <a:lnTo>
                      <a:pt x="79" y="16"/>
                    </a:lnTo>
                    <a:lnTo>
                      <a:pt x="82" y="20"/>
                    </a:lnTo>
                    <a:lnTo>
                      <a:pt x="82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7" name="Rectangle 368"/>
              <p:cNvSpPr>
                <a:spLocks noChangeArrowheads="1"/>
              </p:cNvSpPr>
              <p:nvPr/>
            </p:nvSpPr>
            <p:spPr bwMode="auto">
              <a:xfrm>
                <a:off x="4110038" y="1130301"/>
                <a:ext cx="45044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shBak</a:t>
                </a:r>
              </a:p>
            </p:txBody>
          </p:sp>
          <p:sp>
            <p:nvSpPr>
              <p:cNvPr id="398" name="Line 369"/>
              <p:cNvSpPr>
                <a:spLocks noChangeShapeType="1"/>
              </p:cNvSpPr>
              <p:nvPr/>
            </p:nvSpPr>
            <p:spPr bwMode="auto">
              <a:xfrm>
                <a:off x="3838575" y="1230313"/>
                <a:ext cx="174625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9" name="Rectangle 370"/>
              <p:cNvSpPr>
                <a:spLocks noChangeArrowheads="1"/>
              </p:cNvSpPr>
              <p:nvPr/>
            </p:nvSpPr>
            <p:spPr bwMode="auto">
              <a:xfrm>
                <a:off x="3894138" y="1189038"/>
                <a:ext cx="63500" cy="82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0" name="Rectangle 371"/>
              <p:cNvSpPr>
                <a:spLocks noChangeArrowheads="1"/>
              </p:cNvSpPr>
              <p:nvPr/>
            </p:nvSpPr>
            <p:spPr bwMode="auto">
              <a:xfrm>
                <a:off x="3894138" y="1189038"/>
                <a:ext cx="63500" cy="8255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1" name="Rectangle 372"/>
              <p:cNvSpPr>
                <a:spLocks noChangeArrowheads="1"/>
              </p:cNvSpPr>
              <p:nvPr/>
            </p:nvSpPr>
            <p:spPr bwMode="auto">
              <a:xfrm>
                <a:off x="4110038" y="1368426"/>
                <a:ext cx="45044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shBax</a:t>
                </a:r>
              </a:p>
            </p:txBody>
          </p:sp>
          <p:sp>
            <p:nvSpPr>
              <p:cNvPr id="402" name="Line 373"/>
              <p:cNvSpPr>
                <a:spLocks noChangeShapeType="1"/>
              </p:cNvSpPr>
              <p:nvPr/>
            </p:nvSpPr>
            <p:spPr bwMode="auto">
              <a:xfrm>
                <a:off x="3838575" y="1468438"/>
                <a:ext cx="174625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3" name="Freeform 374"/>
              <p:cNvSpPr>
                <a:spLocks/>
              </p:cNvSpPr>
              <p:nvPr/>
            </p:nvSpPr>
            <p:spPr bwMode="auto">
              <a:xfrm>
                <a:off x="3894138" y="1427163"/>
                <a:ext cx="63500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4" name="Freeform 375"/>
              <p:cNvSpPr>
                <a:spLocks/>
              </p:cNvSpPr>
              <p:nvPr/>
            </p:nvSpPr>
            <p:spPr bwMode="auto">
              <a:xfrm>
                <a:off x="3894138" y="1427163"/>
                <a:ext cx="63500" cy="82550"/>
              </a:xfrm>
              <a:custGeom>
                <a:avLst/>
                <a:gdLst>
                  <a:gd name="T0" fmla="*/ 41 w 82"/>
                  <a:gd name="T1" fmla="*/ 0 h 52"/>
                  <a:gd name="T2" fmla="*/ 82 w 82"/>
                  <a:gd name="T3" fmla="*/ 52 h 52"/>
                  <a:gd name="T4" fmla="*/ 0 w 82"/>
                  <a:gd name="T5" fmla="*/ 52 h 52"/>
                  <a:gd name="T6" fmla="*/ 41 w 82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52">
                    <a:moveTo>
                      <a:pt x="41" y="0"/>
                    </a:moveTo>
                    <a:lnTo>
                      <a:pt x="82" y="52"/>
                    </a:lnTo>
                    <a:lnTo>
                      <a:pt x="0" y="52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29" name="Group 528"/>
          <p:cNvGrpSpPr/>
          <p:nvPr/>
        </p:nvGrpSpPr>
        <p:grpSpPr>
          <a:xfrm>
            <a:off x="4908581" y="727923"/>
            <a:ext cx="3168619" cy="2754313"/>
            <a:chOff x="4527581" y="446087"/>
            <a:chExt cx="3168619" cy="2754313"/>
          </a:xfrm>
        </p:grpSpPr>
        <p:grpSp>
          <p:nvGrpSpPr>
            <p:cNvPr id="528" name="Group 527"/>
            <p:cNvGrpSpPr/>
            <p:nvPr/>
          </p:nvGrpSpPr>
          <p:grpSpPr>
            <a:xfrm>
              <a:off x="4527581" y="446087"/>
              <a:ext cx="3168619" cy="2754313"/>
              <a:chOff x="4527581" y="446087"/>
              <a:chExt cx="3168619" cy="2754313"/>
            </a:xfrm>
          </p:grpSpPr>
          <p:sp>
            <p:nvSpPr>
              <p:cNvPr id="13" name="Rectangle 181"/>
              <p:cNvSpPr>
                <a:spLocks noChangeArrowheads="1"/>
              </p:cNvSpPr>
              <p:nvPr/>
            </p:nvSpPr>
            <p:spPr bwMode="auto">
              <a:xfrm rot="16200000">
                <a:off x="3803504" y="1526008"/>
                <a:ext cx="166359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Viability (% controls)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278766" y="2130623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421766" y="2130623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0" name="Rectangle 379"/>
              <p:cNvSpPr>
                <a:spLocks noChangeArrowheads="1"/>
              </p:cNvSpPr>
              <p:nvPr/>
            </p:nvSpPr>
            <p:spPr bwMode="auto">
              <a:xfrm>
                <a:off x="5244232" y="2756356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1" name="Rectangle 380"/>
              <p:cNvSpPr>
                <a:spLocks noChangeArrowheads="1"/>
              </p:cNvSpPr>
              <p:nvPr/>
            </p:nvSpPr>
            <p:spPr bwMode="auto">
              <a:xfrm>
                <a:off x="5410200" y="2756356"/>
                <a:ext cx="31418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6.25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2" name="Rectangle 381"/>
              <p:cNvSpPr>
                <a:spLocks noChangeArrowheads="1"/>
              </p:cNvSpPr>
              <p:nvPr/>
            </p:nvSpPr>
            <p:spPr bwMode="auto">
              <a:xfrm>
                <a:off x="5781811" y="2756356"/>
                <a:ext cx="31418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12.5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4" name="Rectangle 383"/>
              <p:cNvSpPr>
                <a:spLocks noChangeArrowheads="1"/>
              </p:cNvSpPr>
              <p:nvPr/>
            </p:nvSpPr>
            <p:spPr bwMode="auto">
              <a:xfrm>
                <a:off x="6284913" y="2756356"/>
                <a:ext cx="31418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25.0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8" name="Rectangle 387"/>
              <p:cNvSpPr>
                <a:spLocks noChangeArrowheads="1"/>
              </p:cNvSpPr>
              <p:nvPr/>
            </p:nvSpPr>
            <p:spPr bwMode="auto">
              <a:xfrm>
                <a:off x="7382011" y="2756356"/>
                <a:ext cx="31418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50.0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9" name="Line 388"/>
              <p:cNvSpPr>
                <a:spLocks noChangeShapeType="1"/>
              </p:cNvSpPr>
              <p:nvPr/>
            </p:nvSpPr>
            <p:spPr bwMode="auto">
              <a:xfrm>
                <a:off x="5292725" y="2625725"/>
                <a:ext cx="227488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0" name="Line 389"/>
              <p:cNvSpPr>
                <a:spLocks noChangeShapeType="1"/>
              </p:cNvSpPr>
              <p:nvPr/>
            </p:nvSpPr>
            <p:spPr bwMode="auto">
              <a:xfrm>
                <a:off x="5299075" y="2625725"/>
                <a:ext cx="0" cy="587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1" name="Line 390"/>
              <p:cNvSpPr>
                <a:spLocks noChangeShapeType="1"/>
              </p:cNvSpPr>
              <p:nvPr/>
            </p:nvSpPr>
            <p:spPr bwMode="auto">
              <a:xfrm>
                <a:off x="5581650" y="2625725"/>
                <a:ext cx="0" cy="587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2" name="Line 391"/>
              <p:cNvSpPr>
                <a:spLocks noChangeShapeType="1"/>
              </p:cNvSpPr>
              <p:nvPr/>
            </p:nvSpPr>
            <p:spPr bwMode="auto">
              <a:xfrm>
                <a:off x="5864225" y="2625725"/>
                <a:ext cx="0" cy="587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4" name="Line 393"/>
              <p:cNvSpPr>
                <a:spLocks noChangeShapeType="1"/>
              </p:cNvSpPr>
              <p:nvPr/>
            </p:nvSpPr>
            <p:spPr bwMode="auto">
              <a:xfrm>
                <a:off x="6429375" y="2625725"/>
                <a:ext cx="0" cy="587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8" name="Line 397"/>
              <p:cNvSpPr>
                <a:spLocks noChangeShapeType="1"/>
              </p:cNvSpPr>
              <p:nvPr/>
            </p:nvSpPr>
            <p:spPr bwMode="auto">
              <a:xfrm>
                <a:off x="7559675" y="2625725"/>
                <a:ext cx="0" cy="587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9" name="Rectangle 398"/>
              <p:cNvSpPr>
                <a:spLocks noChangeArrowheads="1"/>
              </p:cNvSpPr>
              <p:nvPr/>
            </p:nvSpPr>
            <p:spPr bwMode="auto">
              <a:xfrm>
                <a:off x="5005387" y="2525713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0" name="Rectangle 399"/>
              <p:cNvSpPr>
                <a:spLocks noChangeArrowheads="1"/>
              </p:cNvSpPr>
              <p:nvPr/>
            </p:nvSpPr>
            <p:spPr bwMode="auto">
              <a:xfrm>
                <a:off x="4940300" y="2109788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1" name="Rectangle 400"/>
              <p:cNvSpPr>
                <a:spLocks noChangeArrowheads="1"/>
              </p:cNvSpPr>
              <p:nvPr/>
            </p:nvSpPr>
            <p:spPr bwMode="auto">
              <a:xfrm>
                <a:off x="4940300" y="1693863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2" name="Rectangle 401"/>
              <p:cNvSpPr>
                <a:spLocks noChangeArrowheads="1"/>
              </p:cNvSpPr>
              <p:nvPr/>
            </p:nvSpPr>
            <p:spPr bwMode="auto">
              <a:xfrm>
                <a:off x="4940300" y="1277937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3" name="Rectangle 402"/>
              <p:cNvSpPr>
                <a:spLocks noChangeArrowheads="1"/>
              </p:cNvSpPr>
              <p:nvPr/>
            </p:nvSpPr>
            <p:spPr bwMode="auto">
              <a:xfrm>
                <a:off x="4940300" y="862012"/>
                <a:ext cx="17953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</a:t>
                </a:r>
                <a:endPara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4" name="Rectangle 403"/>
              <p:cNvSpPr>
                <a:spLocks noChangeArrowheads="1"/>
              </p:cNvSpPr>
              <p:nvPr/>
            </p:nvSpPr>
            <p:spPr bwMode="auto">
              <a:xfrm>
                <a:off x="4876800" y="446087"/>
                <a:ext cx="26930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5" name="Line 404"/>
              <p:cNvSpPr>
                <a:spLocks noChangeShapeType="1"/>
              </p:cNvSpPr>
              <p:nvPr/>
            </p:nvSpPr>
            <p:spPr bwMode="auto">
              <a:xfrm flipV="1">
                <a:off x="5299075" y="534987"/>
                <a:ext cx="0" cy="2100263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6" name="Line 405"/>
              <p:cNvSpPr>
                <a:spLocks noChangeShapeType="1"/>
              </p:cNvSpPr>
              <p:nvPr/>
            </p:nvSpPr>
            <p:spPr bwMode="auto">
              <a:xfrm flipH="1">
                <a:off x="5256213" y="2625725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7" name="Line 406"/>
              <p:cNvSpPr>
                <a:spLocks noChangeShapeType="1"/>
              </p:cNvSpPr>
              <p:nvPr/>
            </p:nvSpPr>
            <p:spPr bwMode="auto">
              <a:xfrm flipH="1">
                <a:off x="5256213" y="2209800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8" name="Line 407"/>
              <p:cNvSpPr>
                <a:spLocks noChangeShapeType="1"/>
              </p:cNvSpPr>
              <p:nvPr/>
            </p:nvSpPr>
            <p:spPr bwMode="auto">
              <a:xfrm flipH="1">
                <a:off x="5256213" y="1793875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9" name="Line 408"/>
              <p:cNvSpPr>
                <a:spLocks noChangeShapeType="1"/>
              </p:cNvSpPr>
              <p:nvPr/>
            </p:nvSpPr>
            <p:spPr bwMode="auto">
              <a:xfrm flipH="1">
                <a:off x="5256213" y="1377950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0" name="Line 409"/>
              <p:cNvSpPr>
                <a:spLocks noChangeShapeType="1"/>
              </p:cNvSpPr>
              <p:nvPr/>
            </p:nvSpPr>
            <p:spPr bwMode="auto">
              <a:xfrm flipH="1">
                <a:off x="5256213" y="962025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1" name="Line 410"/>
              <p:cNvSpPr>
                <a:spLocks noChangeShapeType="1"/>
              </p:cNvSpPr>
              <p:nvPr/>
            </p:nvSpPr>
            <p:spPr bwMode="auto">
              <a:xfrm flipH="1">
                <a:off x="5256213" y="546100"/>
                <a:ext cx="42863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2" name="Freeform 411"/>
              <p:cNvSpPr>
                <a:spLocks/>
              </p:cNvSpPr>
              <p:nvPr/>
            </p:nvSpPr>
            <p:spPr bwMode="auto">
              <a:xfrm>
                <a:off x="5299075" y="546100"/>
                <a:ext cx="2260600" cy="1101725"/>
              </a:xfrm>
              <a:custGeom>
                <a:avLst/>
                <a:gdLst>
                  <a:gd name="T0" fmla="*/ 0 w 2848"/>
                  <a:gd name="T1" fmla="*/ 0 h 694"/>
                  <a:gd name="T2" fmla="*/ 0 w 2848"/>
                  <a:gd name="T3" fmla="*/ 0 h 694"/>
                  <a:gd name="T4" fmla="*/ 0 w 2848"/>
                  <a:gd name="T5" fmla="*/ 0 h 694"/>
                  <a:gd name="T6" fmla="*/ 356 w 2848"/>
                  <a:gd name="T7" fmla="*/ 131 h 694"/>
                  <a:gd name="T8" fmla="*/ 356 w 2848"/>
                  <a:gd name="T9" fmla="*/ 131 h 694"/>
                  <a:gd name="T10" fmla="*/ 712 w 2848"/>
                  <a:gd name="T11" fmla="*/ 321 h 694"/>
                  <a:gd name="T12" fmla="*/ 712 w 2848"/>
                  <a:gd name="T13" fmla="*/ 321 h 694"/>
                  <a:gd name="T14" fmla="*/ 1424 w 2848"/>
                  <a:gd name="T15" fmla="*/ 616 h 694"/>
                  <a:gd name="T16" fmla="*/ 1424 w 2848"/>
                  <a:gd name="T17" fmla="*/ 616 h 694"/>
                  <a:gd name="T18" fmla="*/ 2848 w 2848"/>
                  <a:gd name="T19" fmla="*/ 694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48" h="694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56" y="131"/>
                    </a:lnTo>
                    <a:lnTo>
                      <a:pt x="356" y="131"/>
                    </a:lnTo>
                    <a:lnTo>
                      <a:pt x="712" y="321"/>
                    </a:lnTo>
                    <a:lnTo>
                      <a:pt x="712" y="321"/>
                    </a:lnTo>
                    <a:lnTo>
                      <a:pt x="1424" y="616"/>
                    </a:lnTo>
                    <a:lnTo>
                      <a:pt x="1424" y="616"/>
                    </a:lnTo>
                    <a:lnTo>
                      <a:pt x="2848" y="694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3" name="Line 412"/>
              <p:cNvSpPr>
                <a:spLocks noChangeShapeType="1"/>
              </p:cNvSpPr>
              <p:nvPr/>
            </p:nvSpPr>
            <p:spPr bwMode="auto">
              <a:xfrm>
                <a:off x="5581650" y="608012"/>
                <a:ext cx="0" cy="1460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4" name="Line 413"/>
              <p:cNvSpPr>
                <a:spLocks noChangeShapeType="1"/>
              </p:cNvSpPr>
              <p:nvPr/>
            </p:nvSpPr>
            <p:spPr bwMode="auto">
              <a:xfrm>
                <a:off x="5551488" y="608012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5" name="Line 414"/>
              <p:cNvSpPr>
                <a:spLocks noChangeShapeType="1"/>
              </p:cNvSpPr>
              <p:nvPr/>
            </p:nvSpPr>
            <p:spPr bwMode="auto">
              <a:xfrm>
                <a:off x="5581650" y="754062"/>
                <a:ext cx="0" cy="1460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6" name="Line 415"/>
              <p:cNvSpPr>
                <a:spLocks noChangeShapeType="1"/>
              </p:cNvSpPr>
              <p:nvPr/>
            </p:nvSpPr>
            <p:spPr bwMode="auto">
              <a:xfrm>
                <a:off x="5551488" y="900112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7" name="Line 416"/>
              <p:cNvSpPr>
                <a:spLocks noChangeShapeType="1"/>
              </p:cNvSpPr>
              <p:nvPr/>
            </p:nvSpPr>
            <p:spPr bwMode="auto">
              <a:xfrm>
                <a:off x="5864225" y="952500"/>
                <a:ext cx="0" cy="1031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8" name="Line 417"/>
              <p:cNvSpPr>
                <a:spLocks noChangeShapeType="1"/>
              </p:cNvSpPr>
              <p:nvPr/>
            </p:nvSpPr>
            <p:spPr bwMode="auto">
              <a:xfrm>
                <a:off x="5834063" y="952500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9" name="Line 418"/>
              <p:cNvSpPr>
                <a:spLocks noChangeShapeType="1"/>
              </p:cNvSpPr>
              <p:nvPr/>
            </p:nvSpPr>
            <p:spPr bwMode="auto">
              <a:xfrm>
                <a:off x="5864225" y="1055687"/>
                <a:ext cx="0" cy="1016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0" name="Line 419"/>
              <p:cNvSpPr>
                <a:spLocks noChangeShapeType="1"/>
              </p:cNvSpPr>
              <p:nvPr/>
            </p:nvSpPr>
            <p:spPr bwMode="auto">
              <a:xfrm>
                <a:off x="5834063" y="1157287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1" name="Freeform 420"/>
              <p:cNvSpPr>
                <a:spLocks/>
              </p:cNvSpPr>
              <p:nvPr/>
            </p:nvSpPr>
            <p:spPr bwMode="auto">
              <a:xfrm>
                <a:off x="5268913" y="504825"/>
                <a:ext cx="60325" cy="82550"/>
              </a:xfrm>
              <a:custGeom>
                <a:avLst/>
                <a:gdLst>
                  <a:gd name="T0" fmla="*/ 38 w 76"/>
                  <a:gd name="T1" fmla="*/ 0 h 52"/>
                  <a:gd name="T2" fmla="*/ 76 w 76"/>
                  <a:gd name="T3" fmla="*/ 52 h 52"/>
                  <a:gd name="T4" fmla="*/ 0 w 76"/>
                  <a:gd name="T5" fmla="*/ 52 h 52"/>
                  <a:gd name="T6" fmla="*/ 38 w 76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2">
                    <a:moveTo>
                      <a:pt x="38" y="0"/>
                    </a:moveTo>
                    <a:lnTo>
                      <a:pt x="76" y="52"/>
                    </a:lnTo>
                    <a:lnTo>
                      <a:pt x="0" y="5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2" name="Freeform 421"/>
              <p:cNvSpPr>
                <a:spLocks/>
              </p:cNvSpPr>
              <p:nvPr/>
            </p:nvSpPr>
            <p:spPr bwMode="auto">
              <a:xfrm>
                <a:off x="5268913" y="504825"/>
                <a:ext cx="60325" cy="82550"/>
              </a:xfrm>
              <a:custGeom>
                <a:avLst/>
                <a:gdLst>
                  <a:gd name="T0" fmla="*/ 38 w 76"/>
                  <a:gd name="T1" fmla="*/ 0 h 52"/>
                  <a:gd name="T2" fmla="*/ 76 w 76"/>
                  <a:gd name="T3" fmla="*/ 52 h 52"/>
                  <a:gd name="T4" fmla="*/ 0 w 76"/>
                  <a:gd name="T5" fmla="*/ 52 h 52"/>
                  <a:gd name="T6" fmla="*/ 38 w 76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2">
                    <a:moveTo>
                      <a:pt x="38" y="0"/>
                    </a:moveTo>
                    <a:lnTo>
                      <a:pt x="76" y="52"/>
                    </a:lnTo>
                    <a:lnTo>
                      <a:pt x="0" y="52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3" name="Freeform 422"/>
              <p:cNvSpPr>
                <a:spLocks/>
              </p:cNvSpPr>
              <p:nvPr/>
            </p:nvSpPr>
            <p:spPr bwMode="auto">
              <a:xfrm>
                <a:off x="5551488" y="712787"/>
                <a:ext cx="60325" cy="82550"/>
              </a:xfrm>
              <a:custGeom>
                <a:avLst/>
                <a:gdLst>
                  <a:gd name="T0" fmla="*/ 38 w 76"/>
                  <a:gd name="T1" fmla="*/ 0 h 52"/>
                  <a:gd name="T2" fmla="*/ 76 w 76"/>
                  <a:gd name="T3" fmla="*/ 52 h 52"/>
                  <a:gd name="T4" fmla="*/ 0 w 76"/>
                  <a:gd name="T5" fmla="*/ 52 h 52"/>
                  <a:gd name="T6" fmla="*/ 38 w 76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2">
                    <a:moveTo>
                      <a:pt x="38" y="0"/>
                    </a:moveTo>
                    <a:lnTo>
                      <a:pt x="76" y="52"/>
                    </a:lnTo>
                    <a:lnTo>
                      <a:pt x="0" y="5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4" name="Freeform 423"/>
              <p:cNvSpPr>
                <a:spLocks/>
              </p:cNvSpPr>
              <p:nvPr/>
            </p:nvSpPr>
            <p:spPr bwMode="auto">
              <a:xfrm>
                <a:off x="5551488" y="712787"/>
                <a:ext cx="60325" cy="82550"/>
              </a:xfrm>
              <a:custGeom>
                <a:avLst/>
                <a:gdLst>
                  <a:gd name="T0" fmla="*/ 38 w 76"/>
                  <a:gd name="T1" fmla="*/ 0 h 52"/>
                  <a:gd name="T2" fmla="*/ 76 w 76"/>
                  <a:gd name="T3" fmla="*/ 52 h 52"/>
                  <a:gd name="T4" fmla="*/ 0 w 76"/>
                  <a:gd name="T5" fmla="*/ 52 h 52"/>
                  <a:gd name="T6" fmla="*/ 38 w 76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2">
                    <a:moveTo>
                      <a:pt x="38" y="0"/>
                    </a:moveTo>
                    <a:lnTo>
                      <a:pt x="76" y="52"/>
                    </a:lnTo>
                    <a:lnTo>
                      <a:pt x="0" y="52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5" name="Freeform 424"/>
              <p:cNvSpPr>
                <a:spLocks/>
              </p:cNvSpPr>
              <p:nvPr/>
            </p:nvSpPr>
            <p:spPr bwMode="auto">
              <a:xfrm>
                <a:off x="5834063" y="1014412"/>
                <a:ext cx="60325" cy="82550"/>
              </a:xfrm>
              <a:custGeom>
                <a:avLst/>
                <a:gdLst>
                  <a:gd name="T0" fmla="*/ 38 w 76"/>
                  <a:gd name="T1" fmla="*/ 0 h 52"/>
                  <a:gd name="T2" fmla="*/ 76 w 76"/>
                  <a:gd name="T3" fmla="*/ 52 h 52"/>
                  <a:gd name="T4" fmla="*/ 0 w 76"/>
                  <a:gd name="T5" fmla="*/ 52 h 52"/>
                  <a:gd name="T6" fmla="*/ 38 w 76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2">
                    <a:moveTo>
                      <a:pt x="38" y="0"/>
                    </a:moveTo>
                    <a:lnTo>
                      <a:pt x="76" y="52"/>
                    </a:lnTo>
                    <a:lnTo>
                      <a:pt x="0" y="5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6" name="Freeform 425"/>
              <p:cNvSpPr>
                <a:spLocks/>
              </p:cNvSpPr>
              <p:nvPr/>
            </p:nvSpPr>
            <p:spPr bwMode="auto">
              <a:xfrm>
                <a:off x="5834063" y="1014412"/>
                <a:ext cx="60325" cy="82550"/>
              </a:xfrm>
              <a:custGeom>
                <a:avLst/>
                <a:gdLst>
                  <a:gd name="T0" fmla="*/ 38 w 76"/>
                  <a:gd name="T1" fmla="*/ 0 h 52"/>
                  <a:gd name="T2" fmla="*/ 76 w 76"/>
                  <a:gd name="T3" fmla="*/ 52 h 52"/>
                  <a:gd name="T4" fmla="*/ 0 w 76"/>
                  <a:gd name="T5" fmla="*/ 52 h 52"/>
                  <a:gd name="T6" fmla="*/ 38 w 76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2">
                    <a:moveTo>
                      <a:pt x="38" y="0"/>
                    </a:moveTo>
                    <a:lnTo>
                      <a:pt x="76" y="52"/>
                    </a:lnTo>
                    <a:lnTo>
                      <a:pt x="0" y="52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7" name="Freeform 426"/>
              <p:cNvSpPr>
                <a:spLocks/>
              </p:cNvSpPr>
              <p:nvPr/>
            </p:nvSpPr>
            <p:spPr bwMode="auto">
              <a:xfrm>
                <a:off x="6399213" y="1481137"/>
                <a:ext cx="60325" cy="84138"/>
              </a:xfrm>
              <a:custGeom>
                <a:avLst/>
                <a:gdLst>
                  <a:gd name="T0" fmla="*/ 38 w 76"/>
                  <a:gd name="T1" fmla="*/ 0 h 53"/>
                  <a:gd name="T2" fmla="*/ 76 w 76"/>
                  <a:gd name="T3" fmla="*/ 53 h 53"/>
                  <a:gd name="T4" fmla="*/ 0 w 76"/>
                  <a:gd name="T5" fmla="*/ 53 h 53"/>
                  <a:gd name="T6" fmla="*/ 38 w 76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3">
                    <a:moveTo>
                      <a:pt x="38" y="0"/>
                    </a:moveTo>
                    <a:lnTo>
                      <a:pt x="76" y="53"/>
                    </a:lnTo>
                    <a:lnTo>
                      <a:pt x="0" y="5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8" name="Freeform 427"/>
              <p:cNvSpPr>
                <a:spLocks/>
              </p:cNvSpPr>
              <p:nvPr/>
            </p:nvSpPr>
            <p:spPr bwMode="auto">
              <a:xfrm>
                <a:off x="6399213" y="1481137"/>
                <a:ext cx="60325" cy="84138"/>
              </a:xfrm>
              <a:custGeom>
                <a:avLst/>
                <a:gdLst>
                  <a:gd name="T0" fmla="*/ 38 w 76"/>
                  <a:gd name="T1" fmla="*/ 0 h 53"/>
                  <a:gd name="T2" fmla="*/ 76 w 76"/>
                  <a:gd name="T3" fmla="*/ 53 h 53"/>
                  <a:gd name="T4" fmla="*/ 0 w 76"/>
                  <a:gd name="T5" fmla="*/ 53 h 53"/>
                  <a:gd name="T6" fmla="*/ 38 w 76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3">
                    <a:moveTo>
                      <a:pt x="38" y="0"/>
                    </a:moveTo>
                    <a:lnTo>
                      <a:pt x="76" y="53"/>
                    </a:lnTo>
                    <a:lnTo>
                      <a:pt x="0" y="53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9" name="Freeform 428"/>
              <p:cNvSpPr>
                <a:spLocks/>
              </p:cNvSpPr>
              <p:nvPr/>
            </p:nvSpPr>
            <p:spPr bwMode="auto">
              <a:xfrm>
                <a:off x="7529513" y="1606550"/>
                <a:ext cx="60325" cy="82550"/>
              </a:xfrm>
              <a:custGeom>
                <a:avLst/>
                <a:gdLst>
                  <a:gd name="T0" fmla="*/ 38 w 76"/>
                  <a:gd name="T1" fmla="*/ 0 h 52"/>
                  <a:gd name="T2" fmla="*/ 76 w 76"/>
                  <a:gd name="T3" fmla="*/ 52 h 52"/>
                  <a:gd name="T4" fmla="*/ 0 w 76"/>
                  <a:gd name="T5" fmla="*/ 52 h 52"/>
                  <a:gd name="T6" fmla="*/ 38 w 76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2">
                    <a:moveTo>
                      <a:pt x="38" y="0"/>
                    </a:moveTo>
                    <a:lnTo>
                      <a:pt x="76" y="52"/>
                    </a:lnTo>
                    <a:lnTo>
                      <a:pt x="0" y="5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0" name="Freeform 429"/>
              <p:cNvSpPr>
                <a:spLocks/>
              </p:cNvSpPr>
              <p:nvPr/>
            </p:nvSpPr>
            <p:spPr bwMode="auto">
              <a:xfrm>
                <a:off x="7529513" y="1606550"/>
                <a:ext cx="60325" cy="82550"/>
              </a:xfrm>
              <a:custGeom>
                <a:avLst/>
                <a:gdLst>
                  <a:gd name="T0" fmla="*/ 38 w 76"/>
                  <a:gd name="T1" fmla="*/ 0 h 52"/>
                  <a:gd name="T2" fmla="*/ 76 w 76"/>
                  <a:gd name="T3" fmla="*/ 52 h 52"/>
                  <a:gd name="T4" fmla="*/ 0 w 76"/>
                  <a:gd name="T5" fmla="*/ 52 h 52"/>
                  <a:gd name="T6" fmla="*/ 38 w 76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2">
                    <a:moveTo>
                      <a:pt x="38" y="0"/>
                    </a:moveTo>
                    <a:lnTo>
                      <a:pt x="76" y="52"/>
                    </a:lnTo>
                    <a:lnTo>
                      <a:pt x="0" y="52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1" name="Freeform 430"/>
              <p:cNvSpPr>
                <a:spLocks/>
              </p:cNvSpPr>
              <p:nvPr/>
            </p:nvSpPr>
            <p:spPr bwMode="auto">
              <a:xfrm>
                <a:off x="5299075" y="546100"/>
                <a:ext cx="2260600" cy="1096963"/>
              </a:xfrm>
              <a:custGeom>
                <a:avLst/>
                <a:gdLst>
                  <a:gd name="T0" fmla="*/ 0 w 2848"/>
                  <a:gd name="T1" fmla="*/ 0 h 691"/>
                  <a:gd name="T2" fmla="*/ 0 w 2848"/>
                  <a:gd name="T3" fmla="*/ 0 h 691"/>
                  <a:gd name="T4" fmla="*/ 0 w 2848"/>
                  <a:gd name="T5" fmla="*/ 0 h 691"/>
                  <a:gd name="T6" fmla="*/ 356 w 2848"/>
                  <a:gd name="T7" fmla="*/ 223 h 691"/>
                  <a:gd name="T8" fmla="*/ 356 w 2848"/>
                  <a:gd name="T9" fmla="*/ 223 h 691"/>
                  <a:gd name="T10" fmla="*/ 712 w 2848"/>
                  <a:gd name="T11" fmla="*/ 354 h 691"/>
                  <a:gd name="T12" fmla="*/ 712 w 2848"/>
                  <a:gd name="T13" fmla="*/ 354 h 691"/>
                  <a:gd name="T14" fmla="*/ 1424 w 2848"/>
                  <a:gd name="T15" fmla="*/ 594 h 691"/>
                  <a:gd name="T16" fmla="*/ 1424 w 2848"/>
                  <a:gd name="T17" fmla="*/ 594 h 691"/>
                  <a:gd name="T18" fmla="*/ 2848 w 2848"/>
                  <a:gd name="T19" fmla="*/ 691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48" h="69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56" y="223"/>
                    </a:lnTo>
                    <a:lnTo>
                      <a:pt x="356" y="223"/>
                    </a:lnTo>
                    <a:lnTo>
                      <a:pt x="712" y="354"/>
                    </a:lnTo>
                    <a:lnTo>
                      <a:pt x="712" y="354"/>
                    </a:lnTo>
                    <a:lnTo>
                      <a:pt x="1424" y="594"/>
                    </a:lnTo>
                    <a:lnTo>
                      <a:pt x="1424" y="594"/>
                    </a:lnTo>
                    <a:lnTo>
                      <a:pt x="2848" y="691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2" name="Line 431"/>
              <p:cNvSpPr>
                <a:spLocks noChangeShapeType="1"/>
              </p:cNvSpPr>
              <p:nvPr/>
            </p:nvSpPr>
            <p:spPr bwMode="auto">
              <a:xfrm>
                <a:off x="5581650" y="688975"/>
                <a:ext cx="0" cy="2111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3" name="Line 432"/>
              <p:cNvSpPr>
                <a:spLocks noChangeShapeType="1"/>
              </p:cNvSpPr>
              <p:nvPr/>
            </p:nvSpPr>
            <p:spPr bwMode="auto">
              <a:xfrm>
                <a:off x="5551488" y="688975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4" name="Line 433"/>
              <p:cNvSpPr>
                <a:spLocks noChangeShapeType="1"/>
              </p:cNvSpPr>
              <p:nvPr/>
            </p:nvSpPr>
            <p:spPr bwMode="auto">
              <a:xfrm>
                <a:off x="5581650" y="900112"/>
                <a:ext cx="0" cy="20955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5" name="Line 434"/>
              <p:cNvSpPr>
                <a:spLocks noChangeShapeType="1"/>
              </p:cNvSpPr>
              <p:nvPr/>
            </p:nvSpPr>
            <p:spPr bwMode="auto">
              <a:xfrm>
                <a:off x="5551488" y="1109662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6" name="Line 435"/>
              <p:cNvSpPr>
                <a:spLocks noChangeShapeType="1"/>
              </p:cNvSpPr>
              <p:nvPr/>
            </p:nvSpPr>
            <p:spPr bwMode="auto">
              <a:xfrm>
                <a:off x="5864225" y="863600"/>
                <a:ext cx="0" cy="2444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7" name="Line 436"/>
              <p:cNvSpPr>
                <a:spLocks noChangeShapeType="1"/>
              </p:cNvSpPr>
              <p:nvPr/>
            </p:nvSpPr>
            <p:spPr bwMode="auto">
              <a:xfrm>
                <a:off x="5834063" y="863600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8" name="Line 437"/>
              <p:cNvSpPr>
                <a:spLocks noChangeShapeType="1"/>
              </p:cNvSpPr>
              <p:nvPr/>
            </p:nvSpPr>
            <p:spPr bwMode="auto">
              <a:xfrm>
                <a:off x="5864225" y="1108075"/>
                <a:ext cx="0" cy="2428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9" name="Line 438"/>
              <p:cNvSpPr>
                <a:spLocks noChangeShapeType="1"/>
              </p:cNvSpPr>
              <p:nvPr/>
            </p:nvSpPr>
            <p:spPr bwMode="auto">
              <a:xfrm>
                <a:off x="5834063" y="1350962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0" name="Line 439"/>
              <p:cNvSpPr>
                <a:spLocks noChangeShapeType="1"/>
              </p:cNvSpPr>
              <p:nvPr/>
            </p:nvSpPr>
            <p:spPr bwMode="auto">
              <a:xfrm>
                <a:off x="6429375" y="1112837"/>
                <a:ext cx="0" cy="3762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1" name="Line 440"/>
              <p:cNvSpPr>
                <a:spLocks noChangeShapeType="1"/>
              </p:cNvSpPr>
              <p:nvPr/>
            </p:nvSpPr>
            <p:spPr bwMode="auto">
              <a:xfrm>
                <a:off x="6399213" y="1112837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2" name="Line 441"/>
              <p:cNvSpPr>
                <a:spLocks noChangeShapeType="1"/>
              </p:cNvSpPr>
              <p:nvPr/>
            </p:nvSpPr>
            <p:spPr bwMode="auto">
              <a:xfrm>
                <a:off x="6429375" y="1489075"/>
                <a:ext cx="0" cy="3762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3" name="Line 442"/>
              <p:cNvSpPr>
                <a:spLocks noChangeShapeType="1"/>
              </p:cNvSpPr>
              <p:nvPr/>
            </p:nvSpPr>
            <p:spPr bwMode="auto">
              <a:xfrm>
                <a:off x="6399213" y="1865313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4" name="Line 443"/>
              <p:cNvSpPr>
                <a:spLocks noChangeShapeType="1"/>
              </p:cNvSpPr>
              <p:nvPr/>
            </p:nvSpPr>
            <p:spPr bwMode="auto">
              <a:xfrm>
                <a:off x="7559675" y="1423987"/>
                <a:ext cx="0" cy="21907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5" name="Line 444"/>
              <p:cNvSpPr>
                <a:spLocks noChangeShapeType="1"/>
              </p:cNvSpPr>
              <p:nvPr/>
            </p:nvSpPr>
            <p:spPr bwMode="auto">
              <a:xfrm>
                <a:off x="7529513" y="1423987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6" name="Line 445"/>
              <p:cNvSpPr>
                <a:spLocks noChangeShapeType="1"/>
              </p:cNvSpPr>
              <p:nvPr/>
            </p:nvSpPr>
            <p:spPr bwMode="auto">
              <a:xfrm>
                <a:off x="7559675" y="1643063"/>
                <a:ext cx="0" cy="21748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7" name="Line 446"/>
              <p:cNvSpPr>
                <a:spLocks noChangeShapeType="1"/>
              </p:cNvSpPr>
              <p:nvPr/>
            </p:nvSpPr>
            <p:spPr bwMode="auto">
              <a:xfrm>
                <a:off x="7529513" y="1860550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8" name="Rectangle 447"/>
              <p:cNvSpPr>
                <a:spLocks noChangeArrowheads="1"/>
              </p:cNvSpPr>
              <p:nvPr/>
            </p:nvSpPr>
            <p:spPr bwMode="auto">
              <a:xfrm>
                <a:off x="5268913" y="504825"/>
                <a:ext cx="60325" cy="82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9" name="Rectangle 448"/>
              <p:cNvSpPr>
                <a:spLocks noChangeArrowheads="1"/>
              </p:cNvSpPr>
              <p:nvPr/>
            </p:nvSpPr>
            <p:spPr bwMode="auto">
              <a:xfrm>
                <a:off x="5268913" y="504825"/>
                <a:ext cx="60325" cy="8255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0" name="Rectangle 449"/>
              <p:cNvSpPr>
                <a:spLocks noChangeArrowheads="1"/>
              </p:cNvSpPr>
              <p:nvPr/>
            </p:nvSpPr>
            <p:spPr bwMode="auto">
              <a:xfrm>
                <a:off x="5551488" y="857250"/>
                <a:ext cx="60325" cy="841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1" name="Rectangle 450"/>
              <p:cNvSpPr>
                <a:spLocks noChangeArrowheads="1"/>
              </p:cNvSpPr>
              <p:nvPr/>
            </p:nvSpPr>
            <p:spPr bwMode="auto">
              <a:xfrm>
                <a:off x="5551488" y="857250"/>
                <a:ext cx="60325" cy="84138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2" name="Rectangle 451"/>
              <p:cNvSpPr>
                <a:spLocks noChangeArrowheads="1"/>
              </p:cNvSpPr>
              <p:nvPr/>
            </p:nvSpPr>
            <p:spPr bwMode="auto">
              <a:xfrm>
                <a:off x="5834063" y="1065212"/>
                <a:ext cx="60325" cy="841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3" name="Rectangle 452"/>
              <p:cNvSpPr>
                <a:spLocks noChangeArrowheads="1"/>
              </p:cNvSpPr>
              <p:nvPr/>
            </p:nvSpPr>
            <p:spPr bwMode="auto">
              <a:xfrm>
                <a:off x="5834063" y="1065212"/>
                <a:ext cx="60325" cy="84138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4" name="Rectangle 453"/>
              <p:cNvSpPr>
                <a:spLocks noChangeArrowheads="1"/>
              </p:cNvSpPr>
              <p:nvPr/>
            </p:nvSpPr>
            <p:spPr bwMode="auto">
              <a:xfrm>
                <a:off x="6399213" y="1446212"/>
                <a:ext cx="60325" cy="841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5" name="Rectangle 454"/>
              <p:cNvSpPr>
                <a:spLocks noChangeArrowheads="1"/>
              </p:cNvSpPr>
              <p:nvPr/>
            </p:nvSpPr>
            <p:spPr bwMode="auto">
              <a:xfrm>
                <a:off x="6399213" y="1446212"/>
                <a:ext cx="60325" cy="84138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6" name="Rectangle 455"/>
              <p:cNvSpPr>
                <a:spLocks noChangeArrowheads="1"/>
              </p:cNvSpPr>
              <p:nvPr/>
            </p:nvSpPr>
            <p:spPr bwMode="auto">
              <a:xfrm>
                <a:off x="7529513" y="1601787"/>
                <a:ext cx="60325" cy="82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7" name="Rectangle 456"/>
              <p:cNvSpPr>
                <a:spLocks noChangeArrowheads="1"/>
              </p:cNvSpPr>
              <p:nvPr/>
            </p:nvSpPr>
            <p:spPr bwMode="auto">
              <a:xfrm>
                <a:off x="7529513" y="1601787"/>
                <a:ext cx="60325" cy="8255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8" name="Freeform 457"/>
              <p:cNvSpPr>
                <a:spLocks/>
              </p:cNvSpPr>
              <p:nvPr/>
            </p:nvSpPr>
            <p:spPr bwMode="auto">
              <a:xfrm>
                <a:off x="5299075" y="546100"/>
                <a:ext cx="2260600" cy="1552575"/>
              </a:xfrm>
              <a:custGeom>
                <a:avLst/>
                <a:gdLst>
                  <a:gd name="T0" fmla="*/ 0 w 2848"/>
                  <a:gd name="T1" fmla="*/ 0 h 978"/>
                  <a:gd name="T2" fmla="*/ 0 w 2848"/>
                  <a:gd name="T3" fmla="*/ 0 h 978"/>
                  <a:gd name="T4" fmla="*/ 0 w 2848"/>
                  <a:gd name="T5" fmla="*/ 0 h 978"/>
                  <a:gd name="T6" fmla="*/ 356 w 2848"/>
                  <a:gd name="T7" fmla="*/ 218 h 978"/>
                  <a:gd name="T8" fmla="*/ 356 w 2848"/>
                  <a:gd name="T9" fmla="*/ 218 h 978"/>
                  <a:gd name="T10" fmla="*/ 712 w 2848"/>
                  <a:gd name="T11" fmla="*/ 515 h 978"/>
                  <a:gd name="T12" fmla="*/ 712 w 2848"/>
                  <a:gd name="T13" fmla="*/ 515 h 978"/>
                  <a:gd name="T14" fmla="*/ 1424 w 2848"/>
                  <a:gd name="T15" fmla="*/ 965 h 978"/>
                  <a:gd name="T16" fmla="*/ 1424 w 2848"/>
                  <a:gd name="T17" fmla="*/ 965 h 978"/>
                  <a:gd name="T18" fmla="*/ 2848 w 2848"/>
                  <a:gd name="T19" fmla="*/ 978 h 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48" h="97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56" y="218"/>
                    </a:lnTo>
                    <a:lnTo>
                      <a:pt x="356" y="218"/>
                    </a:lnTo>
                    <a:lnTo>
                      <a:pt x="712" y="515"/>
                    </a:lnTo>
                    <a:lnTo>
                      <a:pt x="712" y="515"/>
                    </a:lnTo>
                    <a:lnTo>
                      <a:pt x="1424" y="965"/>
                    </a:lnTo>
                    <a:lnTo>
                      <a:pt x="1424" y="965"/>
                    </a:lnTo>
                    <a:lnTo>
                      <a:pt x="2848" y="978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9" name="Line 458"/>
              <p:cNvSpPr>
                <a:spLocks noChangeShapeType="1"/>
              </p:cNvSpPr>
              <p:nvPr/>
            </p:nvSpPr>
            <p:spPr bwMode="auto">
              <a:xfrm>
                <a:off x="5581650" y="688975"/>
                <a:ext cx="0" cy="2032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0" name="Line 459"/>
              <p:cNvSpPr>
                <a:spLocks noChangeShapeType="1"/>
              </p:cNvSpPr>
              <p:nvPr/>
            </p:nvSpPr>
            <p:spPr bwMode="auto">
              <a:xfrm>
                <a:off x="5551488" y="688975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1" name="Line 460"/>
              <p:cNvSpPr>
                <a:spLocks noChangeShapeType="1"/>
              </p:cNvSpPr>
              <p:nvPr/>
            </p:nvSpPr>
            <p:spPr bwMode="auto">
              <a:xfrm>
                <a:off x="5581650" y="892175"/>
                <a:ext cx="0" cy="20320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2" name="Line 461"/>
              <p:cNvSpPr>
                <a:spLocks noChangeShapeType="1"/>
              </p:cNvSpPr>
              <p:nvPr/>
            </p:nvSpPr>
            <p:spPr bwMode="auto">
              <a:xfrm>
                <a:off x="5551488" y="1095375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3" name="Line 462"/>
              <p:cNvSpPr>
                <a:spLocks noChangeShapeType="1"/>
              </p:cNvSpPr>
              <p:nvPr/>
            </p:nvSpPr>
            <p:spPr bwMode="auto">
              <a:xfrm>
                <a:off x="5864225" y="1063625"/>
                <a:ext cx="0" cy="3000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4" name="Line 463"/>
              <p:cNvSpPr>
                <a:spLocks noChangeShapeType="1"/>
              </p:cNvSpPr>
              <p:nvPr/>
            </p:nvSpPr>
            <p:spPr bwMode="auto">
              <a:xfrm>
                <a:off x="5834063" y="1063625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5" name="Line 464"/>
              <p:cNvSpPr>
                <a:spLocks noChangeShapeType="1"/>
              </p:cNvSpPr>
              <p:nvPr/>
            </p:nvSpPr>
            <p:spPr bwMode="auto">
              <a:xfrm>
                <a:off x="5864225" y="1363662"/>
                <a:ext cx="0" cy="3000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6" name="Line 465"/>
              <p:cNvSpPr>
                <a:spLocks noChangeShapeType="1"/>
              </p:cNvSpPr>
              <p:nvPr/>
            </p:nvSpPr>
            <p:spPr bwMode="auto">
              <a:xfrm>
                <a:off x="5834063" y="1663700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7" name="Line 466"/>
              <p:cNvSpPr>
                <a:spLocks noChangeShapeType="1"/>
              </p:cNvSpPr>
              <p:nvPr/>
            </p:nvSpPr>
            <p:spPr bwMode="auto">
              <a:xfrm>
                <a:off x="7559675" y="2051050"/>
                <a:ext cx="0" cy="47625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8" name="Line 467"/>
              <p:cNvSpPr>
                <a:spLocks noChangeShapeType="1"/>
              </p:cNvSpPr>
              <p:nvPr/>
            </p:nvSpPr>
            <p:spPr bwMode="auto">
              <a:xfrm>
                <a:off x="7529513" y="2051050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9" name="Line 468"/>
              <p:cNvSpPr>
                <a:spLocks noChangeShapeType="1"/>
              </p:cNvSpPr>
              <p:nvPr/>
            </p:nvSpPr>
            <p:spPr bwMode="auto">
              <a:xfrm>
                <a:off x="7559675" y="2098675"/>
                <a:ext cx="0" cy="4603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0" name="Line 469"/>
              <p:cNvSpPr>
                <a:spLocks noChangeShapeType="1"/>
              </p:cNvSpPr>
              <p:nvPr/>
            </p:nvSpPr>
            <p:spPr bwMode="auto">
              <a:xfrm>
                <a:off x="7529513" y="2144713"/>
                <a:ext cx="60325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1" name="Freeform 470"/>
              <p:cNvSpPr>
                <a:spLocks/>
              </p:cNvSpPr>
              <p:nvPr/>
            </p:nvSpPr>
            <p:spPr bwMode="auto">
              <a:xfrm>
                <a:off x="5268913" y="504825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1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4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3 w 76"/>
                  <a:gd name="T21" fmla="*/ 50 h 52"/>
                  <a:gd name="T22" fmla="*/ 17 w 76"/>
                  <a:gd name="T23" fmla="*/ 48 h 52"/>
                  <a:gd name="T24" fmla="*/ 11 w 76"/>
                  <a:gd name="T25" fmla="*/ 44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1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0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7 h 52"/>
                  <a:gd name="T46" fmla="*/ 17 w 76"/>
                  <a:gd name="T47" fmla="*/ 4 h 52"/>
                  <a:gd name="T48" fmla="*/ 23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7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0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1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4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3" y="50"/>
                    </a:lnTo>
                    <a:lnTo>
                      <a:pt x="17" y="48"/>
                    </a:lnTo>
                    <a:lnTo>
                      <a:pt x="11" y="44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0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7"/>
                    </a:lnTo>
                    <a:lnTo>
                      <a:pt x="17" y="4"/>
                    </a:lnTo>
                    <a:lnTo>
                      <a:pt x="23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7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0"/>
                    </a:lnTo>
                    <a:lnTo>
                      <a:pt x="76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2" name="Freeform 471"/>
              <p:cNvSpPr>
                <a:spLocks/>
              </p:cNvSpPr>
              <p:nvPr/>
            </p:nvSpPr>
            <p:spPr bwMode="auto">
              <a:xfrm>
                <a:off x="5268913" y="504825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1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4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3 w 76"/>
                  <a:gd name="T21" fmla="*/ 50 h 52"/>
                  <a:gd name="T22" fmla="*/ 17 w 76"/>
                  <a:gd name="T23" fmla="*/ 48 h 52"/>
                  <a:gd name="T24" fmla="*/ 11 w 76"/>
                  <a:gd name="T25" fmla="*/ 44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1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0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7 h 52"/>
                  <a:gd name="T46" fmla="*/ 17 w 76"/>
                  <a:gd name="T47" fmla="*/ 4 h 52"/>
                  <a:gd name="T48" fmla="*/ 23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7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0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1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4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3" y="50"/>
                    </a:lnTo>
                    <a:lnTo>
                      <a:pt x="17" y="48"/>
                    </a:lnTo>
                    <a:lnTo>
                      <a:pt x="11" y="44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0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7"/>
                    </a:lnTo>
                    <a:lnTo>
                      <a:pt x="17" y="4"/>
                    </a:lnTo>
                    <a:lnTo>
                      <a:pt x="23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7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0"/>
                    </a:lnTo>
                    <a:lnTo>
                      <a:pt x="76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3" name="Freeform 472"/>
              <p:cNvSpPr>
                <a:spLocks/>
              </p:cNvSpPr>
              <p:nvPr/>
            </p:nvSpPr>
            <p:spPr bwMode="auto">
              <a:xfrm>
                <a:off x="5551488" y="850900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2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5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3 w 76"/>
                  <a:gd name="T21" fmla="*/ 50 h 52"/>
                  <a:gd name="T22" fmla="*/ 17 w 76"/>
                  <a:gd name="T23" fmla="*/ 48 h 52"/>
                  <a:gd name="T24" fmla="*/ 11 w 76"/>
                  <a:gd name="T25" fmla="*/ 45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2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1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8 h 52"/>
                  <a:gd name="T46" fmla="*/ 17 w 76"/>
                  <a:gd name="T47" fmla="*/ 4 h 52"/>
                  <a:gd name="T48" fmla="*/ 23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8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1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2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5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3" y="50"/>
                    </a:lnTo>
                    <a:lnTo>
                      <a:pt x="17" y="48"/>
                    </a:lnTo>
                    <a:lnTo>
                      <a:pt x="11" y="45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2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1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7" y="4"/>
                    </a:lnTo>
                    <a:lnTo>
                      <a:pt x="23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8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1"/>
                    </a:lnTo>
                    <a:lnTo>
                      <a:pt x="76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4" name="Freeform 473"/>
              <p:cNvSpPr>
                <a:spLocks/>
              </p:cNvSpPr>
              <p:nvPr/>
            </p:nvSpPr>
            <p:spPr bwMode="auto">
              <a:xfrm>
                <a:off x="5551488" y="850900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2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5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3 w 76"/>
                  <a:gd name="T21" fmla="*/ 50 h 52"/>
                  <a:gd name="T22" fmla="*/ 17 w 76"/>
                  <a:gd name="T23" fmla="*/ 48 h 52"/>
                  <a:gd name="T24" fmla="*/ 11 w 76"/>
                  <a:gd name="T25" fmla="*/ 45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2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1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8 h 52"/>
                  <a:gd name="T46" fmla="*/ 17 w 76"/>
                  <a:gd name="T47" fmla="*/ 4 h 52"/>
                  <a:gd name="T48" fmla="*/ 23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8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1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2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5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3" y="50"/>
                    </a:lnTo>
                    <a:lnTo>
                      <a:pt x="17" y="48"/>
                    </a:lnTo>
                    <a:lnTo>
                      <a:pt x="11" y="45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2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1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7" y="4"/>
                    </a:lnTo>
                    <a:lnTo>
                      <a:pt x="23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8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1"/>
                    </a:lnTo>
                    <a:lnTo>
                      <a:pt x="76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5" name="Freeform 474"/>
              <p:cNvSpPr>
                <a:spLocks/>
              </p:cNvSpPr>
              <p:nvPr/>
            </p:nvSpPr>
            <p:spPr bwMode="auto">
              <a:xfrm>
                <a:off x="5834063" y="1322387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2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5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3 w 76"/>
                  <a:gd name="T21" fmla="*/ 50 h 52"/>
                  <a:gd name="T22" fmla="*/ 17 w 76"/>
                  <a:gd name="T23" fmla="*/ 48 h 52"/>
                  <a:gd name="T24" fmla="*/ 11 w 76"/>
                  <a:gd name="T25" fmla="*/ 45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2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1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8 h 52"/>
                  <a:gd name="T46" fmla="*/ 17 w 76"/>
                  <a:gd name="T47" fmla="*/ 4 h 52"/>
                  <a:gd name="T48" fmla="*/ 23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8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1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2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5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3" y="50"/>
                    </a:lnTo>
                    <a:lnTo>
                      <a:pt x="17" y="48"/>
                    </a:lnTo>
                    <a:lnTo>
                      <a:pt x="11" y="45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2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1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7" y="4"/>
                    </a:lnTo>
                    <a:lnTo>
                      <a:pt x="23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8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1"/>
                    </a:lnTo>
                    <a:lnTo>
                      <a:pt x="76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6" name="Freeform 475"/>
              <p:cNvSpPr>
                <a:spLocks/>
              </p:cNvSpPr>
              <p:nvPr/>
            </p:nvSpPr>
            <p:spPr bwMode="auto">
              <a:xfrm>
                <a:off x="5834063" y="1322387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2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5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3 w 76"/>
                  <a:gd name="T21" fmla="*/ 50 h 52"/>
                  <a:gd name="T22" fmla="*/ 17 w 76"/>
                  <a:gd name="T23" fmla="*/ 48 h 52"/>
                  <a:gd name="T24" fmla="*/ 11 w 76"/>
                  <a:gd name="T25" fmla="*/ 45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2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1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8 h 52"/>
                  <a:gd name="T46" fmla="*/ 17 w 76"/>
                  <a:gd name="T47" fmla="*/ 4 h 52"/>
                  <a:gd name="T48" fmla="*/ 23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8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1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2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5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3" y="50"/>
                    </a:lnTo>
                    <a:lnTo>
                      <a:pt x="17" y="48"/>
                    </a:lnTo>
                    <a:lnTo>
                      <a:pt x="11" y="45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2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1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7" y="4"/>
                    </a:lnTo>
                    <a:lnTo>
                      <a:pt x="23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8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1"/>
                    </a:lnTo>
                    <a:lnTo>
                      <a:pt x="76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7" name="Freeform 476"/>
              <p:cNvSpPr>
                <a:spLocks/>
              </p:cNvSpPr>
              <p:nvPr/>
            </p:nvSpPr>
            <p:spPr bwMode="auto">
              <a:xfrm>
                <a:off x="6399213" y="2036763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1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4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4 w 76"/>
                  <a:gd name="T21" fmla="*/ 50 h 52"/>
                  <a:gd name="T22" fmla="*/ 17 w 76"/>
                  <a:gd name="T23" fmla="*/ 48 h 52"/>
                  <a:gd name="T24" fmla="*/ 11 w 76"/>
                  <a:gd name="T25" fmla="*/ 44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1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0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7 h 52"/>
                  <a:gd name="T46" fmla="*/ 17 w 76"/>
                  <a:gd name="T47" fmla="*/ 4 h 52"/>
                  <a:gd name="T48" fmla="*/ 24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7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0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1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4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4" y="50"/>
                    </a:lnTo>
                    <a:lnTo>
                      <a:pt x="17" y="48"/>
                    </a:lnTo>
                    <a:lnTo>
                      <a:pt x="11" y="44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0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7"/>
                    </a:lnTo>
                    <a:lnTo>
                      <a:pt x="17" y="4"/>
                    </a:lnTo>
                    <a:lnTo>
                      <a:pt x="24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7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0"/>
                    </a:lnTo>
                    <a:lnTo>
                      <a:pt x="76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8" name="Freeform 477"/>
              <p:cNvSpPr>
                <a:spLocks/>
              </p:cNvSpPr>
              <p:nvPr/>
            </p:nvSpPr>
            <p:spPr bwMode="auto">
              <a:xfrm>
                <a:off x="6399213" y="2036763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1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4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4 w 76"/>
                  <a:gd name="T21" fmla="*/ 50 h 52"/>
                  <a:gd name="T22" fmla="*/ 17 w 76"/>
                  <a:gd name="T23" fmla="*/ 48 h 52"/>
                  <a:gd name="T24" fmla="*/ 11 w 76"/>
                  <a:gd name="T25" fmla="*/ 44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1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0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7 h 52"/>
                  <a:gd name="T46" fmla="*/ 17 w 76"/>
                  <a:gd name="T47" fmla="*/ 4 h 52"/>
                  <a:gd name="T48" fmla="*/ 24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7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0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1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4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4" y="50"/>
                    </a:lnTo>
                    <a:lnTo>
                      <a:pt x="17" y="48"/>
                    </a:lnTo>
                    <a:lnTo>
                      <a:pt x="11" y="44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0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7"/>
                    </a:lnTo>
                    <a:lnTo>
                      <a:pt x="17" y="4"/>
                    </a:lnTo>
                    <a:lnTo>
                      <a:pt x="24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7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0"/>
                    </a:lnTo>
                    <a:lnTo>
                      <a:pt x="76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9" name="Freeform 478"/>
              <p:cNvSpPr>
                <a:spLocks/>
              </p:cNvSpPr>
              <p:nvPr/>
            </p:nvSpPr>
            <p:spPr bwMode="auto">
              <a:xfrm>
                <a:off x="7529513" y="2057400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1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4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4 w 76"/>
                  <a:gd name="T21" fmla="*/ 50 h 52"/>
                  <a:gd name="T22" fmla="*/ 17 w 76"/>
                  <a:gd name="T23" fmla="*/ 48 h 52"/>
                  <a:gd name="T24" fmla="*/ 11 w 76"/>
                  <a:gd name="T25" fmla="*/ 44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1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0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7 h 52"/>
                  <a:gd name="T46" fmla="*/ 17 w 76"/>
                  <a:gd name="T47" fmla="*/ 4 h 52"/>
                  <a:gd name="T48" fmla="*/ 24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7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0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1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4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4" y="50"/>
                    </a:lnTo>
                    <a:lnTo>
                      <a:pt x="17" y="48"/>
                    </a:lnTo>
                    <a:lnTo>
                      <a:pt x="11" y="44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0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7"/>
                    </a:lnTo>
                    <a:lnTo>
                      <a:pt x="17" y="4"/>
                    </a:lnTo>
                    <a:lnTo>
                      <a:pt x="24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7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0"/>
                    </a:lnTo>
                    <a:lnTo>
                      <a:pt x="76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0" name="Freeform 479"/>
              <p:cNvSpPr>
                <a:spLocks/>
              </p:cNvSpPr>
              <p:nvPr/>
            </p:nvSpPr>
            <p:spPr bwMode="auto">
              <a:xfrm>
                <a:off x="7529513" y="2057400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1 h 52"/>
                  <a:gd name="T4" fmla="*/ 73 w 76"/>
                  <a:gd name="T5" fmla="*/ 36 h 52"/>
                  <a:gd name="T6" fmla="*/ 69 w 76"/>
                  <a:gd name="T7" fmla="*/ 40 h 52"/>
                  <a:gd name="T8" fmla="*/ 65 w 76"/>
                  <a:gd name="T9" fmla="*/ 44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4 w 76"/>
                  <a:gd name="T21" fmla="*/ 50 h 52"/>
                  <a:gd name="T22" fmla="*/ 17 w 76"/>
                  <a:gd name="T23" fmla="*/ 48 h 52"/>
                  <a:gd name="T24" fmla="*/ 11 w 76"/>
                  <a:gd name="T25" fmla="*/ 44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1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0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7 h 52"/>
                  <a:gd name="T46" fmla="*/ 17 w 76"/>
                  <a:gd name="T47" fmla="*/ 4 h 52"/>
                  <a:gd name="T48" fmla="*/ 24 w 76"/>
                  <a:gd name="T49" fmla="*/ 2 h 52"/>
                  <a:gd name="T50" fmla="*/ 30 w 76"/>
                  <a:gd name="T51" fmla="*/ 1 h 52"/>
                  <a:gd name="T52" fmla="*/ 35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7 h 52"/>
                  <a:gd name="T66" fmla="*/ 69 w 76"/>
                  <a:gd name="T67" fmla="*/ 12 h 52"/>
                  <a:gd name="T68" fmla="*/ 73 w 76"/>
                  <a:gd name="T69" fmla="*/ 16 h 52"/>
                  <a:gd name="T70" fmla="*/ 76 w 76"/>
                  <a:gd name="T71" fmla="*/ 20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1"/>
                    </a:lnTo>
                    <a:lnTo>
                      <a:pt x="73" y="36"/>
                    </a:lnTo>
                    <a:lnTo>
                      <a:pt x="69" y="40"/>
                    </a:lnTo>
                    <a:lnTo>
                      <a:pt x="65" y="44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4" y="50"/>
                    </a:lnTo>
                    <a:lnTo>
                      <a:pt x="17" y="48"/>
                    </a:lnTo>
                    <a:lnTo>
                      <a:pt x="11" y="44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0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7"/>
                    </a:lnTo>
                    <a:lnTo>
                      <a:pt x="17" y="4"/>
                    </a:lnTo>
                    <a:lnTo>
                      <a:pt x="24" y="2"/>
                    </a:lnTo>
                    <a:lnTo>
                      <a:pt x="30" y="1"/>
                    </a:lnTo>
                    <a:lnTo>
                      <a:pt x="35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7"/>
                    </a:lnTo>
                    <a:lnTo>
                      <a:pt x="69" y="12"/>
                    </a:lnTo>
                    <a:lnTo>
                      <a:pt x="73" y="16"/>
                    </a:lnTo>
                    <a:lnTo>
                      <a:pt x="76" y="20"/>
                    </a:lnTo>
                    <a:lnTo>
                      <a:pt x="76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2" name="Rectangle 481"/>
              <p:cNvSpPr>
                <a:spLocks noChangeArrowheads="1"/>
              </p:cNvSpPr>
              <p:nvPr/>
            </p:nvSpPr>
            <p:spPr bwMode="auto">
              <a:xfrm>
                <a:off x="5888038" y="2984956"/>
                <a:ext cx="143789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</a:t>
                </a: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Panobinostat</a:t>
                </a: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 </a:t>
                </a: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27" name="Group 526"/>
            <p:cNvGrpSpPr/>
            <p:nvPr/>
          </p:nvGrpSpPr>
          <p:grpSpPr>
            <a:xfrm>
              <a:off x="6629400" y="609600"/>
              <a:ext cx="739741" cy="694869"/>
              <a:chOff x="7904163" y="585787"/>
              <a:chExt cx="739741" cy="694869"/>
            </a:xfrm>
          </p:grpSpPr>
          <p:sp>
            <p:nvSpPr>
              <p:cNvPr id="513" name="Rectangle 482"/>
              <p:cNvSpPr>
                <a:spLocks noChangeArrowheads="1"/>
              </p:cNvSpPr>
              <p:nvPr/>
            </p:nvSpPr>
            <p:spPr bwMode="auto">
              <a:xfrm>
                <a:off x="8154988" y="585787"/>
                <a:ext cx="48891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shGFP</a:t>
                </a:r>
              </a:p>
            </p:txBody>
          </p:sp>
          <p:sp>
            <p:nvSpPr>
              <p:cNvPr id="514" name="Line 483"/>
              <p:cNvSpPr>
                <a:spLocks noChangeShapeType="1"/>
              </p:cNvSpPr>
              <p:nvPr/>
            </p:nvSpPr>
            <p:spPr bwMode="auto">
              <a:xfrm>
                <a:off x="7904163" y="685800"/>
                <a:ext cx="1603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5" name="Freeform 484"/>
              <p:cNvSpPr>
                <a:spLocks/>
              </p:cNvSpPr>
              <p:nvPr/>
            </p:nvSpPr>
            <p:spPr bwMode="auto">
              <a:xfrm>
                <a:off x="7954963" y="644525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2 h 52"/>
                  <a:gd name="T4" fmla="*/ 72 w 76"/>
                  <a:gd name="T5" fmla="*/ 36 h 52"/>
                  <a:gd name="T6" fmla="*/ 69 w 76"/>
                  <a:gd name="T7" fmla="*/ 40 h 52"/>
                  <a:gd name="T8" fmla="*/ 65 w 76"/>
                  <a:gd name="T9" fmla="*/ 45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3 w 76"/>
                  <a:gd name="T21" fmla="*/ 50 h 52"/>
                  <a:gd name="T22" fmla="*/ 17 w 76"/>
                  <a:gd name="T23" fmla="*/ 48 h 52"/>
                  <a:gd name="T24" fmla="*/ 11 w 76"/>
                  <a:gd name="T25" fmla="*/ 45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2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1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8 h 52"/>
                  <a:gd name="T46" fmla="*/ 17 w 76"/>
                  <a:gd name="T47" fmla="*/ 4 h 52"/>
                  <a:gd name="T48" fmla="*/ 23 w 76"/>
                  <a:gd name="T49" fmla="*/ 2 h 52"/>
                  <a:gd name="T50" fmla="*/ 30 w 76"/>
                  <a:gd name="T51" fmla="*/ 1 h 52"/>
                  <a:gd name="T52" fmla="*/ 34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8 h 52"/>
                  <a:gd name="T66" fmla="*/ 69 w 76"/>
                  <a:gd name="T67" fmla="*/ 12 h 52"/>
                  <a:gd name="T68" fmla="*/ 72 w 76"/>
                  <a:gd name="T69" fmla="*/ 16 h 52"/>
                  <a:gd name="T70" fmla="*/ 76 w 76"/>
                  <a:gd name="T71" fmla="*/ 21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2"/>
                    </a:lnTo>
                    <a:lnTo>
                      <a:pt x="72" y="36"/>
                    </a:lnTo>
                    <a:lnTo>
                      <a:pt x="69" y="40"/>
                    </a:lnTo>
                    <a:lnTo>
                      <a:pt x="65" y="45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3" y="50"/>
                    </a:lnTo>
                    <a:lnTo>
                      <a:pt x="17" y="48"/>
                    </a:lnTo>
                    <a:lnTo>
                      <a:pt x="11" y="45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2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1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7" y="4"/>
                    </a:lnTo>
                    <a:lnTo>
                      <a:pt x="23" y="2"/>
                    </a:lnTo>
                    <a:lnTo>
                      <a:pt x="30" y="1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8"/>
                    </a:lnTo>
                    <a:lnTo>
                      <a:pt x="69" y="12"/>
                    </a:lnTo>
                    <a:lnTo>
                      <a:pt x="72" y="16"/>
                    </a:lnTo>
                    <a:lnTo>
                      <a:pt x="76" y="21"/>
                    </a:lnTo>
                    <a:lnTo>
                      <a:pt x="76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6" name="Freeform 485"/>
              <p:cNvSpPr>
                <a:spLocks/>
              </p:cNvSpPr>
              <p:nvPr/>
            </p:nvSpPr>
            <p:spPr bwMode="auto">
              <a:xfrm>
                <a:off x="7954963" y="644525"/>
                <a:ext cx="60325" cy="82550"/>
              </a:xfrm>
              <a:custGeom>
                <a:avLst/>
                <a:gdLst>
                  <a:gd name="T0" fmla="*/ 76 w 76"/>
                  <a:gd name="T1" fmla="*/ 26 h 52"/>
                  <a:gd name="T2" fmla="*/ 76 w 76"/>
                  <a:gd name="T3" fmla="*/ 32 h 52"/>
                  <a:gd name="T4" fmla="*/ 72 w 76"/>
                  <a:gd name="T5" fmla="*/ 36 h 52"/>
                  <a:gd name="T6" fmla="*/ 69 w 76"/>
                  <a:gd name="T7" fmla="*/ 40 h 52"/>
                  <a:gd name="T8" fmla="*/ 65 w 76"/>
                  <a:gd name="T9" fmla="*/ 45 h 52"/>
                  <a:gd name="T10" fmla="*/ 58 w 76"/>
                  <a:gd name="T11" fmla="*/ 48 h 52"/>
                  <a:gd name="T12" fmla="*/ 52 w 76"/>
                  <a:gd name="T13" fmla="*/ 50 h 52"/>
                  <a:gd name="T14" fmla="*/ 46 w 76"/>
                  <a:gd name="T15" fmla="*/ 52 h 52"/>
                  <a:gd name="T16" fmla="*/ 38 w 76"/>
                  <a:gd name="T17" fmla="*/ 52 h 52"/>
                  <a:gd name="T18" fmla="*/ 30 w 76"/>
                  <a:gd name="T19" fmla="*/ 52 h 52"/>
                  <a:gd name="T20" fmla="*/ 23 w 76"/>
                  <a:gd name="T21" fmla="*/ 50 h 52"/>
                  <a:gd name="T22" fmla="*/ 17 w 76"/>
                  <a:gd name="T23" fmla="*/ 48 h 52"/>
                  <a:gd name="T24" fmla="*/ 11 w 76"/>
                  <a:gd name="T25" fmla="*/ 45 h 52"/>
                  <a:gd name="T26" fmla="*/ 6 w 76"/>
                  <a:gd name="T27" fmla="*/ 40 h 52"/>
                  <a:gd name="T28" fmla="*/ 3 w 76"/>
                  <a:gd name="T29" fmla="*/ 36 h 52"/>
                  <a:gd name="T30" fmla="*/ 1 w 76"/>
                  <a:gd name="T31" fmla="*/ 32 h 52"/>
                  <a:gd name="T32" fmla="*/ 0 w 76"/>
                  <a:gd name="T33" fmla="*/ 28 h 52"/>
                  <a:gd name="T34" fmla="*/ 0 w 76"/>
                  <a:gd name="T35" fmla="*/ 26 h 52"/>
                  <a:gd name="T36" fmla="*/ 0 w 76"/>
                  <a:gd name="T37" fmla="*/ 24 h 52"/>
                  <a:gd name="T38" fmla="*/ 1 w 76"/>
                  <a:gd name="T39" fmla="*/ 21 h 52"/>
                  <a:gd name="T40" fmla="*/ 3 w 76"/>
                  <a:gd name="T41" fmla="*/ 16 h 52"/>
                  <a:gd name="T42" fmla="*/ 6 w 76"/>
                  <a:gd name="T43" fmla="*/ 12 h 52"/>
                  <a:gd name="T44" fmla="*/ 11 w 76"/>
                  <a:gd name="T45" fmla="*/ 8 h 52"/>
                  <a:gd name="T46" fmla="*/ 17 w 76"/>
                  <a:gd name="T47" fmla="*/ 4 h 52"/>
                  <a:gd name="T48" fmla="*/ 23 w 76"/>
                  <a:gd name="T49" fmla="*/ 2 h 52"/>
                  <a:gd name="T50" fmla="*/ 30 w 76"/>
                  <a:gd name="T51" fmla="*/ 1 h 52"/>
                  <a:gd name="T52" fmla="*/ 34 w 76"/>
                  <a:gd name="T53" fmla="*/ 0 h 52"/>
                  <a:gd name="T54" fmla="*/ 38 w 76"/>
                  <a:gd name="T55" fmla="*/ 0 h 52"/>
                  <a:gd name="T56" fmla="*/ 41 w 76"/>
                  <a:gd name="T57" fmla="*/ 0 h 52"/>
                  <a:gd name="T58" fmla="*/ 46 w 76"/>
                  <a:gd name="T59" fmla="*/ 1 h 52"/>
                  <a:gd name="T60" fmla="*/ 52 w 76"/>
                  <a:gd name="T61" fmla="*/ 2 h 52"/>
                  <a:gd name="T62" fmla="*/ 58 w 76"/>
                  <a:gd name="T63" fmla="*/ 4 h 52"/>
                  <a:gd name="T64" fmla="*/ 65 w 76"/>
                  <a:gd name="T65" fmla="*/ 8 h 52"/>
                  <a:gd name="T66" fmla="*/ 69 w 76"/>
                  <a:gd name="T67" fmla="*/ 12 h 52"/>
                  <a:gd name="T68" fmla="*/ 72 w 76"/>
                  <a:gd name="T69" fmla="*/ 16 h 52"/>
                  <a:gd name="T70" fmla="*/ 76 w 76"/>
                  <a:gd name="T71" fmla="*/ 21 h 52"/>
                  <a:gd name="T72" fmla="*/ 76 w 76"/>
                  <a:gd name="T73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52">
                    <a:moveTo>
                      <a:pt x="76" y="26"/>
                    </a:moveTo>
                    <a:lnTo>
                      <a:pt x="76" y="32"/>
                    </a:lnTo>
                    <a:lnTo>
                      <a:pt x="72" y="36"/>
                    </a:lnTo>
                    <a:lnTo>
                      <a:pt x="69" y="40"/>
                    </a:lnTo>
                    <a:lnTo>
                      <a:pt x="65" y="45"/>
                    </a:lnTo>
                    <a:lnTo>
                      <a:pt x="58" y="48"/>
                    </a:lnTo>
                    <a:lnTo>
                      <a:pt x="52" y="50"/>
                    </a:lnTo>
                    <a:lnTo>
                      <a:pt x="46" y="52"/>
                    </a:lnTo>
                    <a:lnTo>
                      <a:pt x="38" y="52"/>
                    </a:lnTo>
                    <a:lnTo>
                      <a:pt x="30" y="52"/>
                    </a:lnTo>
                    <a:lnTo>
                      <a:pt x="23" y="50"/>
                    </a:lnTo>
                    <a:lnTo>
                      <a:pt x="17" y="48"/>
                    </a:lnTo>
                    <a:lnTo>
                      <a:pt x="11" y="45"/>
                    </a:lnTo>
                    <a:lnTo>
                      <a:pt x="6" y="40"/>
                    </a:lnTo>
                    <a:lnTo>
                      <a:pt x="3" y="36"/>
                    </a:lnTo>
                    <a:lnTo>
                      <a:pt x="1" y="32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1"/>
                    </a:lnTo>
                    <a:lnTo>
                      <a:pt x="3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7" y="4"/>
                    </a:lnTo>
                    <a:lnTo>
                      <a:pt x="23" y="2"/>
                    </a:lnTo>
                    <a:lnTo>
                      <a:pt x="30" y="1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1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5" y="8"/>
                    </a:lnTo>
                    <a:lnTo>
                      <a:pt x="69" y="12"/>
                    </a:lnTo>
                    <a:lnTo>
                      <a:pt x="72" y="16"/>
                    </a:lnTo>
                    <a:lnTo>
                      <a:pt x="76" y="21"/>
                    </a:lnTo>
                    <a:lnTo>
                      <a:pt x="76" y="2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7" name="Rectangle 486"/>
              <p:cNvSpPr>
                <a:spLocks noChangeArrowheads="1"/>
              </p:cNvSpPr>
              <p:nvPr/>
            </p:nvSpPr>
            <p:spPr bwMode="auto">
              <a:xfrm>
                <a:off x="8154988" y="825500"/>
                <a:ext cx="45044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shBak</a:t>
                </a:r>
              </a:p>
            </p:txBody>
          </p:sp>
          <p:sp>
            <p:nvSpPr>
              <p:cNvPr id="518" name="Line 487"/>
              <p:cNvSpPr>
                <a:spLocks noChangeShapeType="1"/>
              </p:cNvSpPr>
              <p:nvPr/>
            </p:nvSpPr>
            <p:spPr bwMode="auto">
              <a:xfrm>
                <a:off x="7904163" y="925512"/>
                <a:ext cx="1603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9" name="Rectangle 488"/>
              <p:cNvSpPr>
                <a:spLocks noChangeArrowheads="1"/>
              </p:cNvSpPr>
              <p:nvPr/>
            </p:nvSpPr>
            <p:spPr bwMode="auto">
              <a:xfrm>
                <a:off x="7954963" y="884237"/>
                <a:ext cx="60325" cy="82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0" name="Rectangle 489"/>
              <p:cNvSpPr>
                <a:spLocks noChangeArrowheads="1"/>
              </p:cNvSpPr>
              <p:nvPr/>
            </p:nvSpPr>
            <p:spPr bwMode="auto">
              <a:xfrm>
                <a:off x="7954963" y="884237"/>
                <a:ext cx="60325" cy="8255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1" name="Rectangle 490"/>
              <p:cNvSpPr>
                <a:spLocks noChangeArrowheads="1"/>
              </p:cNvSpPr>
              <p:nvPr/>
            </p:nvSpPr>
            <p:spPr bwMode="auto">
              <a:xfrm>
                <a:off x="8154988" y="1065212"/>
                <a:ext cx="45044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err="1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shBax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2" name="Line 491"/>
              <p:cNvSpPr>
                <a:spLocks noChangeShapeType="1"/>
              </p:cNvSpPr>
              <p:nvPr/>
            </p:nvSpPr>
            <p:spPr bwMode="auto">
              <a:xfrm>
                <a:off x="7904163" y="1165225"/>
                <a:ext cx="160338" cy="0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3" name="Freeform 492"/>
              <p:cNvSpPr>
                <a:spLocks/>
              </p:cNvSpPr>
              <p:nvPr/>
            </p:nvSpPr>
            <p:spPr bwMode="auto">
              <a:xfrm>
                <a:off x="7954963" y="1122362"/>
                <a:ext cx="60325" cy="84138"/>
              </a:xfrm>
              <a:custGeom>
                <a:avLst/>
                <a:gdLst>
                  <a:gd name="T0" fmla="*/ 38 w 76"/>
                  <a:gd name="T1" fmla="*/ 0 h 53"/>
                  <a:gd name="T2" fmla="*/ 76 w 76"/>
                  <a:gd name="T3" fmla="*/ 53 h 53"/>
                  <a:gd name="T4" fmla="*/ 0 w 76"/>
                  <a:gd name="T5" fmla="*/ 53 h 53"/>
                  <a:gd name="T6" fmla="*/ 38 w 76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3">
                    <a:moveTo>
                      <a:pt x="38" y="0"/>
                    </a:moveTo>
                    <a:lnTo>
                      <a:pt x="76" y="53"/>
                    </a:lnTo>
                    <a:lnTo>
                      <a:pt x="0" y="53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4" name="Freeform 493"/>
              <p:cNvSpPr>
                <a:spLocks/>
              </p:cNvSpPr>
              <p:nvPr/>
            </p:nvSpPr>
            <p:spPr bwMode="auto">
              <a:xfrm>
                <a:off x="7954963" y="1122362"/>
                <a:ext cx="60325" cy="84138"/>
              </a:xfrm>
              <a:custGeom>
                <a:avLst/>
                <a:gdLst>
                  <a:gd name="T0" fmla="*/ 38 w 76"/>
                  <a:gd name="T1" fmla="*/ 0 h 53"/>
                  <a:gd name="T2" fmla="*/ 76 w 76"/>
                  <a:gd name="T3" fmla="*/ 53 h 53"/>
                  <a:gd name="T4" fmla="*/ 0 w 76"/>
                  <a:gd name="T5" fmla="*/ 53 h 53"/>
                  <a:gd name="T6" fmla="*/ 38 w 76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3">
                    <a:moveTo>
                      <a:pt x="38" y="0"/>
                    </a:moveTo>
                    <a:lnTo>
                      <a:pt x="76" y="53"/>
                    </a:lnTo>
                    <a:lnTo>
                      <a:pt x="0" y="53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26" name="Group 525"/>
          <p:cNvGrpSpPr/>
          <p:nvPr/>
        </p:nvGrpSpPr>
        <p:grpSpPr>
          <a:xfrm>
            <a:off x="4908582" y="3947814"/>
            <a:ext cx="3047999" cy="2468730"/>
            <a:chOff x="4038601" y="3947814"/>
            <a:chExt cx="3047999" cy="2468730"/>
          </a:xfrm>
        </p:grpSpPr>
        <p:grpSp>
          <p:nvGrpSpPr>
            <p:cNvPr id="279" name="Group 278"/>
            <p:cNvGrpSpPr/>
            <p:nvPr/>
          </p:nvGrpSpPr>
          <p:grpSpPr>
            <a:xfrm>
              <a:off x="4038601" y="3947814"/>
              <a:ext cx="3047999" cy="2468730"/>
              <a:chOff x="4038601" y="3906838"/>
              <a:chExt cx="3047999" cy="2663394"/>
            </a:xfrm>
          </p:grpSpPr>
          <p:grpSp>
            <p:nvGrpSpPr>
              <p:cNvPr id="278" name="Group 277"/>
              <p:cNvGrpSpPr/>
              <p:nvPr/>
            </p:nvGrpSpPr>
            <p:grpSpPr>
              <a:xfrm>
                <a:off x="4038601" y="3906838"/>
                <a:ext cx="3047999" cy="2378732"/>
                <a:chOff x="4038601" y="3906838"/>
                <a:chExt cx="3047999" cy="2378732"/>
              </a:xfrm>
            </p:grpSpPr>
            <p:sp>
              <p:nvSpPr>
                <p:cNvPr id="22" name="TextBox 21"/>
                <p:cNvSpPr txBox="1"/>
                <p:nvPr/>
              </p:nvSpPr>
              <p:spPr>
                <a:xfrm>
                  <a:off x="6781800" y="4157246"/>
                  <a:ext cx="287258" cy="365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*</a:t>
                  </a:r>
                  <a:endPara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Rectangle 181"/>
                <p:cNvSpPr>
                  <a:spLocks noChangeArrowheads="1"/>
                </p:cNvSpPr>
                <p:nvPr/>
              </p:nvSpPr>
              <p:spPr bwMode="auto">
                <a:xfrm rot="16200000">
                  <a:off x="3624043" y="4795986"/>
                  <a:ext cx="1044559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en-US" sz="14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% dead cells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3" name="Rectangle 139"/>
                <p:cNvSpPr>
                  <a:spLocks noChangeArrowheads="1"/>
                </p:cNvSpPr>
                <p:nvPr/>
              </p:nvSpPr>
              <p:spPr bwMode="auto">
                <a:xfrm>
                  <a:off x="4648200" y="6053138"/>
                  <a:ext cx="89768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kumimoji="0" 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5" name="Rectangle 141"/>
                <p:cNvSpPr>
                  <a:spLocks noChangeArrowheads="1"/>
                </p:cNvSpPr>
                <p:nvPr/>
              </p:nvSpPr>
              <p:spPr bwMode="auto">
                <a:xfrm>
                  <a:off x="5248411" y="6053138"/>
                  <a:ext cx="314189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12.5</a:t>
                  </a:r>
                  <a:endParaRPr kumimoji="0" 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7" name="Rectangle 143"/>
                <p:cNvSpPr>
                  <a:spLocks noChangeArrowheads="1"/>
                </p:cNvSpPr>
                <p:nvPr/>
              </p:nvSpPr>
              <p:spPr bwMode="auto">
                <a:xfrm>
                  <a:off x="5715000" y="6053138"/>
                  <a:ext cx="314189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25.0</a:t>
                  </a:r>
                  <a:endParaRPr kumimoji="0" 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1" name="Rectangle 147"/>
                <p:cNvSpPr>
                  <a:spLocks noChangeArrowheads="1"/>
                </p:cNvSpPr>
                <p:nvPr/>
              </p:nvSpPr>
              <p:spPr bwMode="auto">
                <a:xfrm>
                  <a:off x="6772411" y="6053138"/>
                  <a:ext cx="314189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50.0</a:t>
                  </a:r>
                  <a:endParaRPr kumimoji="0" 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2" name="Freeform 148"/>
                <p:cNvSpPr>
                  <a:spLocks noEditPoints="1"/>
                </p:cNvSpPr>
                <p:nvPr/>
              </p:nvSpPr>
              <p:spPr bwMode="auto">
                <a:xfrm>
                  <a:off x="4768850" y="5970588"/>
                  <a:ext cx="2166937" cy="57150"/>
                </a:xfrm>
                <a:custGeom>
                  <a:avLst/>
                  <a:gdLst>
                    <a:gd name="T0" fmla="*/ 0 w 1365"/>
                    <a:gd name="T1" fmla="*/ 0 h 36"/>
                    <a:gd name="T2" fmla="*/ 1365 w 1365"/>
                    <a:gd name="T3" fmla="*/ 0 h 36"/>
                    <a:gd name="T4" fmla="*/ 4 w 1365"/>
                    <a:gd name="T5" fmla="*/ 0 h 36"/>
                    <a:gd name="T6" fmla="*/ 4 w 1365"/>
                    <a:gd name="T7" fmla="*/ 36 h 36"/>
                    <a:gd name="T8" fmla="*/ 174 w 1365"/>
                    <a:gd name="T9" fmla="*/ 0 h 36"/>
                    <a:gd name="T10" fmla="*/ 174 w 1365"/>
                    <a:gd name="T11" fmla="*/ 36 h 36"/>
                    <a:gd name="T12" fmla="*/ 343 w 1365"/>
                    <a:gd name="T13" fmla="*/ 0 h 36"/>
                    <a:gd name="T14" fmla="*/ 343 w 1365"/>
                    <a:gd name="T15" fmla="*/ 36 h 36"/>
                    <a:gd name="T16" fmla="*/ 513 w 1365"/>
                    <a:gd name="T17" fmla="*/ 0 h 36"/>
                    <a:gd name="T18" fmla="*/ 513 w 1365"/>
                    <a:gd name="T19" fmla="*/ 36 h 36"/>
                    <a:gd name="T20" fmla="*/ 682 w 1365"/>
                    <a:gd name="T21" fmla="*/ 0 h 36"/>
                    <a:gd name="T22" fmla="*/ 682 w 1365"/>
                    <a:gd name="T23" fmla="*/ 36 h 36"/>
                    <a:gd name="T24" fmla="*/ 852 w 1365"/>
                    <a:gd name="T25" fmla="*/ 0 h 36"/>
                    <a:gd name="T26" fmla="*/ 852 w 1365"/>
                    <a:gd name="T27" fmla="*/ 36 h 36"/>
                    <a:gd name="T28" fmla="*/ 1021 w 1365"/>
                    <a:gd name="T29" fmla="*/ 0 h 36"/>
                    <a:gd name="T30" fmla="*/ 1021 w 1365"/>
                    <a:gd name="T31" fmla="*/ 36 h 36"/>
                    <a:gd name="T32" fmla="*/ 1191 w 1365"/>
                    <a:gd name="T33" fmla="*/ 0 h 36"/>
                    <a:gd name="T34" fmla="*/ 1191 w 1365"/>
                    <a:gd name="T35" fmla="*/ 36 h 36"/>
                    <a:gd name="T36" fmla="*/ 1360 w 1365"/>
                    <a:gd name="T37" fmla="*/ 0 h 36"/>
                    <a:gd name="T38" fmla="*/ 1360 w 1365"/>
                    <a:gd name="T39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365" h="36">
                      <a:moveTo>
                        <a:pt x="0" y="0"/>
                      </a:moveTo>
                      <a:lnTo>
                        <a:pt x="1365" y="0"/>
                      </a:lnTo>
                      <a:moveTo>
                        <a:pt x="4" y="0"/>
                      </a:moveTo>
                      <a:lnTo>
                        <a:pt x="4" y="36"/>
                      </a:lnTo>
                      <a:moveTo>
                        <a:pt x="174" y="0"/>
                      </a:moveTo>
                      <a:lnTo>
                        <a:pt x="174" y="36"/>
                      </a:lnTo>
                      <a:moveTo>
                        <a:pt x="343" y="0"/>
                      </a:moveTo>
                      <a:lnTo>
                        <a:pt x="343" y="36"/>
                      </a:lnTo>
                      <a:moveTo>
                        <a:pt x="513" y="0"/>
                      </a:moveTo>
                      <a:lnTo>
                        <a:pt x="513" y="36"/>
                      </a:lnTo>
                      <a:moveTo>
                        <a:pt x="682" y="0"/>
                      </a:moveTo>
                      <a:lnTo>
                        <a:pt x="682" y="36"/>
                      </a:lnTo>
                      <a:moveTo>
                        <a:pt x="852" y="0"/>
                      </a:moveTo>
                      <a:lnTo>
                        <a:pt x="852" y="36"/>
                      </a:lnTo>
                      <a:moveTo>
                        <a:pt x="1021" y="0"/>
                      </a:moveTo>
                      <a:lnTo>
                        <a:pt x="1021" y="36"/>
                      </a:lnTo>
                      <a:moveTo>
                        <a:pt x="1191" y="0"/>
                      </a:moveTo>
                      <a:lnTo>
                        <a:pt x="1191" y="36"/>
                      </a:lnTo>
                      <a:moveTo>
                        <a:pt x="1360" y="0"/>
                      </a:moveTo>
                      <a:lnTo>
                        <a:pt x="1360" y="36"/>
                      </a:lnTo>
                    </a:path>
                  </a:pathLst>
                </a:cu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3" name="Rectangle 149"/>
                <p:cNvSpPr>
                  <a:spLocks noChangeArrowheads="1"/>
                </p:cNvSpPr>
                <p:nvPr/>
              </p:nvSpPr>
              <p:spPr bwMode="auto">
                <a:xfrm>
                  <a:off x="4464050" y="5881688"/>
                  <a:ext cx="89768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4" name="Rectangle 150"/>
                <p:cNvSpPr>
                  <a:spLocks noChangeArrowheads="1"/>
                </p:cNvSpPr>
                <p:nvPr/>
              </p:nvSpPr>
              <p:spPr bwMode="auto">
                <a:xfrm>
                  <a:off x="4403725" y="5484813"/>
                  <a:ext cx="179536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5" name="Rectangle 151"/>
                <p:cNvSpPr>
                  <a:spLocks noChangeArrowheads="1"/>
                </p:cNvSpPr>
                <p:nvPr/>
              </p:nvSpPr>
              <p:spPr bwMode="auto">
                <a:xfrm>
                  <a:off x="4403725" y="5095876"/>
                  <a:ext cx="179536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6" name="Rectangle 152"/>
                <p:cNvSpPr>
                  <a:spLocks noChangeArrowheads="1"/>
                </p:cNvSpPr>
                <p:nvPr/>
              </p:nvSpPr>
              <p:spPr bwMode="auto">
                <a:xfrm>
                  <a:off x="4403725" y="4699001"/>
                  <a:ext cx="179536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7" name="Rectangle 153"/>
                <p:cNvSpPr>
                  <a:spLocks noChangeArrowheads="1"/>
                </p:cNvSpPr>
                <p:nvPr/>
              </p:nvSpPr>
              <p:spPr bwMode="auto">
                <a:xfrm>
                  <a:off x="4403725" y="4303713"/>
                  <a:ext cx="179536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kumimoji="0" lang="en-US" sz="1400" b="0" i="0" u="none" strike="noStrike" cap="none" normalizeH="0" baseline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8" name="Rectangle 154"/>
                <p:cNvSpPr>
                  <a:spLocks noChangeArrowheads="1"/>
                </p:cNvSpPr>
                <p:nvPr/>
              </p:nvSpPr>
              <p:spPr bwMode="auto">
                <a:xfrm>
                  <a:off x="4343400" y="3906838"/>
                  <a:ext cx="269304" cy="2324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kumimoji="0" 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9" name="Freeform 155"/>
                <p:cNvSpPr>
                  <a:spLocks noEditPoints="1"/>
                </p:cNvSpPr>
                <p:nvPr/>
              </p:nvSpPr>
              <p:spPr bwMode="auto">
                <a:xfrm>
                  <a:off x="4733925" y="3986213"/>
                  <a:ext cx="41275" cy="1995488"/>
                </a:xfrm>
                <a:custGeom>
                  <a:avLst/>
                  <a:gdLst>
                    <a:gd name="T0" fmla="*/ 26 w 26"/>
                    <a:gd name="T1" fmla="*/ 1257 h 1257"/>
                    <a:gd name="T2" fmla="*/ 26 w 26"/>
                    <a:gd name="T3" fmla="*/ 0 h 1257"/>
                    <a:gd name="T4" fmla="*/ 26 w 26"/>
                    <a:gd name="T5" fmla="*/ 1250 h 1257"/>
                    <a:gd name="T6" fmla="*/ 0 w 26"/>
                    <a:gd name="T7" fmla="*/ 1250 h 1257"/>
                    <a:gd name="T8" fmla="*/ 26 w 26"/>
                    <a:gd name="T9" fmla="*/ 1001 h 1257"/>
                    <a:gd name="T10" fmla="*/ 0 w 26"/>
                    <a:gd name="T11" fmla="*/ 1001 h 1257"/>
                    <a:gd name="T12" fmla="*/ 26 w 26"/>
                    <a:gd name="T13" fmla="*/ 753 h 1257"/>
                    <a:gd name="T14" fmla="*/ 0 w 26"/>
                    <a:gd name="T15" fmla="*/ 753 h 1257"/>
                    <a:gd name="T16" fmla="*/ 26 w 26"/>
                    <a:gd name="T17" fmla="*/ 504 h 1257"/>
                    <a:gd name="T18" fmla="*/ 0 w 26"/>
                    <a:gd name="T19" fmla="*/ 504 h 1257"/>
                    <a:gd name="T20" fmla="*/ 26 w 26"/>
                    <a:gd name="T21" fmla="*/ 255 h 1257"/>
                    <a:gd name="T22" fmla="*/ 0 w 26"/>
                    <a:gd name="T23" fmla="*/ 255 h 1257"/>
                    <a:gd name="T24" fmla="*/ 26 w 26"/>
                    <a:gd name="T25" fmla="*/ 6 h 1257"/>
                    <a:gd name="T26" fmla="*/ 0 w 26"/>
                    <a:gd name="T27" fmla="*/ 6 h 1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6" h="1257">
                      <a:moveTo>
                        <a:pt x="26" y="1257"/>
                      </a:moveTo>
                      <a:lnTo>
                        <a:pt x="26" y="0"/>
                      </a:lnTo>
                      <a:moveTo>
                        <a:pt x="26" y="1250"/>
                      </a:moveTo>
                      <a:lnTo>
                        <a:pt x="0" y="1250"/>
                      </a:lnTo>
                      <a:moveTo>
                        <a:pt x="26" y="1001"/>
                      </a:moveTo>
                      <a:lnTo>
                        <a:pt x="0" y="1001"/>
                      </a:lnTo>
                      <a:moveTo>
                        <a:pt x="26" y="753"/>
                      </a:moveTo>
                      <a:lnTo>
                        <a:pt x="0" y="753"/>
                      </a:lnTo>
                      <a:moveTo>
                        <a:pt x="26" y="504"/>
                      </a:moveTo>
                      <a:lnTo>
                        <a:pt x="0" y="504"/>
                      </a:lnTo>
                      <a:moveTo>
                        <a:pt x="26" y="255"/>
                      </a:moveTo>
                      <a:lnTo>
                        <a:pt x="0" y="255"/>
                      </a:lnTo>
                      <a:moveTo>
                        <a:pt x="26" y="6"/>
                      </a:moveTo>
                      <a:lnTo>
                        <a:pt x="0" y="6"/>
                      </a:lnTo>
                    </a:path>
                  </a:pathLst>
                </a:cu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0" name="Freeform 156"/>
                <p:cNvSpPr>
                  <a:spLocks/>
                </p:cNvSpPr>
                <p:nvPr/>
              </p:nvSpPr>
              <p:spPr bwMode="auto">
                <a:xfrm>
                  <a:off x="4775200" y="5160963"/>
                  <a:ext cx="2152650" cy="533400"/>
                </a:xfrm>
                <a:custGeom>
                  <a:avLst/>
                  <a:gdLst>
                    <a:gd name="T0" fmla="*/ 0 w 1356"/>
                    <a:gd name="T1" fmla="*/ 324 h 336"/>
                    <a:gd name="T2" fmla="*/ 0 w 1356"/>
                    <a:gd name="T3" fmla="*/ 324 h 336"/>
                    <a:gd name="T4" fmla="*/ 0 w 1356"/>
                    <a:gd name="T5" fmla="*/ 324 h 336"/>
                    <a:gd name="T6" fmla="*/ 170 w 1356"/>
                    <a:gd name="T7" fmla="*/ 336 h 336"/>
                    <a:gd name="T8" fmla="*/ 170 w 1356"/>
                    <a:gd name="T9" fmla="*/ 336 h 336"/>
                    <a:gd name="T10" fmla="*/ 339 w 1356"/>
                    <a:gd name="T11" fmla="*/ 280 h 336"/>
                    <a:gd name="T12" fmla="*/ 339 w 1356"/>
                    <a:gd name="T13" fmla="*/ 280 h 336"/>
                    <a:gd name="T14" fmla="*/ 678 w 1356"/>
                    <a:gd name="T15" fmla="*/ 69 h 336"/>
                    <a:gd name="T16" fmla="*/ 678 w 1356"/>
                    <a:gd name="T17" fmla="*/ 69 h 336"/>
                    <a:gd name="T18" fmla="*/ 1356 w 1356"/>
                    <a:gd name="T19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56" h="336">
                      <a:moveTo>
                        <a:pt x="0" y="324"/>
                      </a:moveTo>
                      <a:lnTo>
                        <a:pt x="0" y="324"/>
                      </a:lnTo>
                      <a:lnTo>
                        <a:pt x="0" y="324"/>
                      </a:lnTo>
                      <a:lnTo>
                        <a:pt x="170" y="336"/>
                      </a:lnTo>
                      <a:lnTo>
                        <a:pt x="170" y="336"/>
                      </a:lnTo>
                      <a:lnTo>
                        <a:pt x="339" y="280"/>
                      </a:lnTo>
                      <a:lnTo>
                        <a:pt x="339" y="280"/>
                      </a:lnTo>
                      <a:lnTo>
                        <a:pt x="678" y="69"/>
                      </a:lnTo>
                      <a:lnTo>
                        <a:pt x="678" y="69"/>
                      </a:lnTo>
                      <a:lnTo>
                        <a:pt x="1356" y="0"/>
                      </a:lnTo>
                    </a:path>
                  </a:pathLst>
                </a:cu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1" name="Line 157"/>
                <p:cNvSpPr>
                  <a:spLocks noChangeShapeType="1"/>
                </p:cNvSpPr>
                <p:nvPr/>
              </p:nvSpPr>
              <p:spPr bwMode="auto">
                <a:xfrm>
                  <a:off x="4775200" y="5619751"/>
                  <a:ext cx="0" cy="55563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" name="Line 158"/>
                <p:cNvSpPr>
                  <a:spLocks noChangeShapeType="1"/>
                </p:cNvSpPr>
                <p:nvPr/>
              </p:nvSpPr>
              <p:spPr bwMode="auto">
                <a:xfrm>
                  <a:off x="4746625" y="5619751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" name="Line 159"/>
                <p:cNvSpPr>
                  <a:spLocks noChangeShapeType="1"/>
                </p:cNvSpPr>
                <p:nvPr/>
              </p:nvSpPr>
              <p:spPr bwMode="auto">
                <a:xfrm>
                  <a:off x="4775200" y="5675313"/>
                  <a:ext cx="0" cy="53975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" name="Line 160"/>
                <p:cNvSpPr>
                  <a:spLocks noChangeShapeType="1"/>
                </p:cNvSpPr>
                <p:nvPr/>
              </p:nvSpPr>
              <p:spPr bwMode="auto">
                <a:xfrm>
                  <a:off x="4746625" y="5729288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" name="Line 161"/>
                <p:cNvSpPr>
                  <a:spLocks noChangeShapeType="1"/>
                </p:cNvSpPr>
                <p:nvPr/>
              </p:nvSpPr>
              <p:spPr bwMode="auto">
                <a:xfrm>
                  <a:off x="5313363" y="5480051"/>
                  <a:ext cx="0" cy="125413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" name="Line 162"/>
                <p:cNvSpPr>
                  <a:spLocks noChangeShapeType="1"/>
                </p:cNvSpPr>
                <p:nvPr/>
              </p:nvSpPr>
              <p:spPr bwMode="auto">
                <a:xfrm>
                  <a:off x="5284788" y="5480051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" name="Line 163"/>
                <p:cNvSpPr>
                  <a:spLocks noChangeShapeType="1"/>
                </p:cNvSpPr>
                <p:nvPr/>
              </p:nvSpPr>
              <p:spPr bwMode="auto">
                <a:xfrm>
                  <a:off x="5313363" y="5605463"/>
                  <a:ext cx="0" cy="125413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" name="Line 164"/>
                <p:cNvSpPr>
                  <a:spLocks noChangeShapeType="1"/>
                </p:cNvSpPr>
                <p:nvPr/>
              </p:nvSpPr>
              <p:spPr bwMode="auto">
                <a:xfrm>
                  <a:off x="5284788" y="5730876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9" name="Line 165"/>
                <p:cNvSpPr>
                  <a:spLocks noChangeShapeType="1"/>
                </p:cNvSpPr>
                <p:nvPr/>
              </p:nvSpPr>
              <p:spPr bwMode="auto">
                <a:xfrm>
                  <a:off x="5851525" y="5060951"/>
                  <a:ext cx="0" cy="20955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" name="Line 166"/>
                <p:cNvSpPr>
                  <a:spLocks noChangeShapeType="1"/>
                </p:cNvSpPr>
                <p:nvPr/>
              </p:nvSpPr>
              <p:spPr bwMode="auto">
                <a:xfrm>
                  <a:off x="5822950" y="5060951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" name="Line 167"/>
                <p:cNvSpPr>
                  <a:spLocks noChangeShapeType="1"/>
                </p:cNvSpPr>
                <p:nvPr/>
              </p:nvSpPr>
              <p:spPr bwMode="auto">
                <a:xfrm>
                  <a:off x="5851525" y="5270501"/>
                  <a:ext cx="0" cy="20955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" name="Line 168"/>
                <p:cNvSpPr>
                  <a:spLocks noChangeShapeType="1"/>
                </p:cNvSpPr>
                <p:nvPr/>
              </p:nvSpPr>
              <p:spPr bwMode="auto">
                <a:xfrm>
                  <a:off x="5822950" y="5480051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" name="Line 169"/>
                <p:cNvSpPr>
                  <a:spLocks noChangeShapeType="1"/>
                </p:cNvSpPr>
                <p:nvPr/>
              </p:nvSpPr>
              <p:spPr bwMode="auto">
                <a:xfrm>
                  <a:off x="6927850" y="5106988"/>
                  <a:ext cx="0" cy="53975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" name="Line 170"/>
                <p:cNvSpPr>
                  <a:spLocks noChangeShapeType="1"/>
                </p:cNvSpPr>
                <p:nvPr/>
              </p:nvSpPr>
              <p:spPr bwMode="auto">
                <a:xfrm>
                  <a:off x="6899275" y="5106988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" name="Line 171"/>
                <p:cNvSpPr>
                  <a:spLocks noChangeShapeType="1"/>
                </p:cNvSpPr>
                <p:nvPr/>
              </p:nvSpPr>
              <p:spPr bwMode="auto">
                <a:xfrm>
                  <a:off x="6927850" y="5160963"/>
                  <a:ext cx="0" cy="55563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" name="Line 172"/>
                <p:cNvSpPr>
                  <a:spLocks noChangeShapeType="1"/>
                </p:cNvSpPr>
                <p:nvPr/>
              </p:nvSpPr>
              <p:spPr bwMode="auto">
                <a:xfrm>
                  <a:off x="6899275" y="5216526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" name="Freeform 173"/>
                <p:cNvSpPr>
                  <a:spLocks/>
                </p:cNvSpPr>
                <p:nvPr/>
              </p:nvSpPr>
              <p:spPr bwMode="auto">
                <a:xfrm>
                  <a:off x="4746625" y="5635626"/>
                  <a:ext cx="57150" cy="79375"/>
                </a:xfrm>
                <a:custGeom>
                  <a:avLst/>
                  <a:gdLst>
                    <a:gd name="T0" fmla="*/ 18 w 36"/>
                    <a:gd name="T1" fmla="*/ 0 h 50"/>
                    <a:gd name="T2" fmla="*/ 36 w 36"/>
                    <a:gd name="T3" fmla="*/ 50 h 50"/>
                    <a:gd name="T4" fmla="*/ 0 w 36"/>
                    <a:gd name="T5" fmla="*/ 50 h 50"/>
                    <a:gd name="T6" fmla="*/ 18 w 36"/>
                    <a:gd name="T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0">
                      <a:moveTo>
                        <a:pt x="18" y="0"/>
                      </a:moveTo>
                      <a:lnTo>
                        <a:pt x="36" y="50"/>
                      </a:lnTo>
                      <a:lnTo>
                        <a:pt x="0" y="5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" name="Freeform 174"/>
                <p:cNvSpPr>
                  <a:spLocks/>
                </p:cNvSpPr>
                <p:nvPr/>
              </p:nvSpPr>
              <p:spPr bwMode="auto">
                <a:xfrm>
                  <a:off x="4746625" y="5635626"/>
                  <a:ext cx="57150" cy="79375"/>
                </a:xfrm>
                <a:custGeom>
                  <a:avLst/>
                  <a:gdLst>
                    <a:gd name="T0" fmla="*/ 18 w 36"/>
                    <a:gd name="T1" fmla="*/ 0 h 50"/>
                    <a:gd name="T2" fmla="*/ 36 w 36"/>
                    <a:gd name="T3" fmla="*/ 50 h 50"/>
                    <a:gd name="T4" fmla="*/ 0 w 36"/>
                    <a:gd name="T5" fmla="*/ 50 h 50"/>
                    <a:gd name="T6" fmla="*/ 18 w 36"/>
                    <a:gd name="T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0">
                      <a:moveTo>
                        <a:pt x="18" y="0"/>
                      </a:moveTo>
                      <a:lnTo>
                        <a:pt x="36" y="50"/>
                      </a:lnTo>
                      <a:lnTo>
                        <a:pt x="0" y="5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" name="Freeform 175"/>
                <p:cNvSpPr>
                  <a:spLocks/>
                </p:cNvSpPr>
                <p:nvPr/>
              </p:nvSpPr>
              <p:spPr bwMode="auto">
                <a:xfrm>
                  <a:off x="5016500" y="5654676"/>
                  <a:ext cx="57150" cy="79375"/>
                </a:xfrm>
                <a:custGeom>
                  <a:avLst/>
                  <a:gdLst>
                    <a:gd name="T0" fmla="*/ 18 w 36"/>
                    <a:gd name="T1" fmla="*/ 0 h 50"/>
                    <a:gd name="T2" fmla="*/ 36 w 36"/>
                    <a:gd name="T3" fmla="*/ 50 h 50"/>
                    <a:gd name="T4" fmla="*/ 0 w 36"/>
                    <a:gd name="T5" fmla="*/ 50 h 50"/>
                    <a:gd name="T6" fmla="*/ 18 w 36"/>
                    <a:gd name="T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0">
                      <a:moveTo>
                        <a:pt x="18" y="0"/>
                      </a:moveTo>
                      <a:lnTo>
                        <a:pt x="36" y="50"/>
                      </a:lnTo>
                      <a:lnTo>
                        <a:pt x="0" y="5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" name="Freeform 176"/>
                <p:cNvSpPr>
                  <a:spLocks/>
                </p:cNvSpPr>
                <p:nvPr/>
              </p:nvSpPr>
              <p:spPr bwMode="auto">
                <a:xfrm>
                  <a:off x="5016500" y="5654676"/>
                  <a:ext cx="57150" cy="79375"/>
                </a:xfrm>
                <a:custGeom>
                  <a:avLst/>
                  <a:gdLst>
                    <a:gd name="T0" fmla="*/ 18 w 36"/>
                    <a:gd name="T1" fmla="*/ 0 h 50"/>
                    <a:gd name="T2" fmla="*/ 36 w 36"/>
                    <a:gd name="T3" fmla="*/ 50 h 50"/>
                    <a:gd name="T4" fmla="*/ 0 w 36"/>
                    <a:gd name="T5" fmla="*/ 50 h 50"/>
                    <a:gd name="T6" fmla="*/ 18 w 36"/>
                    <a:gd name="T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0">
                      <a:moveTo>
                        <a:pt x="18" y="0"/>
                      </a:moveTo>
                      <a:lnTo>
                        <a:pt x="36" y="50"/>
                      </a:lnTo>
                      <a:lnTo>
                        <a:pt x="0" y="5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" name="Freeform 177"/>
                <p:cNvSpPr>
                  <a:spLocks/>
                </p:cNvSpPr>
                <p:nvPr/>
              </p:nvSpPr>
              <p:spPr bwMode="auto">
                <a:xfrm>
                  <a:off x="5284788" y="5565776"/>
                  <a:ext cx="57150" cy="79375"/>
                </a:xfrm>
                <a:custGeom>
                  <a:avLst/>
                  <a:gdLst>
                    <a:gd name="T0" fmla="*/ 18 w 36"/>
                    <a:gd name="T1" fmla="*/ 0 h 50"/>
                    <a:gd name="T2" fmla="*/ 36 w 36"/>
                    <a:gd name="T3" fmla="*/ 50 h 50"/>
                    <a:gd name="T4" fmla="*/ 0 w 36"/>
                    <a:gd name="T5" fmla="*/ 50 h 50"/>
                    <a:gd name="T6" fmla="*/ 18 w 36"/>
                    <a:gd name="T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0">
                      <a:moveTo>
                        <a:pt x="18" y="0"/>
                      </a:moveTo>
                      <a:lnTo>
                        <a:pt x="36" y="50"/>
                      </a:lnTo>
                      <a:lnTo>
                        <a:pt x="0" y="5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" name="Freeform 178"/>
                <p:cNvSpPr>
                  <a:spLocks/>
                </p:cNvSpPr>
                <p:nvPr/>
              </p:nvSpPr>
              <p:spPr bwMode="auto">
                <a:xfrm>
                  <a:off x="5284788" y="5565776"/>
                  <a:ext cx="57150" cy="79375"/>
                </a:xfrm>
                <a:custGeom>
                  <a:avLst/>
                  <a:gdLst>
                    <a:gd name="T0" fmla="*/ 18 w 36"/>
                    <a:gd name="T1" fmla="*/ 0 h 50"/>
                    <a:gd name="T2" fmla="*/ 36 w 36"/>
                    <a:gd name="T3" fmla="*/ 50 h 50"/>
                    <a:gd name="T4" fmla="*/ 0 w 36"/>
                    <a:gd name="T5" fmla="*/ 50 h 50"/>
                    <a:gd name="T6" fmla="*/ 18 w 36"/>
                    <a:gd name="T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0">
                      <a:moveTo>
                        <a:pt x="18" y="0"/>
                      </a:moveTo>
                      <a:lnTo>
                        <a:pt x="36" y="50"/>
                      </a:lnTo>
                      <a:lnTo>
                        <a:pt x="0" y="5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" name="Freeform 179"/>
                <p:cNvSpPr>
                  <a:spLocks/>
                </p:cNvSpPr>
                <p:nvPr/>
              </p:nvSpPr>
              <p:spPr bwMode="auto">
                <a:xfrm>
                  <a:off x="5822950" y="5230813"/>
                  <a:ext cx="57150" cy="79375"/>
                </a:xfrm>
                <a:custGeom>
                  <a:avLst/>
                  <a:gdLst>
                    <a:gd name="T0" fmla="*/ 18 w 36"/>
                    <a:gd name="T1" fmla="*/ 0 h 50"/>
                    <a:gd name="T2" fmla="*/ 36 w 36"/>
                    <a:gd name="T3" fmla="*/ 50 h 50"/>
                    <a:gd name="T4" fmla="*/ 0 w 36"/>
                    <a:gd name="T5" fmla="*/ 50 h 50"/>
                    <a:gd name="T6" fmla="*/ 18 w 36"/>
                    <a:gd name="T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0">
                      <a:moveTo>
                        <a:pt x="18" y="0"/>
                      </a:moveTo>
                      <a:lnTo>
                        <a:pt x="36" y="50"/>
                      </a:lnTo>
                      <a:lnTo>
                        <a:pt x="0" y="5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" name="Freeform 180"/>
                <p:cNvSpPr>
                  <a:spLocks/>
                </p:cNvSpPr>
                <p:nvPr/>
              </p:nvSpPr>
              <p:spPr bwMode="auto">
                <a:xfrm>
                  <a:off x="5822950" y="5230813"/>
                  <a:ext cx="57150" cy="79375"/>
                </a:xfrm>
                <a:custGeom>
                  <a:avLst/>
                  <a:gdLst>
                    <a:gd name="T0" fmla="*/ 18 w 36"/>
                    <a:gd name="T1" fmla="*/ 0 h 50"/>
                    <a:gd name="T2" fmla="*/ 36 w 36"/>
                    <a:gd name="T3" fmla="*/ 50 h 50"/>
                    <a:gd name="T4" fmla="*/ 0 w 36"/>
                    <a:gd name="T5" fmla="*/ 50 h 50"/>
                    <a:gd name="T6" fmla="*/ 18 w 36"/>
                    <a:gd name="T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0">
                      <a:moveTo>
                        <a:pt x="18" y="0"/>
                      </a:moveTo>
                      <a:lnTo>
                        <a:pt x="36" y="50"/>
                      </a:lnTo>
                      <a:lnTo>
                        <a:pt x="0" y="5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" name="Freeform 181"/>
                <p:cNvSpPr>
                  <a:spLocks/>
                </p:cNvSpPr>
                <p:nvPr/>
              </p:nvSpPr>
              <p:spPr bwMode="auto">
                <a:xfrm>
                  <a:off x="6899275" y="5122863"/>
                  <a:ext cx="57150" cy="77788"/>
                </a:xfrm>
                <a:custGeom>
                  <a:avLst/>
                  <a:gdLst>
                    <a:gd name="T0" fmla="*/ 18 w 36"/>
                    <a:gd name="T1" fmla="*/ 0 h 49"/>
                    <a:gd name="T2" fmla="*/ 36 w 36"/>
                    <a:gd name="T3" fmla="*/ 49 h 49"/>
                    <a:gd name="T4" fmla="*/ 0 w 36"/>
                    <a:gd name="T5" fmla="*/ 49 h 49"/>
                    <a:gd name="T6" fmla="*/ 18 w 36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49">
                      <a:moveTo>
                        <a:pt x="18" y="0"/>
                      </a:moveTo>
                      <a:lnTo>
                        <a:pt x="36" y="49"/>
                      </a:lnTo>
                      <a:lnTo>
                        <a:pt x="0" y="49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6" name="Freeform 182"/>
                <p:cNvSpPr>
                  <a:spLocks/>
                </p:cNvSpPr>
                <p:nvPr/>
              </p:nvSpPr>
              <p:spPr bwMode="auto">
                <a:xfrm>
                  <a:off x="6899275" y="5122863"/>
                  <a:ext cx="57150" cy="77788"/>
                </a:xfrm>
                <a:custGeom>
                  <a:avLst/>
                  <a:gdLst>
                    <a:gd name="T0" fmla="*/ 18 w 36"/>
                    <a:gd name="T1" fmla="*/ 0 h 49"/>
                    <a:gd name="T2" fmla="*/ 36 w 36"/>
                    <a:gd name="T3" fmla="*/ 49 h 49"/>
                    <a:gd name="T4" fmla="*/ 0 w 36"/>
                    <a:gd name="T5" fmla="*/ 49 h 49"/>
                    <a:gd name="T6" fmla="*/ 18 w 36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49">
                      <a:moveTo>
                        <a:pt x="18" y="0"/>
                      </a:moveTo>
                      <a:lnTo>
                        <a:pt x="36" y="49"/>
                      </a:lnTo>
                      <a:lnTo>
                        <a:pt x="0" y="49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7" name="Freeform 183"/>
                <p:cNvSpPr>
                  <a:spLocks/>
                </p:cNvSpPr>
                <p:nvPr/>
              </p:nvSpPr>
              <p:spPr bwMode="auto">
                <a:xfrm>
                  <a:off x="4775200" y="5068888"/>
                  <a:ext cx="2152650" cy="660400"/>
                </a:xfrm>
                <a:custGeom>
                  <a:avLst/>
                  <a:gdLst>
                    <a:gd name="T0" fmla="*/ 0 w 1356"/>
                    <a:gd name="T1" fmla="*/ 416 h 416"/>
                    <a:gd name="T2" fmla="*/ 0 w 1356"/>
                    <a:gd name="T3" fmla="*/ 416 h 416"/>
                    <a:gd name="T4" fmla="*/ 0 w 1356"/>
                    <a:gd name="T5" fmla="*/ 416 h 416"/>
                    <a:gd name="T6" fmla="*/ 170 w 1356"/>
                    <a:gd name="T7" fmla="*/ 386 h 416"/>
                    <a:gd name="T8" fmla="*/ 170 w 1356"/>
                    <a:gd name="T9" fmla="*/ 386 h 416"/>
                    <a:gd name="T10" fmla="*/ 339 w 1356"/>
                    <a:gd name="T11" fmla="*/ 365 h 416"/>
                    <a:gd name="T12" fmla="*/ 339 w 1356"/>
                    <a:gd name="T13" fmla="*/ 365 h 416"/>
                    <a:gd name="T14" fmla="*/ 678 w 1356"/>
                    <a:gd name="T15" fmla="*/ 58 h 416"/>
                    <a:gd name="T16" fmla="*/ 678 w 1356"/>
                    <a:gd name="T17" fmla="*/ 58 h 416"/>
                    <a:gd name="T18" fmla="*/ 1356 w 1356"/>
                    <a:gd name="T19" fmla="*/ 0 h 4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56" h="416">
                      <a:moveTo>
                        <a:pt x="0" y="416"/>
                      </a:moveTo>
                      <a:lnTo>
                        <a:pt x="0" y="416"/>
                      </a:lnTo>
                      <a:lnTo>
                        <a:pt x="0" y="416"/>
                      </a:lnTo>
                      <a:lnTo>
                        <a:pt x="170" y="386"/>
                      </a:lnTo>
                      <a:lnTo>
                        <a:pt x="170" y="386"/>
                      </a:lnTo>
                      <a:lnTo>
                        <a:pt x="339" y="365"/>
                      </a:lnTo>
                      <a:lnTo>
                        <a:pt x="339" y="365"/>
                      </a:lnTo>
                      <a:lnTo>
                        <a:pt x="678" y="58"/>
                      </a:lnTo>
                      <a:lnTo>
                        <a:pt x="678" y="58"/>
                      </a:lnTo>
                      <a:lnTo>
                        <a:pt x="1356" y="0"/>
                      </a:lnTo>
                    </a:path>
                  </a:pathLst>
                </a:cu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8" name="Line 184"/>
                <p:cNvSpPr>
                  <a:spLocks noChangeShapeType="1"/>
                </p:cNvSpPr>
                <p:nvPr/>
              </p:nvSpPr>
              <p:spPr bwMode="auto">
                <a:xfrm>
                  <a:off x="5045075" y="5622926"/>
                  <a:ext cx="0" cy="58738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9" name="Line 185"/>
                <p:cNvSpPr>
                  <a:spLocks noChangeShapeType="1"/>
                </p:cNvSpPr>
                <p:nvPr/>
              </p:nvSpPr>
              <p:spPr bwMode="auto">
                <a:xfrm>
                  <a:off x="5016500" y="5622926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0" name="Line 186"/>
                <p:cNvSpPr>
                  <a:spLocks noChangeShapeType="1"/>
                </p:cNvSpPr>
                <p:nvPr/>
              </p:nvSpPr>
              <p:spPr bwMode="auto">
                <a:xfrm>
                  <a:off x="5045075" y="5681663"/>
                  <a:ext cx="0" cy="58738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1" name="Line 187"/>
                <p:cNvSpPr>
                  <a:spLocks noChangeShapeType="1"/>
                </p:cNvSpPr>
                <p:nvPr/>
              </p:nvSpPr>
              <p:spPr bwMode="auto">
                <a:xfrm>
                  <a:off x="5016500" y="5740401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2" name="Line 188"/>
                <p:cNvSpPr>
                  <a:spLocks noChangeShapeType="1"/>
                </p:cNvSpPr>
                <p:nvPr/>
              </p:nvSpPr>
              <p:spPr bwMode="auto">
                <a:xfrm>
                  <a:off x="5313363" y="5586413"/>
                  <a:ext cx="0" cy="61913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3" name="Line 189"/>
                <p:cNvSpPr>
                  <a:spLocks noChangeShapeType="1"/>
                </p:cNvSpPr>
                <p:nvPr/>
              </p:nvSpPr>
              <p:spPr bwMode="auto">
                <a:xfrm>
                  <a:off x="5284788" y="5586413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4" name="Line 190"/>
                <p:cNvSpPr>
                  <a:spLocks noChangeShapeType="1"/>
                </p:cNvSpPr>
                <p:nvPr/>
              </p:nvSpPr>
              <p:spPr bwMode="auto">
                <a:xfrm>
                  <a:off x="5313363" y="5648326"/>
                  <a:ext cx="0" cy="6350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5" name="Line 191"/>
                <p:cNvSpPr>
                  <a:spLocks noChangeShapeType="1"/>
                </p:cNvSpPr>
                <p:nvPr/>
              </p:nvSpPr>
              <p:spPr bwMode="auto">
                <a:xfrm>
                  <a:off x="5284788" y="5711826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6" name="Line 192"/>
                <p:cNvSpPr>
                  <a:spLocks noChangeShapeType="1"/>
                </p:cNvSpPr>
                <p:nvPr/>
              </p:nvSpPr>
              <p:spPr bwMode="auto">
                <a:xfrm>
                  <a:off x="5851525" y="5110163"/>
                  <a:ext cx="0" cy="5080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7" name="Line 193"/>
                <p:cNvSpPr>
                  <a:spLocks noChangeShapeType="1"/>
                </p:cNvSpPr>
                <p:nvPr/>
              </p:nvSpPr>
              <p:spPr bwMode="auto">
                <a:xfrm>
                  <a:off x="5822950" y="5110163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8" name="Line 194"/>
                <p:cNvSpPr>
                  <a:spLocks noChangeShapeType="1"/>
                </p:cNvSpPr>
                <p:nvPr/>
              </p:nvSpPr>
              <p:spPr bwMode="auto">
                <a:xfrm>
                  <a:off x="5851525" y="5160963"/>
                  <a:ext cx="0" cy="5080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9" name="Line 195"/>
                <p:cNvSpPr>
                  <a:spLocks noChangeShapeType="1"/>
                </p:cNvSpPr>
                <p:nvPr/>
              </p:nvSpPr>
              <p:spPr bwMode="auto">
                <a:xfrm>
                  <a:off x="5822950" y="5211763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0" name="Line 196"/>
                <p:cNvSpPr>
                  <a:spLocks noChangeShapeType="1"/>
                </p:cNvSpPr>
                <p:nvPr/>
              </p:nvSpPr>
              <p:spPr bwMode="auto">
                <a:xfrm>
                  <a:off x="6927850" y="4905376"/>
                  <a:ext cx="0" cy="163513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1" name="Line 197"/>
                <p:cNvSpPr>
                  <a:spLocks noChangeShapeType="1"/>
                </p:cNvSpPr>
                <p:nvPr/>
              </p:nvSpPr>
              <p:spPr bwMode="auto">
                <a:xfrm>
                  <a:off x="6899275" y="4905376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2" name="Line 198"/>
                <p:cNvSpPr>
                  <a:spLocks noChangeShapeType="1"/>
                </p:cNvSpPr>
                <p:nvPr/>
              </p:nvSpPr>
              <p:spPr bwMode="auto">
                <a:xfrm>
                  <a:off x="6927850" y="5068888"/>
                  <a:ext cx="0" cy="16510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3" name="Line 199"/>
                <p:cNvSpPr>
                  <a:spLocks noChangeShapeType="1"/>
                </p:cNvSpPr>
                <p:nvPr/>
              </p:nvSpPr>
              <p:spPr bwMode="auto">
                <a:xfrm>
                  <a:off x="6899275" y="5233988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4" name="Rectangle 200"/>
                <p:cNvSpPr>
                  <a:spLocks noChangeArrowheads="1"/>
                </p:cNvSpPr>
                <p:nvPr/>
              </p:nvSpPr>
              <p:spPr bwMode="auto">
                <a:xfrm>
                  <a:off x="4746625" y="5689601"/>
                  <a:ext cx="57150" cy="7937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5" name="Rectangle 201"/>
                <p:cNvSpPr>
                  <a:spLocks noChangeArrowheads="1"/>
                </p:cNvSpPr>
                <p:nvPr/>
              </p:nvSpPr>
              <p:spPr bwMode="auto">
                <a:xfrm>
                  <a:off x="4746625" y="5689601"/>
                  <a:ext cx="57150" cy="79375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6" name="Rectangle 202"/>
                <p:cNvSpPr>
                  <a:spLocks noChangeArrowheads="1"/>
                </p:cNvSpPr>
                <p:nvPr/>
              </p:nvSpPr>
              <p:spPr bwMode="auto">
                <a:xfrm>
                  <a:off x="5016500" y="5641976"/>
                  <a:ext cx="57150" cy="7937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7" name="Rectangle 203"/>
                <p:cNvSpPr>
                  <a:spLocks noChangeArrowheads="1"/>
                </p:cNvSpPr>
                <p:nvPr/>
              </p:nvSpPr>
              <p:spPr bwMode="auto">
                <a:xfrm>
                  <a:off x="5016500" y="5641976"/>
                  <a:ext cx="57150" cy="79375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8" name="Rectangle 204"/>
                <p:cNvSpPr>
                  <a:spLocks noChangeArrowheads="1"/>
                </p:cNvSpPr>
                <p:nvPr/>
              </p:nvSpPr>
              <p:spPr bwMode="auto">
                <a:xfrm>
                  <a:off x="5284788" y="5608638"/>
                  <a:ext cx="57150" cy="7937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9" name="Rectangle 205"/>
                <p:cNvSpPr>
                  <a:spLocks noChangeArrowheads="1"/>
                </p:cNvSpPr>
                <p:nvPr/>
              </p:nvSpPr>
              <p:spPr bwMode="auto">
                <a:xfrm>
                  <a:off x="5284788" y="5608638"/>
                  <a:ext cx="57150" cy="79375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0" name="Rectangle 206"/>
                <p:cNvSpPr>
                  <a:spLocks noChangeArrowheads="1"/>
                </p:cNvSpPr>
                <p:nvPr/>
              </p:nvSpPr>
              <p:spPr bwMode="auto">
                <a:xfrm>
                  <a:off x="5822950" y="5122863"/>
                  <a:ext cx="57150" cy="777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1" name="Rectangle 207"/>
                <p:cNvSpPr>
                  <a:spLocks noChangeArrowheads="1"/>
                </p:cNvSpPr>
                <p:nvPr/>
              </p:nvSpPr>
              <p:spPr bwMode="auto">
                <a:xfrm>
                  <a:off x="5822950" y="5122863"/>
                  <a:ext cx="57150" cy="77788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2" name="Rectangle 208"/>
                <p:cNvSpPr>
                  <a:spLocks noChangeArrowheads="1"/>
                </p:cNvSpPr>
                <p:nvPr/>
              </p:nvSpPr>
              <p:spPr bwMode="auto">
                <a:xfrm>
                  <a:off x="6899275" y="5030788"/>
                  <a:ext cx="57150" cy="777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3" name="Rectangle 209"/>
                <p:cNvSpPr>
                  <a:spLocks noChangeArrowheads="1"/>
                </p:cNvSpPr>
                <p:nvPr/>
              </p:nvSpPr>
              <p:spPr bwMode="auto">
                <a:xfrm>
                  <a:off x="6899275" y="5030788"/>
                  <a:ext cx="57150" cy="77788"/>
                </a:xfrm>
                <a:prstGeom prst="rect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4" name="Freeform 210"/>
                <p:cNvSpPr>
                  <a:spLocks/>
                </p:cNvSpPr>
                <p:nvPr/>
              </p:nvSpPr>
              <p:spPr bwMode="auto">
                <a:xfrm>
                  <a:off x="4775200" y="4648201"/>
                  <a:ext cx="2152650" cy="1022350"/>
                </a:xfrm>
                <a:custGeom>
                  <a:avLst/>
                  <a:gdLst>
                    <a:gd name="T0" fmla="*/ 0 w 1356"/>
                    <a:gd name="T1" fmla="*/ 634 h 644"/>
                    <a:gd name="T2" fmla="*/ 0 w 1356"/>
                    <a:gd name="T3" fmla="*/ 634 h 644"/>
                    <a:gd name="T4" fmla="*/ 0 w 1356"/>
                    <a:gd name="T5" fmla="*/ 634 h 644"/>
                    <a:gd name="T6" fmla="*/ 170 w 1356"/>
                    <a:gd name="T7" fmla="*/ 644 h 644"/>
                    <a:gd name="T8" fmla="*/ 170 w 1356"/>
                    <a:gd name="T9" fmla="*/ 644 h 644"/>
                    <a:gd name="T10" fmla="*/ 339 w 1356"/>
                    <a:gd name="T11" fmla="*/ 515 h 644"/>
                    <a:gd name="T12" fmla="*/ 339 w 1356"/>
                    <a:gd name="T13" fmla="*/ 515 h 644"/>
                    <a:gd name="T14" fmla="*/ 678 w 1356"/>
                    <a:gd name="T15" fmla="*/ 87 h 644"/>
                    <a:gd name="T16" fmla="*/ 678 w 1356"/>
                    <a:gd name="T17" fmla="*/ 87 h 644"/>
                    <a:gd name="T18" fmla="*/ 1356 w 1356"/>
                    <a:gd name="T19" fmla="*/ 0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56" h="644">
                      <a:moveTo>
                        <a:pt x="0" y="634"/>
                      </a:moveTo>
                      <a:lnTo>
                        <a:pt x="0" y="634"/>
                      </a:lnTo>
                      <a:lnTo>
                        <a:pt x="0" y="634"/>
                      </a:lnTo>
                      <a:lnTo>
                        <a:pt x="170" y="644"/>
                      </a:lnTo>
                      <a:lnTo>
                        <a:pt x="170" y="644"/>
                      </a:lnTo>
                      <a:lnTo>
                        <a:pt x="339" y="515"/>
                      </a:lnTo>
                      <a:lnTo>
                        <a:pt x="339" y="515"/>
                      </a:lnTo>
                      <a:lnTo>
                        <a:pt x="678" y="87"/>
                      </a:lnTo>
                      <a:lnTo>
                        <a:pt x="678" y="87"/>
                      </a:lnTo>
                      <a:lnTo>
                        <a:pt x="1356" y="0"/>
                      </a:lnTo>
                    </a:path>
                  </a:pathLst>
                </a:cu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5" name="Line 211"/>
                <p:cNvSpPr>
                  <a:spLocks noChangeShapeType="1"/>
                </p:cNvSpPr>
                <p:nvPr/>
              </p:nvSpPr>
              <p:spPr bwMode="auto">
                <a:xfrm>
                  <a:off x="4775200" y="5603876"/>
                  <a:ext cx="0" cy="5080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6" name="Line 212"/>
                <p:cNvSpPr>
                  <a:spLocks noChangeShapeType="1"/>
                </p:cNvSpPr>
                <p:nvPr/>
              </p:nvSpPr>
              <p:spPr bwMode="auto">
                <a:xfrm>
                  <a:off x="4746625" y="5603876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7" name="Line 213"/>
                <p:cNvSpPr>
                  <a:spLocks noChangeShapeType="1"/>
                </p:cNvSpPr>
                <p:nvPr/>
              </p:nvSpPr>
              <p:spPr bwMode="auto">
                <a:xfrm>
                  <a:off x="4775200" y="5654676"/>
                  <a:ext cx="0" cy="5080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8" name="Line 214"/>
                <p:cNvSpPr>
                  <a:spLocks noChangeShapeType="1"/>
                </p:cNvSpPr>
                <p:nvPr/>
              </p:nvSpPr>
              <p:spPr bwMode="auto">
                <a:xfrm>
                  <a:off x="4746625" y="5705476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9" name="Line 215"/>
                <p:cNvSpPr>
                  <a:spLocks noChangeShapeType="1"/>
                </p:cNvSpPr>
                <p:nvPr/>
              </p:nvSpPr>
              <p:spPr bwMode="auto">
                <a:xfrm>
                  <a:off x="5313363" y="5308601"/>
                  <a:ext cx="0" cy="157163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0" name="Line 216"/>
                <p:cNvSpPr>
                  <a:spLocks noChangeShapeType="1"/>
                </p:cNvSpPr>
                <p:nvPr/>
              </p:nvSpPr>
              <p:spPr bwMode="auto">
                <a:xfrm>
                  <a:off x="5284788" y="5308601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1" name="Line 217"/>
                <p:cNvSpPr>
                  <a:spLocks noChangeShapeType="1"/>
                </p:cNvSpPr>
                <p:nvPr/>
              </p:nvSpPr>
              <p:spPr bwMode="auto">
                <a:xfrm>
                  <a:off x="5313363" y="5465763"/>
                  <a:ext cx="0" cy="15875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2" name="Line 218"/>
                <p:cNvSpPr>
                  <a:spLocks noChangeShapeType="1"/>
                </p:cNvSpPr>
                <p:nvPr/>
              </p:nvSpPr>
              <p:spPr bwMode="auto">
                <a:xfrm>
                  <a:off x="5284788" y="5624513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3" name="Line 219"/>
                <p:cNvSpPr>
                  <a:spLocks noChangeShapeType="1"/>
                </p:cNvSpPr>
                <p:nvPr/>
              </p:nvSpPr>
              <p:spPr bwMode="auto">
                <a:xfrm>
                  <a:off x="5851525" y="4564063"/>
                  <a:ext cx="0" cy="22225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4" name="Line 220"/>
                <p:cNvSpPr>
                  <a:spLocks noChangeShapeType="1"/>
                </p:cNvSpPr>
                <p:nvPr/>
              </p:nvSpPr>
              <p:spPr bwMode="auto">
                <a:xfrm>
                  <a:off x="5822950" y="4564063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5" name="Line 221"/>
                <p:cNvSpPr>
                  <a:spLocks noChangeShapeType="1"/>
                </p:cNvSpPr>
                <p:nvPr/>
              </p:nvSpPr>
              <p:spPr bwMode="auto">
                <a:xfrm>
                  <a:off x="5851525" y="4786313"/>
                  <a:ext cx="0" cy="22225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6" name="Line 222"/>
                <p:cNvSpPr>
                  <a:spLocks noChangeShapeType="1"/>
                </p:cNvSpPr>
                <p:nvPr/>
              </p:nvSpPr>
              <p:spPr bwMode="auto">
                <a:xfrm>
                  <a:off x="5822950" y="5008563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7" name="Line 223"/>
                <p:cNvSpPr>
                  <a:spLocks noChangeShapeType="1"/>
                </p:cNvSpPr>
                <p:nvPr/>
              </p:nvSpPr>
              <p:spPr bwMode="auto">
                <a:xfrm>
                  <a:off x="6927850" y="4440238"/>
                  <a:ext cx="0" cy="207963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8" name="Line 224"/>
                <p:cNvSpPr>
                  <a:spLocks noChangeShapeType="1"/>
                </p:cNvSpPr>
                <p:nvPr/>
              </p:nvSpPr>
              <p:spPr bwMode="auto">
                <a:xfrm>
                  <a:off x="6899275" y="4440238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9" name="Line 225"/>
                <p:cNvSpPr>
                  <a:spLocks noChangeShapeType="1"/>
                </p:cNvSpPr>
                <p:nvPr/>
              </p:nvSpPr>
              <p:spPr bwMode="auto">
                <a:xfrm>
                  <a:off x="6927850" y="4648201"/>
                  <a:ext cx="0" cy="207963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0" name="Line 226"/>
                <p:cNvSpPr>
                  <a:spLocks noChangeShapeType="1"/>
                </p:cNvSpPr>
                <p:nvPr/>
              </p:nvSpPr>
              <p:spPr bwMode="auto">
                <a:xfrm>
                  <a:off x="6899275" y="4856163"/>
                  <a:ext cx="57150" cy="0"/>
                </a:xfrm>
                <a:prstGeom prst="line">
                  <a:avLst/>
                </a:prstGeom>
                <a:noFill/>
                <a:ln w="142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1" name="Oval 227"/>
                <p:cNvSpPr>
                  <a:spLocks noChangeArrowheads="1"/>
                </p:cNvSpPr>
                <p:nvPr/>
              </p:nvSpPr>
              <p:spPr bwMode="auto">
                <a:xfrm>
                  <a:off x="4746625" y="5616576"/>
                  <a:ext cx="57150" cy="7778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2" name="Oval 228"/>
                <p:cNvSpPr>
                  <a:spLocks noChangeArrowheads="1"/>
                </p:cNvSpPr>
                <p:nvPr/>
              </p:nvSpPr>
              <p:spPr bwMode="auto">
                <a:xfrm>
                  <a:off x="4746625" y="5616576"/>
                  <a:ext cx="57150" cy="77788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3" name="Oval 229"/>
                <p:cNvSpPr>
                  <a:spLocks noChangeArrowheads="1"/>
                </p:cNvSpPr>
                <p:nvPr/>
              </p:nvSpPr>
              <p:spPr bwMode="auto">
                <a:xfrm>
                  <a:off x="5016500" y="5630863"/>
                  <a:ext cx="57150" cy="793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4" name="Oval 230"/>
                <p:cNvSpPr>
                  <a:spLocks noChangeArrowheads="1"/>
                </p:cNvSpPr>
                <p:nvPr/>
              </p:nvSpPr>
              <p:spPr bwMode="auto">
                <a:xfrm>
                  <a:off x="5016500" y="5630863"/>
                  <a:ext cx="57150" cy="79375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5" name="Oval 231"/>
                <p:cNvSpPr>
                  <a:spLocks noChangeArrowheads="1"/>
                </p:cNvSpPr>
                <p:nvPr/>
              </p:nvSpPr>
              <p:spPr bwMode="auto">
                <a:xfrm>
                  <a:off x="5284788" y="5426076"/>
                  <a:ext cx="57150" cy="793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6" name="Oval 232"/>
                <p:cNvSpPr>
                  <a:spLocks noChangeArrowheads="1"/>
                </p:cNvSpPr>
                <p:nvPr/>
              </p:nvSpPr>
              <p:spPr bwMode="auto">
                <a:xfrm>
                  <a:off x="5284788" y="5426076"/>
                  <a:ext cx="57150" cy="79375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7" name="Oval 233"/>
                <p:cNvSpPr>
                  <a:spLocks noChangeArrowheads="1"/>
                </p:cNvSpPr>
                <p:nvPr/>
              </p:nvSpPr>
              <p:spPr bwMode="auto">
                <a:xfrm>
                  <a:off x="5822950" y="4746626"/>
                  <a:ext cx="57150" cy="793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8" name="Oval 234"/>
                <p:cNvSpPr>
                  <a:spLocks noChangeArrowheads="1"/>
                </p:cNvSpPr>
                <p:nvPr/>
              </p:nvSpPr>
              <p:spPr bwMode="auto">
                <a:xfrm>
                  <a:off x="5822950" y="4746626"/>
                  <a:ext cx="57150" cy="79375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9" name="Oval 235"/>
                <p:cNvSpPr>
                  <a:spLocks noChangeArrowheads="1"/>
                </p:cNvSpPr>
                <p:nvPr/>
              </p:nvSpPr>
              <p:spPr bwMode="auto">
                <a:xfrm>
                  <a:off x="6899275" y="4608513"/>
                  <a:ext cx="57150" cy="793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0" name="Oval 236"/>
                <p:cNvSpPr>
                  <a:spLocks noChangeArrowheads="1"/>
                </p:cNvSpPr>
                <p:nvPr/>
              </p:nvSpPr>
              <p:spPr bwMode="auto">
                <a:xfrm>
                  <a:off x="6899275" y="4608513"/>
                  <a:ext cx="57150" cy="79375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277" name="Group 276"/>
                <p:cNvGrpSpPr/>
                <p:nvPr/>
              </p:nvGrpSpPr>
              <p:grpSpPr>
                <a:xfrm>
                  <a:off x="4961852" y="3955713"/>
                  <a:ext cx="727041" cy="689632"/>
                  <a:chOff x="7256463" y="4033838"/>
                  <a:chExt cx="727041" cy="689632"/>
                </a:xfrm>
              </p:grpSpPr>
              <p:sp>
                <p:nvSpPr>
                  <p:cNvPr id="262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7494588" y="4033838"/>
                    <a:ext cx="488916" cy="2324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shGFP</a:t>
                    </a:r>
                  </a:p>
                </p:txBody>
              </p:sp>
              <p:sp>
                <p:nvSpPr>
                  <p:cNvPr id="263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7256463" y="4129088"/>
                    <a:ext cx="152400" cy="0"/>
                  </a:xfrm>
                  <a:prstGeom prst="line">
                    <a:avLst/>
                  </a:prstGeom>
                  <a:noFill/>
                  <a:ln w="1428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4" name="Oval 240"/>
                  <p:cNvSpPr>
                    <a:spLocks noChangeArrowheads="1"/>
                  </p:cNvSpPr>
                  <p:nvPr/>
                </p:nvSpPr>
                <p:spPr bwMode="auto">
                  <a:xfrm>
                    <a:off x="7304088" y="4090988"/>
                    <a:ext cx="57150" cy="777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5" name="Oval 241"/>
                  <p:cNvSpPr>
                    <a:spLocks noChangeArrowheads="1"/>
                  </p:cNvSpPr>
                  <p:nvPr/>
                </p:nvSpPr>
                <p:spPr bwMode="auto">
                  <a:xfrm>
                    <a:off x="7304088" y="4090988"/>
                    <a:ext cx="57150" cy="77788"/>
                  </a:xfrm>
                  <a:prstGeom prst="ellipse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6" name="Rectangle 242"/>
                  <p:cNvSpPr>
                    <a:spLocks noChangeArrowheads="1"/>
                  </p:cNvSpPr>
                  <p:nvPr/>
                </p:nvSpPr>
                <p:spPr bwMode="auto">
                  <a:xfrm>
                    <a:off x="7494588" y="4259263"/>
                    <a:ext cx="450444" cy="2324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shBak</a:t>
                    </a:r>
                  </a:p>
                </p:txBody>
              </p:sp>
              <p:sp>
                <p:nvSpPr>
                  <p:cNvPr id="267" name="Line 243"/>
                  <p:cNvSpPr>
                    <a:spLocks noChangeShapeType="1"/>
                  </p:cNvSpPr>
                  <p:nvPr/>
                </p:nvSpPr>
                <p:spPr bwMode="auto">
                  <a:xfrm>
                    <a:off x="7256463" y="4356101"/>
                    <a:ext cx="152400" cy="0"/>
                  </a:xfrm>
                  <a:prstGeom prst="line">
                    <a:avLst/>
                  </a:prstGeom>
                  <a:noFill/>
                  <a:ln w="1428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8" name="Rectangle 244"/>
                  <p:cNvSpPr>
                    <a:spLocks noChangeArrowheads="1"/>
                  </p:cNvSpPr>
                  <p:nvPr/>
                </p:nvSpPr>
                <p:spPr bwMode="auto">
                  <a:xfrm>
                    <a:off x="7304088" y="4318001"/>
                    <a:ext cx="57150" cy="77788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9" name="Rectangle 245"/>
                  <p:cNvSpPr>
                    <a:spLocks noChangeArrowheads="1"/>
                  </p:cNvSpPr>
                  <p:nvPr/>
                </p:nvSpPr>
                <p:spPr bwMode="auto">
                  <a:xfrm>
                    <a:off x="7304088" y="4318001"/>
                    <a:ext cx="57150" cy="77788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70" name="Rectangle 246"/>
                  <p:cNvSpPr>
                    <a:spLocks noChangeArrowheads="1"/>
                  </p:cNvSpPr>
                  <p:nvPr/>
                </p:nvSpPr>
                <p:spPr bwMode="auto">
                  <a:xfrm>
                    <a:off x="7494588" y="4491038"/>
                    <a:ext cx="450444" cy="2324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4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shBax</a:t>
                    </a:r>
                  </a:p>
                </p:txBody>
              </p:sp>
              <p:sp>
                <p:nvSpPr>
                  <p:cNvPr id="271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7256463" y="4584701"/>
                    <a:ext cx="152400" cy="0"/>
                  </a:xfrm>
                  <a:prstGeom prst="line">
                    <a:avLst/>
                  </a:prstGeom>
                  <a:noFill/>
                  <a:ln w="1428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72" name="Freeform 248"/>
                  <p:cNvSpPr>
                    <a:spLocks/>
                  </p:cNvSpPr>
                  <p:nvPr/>
                </p:nvSpPr>
                <p:spPr bwMode="auto">
                  <a:xfrm>
                    <a:off x="7304088" y="4545013"/>
                    <a:ext cx="57150" cy="77788"/>
                  </a:xfrm>
                  <a:custGeom>
                    <a:avLst/>
                    <a:gdLst>
                      <a:gd name="T0" fmla="*/ 18 w 36"/>
                      <a:gd name="T1" fmla="*/ 0 h 49"/>
                      <a:gd name="T2" fmla="*/ 36 w 36"/>
                      <a:gd name="T3" fmla="*/ 49 h 49"/>
                      <a:gd name="T4" fmla="*/ 0 w 36"/>
                      <a:gd name="T5" fmla="*/ 49 h 49"/>
                      <a:gd name="T6" fmla="*/ 18 w 36"/>
                      <a:gd name="T7" fmla="*/ 0 h 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6" h="49">
                        <a:moveTo>
                          <a:pt x="18" y="0"/>
                        </a:moveTo>
                        <a:lnTo>
                          <a:pt x="36" y="49"/>
                        </a:lnTo>
                        <a:lnTo>
                          <a:pt x="0" y="49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73" name="Freeform 249"/>
                  <p:cNvSpPr>
                    <a:spLocks/>
                  </p:cNvSpPr>
                  <p:nvPr/>
                </p:nvSpPr>
                <p:spPr bwMode="auto">
                  <a:xfrm>
                    <a:off x="7304088" y="4545013"/>
                    <a:ext cx="57150" cy="77788"/>
                  </a:xfrm>
                  <a:custGeom>
                    <a:avLst/>
                    <a:gdLst>
                      <a:gd name="T0" fmla="*/ 18 w 36"/>
                      <a:gd name="T1" fmla="*/ 0 h 49"/>
                      <a:gd name="T2" fmla="*/ 36 w 36"/>
                      <a:gd name="T3" fmla="*/ 49 h 49"/>
                      <a:gd name="T4" fmla="*/ 0 w 36"/>
                      <a:gd name="T5" fmla="*/ 49 h 49"/>
                      <a:gd name="T6" fmla="*/ 18 w 36"/>
                      <a:gd name="T7" fmla="*/ 0 h 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6" h="49">
                        <a:moveTo>
                          <a:pt x="18" y="0"/>
                        </a:moveTo>
                        <a:lnTo>
                          <a:pt x="36" y="49"/>
                        </a:lnTo>
                        <a:lnTo>
                          <a:pt x="0" y="49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noFill/>
                  <a:ln w="158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530" name="TextBox 529"/>
                <p:cNvSpPr txBox="1"/>
                <p:nvPr/>
              </p:nvSpPr>
              <p:spPr>
                <a:xfrm>
                  <a:off x="5700761" y="4251407"/>
                  <a:ext cx="287258" cy="3652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*</a:t>
                  </a:r>
                  <a:endPara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74" name="Rectangle 123"/>
              <p:cNvSpPr>
                <a:spLocks noChangeArrowheads="1"/>
              </p:cNvSpPr>
              <p:nvPr/>
            </p:nvSpPr>
            <p:spPr bwMode="auto">
              <a:xfrm>
                <a:off x="5215965" y="6337800"/>
                <a:ext cx="1437894" cy="232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</a:t>
                </a: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Panobinostat</a:t>
                </a: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 </a:t>
                </a: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25" name="Rectangle 380"/>
            <p:cNvSpPr>
              <a:spLocks noChangeArrowheads="1"/>
            </p:cNvSpPr>
            <p:nvPr/>
          </p:nvSpPr>
          <p:spPr bwMode="auto">
            <a:xfrm>
              <a:off x="4876800" y="5943600"/>
              <a:ext cx="31418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563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7868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7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2" name="Group 451"/>
          <p:cNvGrpSpPr/>
          <p:nvPr/>
        </p:nvGrpSpPr>
        <p:grpSpPr>
          <a:xfrm>
            <a:off x="4876800" y="1658913"/>
            <a:ext cx="2379671" cy="3115305"/>
            <a:chOff x="1219200" y="1143000"/>
            <a:chExt cx="2379671" cy="3190769"/>
          </a:xfrm>
        </p:grpSpPr>
        <p:grpSp>
          <p:nvGrpSpPr>
            <p:cNvPr id="449" name="Group 448"/>
            <p:cNvGrpSpPr/>
            <p:nvPr/>
          </p:nvGrpSpPr>
          <p:grpSpPr>
            <a:xfrm>
              <a:off x="1275977" y="1383508"/>
              <a:ext cx="2322894" cy="2950261"/>
              <a:chOff x="5372808" y="654575"/>
              <a:chExt cx="2833845" cy="2950261"/>
            </a:xfrm>
          </p:grpSpPr>
          <p:grpSp>
            <p:nvGrpSpPr>
              <p:cNvPr id="338" name="Group 337"/>
              <p:cNvGrpSpPr/>
              <p:nvPr/>
            </p:nvGrpSpPr>
            <p:grpSpPr>
              <a:xfrm>
                <a:off x="7086386" y="754525"/>
                <a:ext cx="1120267" cy="457168"/>
                <a:chOff x="7194853" y="765238"/>
                <a:chExt cx="1597037" cy="417216"/>
              </a:xfrm>
            </p:grpSpPr>
            <p:sp>
              <p:nvSpPr>
                <p:cNvPr id="442" name="Rectangle 104"/>
                <p:cNvSpPr>
                  <a:spLocks noChangeArrowheads="1"/>
                </p:cNvSpPr>
                <p:nvPr/>
              </p:nvSpPr>
              <p:spPr bwMode="auto">
                <a:xfrm>
                  <a:off x="7568008" y="765238"/>
                  <a:ext cx="487880" cy="201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RM</a:t>
                  </a:r>
                </a:p>
              </p:txBody>
            </p:sp>
            <p:sp>
              <p:nvSpPr>
                <p:cNvPr id="443" name="Rectangle 105"/>
                <p:cNvSpPr>
                  <a:spLocks noChangeArrowheads="1"/>
                </p:cNvSpPr>
                <p:nvPr/>
              </p:nvSpPr>
              <p:spPr bwMode="auto">
                <a:xfrm>
                  <a:off x="7199615" y="811213"/>
                  <a:ext cx="258763" cy="9048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4" name="Rectangle 106"/>
                <p:cNvSpPr>
                  <a:spLocks noChangeArrowheads="1"/>
                </p:cNvSpPr>
                <p:nvPr/>
              </p:nvSpPr>
              <p:spPr bwMode="auto">
                <a:xfrm>
                  <a:off x="7568008" y="981075"/>
                  <a:ext cx="1223882" cy="201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HS-5 CM</a:t>
                  </a:r>
                </a:p>
              </p:txBody>
            </p:sp>
            <p:sp>
              <p:nvSpPr>
                <p:cNvPr id="445" name="Rectangle 107"/>
                <p:cNvSpPr>
                  <a:spLocks noChangeArrowheads="1"/>
                </p:cNvSpPr>
                <p:nvPr/>
              </p:nvSpPr>
              <p:spPr bwMode="auto">
                <a:xfrm>
                  <a:off x="7194853" y="1016000"/>
                  <a:ext cx="268288" cy="1016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6" name="Rectangle 108"/>
                <p:cNvSpPr>
                  <a:spLocks noChangeArrowheads="1"/>
                </p:cNvSpPr>
                <p:nvPr/>
              </p:nvSpPr>
              <p:spPr bwMode="auto">
                <a:xfrm>
                  <a:off x="7199615" y="1020763"/>
                  <a:ext cx="258763" cy="9207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48" name="Group 447"/>
              <p:cNvGrpSpPr/>
              <p:nvPr/>
            </p:nvGrpSpPr>
            <p:grpSpPr>
              <a:xfrm>
                <a:off x="5791200" y="654575"/>
                <a:ext cx="2302967" cy="2950261"/>
                <a:chOff x="5791200" y="654575"/>
                <a:chExt cx="2302967" cy="2950261"/>
              </a:xfrm>
            </p:grpSpPr>
            <p:sp>
              <p:nvSpPr>
                <p:cNvPr id="340" name="TextBox 339"/>
                <p:cNvSpPr txBox="1"/>
                <p:nvPr/>
              </p:nvSpPr>
              <p:spPr>
                <a:xfrm>
                  <a:off x="6172199" y="3284397"/>
                  <a:ext cx="1136597" cy="3152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SU-</a:t>
                  </a:r>
                  <a:r>
                    <a:rPr lang="en-US" sz="14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DHL4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1" name="TextBox 340"/>
                <p:cNvSpPr txBox="1"/>
                <p:nvPr/>
              </p:nvSpPr>
              <p:spPr>
                <a:xfrm>
                  <a:off x="7248954" y="3289604"/>
                  <a:ext cx="845213" cy="3152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HBL-1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2" name="Rectangle 5"/>
                <p:cNvSpPr>
                  <a:spLocks noChangeArrowheads="1"/>
                </p:cNvSpPr>
                <p:nvPr/>
              </p:nvSpPr>
              <p:spPr bwMode="auto">
                <a:xfrm>
                  <a:off x="6338048" y="2280440"/>
                  <a:ext cx="160355" cy="48723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3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6338048" y="2280440"/>
                  <a:ext cx="0" cy="4872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4" name="Line 7"/>
                <p:cNvSpPr>
                  <a:spLocks noChangeShapeType="1"/>
                </p:cNvSpPr>
                <p:nvPr/>
              </p:nvSpPr>
              <p:spPr bwMode="auto">
                <a:xfrm>
                  <a:off x="6338048" y="2280440"/>
                  <a:ext cx="0" cy="4872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5" name="Line 8"/>
                <p:cNvSpPr>
                  <a:spLocks noChangeShapeType="1"/>
                </p:cNvSpPr>
                <p:nvPr/>
              </p:nvSpPr>
              <p:spPr bwMode="auto">
                <a:xfrm>
                  <a:off x="6338048" y="228044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6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6338048" y="228044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7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6498403" y="2280440"/>
                  <a:ext cx="0" cy="4872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8" name="Line 11"/>
                <p:cNvSpPr>
                  <a:spLocks noChangeShapeType="1"/>
                </p:cNvSpPr>
                <p:nvPr/>
              </p:nvSpPr>
              <p:spPr bwMode="auto">
                <a:xfrm>
                  <a:off x="6498403" y="2280440"/>
                  <a:ext cx="0" cy="4872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9" name="Line 12"/>
                <p:cNvSpPr>
                  <a:spLocks noChangeShapeType="1"/>
                </p:cNvSpPr>
                <p:nvPr/>
              </p:nvSpPr>
              <p:spPr bwMode="auto">
                <a:xfrm>
                  <a:off x="6338048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0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6338048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1" name="Rectangle 14"/>
                <p:cNvSpPr>
                  <a:spLocks noChangeArrowheads="1"/>
                </p:cNvSpPr>
                <p:nvPr/>
              </p:nvSpPr>
              <p:spPr bwMode="auto">
                <a:xfrm>
                  <a:off x="6789755" y="1975038"/>
                  <a:ext cx="160355" cy="79263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2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6789755" y="1975038"/>
                  <a:ext cx="0" cy="7926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3" name="Line 16"/>
                <p:cNvSpPr>
                  <a:spLocks noChangeShapeType="1"/>
                </p:cNvSpPr>
                <p:nvPr/>
              </p:nvSpPr>
              <p:spPr bwMode="auto">
                <a:xfrm>
                  <a:off x="6789755" y="1975038"/>
                  <a:ext cx="0" cy="7926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4" name="Line 17"/>
                <p:cNvSpPr>
                  <a:spLocks noChangeShapeType="1"/>
                </p:cNvSpPr>
                <p:nvPr/>
              </p:nvSpPr>
              <p:spPr bwMode="auto">
                <a:xfrm>
                  <a:off x="6789755" y="1975038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5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6789755" y="1975038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6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6950110" y="1975038"/>
                  <a:ext cx="0" cy="7926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7" name="Line 20"/>
                <p:cNvSpPr>
                  <a:spLocks noChangeShapeType="1"/>
                </p:cNvSpPr>
                <p:nvPr/>
              </p:nvSpPr>
              <p:spPr bwMode="auto">
                <a:xfrm>
                  <a:off x="6950110" y="1975038"/>
                  <a:ext cx="0" cy="7926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8" name="Line 21"/>
                <p:cNvSpPr>
                  <a:spLocks noChangeShapeType="1"/>
                </p:cNvSpPr>
                <p:nvPr/>
              </p:nvSpPr>
              <p:spPr bwMode="auto">
                <a:xfrm>
                  <a:off x="6789755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9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6789755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0" name="Line 23"/>
                <p:cNvSpPr>
                  <a:spLocks noChangeShapeType="1"/>
                </p:cNvSpPr>
                <p:nvPr/>
              </p:nvSpPr>
              <p:spPr bwMode="auto">
                <a:xfrm>
                  <a:off x="6829844" y="1948559"/>
                  <a:ext cx="8017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1" name="Line 24"/>
                <p:cNvSpPr>
                  <a:spLocks noChangeShapeType="1"/>
                </p:cNvSpPr>
                <p:nvPr/>
              </p:nvSpPr>
              <p:spPr bwMode="auto">
                <a:xfrm>
                  <a:off x="6869932" y="1948559"/>
                  <a:ext cx="0" cy="2647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2" name="Rectangle 25"/>
                <p:cNvSpPr>
                  <a:spLocks noChangeArrowheads="1"/>
                </p:cNvSpPr>
                <p:nvPr/>
              </p:nvSpPr>
              <p:spPr bwMode="auto">
                <a:xfrm>
                  <a:off x="7300178" y="2178051"/>
                  <a:ext cx="160355" cy="589619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3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7300178" y="2178051"/>
                  <a:ext cx="0" cy="58961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4" name="Line 27"/>
                <p:cNvSpPr>
                  <a:spLocks noChangeShapeType="1"/>
                </p:cNvSpPr>
                <p:nvPr/>
              </p:nvSpPr>
              <p:spPr bwMode="auto">
                <a:xfrm>
                  <a:off x="7300178" y="2178051"/>
                  <a:ext cx="0" cy="58961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5" name="Line 28"/>
                <p:cNvSpPr>
                  <a:spLocks noChangeShapeType="1"/>
                </p:cNvSpPr>
                <p:nvPr/>
              </p:nvSpPr>
              <p:spPr bwMode="auto">
                <a:xfrm>
                  <a:off x="7300178" y="2178051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6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7300178" y="2178051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7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7460533" y="2178051"/>
                  <a:ext cx="0" cy="58961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8" name="Line 31"/>
                <p:cNvSpPr>
                  <a:spLocks noChangeShapeType="1"/>
                </p:cNvSpPr>
                <p:nvPr/>
              </p:nvSpPr>
              <p:spPr bwMode="auto">
                <a:xfrm>
                  <a:off x="7460533" y="2178051"/>
                  <a:ext cx="0" cy="58961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9" name="Line 32"/>
                <p:cNvSpPr>
                  <a:spLocks noChangeShapeType="1"/>
                </p:cNvSpPr>
                <p:nvPr/>
              </p:nvSpPr>
              <p:spPr bwMode="auto">
                <a:xfrm>
                  <a:off x="7300178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0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7300178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1" name="Line 34"/>
                <p:cNvSpPr>
                  <a:spLocks noChangeShapeType="1"/>
                </p:cNvSpPr>
                <p:nvPr/>
              </p:nvSpPr>
              <p:spPr bwMode="auto">
                <a:xfrm>
                  <a:off x="7340267" y="2151571"/>
                  <a:ext cx="8017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2" name="Line 35"/>
                <p:cNvSpPr>
                  <a:spLocks noChangeShapeType="1"/>
                </p:cNvSpPr>
                <p:nvPr/>
              </p:nvSpPr>
              <p:spPr bwMode="auto">
                <a:xfrm>
                  <a:off x="7380356" y="2151571"/>
                  <a:ext cx="0" cy="2647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3" name="Rectangle 36"/>
                <p:cNvSpPr>
                  <a:spLocks noChangeArrowheads="1"/>
                </p:cNvSpPr>
                <p:nvPr/>
              </p:nvSpPr>
              <p:spPr bwMode="auto">
                <a:xfrm>
                  <a:off x="7704155" y="2158632"/>
                  <a:ext cx="160355" cy="60903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4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7704155" y="2158632"/>
                  <a:ext cx="0" cy="6090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5" name="Line 38"/>
                <p:cNvSpPr>
                  <a:spLocks noChangeShapeType="1"/>
                </p:cNvSpPr>
                <p:nvPr/>
              </p:nvSpPr>
              <p:spPr bwMode="auto">
                <a:xfrm>
                  <a:off x="7704155" y="2158632"/>
                  <a:ext cx="0" cy="6090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6" name="Line 39"/>
                <p:cNvSpPr>
                  <a:spLocks noChangeShapeType="1"/>
                </p:cNvSpPr>
                <p:nvPr/>
              </p:nvSpPr>
              <p:spPr bwMode="auto">
                <a:xfrm>
                  <a:off x="7704155" y="2158632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7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7704155" y="2158632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8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7864510" y="2158632"/>
                  <a:ext cx="0" cy="6090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9" name="Line 42"/>
                <p:cNvSpPr>
                  <a:spLocks noChangeShapeType="1"/>
                </p:cNvSpPr>
                <p:nvPr/>
              </p:nvSpPr>
              <p:spPr bwMode="auto">
                <a:xfrm>
                  <a:off x="7864510" y="2158632"/>
                  <a:ext cx="0" cy="6090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0" name="Line 43"/>
                <p:cNvSpPr>
                  <a:spLocks noChangeShapeType="1"/>
                </p:cNvSpPr>
                <p:nvPr/>
              </p:nvSpPr>
              <p:spPr bwMode="auto">
                <a:xfrm>
                  <a:off x="7704155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1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7704155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2" name="Line 45"/>
                <p:cNvSpPr>
                  <a:spLocks noChangeShapeType="1"/>
                </p:cNvSpPr>
                <p:nvPr/>
              </p:nvSpPr>
              <p:spPr bwMode="auto">
                <a:xfrm>
                  <a:off x="7744244" y="2102141"/>
                  <a:ext cx="8017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3" name="Line 46"/>
                <p:cNvSpPr>
                  <a:spLocks noChangeShapeType="1"/>
                </p:cNvSpPr>
                <p:nvPr/>
              </p:nvSpPr>
              <p:spPr bwMode="auto">
                <a:xfrm>
                  <a:off x="7784333" y="2102141"/>
                  <a:ext cx="0" cy="5649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4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6177693" y="2340461"/>
                  <a:ext cx="0" cy="42720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5" name="Line 48"/>
                <p:cNvSpPr>
                  <a:spLocks noChangeShapeType="1"/>
                </p:cNvSpPr>
                <p:nvPr/>
              </p:nvSpPr>
              <p:spPr bwMode="auto">
                <a:xfrm>
                  <a:off x="6177693" y="2340461"/>
                  <a:ext cx="0" cy="42720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6" name="Line 49"/>
                <p:cNvSpPr>
                  <a:spLocks noChangeShapeType="1"/>
                </p:cNvSpPr>
                <p:nvPr/>
              </p:nvSpPr>
              <p:spPr bwMode="auto">
                <a:xfrm>
                  <a:off x="6177693" y="2340461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7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6177693" y="2340461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8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6338048" y="2340461"/>
                  <a:ext cx="0" cy="42720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9" name="Line 52"/>
                <p:cNvSpPr>
                  <a:spLocks noChangeShapeType="1"/>
                </p:cNvSpPr>
                <p:nvPr/>
              </p:nvSpPr>
              <p:spPr bwMode="auto">
                <a:xfrm>
                  <a:off x="6338048" y="2340461"/>
                  <a:ext cx="0" cy="42720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0" name="Line 53"/>
                <p:cNvSpPr>
                  <a:spLocks noChangeShapeType="1"/>
                </p:cNvSpPr>
                <p:nvPr/>
              </p:nvSpPr>
              <p:spPr bwMode="auto">
                <a:xfrm>
                  <a:off x="6177693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6177693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2" name="Line 55"/>
                <p:cNvSpPr>
                  <a:spLocks noChangeShapeType="1"/>
                </p:cNvSpPr>
                <p:nvPr/>
              </p:nvSpPr>
              <p:spPr bwMode="auto">
                <a:xfrm>
                  <a:off x="6217781" y="2313980"/>
                  <a:ext cx="8017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3" name="Line 56"/>
                <p:cNvSpPr>
                  <a:spLocks noChangeShapeType="1"/>
                </p:cNvSpPr>
                <p:nvPr/>
              </p:nvSpPr>
              <p:spPr bwMode="auto">
                <a:xfrm>
                  <a:off x="6257870" y="2313980"/>
                  <a:ext cx="0" cy="2647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4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6629400" y="1203592"/>
                  <a:ext cx="0" cy="1564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5" name="Line 58"/>
                <p:cNvSpPr>
                  <a:spLocks noChangeShapeType="1"/>
                </p:cNvSpPr>
                <p:nvPr/>
              </p:nvSpPr>
              <p:spPr bwMode="auto">
                <a:xfrm>
                  <a:off x="6629400" y="1203592"/>
                  <a:ext cx="0" cy="1564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6" name="Line 59"/>
                <p:cNvSpPr>
                  <a:spLocks noChangeShapeType="1"/>
                </p:cNvSpPr>
                <p:nvPr/>
              </p:nvSpPr>
              <p:spPr bwMode="auto">
                <a:xfrm>
                  <a:off x="6629400" y="1203592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7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6629400" y="1203592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8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6789755" y="1203592"/>
                  <a:ext cx="0" cy="1564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9" name="Line 62"/>
                <p:cNvSpPr>
                  <a:spLocks noChangeShapeType="1"/>
                </p:cNvSpPr>
                <p:nvPr/>
              </p:nvSpPr>
              <p:spPr bwMode="auto">
                <a:xfrm>
                  <a:off x="6789755" y="1203592"/>
                  <a:ext cx="0" cy="1564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0" name="Line 63"/>
                <p:cNvSpPr>
                  <a:spLocks noChangeShapeType="1"/>
                </p:cNvSpPr>
                <p:nvPr/>
              </p:nvSpPr>
              <p:spPr bwMode="auto">
                <a:xfrm>
                  <a:off x="6629400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1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6629400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2" name="Line 65"/>
                <p:cNvSpPr>
                  <a:spLocks noChangeShapeType="1"/>
                </p:cNvSpPr>
                <p:nvPr/>
              </p:nvSpPr>
              <p:spPr bwMode="auto">
                <a:xfrm>
                  <a:off x="6669489" y="1118856"/>
                  <a:ext cx="8017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3" name="Line 66"/>
                <p:cNvSpPr>
                  <a:spLocks noChangeShapeType="1"/>
                </p:cNvSpPr>
                <p:nvPr/>
              </p:nvSpPr>
              <p:spPr bwMode="auto">
                <a:xfrm>
                  <a:off x="6709577" y="1118856"/>
                  <a:ext cx="0" cy="8473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4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7139823" y="2158632"/>
                  <a:ext cx="0" cy="6090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5" name="Line 68"/>
                <p:cNvSpPr>
                  <a:spLocks noChangeShapeType="1"/>
                </p:cNvSpPr>
                <p:nvPr/>
              </p:nvSpPr>
              <p:spPr bwMode="auto">
                <a:xfrm>
                  <a:off x="7139823" y="2158632"/>
                  <a:ext cx="0" cy="6090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6" name="Line 69"/>
                <p:cNvSpPr>
                  <a:spLocks noChangeShapeType="1"/>
                </p:cNvSpPr>
                <p:nvPr/>
              </p:nvSpPr>
              <p:spPr bwMode="auto">
                <a:xfrm>
                  <a:off x="7139823" y="2158632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7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7139823" y="2158632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8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7300178" y="2158632"/>
                  <a:ext cx="0" cy="6090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9" name="Line 72"/>
                <p:cNvSpPr>
                  <a:spLocks noChangeShapeType="1"/>
                </p:cNvSpPr>
                <p:nvPr/>
              </p:nvSpPr>
              <p:spPr bwMode="auto">
                <a:xfrm>
                  <a:off x="7300178" y="2158632"/>
                  <a:ext cx="0" cy="6090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0" name="Line 73"/>
                <p:cNvSpPr>
                  <a:spLocks noChangeShapeType="1"/>
                </p:cNvSpPr>
                <p:nvPr/>
              </p:nvSpPr>
              <p:spPr bwMode="auto">
                <a:xfrm>
                  <a:off x="7139823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1" name="Line 74"/>
                <p:cNvSpPr>
                  <a:spLocks noChangeShapeType="1"/>
                </p:cNvSpPr>
                <p:nvPr/>
              </p:nvSpPr>
              <p:spPr bwMode="auto">
                <a:xfrm flipH="1">
                  <a:off x="7139823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7543800" y="1690821"/>
                  <a:ext cx="0" cy="107684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3" name="Line 76"/>
                <p:cNvSpPr>
                  <a:spLocks noChangeShapeType="1"/>
                </p:cNvSpPr>
                <p:nvPr/>
              </p:nvSpPr>
              <p:spPr bwMode="auto">
                <a:xfrm>
                  <a:off x="7543800" y="1690821"/>
                  <a:ext cx="0" cy="107684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4" name="Line 77"/>
                <p:cNvSpPr>
                  <a:spLocks noChangeShapeType="1"/>
                </p:cNvSpPr>
                <p:nvPr/>
              </p:nvSpPr>
              <p:spPr bwMode="auto">
                <a:xfrm>
                  <a:off x="7543800" y="1690821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5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7543800" y="1690821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6" name="Line 79"/>
                <p:cNvSpPr>
                  <a:spLocks noChangeShapeType="1"/>
                </p:cNvSpPr>
                <p:nvPr/>
              </p:nvSpPr>
              <p:spPr bwMode="auto">
                <a:xfrm flipV="1">
                  <a:off x="7704155" y="1690821"/>
                  <a:ext cx="0" cy="107684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7" name="Line 80"/>
                <p:cNvSpPr>
                  <a:spLocks noChangeShapeType="1"/>
                </p:cNvSpPr>
                <p:nvPr/>
              </p:nvSpPr>
              <p:spPr bwMode="auto">
                <a:xfrm>
                  <a:off x="7704155" y="1690821"/>
                  <a:ext cx="0" cy="107684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8" name="Line 81"/>
                <p:cNvSpPr>
                  <a:spLocks noChangeShapeType="1"/>
                </p:cNvSpPr>
                <p:nvPr/>
              </p:nvSpPr>
              <p:spPr bwMode="auto">
                <a:xfrm>
                  <a:off x="7543800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9" name="Line 82"/>
                <p:cNvSpPr>
                  <a:spLocks noChangeShapeType="1"/>
                </p:cNvSpPr>
                <p:nvPr/>
              </p:nvSpPr>
              <p:spPr bwMode="auto">
                <a:xfrm flipH="1">
                  <a:off x="7543800" y="2767670"/>
                  <a:ext cx="16035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0" name="Line 83"/>
                <p:cNvSpPr>
                  <a:spLocks noChangeShapeType="1"/>
                </p:cNvSpPr>
                <p:nvPr/>
              </p:nvSpPr>
              <p:spPr bwMode="auto">
                <a:xfrm>
                  <a:off x="7583889" y="1664341"/>
                  <a:ext cx="8017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1" name="Line 84"/>
                <p:cNvSpPr>
                  <a:spLocks noChangeShapeType="1"/>
                </p:cNvSpPr>
                <p:nvPr/>
              </p:nvSpPr>
              <p:spPr bwMode="auto">
                <a:xfrm>
                  <a:off x="7623978" y="1664341"/>
                  <a:ext cx="0" cy="2647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2" name="Line 86"/>
                <p:cNvSpPr>
                  <a:spLocks noChangeShapeType="1"/>
                </p:cNvSpPr>
                <p:nvPr/>
              </p:nvSpPr>
              <p:spPr bwMode="auto">
                <a:xfrm>
                  <a:off x="6097515" y="2767670"/>
                  <a:ext cx="1924261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3" name="Rectangle 87"/>
                <p:cNvSpPr>
                  <a:spLocks noChangeArrowheads="1"/>
                </p:cNvSpPr>
                <p:nvPr/>
              </p:nvSpPr>
              <p:spPr bwMode="auto">
                <a:xfrm>
                  <a:off x="6286823" y="2884623"/>
                  <a:ext cx="146671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</a:p>
              </p:txBody>
            </p:sp>
            <p:sp>
              <p:nvSpPr>
                <p:cNvPr id="424" name="Rectangle 88"/>
                <p:cNvSpPr>
                  <a:spLocks noChangeArrowheads="1"/>
                </p:cNvSpPr>
                <p:nvPr/>
              </p:nvSpPr>
              <p:spPr bwMode="auto">
                <a:xfrm>
                  <a:off x="6578012" y="2884623"/>
                  <a:ext cx="486946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err="1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Doxo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5" name="Rectangle 89"/>
                <p:cNvSpPr>
                  <a:spLocks noChangeArrowheads="1"/>
                </p:cNvSpPr>
                <p:nvPr/>
              </p:nvSpPr>
              <p:spPr bwMode="auto">
                <a:xfrm>
                  <a:off x="7248953" y="2884623"/>
                  <a:ext cx="146671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</a:p>
              </p:txBody>
            </p:sp>
            <p:sp>
              <p:nvSpPr>
                <p:cNvPr id="426" name="Rectangle 90"/>
                <p:cNvSpPr>
                  <a:spLocks noChangeArrowheads="1"/>
                </p:cNvSpPr>
                <p:nvPr/>
              </p:nvSpPr>
              <p:spPr bwMode="auto">
                <a:xfrm>
                  <a:off x="7534610" y="2884623"/>
                  <a:ext cx="486946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err="1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Doxo</a:t>
                  </a:r>
                  <a:endParaRPr kumimoji="0" lang="en-US" altLang="en-US" sz="1400" b="0" i="0" u="none" strike="noStrike" cap="none" normalizeH="0" baseline="0" dirty="0" smtClean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7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6097515" y="735780"/>
                  <a:ext cx="0" cy="203188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8" name="Line 92"/>
                <p:cNvSpPr>
                  <a:spLocks noChangeShapeType="1"/>
                </p:cNvSpPr>
                <p:nvPr/>
              </p:nvSpPr>
              <p:spPr bwMode="auto">
                <a:xfrm flipH="1">
                  <a:off x="6058540" y="2767670"/>
                  <a:ext cx="3897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9" name="Rectangle 93"/>
                <p:cNvSpPr>
                  <a:spLocks noChangeArrowheads="1"/>
                </p:cNvSpPr>
                <p:nvPr/>
              </p:nvSpPr>
              <p:spPr bwMode="auto">
                <a:xfrm>
                  <a:off x="5840197" y="2686465"/>
                  <a:ext cx="109514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</a:p>
              </p:txBody>
            </p:sp>
            <p:sp>
              <p:nvSpPr>
                <p:cNvPr id="430" name="Line 94"/>
                <p:cNvSpPr>
                  <a:spLocks noChangeShapeType="1"/>
                </p:cNvSpPr>
                <p:nvPr/>
              </p:nvSpPr>
              <p:spPr bwMode="auto">
                <a:xfrm flipH="1">
                  <a:off x="6058540" y="2361645"/>
                  <a:ext cx="3897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1" name="Rectangle 95"/>
                <p:cNvSpPr>
                  <a:spLocks noChangeArrowheads="1"/>
                </p:cNvSpPr>
                <p:nvPr/>
              </p:nvSpPr>
              <p:spPr bwMode="auto">
                <a:xfrm>
                  <a:off x="5791200" y="2280440"/>
                  <a:ext cx="219027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</a:t>
                  </a:r>
                </a:p>
              </p:txBody>
            </p:sp>
            <p:sp>
              <p:nvSpPr>
                <p:cNvPr id="432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6058540" y="1955620"/>
                  <a:ext cx="3897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3" name="Rectangle 97"/>
                <p:cNvSpPr>
                  <a:spLocks noChangeArrowheads="1"/>
                </p:cNvSpPr>
                <p:nvPr/>
              </p:nvSpPr>
              <p:spPr bwMode="auto">
                <a:xfrm>
                  <a:off x="5791200" y="1874415"/>
                  <a:ext cx="219027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</a:p>
              </p:txBody>
            </p:sp>
            <p:sp>
              <p:nvSpPr>
                <p:cNvPr id="434" name="Line 98"/>
                <p:cNvSpPr>
                  <a:spLocks noChangeShapeType="1"/>
                </p:cNvSpPr>
                <p:nvPr/>
              </p:nvSpPr>
              <p:spPr bwMode="auto">
                <a:xfrm flipH="1">
                  <a:off x="6058540" y="1547829"/>
                  <a:ext cx="3897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5" name="Rectangle 99"/>
                <p:cNvSpPr>
                  <a:spLocks noChangeArrowheads="1"/>
                </p:cNvSpPr>
                <p:nvPr/>
              </p:nvSpPr>
              <p:spPr bwMode="auto">
                <a:xfrm>
                  <a:off x="5791200" y="1466624"/>
                  <a:ext cx="219027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30</a:t>
                  </a:r>
                </a:p>
              </p:txBody>
            </p:sp>
            <p:sp>
              <p:nvSpPr>
                <p:cNvPr id="436" name="Line 100"/>
                <p:cNvSpPr>
                  <a:spLocks noChangeShapeType="1"/>
                </p:cNvSpPr>
                <p:nvPr/>
              </p:nvSpPr>
              <p:spPr bwMode="auto">
                <a:xfrm flipH="1">
                  <a:off x="6058540" y="1141805"/>
                  <a:ext cx="3897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7" name="Rectangle 101"/>
                <p:cNvSpPr>
                  <a:spLocks noChangeArrowheads="1"/>
                </p:cNvSpPr>
                <p:nvPr/>
              </p:nvSpPr>
              <p:spPr bwMode="auto">
                <a:xfrm>
                  <a:off x="5791200" y="1060600"/>
                  <a:ext cx="219027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</a:p>
              </p:txBody>
            </p:sp>
            <p:sp>
              <p:nvSpPr>
                <p:cNvPr id="438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6058540" y="735780"/>
                  <a:ext cx="3897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9" name="Rectangle 103"/>
                <p:cNvSpPr>
                  <a:spLocks noChangeArrowheads="1"/>
                </p:cNvSpPr>
                <p:nvPr/>
              </p:nvSpPr>
              <p:spPr bwMode="auto">
                <a:xfrm>
                  <a:off x="5791200" y="654575"/>
                  <a:ext cx="219027" cy="2206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400" b="0" i="0" u="none" strike="noStrike" cap="none" normalizeH="0" baseline="0" dirty="0" smtClean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</a:t>
                  </a:r>
                </a:p>
              </p:txBody>
            </p:sp>
            <p:cxnSp>
              <p:nvCxnSpPr>
                <p:cNvPr id="440" name="Straight Connector 439"/>
                <p:cNvCxnSpPr/>
                <p:nvPr/>
              </p:nvCxnSpPr>
              <p:spPr>
                <a:xfrm>
                  <a:off x="6179708" y="3200400"/>
                  <a:ext cx="82961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Straight Connector 440"/>
                <p:cNvCxnSpPr/>
                <p:nvPr/>
              </p:nvCxnSpPr>
              <p:spPr>
                <a:xfrm>
                  <a:off x="7128993" y="3200400"/>
                  <a:ext cx="82961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6" name="TextBox 335"/>
                <p:cNvSpPr txBox="1"/>
                <p:nvPr/>
              </p:nvSpPr>
              <p:spPr>
                <a:xfrm>
                  <a:off x="7638103" y="1818083"/>
                  <a:ext cx="366089" cy="3782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*</a:t>
                  </a:r>
                  <a:endParaRPr lang="en-US" dirty="0"/>
                </a:p>
              </p:txBody>
            </p:sp>
            <p:sp>
              <p:nvSpPr>
                <p:cNvPr id="337" name="TextBox 336"/>
                <p:cNvSpPr txBox="1"/>
                <p:nvPr/>
              </p:nvSpPr>
              <p:spPr>
                <a:xfrm>
                  <a:off x="6723703" y="1676400"/>
                  <a:ext cx="366089" cy="3782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*</a:t>
                  </a:r>
                  <a:endParaRPr lang="en-US" dirty="0"/>
                </a:p>
              </p:txBody>
            </p:sp>
          </p:grpSp>
          <p:sp>
            <p:nvSpPr>
              <p:cNvPr id="447" name="Rectangle 641"/>
              <p:cNvSpPr>
                <a:spLocks noChangeArrowheads="1"/>
              </p:cNvSpPr>
              <p:nvPr/>
            </p:nvSpPr>
            <p:spPr bwMode="auto">
              <a:xfrm rot="16200000">
                <a:off x="5038765" y="1733199"/>
                <a:ext cx="930920" cy="262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 smtClean="0">
                    <a:latin typeface="Times New Roman" pitchFamily="18" charset="0"/>
                    <a:cs typeface="Times New Roman" pitchFamily="18" charset="0"/>
                  </a:rPr>
                  <a:t>% dead cells</a:t>
                </a:r>
                <a:endParaRPr lang="en-US" alt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50" name="TextBox 449"/>
            <p:cNvSpPr txBox="1"/>
            <p:nvPr/>
          </p:nvSpPr>
          <p:spPr>
            <a:xfrm>
              <a:off x="1219200" y="1143000"/>
              <a:ext cx="228600" cy="472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3" name="Group 452"/>
          <p:cNvGrpSpPr/>
          <p:nvPr/>
        </p:nvGrpSpPr>
        <p:grpSpPr>
          <a:xfrm>
            <a:off x="1143365" y="1401971"/>
            <a:ext cx="3129294" cy="3280980"/>
            <a:chOff x="4293687" y="1143000"/>
            <a:chExt cx="3129294" cy="2958987"/>
          </a:xfrm>
        </p:grpSpPr>
        <p:grpSp>
          <p:nvGrpSpPr>
            <p:cNvPr id="4" name="Group 642"/>
            <p:cNvGrpSpPr>
              <a:grpSpLocks/>
            </p:cNvGrpSpPr>
            <p:nvPr/>
          </p:nvGrpSpPr>
          <p:grpSpPr bwMode="auto">
            <a:xfrm>
              <a:off x="6026216" y="1258194"/>
              <a:ext cx="547882" cy="413172"/>
              <a:chOff x="7407283" y="3753036"/>
              <a:chExt cx="536078" cy="428242"/>
            </a:xfrm>
          </p:grpSpPr>
          <p:sp>
            <p:nvSpPr>
              <p:cNvPr id="329" name="Rectangle 636"/>
              <p:cNvSpPr>
                <a:spLocks noChangeArrowheads="1"/>
              </p:cNvSpPr>
              <p:nvPr/>
            </p:nvSpPr>
            <p:spPr bwMode="auto">
              <a:xfrm>
                <a:off x="7668879" y="3753036"/>
                <a:ext cx="274482" cy="201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RM</a:t>
                </a:r>
              </a:p>
            </p:txBody>
          </p:sp>
          <p:sp>
            <p:nvSpPr>
              <p:cNvPr id="330" name="Rectangle 637"/>
              <p:cNvSpPr>
                <a:spLocks noChangeArrowheads="1"/>
              </p:cNvSpPr>
              <p:nvPr/>
            </p:nvSpPr>
            <p:spPr bwMode="auto">
              <a:xfrm>
                <a:off x="7411370" y="3810028"/>
                <a:ext cx="222085" cy="9207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1" name="Rectangle 638"/>
              <p:cNvSpPr>
                <a:spLocks noChangeArrowheads="1"/>
              </p:cNvSpPr>
              <p:nvPr/>
            </p:nvSpPr>
            <p:spPr bwMode="auto">
              <a:xfrm>
                <a:off x="7668879" y="3979891"/>
                <a:ext cx="274482" cy="201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CM</a:t>
                </a:r>
              </a:p>
            </p:txBody>
          </p:sp>
          <p:sp>
            <p:nvSpPr>
              <p:cNvPr id="332" name="Rectangle 639"/>
              <p:cNvSpPr>
                <a:spLocks noChangeArrowheads="1"/>
              </p:cNvSpPr>
              <p:nvPr/>
            </p:nvSpPr>
            <p:spPr bwMode="auto">
              <a:xfrm>
                <a:off x="7407283" y="4016403"/>
                <a:ext cx="230259" cy="10001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3" name="Rectangle 640"/>
              <p:cNvSpPr>
                <a:spLocks noChangeArrowheads="1"/>
              </p:cNvSpPr>
              <p:nvPr/>
            </p:nvSpPr>
            <p:spPr bwMode="auto">
              <a:xfrm>
                <a:off x="7411370" y="4021166"/>
                <a:ext cx="222085" cy="9048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Group 643"/>
            <p:cNvGrpSpPr>
              <a:grpSpLocks/>
            </p:cNvGrpSpPr>
            <p:nvPr/>
          </p:nvGrpSpPr>
          <p:grpSpPr bwMode="auto">
            <a:xfrm>
              <a:off x="4361050" y="1527141"/>
              <a:ext cx="3061931" cy="2574846"/>
              <a:chOff x="854951" y="761365"/>
              <a:chExt cx="3061285" cy="2668764"/>
            </a:xfrm>
          </p:grpSpPr>
          <p:grpSp>
            <p:nvGrpSpPr>
              <p:cNvPr id="6" name="Group 644"/>
              <p:cNvGrpSpPr>
                <a:grpSpLocks/>
              </p:cNvGrpSpPr>
              <p:nvPr/>
            </p:nvGrpSpPr>
            <p:grpSpPr bwMode="auto">
              <a:xfrm>
                <a:off x="1130809" y="2580804"/>
                <a:ext cx="2785427" cy="849325"/>
                <a:chOff x="1130809" y="2580804"/>
                <a:chExt cx="2785427" cy="849325"/>
              </a:xfrm>
            </p:grpSpPr>
            <p:cxnSp>
              <p:nvCxnSpPr>
                <p:cNvPr id="294" name="Straight Connector 293"/>
                <p:cNvCxnSpPr/>
                <p:nvPr/>
              </p:nvCxnSpPr>
              <p:spPr>
                <a:xfrm>
                  <a:off x="1491939" y="3107026"/>
                  <a:ext cx="67454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/>
                <p:cNvCxnSpPr/>
                <p:nvPr/>
              </p:nvCxnSpPr>
              <p:spPr>
                <a:xfrm>
                  <a:off x="2271236" y="3107026"/>
                  <a:ext cx="67295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Connector 295"/>
                <p:cNvCxnSpPr/>
                <p:nvPr/>
              </p:nvCxnSpPr>
              <p:spPr>
                <a:xfrm>
                  <a:off x="3045773" y="3107026"/>
                  <a:ext cx="674546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7" name="TextBox 935"/>
                <p:cNvSpPr txBox="1">
                  <a:spLocks noChangeArrowheads="1"/>
                </p:cNvSpPr>
                <p:nvPr/>
              </p:nvSpPr>
              <p:spPr bwMode="auto">
                <a:xfrm>
                  <a:off x="1139531" y="2651010"/>
                  <a:ext cx="440707" cy="2876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latin typeface="Times New Roman" pitchFamily="18" charset="0"/>
                      <a:cs typeface="Times New Roman" pitchFamily="18" charset="0"/>
                    </a:rPr>
                    <a:t>BZ</a:t>
                  </a:r>
                </a:p>
              </p:txBody>
            </p:sp>
            <p:sp>
              <p:nvSpPr>
                <p:cNvPr id="298" name="TextBox 936"/>
                <p:cNvSpPr txBox="1">
                  <a:spLocks noChangeArrowheads="1"/>
                </p:cNvSpPr>
                <p:nvPr/>
              </p:nvSpPr>
              <p:spPr bwMode="auto">
                <a:xfrm>
                  <a:off x="1130809" y="2861619"/>
                  <a:ext cx="403178" cy="2876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latin typeface="Times New Roman" pitchFamily="18" charset="0"/>
                      <a:cs typeface="Times New Roman" pitchFamily="18" charset="0"/>
                    </a:rPr>
                    <a:t>PB</a:t>
                  </a:r>
                </a:p>
              </p:txBody>
            </p:sp>
            <p:grpSp>
              <p:nvGrpSpPr>
                <p:cNvPr id="299" name="Group 937"/>
                <p:cNvGrpSpPr>
                  <a:grpSpLocks/>
                </p:cNvGrpSpPr>
                <p:nvPr/>
              </p:nvGrpSpPr>
              <p:grpSpPr bwMode="auto">
                <a:xfrm>
                  <a:off x="1459184" y="2580804"/>
                  <a:ext cx="832631" cy="546786"/>
                  <a:chOff x="2711390" y="2420888"/>
                  <a:chExt cx="910783" cy="560843"/>
                </a:xfrm>
              </p:grpSpPr>
              <p:sp>
                <p:nvSpPr>
                  <p:cNvPr id="321" name="TextBox 9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1390" y="2420888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22" name="TextBox 9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44670" y="2627620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23" name="TextBox 9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5816" y="2420888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24" name="TextBox 9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8215" y="2420888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25" name="TextBox 96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22286" y="2420888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26" name="TextBox 96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1390" y="2627620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27" name="TextBox 9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8215" y="2627620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28" name="TextBox 9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95836" y="2627620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</p:grpSp>
            <p:grpSp>
              <p:nvGrpSpPr>
                <p:cNvPr id="300" name="Group 938"/>
                <p:cNvGrpSpPr>
                  <a:grpSpLocks/>
                </p:cNvGrpSpPr>
                <p:nvPr/>
              </p:nvGrpSpPr>
              <p:grpSpPr bwMode="auto">
                <a:xfrm>
                  <a:off x="2205616" y="2580804"/>
                  <a:ext cx="832631" cy="546786"/>
                  <a:chOff x="2711390" y="2420888"/>
                  <a:chExt cx="910783" cy="560843"/>
                </a:xfrm>
              </p:grpSpPr>
              <p:sp>
                <p:nvSpPr>
                  <p:cNvPr id="313" name="TextBox 9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1390" y="2420888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14" name="TextBox 9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44670" y="2627620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15" name="TextBox 9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5816" y="2420888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16" name="TextBox 9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8215" y="2420888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17" name="TextBox 9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22286" y="2420888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18" name="TextBox 9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1390" y="2627620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19" name="TextBox 9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8215" y="2627620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20" name="TextBox 9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95836" y="2627620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</p:grpSp>
            <p:grpSp>
              <p:nvGrpSpPr>
                <p:cNvPr id="301" name="Group 939"/>
                <p:cNvGrpSpPr>
                  <a:grpSpLocks/>
                </p:cNvGrpSpPr>
                <p:nvPr/>
              </p:nvGrpSpPr>
              <p:grpSpPr bwMode="auto">
                <a:xfrm>
                  <a:off x="3008325" y="2580804"/>
                  <a:ext cx="832631" cy="546786"/>
                  <a:chOff x="2711390" y="2420888"/>
                  <a:chExt cx="910783" cy="560843"/>
                </a:xfrm>
              </p:grpSpPr>
              <p:sp>
                <p:nvSpPr>
                  <p:cNvPr id="305" name="TextBox 94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1390" y="2420888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06" name="TextBox 9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44670" y="2627620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07" name="TextBox 9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5816" y="2420888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08" name="TextBox 9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8215" y="2420888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09" name="TextBox 9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22286" y="2420888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10" name="TextBox 9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1390" y="2627620"/>
                    <a:ext cx="286105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-</a:t>
                    </a:r>
                  </a:p>
                </p:txBody>
              </p:sp>
              <p:sp>
                <p:nvSpPr>
                  <p:cNvPr id="311" name="TextBox 9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8215" y="2627620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12" name="TextBox 9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95836" y="2627620"/>
                    <a:ext cx="343958" cy="354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800">
                        <a:latin typeface="Times New Roman" pitchFamily="18" charset="0"/>
                        <a:cs typeface="Times New Roman" pitchFamily="18" charset="0"/>
                      </a:rPr>
                      <a:t>+</a:t>
                    </a:r>
                  </a:p>
                </p:txBody>
              </p:sp>
            </p:grpSp>
            <p:sp>
              <p:nvSpPr>
                <p:cNvPr id="302" name="TextBox 4"/>
                <p:cNvSpPr txBox="1">
                  <a:spLocks noChangeArrowheads="1"/>
                </p:cNvSpPr>
                <p:nvPr/>
              </p:nvSpPr>
              <p:spPr bwMode="auto">
                <a:xfrm>
                  <a:off x="1399437" y="3142432"/>
                  <a:ext cx="931468" cy="2876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latin typeface="Times New Roman" pitchFamily="18" charset="0"/>
                      <a:cs typeface="Times New Roman" pitchFamily="18" charset="0"/>
                    </a:rPr>
                    <a:t>SU-DHL4</a:t>
                  </a:r>
                </a:p>
              </p:txBody>
            </p:sp>
            <p:sp>
              <p:nvSpPr>
                <p:cNvPr id="303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2280356" y="3132806"/>
                  <a:ext cx="692672" cy="287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latin typeface="Times New Roman" pitchFamily="18" charset="0"/>
                      <a:cs typeface="Times New Roman" pitchFamily="18" charset="0"/>
                    </a:rPr>
                    <a:t>HBL-1</a:t>
                  </a:r>
                </a:p>
              </p:txBody>
            </p:sp>
            <p:sp>
              <p:nvSpPr>
                <p:cNvPr id="304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2962650" y="3142432"/>
                  <a:ext cx="953586" cy="287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latin typeface="Times New Roman" pitchFamily="18" charset="0"/>
                      <a:cs typeface="Times New Roman" pitchFamily="18" charset="0"/>
                    </a:rPr>
                    <a:t>OCI-LY18</a:t>
                  </a:r>
                </a:p>
              </p:txBody>
            </p:sp>
          </p:grpSp>
          <p:sp>
            <p:nvSpPr>
              <p:cNvPr id="7" name="Rectangle 627"/>
              <p:cNvSpPr>
                <a:spLocks noChangeArrowheads="1"/>
              </p:cNvSpPr>
              <p:nvPr/>
            </p:nvSpPr>
            <p:spPr bwMode="auto">
              <a:xfrm>
                <a:off x="1278885" y="2565484"/>
                <a:ext cx="89749" cy="201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" name="Rectangle 641"/>
              <p:cNvSpPr>
                <a:spLocks noChangeArrowheads="1"/>
              </p:cNvSpPr>
              <p:nvPr/>
            </p:nvSpPr>
            <p:spPr bwMode="auto">
              <a:xfrm rot="16200000">
                <a:off x="231962" y="1664192"/>
                <a:ext cx="1461377" cy="215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Viability (% controls)</a:t>
                </a:r>
              </a:p>
            </p:txBody>
          </p:sp>
          <p:sp>
            <p:nvSpPr>
              <p:cNvPr id="9" name="Rectangle 337"/>
              <p:cNvSpPr>
                <a:spLocks noChangeArrowheads="1"/>
              </p:cNvSpPr>
              <p:nvPr/>
            </p:nvSpPr>
            <p:spPr bwMode="auto">
              <a:xfrm>
                <a:off x="1608625" y="840598"/>
                <a:ext cx="58787" cy="1828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Line 338"/>
              <p:cNvSpPr>
                <a:spLocks noChangeShapeType="1"/>
              </p:cNvSpPr>
              <p:nvPr/>
            </p:nvSpPr>
            <p:spPr bwMode="auto">
              <a:xfrm flipV="1">
                <a:off x="1608625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339"/>
              <p:cNvSpPr>
                <a:spLocks noChangeShapeType="1"/>
              </p:cNvSpPr>
              <p:nvPr/>
            </p:nvSpPr>
            <p:spPr bwMode="auto">
              <a:xfrm>
                <a:off x="1608625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340"/>
              <p:cNvSpPr>
                <a:spLocks noChangeShapeType="1"/>
              </p:cNvSpPr>
              <p:nvPr/>
            </p:nvSpPr>
            <p:spPr bwMode="auto">
              <a:xfrm>
                <a:off x="1608625" y="8405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341"/>
              <p:cNvSpPr>
                <a:spLocks noChangeShapeType="1"/>
              </p:cNvSpPr>
              <p:nvPr/>
            </p:nvSpPr>
            <p:spPr bwMode="auto">
              <a:xfrm flipH="1">
                <a:off x="1608625" y="8405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342"/>
              <p:cNvSpPr>
                <a:spLocks noChangeShapeType="1"/>
              </p:cNvSpPr>
              <p:nvPr/>
            </p:nvSpPr>
            <p:spPr bwMode="auto">
              <a:xfrm flipV="1">
                <a:off x="1667411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343"/>
              <p:cNvSpPr>
                <a:spLocks noChangeShapeType="1"/>
              </p:cNvSpPr>
              <p:nvPr/>
            </p:nvSpPr>
            <p:spPr bwMode="auto">
              <a:xfrm>
                <a:off x="1667411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344"/>
              <p:cNvSpPr>
                <a:spLocks noChangeShapeType="1"/>
              </p:cNvSpPr>
              <p:nvPr/>
            </p:nvSpPr>
            <p:spPr bwMode="auto">
              <a:xfrm>
                <a:off x="1608625" y="26693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345"/>
              <p:cNvSpPr>
                <a:spLocks noChangeShapeType="1"/>
              </p:cNvSpPr>
              <p:nvPr/>
            </p:nvSpPr>
            <p:spPr bwMode="auto">
              <a:xfrm flipH="1">
                <a:off x="1608625" y="26693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Rectangle 346"/>
              <p:cNvSpPr>
                <a:spLocks noChangeArrowheads="1"/>
              </p:cNvSpPr>
              <p:nvPr/>
            </p:nvSpPr>
            <p:spPr bwMode="auto">
              <a:xfrm>
                <a:off x="1782115" y="1448610"/>
                <a:ext cx="58787" cy="12207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Line 347"/>
              <p:cNvSpPr>
                <a:spLocks noChangeShapeType="1"/>
              </p:cNvSpPr>
              <p:nvPr/>
            </p:nvSpPr>
            <p:spPr bwMode="auto">
              <a:xfrm flipV="1">
                <a:off x="1782115" y="1448610"/>
                <a:ext cx="0" cy="12207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348"/>
              <p:cNvSpPr>
                <a:spLocks noChangeShapeType="1"/>
              </p:cNvSpPr>
              <p:nvPr/>
            </p:nvSpPr>
            <p:spPr bwMode="auto">
              <a:xfrm>
                <a:off x="1782115" y="1448610"/>
                <a:ext cx="0" cy="12207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349"/>
              <p:cNvSpPr>
                <a:spLocks noChangeShapeType="1"/>
              </p:cNvSpPr>
              <p:nvPr/>
            </p:nvSpPr>
            <p:spPr bwMode="auto">
              <a:xfrm>
                <a:off x="1782115" y="1448610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350"/>
              <p:cNvSpPr>
                <a:spLocks noChangeShapeType="1"/>
              </p:cNvSpPr>
              <p:nvPr/>
            </p:nvSpPr>
            <p:spPr bwMode="auto">
              <a:xfrm flipH="1">
                <a:off x="1782115" y="1448610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351"/>
              <p:cNvSpPr>
                <a:spLocks noChangeShapeType="1"/>
              </p:cNvSpPr>
              <p:nvPr/>
            </p:nvSpPr>
            <p:spPr bwMode="auto">
              <a:xfrm flipV="1">
                <a:off x="1840900" y="1448610"/>
                <a:ext cx="0" cy="12207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352"/>
              <p:cNvSpPr>
                <a:spLocks noChangeShapeType="1"/>
              </p:cNvSpPr>
              <p:nvPr/>
            </p:nvSpPr>
            <p:spPr bwMode="auto">
              <a:xfrm>
                <a:off x="1840900" y="1448610"/>
                <a:ext cx="0" cy="12207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353"/>
              <p:cNvSpPr>
                <a:spLocks noChangeShapeType="1"/>
              </p:cNvSpPr>
              <p:nvPr/>
            </p:nvSpPr>
            <p:spPr bwMode="auto">
              <a:xfrm>
                <a:off x="1782115" y="26693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354"/>
              <p:cNvSpPr>
                <a:spLocks noChangeShapeType="1"/>
              </p:cNvSpPr>
              <p:nvPr/>
            </p:nvSpPr>
            <p:spPr bwMode="auto">
              <a:xfrm flipH="1">
                <a:off x="1782115" y="26693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355"/>
              <p:cNvSpPr>
                <a:spLocks noChangeShapeType="1"/>
              </p:cNvSpPr>
              <p:nvPr/>
            </p:nvSpPr>
            <p:spPr bwMode="auto">
              <a:xfrm>
                <a:off x="1797887" y="1285098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356"/>
              <p:cNvSpPr>
                <a:spLocks noChangeShapeType="1"/>
              </p:cNvSpPr>
              <p:nvPr/>
            </p:nvSpPr>
            <p:spPr bwMode="auto">
              <a:xfrm>
                <a:off x="1810791" y="1285098"/>
                <a:ext cx="0" cy="1635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Rectangle 357"/>
              <p:cNvSpPr>
                <a:spLocks noChangeArrowheads="1"/>
              </p:cNvSpPr>
              <p:nvPr/>
            </p:nvSpPr>
            <p:spPr bwMode="auto">
              <a:xfrm>
                <a:off x="1955604" y="1496235"/>
                <a:ext cx="58787" cy="11731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Line 358"/>
              <p:cNvSpPr>
                <a:spLocks noChangeShapeType="1"/>
              </p:cNvSpPr>
              <p:nvPr/>
            </p:nvSpPr>
            <p:spPr bwMode="auto">
              <a:xfrm flipV="1">
                <a:off x="1955604" y="1496235"/>
                <a:ext cx="0" cy="11731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359"/>
              <p:cNvSpPr>
                <a:spLocks noChangeShapeType="1"/>
              </p:cNvSpPr>
              <p:nvPr/>
            </p:nvSpPr>
            <p:spPr bwMode="auto">
              <a:xfrm>
                <a:off x="1955604" y="1496235"/>
                <a:ext cx="0" cy="11731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360"/>
              <p:cNvSpPr>
                <a:spLocks noChangeShapeType="1"/>
              </p:cNvSpPr>
              <p:nvPr/>
            </p:nvSpPr>
            <p:spPr bwMode="auto">
              <a:xfrm>
                <a:off x="1955604" y="1496235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361"/>
              <p:cNvSpPr>
                <a:spLocks noChangeShapeType="1"/>
              </p:cNvSpPr>
              <p:nvPr/>
            </p:nvSpPr>
            <p:spPr bwMode="auto">
              <a:xfrm flipH="1">
                <a:off x="1955604" y="1496235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362"/>
              <p:cNvSpPr>
                <a:spLocks noChangeShapeType="1"/>
              </p:cNvSpPr>
              <p:nvPr/>
            </p:nvSpPr>
            <p:spPr bwMode="auto">
              <a:xfrm flipV="1">
                <a:off x="2014391" y="1496235"/>
                <a:ext cx="0" cy="11731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363"/>
              <p:cNvSpPr>
                <a:spLocks noChangeShapeType="1"/>
              </p:cNvSpPr>
              <p:nvPr/>
            </p:nvSpPr>
            <p:spPr bwMode="auto">
              <a:xfrm>
                <a:off x="2014391" y="1496235"/>
                <a:ext cx="0" cy="11731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364"/>
              <p:cNvSpPr>
                <a:spLocks noChangeShapeType="1"/>
              </p:cNvSpPr>
              <p:nvPr/>
            </p:nvSpPr>
            <p:spPr bwMode="auto">
              <a:xfrm>
                <a:off x="1955604" y="26693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365"/>
              <p:cNvSpPr>
                <a:spLocks noChangeShapeType="1"/>
              </p:cNvSpPr>
              <p:nvPr/>
            </p:nvSpPr>
            <p:spPr bwMode="auto">
              <a:xfrm flipH="1">
                <a:off x="1955604" y="26693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366"/>
              <p:cNvSpPr>
                <a:spLocks noChangeShapeType="1"/>
              </p:cNvSpPr>
              <p:nvPr/>
            </p:nvSpPr>
            <p:spPr bwMode="auto">
              <a:xfrm>
                <a:off x="1971377" y="1437498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367"/>
              <p:cNvSpPr>
                <a:spLocks noChangeShapeType="1"/>
              </p:cNvSpPr>
              <p:nvPr/>
            </p:nvSpPr>
            <p:spPr bwMode="auto">
              <a:xfrm>
                <a:off x="1984281" y="1437498"/>
                <a:ext cx="0" cy="587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Rectangle 368"/>
              <p:cNvSpPr>
                <a:spLocks noChangeArrowheads="1"/>
              </p:cNvSpPr>
              <p:nvPr/>
            </p:nvSpPr>
            <p:spPr bwMode="auto">
              <a:xfrm>
                <a:off x="2129095" y="2121710"/>
                <a:ext cx="58787" cy="5476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Line 369"/>
              <p:cNvSpPr>
                <a:spLocks noChangeShapeType="1"/>
              </p:cNvSpPr>
              <p:nvPr/>
            </p:nvSpPr>
            <p:spPr bwMode="auto">
              <a:xfrm flipV="1">
                <a:off x="2129095" y="2121710"/>
                <a:ext cx="0" cy="547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370"/>
              <p:cNvSpPr>
                <a:spLocks noChangeShapeType="1"/>
              </p:cNvSpPr>
              <p:nvPr/>
            </p:nvSpPr>
            <p:spPr bwMode="auto">
              <a:xfrm>
                <a:off x="2129095" y="2121710"/>
                <a:ext cx="0" cy="547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371"/>
              <p:cNvSpPr>
                <a:spLocks noChangeShapeType="1"/>
              </p:cNvSpPr>
              <p:nvPr/>
            </p:nvSpPr>
            <p:spPr bwMode="auto">
              <a:xfrm>
                <a:off x="2129095" y="2121710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372"/>
              <p:cNvSpPr>
                <a:spLocks noChangeShapeType="1"/>
              </p:cNvSpPr>
              <p:nvPr/>
            </p:nvSpPr>
            <p:spPr bwMode="auto">
              <a:xfrm flipH="1">
                <a:off x="2129095" y="2121710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373"/>
              <p:cNvSpPr>
                <a:spLocks noChangeShapeType="1"/>
              </p:cNvSpPr>
              <p:nvPr/>
            </p:nvSpPr>
            <p:spPr bwMode="auto">
              <a:xfrm flipV="1">
                <a:off x="2187880" y="2121710"/>
                <a:ext cx="0" cy="547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374"/>
              <p:cNvSpPr>
                <a:spLocks noChangeShapeType="1"/>
              </p:cNvSpPr>
              <p:nvPr/>
            </p:nvSpPr>
            <p:spPr bwMode="auto">
              <a:xfrm>
                <a:off x="2187880" y="2121710"/>
                <a:ext cx="0" cy="547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375"/>
              <p:cNvSpPr>
                <a:spLocks noChangeShapeType="1"/>
              </p:cNvSpPr>
              <p:nvPr/>
            </p:nvSpPr>
            <p:spPr bwMode="auto">
              <a:xfrm>
                <a:off x="2129095" y="26693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376"/>
              <p:cNvSpPr>
                <a:spLocks noChangeShapeType="1"/>
              </p:cNvSpPr>
              <p:nvPr/>
            </p:nvSpPr>
            <p:spPr bwMode="auto">
              <a:xfrm flipH="1">
                <a:off x="2129095" y="2669398"/>
                <a:ext cx="587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377"/>
              <p:cNvSpPr>
                <a:spLocks noChangeShapeType="1"/>
              </p:cNvSpPr>
              <p:nvPr/>
            </p:nvSpPr>
            <p:spPr bwMode="auto">
              <a:xfrm>
                <a:off x="2144867" y="2051860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378"/>
              <p:cNvSpPr>
                <a:spLocks noChangeShapeType="1"/>
              </p:cNvSpPr>
              <p:nvPr/>
            </p:nvSpPr>
            <p:spPr bwMode="auto">
              <a:xfrm>
                <a:off x="2157771" y="2051860"/>
                <a:ext cx="0" cy="698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Rectangle 379"/>
              <p:cNvSpPr>
                <a:spLocks noChangeArrowheads="1"/>
              </p:cNvSpPr>
              <p:nvPr/>
            </p:nvSpPr>
            <p:spPr bwMode="auto">
              <a:xfrm>
                <a:off x="2195379" y="2669398"/>
                <a:ext cx="57352" cy="15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Line 380"/>
              <p:cNvSpPr>
                <a:spLocks noChangeShapeType="1"/>
              </p:cNvSpPr>
              <p:nvPr/>
            </p:nvSpPr>
            <p:spPr bwMode="auto">
              <a:xfrm>
                <a:off x="2195379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381"/>
              <p:cNvSpPr>
                <a:spLocks noChangeShapeType="1"/>
              </p:cNvSpPr>
              <p:nvPr/>
            </p:nvSpPr>
            <p:spPr bwMode="auto">
              <a:xfrm>
                <a:off x="2195379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382"/>
              <p:cNvSpPr>
                <a:spLocks noChangeShapeType="1"/>
              </p:cNvSpPr>
              <p:nvPr/>
            </p:nvSpPr>
            <p:spPr bwMode="auto">
              <a:xfrm>
                <a:off x="219537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383"/>
              <p:cNvSpPr>
                <a:spLocks noChangeShapeType="1"/>
              </p:cNvSpPr>
              <p:nvPr/>
            </p:nvSpPr>
            <p:spPr bwMode="auto">
              <a:xfrm flipH="1">
                <a:off x="219537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Line 384"/>
              <p:cNvSpPr>
                <a:spLocks noChangeShapeType="1"/>
              </p:cNvSpPr>
              <p:nvPr/>
            </p:nvSpPr>
            <p:spPr bwMode="auto">
              <a:xfrm>
                <a:off x="2252732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385"/>
              <p:cNvSpPr>
                <a:spLocks noChangeShapeType="1"/>
              </p:cNvSpPr>
              <p:nvPr/>
            </p:nvSpPr>
            <p:spPr bwMode="auto">
              <a:xfrm>
                <a:off x="2252732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Line 386"/>
              <p:cNvSpPr>
                <a:spLocks noChangeShapeType="1"/>
              </p:cNvSpPr>
              <p:nvPr/>
            </p:nvSpPr>
            <p:spPr bwMode="auto">
              <a:xfrm>
                <a:off x="219537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387"/>
              <p:cNvSpPr>
                <a:spLocks noChangeShapeType="1"/>
              </p:cNvSpPr>
              <p:nvPr/>
            </p:nvSpPr>
            <p:spPr bwMode="auto">
              <a:xfrm flipH="1">
                <a:off x="219537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Rectangle 388"/>
              <p:cNvSpPr>
                <a:spLocks noChangeArrowheads="1"/>
              </p:cNvSpPr>
              <p:nvPr/>
            </p:nvSpPr>
            <p:spPr bwMode="auto">
              <a:xfrm>
                <a:off x="2368870" y="840598"/>
                <a:ext cx="57352" cy="1828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Line 389"/>
              <p:cNvSpPr>
                <a:spLocks noChangeShapeType="1"/>
              </p:cNvSpPr>
              <p:nvPr/>
            </p:nvSpPr>
            <p:spPr bwMode="auto">
              <a:xfrm flipV="1">
                <a:off x="2368870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390"/>
              <p:cNvSpPr>
                <a:spLocks noChangeShapeType="1"/>
              </p:cNvSpPr>
              <p:nvPr/>
            </p:nvSpPr>
            <p:spPr bwMode="auto">
              <a:xfrm>
                <a:off x="2368870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391"/>
              <p:cNvSpPr>
                <a:spLocks noChangeShapeType="1"/>
              </p:cNvSpPr>
              <p:nvPr/>
            </p:nvSpPr>
            <p:spPr bwMode="auto">
              <a:xfrm>
                <a:off x="2368870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392"/>
              <p:cNvSpPr>
                <a:spLocks noChangeShapeType="1"/>
              </p:cNvSpPr>
              <p:nvPr/>
            </p:nvSpPr>
            <p:spPr bwMode="auto">
              <a:xfrm flipH="1">
                <a:off x="2368870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393"/>
              <p:cNvSpPr>
                <a:spLocks noChangeShapeType="1"/>
              </p:cNvSpPr>
              <p:nvPr/>
            </p:nvSpPr>
            <p:spPr bwMode="auto">
              <a:xfrm flipV="1">
                <a:off x="2426223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394"/>
              <p:cNvSpPr>
                <a:spLocks noChangeShapeType="1"/>
              </p:cNvSpPr>
              <p:nvPr/>
            </p:nvSpPr>
            <p:spPr bwMode="auto">
              <a:xfrm>
                <a:off x="2426223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Line 395"/>
              <p:cNvSpPr>
                <a:spLocks noChangeShapeType="1"/>
              </p:cNvSpPr>
              <p:nvPr/>
            </p:nvSpPr>
            <p:spPr bwMode="auto">
              <a:xfrm>
                <a:off x="2368870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Line 396"/>
              <p:cNvSpPr>
                <a:spLocks noChangeShapeType="1"/>
              </p:cNvSpPr>
              <p:nvPr/>
            </p:nvSpPr>
            <p:spPr bwMode="auto">
              <a:xfrm flipH="1">
                <a:off x="2368870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Rectangle 397"/>
              <p:cNvSpPr>
                <a:spLocks noChangeArrowheads="1"/>
              </p:cNvSpPr>
              <p:nvPr/>
            </p:nvSpPr>
            <p:spPr bwMode="auto">
              <a:xfrm>
                <a:off x="2542359" y="1569260"/>
                <a:ext cx="57352" cy="110013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0" name="Line 398"/>
              <p:cNvSpPr>
                <a:spLocks noChangeShapeType="1"/>
              </p:cNvSpPr>
              <p:nvPr/>
            </p:nvSpPr>
            <p:spPr bwMode="auto">
              <a:xfrm flipV="1">
                <a:off x="2542359" y="1569260"/>
                <a:ext cx="0" cy="11001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Line 399"/>
              <p:cNvSpPr>
                <a:spLocks noChangeShapeType="1"/>
              </p:cNvSpPr>
              <p:nvPr/>
            </p:nvSpPr>
            <p:spPr bwMode="auto">
              <a:xfrm>
                <a:off x="2542359" y="1569260"/>
                <a:ext cx="0" cy="11001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Line 400"/>
              <p:cNvSpPr>
                <a:spLocks noChangeShapeType="1"/>
              </p:cNvSpPr>
              <p:nvPr/>
            </p:nvSpPr>
            <p:spPr bwMode="auto">
              <a:xfrm>
                <a:off x="2542359" y="156926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401"/>
              <p:cNvSpPr>
                <a:spLocks noChangeShapeType="1"/>
              </p:cNvSpPr>
              <p:nvPr/>
            </p:nvSpPr>
            <p:spPr bwMode="auto">
              <a:xfrm flipH="1">
                <a:off x="2542359" y="156926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Line 402"/>
              <p:cNvSpPr>
                <a:spLocks noChangeShapeType="1"/>
              </p:cNvSpPr>
              <p:nvPr/>
            </p:nvSpPr>
            <p:spPr bwMode="auto">
              <a:xfrm flipV="1">
                <a:off x="2599712" y="1569260"/>
                <a:ext cx="0" cy="11001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Line 403"/>
              <p:cNvSpPr>
                <a:spLocks noChangeShapeType="1"/>
              </p:cNvSpPr>
              <p:nvPr/>
            </p:nvSpPr>
            <p:spPr bwMode="auto">
              <a:xfrm>
                <a:off x="2599712" y="1569260"/>
                <a:ext cx="0" cy="11001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Line 404"/>
              <p:cNvSpPr>
                <a:spLocks noChangeShapeType="1"/>
              </p:cNvSpPr>
              <p:nvPr/>
            </p:nvSpPr>
            <p:spPr bwMode="auto">
              <a:xfrm>
                <a:off x="254235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405"/>
              <p:cNvSpPr>
                <a:spLocks noChangeShapeType="1"/>
              </p:cNvSpPr>
              <p:nvPr/>
            </p:nvSpPr>
            <p:spPr bwMode="auto">
              <a:xfrm flipH="1">
                <a:off x="254235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406"/>
              <p:cNvSpPr>
                <a:spLocks noChangeShapeType="1"/>
              </p:cNvSpPr>
              <p:nvPr/>
            </p:nvSpPr>
            <p:spPr bwMode="auto">
              <a:xfrm>
                <a:off x="2558132" y="1439085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407"/>
              <p:cNvSpPr>
                <a:spLocks noChangeShapeType="1"/>
              </p:cNvSpPr>
              <p:nvPr/>
            </p:nvSpPr>
            <p:spPr bwMode="auto">
              <a:xfrm>
                <a:off x="2571036" y="1439085"/>
                <a:ext cx="0" cy="1301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Rectangle 408"/>
              <p:cNvSpPr>
                <a:spLocks noChangeArrowheads="1"/>
              </p:cNvSpPr>
              <p:nvPr/>
            </p:nvSpPr>
            <p:spPr bwMode="auto">
              <a:xfrm>
                <a:off x="2715850" y="1316848"/>
                <a:ext cx="57352" cy="1352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1" name="Line 409"/>
              <p:cNvSpPr>
                <a:spLocks noChangeShapeType="1"/>
              </p:cNvSpPr>
              <p:nvPr/>
            </p:nvSpPr>
            <p:spPr bwMode="auto">
              <a:xfrm flipV="1">
                <a:off x="2715850" y="1316848"/>
                <a:ext cx="0" cy="13525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410"/>
              <p:cNvSpPr>
                <a:spLocks noChangeShapeType="1"/>
              </p:cNvSpPr>
              <p:nvPr/>
            </p:nvSpPr>
            <p:spPr bwMode="auto">
              <a:xfrm>
                <a:off x="2715850" y="1316848"/>
                <a:ext cx="0" cy="13525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Line 411"/>
              <p:cNvSpPr>
                <a:spLocks noChangeShapeType="1"/>
              </p:cNvSpPr>
              <p:nvPr/>
            </p:nvSpPr>
            <p:spPr bwMode="auto">
              <a:xfrm>
                <a:off x="2715850" y="131684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Line 412"/>
              <p:cNvSpPr>
                <a:spLocks noChangeShapeType="1"/>
              </p:cNvSpPr>
              <p:nvPr/>
            </p:nvSpPr>
            <p:spPr bwMode="auto">
              <a:xfrm flipH="1">
                <a:off x="2715850" y="131684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Line 413"/>
              <p:cNvSpPr>
                <a:spLocks noChangeShapeType="1"/>
              </p:cNvSpPr>
              <p:nvPr/>
            </p:nvSpPr>
            <p:spPr bwMode="auto">
              <a:xfrm flipV="1">
                <a:off x="2773202" y="1316848"/>
                <a:ext cx="0" cy="13525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Line 414"/>
              <p:cNvSpPr>
                <a:spLocks noChangeShapeType="1"/>
              </p:cNvSpPr>
              <p:nvPr/>
            </p:nvSpPr>
            <p:spPr bwMode="auto">
              <a:xfrm>
                <a:off x="2773202" y="1316848"/>
                <a:ext cx="0" cy="13525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Line 415"/>
              <p:cNvSpPr>
                <a:spLocks noChangeShapeType="1"/>
              </p:cNvSpPr>
              <p:nvPr/>
            </p:nvSpPr>
            <p:spPr bwMode="auto">
              <a:xfrm>
                <a:off x="2715850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Line 416"/>
              <p:cNvSpPr>
                <a:spLocks noChangeShapeType="1"/>
              </p:cNvSpPr>
              <p:nvPr/>
            </p:nvSpPr>
            <p:spPr bwMode="auto">
              <a:xfrm flipH="1">
                <a:off x="2715850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Line 417"/>
              <p:cNvSpPr>
                <a:spLocks noChangeShapeType="1"/>
              </p:cNvSpPr>
              <p:nvPr/>
            </p:nvSpPr>
            <p:spPr bwMode="auto">
              <a:xfrm>
                <a:off x="2731622" y="1216835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Line 418"/>
              <p:cNvSpPr>
                <a:spLocks noChangeShapeType="1"/>
              </p:cNvSpPr>
              <p:nvPr/>
            </p:nvSpPr>
            <p:spPr bwMode="auto">
              <a:xfrm>
                <a:off x="2744525" y="1216835"/>
                <a:ext cx="0" cy="1000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Rectangle 419"/>
              <p:cNvSpPr>
                <a:spLocks noChangeArrowheads="1"/>
              </p:cNvSpPr>
              <p:nvPr/>
            </p:nvSpPr>
            <p:spPr bwMode="auto">
              <a:xfrm>
                <a:off x="2889340" y="1993123"/>
                <a:ext cx="57352" cy="676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Line 420"/>
              <p:cNvSpPr>
                <a:spLocks noChangeShapeType="1"/>
              </p:cNvSpPr>
              <p:nvPr/>
            </p:nvSpPr>
            <p:spPr bwMode="auto">
              <a:xfrm flipV="1">
                <a:off x="2889340" y="1993123"/>
                <a:ext cx="0" cy="676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Line 421"/>
              <p:cNvSpPr>
                <a:spLocks noChangeShapeType="1"/>
              </p:cNvSpPr>
              <p:nvPr/>
            </p:nvSpPr>
            <p:spPr bwMode="auto">
              <a:xfrm>
                <a:off x="2889340" y="1993123"/>
                <a:ext cx="0" cy="676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Line 422"/>
              <p:cNvSpPr>
                <a:spLocks noChangeShapeType="1"/>
              </p:cNvSpPr>
              <p:nvPr/>
            </p:nvSpPr>
            <p:spPr bwMode="auto">
              <a:xfrm>
                <a:off x="2889340" y="1993123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Line 423"/>
              <p:cNvSpPr>
                <a:spLocks noChangeShapeType="1"/>
              </p:cNvSpPr>
              <p:nvPr/>
            </p:nvSpPr>
            <p:spPr bwMode="auto">
              <a:xfrm flipH="1">
                <a:off x="2889340" y="1993123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Line 424"/>
              <p:cNvSpPr>
                <a:spLocks noChangeShapeType="1"/>
              </p:cNvSpPr>
              <p:nvPr/>
            </p:nvSpPr>
            <p:spPr bwMode="auto">
              <a:xfrm flipV="1">
                <a:off x="2946692" y="1993123"/>
                <a:ext cx="0" cy="676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Line 425"/>
              <p:cNvSpPr>
                <a:spLocks noChangeShapeType="1"/>
              </p:cNvSpPr>
              <p:nvPr/>
            </p:nvSpPr>
            <p:spPr bwMode="auto">
              <a:xfrm>
                <a:off x="2946692" y="1993123"/>
                <a:ext cx="0" cy="676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Line 426"/>
              <p:cNvSpPr>
                <a:spLocks noChangeShapeType="1"/>
              </p:cNvSpPr>
              <p:nvPr/>
            </p:nvSpPr>
            <p:spPr bwMode="auto">
              <a:xfrm>
                <a:off x="2889340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Line 427"/>
              <p:cNvSpPr>
                <a:spLocks noChangeShapeType="1"/>
              </p:cNvSpPr>
              <p:nvPr/>
            </p:nvSpPr>
            <p:spPr bwMode="auto">
              <a:xfrm flipH="1">
                <a:off x="2889340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Line 428"/>
              <p:cNvSpPr>
                <a:spLocks noChangeShapeType="1"/>
              </p:cNvSpPr>
              <p:nvPr/>
            </p:nvSpPr>
            <p:spPr bwMode="auto">
              <a:xfrm>
                <a:off x="2905111" y="1855010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Line 429"/>
              <p:cNvSpPr>
                <a:spLocks noChangeShapeType="1"/>
              </p:cNvSpPr>
              <p:nvPr/>
            </p:nvSpPr>
            <p:spPr bwMode="auto">
              <a:xfrm>
                <a:off x="2918016" y="1855010"/>
                <a:ext cx="0" cy="1381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Rectangle 430"/>
              <p:cNvSpPr>
                <a:spLocks noChangeArrowheads="1"/>
              </p:cNvSpPr>
              <p:nvPr/>
            </p:nvSpPr>
            <p:spPr bwMode="auto">
              <a:xfrm>
                <a:off x="2936469" y="2669398"/>
                <a:ext cx="57352" cy="15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3" name="Line 431"/>
              <p:cNvSpPr>
                <a:spLocks noChangeShapeType="1"/>
              </p:cNvSpPr>
              <p:nvPr/>
            </p:nvSpPr>
            <p:spPr bwMode="auto">
              <a:xfrm>
                <a:off x="2936469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Line 432"/>
              <p:cNvSpPr>
                <a:spLocks noChangeShapeType="1"/>
              </p:cNvSpPr>
              <p:nvPr/>
            </p:nvSpPr>
            <p:spPr bwMode="auto">
              <a:xfrm>
                <a:off x="2936469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433"/>
              <p:cNvSpPr>
                <a:spLocks noChangeShapeType="1"/>
              </p:cNvSpPr>
              <p:nvPr/>
            </p:nvSpPr>
            <p:spPr bwMode="auto">
              <a:xfrm>
                <a:off x="293646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434"/>
              <p:cNvSpPr>
                <a:spLocks noChangeShapeType="1"/>
              </p:cNvSpPr>
              <p:nvPr/>
            </p:nvSpPr>
            <p:spPr bwMode="auto">
              <a:xfrm flipH="1">
                <a:off x="293646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435"/>
              <p:cNvSpPr>
                <a:spLocks noChangeShapeType="1"/>
              </p:cNvSpPr>
              <p:nvPr/>
            </p:nvSpPr>
            <p:spPr bwMode="auto">
              <a:xfrm>
                <a:off x="3031709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Line 436"/>
              <p:cNvSpPr>
                <a:spLocks noChangeShapeType="1"/>
              </p:cNvSpPr>
              <p:nvPr/>
            </p:nvSpPr>
            <p:spPr bwMode="auto">
              <a:xfrm>
                <a:off x="3031709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437"/>
              <p:cNvSpPr>
                <a:spLocks noChangeShapeType="1"/>
              </p:cNvSpPr>
              <p:nvPr/>
            </p:nvSpPr>
            <p:spPr bwMode="auto">
              <a:xfrm>
                <a:off x="293646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Line 438"/>
              <p:cNvSpPr>
                <a:spLocks noChangeShapeType="1"/>
              </p:cNvSpPr>
              <p:nvPr/>
            </p:nvSpPr>
            <p:spPr bwMode="auto">
              <a:xfrm flipH="1">
                <a:off x="2936469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Rectangle 439"/>
              <p:cNvSpPr>
                <a:spLocks noChangeArrowheads="1"/>
              </p:cNvSpPr>
              <p:nvPr/>
            </p:nvSpPr>
            <p:spPr bwMode="auto">
              <a:xfrm>
                <a:off x="3147846" y="840598"/>
                <a:ext cx="57352" cy="18288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2" name="Line 440"/>
              <p:cNvSpPr>
                <a:spLocks noChangeShapeType="1"/>
              </p:cNvSpPr>
              <p:nvPr/>
            </p:nvSpPr>
            <p:spPr bwMode="auto">
              <a:xfrm flipV="1">
                <a:off x="3147846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Line 441"/>
              <p:cNvSpPr>
                <a:spLocks noChangeShapeType="1"/>
              </p:cNvSpPr>
              <p:nvPr/>
            </p:nvSpPr>
            <p:spPr bwMode="auto">
              <a:xfrm>
                <a:off x="3147846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442"/>
              <p:cNvSpPr>
                <a:spLocks noChangeShapeType="1"/>
              </p:cNvSpPr>
              <p:nvPr/>
            </p:nvSpPr>
            <p:spPr bwMode="auto">
              <a:xfrm>
                <a:off x="3147846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443"/>
              <p:cNvSpPr>
                <a:spLocks noChangeShapeType="1"/>
              </p:cNvSpPr>
              <p:nvPr/>
            </p:nvSpPr>
            <p:spPr bwMode="auto">
              <a:xfrm flipH="1">
                <a:off x="3147846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444"/>
              <p:cNvSpPr>
                <a:spLocks noChangeShapeType="1"/>
              </p:cNvSpPr>
              <p:nvPr/>
            </p:nvSpPr>
            <p:spPr bwMode="auto">
              <a:xfrm flipV="1">
                <a:off x="3205198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Line 445"/>
              <p:cNvSpPr>
                <a:spLocks noChangeShapeType="1"/>
              </p:cNvSpPr>
              <p:nvPr/>
            </p:nvSpPr>
            <p:spPr bwMode="auto">
              <a:xfrm>
                <a:off x="3205198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Line 446"/>
              <p:cNvSpPr>
                <a:spLocks noChangeShapeType="1"/>
              </p:cNvSpPr>
              <p:nvPr/>
            </p:nvSpPr>
            <p:spPr bwMode="auto">
              <a:xfrm>
                <a:off x="3147846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Line 447"/>
              <p:cNvSpPr>
                <a:spLocks noChangeShapeType="1"/>
              </p:cNvSpPr>
              <p:nvPr/>
            </p:nvSpPr>
            <p:spPr bwMode="auto">
              <a:xfrm flipH="1">
                <a:off x="3147846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Rectangle 448"/>
              <p:cNvSpPr>
                <a:spLocks noChangeArrowheads="1"/>
              </p:cNvSpPr>
              <p:nvPr/>
            </p:nvSpPr>
            <p:spPr bwMode="auto">
              <a:xfrm>
                <a:off x="3321337" y="1261285"/>
                <a:ext cx="57352" cy="140811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1" name="Line 449"/>
              <p:cNvSpPr>
                <a:spLocks noChangeShapeType="1"/>
              </p:cNvSpPr>
              <p:nvPr/>
            </p:nvSpPr>
            <p:spPr bwMode="auto">
              <a:xfrm flipV="1">
                <a:off x="3321337" y="1261285"/>
                <a:ext cx="0" cy="14081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Line 450"/>
              <p:cNvSpPr>
                <a:spLocks noChangeShapeType="1"/>
              </p:cNvSpPr>
              <p:nvPr/>
            </p:nvSpPr>
            <p:spPr bwMode="auto">
              <a:xfrm>
                <a:off x="3321337" y="1261285"/>
                <a:ext cx="0" cy="14081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Line 451"/>
              <p:cNvSpPr>
                <a:spLocks noChangeShapeType="1"/>
              </p:cNvSpPr>
              <p:nvPr/>
            </p:nvSpPr>
            <p:spPr bwMode="auto">
              <a:xfrm>
                <a:off x="3321337" y="1261285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Line 452"/>
              <p:cNvSpPr>
                <a:spLocks noChangeShapeType="1"/>
              </p:cNvSpPr>
              <p:nvPr/>
            </p:nvSpPr>
            <p:spPr bwMode="auto">
              <a:xfrm flipH="1">
                <a:off x="3321337" y="1261285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Line 453"/>
              <p:cNvSpPr>
                <a:spLocks noChangeShapeType="1"/>
              </p:cNvSpPr>
              <p:nvPr/>
            </p:nvSpPr>
            <p:spPr bwMode="auto">
              <a:xfrm flipV="1">
                <a:off x="3378689" y="1261285"/>
                <a:ext cx="0" cy="14081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Line 454"/>
              <p:cNvSpPr>
                <a:spLocks noChangeShapeType="1"/>
              </p:cNvSpPr>
              <p:nvPr/>
            </p:nvSpPr>
            <p:spPr bwMode="auto">
              <a:xfrm>
                <a:off x="3378689" y="1261285"/>
                <a:ext cx="0" cy="14081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Line 455"/>
              <p:cNvSpPr>
                <a:spLocks noChangeShapeType="1"/>
              </p:cNvSpPr>
              <p:nvPr/>
            </p:nvSpPr>
            <p:spPr bwMode="auto">
              <a:xfrm>
                <a:off x="332133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Line 456"/>
              <p:cNvSpPr>
                <a:spLocks noChangeShapeType="1"/>
              </p:cNvSpPr>
              <p:nvPr/>
            </p:nvSpPr>
            <p:spPr bwMode="auto">
              <a:xfrm flipH="1">
                <a:off x="332133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Line 457"/>
              <p:cNvSpPr>
                <a:spLocks noChangeShapeType="1"/>
              </p:cNvSpPr>
              <p:nvPr/>
            </p:nvSpPr>
            <p:spPr bwMode="auto">
              <a:xfrm>
                <a:off x="3335675" y="1212073"/>
                <a:ext cx="301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Line 458"/>
              <p:cNvSpPr>
                <a:spLocks noChangeShapeType="1"/>
              </p:cNvSpPr>
              <p:nvPr/>
            </p:nvSpPr>
            <p:spPr bwMode="auto">
              <a:xfrm>
                <a:off x="3350012" y="1212073"/>
                <a:ext cx="0" cy="492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Rectangle 459"/>
              <p:cNvSpPr>
                <a:spLocks noChangeArrowheads="1"/>
              </p:cNvSpPr>
              <p:nvPr/>
            </p:nvSpPr>
            <p:spPr bwMode="auto">
              <a:xfrm>
                <a:off x="3494826" y="1810560"/>
                <a:ext cx="57352" cy="85883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2" name="Line 460"/>
              <p:cNvSpPr>
                <a:spLocks noChangeShapeType="1"/>
              </p:cNvSpPr>
              <p:nvPr/>
            </p:nvSpPr>
            <p:spPr bwMode="auto">
              <a:xfrm flipV="1">
                <a:off x="3494826" y="1810560"/>
                <a:ext cx="0" cy="8588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461"/>
              <p:cNvSpPr>
                <a:spLocks noChangeShapeType="1"/>
              </p:cNvSpPr>
              <p:nvPr/>
            </p:nvSpPr>
            <p:spPr bwMode="auto">
              <a:xfrm>
                <a:off x="3494826" y="1810560"/>
                <a:ext cx="0" cy="8588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462"/>
              <p:cNvSpPr>
                <a:spLocks noChangeShapeType="1"/>
              </p:cNvSpPr>
              <p:nvPr/>
            </p:nvSpPr>
            <p:spPr bwMode="auto">
              <a:xfrm>
                <a:off x="3494826" y="181056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Line 463"/>
              <p:cNvSpPr>
                <a:spLocks noChangeShapeType="1"/>
              </p:cNvSpPr>
              <p:nvPr/>
            </p:nvSpPr>
            <p:spPr bwMode="auto">
              <a:xfrm flipH="1">
                <a:off x="3494826" y="181056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Line 464"/>
              <p:cNvSpPr>
                <a:spLocks noChangeShapeType="1"/>
              </p:cNvSpPr>
              <p:nvPr/>
            </p:nvSpPr>
            <p:spPr bwMode="auto">
              <a:xfrm flipV="1">
                <a:off x="3552178" y="1810560"/>
                <a:ext cx="0" cy="8588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Line 465"/>
              <p:cNvSpPr>
                <a:spLocks noChangeShapeType="1"/>
              </p:cNvSpPr>
              <p:nvPr/>
            </p:nvSpPr>
            <p:spPr bwMode="auto">
              <a:xfrm>
                <a:off x="3552178" y="1810560"/>
                <a:ext cx="0" cy="8588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Line 466"/>
              <p:cNvSpPr>
                <a:spLocks noChangeShapeType="1"/>
              </p:cNvSpPr>
              <p:nvPr/>
            </p:nvSpPr>
            <p:spPr bwMode="auto">
              <a:xfrm>
                <a:off x="3494826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Line 467"/>
              <p:cNvSpPr>
                <a:spLocks noChangeShapeType="1"/>
              </p:cNvSpPr>
              <p:nvPr/>
            </p:nvSpPr>
            <p:spPr bwMode="auto">
              <a:xfrm flipH="1">
                <a:off x="3494826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Line 468"/>
              <p:cNvSpPr>
                <a:spLocks noChangeShapeType="1"/>
              </p:cNvSpPr>
              <p:nvPr/>
            </p:nvSpPr>
            <p:spPr bwMode="auto">
              <a:xfrm>
                <a:off x="3509165" y="1759760"/>
                <a:ext cx="301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Line 469"/>
              <p:cNvSpPr>
                <a:spLocks noChangeShapeType="1"/>
              </p:cNvSpPr>
              <p:nvPr/>
            </p:nvSpPr>
            <p:spPr bwMode="auto">
              <a:xfrm>
                <a:off x="3523502" y="1759760"/>
                <a:ext cx="0" cy="50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Rectangle 470"/>
              <p:cNvSpPr>
                <a:spLocks noChangeArrowheads="1"/>
              </p:cNvSpPr>
              <p:nvPr/>
            </p:nvSpPr>
            <p:spPr bwMode="auto">
              <a:xfrm>
                <a:off x="3668317" y="2486835"/>
                <a:ext cx="57352" cy="1825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3" name="Line 471"/>
              <p:cNvSpPr>
                <a:spLocks noChangeShapeType="1"/>
              </p:cNvSpPr>
              <p:nvPr/>
            </p:nvSpPr>
            <p:spPr bwMode="auto">
              <a:xfrm flipV="1">
                <a:off x="3668317" y="2486835"/>
                <a:ext cx="0" cy="1825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Line 472"/>
              <p:cNvSpPr>
                <a:spLocks noChangeShapeType="1"/>
              </p:cNvSpPr>
              <p:nvPr/>
            </p:nvSpPr>
            <p:spPr bwMode="auto">
              <a:xfrm>
                <a:off x="3668317" y="2486835"/>
                <a:ext cx="0" cy="1825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Line 473"/>
              <p:cNvSpPr>
                <a:spLocks noChangeShapeType="1"/>
              </p:cNvSpPr>
              <p:nvPr/>
            </p:nvSpPr>
            <p:spPr bwMode="auto">
              <a:xfrm>
                <a:off x="3668317" y="2486835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Line 474"/>
              <p:cNvSpPr>
                <a:spLocks noChangeShapeType="1"/>
              </p:cNvSpPr>
              <p:nvPr/>
            </p:nvSpPr>
            <p:spPr bwMode="auto">
              <a:xfrm flipH="1">
                <a:off x="3668317" y="2486835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Line 475"/>
              <p:cNvSpPr>
                <a:spLocks noChangeShapeType="1"/>
              </p:cNvSpPr>
              <p:nvPr/>
            </p:nvSpPr>
            <p:spPr bwMode="auto">
              <a:xfrm flipV="1">
                <a:off x="3725669" y="2486835"/>
                <a:ext cx="0" cy="1825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Line 476"/>
              <p:cNvSpPr>
                <a:spLocks noChangeShapeType="1"/>
              </p:cNvSpPr>
              <p:nvPr/>
            </p:nvSpPr>
            <p:spPr bwMode="auto">
              <a:xfrm>
                <a:off x="3725669" y="2486835"/>
                <a:ext cx="0" cy="1825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Line 477"/>
              <p:cNvSpPr>
                <a:spLocks noChangeShapeType="1"/>
              </p:cNvSpPr>
              <p:nvPr/>
            </p:nvSpPr>
            <p:spPr bwMode="auto">
              <a:xfrm>
                <a:off x="366831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Line 478"/>
              <p:cNvSpPr>
                <a:spLocks noChangeShapeType="1"/>
              </p:cNvSpPr>
              <p:nvPr/>
            </p:nvSpPr>
            <p:spPr bwMode="auto">
              <a:xfrm flipH="1">
                <a:off x="366831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Line 479"/>
              <p:cNvSpPr>
                <a:spLocks noChangeShapeType="1"/>
              </p:cNvSpPr>
              <p:nvPr/>
            </p:nvSpPr>
            <p:spPr bwMode="auto">
              <a:xfrm>
                <a:off x="3682655" y="2436035"/>
                <a:ext cx="301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Line 480"/>
              <p:cNvSpPr>
                <a:spLocks noChangeShapeType="1"/>
              </p:cNvSpPr>
              <p:nvPr/>
            </p:nvSpPr>
            <p:spPr bwMode="auto">
              <a:xfrm>
                <a:off x="3696992" y="2436035"/>
                <a:ext cx="0" cy="50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Line 481"/>
              <p:cNvSpPr>
                <a:spLocks noChangeShapeType="1"/>
              </p:cNvSpPr>
              <p:nvPr/>
            </p:nvSpPr>
            <p:spPr bwMode="auto">
              <a:xfrm flipV="1">
                <a:off x="1551273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Line 482"/>
              <p:cNvSpPr>
                <a:spLocks noChangeShapeType="1"/>
              </p:cNvSpPr>
              <p:nvPr/>
            </p:nvSpPr>
            <p:spPr bwMode="auto">
              <a:xfrm>
                <a:off x="1551273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Line 483"/>
              <p:cNvSpPr>
                <a:spLocks noChangeShapeType="1"/>
              </p:cNvSpPr>
              <p:nvPr/>
            </p:nvSpPr>
            <p:spPr bwMode="auto">
              <a:xfrm>
                <a:off x="1551273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Line 484"/>
              <p:cNvSpPr>
                <a:spLocks noChangeShapeType="1"/>
              </p:cNvSpPr>
              <p:nvPr/>
            </p:nvSpPr>
            <p:spPr bwMode="auto">
              <a:xfrm flipH="1">
                <a:off x="1551273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Line 485"/>
              <p:cNvSpPr>
                <a:spLocks noChangeShapeType="1"/>
              </p:cNvSpPr>
              <p:nvPr/>
            </p:nvSpPr>
            <p:spPr bwMode="auto">
              <a:xfrm flipV="1">
                <a:off x="1608625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Line 486"/>
              <p:cNvSpPr>
                <a:spLocks noChangeShapeType="1"/>
              </p:cNvSpPr>
              <p:nvPr/>
            </p:nvSpPr>
            <p:spPr bwMode="auto">
              <a:xfrm>
                <a:off x="1608625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Line 487"/>
              <p:cNvSpPr>
                <a:spLocks noChangeShapeType="1"/>
              </p:cNvSpPr>
              <p:nvPr/>
            </p:nvSpPr>
            <p:spPr bwMode="auto">
              <a:xfrm>
                <a:off x="1551273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Line 488"/>
              <p:cNvSpPr>
                <a:spLocks noChangeShapeType="1"/>
              </p:cNvSpPr>
              <p:nvPr/>
            </p:nvSpPr>
            <p:spPr bwMode="auto">
              <a:xfrm flipH="1">
                <a:off x="1551273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Line 489"/>
              <p:cNvSpPr>
                <a:spLocks noChangeShapeType="1"/>
              </p:cNvSpPr>
              <p:nvPr/>
            </p:nvSpPr>
            <p:spPr bwMode="auto">
              <a:xfrm flipV="1">
                <a:off x="1724763" y="1462898"/>
                <a:ext cx="0" cy="1206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Line 490"/>
              <p:cNvSpPr>
                <a:spLocks noChangeShapeType="1"/>
              </p:cNvSpPr>
              <p:nvPr/>
            </p:nvSpPr>
            <p:spPr bwMode="auto">
              <a:xfrm>
                <a:off x="1724763" y="1462898"/>
                <a:ext cx="0" cy="1206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Line 491"/>
              <p:cNvSpPr>
                <a:spLocks noChangeShapeType="1"/>
              </p:cNvSpPr>
              <p:nvPr/>
            </p:nvSpPr>
            <p:spPr bwMode="auto">
              <a:xfrm>
                <a:off x="1724763" y="14628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Line 492"/>
              <p:cNvSpPr>
                <a:spLocks noChangeShapeType="1"/>
              </p:cNvSpPr>
              <p:nvPr/>
            </p:nvSpPr>
            <p:spPr bwMode="auto">
              <a:xfrm flipH="1">
                <a:off x="1724763" y="14628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Line 493"/>
              <p:cNvSpPr>
                <a:spLocks noChangeShapeType="1"/>
              </p:cNvSpPr>
              <p:nvPr/>
            </p:nvSpPr>
            <p:spPr bwMode="auto">
              <a:xfrm flipV="1">
                <a:off x="1782115" y="1462898"/>
                <a:ext cx="0" cy="1206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Line 494"/>
              <p:cNvSpPr>
                <a:spLocks noChangeShapeType="1"/>
              </p:cNvSpPr>
              <p:nvPr/>
            </p:nvSpPr>
            <p:spPr bwMode="auto">
              <a:xfrm>
                <a:off x="1782115" y="1462898"/>
                <a:ext cx="0" cy="1206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Line 495"/>
              <p:cNvSpPr>
                <a:spLocks noChangeShapeType="1"/>
              </p:cNvSpPr>
              <p:nvPr/>
            </p:nvSpPr>
            <p:spPr bwMode="auto">
              <a:xfrm>
                <a:off x="1724763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Line 496"/>
              <p:cNvSpPr>
                <a:spLocks noChangeShapeType="1"/>
              </p:cNvSpPr>
              <p:nvPr/>
            </p:nvSpPr>
            <p:spPr bwMode="auto">
              <a:xfrm flipH="1">
                <a:off x="1724763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Line 497"/>
              <p:cNvSpPr>
                <a:spLocks noChangeShapeType="1"/>
              </p:cNvSpPr>
              <p:nvPr/>
            </p:nvSpPr>
            <p:spPr bwMode="auto">
              <a:xfrm>
                <a:off x="1740535" y="1439085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Line 498"/>
              <p:cNvSpPr>
                <a:spLocks noChangeShapeType="1"/>
              </p:cNvSpPr>
              <p:nvPr/>
            </p:nvSpPr>
            <p:spPr bwMode="auto">
              <a:xfrm>
                <a:off x="1753439" y="1439085"/>
                <a:ext cx="0" cy="238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Line 499"/>
              <p:cNvSpPr>
                <a:spLocks noChangeShapeType="1"/>
              </p:cNvSpPr>
              <p:nvPr/>
            </p:nvSpPr>
            <p:spPr bwMode="auto">
              <a:xfrm flipV="1">
                <a:off x="1898252" y="1508935"/>
                <a:ext cx="0" cy="11604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Line 500"/>
              <p:cNvSpPr>
                <a:spLocks noChangeShapeType="1"/>
              </p:cNvSpPr>
              <p:nvPr/>
            </p:nvSpPr>
            <p:spPr bwMode="auto">
              <a:xfrm>
                <a:off x="1898252" y="1508935"/>
                <a:ext cx="0" cy="11604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Line 501"/>
              <p:cNvSpPr>
                <a:spLocks noChangeShapeType="1"/>
              </p:cNvSpPr>
              <p:nvPr/>
            </p:nvSpPr>
            <p:spPr bwMode="auto">
              <a:xfrm>
                <a:off x="1898252" y="1508935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Line 502"/>
              <p:cNvSpPr>
                <a:spLocks noChangeShapeType="1"/>
              </p:cNvSpPr>
              <p:nvPr/>
            </p:nvSpPr>
            <p:spPr bwMode="auto">
              <a:xfrm flipH="1">
                <a:off x="1898252" y="1508935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Line 503"/>
              <p:cNvSpPr>
                <a:spLocks noChangeShapeType="1"/>
              </p:cNvSpPr>
              <p:nvPr/>
            </p:nvSpPr>
            <p:spPr bwMode="auto">
              <a:xfrm flipV="1">
                <a:off x="1955604" y="1508935"/>
                <a:ext cx="0" cy="11604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Line 504"/>
              <p:cNvSpPr>
                <a:spLocks noChangeShapeType="1"/>
              </p:cNvSpPr>
              <p:nvPr/>
            </p:nvSpPr>
            <p:spPr bwMode="auto">
              <a:xfrm>
                <a:off x="1955604" y="1508935"/>
                <a:ext cx="0" cy="11604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Line 505"/>
              <p:cNvSpPr>
                <a:spLocks noChangeShapeType="1"/>
              </p:cNvSpPr>
              <p:nvPr/>
            </p:nvSpPr>
            <p:spPr bwMode="auto">
              <a:xfrm>
                <a:off x="1898252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Line 506"/>
              <p:cNvSpPr>
                <a:spLocks noChangeShapeType="1"/>
              </p:cNvSpPr>
              <p:nvPr/>
            </p:nvSpPr>
            <p:spPr bwMode="auto">
              <a:xfrm flipH="1">
                <a:off x="1898252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Line 507"/>
              <p:cNvSpPr>
                <a:spLocks noChangeShapeType="1"/>
              </p:cNvSpPr>
              <p:nvPr/>
            </p:nvSpPr>
            <p:spPr bwMode="auto">
              <a:xfrm>
                <a:off x="1912590" y="1443848"/>
                <a:ext cx="301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Line 508"/>
              <p:cNvSpPr>
                <a:spLocks noChangeShapeType="1"/>
              </p:cNvSpPr>
              <p:nvPr/>
            </p:nvSpPr>
            <p:spPr bwMode="auto">
              <a:xfrm>
                <a:off x="1926929" y="1443848"/>
                <a:ext cx="0" cy="650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Line 509"/>
              <p:cNvSpPr>
                <a:spLocks noChangeShapeType="1"/>
              </p:cNvSpPr>
              <p:nvPr/>
            </p:nvSpPr>
            <p:spPr bwMode="auto">
              <a:xfrm flipV="1">
                <a:off x="2071743" y="2129648"/>
                <a:ext cx="0" cy="5397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Line 510"/>
              <p:cNvSpPr>
                <a:spLocks noChangeShapeType="1"/>
              </p:cNvSpPr>
              <p:nvPr/>
            </p:nvSpPr>
            <p:spPr bwMode="auto">
              <a:xfrm>
                <a:off x="2071743" y="2129648"/>
                <a:ext cx="0" cy="5397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Line 511"/>
              <p:cNvSpPr>
                <a:spLocks noChangeShapeType="1"/>
              </p:cNvSpPr>
              <p:nvPr/>
            </p:nvSpPr>
            <p:spPr bwMode="auto">
              <a:xfrm>
                <a:off x="2071743" y="212964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Line 512"/>
              <p:cNvSpPr>
                <a:spLocks noChangeShapeType="1"/>
              </p:cNvSpPr>
              <p:nvPr/>
            </p:nvSpPr>
            <p:spPr bwMode="auto">
              <a:xfrm flipH="1">
                <a:off x="2071743" y="212964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Line 513"/>
              <p:cNvSpPr>
                <a:spLocks noChangeShapeType="1"/>
              </p:cNvSpPr>
              <p:nvPr/>
            </p:nvSpPr>
            <p:spPr bwMode="auto">
              <a:xfrm flipV="1">
                <a:off x="2129095" y="2129648"/>
                <a:ext cx="0" cy="5397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Line 514"/>
              <p:cNvSpPr>
                <a:spLocks noChangeShapeType="1"/>
              </p:cNvSpPr>
              <p:nvPr/>
            </p:nvSpPr>
            <p:spPr bwMode="auto">
              <a:xfrm>
                <a:off x="2129095" y="2129648"/>
                <a:ext cx="0" cy="5397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Line 515"/>
              <p:cNvSpPr>
                <a:spLocks noChangeShapeType="1"/>
              </p:cNvSpPr>
              <p:nvPr/>
            </p:nvSpPr>
            <p:spPr bwMode="auto">
              <a:xfrm>
                <a:off x="2071743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Line 516"/>
              <p:cNvSpPr>
                <a:spLocks noChangeShapeType="1"/>
              </p:cNvSpPr>
              <p:nvPr/>
            </p:nvSpPr>
            <p:spPr bwMode="auto">
              <a:xfrm flipH="1">
                <a:off x="2071743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Line 517"/>
              <p:cNvSpPr>
                <a:spLocks noChangeShapeType="1"/>
              </p:cNvSpPr>
              <p:nvPr/>
            </p:nvSpPr>
            <p:spPr bwMode="auto">
              <a:xfrm>
                <a:off x="2086081" y="2091548"/>
                <a:ext cx="301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Line 518"/>
              <p:cNvSpPr>
                <a:spLocks noChangeShapeType="1"/>
              </p:cNvSpPr>
              <p:nvPr/>
            </p:nvSpPr>
            <p:spPr bwMode="auto">
              <a:xfrm>
                <a:off x="2100419" y="2091548"/>
                <a:ext cx="0" cy="381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Line 519"/>
              <p:cNvSpPr>
                <a:spLocks noChangeShapeType="1"/>
              </p:cNvSpPr>
              <p:nvPr/>
            </p:nvSpPr>
            <p:spPr bwMode="auto">
              <a:xfrm>
                <a:off x="2138027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Line 520"/>
              <p:cNvSpPr>
                <a:spLocks noChangeShapeType="1"/>
              </p:cNvSpPr>
              <p:nvPr/>
            </p:nvSpPr>
            <p:spPr bwMode="auto">
              <a:xfrm>
                <a:off x="2138027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Line 521"/>
              <p:cNvSpPr>
                <a:spLocks noChangeShapeType="1"/>
              </p:cNvSpPr>
              <p:nvPr/>
            </p:nvSpPr>
            <p:spPr bwMode="auto">
              <a:xfrm>
                <a:off x="213802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Line 522"/>
              <p:cNvSpPr>
                <a:spLocks noChangeShapeType="1"/>
              </p:cNvSpPr>
              <p:nvPr/>
            </p:nvSpPr>
            <p:spPr bwMode="auto">
              <a:xfrm flipH="1">
                <a:off x="213802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Line 523"/>
              <p:cNvSpPr>
                <a:spLocks noChangeShapeType="1"/>
              </p:cNvSpPr>
              <p:nvPr/>
            </p:nvSpPr>
            <p:spPr bwMode="auto">
              <a:xfrm>
                <a:off x="2195379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Line 524"/>
              <p:cNvSpPr>
                <a:spLocks noChangeShapeType="1"/>
              </p:cNvSpPr>
              <p:nvPr/>
            </p:nvSpPr>
            <p:spPr bwMode="auto">
              <a:xfrm>
                <a:off x="2195379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Line 525"/>
              <p:cNvSpPr>
                <a:spLocks noChangeShapeType="1"/>
              </p:cNvSpPr>
              <p:nvPr/>
            </p:nvSpPr>
            <p:spPr bwMode="auto">
              <a:xfrm>
                <a:off x="213802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Line 526"/>
              <p:cNvSpPr>
                <a:spLocks noChangeShapeType="1"/>
              </p:cNvSpPr>
              <p:nvPr/>
            </p:nvSpPr>
            <p:spPr bwMode="auto">
              <a:xfrm flipH="1">
                <a:off x="213802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Line 527"/>
              <p:cNvSpPr>
                <a:spLocks noChangeShapeType="1"/>
              </p:cNvSpPr>
              <p:nvPr/>
            </p:nvSpPr>
            <p:spPr bwMode="auto">
              <a:xfrm flipV="1">
                <a:off x="2311518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Line 528"/>
              <p:cNvSpPr>
                <a:spLocks noChangeShapeType="1"/>
              </p:cNvSpPr>
              <p:nvPr/>
            </p:nvSpPr>
            <p:spPr bwMode="auto">
              <a:xfrm>
                <a:off x="2311518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Line 529"/>
              <p:cNvSpPr>
                <a:spLocks noChangeShapeType="1"/>
              </p:cNvSpPr>
              <p:nvPr/>
            </p:nvSpPr>
            <p:spPr bwMode="auto">
              <a:xfrm>
                <a:off x="2311518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Line 530"/>
              <p:cNvSpPr>
                <a:spLocks noChangeShapeType="1"/>
              </p:cNvSpPr>
              <p:nvPr/>
            </p:nvSpPr>
            <p:spPr bwMode="auto">
              <a:xfrm flipH="1">
                <a:off x="2311518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Line 531"/>
              <p:cNvSpPr>
                <a:spLocks noChangeShapeType="1"/>
              </p:cNvSpPr>
              <p:nvPr/>
            </p:nvSpPr>
            <p:spPr bwMode="auto">
              <a:xfrm flipV="1">
                <a:off x="2368870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Line 532"/>
              <p:cNvSpPr>
                <a:spLocks noChangeShapeType="1"/>
              </p:cNvSpPr>
              <p:nvPr/>
            </p:nvSpPr>
            <p:spPr bwMode="auto">
              <a:xfrm>
                <a:off x="2368870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Line 533"/>
              <p:cNvSpPr>
                <a:spLocks noChangeShapeType="1"/>
              </p:cNvSpPr>
              <p:nvPr/>
            </p:nvSpPr>
            <p:spPr bwMode="auto">
              <a:xfrm>
                <a:off x="2311518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Line 534"/>
              <p:cNvSpPr>
                <a:spLocks noChangeShapeType="1"/>
              </p:cNvSpPr>
              <p:nvPr/>
            </p:nvSpPr>
            <p:spPr bwMode="auto">
              <a:xfrm flipH="1">
                <a:off x="2311518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Line 535"/>
              <p:cNvSpPr>
                <a:spLocks noChangeShapeType="1"/>
              </p:cNvSpPr>
              <p:nvPr/>
            </p:nvSpPr>
            <p:spPr bwMode="auto">
              <a:xfrm flipV="1">
                <a:off x="2485007" y="1691498"/>
                <a:ext cx="0" cy="9779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" name="Line 536"/>
              <p:cNvSpPr>
                <a:spLocks noChangeShapeType="1"/>
              </p:cNvSpPr>
              <p:nvPr/>
            </p:nvSpPr>
            <p:spPr bwMode="auto">
              <a:xfrm>
                <a:off x="2485007" y="1691498"/>
                <a:ext cx="0" cy="9779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Line 538"/>
              <p:cNvSpPr>
                <a:spLocks noChangeShapeType="1"/>
              </p:cNvSpPr>
              <p:nvPr/>
            </p:nvSpPr>
            <p:spPr bwMode="auto">
              <a:xfrm>
                <a:off x="2485007" y="16914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Line 539"/>
              <p:cNvSpPr>
                <a:spLocks noChangeShapeType="1"/>
              </p:cNvSpPr>
              <p:nvPr/>
            </p:nvSpPr>
            <p:spPr bwMode="auto">
              <a:xfrm flipH="1">
                <a:off x="2485007" y="16914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Line 540"/>
              <p:cNvSpPr>
                <a:spLocks noChangeShapeType="1"/>
              </p:cNvSpPr>
              <p:nvPr/>
            </p:nvSpPr>
            <p:spPr bwMode="auto">
              <a:xfrm flipV="1">
                <a:off x="2542359" y="1691498"/>
                <a:ext cx="0" cy="9779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Line 541"/>
              <p:cNvSpPr>
                <a:spLocks noChangeShapeType="1"/>
              </p:cNvSpPr>
              <p:nvPr/>
            </p:nvSpPr>
            <p:spPr bwMode="auto">
              <a:xfrm>
                <a:off x="2542359" y="1691498"/>
                <a:ext cx="0" cy="9779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Line 542"/>
              <p:cNvSpPr>
                <a:spLocks noChangeShapeType="1"/>
              </p:cNvSpPr>
              <p:nvPr/>
            </p:nvSpPr>
            <p:spPr bwMode="auto">
              <a:xfrm>
                <a:off x="248500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Line 543"/>
              <p:cNvSpPr>
                <a:spLocks noChangeShapeType="1"/>
              </p:cNvSpPr>
              <p:nvPr/>
            </p:nvSpPr>
            <p:spPr bwMode="auto">
              <a:xfrm flipH="1">
                <a:off x="248500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Line 544"/>
              <p:cNvSpPr>
                <a:spLocks noChangeShapeType="1"/>
              </p:cNvSpPr>
              <p:nvPr/>
            </p:nvSpPr>
            <p:spPr bwMode="auto">
              <a:xfrm>
                <a:off x="2499345" y="1653398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Line 545"/>
              <p:cNvSpPr>
                <a:spLocks noChangeShapeType="1"/>
              </p:cNvSpPr>
              <p:nvPr/>
            </p:nvSpPr>
            <p:spPr bwMode="auto">
              <a:xfrm>
                <a:off x="2513683" y="1653398"/>
                <a:ext cx="0" cy="381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Line 546"/>
              <p:cNvSpPr>
                <a:spLocks noChangeShapeType="1"/>
              </p:cNvSpPr>
              <p:nvPr/>
            </p:nvSpPr>
            <p:spPr bwMode="auto">
              <a:xfrm flipV="1">
                <a:off x="2658497" y="1370823"/>
                <a:ext cx="0" cy="129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Line 547"/>
              <p:cNvSpPr>
                <a:spLocks noChangeShapeType="1"/>
              </p:cNvSpPr>
              <p:nvPr/>
            </p:nvSpPr>
            <p:spPr bwMode="auto">
              <a:xfrm>
                <a:off x="2658497" y="1370823"/>
                <a:ext cx="0" cy="129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Line 548"/>
              <p:cNvSpPr>
                <a:spLocks noChangeShapeType="1"/>
              </p:cNvSpPr>
              <p:nvPr/>
            </p:nvSpPr>
            <p:spPr bwMode="auto">
              <a:xfrm>
                <a:off x="2658497" y="1370823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Line 549"/>
              <p:cNvSpPr>
                <a:spLocks noChangeShapeType="1"/>
              </p:cNvSpPr>
              <p:nvPr/>
            </p:nvSpPr>
            <p:spPr bwMode="auto">
              <a:xfrm flipH="1">
                <a:off x="2658497" y="1370823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Line 550"/>
              <p:cNvSpPr>
                <a:spLocks noChangeShapeType="1"/>
              </p:cNvSpPr>
              <p:nvPr/>
            </p:nvSpPr>
            <p:spPr bwMode="auto">
              <a:xfrm flipV="1">
                <a:off x="2715849" y="1370823"/>
                <a:ext cx="0" cy="129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Line 551"/>
              <p:cNvSpPr>
                <a:spLocks noChangeShapeType="1"/>
              </p:cNvSpPr>
              <p:nvPr/>
            </p:nvSpPr>
            <p:spPr bwMode="auto">
              <a:xfrm>
                <a:off x="2715849" y="1370823"/>
                <a:ext cx="0" cy="1298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" name="Line 552"/>
              <p:cNvSpPr>
                <a:spLocks noChangeShapeType="1"/>
              </p:cNvSpPr>
              <p:nvPr/>
            </p:nvSpPr>
            <p:spPr bwMode="auto">
              <a:xfrm>
                <a:off x="265849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Line 553"/>
              <p:cNvSpPr>
                <a:spLocks noChangeShapeType="1"/>
              </p:cNvSpPr>
              <p:nvPr/>
            </p:nvSpPr>
            <p:spPr bwMode="auto">
              <a:xfrm flipH="1">
                <a:off x="265849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" name="Line 554"/>
              <p:cNvSpPr>
                <a:spLocks noChangeShapeType="1"/>
              </p:cNvSpPr>
              <p:nvPr/>
            </p:nvSpPr>
            <p:spPr bwMode="auto">
              <a:xfrm>
                <a:off x="2672835" y="1216835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" name="Line 555"/>
              <p:cNvSpPr>
                <a:spLocks noChangeShapeType="1"/>
              </p:cNvSpPr>
              <p:nvPr/>
            </p:nvSpPr>
            <p:spPr bwMode="auto">
              <a:xfrm>
                <a:off x="2687173" y="1216835"/>
                <a:ext cx="0" cy="1539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" name="Line 556"/>
              <p:cNvSpPr>
                <a:spLocks noChangeShapeType="1"/>
              </p:cNvSpPr>
              <p:nvPr/>
            </p:nvSpPr>
            <p:spPr bwMode="auto">
              <a:xfrm flipV="1">
                <a:off x="2831987" y="2121710"/>
                <a:ext cx="0" cy="547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" name="Line 557"/>
              <p:cNvSpPr>
                <a:spLocks noChangeShapeType="1"/>
              </p:cNvSpPr>
              <p:nvPr/>
            </p:nvSpPr>
            <p:spPr bwMode="auto">
              <a:xfrm>
                <a:off x="2831987" y="2121710"/>
                <a:ext cx="0" cy="547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" name="Line 558"/>
              <p:cNvSpPr>
                <a:spLocks noChangeShapeType="1"/>
              </p:cNvSpPr>
              <p:nvPr/>
            </p:nvSpPr>
            <p:spPr bwMode="auto">
              <a:xfrm>
                <a:off x="2831987" y="212171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" name="Line 559"/>
              <p:cNvSpPr>
                <a:spLocks noChangeShapeType="1"/>
              </p:cNvSpPr>
              <p:nvPr/>
            </p:nvSpPr>
            <p:spPr bwMode="auto">
              <a:xfrm flipH="1">
                <a:off x="2831987" y="212171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" name="Line 560"/>
              <p:cNvSpPr>
                <a:spLocks noChangeShapeType="1"/>
              </p:cNvSpPr>
              <p:nvPr/>
            </p:nvSpPr>
            <p:spPr bwMode="auto">
              <a:xfrm flipV="1">
                <a:off x="2889339" y="2121710"/>
                <a:ext cx="0" cy="547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" name="Line 561"/>
              <p:cNvSpPr>
                <a:spLocks noChangeShapeType="1"/>
              </p:cNvSpPr>
              <p:nvPr/>
            </p:nvSpPr>
            <p:spPr bwMode="auto">
              <a:xfrm>
                <a:off x="2889339" y="2121710"/>
                <a:ext cx="0" cy="547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" name="Line 562"/>
              <p:cNvSpPr>
                <a:spLocks noChangeShapeType="1"/>
              </p:cNvSpPr>
              <p:nvPr/>
            </p:nvSpPr>
            <p:spPr bwMode="auto">
              <a:xfrm>
                <a:off x="283198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" name="Line 563"/>
              <p:cNvSpPr>
                <a:spLocks noChangeShapeType="1"/>
              </p:cNvSpPr>
              <p:nvPr/>
            </p:nvSpPr>
            <p:spPr bwMode="auto">
              <a:xfrm flipH="1">
                <a:off x="2831987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" name="Line 564"/>
              <p:cNvSpPr>
                <a:spLocks noChangeShapeType="1"/>
              </p:cNvSpPr>
              <p:nvPr/>
            </p:nvSpPr>
            <p:spPr bwMode="auto">
              <a:xfrm>
                <a:off x="2846326" y="1993123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" name="Line 565"/>
              <p:cNvSpPr>
                <a:spLocks noChangeShapeType="1"/>
              </p:cNvSpPr>
              <p:nvPr/>
            </p:nvSpPr>
            <p:spPr bwMode="auto">
              <a:xfrm>
                <a:off x="2860663" y="1993123"/>
                <a:ext cx="0" cy="128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" name="Line 566"/>
              <p:cNvSpPr>
                <a:spLocks noChangeShapeType="1"/>
              </p:cNvSpPr>
              <p:nvPr/>
            </p:nvSpPr>
            <p:spPr bwMode="auto">
              <a:xfrm>
                <a:off x="3043366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" name="Line 567"/>
              <p:cNvSpPr>
                <a:spLocks noChangeShapeType="1"/>
              </p:cNvSpPr>
              <p:nvPr/>
            </p:nvSpPr>
            <p:spPr bwMode="auto">
              <a:xfrm>
                <a:off x="3043366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" name="Line 568"/>
              <p:cNvSpPr>
                <a:spLocks noChangeShapeType="1"/>
              </p:cNvSpPr>
              <p:nvPr/>
            </p:nvSpPr>
            <p:spPr bwMode="auto">
              <a:xfrm>
                <a:off x="3043366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" name="Line 569"/>
              <p:cNvSpPr>
                <a:spLocks noChangeShapeType="1"/>
              </p:cNvSpPr>
              <p:nvPr/>
            </p:nvSpPr>
            <p:spPr bwMode="auto">
              <a:xfrm flipH="1">
                <a:off x="3043366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" name="Line 570"/>
              <p:cNvSpPr>
                <a:spLocks noChangeShapeType="1"/>
              </p:cNvSpPr>
              <p:nvPr/>
            </p:nvSpPr>
            <p:spPr bwMode="auto">
              <a:xfrm>
                <a:off x="2936468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" name="Line 571"/>
              <p:cNvSpPr>
                <a:spLocks noChangeShapeType="1"/>
              </p:cNvSpPr>
              <p:nvPr/>
            </p:nvSpPr>
            <p:spPr bwMode="auto">
              <a:xfrm>
                <a:off x="2936468" y="26693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" name="Line 572"/>
              <p:cNvSpPr>
                <a:spLocks noChangeShapeType="1"/>
              </p:cNvSpPr>
              <p:nvPr/>
            </p:nvSpPr>
            <p:spPr bwMode="auto">
              <a:xfrm>
                <a:off x="3043366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" name="Line 573"/>
              <p:cNvSpPr>
                <a:spLocks noChangeShapeType="1"/>
              </p:cNvSpPr>
              <p:nvPr/>
            </p:nvSpPr>
            <p:spPr bwMode="auto">
              <a:xfrm flipH="1">
                <a:off x="3043366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" name="Line 574"/>
              <p:cNvSpPr>
                <a:spLocks noChangeShapeType="1"/>
              </p:cNvSpPr>
              <p:nvPr/>
            </p:nvSpPr>
            <p:spPr bwMode="auto">
              <a:xfrm flipV="1">
                <a:off x="3090494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" name="Line 575"/>
              <p:cNvSpPr>
                <a:spLocks noChangeShapeType="1"/>
              </p:cNvSpPr>
              <p:nvPr/>
            </p:nvSpPr>
            <p:spPr bwMode="auto">
              <a:xfrm>
                <a:off x="3090494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" name="Line 576"/>
              <p:cNvSpPr>
                <a:spLocks noChangeShapeType="1"/>
              </p:cNvSpPr>
              <p:nvPr/>
            </p:nvSpPr>
            <p:spPr bwMode="auto">
              <a:xfrm>
                <a:off x="3090494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" name="Line 577"/>
              <p:cNvSpPr>
                <a:spLocks noChangeShapeType="1"/>
              </p:cNvSpPr>
              <p:nvPr/>
            </p:nvSpPr>
            <p:spPr bwMode="auto">
              <a:xfrm flipH="1">
                <a:off x="3090494" y="8405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" name="Line 578"/>
              <p:cNvSpPr>
                <a:spLocks noChangeShapeType="1"/>
              </p:cNvSpPr>
              <p:nvPr/>
            </p:nvSpPr>
            <p:spPr bwMode="auto">
              <a:xfrm flipV="1">
                <a:off x="3147845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" name="Line 579"/>
              <p:cNvSpPr>
                <a:spLocks noChangeShapeType="1"/>
              </p:cNvSpPr>
              <p:nvPr/>
            </p:nvSpPr>
            <p:spPr bwMode="auto">
              <a:xfrm>
                <a:off x="3147845" y="840598"/>
                <a:ext cx="0" cy="18288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" name="Line 580"/>
              <p:cNvSpPr>
                <a:spLocks noChangeShapeType="1"/>
              </p:cNvSpPr>
              <p:nvPr/>
            </p:nvSpPr>
            <p:spPr bwMode="auto">
              <a:xfrm>
                <a:off x="3090494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" name="Line 581"/>
              <p:cNvSpPr>
                <a:spLocks noChangeShapeType="1"/>
              </p:cNvSpPr>
              <p:nvPr/>
            </p:nvSpPr>
            <p:spPr bwMode="auto">
              <a:xfrm flipH="1">
                <a:off x="3090494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" name="Line 582"/>
              <p:cNvSpPr>
                <a:spLocks noChangeShapeType="1"/>
              </p:cNvSpPr>
              <p:nvPr/>
            </p:nvSpPr>
            <p:spPr bwMode="auto">
              <a:xfrm flipV="1">
                <a:off x="3263984" y="1343835"/>
                <a:ext cx="0" cy="13255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" name="Line 583"/>
              <p:cNvSpPr>
                <a:spLocks noChangeShapeType="1"/>
              </p:cNvSpPr>
              <p:nvPr/>
            </p:nvSpPr>
            <p:spPr bwMode="auto">
              <a:xfrm>
                <a:off x="3263984" y="1343835"/>
                <a:ext cx="0" cy="13255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Line 584"/>
              <p:cNvSpPr>
                <a:spLocks noChangeShapeType="1"/>
              </p:cNvSpPr>
              <p:nvPr/>
            </p:nvSpPr>
            <p:spPr bwMode="auto">
              <a:xfrm>
                <a:off x="3263984" y="1343835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" name="Line 585"/>
              <p:cNvSpPr>
                <a:spLocks noChangeShapeType="1"/>
              </p:cNvSpPr>
              <p:nvPr/>
            </p:nvSpPr>
            <p:spPr bwMode="auto">
              <a:xfrm flipH="1">
                <a:off x="3263984" y="1343835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" name="Line 586"/>
              <p:cNvSpPr>
                <a:spLocks noChangeShapeType="1"/>
              </p:cNvSpPr>
              <p:nvPr/>
            </p:nvSpPr>
            <p:spPr bwMode="auto">
              <a:xfrm flipV="1">
                <a:off x="3321336" y="1343835"/>
                <a:ext cx="0" cy="13255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" name="Line 587"/>
              <p:cNvSpPr>
                <a:spLocks noChangeShapeType="1"/>
              </p:cNvSpPr>
              <p:nvPr/>
            </p:nvSpPr>
            <p:spPr bwMode="auto">
              <a:xfrm>
                <a:off x="3321336" y="1343835"/>
                <a:ext cx="0" cy="13255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" name="Line 588"/>
              <p:cNvSpPr>
                <a:spLocks noChangeShapeType="1"/>
              </p:cNvSpPr>
              <p:nvPr/>
            </p:nvSpPr>
            <p:spPr bwMode="auto">
              <a:xfrm>
                <a:off x="3263984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" name="Line 589"/>
              <p:cNvSpPr>
                <a:spLocks noChangeShapeType="1"/>
              </p:cNvSpPr>
              <p:nvPr/>
            </p:nvSpPr>
            <p:spPr bwMode="auto">
              <a:xfrm flipH="1">
                <a:off x="3263984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" name="Line 590"/>
              <p:cNvSpPr>
                <a:spLocks noChangeShapeType="1"/>
              </p:cNvSpPr>
              <p:nvPr/>
            </p:nvSpPr>
            <p:spPr bwMode="auto">
              <a:xfrm>
                <a:off x="3278322" y="1280335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" name="Line 591"/>
              <p:cNvSpPr>
                <a:spLocks noChangeShapeType="1"/>
              </p:cNvSpPr>
              <p:nvPr/>
            </p:nvSpPr>
            <p:spPr bwMode="auto">
              <a:xfrm>
                <a:off x="3292660" y="1280335"/>
                <a:ext cx="0" cy="63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" name="Line 592"/>
              <p:cNvSpPr>
                <a:spLocks noChangeShapeType="1"/>
              </p:cNvSpPr>
              <p:nvPr/>
            </p:nvSpPr>
            <p:spPr bwMode="auto">
              <a:xfrm flipV="1">
                <a:off x="3437473" y="1562910"/>
                <a:ext cx="0" cy="11064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" name="Line 593"/>
              <p:cNvSpPr>
                <a:spLocks noChangeShapeType="1"/>
              </p:cNvSpPr>
              <p:nvPr/>
            </p:nvSpPr>
            <p:spPr bwMode="auto">
              <a:xfrm>
                <a:off x="3437473" y="1562910"/>
                <a:ext cx="0" cy="11064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" name="Line 594"/>
              <p:cNvSpPr>
                <a:spLocks noChangeShapeType="1"/>
              </p:cNvSpPr>
              <p:nvPr/>
            </p:nvSpPr>
            <p:spPr bwMode="auto">
              <a:xfrm>
                <a:off x="3437473" y="156291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" name="Line 595"/>
              <p:cNvSpPr>
                <a:spLocks noChangeShapeType="1"/>
              </p:cNvSpPr>
              <p:nvPr/>
            </p:nvSpPr>
            <p:spPr bwMode="auto">
              <a:xfrm flipH="1">
                <a:off x="3437473" y="156291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" name="Line 596"/>
              <p:cNvSpPr>
                <a:spLocks noChangeShapeType="1"/>
              </p:cNvSpPr>
              <p:nvPr/>
            </p:nvSpPr>
            <p:spPr bwMode="auto">
              <a:xfrm flipV="1">
                <a:off x="3494825" y="1562910"/>
                <a:ext cx="0" cy="11064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" name="Line 597"/>
              <p:cNvSpPr>
                <a:spLocks noChangeShapeType="1"/>
              </p:cNvSpPr>
              <p:nvPr/>
            </p:nvSpPr>
            <p:spPr bwMode="auto">
              <a:xfrm>
                <a:off x="3494825" y="1562910"/>
                <a:ext cx="0" cy="11064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" name="Line 598"/>
              <p:cNvSpPr>
                <a:spLocks noChangeShapeType="1"/>
              </p:cNvSpPr>
              <p:nvPr/>
            </p:nvSpPr>
            <p:spPr bwMode="auto">
              <a:xfrm>
                <a:off x="3437473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" name="Line 599"/>
              <p:cNvSpPr>
                <a:spLocks noChangeShapeType="1"/>
              </p:cNvSpPr>
              <p:nvPr/>
            </p:nvSpPr>
            <p:spPr bwMode="auto">
              <a:xfrm flipH="1">
                <a:off x="3437473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" name="Line 600"/>
              <p:cNvSpPr>
                <a:spLocks noChangeShapeType="1"/>
              </p:cNvSpPr>
              <p:nvPr/>
            </p:nvSpPr>
            <p:spPr bwMode="auto">
              <a:xfrm>
                <a:off x="3451812" y="1499410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" name="Line 601"/>
              <p:cNvSpPr>
                <a:spLocks noChangeShapeType="1"/>
              </p:cNvSpPr>
              <p:nvPr/>
            </p:nvSpPr>
            <p:spPr bwMode="auto">
              <a:xfrm>
                <a:off x="3466149" y="1499410"/>
                <a:ext cx="0" cy="63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" name="Line 602"/>
              <p:cNvSpPr>
                <a:spLocks noChangeShapeType="1"/>
              </p:cNvSpPr>
              <p:nvPr/>
            </p:nvSpPr>
            <p:spPr bwMode="auto">
              <a:xfrm flipV="1">
                <a:off x="3610964" y="2248710"/>
                <a:ext cx="0" cy="420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" name="Line 603"/>
              <p:cNvSpPr>
                <a:spLocks noChangeShapeType="1"/>
              </p:cNvSpPr>
              <p:nvPr/>
            </p:nvSpPr>
            <p:spPr bwMode="auto">
              <a:xfrm>
                <a:off x="3610964" y="2248710"/>
                <a:ext cx="0" cy="420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" name="Line 604"/>
              <p:cNvSpPr>
                <a:spLocks noChangeShapeType="1"/>
              </p:cNvSpPr>
              <p:nvPr/>
            </p:nvSpPr>
            <p:spPr bwMode="auto">
              <a:xfrm>
                <a:off x="3610964" y="224871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" name="Line 605"/>
              <p:cNvSpPr>
                <a:spLocks noChangeShapeType="1"/>
              </p:cNvSpPr>
              <p:nvPr/>
            </p:nvSpPr>
            <p:spPr bwMode="auto">
              <a:xfrm flipH="1">
                <a:off x="3610964" y="2248710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" name="Line 606"/>
              <p:cNvSpPr>
                <a:spLocks noChangeShapeType="1"/>
              </p:cNvSpPr>
              <p:nvPr/>
            </p:nvSpPr>
            <p:spPr bwMode="auto">
              <a:xfrm flipV="1">
                <a:off x="3668316" y="2248710"/>
                <a:ext cx="0" cy="420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" name="Line 607"/>
              <p:cNvSpPr>
                <a:spLocks noChangeShapeType="1"/>
              </p:cNvSpPr>
              <p:nvPr/>
            </p:nvSpPr>
            <p:spPr bwMode="auto">
              <a:xfrm>
                <a:off x="3668316" y="2248710"/>
                <a:ext cx="0" cy="4206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" name="Line 608"/>
              <p:cNvSpPr>
                <a:spLocks noChangeShapeType="1"/>
              </p:cNvSpPr>
              <p:nvPr/>
            </p:nvSpPr>
            <p:spPr bwMode="auto">
              <a:xfrm>
                <a:off x="3610964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" name="Line 609"/>
              <p:cNvSpPr>
                <a:spLocks noChangeShapeType="1"/>
              </p:cNvSpPr>
              <p:nvPr/>
            </p:nvSpPr>
            <p:spPr bwMode="auto">
              <a:xfrm flipH="1">
                <a:off x="3610964" y="2669398"/>
                <a:ext cx="573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" name="Line 610"/>
              <p:cNvSpPr>
                <a:spLocks noChangeShapeType="1"/>
              </p:cNvSpPr>
              <p:nvPr/>
            </p:nvSpPr>
            <p:spPr bwMode="auto">
              <a:xfrm>
                <a:off x="3625302" y="2224898"/>
                <a:ext cx="28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Line 611"/>
              <p:cNvSpPr>
                <a:spLocks noChangeShapeType="1"/>
              </p:cNvSpPr>
              <p:nvPr/>
            </p:nvSpPr>
            <p:spPr bwMode="auto">
              <a:xfrm>
                <a:off x="3639640" y="2224898"/>
                <a:ext cx="0" cy="238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" name="Line 625"/>
              <p:cNvSpPr>
                <a:spLocks noChangeShapeType="1"/>
              </p:cNvSpPr>
              <p:nvPr/>
            </p:nvSpPr>
            <p:spPr bwMode="auto">
              <a:xfrm flipV="1">
                <a:off x="1522597" y="840598"/>
                <a:ext cx="0" cy="18288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" name="Line 626"/>
              <p:cNvSpPr>
                <a:spLocks noChangeShapeType="1"/>
              </p:cNvSpPr>
              <p:nvPr/>
            </p:nvSpPr>
            <p:spPr bwMode="auto">
              <a:xfrm flipH="1">
                <a:off x="1472414" y="2669398"/>
                <a:ext cx="5018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" name="Line 628"/>
              <p:cNvSpPr>
                <a:spLocks noChangeShapeType="1"/>
              </p:cNvSpPr>
              <p:nvPr/>
            </p:nvSpPr>
            <p:spPr bwMode="auto">
              <a:xfrm flipH="1">
                <a:off x="1472414" y="2212198"/>
                <a:ext cx="5018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" name="Rectangle 629"/>
              <p:cNvSpPr>
                <a:spLocks noChangeArrowheads="1"/>
              </p:cNvSpPr>
              <p:nvPr/>
            </p:nvSpPr>
            <p:spPr bwMode="auto">
              <a:xfrm>
                <a:off x="1195454" y="2132965"/>
                <a:ext cx="179498" cy="201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25</a:t>
                </a:r>
              </a:p>
            </p:txBody>
          </p:sp>
          <p:sp>
            <p:nvSpPr>
              <p:cNvPr id="287" name="Line 630"/>
              <p:cNvSpPr>
                <a:spLocks noChangeShapeType="1"/>
              </p:cNvSpPr>
              <p:nvPr/>
            </p:nvSpPr>
            <p:spPr bwMode="auto">
              <a:xfrm flipH="1">
                <a:off x="1472414" y="1754998"/>
                <a:ext cx="5018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" name="Rectangle 631"/>
              <p:cNvSpPr>
                <a:spLocks noChangeArrowheads="1"/>
              </p:cNvSpPr>
              <p:nvPr/>
            </p:nvSpPr>
            <p:spPr bwMode="auto">
              <a:xfrm>
                <a:off x="1195454" y="1675765"/>
                <a:ext cx="179498" cy="201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50</a:t>
                </a:r>
              </a:p>
            </p:txBody>
          </p:sp>
          <p:sp>
            <p:nvSpPr>
              <p:cNvPr id="289" name="Line 632"/>
              <p:cNvSpPr>
                <a:spLocks noChangeShapeType="1"/>
              </p:cNvSpPr>
              <p:nvPr/>
            </p:nvSpPr>
            <p:spPr bwMode="auto">
              <a:xfrm flipH="1">
                <a:off x="1472414" y="1297798"/>
                <a:ext cx="5018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0" name="Rectangle 633"/>
              <p:cNvSpPr>
                <a:spLocks noChangeArrowheads="1"/>
              </p:cNvSpPr>
              <p:nvPr/>
            </p:nvSpPr>
            <p:spPr bwMode="auto">
              <a:xfrm>
                <a:off x="1195454" y="1218565"/>
                <a:ext cx="179498" cy="201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75</a:t>
                </a:r>
              </a:p>
            </p:txBody>
          </p:sp>
          <p:sp>
            <p:nvSpPr>
              <p:cNvPr id="291" name="Line 634"/>
              <p:cNvSpPr>
                <a:spLocks noChangeShapeType="1"/>
              </p:cNvSpPr>
              <p:nvPr/>
            </p:nvSpPr>
            <p:spPr bwMode="auto">
              <a:xfrm flipH="1">
                <a:off x="1472414" y="840598"/>
                <a:ext cx="5018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" name="Rectangle 635"/>
              <p:cNvSpPr>
                <a:spLocks noChangeArrowheads="1"/>
              </p:cNvSpPr>
              <p:nvPr/>
            </p:nvSpPr>
            <p:spPr bwMode="auto">
              <a:xfrm>
                <a:off x="1114379" y="761365"/>
                <a:ext cx="269247" cy="201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100</a:t>
                </a:r>
              </a:p>
            </p:txBody>
          </p:sp>
          <p:sp>
            <p:nvSpPr>
              <p:cNvPr id="293" name="Line 612"/>
              <p:cNvSpPr>
                <a:spLocks noChangeShapeType="1"/>
              </p:cNvSpPr>
              <p:nvPr/>
            </p:nvSpPr>
            <p:spPr bwMode="auto">
              <a:xfrm>
                <a:off x="1522597" y="2669398"/>
                <a:ext cx="229071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1" name="TextBox 450"/>
            <p:cNvSpPr txBox="1"/>
            <p:nvPr/>
          </p:nvSpPr>
          <p:spPr>
            <a:xfrm>
              <a:off x="4293687" y="1143000"/>
              <a:ext cx="228600" cy="41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07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02306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8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90086" y="2107886"/>
            <a:ext cx="3796314" cy="2627648"/>
            <a:chOff x="5816388" y="4181559"/>
            <a:chExt cx="2631140" cy="2015430"/>
          </a:xfrm>
        </p:grpSpPr>
        <p:sp>
          <p:nvSpPr>
            <p:cNvPr id="5" name="Text Box 105"/>
            <p:cNvSpPr txBox="1">
              <a:spLocks noChangeArrowheads="1"/>
            </p:cNvSpPr>
            <p:nvPr/>
          </p:nvSpPr>
          <p:spPr bwMode="auto">
            <a:xfrm rot="16200000">
              <a:off x="5544943" y="5093624"/>
              <a:ext cx="756203" cy="213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latin typeface="Times New Roman" pitchFamily="18" charset="0"/>
                  <a:cs typeface="Times New Roman" pitchFamily="18" charset="0"/>
                </a:rPr>
                <a:t>Weight (g)</a:t>
              </a:r>
            </a:p>
          </p:txBody>
        </p:sp>
        <p:grpSp>
          <p:nvGrpSpPr>
            <p:cNvPr id="6" name="Group 1"/>
            <p:cNvGrpSpPr>
              <a:grpSpLocks/>
            </p:cNvGrpSpPr>
            <p:nvPr/>
          </p:nvGrpSpPr>
          <p:grpSpPr bwMode="auto">
            <a:xfrm>
              <a:off x="6070965" y="4181559"/>
              <a:ext cx="2376563" cy="2015430"/>
              <a:chOff x="4620533" y="4043363"/>
              <a:chExt cx="4274230" cy="2179640"/>
            </a:xfrm>
          </p:grpSpPr>
          <p:sp>
            <p:nvSpPr>
              <p:cNvPr id="7" name="AutoShape 264"/>
              <p:cNvSpPr>
                <a:spLocks noChangeAspect="1" noChangeArrowheads="1" noTextEdit="1"/>
              </p:cNvSpPr>
              <p:nvPr/>
            </p:nvSpPr>
            <p:spPr bwMode="auto">
              <a:xfrm>
                <a:off x="4729163" y="4043363"/>
                <a:ext cx="4165600" cy="2159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" name="Group 466"/>
              <p:cNvGrpSpPr>
                <a:grpSpLocks/>
              </p:cNvGrpSpPr>
              <p:nvPr/>
            </p:nvGrpSpPr>
            <p:grpSpPr bwMode="auto">
              <a:xfrm>
                <a:off x="5014913" y="5105400"/>
                <a:ext cx="3128962" cy="420688"/>
                <a:chOff x="3159" y="3216"/>
                <a:chExt cx="1971" cy="265"/>
              </a:xfrm>
            </p:grpSpPr>
            <p:sp>
              <p:nvSpPr>
                <p:cNvPr id="242" name="Freeform 266"/>
                <p:cNvSpPr>
                  <a:spLocks/>
                </p:cNvSpPr>
                <p:nvPr/>
              </p:nvSpPr>
              <p:spPr bwMode="auto">
                <a:xfrm>
                  <a:off x="3159" y="3310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3" name="Line 267"/>
                <p:cNvSpPr>
                  <a:spLocks noChangeShapeType="1"/>
                </p:cNvSpPr>
                <p:nvPr/>
              </p:nvSpPr>
              <p:spPr bwMode="auto">
                <a:xfrm>
                  <a:off x="3183" y="3310"/>
                  <a:ext cx="0" cy="111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4" name="Freeform 268"/>
                <p:cNvSpPr>
                  <a:spLocks/>
                </p:cNvSpPr>
                <p:nvPr/>
              </p:nvSpPr>
              <p:spPr bwMode="auto">
                <a:xfrm>
                  <a:off x="3159" y="342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3183" y="3340"/>
                  <a:ext cx="33" cy="2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" name="Line 270"/>
                <p:cNvSpPr>
                  <a:spLocks noChangeShapeType="1"/>
                </p:cNvSpPr>
                <p:nvPr/>
              </p:nvSpPr>
              <p:spPr bwMode="auto">
                <a:xfrm>
                  <a:off x="3216" y="3340"/>
                  <a:ext cx="0" cy="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7" name="Line 271"/>
                <p:cNvSpPr>
                  <a:spLocks noChangeShapeType="1"/>
                </p:cNvSpPr>
                <p:nvPr/>
              </p:nvSpPr>
              <p:spPr bwMode="auto">
                <a:xfrm>
                  <a:off x="3216" y="3340"/>
                  <a:ext cx="65" cy="39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8" name="Freeform 272"/>
                <p:cNvSpPr>
                  <a:spLocks/>
                </p:cNvSpPr>
                <p:nvPr/>
              </p:nvSpPr>
              <p:spPr bwMode="auto">
                <a:xfrm>
                  <a:off x="3257" y="3323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9" name="Line 273"/>
                <p:cNvSpPr>
                  <a:spLocks noChangeShapeType="1"/>
                </p:cNvSpPr>
                <p:nvPr/>
              </p:nvSpPr>
              <p:spPr bwMode="auto">
                <a:xfrm>
                  <a:off x="3281" y="3323"/>
                  <a:ext cx="0" cy="113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0" name="Freeform 274"/>
                <p:cNvSpPr>
                  <a:spLocks/>
                </p:cNvSpPr>
                <p:nvPr/>
              </p:nvSpPr>
              <p:spPr bwMode="auto">
                <a:xfrm>
                  <a:off x="3257" y="3436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1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3281" y="3350"/>
                  <a:ext cx="65" cy="29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2" name="Line 276"/>
                <p:cNvSpPr>
                  <a:spLocks noChangeShapeType="1"/>
                </p:cNvSpPr>
                <p:nvPr/>
              </p:nvSpPr>
              <p:spPr bwMode="auto">
                <a:xfrm>
                  <a:off x="3346" y="3350"/>
                  <a:ext cx="0" cy="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3" name="Line 277"/>
                <p:cNvSpPr>
                  <a:spLocks noChangeShapeType="1"/>
                </p:cNvSpPr>
                <p:nvPr/>
              </p:nvSpPr>
              <p:spPr bwMode="auto">
                <a:xfrm>
                  <a:off x="3346" y="3350"/>
                  <a:ext cx="66" cy="38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4" name="Freeform 278"/>
                <p:cNvSpPr>
                  <a:spLocks/>
                </p:cNvSpPr>
                <p:nvPr/>
              </p:nvSpPr>
              <p:spPr bwMode="auto">
                <a:xfrm>
                  <a:off x="3388" y="3296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" name="Line 279"/>
                <p:cNvSpPr>
                  <a:spLocks noChangeShapeType="1"/>
                </p:cNvSpPr>
                <p:nvPr/>
              </p:nvSpPr>
              <p:spPr bwMode="auto">
                <a:xfrm>
                  <a:off x="3412" y="3296"/>
                  <a:ext cx="0" cy="18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" name="Freeform 280"/>
                <p:cNvSpPr>
                  <a:spLocks/>
                </p:cNvSpPr>
                <p:nvPr/>
              </p:nvSpPr>
              <p:spPr bwMode="auto">
                <a:xfrm>
                  <a:off x="3388" y="3481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7" name="Line 281"/>
                <p:cNvSpPr>
                  <a:spLocks noChangeShapeType="1"/>
                </p:cNvSpPr>
                <p:nvPr/>
              </p:nvSpPr>
              <p:spPr bwMode="auto">
                <a:xfrm flipV="1">
                  <a:off x="3412" y="3364"/>
                  <a:ext cx="31" cy="2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8" name="Freeform 282"/>
                <p:cNvSpPr>
                  <a:spLocks/>
                </p:cNvSpPr>
                <p:nvPr/>
              </p:nvSpPr>
              <p:spPr bwMode="auto">
                <a:xfrm>
                  <a:off x="3420" y="3331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9" name="Line 283"/>
                <p:cNvSpPr>
                  <a:spLocks noChangeShapeType="1"/>
                </p:cNvSpPr>
                <p:nvPr/>
              </p:nvSpPr>
              <p:spPr bwMode="auto">
                <a:xfrm>
                  <a:off x="3443" y="3331"/>
                  <a:ext cx="0" cy="6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0" name="Freeform 284"/>
                <p:cNvSpPr>
                  <a:spLocks/>
                </p:cNvSpPr>
                <p:nvPr/>
              </p:nvSpPr>
              <p:spPr bwMode="auto">
                <a:xfrm>
                  <a:off x="3420" y="3398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1" name="Line 285"/>
                <p:cNvSpPr>
                  <a:spLocks noChangeShapeType="1"/>
                </p:cNvSpPr>
                <p:nvPr/>
              </p:nvSpPr>
              <p:spPr bwMode="auto">
                <a:xfrm flipV="1">
                  <a:off x="3443" y="3349"/>
                  <a:ext cx="66" cy="1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2" name="Freeform 286"/>
                <p:cNvSpPr>
                  <a:spLocks/>
                </p:cNvSpPr>
                <p:nvPr/>
              </p:nvSpPr>
              <p:spPr bwMode="auto">
                <a:xfrm>
                  <a:off x="3485" y="3288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3" name="Line 287"/>
                <p:cNvSpPr>
                  <a:spLocks noChangeShapeType="1"/>
                </p:cNvSpPr>
                <p:nvPr/>
              </p:nvSpPr>
              <p:spPr bwMode="auto">
                <a:xfrm>
                  <a:off x="3509" y="3288"/>
                  <a:ext cx="0" cy="123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4" name="Freeform 288"/>
                <p:cNvSpPr>
                  <a:spLocks/>
                </p:cNvSpPr>
                <p:nvPr/>
              </p:nvSpPr>
              <p:spPr bwMode="auto">
                <a:xfrm>
                  <a:off x="3485" y="3411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5" name="Line 289"/>
                <p:cNvSpPr>
                  <a:spLocks noChangeShapeType="1"/>
                </p:cNvSpPr>
                <p:nvPr/>
              </p:nvSpPr>
              <p:spPr bwMode="auto">
                <a:xfrm>
                  <a:off x="3509" y="3349"/>
                  <a:ext cx="65" cy="38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" name="Freeform 290"/>
                <p:cNvSpPr>
                  <a:spLocks/>
                </p:cNvSpPr>
                <p:nvPr/>
              </p:nvSpPr>
              <p:spPr bwMode="auto">
                <a:xfrm>
                  <a:off x="3550" y="334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" name="Line 291"/>
                <p:cNvSpPr>
                  <a:spLocks noChangeShapeType="1"/>
                </p:cNvSpPr>
                <p:nvPr/>
              </p:nvSpPr>
              <p:spPr bwMode="auto">
                <a:xfrm>
                  <a:off x="3574" y="3341"/>
                  <a:ext cx="0" cy="9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8" name="Freeform 292"/>
                <p:cNvSpPr>
                  <a:spLocks/>
                </p:cNvSpPr>
                <p:nvPr/>
              </p:nvSpPr>
              <p:spPr bwMode="auto">
                <a:xfrm>
                  <a:off x="3550" y="3433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" name="Line 293"/>
                <p:cNvSpPr>
                  <a:spLocks noChangeShapeType="1"/>
                </p:cNvSpPr>
                <p:nvPr/>
              </p:nvSpPr>
              <p:spPr bwMode="auto">
                <a:xfrm flipV="1">
                  <a:off x="3574" y="3345"/>
                  <a:ext cx="65" cy="42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" name="Freeform 294"/>
                <p:cNvSpPr>
                  <a:spLocks/>
                </p:cNvSpPr>
                <p:nvPr/>
              </p:nvSpPr>
              <p:spPr bwMode="auto">
                <a:xfrm>
                  <a:off x="3615" y="328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1" name="Line 295"/>
                <p:cNvSpPr>
                  <a:spLocks noChangeShapeType="1"/>
                </p:cNvSpPr>
                <p:nvPr/>
              </p:nvSpPr>
              <p:spPr bwMode="auto">
                <a:xfrm>
                  <a:off x="3639" y="3285"/>
                  <a:ext cx="0" cy="12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2" name="Freeform 296"/>
                <p:cNvSpPr>
                  <a:spLocks/>
                </p:cNvSpPr>
                <p:nvPr/>
              </p:nvSpPr>
              <p:spPr bwMode="auto">
                <a:xfrm>
                  <a:off x="3615" y="340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3" name="Line 297"/>
                <p:cNvSpPr>
                  <a:spLocks noChangeShapeType="1"/>
                </p:cNvSpPr>
                <p:nvPr/>
              </p:nvSpPr>
              <p:spPr bwMode="auto">
                <a:xfrm>
                  <a:off x="3639" y="3345"/>
                  <a:ext cx="33" cy="46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4" name="Freeform 298"/>
                <p:cNvSpPr>
                  <a:spLocks/>
                </p:cNvSpPr>
                <p:nvPr/>
              </p:nvSpPr>
              <p:spPr bwMode="auto">
                <a:xfrm>
                  <a:off x="3648" y="335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5" name="Line 299"/>
                <p:cNvSpPr>
                  <a:spLocks noChangeShapeType="1"/>
                </p:cNvSpPr>
                <p:nvPr/>
              </p:nvSpPr>
              <p:spPr bwMode="auto">
                <a:xfrm>
                  <a:off x="3672" y="3357"/>
                  <a:ext cx="0" cy="6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" name="Freeform 300"/>
                <p:cNvSpPr>
                  <a:spLocks/>
                </p:cNvSpPr>
                <p:nvPr/>
              </p:nvSpPr>
              <p:spPr bwMode="auto">
                <a:xfrm>
                  <a:off x="3648" y="3424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" name="Line 301"/>
                <p:cNvSpPr>
                  <a:spLocks noChangeShapeType="1"/>
                </p:cNvSpPr>
                <p:nvPr/>
              </p:nvSpPr>
              <p:spPr bwMode="auto">
                <a:xfrm flipV="1">
                  <a:off x="3672" y="3332"/>
                  <a:ext cx="65" cy="59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" name="Freeform 302"/>
                <p:cNvSpPr>
                  <a:spLocks/>
                </p:cNvSpPr>
                <p:nvPr/>
              </p:nvSpPr>
              <p:spPr bwMode="auto">
                <a:xfrm>
                  <a:off x="3713" y="3285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9" name="Line 303"/>
                <p:cNvSpPr>
                  <a:spLocks noChangeShapeType="1"/>
                </p:cNvSpPr>
                <p:nvPr/>
              </p:nvSpPr>
              <p:spPr bwMode="auto">
                <a:xfrm>
                  <a:off x="3737" y="3285"/>
                  <a:ext cx="0" cy="9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0" name="Freeform 304"/>
                <p:cNvSpPr>
                  <a:spLocks/>
                </p:cNvSpPr>
                <p:nvPr/>
              </p:nvSpPr>
              <p:spPr bwMode="auto">
                <a:xfrm>
                  <a:off x="3713" y="3377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1" name="Line 305"/>
                <p:cNvSpPr>
                  <a:spLocks noChangeShapeType="1"/>
                </p:cNvSpPr>
                <p:nvPr/>
              </p:nvSpPr>
              <p:spPr bwMode="auto">
                <a:xfrm flipV="1">
                  <a:off x="3737" y="3313"/>
                  <a:ext cx="130" cy="19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" name="Freeform 306"/>
                <p:cNvSpPr>
                  <a:spLocks/>
                </p:cNvSpPr>
                <p:nvPr/>
              </p:nvSpPr>
              <p:spPr bwMode="auto">
                <a:xfrm>
                  <a:off x="3843" y="326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3" name="Line 307"/>
                <p:cNvSpPr>
                  <a:spLocks noChangeShapeType="1"/>
                </p:cNvSpPr>
                <p:nvPr/>
              </p:nvSpPr>
              <p:spPr bwMode="auto">
                <a:xfrm>
                  <a:off x="3867" y="3267"/>
                  <a:ext cx="0" cy="91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4" name="Freeform 308"/>
                <p:cNvSpPr>
                  <a:spLocks/>
                </p:cNvSpPr>
                <p:nvPr/>
              </p:nvSpPr>
              <p:spPr bwMode="auto">
                <a:xfrm>
                  <a:off x="3843" y="3358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5" name="Line 309"/>
                <p:cNvSpPr>
                  <a:spLocks noChangeShapeType="1"/>
                </p:cNvSpPr>
                <p:nvPr/>
              </p:nvSpPr>
              <p:spPr bwMode="auto">
                <a:xfrm>
                  <a:off x="3867" y="3313"/>
                  <a:ext cx="33" cy="7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" name="Freeform 310"/>
                <p:cNvSpPr>
                  <a:spLocks/>
                </p:cNvSpPr>
                <p:nvPr/>
              </p:nvSpPr>
              <p:spPr bwMode="auto">
                <a:xfrm>
                  <a:off x="3876" y="3333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" name="Line 311"/>
                <p:cNvSpPr>
                  <a:spLocks noChangeShapeType="1"/>
                </p:cNvSpPr>
                <p:nvPr/>
              </p:nvSpPr>
              <p:spPr bwMode="auto">
                <a:xfrm>
                  <a:off x="3900" y="3333"/>
                  <a:ext cx="0" cy="10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" name="Freeform 312"/>
                <p:cNvSpPr>
                  <a:spLocks/>
                </p:cNvSpPr>
                <p:nvPr/>
              </p:nvSpPr>
              <p:spPr bwMode="auto">
                <a:xfrm>
                  <a:off x="3876" y="343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" name="Line 313"/>
                <p:cNvSpPr>
                  <a:spLocks noChangeShapeType="1"/>
                </p:cNvSpPr>
                <p:nvPr/>
              </p:nvSpPr>
              <p:spPr bwMode="auto">
                <a:xfrm flipV="1">
                  <a:off x="3900" y="3309"/>
                  <a:ext cx="65" cy="7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0" name="Freeform 314"/>
                <p:cNvSpPr>
                  <a:spLocks/>
                </p:cNvSpPr>
                <p:nvPr/>
              </p:nvSpPr>
              <p:spPr bwMode="auto">
                <a:xfrm>
                  <a:off x="3941" y="326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1" name="Line 315"/>
                <p:cNvSpPr>
                  <a:spLocks noChangeShapeType="1"/>
                </p:cNvSpPr>
                <p:nvPr/>
              </p:nvSpPr>
              <p:spPr bwMode="auto">
                <a:xfrm>
                  <a:off x="3965" y="3269"/>
                  <a:ext cx="0" cy="79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2" name="Freeform 316"/>
                <p:cNvSpPr>
                  <a:spLocks/>
                </p:cNvSpPr>
                <p:nvPr/>
              </p:nvSpPr>
              <p:spPr bwMode="auto">
                <a:xfrm>
                  <a:off x="3941" y="3348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3" name="Line 317"/>
                <p:cNvSpPr>
                  <a:spLocks noChangeShapeType="1"/>
                </p:cNvSpPr>
                <p:nvPr/>
              </p:nvSpPr>
              <p:spPr bwMode="auto">
                <a:xfrm>
                  <a:off x="3965" y="3309"/>
                  <a:ext cx="97" cy="6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4" name="Freeform 318"/>
                <p:cNvSpPr>
                  <a:spLocks/>
                </p:cNvSpPr>
                <p:nvPr/>
              </p:nvSpPr>
              <p:spPr bwMode="auto">
                <a:xfrm>
                  <a:off x="4038" y="3310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5" name="Line 319"/>
                <p:cNvSpPr>
                  <a:spLocks noChangeShapeType="1"/>
                </p:cNvSpPr>
                <p:nvPr/>
              </p:nvSpPr>
              <p:spPr bwMode="auto">
                <a:xfrm>
                  <a:off x="4062" y="3310"/>
                  <a:ext cx="0" cy="119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6" name="Freeform 320"/>
                <p:cNvSpPr>
                  <a:spLocks/>
                </p:cNvSpPr>
                <p:nvPr/>
              </p:nvSpPr>
              <p:spPr bwMode="auto">
                <a:xfrm>
                  <a:off x="4038" y="342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" name="Line 321"/>
                <p:cNvSpPr>
                  <a:spLocks noChangeShapeType="1"/>
                </p:cNvSpPr>
                <p:nvPr/>
              </p:nvSpPr>
              <p:spPr bwMode="auto">
                <a:xfrm flipV="1">
                  <a:off x="4062" y="3305"/>
                  <a:ext cx="33" cy="6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8" name="Freeform 322"/>
                <p:cNvSpPr>
                  <a:spLocks/>
                </p:cNvSpPr>
                <p:nvPr/>
              </p:nvSpPr>
              <p:spPr bwMode="auto">
                <a:xfrm>
                  <a:off x="4071" y="327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" name="Line 323"/>
                <p:cNvSpPr>
                  <a:spLocks noChangeShapeType="1"/>
                </p:cNvSpPr>
                <p:nvPr/>
              </p:nvSpPr>
              <p:spPr bwMode="auto">
                <a:xfrm>
                  <a:off x="4095" y="3271"/>
                  <a:ext cx="0" cy="7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0" name="Freeform 324"/>
                <p:cNvSpPr>
                  <a:spLocks/>
                </p:cNvSpPr>
                <p:nvPr/>
              </p:nvSpPr>
              <p:spPr bwMode="auto">
                <a:xfrm>
                  <a:off x="4071" y="334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1" name="Line 325"/>
                <p:cNvSpPr>
                  <a:spLocks noChangeShapeType="1"/>
                </p:cNvSpPr>
                <p:nvPr/>
              </p:nvSpPr>
              <p:spPr bwMode="auto">
                <a:xfrm>
                  <a:off x="4095" y="3305"/>
                  <a:ext cx="65" cy="4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2" name="Freeform 326"/>
                <p:cNvSpPr>
                  <a:spLocks/>
                </p:cNvSpPr>
                <p:nvPr/>
              </p:nvSpPr>
              <p:spPr bwMode="auto">
                <a:xfrm>
                  <a:off x="4136" y="328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3" name="Line 327"/>
                <p:cNvSpPr>
                  <a:spLocks noChangeShapeType="1"/>
                </p:cNvSpPr>
                <p:nvPr/>
              </p:nvSpPr>
              <p:spPr bwMode="auto">
                <a:xfrm>
                  <a:off x="4160" y="3287"/>
                  <a:ext cx="0" cy="11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4" name="Freeform 328"/>
                <p:cNvSpPr>
                  <a:spLocks/>
                </p:cNvSpPr>
                <p:nvPr/>
              </p:nvSpPr>
              <p:spPr bwMode="auto">
                <a:xfrm>
                  <a:off x="4136" y="340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5" name="Line 329"/>
                <p:cNvSpPr>
                  <a:spLocks noChangeShapeType="1"/>
                </p:cNvSpPr>
                <p:nvPr/>
              </p:nvSpPr>
              <p:spPr bwMode="auto">
                <a:xfrm flipV="1">
                  <a:off x="4160" y="3306"/>
                  <a:ext cx="163" cy="40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6" name="Freeform 330"/>
                <p:cNvSpPr>
                  <a:spLocks/>
                </p:cNvSpPr>
                <p:nvPr/>
              </p:nvSpPr>
              <p:spPr bwMode="auto">
                <a:xfrm>
                  <a:off x="4299" y="3262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" name="Line 331"/>
                <p:cNvSpPr>
                  <a:spLocks noChangeShapeType="1"/>
                </p:cNvSpPr>
                <p:nvPr/>
              </p:nvSpPr>
              <p:spPr bwMode="auto">
                <a:xfrm>
                  <a:off x="4323" y="3262"/>
                  <a:ext cx="0" cy="8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" name="Freeform 332"/>
                <p:cNvSpPr>
                  <a:spLocks/>
                </p:cNvSpPr>
                <p:nvPr/>
              </p:nvSpPr>
              <p:spPr bwMode="auto">
                <a:xfrm>
                  <a:off x="4299" y="334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" name="Line 333"/>
                <p:cNvSpPr>
                  <a:spLocks noChangeShapeType="1"/>
                </p:cNvSpPr>
                <p:nvPr/>
              </p:nvSpPr>
              <p:spPr bwMode="auto">
                <a:xfrm>
                  <a:off x="4323" y="3306"/>
                  <a:ext cx="98" cy="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0" name="Freeform 334"/>
                <p:cNvSpPr>
                  <a:spLocks/>
                </p:cNvSpPr>
                <p:nvPr/>
              </p:nvSpPr>
              <p:spPr bwMode="auto">
                <a:xfrm>
                  <a:off x="4397" y="3264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1" name="Line 335"/>
                <p:cNvSpPr>
                  <a:spLocks noChangeShapeType="1"/>
                </p:cNvSpPr>
                <p:nvPr/>
              </p:nvSpPr>
              <p:spPr bwMode="auto">
                <a:xfrm>
                  <a:off x="4421" y="3264"/>
                  <a:ext cx="0" cy="8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2" name="Freeform 336"/>
                <p:cNvSpPr>
                  <a:spLocks/>
                </p:cNvSpPr>
                <p:nvPr/>
              </p:nvSpPr>
              <p:spPr bwMode="auto">
                <a:xfrm>
                  <a:off x="4397" y="334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3" name="Line 337"/>
                <p:cNvSpPr>
                  <a:spLocks noChangeShapeType="1"/>
                </p:cNvSpPr>
                <p:nvPr/>
              </p:nvSpPr>
              <p:spPr bwMode="auto">
                <a:xfrm flipV="1">
                  <a:off x="4421" y="3304"/>
                  <a:ext cx="130" cy="3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4" name="Freeform 338"/>
                <p:cNvSpPr>
                  <a:spLocks/>
                </p:cNvSpPr>
                <p:nvPr/>
              </p:nvSpPr>
              <p:spPr bwMode="auto">
                <a:xfrm>
                  <a:off x="4528" y="3246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5" name="Line 339"/>
                <p:cNvSpPr>
                  <a:spLocks noChangeShapeType="1"/>
                </p:cNvSpPr>
                <p:nvPr/>
              </p:nvSpPr>
              <p:spPr bwMode="auto">
                <a:xfrm>
                  <a:off x="4551" y="3246"/>
                  <a:ext cx="0" cy="11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6" name="Freeform 340"/>
                <p:cNvSpPr>
                  <a:spLocks/>
                </p:cNvSpPr>
                <p:nvPr/>
              </p:nvSpPr>
              <p:spPr bwMode="auto">
                <a:xfrm>
                  <a:off x="4528" y="3363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" name="Line 341"/>
                <p:cNvSpPr>
                  <a:spLocks noChangeShapeType="1"/>
                </p:cNvSpPr>
                <p:nvPr/>
              </p:nvSpPr>
              <p:spPr bwMode="auto">
                <a:xfrm flipV="1">
                  <a:off x="4551" y="3297"/>
                  <a:ext cx="98" cy="7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" name="Freeform 342"/>
                <p:cNvSpPr>
                  <a:spLocks/>
                </p:cNvSpPr>
                <p:nvPr/>
              </p:nvSpPr>
              <p:spPr bwMode="auto">
                <a:xfrm>
                  <a:off x="4625" y="3236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" name="Line 343"/>
                <p:cNvSpPr>
                  <a:spLocks noChangeShapeType="1"/>
                </p:cNvSpPr>
                <p:nvPr/>
              </p:nvSpPr>
              <p:spPr bwMode="auto">
                <a:xfrm>
                  <a:off x="4649" y="3236"/>
                  <a:ext cx="0" cy="12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" name="Freeform 344"/>
                <p:cNvSpPr>
                  <a:spLocks/>
                </p:cNvSpPr>
                <p:nvPr/>
              </p:nvSpPr>
              <p:spPr bwMode="auto">
                <a:xfrm>
                  <a:off x="4625" y="3358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" name="Line 345"/>
                <p:cNvSpPr>
                  <a:spLocks noChangeShapeType="1"/>
                </p:cNvSpPr>
                <p:nvPr/>
              </p:nvSpPr>
              <p:spPr bwMode="auto">
                <a:xfrm>
                  <a:off x="4649" y="3297"/>
                  <a:ext cx="130" cy="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2" name="Freeform 346"/>
                <p:cNvSpPr>
                  <a:spLocks/>
                </p:cNvSpPr>
                <p:nvPr/>
              </p:nvSpPr>
              <p:spPr bwMode="auto">
                <a:xfrm>
                  <a:off x="4755" y="324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3" name="Line 347"/>
                <p:cNvSpPr>
                  <a:spLocks noChangeShapeType="1"/>
                </p:cNvSpPr>
                <p:nvPr/>
              </p:nvSpPr>
              <p:spPr bwMode="auto">
                <a:xfrm>
                  <a:off x="4779" y="3241"/>
                  <a:ext cx="0" cy="121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4" name="Freeform 348"/>
                <p:cNvSpPr>
                  <a:spLocks/>
                </p:cNvSpPr>
                <p:nvPr/>
              </p:nvSpPr>
              <p:spPr bwMode="auto">
                <a:xfrm>
                  <a:off x="4755" y="3362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5" name="Line 349"/>
                <p:cNvSpPr>
                  <a:spLocks noChangeShapeType="1"/>
                </p:cNvSpPr>
                <p:nvPr/>
              </p:nvSpPr>
              <p:spPr bwMode="auto">
                <a:xfrm>
                  <a:off x="4779" y="3301"/>
                  <a:ext cx="98" cy="9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" name="Freeform 350"/>
                <p:cNvSpPr>
                  <a:spLocks/>
                </p:cNvSpPr>
                <p:nvPr/>
              </p:nvSpPr>
              <p:spPr bwMode="auto">
                <a:xfrm>
                  <a:off x="4853" y="3237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7" name="Line 351"/>
                <p:cNvSpPr>
                  <a:spLocks noChangeShapeType="1"/>
                </p:cNvSpPr>
                <p:nvPr/>
              </p:nvSpPr>
              <p:spPr bwMode="auto">
                <a:xfrm>
                  <a:off x="4877" y="3237"/>
                  <a:ext cx="0" cy="14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" name="Freeform 352"/>
                <p:cNvSpPr>
                  <a:spLocks/>
                </p:cNvSpPr>
                <p:nvPr/>
              </p:nvSpPr>
              <p:spPr bwMode="auto">
                <a:xfrm>
                  <a:off x="4853" y="3384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9" name="Line 353"/>
                <p:cNvSpPr>
                  <a:spLocks noChangeShapeType="1"/>
                </p:cNvSpPr>
                <p:nvPr/>
              </p:nvSpPr>
              <p:spPr bwMode="auto">
                <a:xfrm flipV="1">
                  <a:off x="4877" y="3305"/>
                  <a:ext cx="130" cy="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0" name="Freeform 354"/>
                <p:cNvSpPr>
                  <a:spLocks/>
                </p:cNvSpPr>
                <p:nvPr/>
              </p:nvSpPr>
              <p:spPr bwMode="auto">
                <a:xfrm>
                  <a:off x="4983" y="3236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1" name="Line 355"/>
                <p:cNvSpPr>
                  <a:spLocks noChangeShapeType="1"/>
                </p:cNvSpPr>
                <p:nvPr/>
              </p:nvSpPr>
              <p:spPr bwMode="auto">
                <a:xfrm>
                  <a:off x="5007" y="3236"/>
                  <a:ext cx="0" cy="139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2" name="Freeform 356"/>
                <p:cNvSpPr>
                  <a:spLocks/>
                </p:cNvSpPr>
                <p:nvPr/>
              </p:nvSpPr>
              <p:spPr bwMode="auto">
                <a:xfrm>
                  <a:off x="4983" y="337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3" name="Line 357"/>
                <p:cNvSpPr>
                  <a:spLocks noChangeShapeType="1"/>
                </p:cNvSpPr>
                <p:nvPr/>
              </p:nvSpPr>
              <p:spPr bwMode="auto">
                <a:xfrm flipV="1">
                  <a:off x="5007" y="3271"/>
                  <a:ext cx="98" cy="3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4" name="Line 358"/>
                <p:cNvSpPr>
                  <a:spLocks noChangeShapeType="1"/>
                </p:cNvSpPr>
                <p:nvPr/>
              </p:nvSpPr>
              <p:spPr bwMode="auto">
                <a:xfrm>
                  <a:off x="5105" y="3271"/>
                  <a:ext cx="0" cy="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5" name="Oval 359"/>
                <p:cNvSpPr>
                  <a:spLocks noChangeArrowheads="1"/>
                </p:cNvSpPr>
                <p:nvPr/>
              </p:nvSpPr>
              <p:spPr bwMode="auto">
                <a:xfrm>
                  <a:off x="3159" y="3337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36" name="Oval 360"/>
                <p:cNvSpPr>
                  <a:spLocks noChangeArrowheads="1"/>
                </p:cNvSpPr>
                <p:nvPr/>
              </p:nvSpPr>
              <p:spPr bwMode="auto">
                <a:xfrm>
                  <a:off x="3192" y="3312"/>
                  <a:ext cx="48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37" name="Oval 361"/>
                <p:cNvSpPr>
                  <a:spLocks noChangeArrowheads="1"/>
                </p:cNvSpPr>
                <p:nvPr/>
              </p:nvSpPr>
              <p:spPr bwMode="auto">
                <a:xfrm>
                  <a:off x="3257" y="3351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38" name="Oval 362"/>
                <p:cNvSpPr>
                  <a:spLocks noChangeArrowheads="1"/>
                </p:cNvSpPr>
                <p:nvPr/>
              </p:nvSpPr>
              <p:spPr bwMode="auto">
                <a:xfrm>
                  <a:off x="3322" y="3322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39" name="Oval 363"/>
                <p:cNvSpPr>
                  <a:spLocks noChangeArrowheads="1"/>
                </p:cNvSpPr>
                <p:nvPr/>
              </p:nvSpPr>
              <p:spPr bwMode="auto">
                <a:xfrm>
                  <a:off x="3388" y="3360"/>
                  <a:ext cx="48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0" name="Oval 364"/>
                <p:cNvSpPr>
                  <a:spLocks noChangeArrowheads="1"/>
                </p:cNvSpPr>
                <p:nvPr/>
              </p:nvSpPr>
              <p:spPr bwMode="auto">
                <a:xfrm>
                  <a:off x="3420" y="3336"/>
                  <a:ext cx="48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1" name="Oval 365"/>
                <p:cNvSpPr>
                  <a:spLocks noChangeArrowheads="1"/>
                </p:cNvSpPr>
                <p:nvPr/>
              </p:nvSpPr>
              <p:spPr bwMode="auto">
                <a:xfrm>
                  <a:off x="3485" y="3321"/>
                  <a:ext cx="48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2" name="Oval 366"/>
                <p:cNvSpPr>
                  <a:spLocks noChangeArrowheads="1"/>
                </p:cNvSpPr>
                <p:nvPr/>
              </p:nvSpPr>
              <p:spPr bwMode="auto">
                <a:xfrm>
                  <a:off x="3550" y="3359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3" name="Oval 367"/>
                <p:cNvSpPr>
                  <a:spLocks noChangeArrowheads="1"/>
                </p:cNvSpPr>
                <p:nvPr/>
              </p:nvSpPr>
              <p:spPr bwMode="auto">
                <a:xfrm>
                  <a:off x="3615" y="3317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4" name="Oval 368"/>
                <p:cNvSpPr>
                  <a:spLocks noChangeArrowheads="1"/>
                </p:cNvSpPr>
                <p:nvPr/>
              </p:nvSpPr>
              <p:spPr bwMode="auto">
                <a:xfrm>
                  <a:off x="3648" y="3362"/>
                  <a:ext cx="49" cy="5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5" name="Oval 369"/>
                <p:cNvSpPr>
                  <a:spLocks noChangeArrowheads="1"/>
                </p:cNvSpPr>
                <p:nvPr/>
              </p:nvSpPr>
              <p:spPr bwMode="auto">
                <a:xfrm>
                  <a:off x="3713" y="3303"/>
                  <a:ext cx="48" cy="5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6" name="Oval 370"/>
                <p:cNvSpPr>
                  <a:spLocks noChangeArrowheads="1"/>
                </p:cNvSpPr>
                <p:nvPr/>
              </p:nvSpPr>
              <p:spPr bwMode="auto">
                <a:xfrm>
                  <a:off x="3843" y="3285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7" name="Oval 371"/>
                <p:cNvSpPr>
                  <a:spLocks noChangeArrowheads="1"/>
                </p:cNvSpPr>
                <p:nvPr/>
              </p:nvSpPr>
              <p:spPr bwMode="auto">
                <a:xfrm>
                  <a:off x="3876" y="3356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8" name="Oval 372"/>
                <p:cNvSpPr>
                  <a:spLocks noChangeArrowheads="1"/>
                </p:cNvSpPr>
                <p:nvPr/>
              </p:nvSpPr>
              <p:spPr bwMode="auto">
                <a:xfrm>
                  <a:off x="3941" y="3281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9" name="Oval 373"/>
                <p:cNvSpPr>
                  <a:spLocks noChangeArrowheads="1"/>
                </p:cNvSpPr>
                <p:nvPr/>
              </p:nvSpPr>
              <p:spPr bwMode="auto">
                <a:xfrm>
                  <a:off x="4038" y="3342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0" name="Oval 374"/>
                <p:cNvSpPr>
                  <a:spLocks noChangeArrowheads="1"/>
                </p:cNvSpPr>
                <p:nvPr/>
              </p:nvSpPr>
              <p:spPr bwMode="auto">
                <a:xfrm>
                  <a:off x="4071" y="3277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1" name="Oval 375"/>
                <p:cNvSpPr>
                  <a:spLocks noChangeArrowheads="1"/>
                </p:cNvSpPr>
                <p:nvPr/>
              </p:nvSpPr>
              <p:spPr bwMode="auto">
                <a:xfrm>
                  <a:off x="4136" y="3317"/>
                  <a:ext cx="49" cy="5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2" name="Oval 376"/>
                <p:cNvSpPr>
                  <a:spLocks noChangeArrowheads="1"/>
                </p:cNvSpPr>
                <p:nvPr/>
              </p:nvSpPr>
              <p:spPr bwMode="auto">
                <a:xfrm>
                  <a:off x="4299" y="3278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3" name="Oval 377"/>
                <p:cNvSpPr>
                  <a:spLocks noChangeArrowheads="1"/>
                </p:cNvSpPr>
                <p:nvPr/>
              </p:nvSpPr>
              <p:spPr bwMode="auto">
                <a:xfrm>
                  <a:off x="4397" y="3279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4" name="Oval 378"/>
                <p:cNvSpPr>
                  <a:spLocks noChangeArrowheads="1"/>
                </p:cNvSpPr>
                <p:nvPr/>
              </p:nvSpPr>
              <p:spPr bwMode="auto">
                <a:xfrm>
                  <a:off x="4528" y="3276"/>
                  <a:ext cx="48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5" name="Oval 379"/>
                <p:cNvSpPr>
                  <a:spLocks noChangeArrowheads="1"/>
                </p:cNvSpPr>
                <p:nvPr/>
              </p:nvSpPr>
              <p:spPr bwMode="auto">
                <a:xfrm>
                  <a:off x="4625" y="3269"/>
                  <a:ext cx="48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6" name="Oval 380"/>
                <p:cNvSpPr>
                  <a:spLocks noChangeArrowheads="1"/>
                </p:cNvSpPr>
                <p:nvPr/>
              </p:nvSpPr>
              <p:spPr bwMode="auto">
                <a:xfrm>
                  <a:off x="4755" y="3272"/>
                  <a:ext cx="49" cy="5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7" name="Oval 381"/>
                <p:cNvSpPr>
                  <a:spLocks noChangeArrowheads="1"/>
                </p:cNvSpPr>
                <p:nvPr/>
              </p:nvSpPr>
              <p:spPr bwMode="auto">
                <a:xfrm>
                  <a:off x="4853" y="3282"/>
                  <a:ext cx="48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8" name="Oval 382"/>
                <p:cNvSpPr>
                  <a:spLocks noChangeArrowheads="1"/>
                </p:cNvSpPr>
                <p:nvPr/>
              </p:nvSpPr>
              <p:spPr bwMode="auto">
                <a:xfrm>
                  <a:off x="4983" y="3277"/>
                  <a:ext cx="49" cy="5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59" name="Oval 383"/>
                <p:cNvSpPr>
                  <a:spLocks noChangeArrowheads="1"/>
                </p:cNvSpPr>
                <p:nvPr/>
              </p:nvSpPr>
              <p:spPr bwMode="auto">
                <a:xfrm>
                  <a:off x="5081" y="3242"/>
                  <a:ext cx="49" cy="5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60" name="Freeform 384"/>
                <p:cNvSpPr>
                  <a:spLocks/>
                </p:cNvSpPr>
                <p:nvPr/>
              </p:nvSpPr>
              <p:spPr bwMode="auto">
                <a:xfrm>
                  <a:off x="3159" y="3238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1" name="Line 385"/>
                <p:cNvSpPr>
                  <a:spLocks noChangeShapeType="1"/>
                </p:cNvSpPr>
                <p:nvPr/>
              </p:nvSpPr>
              <p:spPr bwMode="auto">
                <a:xfrm>
                  <a:off x="3183" y="3238"/>
                  <a:ext cx="0" cy="7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2" name="Line 386"/>
                <p:cNvSpPr>
                  <a:spLocks noChangeShapeType="1"/>
                </p:cNvSpPr>
                <p:nvPr/>
              </p:nvSpPr>
              <p:spPr bwMode="auto">
                <a:xfrm flipV="1">
                  <a:off x="3183" y="3369"/>
                  <a:ext cx="0" cy="7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3" name="Freeform 387"/>
                <p:cNvSpPr>
                  <a:spLocks/>
                </p:cNvSpPr>
                <p:nvPr/>
              </p:nvSpPr>
              <p:spPr bwMode="auto">
                <a:xfrm>
                  <a:off x="3159" y="3444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4" name="Line 388"/>
                <p:cNvSpPr>
                  <a:spLocks noChangeShapeType="1"/>
                </p:cNvSpPr>
                <p:nvPr/>
              </p:nvSpPr>
              <p:spPr bwMode="auto">
                <a:xfrm flipV="1">
                  <a:off x="3183" y="3305"/>
                  <a:ext cx="33" cy="36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5" name="Freeform 389"/>
                <p:cNvSpPr>
                  <a:spLocks/>
                </p:cNvSpPr>
                <p:nvPr/>
              </p:nvSpPr>
              <p:spPr bwMode="auto">
                <a:xfrm>
                  <a:off x="3192" y="3272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6" name="Line 390"/>
                <p:cNvSpPr>
                  <a:spLocks noChangeShapeType="1"/>
                </p:cNvSpPr>
                <p:nvPr/>
              </p:nvSpPr>
              <p:spPr bwMode="auto">
                <a:xfrm>
                  <a:off x="3216" y="3272"/>
                  <a:ext cx="0" cy="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7" name="Line 391"/>
                <p:cNvSpPr>
                  <a:spLocks noChangeShapeType="1"/>
                </p:cNvSpPr>
                <p:nvPr/>
              </p:nvSpPr>
              <p:spPr bwMode="auto">
                <a:xfrm flipV="1">
                  <a:off x="3216" y="3333"/>
                  <a:ext cx="0" cy="4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" name="Freeform 392"/>
                <p:cNvSpPr>
                  <a:spLocks/>
                </p:cNvSpPr>
                <p:nvPr/>
              </p:nvSpPr>
              <p:spPr bwMode="auto">
                <a:xfrm>
                  <a:off x="3192" y="3337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" name="Line 393"/>
                <p:cNvSpPr>
                  <a:spLocks noChangeShapeType="1"/>
                </p:cNvSpPr>
                <p:nvPr/>
              </p:nvSpPr>
              <p:spPr bwMode="auto">
                <a:xfrm>
                  <a:off x="3216" y="3305"/>
                  <a:ext cx="65" cy="37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" name="Freeform 394"/>
                <p:cNvSpPr>
                  <a:spLocks/>
                </p:cNvSpPr>
                <p:nvPr/>
              </p:nvSpPr>
              <p:spPr bwMode="auto">
                <a:xfrm>
                  <a:off x="3257" y="324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" name="Line 395"/>
                <p:cNvSpPr>
                  <a:spLocks noChangeShapeType="1"/>
                </p:cNvSpPr>
                <p:nvPr/>
              </p:nvSpPr>
              <p:spPr bwMode="auto">
                <a:xfrm>
                  <a:off x="3281" y="3249"/>
                  <a:ext cx="0" cy="6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2" name="Line 396"/>
                <p:cNvSpPr>
                  <a:spLocks noChangeShapeType="1"/>
                </p:cNvSpPr>
                <p:nvPr/>
              </p:nvSpPr>
              <p:spPr bwMode="auto">
                <a:xfrm flipV="1">
                  <a:off x="3281" y="3370"/>
                  <a:ext cx="0" cy="64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3" name="Freeform 397"/>
                <p:cNvSpPr>
                  <a:spLocks/>
                </p:cNvSpPr>
                <p:nvPr/>
              </p:nvSpPr>
              <p:spPr bwMode="auto">
                <a:xfrm>
                  <a:off x="3257" y="3434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4" name="Line 398"/>
                <p:cNvSpPr>
                  <a:spLocks noChangeShapeType="1"/>
                </p:cNvSpPr>
                <p:nvPr/>
              </p:nvSpPr>
              <p:spPr bwMode="auto">
                <a:xfrm flipV="1">
                  <a:off x="3281" y="3306"/>
                  <a:ext cx="65" cy="36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5" name="Freeform 399"/>
                <p:cNvSpPr>
                  <a:spLocks/>
                </p:cNvSpPr>
                <p:nvPr/>
              </p:nvSpPr>
              <p:spPr bwMode="auto">
                <a:xfrm>
                  <a:off x="3322" y="3272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6" name="Line 400"/>
                <p:cNvSpPr>
                  <a:spLocks noChangeShapeType="1"/>
                </p:cNvSpPr>
                <p:nvPr/>
              </p:nvSpPr>
              <p:spPr bwMode="auto">
                <a:xfrm>
                  <a:off x="3346" y="3272"/>
                  <a:ext cx="0" cy="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7" name="Line 401"/>
                <p:cNvSpPr>
                  <a:spLocks noChangeShapeType="1"/>
                </p:cNvSpPr>
                <p:nvPr/>
              </p:nvSpPr>
              <p:spPr bwMode="auto">
                <a:xfrm flipV="1">
                  <a:off x="3346" y="3334"/>
                  <a:ext cx="0" cy="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8" name="Freeform 402"/>
                <p:cNvSpPr>
                  <a:spLocks/>
                </p:cNvSpPr>
                <p:nvPr/>
              </p:nvSpPr>
              <p:spPr bwMode="auto">
                <a:xfrm>
                  <a:off x="3322" y="334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" name="Line 403"/>
                <p:cNvSpPr>
                  <a:spLocks noChangeShapeType="1"/>
                </p:cNvSpPr>
                <p:nvPr/>
              </p:nvSpPr>
              <p:spPr bwMode="auto">
                <a:xfrm>
                  <a:off x="3346" y="3306"/>
                  <a:ext cx="66" cy="3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" name="Freeform 404"/>
                <p:cNvSpPr>
                  <a:spLocks/>
                </p:cNvSpPr>
                <p:nvPr/>
              </p:nvSpPr>
              <p:spPr bwMode="auto">
                <a:xfrm>
                  <a:off x="3388" y="3251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" name="Line 405"/>
                <p:cNvSpPr>
                  <a:spLocks noChangeShapeType="1"/>
                </p:cNvSpPr>
                <p:nvPr/>
              </p:nvSpPr>
              <p:spPr bwMode="auto">
                <a:xfrm>
                  <a:off x="3412" y="3251"/>
                  <a:ext cx="0" cy="5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2" name="Line 406"/>
                <p:cNvSpPr>
                  <a:spLocks noChangeShapeType="1"/>
                </p:cNvSpPr>
                <p:nvPr/>
              </p:nvSpPr>
              <p:spPr bwMode="auto">
                <a:xfrm flipV="1">
                  <a:off x="3412" y="3365"/>
                  <a:ext cx="0" cy="5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3" name="Freeform 407"/>
                <p:cNvSpPr>
                  <a:spLocks/>
                </p:cNvSpPr>
                <p:nvPr/>
              </p:nvSpPr>
              <p:spPr bwMode="auto">
                <a:xfrm>
                  <a:off x="3388" y="3423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4" name="Line 408"/>
                <p:cNvSpPr>
                  <a:spLocks noChangeShapeType="1"/>
                </p:cNvSpPr>
                <p:nvPr/>
              </p:nvSpPr>
              <p:spPr bwMode="auto">
                <a:xfrm flipV="1">
                  <a:off x="3412" y="3306"/>
                  <a:ext cx="31" cy="3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5" name="Freeform 409"/>
                <p:cNvSpPr>
                  <a:spLocks/>
                </p:cNvSpPr>
                <p:nvPr/>
              </p:nvSpPr>
              <p:spPr bwMode="auto">
                <a:xfrm>
                  <a:off x="3420" y="3272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6" name="Line 410"/>
                <p:cNvSpPr>
                  <a:spLocks noChangeShapeType="1"/>
                </p:cNvSpPr>
                <p:nvPr/>
              </p:nvSpPr>
              <p:spPr bwMode="auto">
                <a:xfrm>
                  <a:off x="3443" y="3272"/>
                  <a:ext cx="0" cy="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7" name="Line 411"/>
                <p:cNvSpPr>
                  <a:spLocks noChangeShapeType="1"/>
                </p:cNvSpPr>
                <p:nvPr/>
              </p:nvSpPr>
              <p:spPr bwMode="auto">
                <a:xfrm flipV="1">
                  <a:off x="3443" y="3334"/>
                  <a:ext cx="0" cy="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8" name="Freeform 412"/>
                <p:cNvSpPr>
                  <a:spLocks/>
                </p:cNvSpPr>
                <p:nvPr/>
              </p:nvSpPr>
              <p:spPr bwMode="auto">
                <a:xfrm>
                  <a:off x="3420" y="3340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9" name="Line 413"/>
                <p:cNvSpPr>
                  <a:spLocks noChangeShapeType="1"/>
                </p:cNvSpPr>
                <p:nvPr/>
              </p:nvSpPr>
              <p:spPr bwMode="auto">
                <a:xfrm>
                  <a:off x="3443" y="3306"/>
                  <a:ext cx="66" cy="16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" name="Freeform 414"/>
                <p:cNvSpPr>
                  <a:spLocks/>
                </p:cNvSpPr>
                <p:nvPr/>
              </p:nvSpPr>
              <p:spPr bwMode="auto">
                <a:xfrm>
                  <a:off x="3485" y="3234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1" name="Line 415"/>
                <p:cNvSpPr>
                  <a:spLocks noChangeShapeType="1"/>
                </p:cNvSpPr>
                <p:nvPr/>
              </p:nvSpPr>
              <p:spPr bwMode="auto">
                <a:xfrm>
                  <a:off x="3509" y="3234"/>
                  <a:ext cx="0" cy="6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2" name="Line 416"/>
                <p:cNvSpPr>
                  <a:spLocks noChangeShapeType="1"/>
                </p:cNvSpPr>
                <p:nvPr/>
              </p:nvSpPr>
              <p:spPr bwMode="auto">
                <a:xfrm flipV="1">
                  <a:off x="3509" y="3350"/>
                  <a:ext cx="0" cy="6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3" name="Freeform 417"/>
                <p:cNvSpPr>
                  <a:spLocks/>
                </p:cNvSpPr>
                <p:nvPr/>
              </p:nvSpPr>
              <p:spPr bwMode="auto">
                <a:xfrm>
                  <a:off x="3485" y="3410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4" name="Line 418"/>
                <p:cNvSpPr>
                  <a:spLocks noChangeShapeType="1"/>
                </p:cNvSpPr>
                <p:nvPr/>
              </p:nvSpPr>
              <p:spPr bwMode="auto">
                <a:xfrm flipV="1">
                  <a:off x="3509" y="3321"/>
                  <a:ext cx="65" cy="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5" name="Freeform 419"/>
                <p:cNvSpPr>
                  <a:spLocks/>
                </p:cNvSpPr>
                <p:nvPr/>
              </p:nvSpPr>
              <p:spPr bwMode="auto">
                <a:xfrm>
                  <a:off x="3550" y="328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6" name="Line 420"/>
                <p:cNvSpPr>
                  <a:spLocks noChangeShapeType="1"/>
                </p:cNvSpPr>
                <p:nvPr/>
              </p:nvSpPr>
              <p:spPr bwMode="auto">
                <a:xfrm>
                  <a:off x="3574" y="3287"/>
                  <a:ext cx="0" cy="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7" name="Line 421"/>
                <p:cNvSpPr>
                  <a:spLocks noChangeShapeType="1"/>
                </p:cNvSpPr>
                <p:nvPr/>
              </p:nvSpPr>
              <p:spPr bwMode="auto">
                <a:xfrm flipV="1">
                  <a:off x="3574" y="3349"/>
                  <a:ext cx="0" cy="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8" name="Freeform 422"/>
                <p:cNvSpPr>
                  <a:spLocks/>
                </p:cNvSpPr>
                <p:nvPr/>
              </p:nvSpPr>
              <p:spPr bwMode="auto">
                <a:xfrm>
                  <a:off x="3550" y="3356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9" name="Line 423"/>
                <p:cNvSpPr>
                  <a:spLocks noChangeShapeType="1"/>
                </p:cNvSpPr>
                <p:nvPr/>
              </p:nvSpPr>
              <p:spPr bwMode="auto">
                <a:xfrm flipV="1">
                  <a:off x="3574" y="3316"/>
                  <a:ext cx="65" cy="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" name="Freeform 424"/>
                <p:cNvSpPr>
                  <a:spLocks/>
                </p:cNvSpPr>
                <p:nvPr/>
              </p:nvSpPr>
              <p:spPr bwMode="auto">
                <a:xfrm>
                  <a:off x="3615" y="322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" name="Line 425"/>
                <p:cNvSpPr>
                  <a:spLocks noChangeShapeType="1"/>
                </p:cNvSpPr>
                <p:nvPr/>
              </p:nvSpPr>
              <p:spPr bwMode="auto">
                <a:xfrm>
                  <a:off x="3639" y="3229"/>
                  <a:ext cx="0" cy="5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" name="Line 426"/>
                <p:cNvSpPr>
                  <a:spLocks noChangeShapeType="1"/>
                </p:cNvSpPr>
                <p:nvPr/>
              </p:nvSpPr>
              <p:spPr bwMode="auto">
                <a:xfrm flipV="1">
                  <a:off x="3639" y="3344"/>
                  <a:ext cx="0" cy="5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" name="Freeform 427"/>
                <p:cNvSpPr>
                  <a:spLocks/>
                </p:cNvSpPr>
                <p:nvPr/>
              </p:nvSpPr>
              <p:spPr bwMode="auto">
                <a:xfrm>
                  <a:off x="3615" y="340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4" name="Line 428"/>
                <p:cNvSpPr>
                  <a:spLocks noChangeShapeType="1"/>
                </p:cNvSpPr>
                <p:nvPr/>
              </p:nvSpPr>
              <p:spPr bwMode="auto">
                <a:xfrm flipV="1">
                  <a:off x="3639" y="3309"/>
                  <a:ext cx="33" cy="7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5" name="Freeform 429"/>
                <p:cNvSpPr>
                  <a:spLocks/>
                </p:cNvSpPr>
                <p:nvPr/>
              </p:nvSpPr>
              <p:spPr bwMode="auto">
                <a:xfrm>
                  <a:off x="3648" y="327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6" name="Line 430"/>
                <p:cNvSpPr>
                  <a:spLocks noChangeShapeType="1"/>
                </p:cNvSpPr>
                <p:nvPr/>
              </p:nvSpPr>
              <p:spPr bwMode="auto">
                <a:xfrm>
                  <a:off x="3672" y="3279"/>
                  <a:ext cx="0" cy="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" name="Line 431"/>
                <p:cNvSpPr>
                  <a:spLocks noChangeShapeType="1"/>
                </p:cNvSpPr>
                <p:nvPr/>
              </p:nvSpPr>
              <p:spPr bwMode="auto">
                <a:xfrm flipV="1">
                  <a:off x="3672" y="3337"/>
                  <a:ext cx="0" cy="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8" name="Freeform 432"/>
                <p:cNvSpPr>
                  <a:spLocks/>
                </p:cNvSpPr>
                <p:nvPr/>
              </p:nvSpPr>
              <p:spPr bwMode="auto">
                <a:xfrm>
                  <a:off x="3648" y="333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9" name="Line 433"/>
                <p:cNvSpPr>
                  <a:spLocks noChangeShapeType="1"/>
                </p:cNvSpPr>
                <p:nvPr/>
              </p:nvSpPr>
              <p:spPr bwMode="auto">
                <a:xfrm>
                  <a:off x="3672" y="3309"/>
                  <a:ext cx="65" cy="1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0" name="Freeform 434"/>
                <p:cNvSpPr>
                  <a:spLocks/>
                </p:cNvSpPr>
                <p:nvPr/>
              </p:nvSpPr>
              <p:spPr bwMode="auto">
                <a:xfrm>
                  <a:off x="3713" y="3246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" name="Line 435"/>
                <p:cNvSpPr>
                  <a:spLocks noChangeShapeType="1"/>
                </p:cNvSpPr>
                <p:nvPr/>
              </p:nvSpPr>
              <p:spPr bwMode="auto">
                <a:xfrm>
                  <a:off x="3737" y="3246"/>
                  <a:ext cx="0" cy="4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" name="Line 436"/>
                <p:cNvSpPr>
                  <a:spLocks noChangeShapeType="1"/>
                </p:cNvSpPr>
                <p:nvPr/>
              </p:nvSpPr>
              <p:spPr bwMode="auto">
                <a:xfrm flipV="1">
                  <a:off x="3737" y="3348"/>
                  <a:ext cx="0" cy="4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" name="Freeform 437"/>
                <p:cNvSpPr>
                  <a:spLocks/>
                </p:cNvSpPr>
                <p:nvPr/>
              </p:nvSpPr>
              <p:spPr bwMode="auto">
                <a:xfrm>
                  <a:off x="3713" y="3394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" name="Line 438"/>
                <p:cNvSpPr>
                  <a:spLocks noChangeShapeType="1"/>
                </p:cNvSpPr>
                <p:nvPr/>
              </p:nvSpPr>
              <p:spPr bwMode="auto">
                <a:xfrm flipV="1">
                  <a:off x="3737" y="3309"/>
                  <a:ext cx="130" cy="1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" name="Freeform 439"/>
                <p:cNvSpPr>
                  <a:spLocks/>
                </p:cNvSpPr>
                <p:nvPr/>
              </p:nvSpPr>
              <p:spPr bwMode="auto">
                <a:xfrm>
                  <a:off x="3843" y="323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" name="Line 440"/>
                <p:cNvSpPr>
                  <a:spLocks noChangeShapeType="1"/>
                </p:cNvSpPr>
                <p:nvPr/>
              </p:nvSpPr>
              <p:spPr bwMode="auto">
                <a:xfrm>
                  <a:off x="3867" y="3235"/>
                  <a:ext cx="0" cy="4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7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3867" y="3337"/>
                  <a:ext cx="0" cy="4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" name="Freeform 442"/>
                <p:cNvSpPr>
                  <a:spLocks/>
                </p:cNvSpPr>
                <p:nvPr/>
              </p:nvSpPr>
              <p:spPr bwMode="auto">
                <a:xfrm>
                  <a:off x="3843" y="3384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" name="Line 443"/>
                <p:cNvSpPr>
                  <a:spLocks noChangeShapeType="1"/>
                </p:cNvSpPr>
                <p:nvPr/>
              </p:nvSpPr>
              <p:spPr bwMode="auto">
                <a:xfrm flipV="1">
                  <a:off x="3867" y="3289"/>
                  <a:ext cx="33" cy="20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" name="Freeform 444"/>
                <p:cNvSpPr>
                  <a:spLocks/>
                </p:cNvSpPr>
                <p:nvPr/>
              </p:nvSpPr>
              <p:spPr bwMode="auto">
                <a:xfrm>
                  <a:off x="3876" y="325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" name="Line 445"/>
                <p:cNvSpPr>
                  <a:spLocks noChangeShapeType="1"/>
                </p:cNvSpPr>
                <p:nvPr/>
              </p:nvSpPr>
              <p:spPr bwMode="auto">
                <a:xfrm>
                  <a:off x="3900" y="3257"/>
                  <a:ext cx="0" cy="4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" name="Line 446"/>
                <p:cNvSpPr>
                  <a:spLocks noChangeShapeType="1"/>
                </p:cNvSpPr>
                <p:nvPr/>
              </p:nvSpPr>
              <p:spPr bwMode="auto">
                <a:xfrm flipV="1">
                  <a:off x="3900" y="3317"/>
                  <a:ext cx="0" cy="4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3" name="Freeform 447"/>
                <p:cNvSpPr>
                  <a:spLocks/>
                </p:cNvSpPr>
                <p:nvPr/>
              </p:nvSpPr>
              <p:spPr bwMode="auto">
                <a:xfrm>
                  <a:off x="3876" y="332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4" name="Line 448"/>
                <p:cNvSpPr>
                  <a:spLocks noChangeShapeType="1"/>
                </p:cNvSpPr>
                <p:nvPr/>
              </p:nvSpPr>
              <p:spPr bwMode="auto">
                <a:xfrm>
                  <a:off x="3900" y="3289"/>
                  <a:ext cx="65" cy="13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5" name="Freeform 449"/>
                <p:cNvSpPr>
                  <a:spLocks/>
                </p:cNvSpPr>
                <p:nvPr/>
              </p:nvSpPr>
              <p:spPr bwMode="auto">
                <a:xfrm>
                  <a:off x="3941" y="3228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6" name="Line 450"/>
                <p:cNvSpPr>
                  <a:spLocks noChangeShapeType="1"/>
                </p:cNvSpPr>
                <p:nvPr/>
              </p:nvSpPr>
              <p:spPr bwMode="auto">
                <a:xfrm>
                  <a:off x="3965" y="3228"/>
                  <a:ext cx="0" cy="4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7" name="Line 451"/>
                <p:cNvSpPr>
                  <a:spLocks noChangeShapeType="1"/>
                </p:cNvSpPr>
                <p:nvPr/>
              </p:nvSpPr>
              <p:spPr bwMode="auto">
                <a:xfrm flipV="1">
                  <a:off x="3965" y="3330"/>
                  <a:ext cx="0" cy="4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8" name="Freeform 452"/>
                <p:cNvSpPr>
                  <a:spLocks/>
                </p:cNvSpPr>
                <p:nvPr/>
              </p:nvSpPr>
              <p:spPr bwMode="auto">
                <a:xfrm>
                  <a:off x="3941" y="3376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" name="Line 453"/>
                <p:cNvSpPr>
                  <a:spLocks noChangeShapeType="1"/>
                </p:cNvSpPr>
                <p:nvPr/>
              </p:nvSpPr>
              <p:spPr bwMode="auto">
                <a:xfrm flipV="1">
                  <a:off x="3965" y="3288"/>
                  <a:ext cx="97" cy="1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" name="Freeform 454"/>
                <p:cNvSpPr>
                  <a:spLocks/>
                </p:cNvSpPr>
                <p:nvPr/>
              </p:nvSpPr>
              <p:spPr bwMode="auto">
                <a:xfrm>
                  <a:off x="4038" y="3253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" name="Line 455"/>
                <p:cNvSpPr>
                  <a:spLocks noChangeShapeType="1"/>
                </p:cNvSpPr>
                <p:nvPr/>
              </p:nvSpPr>
              <p:spPr bwMode="auto">
                <a:xfrm>
                  <a:off x="4062" y="3253"/>
                  <a:ext cx="0" cy="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" name="Line 456"/>
                <p:cNvSpPr>
                  <a:spLocks noChangeShapeType="1"/>
                </p:cNvSpPr>
                <p:nvPr/>
              </p:nvSpPr>
              <p:spPr bwMode="auto">
                <a:xfrm flipV="1">
                  <a:off x="4062" y="3317"/>
                  <a:ext cx="0" cy="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3" name="Freeform 457"/>
                <p:cNvSpPr>
                  <a:spLocks/>
                </p:cNvSpPr>
                <p:nvPr/>
              </p:nvSpPr>
              <p:spPr bwMode="auto">
                <a:xfrm>
                  <a:off x="4038" y="332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4" name="Line 458"/>
                <p:cNvSpPr>
                  <a:spLocks noChangeShapeType="1"/>
                </p:cNvSpPr>
                <p:nvPr/>
              </p:nvSpPr>
              <p:spPr bwMode="auto">
                <a:xfrm>
                  <a:off x="4062" y="3288"/>
                  <a:ext cx="33" cy="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5" name="Freeform 459"/>
                <p:cNvSpPr>
                  <a:spLocks/>
                </p:cNvSpPr>
                <p:nvPr/>
              </p:nvSpPr>
              <p:spPr bwMode="auto">
                <a:xfrm>
                  <a:off x="4071" y="3216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6" name="Line 460"/>
                <p:cNvSpPr>
                  <a:spLocks noChangeShapeType="1"/>
                </p:cNvSpPr>
                <p:nvPr/>
              </p:nvSpPr>
              <p:spPr bwMode="auto">
                <a:xfrm>
                  <a:off x="4095" y="3216"/>
                  <a:ext cx="0" cy="49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7" name="Line 461"/>
                <p:cNvSpPr>
                  <a:spLocks noChangeShapeType="1"/>
                </p:cNvSpPr>
                <p:nvPr/>
              </p:nvSpPr>
              <p:spPr bwMode="auto">
                <a:xfrm flipV="1">
                  <a:off x="4095" y="3321"/>
                  <a:ext cx="0" cy="4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8" name="Freeform 462"/>
                <p:cNvSpPr>
                  <a:spLocks/>
                </p:cNvSpPr>
                <p:nvPr/>
              </p:nvSpPr>
              <p:spPr bwMode="auto">
                <a:xfrm>
                  <a:off x="4071" y="336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9" name="Line 463"/>
                <p:cNvSpPr>
                  <a:spLocks noChangeShapeType="1"/>
                </p:cNvSpPr>
                <p:nvPr/>
              </p:nvSpPr>
              <p:spPr bwMode="auto">
                <a:xfrm flipV="1">
                  <a:off x="4095" y="3289"/>
                  <a:ext cx="65" cy="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" name="Freeform 464"/>
                <p:cNvSpPr>
                  <a:spLocks/>
                </p:cNvSpPr>
                <p:nvPr/>
              </p:nvSpPr>
              <p:spPr bwMode="auto">
                <a:xfrm>
                  <a:off x="4136" y="3244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1" name="Line 465"/>
                <p:cNvSpPr>
                  <a:spLocks noChangeShapeType="1"/>
                </p:cNvSpPr>
                <p:nvPr/>
              </p:nvSpPr>
              <p:spPr bwMode="auto">
                <a:xfrm>
                  <a:off x="4160" y="3244"/>
                  <a:ext cx="0" cy="1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667"/>
              <p:cNvGrpSpPr>
                <a:grpSpLocks/>
              </p:cNvGrpSpPr>
              <p:nvPr/>
            </p:nvGrpSpPr>
            <p:grpSpPr bwMode="auto">
              <a:xfrm>
                <a:off x="4948238" y="5037140"/>
                <a:ext cx="3673475" cy="1185863"/>
                <a:chOff x="3117" y="3173"/>
                <a:chExt cx="2314" cy="747"/>
              </a:xfrm>
            </p:grpSpPr>
            <p:sp>
              <p:nvSpPr>
                <p:cNvPr id="42" name="Line 467"/>
                <p:cNvSpPr>
                  <a:spLocks noChangeShapeType="1"/>
                </p:cNvSpPr>
                <p:nvPr/>
              </p:nvSpPr>
              <p:spPr bwMode="auto">
                <a:xfrm flipV="1">
                  <a:off x="4160" y="3317"/>
                  <a:ext cx="0" cy="1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Freeform 468"/>
                <p:cNvSpPr>
                  <a:spLocks/>
                </p:cNvSpPr>
                <p:nvPr/>
              </p:nvSpPr>
              <p:spPr bwMode="auto">
                <a:xfrm>
                  <a:off x="4136" y="333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469"/>
                <p:cNvSpPr>
                  <a:spLocks noChangeShapeType="1"/>
                </p:cNvSpPr>
                <p:nvPr/>
              </p:nvSpPr>
              <p:spPr bwMode="auto">
                <a:xfrm flipV="1">
                  <a:off x="4160" y="3253"/>
                  <a:ext cx="163" cy="36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Freeform 470"/>
                <p:cNvSpPr>
                  <a:spLocks/>
                </p:cNvSpPr>
                <p:nvPr/>
              </p:nvSpPr>
              <p:spPr bwMode="auto">
                <a:xfrm>
                  <a:off x="4299" y="318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Line 471"/>
                <p:cNvSpPr>
                  <a:spLocks noChangeShapeType="1"/>
                </p:cNvSpPr>
                <p:nvPr/>
              </p:nvSpPr>
              <p:spPr bwMode="auto">
                <a:xfrm>
                  <a:off x="4323" y="3185"/>
                  <a:ext cx="0" cy="4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Line 472"/>
                <p:cNvSpPr>
                  <a:spLocks noChangeShapeType="1"/>
                </p:cNvSpPr>
                <p:nvPr/>
              </p:nvSpPr>
              <p:spPr bwMode="auto">
                <a:xfrm flipV="1">
                  <a:off x="4323" y="3281"/>
                  <a:ext cx="0" cy="3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Freeform 473"/>
                <p:cNvSpPr>
                  <a:spLocks/>
                </p:cNvSpPr>
                <p:nvPr/>
              </p:nvSpPr>
              <p:spPr bwMode="auto">
                <a:xfrm>
                  <a:off x="4299" y="331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" name="Line 474"/>
                <p:cNvSpPr>
                  <a:spLocks noChangeShapeType="1"/>
                </p:cNvSpPr>
                <p:nvPr/>
              </p:nvSpPr>
              <p:spPr bwMode="auto">
                <a:xfrm flipV="1">
                  <a:off x="4323" y="3243"/>
                  <a:ext cx="98" cy="10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Freeform 475"/>
                <p:cNvSpPr>
                  <a:spLocks/>
                </p:cNvSpPr>
                <p:nvPr/>
              </p:nvSpPr>
              <p:spPr bwMode="auto">
                <a:xfrm>
                  <a:off x="4397" y="3173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Line 476"/>
                <p:cNvSpPr>
                  <a:spLocks noChangeShapeType="1"/>
                </p:cNvSpPr>
                <p:nvPr/>
              </p:nvSpPr>
              <p:spPr bwMode="auto">
                <a:xfrm>
                  <a:off x="4421" y="3173"/>
                  <a:ext cx="0" cy="4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" name="Line 477"/>
                <p:cNvSpPr>
                  <a:spLocks noChangeShapeType="1"/>
                </p:cNvSpPr>
                <p:nvPr/>
              </p:nvSpPr>
              <p:spPr bwMode="auto">
                <a:xfrm flipV="1">
                  <a:off x="4421" y="3272"/>
                  <a:ext cx="0" cy="41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Freeform 478"/>
                <p:cNvSpPr>
                  <a:spLocks/>
                </p:cNvSpPr>
                <p:nvPr/>
              </p:nvSpPr>
              <p:spPr bwMode="auto">
                <a:xfrm>
                  <a:off x="4397" y="3313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" name="Line 479"/>
                <p:cNvSpPr>
                  <a:spLocks noChangeShapeType="1"/>
                </p:cNvSpPr>
                <p:nvPr/>
              </p:nvSpPr>
              <p:spPr bwMode="auto">
                <a:xfrm>
                  <a:off x="4421" y="3243"/>
                  <a:ext cx="130" cy="48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" name="Freeform 480"/>
                <p:cNvSpPr>
                  <a:spLocks/>
                </p:cNvSpPr>
                <p:nvPr/>
              </p:nvSpPr>
              <p:spPr bwMode="auto">
                <a:xfrm>
                  <a:off x="4528" y="3258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" name="Line 481"/>
                <p:cNvSpPr>
                  <a:spLocks noChangeShapeType="1"/>
                </p:cNvSpPr>
                <p:nvPr/>
              </p:nvSpPr>
              <p:spPr bwMode="auto">
                <a:xfrm>
                  <a:off x="4551" y="3258"/>
                  <a:ext cx="0" cy="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482"/>
                <p:cNvSpPr>
                  <a:spLocks noChangeShapeType="1"/>
                </p:cNvSpPr>
                <p:nvPr/>
              </p:nvSpPr>
              <p:spPr bwMode="auto">
                <a:xfrm flipV="1">
                  <a:off x="4551" y="3319"/>
                  <a:ext cx="0" cy="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Freeform 483"/>
                <p:cNvSpPr>
                  <a:spLocks/>
                </p:cNvSpPr>
                <p:nvPr/>
              </p:nvSpPr>
              <p:spPr bwMode="auto">
                <a:xfrm>
                  <a:off x="4528" y="3324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484"/>
                <p:cNvSpPr>
                  <a:spLocks noChangeShapeType="1"/>
                </p:cNvSpPr>
                <p:nvPr/>
              </p:nvSpPr>
              <p:spPr bwMode="auto">
                <a:xfrm>
                  <a:off x="4551" y="3291"/>
                  <a:ext cx="98" cy="17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Line 485"/>
                <p:cNvSpPr>
                  <a:spLocks noChangeShapeType="1"/>
                </p:cNvSpPr>
                <p:nvPr/>
              </p:nvSpPr>
              <p:spPr bwMode="auto">
                <a:xfrm flipV="1">
                  <a:off x="4649" y="3303"/>
                  <a:ext cx="130" cy="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486"/>
                <p:cNvSpPr>
                  <a:spLocks noChangeShapeType="1"/>
                </p:cNvSpPr>
                <p:nvPr/>
              </p:nvSpPr>
              <p:spPr bwMode="auto">
                <a:xfrm flipV="1">
                  <a:off x="4779" y="3301"/>
                  <a:ext cx="98" cy="2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Line 487"/>
                <p:cNvSpPr>
                  <a:spLocks noChangeShapeType="1"/>
                </p:cNvSpPr>
                <p:nvPr/>
              </p:nvSpPr>
              <p:spPr bwMode="auto">
                <a:xfrm flipV="1">
                  <a:off x="4877" y="3294"/>
                  <a:ext cx="130" cy="7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Line 488"/>
                <p:cNvSpPr>
                  <a:spLocks noChangeShapeType="1"/>
                </p:cNvSpPr>
                <p:nvPr/>
              </p:nvSpPr>
              <p:spPr bwMode="auto">
                <a:xfrm>
                  <a:off x="5007" y="3294"/>
                  <a:ext cx="98" cy="1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Freeform 489"/>
                <p:cNvSpPr>
                  <a:spLocks/>
                </p:cNvSpPr>
                <p:nvPr/>
              </p:nvSpPr>
              <p:spPr bwMode="auto">
                <a:xfrm>
                  <a:off x="3159" y="3313"/>
                  <a:ext cx="48" cy="56"/>
                </a:xfrm>
                <a:custGeom>
                  <a:avLst/>
                  <a:gdLst>
                    <a:gd name="T0" fmla="*/ 0 w 96"/>
                    <a:gd name="T1" fmla="*/ 0 h 112"/>
                    <a:gd name="T2" fmla="*/ 1 w 96"/>
                    <a:gd name="T3" fmla="*/ 0 h 112"/>
                    <a:gd name="T4" fmla="*/ 1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Freeform 490"/>
                <p:cNvSpPr>
                  <a:spLocks/>
                </p:cNvSpPr>
                <p:nvPr/>
              </p:nvSpPr>
              <p:spPr bwMode="auto">
                <a:xfrm>
                  <a:off x="3192" y="3277"/>
                  <a:ext cx="47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0 w 96"/>
                    <a:gd name="T3" fmla="*/ 0 h 113"/>
                    <a:gd name="T4" fmla="*/ 0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Freeform 491"/>
                <p:cNvSpPr>
                  <a:spLocks/>
                </p:cNvSpPr>
                <p:nvPr/>
              </p:nvSpPr>
              <p:spPr bwMode="auto">
                <a:xfrm>
                  <a:off x="3257" y="3314"/>
                  <a:ext cx="48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1 w 96"/>
                    <a:gd name="T3" fmla="*/ 0 h 113"/>
                    <a:gd name="T4" fmla="*/ 1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Freeform 492"/>
                <p:cNvSpPr>
                  <a:spLocks/>
                </p:cNvSpPr>
                <p:nvPr/>
              </p:nvSpPr>
              <p:spPr bwMode="auto">
                <a:xfrm>
                  <a:off x="3322" y="3278"/>
                  <a:ext cx="48" cy="56"/>
                </a:xfrm>
                <a:custGeom>
                  <a:avLst/>
                  <a:gdLst>
                    <a:gd name="T0" fmla="*/ 0 w 95"/>
                    <a:gd name="T1" fmla="*/ 0 h 113"/>
                    <a:gd name="T2" fmla="*/ 1 w 95"/>
                    <a:gd name="T3" fmla="*/ 0 h 113"/>
                    <a:gd name="T4" fmla="*/ 1 w 95"/>
                    <a:gd name="T5" fmla="*/ 0 h 113"/>
                    <a:gd name="T6" fmla="*/ 0 w 95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3">
                      <a:moveTo>
                        <a:pt x="0" y="0"/>
                      </a:moveTo>
                      <a:lnTo>
                        <a:pt x="95" y="0"/>
                      </a:lnTo>
                      <a:lnTo>
                        <a:pt x="47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Freeform 493"/>
                <p:cNvSpPr>
                  <a:spLocks/>
                </p:cNvSpPr>
                <p:nvPr/>
              </p:nvSpPr>
              <p:spPr bwMode="auto">
                <a:xfrm>
                  <a:off x="3388" y="3309"/>
                  <a:ext cx="47" cy="56"/>
                </a:xfrm>
                <a:custGeom>
                  <a:avLst/>
                  <a:gdLst>
                    <a:gd name="T0" fmla="*/ 0 w 96"/>
                    <a:gd name="T1" fmla="*/ 0 h 112"/>
                    <a:gd name="T2" fmla="*/ 0 w 96"/>
                    <a:gd name="T3" fmla="*/ 0 h 112"/>
                    <a:gd name="T4" fmla="*/ 0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" name="Freeform 494"/>
                <p:cNvSpPr>
                  <a:spLocks/>
                </p:cNvSpPr>
                <p:nvPr/>
              </p:nvSpPr>
              <p:spPr bwMode="auto">
                <a:xfrm>
                  <a:off x="3420" y="3278"/>
                  <a:ext cx="47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0 w 96"/>
                    <a:gd name="T3" fmla="*/ 0 h 113"/>
                    <a:gd name="T4" fmla="*/ 0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Freeform 495"/>
                <p:cNvSpPr>
                  <a:spLocks/>
                </p:cNvSpPr>
                <p:nvPr/>
              </p:nvSpPr>
              <p:spPr bwMode="auto">
                <a:xfrm>
                  <a:off x="3485" y="3294"/>
                  <a:ext cx="48" cy="56"/>
                </a:xfrm>
                <a:custGeom>
                  <a:avLst/>
                  <a:gdLst>
                    <a:gd name="T0" fmla="*/ 0 w 95"/>
                    <a:gd name="T1" fmla="*/ 0 h 113"/>
                    <a:gd name="T2" fmla="*/ 1 w 95"/>
                    <a:gd name="T3" fmla="*/ 0 h 113"/>
                    <a:gd name="T4" fmla="*/ 1 w 95"/>
                    <a:gd name="T5" fmla="*/ 0 h 113"/>
                    <a:gd name="T6" fmla="*/ 0 w 95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3">
                      <a:moveTo>
                        <a:pt x="0" y="0"/>
                      </a:moveTo>
                      <a:lnTo>
                        <a:pt x="95" y="0"/>
                      </a:lnTo>
                      <a:lnTo>
                        <a:pt x="47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Freeform 496"/>
                <p:cNvSpPr>
                  <a:spLocks/>
                </p:cNvSpPr>
                <p:nvPr/>
              </p:nvSpPr>
              <p:spPr bwMode="auto">
                <a:xfrm>
                  <a:off x="3550" y="3293"/>
                  <a:ext cx="48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1 w 96"/>
                    <a:gd name="T3" fmla="*/ 0 h 113"/>
                    <a:gd name="T4" fmla="*/ 1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Freeform 497"/>
                <p:cNvSpPr>
                  <a:spLocks/>
                </p:cNvSpPr>
                <p:nvPr/>
              </p:nvSpPr>
              <p:spPr bwMode="auto">
                <a:xfrm>
                  <a:off x="3615" y="3287"/>
                  <a:ext cx="48" cy="57"/>
                </a:xfrm>
                <a:custGeom>
                  <a:avLst/>
                  <a:gdLst>
                    <a:gd name="T0" fmla="*/ 0 w 96"/>
                    <a:gd name="T1" fmla="*/ 0 h 112"/>
                    <a:gd name="T2" fmla="*/ 1 w 96"/>
                    <a:gd name="T3" fmla="*/ 0 h 112"/>
                    <a:gd name="T4" fmla="*/ 1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Freeform 498"/>
                <p:cNvSpPr>
                  <a:spLocks/>
                </p:cNvSpPr>
                <p:nvPr/>
              </p:nvSpPr>
              <p:spPr bwMode="auto">
                <a:xfrm>
                  <a:off x="3648" y="3281"/>
                  <a:ext cx="48" cy="56"/>
                </a:xfrm>
                <a:custGeom>
                  <a:avLst/>
                  <a:gdLst>
                    <a:gd name="T0" fmla="*/ 0 w 96"/>
                    <a:gd name="T1" fmla="*/ 0 h 112"/>
                    <a:gd name="T2" fmla="*/ 1 w 96"/>
                    <a:gd name="T3" fmla="*/ 0 h 112"/>
                    <a:gd name="T4" fmla="*/ 1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Freeform 499"/>
                <p:cNvSpPr>
                  <a:spLocks/>
                </p:cNvSpPr>
                <p:nvPr/>
              </p:nvSpPr>
              <p:spPr bwMode="auto">
                <a:xfrm>
                  <a:off x="3713" y="3292"/>
                  <a:ext cx="47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0 w 96"/>
                    <a:gd name="T3" fmla="*/ 0 h 113"/>
                    <a:gd name="T4" fmla="*/ 0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Freeform 500"/>
                <p:cNvSpPr>
                  <a:spLocks/>
                </p:cNvSpPr>
                <p:nvPr/>
              </p:nvSpPr>
              <p:spPr bwMode="auto">
                <a:xfrm>
                  <a:off x="3843" y="3281"/>
                  <a:ext cx="48" cy="56"/>
                </a:xfrm>
                <a:custGeom>
                  <a:avLst/>
                  <a:gdLst>
                    <a:gd name="T0" fmla="*/ 0 w 95"/>
                    <a:gd name="T1" fmla="*/ 0 h 112"/>
                    <a:gd name="T2" fmla="*/ 1 w 95"/>
                    <a:gd name="T3" fmla="*/ 0 h 112"/>
                    <a:gd name="T4" fmla="*/ 1 w 95"/>
                    <a:gd name="T5" fmla="*/ 1 h 112"/>
                    <a:gd name="T6" fmla="*/ 0 w 95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2">
                      <a:moveTo>
                        <a:pt x="0" y="0"/>
                      </a:moveTo>
                      <a:lnTo>
                        <a:pt x="95" y="0"/>
                      </a:lnTo>
                      <a:lnTo>
                        <a:pt x="47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Freeform 501"/>
                <p:cNvSpPr>
                  <a:spLocks/>
                </p:cNvSpPr>
                <p:nvPr/>
              </p:nvSpPr>
              <p:spPr bwMode="auto">
                <a:xfrm>
                  <a:off x="3876" y="3261"/>
                  <a:ext cx="48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1 w 96"/>
                    <a:gd name="T3" fmla="*/ 0 h 113"/>
                    <a:gd name="T4" fmla="*/ 1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7" name="Freeform 502"/>
                <p:cNvSpPr>
                  <a:spLocks/>
                </p:cNvSpPr>
                <p:nvPr/>
              </p:nvSpPr>
              <p:spPr bwMode="auto">
                <a:xfrm>
                  <a:off x="3941" y="3273"/>
                  <a:ext cx="48" cy="57"/>
                </a:xfrm>
                <a:custGeom>
                  <a:avLst/>
                  <a:gdLst>
                    <a:gd name="T0" fmla="*/ 0 w 95"/>
                    <a:gd name="T1" fmla="*/ 0 h 112"/>
                    <a:gd name="T2" fmla="*/ 1 w 95"/>
                    <a:gd name="T3" fmla="*/ 0 h 112"/>
                    <a:gd name="T4" fmla="*/ 1 w 95"/>
                    <a:gd name="T5" fmla="*/ 1 h 112"/>
                    <a:gd name="T6" fmla="*/ 0 w 95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2">
                      <a:moveTo>
                        <a:pt x="0" y="0"/>
                      </a:moveTo>
                      <a:lnTo>
                        <a:pt x="95" y="0"/>
                      </a:lnTo>
                      <a:lnTo>
                        <a:pt x="47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" name="Freeform 503"/>
                <p:cNvSpPr>
                  <a:spLocks/>
                </p:cNvSpPr>
                <p:nvPr/>
              </p:nvSpPr>
              <p:spPr bwMode="auto">
                <a:xfrm>
                  <a:off x="4038" y="3260"/>
                  <a:ext cx="48" cy="57"/>
                </a:xfrm>
                <a:custGeom>
                  <a:avLst/>
                  <a:gdLst>
                    <a:gd name="T0" fmla="*/ 0 w 96"/>
                    <a:gd name="T1" fmla="*/ 0 h 112"/>
                    <a:gd name="T2" fmla="*/ 1 w 96"/>
                    <a:gd name="T3" fmla="*/ 0 h 112"/>
                    <a:gd name="T4" fmla="*/ 1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Freeform 504"/>
                <p:cNvSpPr>
                  <a:spLocks/>
                </p:cNvSpPr>
                <p:nvPr/>
              </p:nvSpPr>
              <p:spPr bwMode="auto">
                <a:xfrm>
                  <a:off x="4071" y="3265"/>
                  <a:ext cx="48" cy="56"/>
                </a:xfrm>
                <a:custGeom>
                  <a:avLst/>
                  <a:gdLst>
                    <a:gd name="T0" fmla="*/ 0 w 96"/>
                    <a:gd name="T1" fmla="*/ 0 h 112"/>
                    <a:gd name="T2" fmla="*/ 1 w 96"/>
                    <a:gd name="T3" fmla="*/ 0 h 112"/>
                    <a:gd name="T4" fmla="*/ 1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Freeform 505"/>
                <p:cNvSpPr>
                  <a:spLocks/>
                </p:cNvSpPr>
                <p:nvPr/>
              </p:nvSpPr>
              <p:spPr bwMode="auto">
                <a:xfrm>
                  <a:off x="4136" y="3261"/>
                  <a:ext cx="48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1 w 96"/>
                    <a:gd name="T3" fmla="*/ 0 h 113"/>
                    <a:gd name="T4" fmla="*/ 1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Freeform 506"/>
                <p:cNvSpPr>
                  <a:spLocks/>
                </p:cNvSpPr>
                <p:nvPr/>
              </p:nvSpPr>
              <p:spPr bwMode="auto">
                <a:xfrm>
                  <a:off x="4299" y="3225"/>
                  <a:ext cx="48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1 w 96"/>
                    <a:gd name="T3" fmla="*/ 0 h 113"/>
                    <a:gd name="T4" fmla="*/ 1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" name="Freeform 507"/>
                <p:cNvSpPr>
                  <a:spLocks/>
                </p:cNvSpPr>
                <p:nvPr/>
              </p:nvSpPr>
              <p:spPr bwMode="auto">
                <a:xfrm>
                  <a:off x="4397" y="3215"/>
                  <a:ext cx="48" cy="57"/>
                </a:xfrm>
                <a:custGeom>
                  <a:avLst/>
                  <a:gdLst>
                    <a:gd name="T0" fmla="*/ 0 w 95"/>
                    <a:gd name="T1" fmla="*/ 0 h 112"/>
                    <a:gd name="T2" fmla="*/ 1 w 95"/>
                    <a:gd name="T3" fmla="*/ 0 h 112"/>
                    <a:gd name="T4" fmla="*/ 1 w 95"/>
                    <a:gd name="T5" fmla="*/ 1 h 112"/>
                    <a:gd name="T6" fmla="*/ 0 w 95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2">
                      <a:moveTo>
                        <a:pt x="0" y="0"/>
                      </a:moveTo>
                      <a:lnTo>
                        <a:pt x="95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Freeform 508"/>
                <p:cNvSpPr>
                  <a:spLocks/>
                </p:cNvSpPr>
                <p:nvPr/>
              </p:nvSpPr>
              <p:spPr bwMode="auto">
                <a:xfrm>
                  <a:off x="4528" y="3263"/>
                  <a:ext cx="47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0 w 96"/>
                    <a:gd name="T3" fmla="*/ 0 h 113"/>
                    <a:gd name="T4" fmla="*/ 0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" name="Freeform 509"/>
                <p:cNvSpPr>
                  <a:spLocks/>
                </p:cNvSpPr>
                <p:nvPr/>
              </p:nvSpPr>
              <p:spPr bwMode="auto">
                <a:xfrm>
                  <a:off x="4625" y="3280"/>
                  <a:ext cx="48" cy="56"/>
                </a:xfrm>
                <a:custGeom>
                  <a:avLst/>
                  <a:gdLst>
                    <a:gd name="T0" fmla="*/ 0 w 95"/>
                    <a:gd name="T1" fmla="*/ 0 h 112"/>
                    <a:gd name="T2" fmla="*/ 1 w 95"/>
                    <a:gd name="T3" fmla="*/ 0 h 112"/>
                    <a:gd name="T4" fmla="*/ 1 w 95"/>
                    <a:gd name="T5" fmla="*/ 1 h 112"/>
                    <a:gd name="T6" fmla="*/ 0 w 95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2">
                      <a:moveTo>
                        <a:pt x="0" y="0"/>
                      </a:moveTo>
                      <a:lnTo>
                        <a:pt x="95" y="0"/>
                      </a:lnTo>
                      <a:lnTo>
                        <a:pt x="47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Freeform 510"/>
                <p:cNvSpPr>
                  <a:spLocks/>
                </p:cNvSpPr>
                <p:nvPr/>
              </p:nvSpPr>
              <p:spPr bwMode="auto">
                <a:xfrm>
                  <a:off x="4755" y="3275"/>
                  <a:ext cx="48" cy="57"/>
                </a:xfrm>
                <a:custGeom>
                  <a:avLst/>
                  <a:gdLst>
                    <a:gd name="T0" fmla="*/ 0 w 95"/>
                    <a:gd name="T1" fmla="*/ 0 h 112"/>
                    <a:gd name="T2" fmla="*/ 1 w 95"/>
                    <a:gd name="T3" fmla="*/ 0 h 112"/>
                    <a:gd name="T4" fmla="*/ 1 w 95"/>
                    <a:gd name="T5" fmla="*/ 1 h 112"/>
                    <a:gd name="T6" fmla="*/ 0 w 95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2">
                      <a:moveTo>
                        <a:pt x="0" y="0"/>
                      </a:moveTo>
                      <a:lnTo>
                        <a:pt x="95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" name="Freeform 511"/>
                <p:cNvSpPr>
                  <a:spLocks/>
                </p:cNvSpPr>
                <p:nvPr/>
              </p:nvSpPr>
              <p:spPr bwMode="auto">
                <a:xfrm>
                  <a:off x="4853" y="3272"/>
                  <a:ext cx="47" cy="57"/>
                </a:xfrm>
                <a:custGeom>
                  <a:avLst/>
                  <a:gdLst>
                    <a:gd name="T0" fmla="*/ 0 w 96"/>
                    <a:gd name="T1" fmla="*/ 0 h 112"/>
                    <a:gd name="T2" fmla="*/ 0 w 96"/>
                    <a:gd name="T3" fmla="*/ 0 h 112"/>
                    <a:gd name="T4" fmla="*/ 0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" name="Freeform 512"/>
                <p:cNvSpPr>
                  <a:spLocks/>
                </p:cNvSpPr>
                <p:nvPr/>
              </p:nvSpPr>
              <p:spPr bwMode="auto">
                <a:xfrm>
                  <a:off x="4983" y="3266"/>
                  <a:ext cx="48" cy="56"/>
                </a:xfrm>
                <a:custGeom>
                  <a:avLst/>
                  <a:gdLst>
                    <a:gd name="T0" fmla="*/ 0 w 96"/>
                    <a:gd name="T1" fmla="*/ 0 h 112"/>
                    <a:gd name="T2" fmla="*/ 1 w 96"/>
                    <a:gd name="T3" fmla="*/ 0 h 112"/>
                    <a:gd name="T4" fmla="*/ 1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Freeform 513"/>
                <p:cNvSpPr>
                  <a:spLocks/>
                </p:cNvSpPr>
                <p:nvPr/>
              </p:nvSpPr>
              <p:spPr bwMode="auto">
                <a:xfrm>
                  <a:off x="5081" y="3280"/>
                  <a:ext cx="48" cy="56"/>
                </a:xfrm>
                <a:custGeom>
                  <a:avLst/>
                  <a:gdLst>
                    <a:gd name="T0" fmla="*/ 0 w 96"/>
                    <a:gd name="T1" fmla="*/ 0 h 112"/>
                    <a:gd name="T2" fmla="*/ 1 w 96"/>
                    <a:gd name="T3" fmla="*/ 0 h 112"/>
                    <a:gd name="T4" fmla="*/ 1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48" y="1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Freeform 514"/>
                <p:cNvSpPr>
                  <a:spLocks/>
                </p:cNvSpPr>
                <p:nvPr/>
              </p:nvSpPr>
              <p:spPr bwMode="auto">
                <a:xfrm>
                  <a:off x="3159" y="329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0" name="Line 515"/>
                <p:cNvSpPr>
                  <a:spLocks noChangeShapeType="1"/>
                </p:cNvSpPr>
                <p:nvPr/>
              </p:nvSpPr>
              <p:spPr bwMode="auto">
                <a:xfrm>
                  <a:off x="3183" y="3299"/>
                  <a:ext cx="0" cy="1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" name="Line 516"/>
                <p:cNvSpPr>
                  <a:spLocks noChangeShapeType="1"/>
                </p:cNvSpPr>
                <p:nvPr/>
              </p:nvSpPr>
              <p:spPr bwMode="auto">
                <a:xfrm flipV="1">
                  <a:off x="3183" y="3370"/>
                  <a:ext cx="0" cy="1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" name="Freeform 517"/>
                <p:cNvSpPr>
                  <a:spLocks/>
                </p:cNvSpPr>
                <p:nvPr/>
              </p:nvSpPr>
              <p:spPr bwMode="auto">
                <a:xfrm>
                  <a:off x="3159" y="338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" name="Line 518"/>
                <p:cNvSpPr>
                  <a:spLocks noChangeShapeType="1"/>
                </p:cNvSpPr>
                <p:nvPr/>
              </p:nvSpPr>
              <p:spPr bwMode="auto">
                <a:xfrm flipV="1">
                  <a:off x="3183" y="3308"/>
                  <a:ext cx="33" cy="3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4" name="Freeform 519"/>
                <p:cNvSpPr>
                  <a:spLocks/>
                </p:cNvSpPr>
                <p:nvPr/>
              </p:nvSpPr>
              <p:spPr bwMode="auto">
                <a:xfrm>
                  <a:off x="3192" y="3275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" name="Line 520"/>
                <p:cNvSpPr>
                  <a:spLocks noChangeShapeType="1"/>
                </p:cNvSpPr>
                <p:nvPr/>
              </p:nvSpPr>
              <p:spPr bwMode="auto">
                <a:xfrm>
                  <a:off x="3216" y="3275"/>
                  <a:ext cx="0" cy="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6" name="Line 521"/>
                <p:cNvSpPr>
                  <a:spLocks noChangeShapeType="1"/>
                </p:cNvSpPr>
                <p:nvPr/>
              </p:nvSpPr>
              <p:spPr bwMode="auto">
                <a:xfrm flipV="1">
                  <a:off x="3216" y="3336"/>
                  <a:ext cx="0" cy="4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Freeform 522"/>
                <p:cNvSpPr>
                  <a:spLocks/>
                </p:cNvSpPr>
                <p:nvPr/>
              </p:nvSpPr>
              <p:spPr bwMode="auto">
                <a:xfrm>
                  <a:off x="3192" y="3340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8" name="Line 523"/>
                <p:cNvSpPr>
                  <a:spLocks noChangeShapeType="1"/>
                </p:cNvSpPr>
                <p:nvPr/>
              </p:nvSpPr>
              <p:spPr bwMode="auto">
                <a:xfrm>
                  <a:off x="3216" y="3308"/>
                  <a:ext cx="65" cy="28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9" name="Freeform 524"/>
                <p:cNvSpPr>
                  <a:spLocks/>
                </p:cNvSpPr>
                <p:nvPr/>
              </p:nvSpPr>
              <p:spPr bwMode="auto">
                <a:xfrm>
                  <a:off x="3257" y="3290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0" name="Line 525"/>
                <p:cNvSpPr>
                  <a:spLocks noChangeShapeType="1"/>
                </p:cNvSpPr>
                <p:nvPr/>
              </p:nvSpPr>
              <p:spPr bwMode="auto">
                <a:xfrm>
                  <a:off x="3281" y="3290"/>
                  <a:ext cx="0" cy="1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1" name="Line 526"/>
                <p:cNvSpPr>
                  <a:spLocks noChangeShapeType="1"/>
                </p:cNvSpPr>
                <p:nvPr/>
              </p:nvSpPr>
              <p:spPr bwMode="auto">
                <a:xfrm flipV="1">
                  <a:off x="3281" y="3364"/>
                  <a:ext cx="0" cy="1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" name="Freeform 527"/>
                <p:cNvSpPr>
                  <a:spLocks/>
                </p:cNvSpPr>
                <p:nvPr/>
              </p:nvSpPr>
              <p:spPr bwMode="auto">
                <a:xfrm>
                  <a:off x="3257" y="3382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" name="Line 528"/>
                <p:cNvSpPr>
                  <a:spLocks noChangeShapeType="1"/>
                </p:cNvSpPr>
                <p:nvPr/>
              </p:nvSpPr>
              <p:spPr bwMode="auto">
                <a:xfrm flipV="1">
                  <a:off x="3281" y="3306"/>
                  <a:ext cx="65" cy="30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" name="Freeform 529"/>
                <p:cNvSpPr>
                  <a:spLocks/>
                </p:cNvSpPr>
                <p:nvPr/>
              </p:nvSpPr>
              <p:spPr bwMode="auto">
                <a:xfrm>
                  <a:off x="3322" y="3270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530"/>
                <p:cNvSpPr>
                  <a:spLocks noChangeShapeType="1"/>
                </p:cNvSpPr>
                <p:nvPr/>
              </p:nvSpPr>
              <p:spPr bwMode="auto">
                <a:xfrm>
                  <a:off x="3346" y="3270"/>
                  <a:ext cx="0" cy="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Line 531"/>
                <p:cNvSpPr>
                  <a:spLocks noChangeShapeType="1"/>
                </p:cNvSpPr>
                <p:nvPr/>
              </p:nvSpPr>
              <p:spPr bwMode="auto">
                <a:xfrm flipV="1">
                  <a:off x="3346" y="3334"/>
                  <a:ext cx="0" cy="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" name="Freeform 532"/>
                <p:cNvSpPr>
                  <a:spLocks/>
                </p:cNvSpPr>
                <p:nvPr/>
              </p:nvSpPr>
              <p:spPr bwMode="auto">
                <a:xfrm>
                  <a:off x="3322" y="3342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" name="Line 533"/>
                <p:cNvSpPr>
                  <a:spLocks noChangeShapeType="1"/>
                </p:cNvSpPr>
                <p:nvPr/>
              </p:nvSpPr>
              <p:spPr bwMode="auto">
                <a:xfrm>
                  <a:off x="3346" y="3306"/>
                  <a:ext cx="66" cy="8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" name="Freeform 534"/>
                <p:cNvSpPr>
                  <a:spLocks/>
                </p:cNvSpPr>
                <p:nvPr/>
              </p:nvSpPr>
              <p:spPr bwMode="auto">
                <a:xfrm>
                  <a:off x="3388" y="3267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" name="Line 535"/>
                <p:cNvSpPr>
                  <a:spLocks noChangeShapeType="1"/>
                </p:cNvSpPr>
                <p:nvPr/>
              </p:nvSpPr>
              <p:spPr bwMode="auto">
                <a:xfrm>
                  <a:off x="3412" y="3267"/>
                  <a:ext cx="0" cy="19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" name="Line 536"/>
                <p:cNvSpPr>
                  <a:spLocks noChangeShapeType="1"/>
                </p:cNvSpPr>
                <p:nvPr/>
              </p:nvSpPr>
              <p:spPr bwMode="auto">
                <a:xfrm flipV="1">
                  <a:off x="3412" y="3342"/>
                  <a:ext cx="0" cy="19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" name="Freeform 537"/>
                <p:cNvSpPr>
                  <a:spLocks/>
                </p:cNvSpPr>
                <p:nvPr/>
              </p:nvSpPr>
              <p:spPr bwMode="auto">
                <a:xfrm>
                  <a:off x="3388" y="3361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" name="Line 538"/>
                <p:cNvSpPr>
                  <a:spLocks noChangeShapeType="1"/>
                </p:cNvSpPr>
                <p:nvPr/>
              </p:nvSpPr>
              <p:spPr bwMode="auto">
                <a:xfrm flipV="1">
                  <a:off x="3412" y="3303"/>
                  <a:ext cx="31" cy="1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Freeform 539"/>
                <p:cNvSpPr>
                  <a:spLocks/>
                </p:cNvSpPr>
                <p:nvPr/>
              </p:nvSpPr>
              <p:spPr bwMode="auto">
                <a:xfrm>
                  <a:off x="3420" y="3266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Line 540"/>
                <p:cNvSpPr>
                  <a:spLocks noChangeShapeType="1"/>
                </p:cNvSpPr>
                <p:nvPr/>
              </p:nvSpPr>
              <p:spPr bwMode="auto">
                <a:xfrm>
                  <a:off x="3443" y="3266"/>
                  <a:ext cx="0" cy="9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6" name="Line 541"/>
                <p:cNvSpPr>
                  <a:spLocks noChangeShapeType="1"/>
                </p:cNvSpPr>
                <p:nvPr/>
              </p:nvSpPr>
              <p:spPr bwMode="auto">
                <a:xfrm flipV="1">
                  <a:off x="3443" y="3332"/>
                  <a:ext cx="0" cy="1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" name="Freeform 542"/>
                <p:cNvSpPr>
                  <a:spLocks/>
                </p:cNvSpPr>
                <p:nvPr/>
              </p:nvSpPr>
              <p:spPr bwMode="auto">
                <a:xfrm>
                  <a:off x="3420" y="3342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" name="Line 543"/>
                <p:cNvSpPr>
                  <a:spLocks noChangeShapeType="1"/>
                </p:cNvSpPr>
                <p:nvPr/>
              </p:nvSpPr>
              <p:spPr bwMode="auto">
                <a:xfrm>
                  <a:off x="3443" y="3303"/>
                  <a:ext cx="66" cy="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" name="Freeform 544"/>
                <p:cNvSpPr>
                  <a:spLocks/>
                </p:cNvSpPr>
                <p:nvPr/>
              </p:nvSpPr>
              <p:spPr bwMode="auto">
                <a:xfrm>
                  <a:off x="3485" y="3255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" name="Line 545"/>
                <p:cNvSpPr>
                  <a:spLocks noChangeShapeType="1"/>
                </p:cNvSpPr>
                <p:nvPr/>
              </p:nvSpPr>
              <p:spPr bwMode="auto">
                <a:xfrm>
                  <a:off x="3509" y="3255"/>
                  <a:ext cx="0" cy="2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1" name="Line 546"/>
                <p:cNvSpPr>
                  <a:spLocks noChangeShapeType="1"/>
                </p:cNvSpPr>
                <p:nvPr/>
              </p:nvSpPr>
              <p:spPr bwMode="auto">
                <a:xfrm flipV="1">
                  <a:off x="3509" y="3336"/>
                  <a:ext cx="0" cy="2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" name="Freeform 547"/>
                <p:cNvSpPr>
                  <a:spLocks/>
                </p:cNvSpPr>
                <p:nvPr/>
              </p:nvSpPr>
              <p:spPr bwMode="auto">
                <a:xfrm>
                  <a:off x="3485" y="3361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548"/>
                <p:cNvSpPr>
                  <a:spLocks noChangeShapeType="1"/>
                </p:cNvSpPr>
                <p:nvPr/>
              </p:nvSpPr>
              <p:spPr bwMode="auto">
                <a:xfrm flipV="1">
                  <a:off x="3509" y="3295"/>
                  <a:ext cx="65" cy="13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Freeform 549"/>
                <p:cNvSpPr>
                  <a:spLocks/>
                </p:cNvSpPr>
                <p:nvPr/>
              </p:nvSpPr>
              <p:spPr bwMode="auto">
                <a:xfrm>
                  <a:off x="3550" y="3249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" name="Line 550"/>
                <p:cNvSpPr>
                  <a:spLocks noChangeShapeType="1"/>
                </p:cNvSpPr>
                <p:nvPr/>
              </p:nvSpPr>
              <p:spPr bwMode="auto">
                <a:xfrm>
                  <a:off x="3574" y="3249"/>
                  <a:ext cx="0" cy="1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" name="Line 551"/>
                <p:cNvSpPr>
                  <a:spLocks noChangeShapeType="1"/>
                </p:cNvSpPr>
                <p:nvPr/>
              </p:nvSpPr>
              <p:spPr bwMode="auto">
                <a:xfrm flipV="1">
                  <a:off x="3574" y="3323"/>
                  <a:ext cx="0" cy="1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" name="Freeform 552"/>
                <p:cNvSpPr>
                  <a:spLocks/>
                </p:cNvSpPr>
                <p:nvPr/>
              </p:nvSpPr>
              <p:spPr bwMode="auto">
                <a:xfrm>
                  <a:off x="3550" y="334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8" name="Line 553"/>
                <p:cNvSpPr>
                  <a:spLocks noChangeShapeType="1"/>
                </p:cNvSpPr>
                <p:nvPr/>
              </p:nvSpPr>
              <p:spPr bwMode="auto">
                <a:xfrm>
                  <a:off x="3574" y="3295"/>
                  <a:ext cx="65" cy="1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" name="Freeform 554"/>
                <p:cNvSpPr>
                  <a:spLocks/>
                </p:cNvSpPr>
                <p:nvPr/>
              </p:nvSpPr>
              <p:spPr bwMode="auto">
                <a:xfrm>
                  <a:off x="3615" y="325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" name="Line 555"/>
                <p:cNvSpPr>
                  <a:spLocks noChangeShapeType="1"/>
                </p:cNvSpPr>
                <p:nvPr/>
              </p:nvSpPr>
              <p:spPr bwMode="auto">
                <a:xfrm>
                  <a:off x="3639" y="3257"/>
                  <a:ext cx="0" cy="24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1" name="Line 556"/>
                <p:cNvSpPr>
                  <a:spLocks noChangeShapeType="1"/>
                </p:cNvSpPr>
                <p:nvPr/>
              </p:nvSpPr>
              <p:spPr bwMode="auto">
                <a:xfrm flipV="1">
                  <a:off x="3639" y="3337"/>
                  <a:ext cx="0" cy="23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Freeform 557"/>
                <p:cNvSpPr>
                  <a:spLocks/>
                </p:cNvSpPr>
                <p:nvPr/>
              </p:nvSpPr>
              <p:spPr bwMode="auto">
                <a:xfrm>
                  <a:off x="3615" y="3360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Line 558"/>
                <p:cNvSpPr>
                  <a:spLocks noChangeShapeType="1"/>
                </p:cNvSpPr>
                <p:nvPr/>
              </p:nvSpPr>
              <p:spPr bwMode="auto">
                <a:xfrm flipV="1">
                  <a:off x="3639" y="3283"/>
                  <a:ext cx="33" cy="26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" name="Freeform 559"/>
                <p:cNvSpPr>
                  <a:spLocks/>
                </p:cNvSpPr>
                <p:nvPr/>
              </p:nvSpPr>
              <p:spPr bwMode="auto">
                <a:xfrm>
                  <a:off x="3648" y="3253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" name="Line 560"/>
                <p:cNvSpPr>
                  <a:spLocks noChangeShapeType="1"/>
                </p:cNvSpPr>
                <p:nvPr/>
              </p:nvSpPr>
              <p:spPr bwMode="auto">
                <a:xfrm>
                  <a:off x="3672" y="3253"/>
                  <a:ext cx="0" cy="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" name="Line 561"/>
                <p:cNvSpPr>
                  <a:spLocks noChangeShapeType="1"/>
                </p:cNvSpPr>
                <p:nvPr/>
              </p:nvSpPr>
              <p:spPr bwMode="auto">
                <a:xfrm flipV="1">
                  <a:off x="3672" y="3311"/>
                  <a:ext cx="0" cy="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" name="Freeform 562"/>
                <p:cNvSpPr>
                  <a:spLocks/>
                </p:cNvSpPr>
                <p:nvPr/>
              </p:nvSpPr>
              <p:spPr bwMode="auto">
                <a:xfrm>
                  <a:off x="3648" y="3313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" name="Line 563"/>
                <p:cNvSpPr>
                  <a:spLocks noChangeShapeType="1"/>
                </p:cNvSpPr>
                <p:nvPr/>
              </p:nvSpPr>
              <p:spPr bwMode="auto">
                <a:xfrm>
                  <a:off x="3672" y="3283"/>
                  <a:ext cx="65" cy="15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" name="Freeform 564"/>
                <p:cNvSpPr>
                  <a:spLocks/>
                </p:cNvSpPr>
                <p:nvPr/>
              </p:nvSpPr>
              <p:spPr bwMode="auto">
                <a:xfrm>
                  <a:off x="3713" y="3239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0" name="Line 565"/>
                <p:cNvSpPr>
                  <a:spLocks noChangeShapeType="1"/>
                </p:cNvSpPr>
                <p:nvPr/>
              </p:nvSpPr>
              <p:spPr bwMode="auto">
                <a:xfrm>
                  <a:off x="3737" y="3239"/>
                  <a:ext cx="0" cy="31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" name="Line 566"/>
                <p:cNvSpPr>
                  <a:spLocks noChangeShapeType="1"/>
                </p:cNvSpPr>
                <p:nvPr/>
              </p:nvSpPr>
              <p:spPr bwMode="auto">
                <a:xfrm flipV="1">
                  <a:off x="3737" y="3326"/>
                  <a:ext cx="0" cy="3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2" name="Freeform 567"/>
                <p:cNvSpPr>
                  <a:spLocks/>
                </p:cNvSpPr>
                <p:nvPr/>
              </p:nvSpPr>
              <p:spPr bwMode="auto">
                <a:xfrm>
                  <a:off x="3713" y="3356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" name="Line 568"/>
                <p:cNvSpPr>
                  <a:spLocks noChangeShapeType="1"/>
                </p:cNvSpPr>
                <p:nvPr/>
              </p:nvSpPr>
              <p:spPr bwMode="auto">
                <a:xfrm flipV="1">
                  <a:off x="3737" y="3286"/>
                  <a:ext cx="130" cy="12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" name="Freeform 569"/>
                <p:cNvSpPr>
                  <a:spLocks/>
                </p:cNvSpPr>
                <p:nvPr/>
              </p:nvSpPr>
              <p:spPr bwMode="auto">
                <a:xfrm>
                  <a:off x="3843" y="3228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" name="Line 570"/>
                <p:cNvSpPr>
                  <a:spLocks noChangeShapeType="1"/>
                </p:cNvSpPr>
                <p:nvPr/>
              </p:nvSpPr>
              <p:spPr bwMode="auto">
                <a:xfrm>
                  <a:off x="3867" y="3228"/>
                  <a:ext cx="0" cy="29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6" name="Line 571"/>
                <p:cNvSpPr>
                  <a:spLocks noChangeShapeType="1"/>
                </p:cNvSpPr>
                <p:nvPr/>
              </p:nvSpPr>
              <p:spPr bwMode="auto">
                <a:xfrm flipV="1">
                  <a:off x="3867" y="3314"/>
                  <a:ext cx="0" cy="3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" name="Freeform 572"/>
                <p:cNvSpPr>
                  <a:spLocks/>
                </p:cNvSpPr>
                <p:nvPr/>
              </p:nvSpPr>
              <p:spPr bwMode="auto">
                <a:xfrm>
                  <a:off x="3843" y="3344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" name="Line 573"/>
                <p:cNvSpPr>
                  <a:spLocks noChangeShapeType="1"/>
                </p:cNvSpPr>
                <p:nvPr/>
              </p:nvSpPr>
              <p:spPr bwMode="auto">
                <a:xfrm flipV="1">
                  <a:off x="3867" y="3266"/>
                  <a:ext cx="33" cy="20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" name="Freeform 574"/>
                <p:cNvSpPr>
                  <a:spLocks/>
                </p:cNvSpPr>
                <p:nvPr/>
              </p:nvSpPr>
              <p:spPr bwMode="auto">
                <a:xfrm>
                  <a:off x="3876" y="323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0" name="Line 575"/>
                <p:cNvSpPr>
                  <a:spLocks noChangeShapeType="1"/>
                </p:cNvSpPr>
                <p:nvPr/>
              </p:nvSpPr>
              <p:spPr bwMode="auto">
                <a:xfrm>
                  <a:off x="3900" y="3235"/>
                  <a:ext cx="0" cy="3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1" name="Line 576"/>
                <p:cNvSpPr>
                  <a:spLocks noChangeShapeType="1"/>
                </p:cNvSpPr>
                <p:nvPr/>
              </p:nvSpPr>
              <p:spPr bwMode="auto">
                <a:xfrm flipV="1">
                  <a:off x="3900" y="3294"/>
                  <a:ext cx="0" cy="3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" name="Freeform 577"/>
                <p:cNvSpPr>
                  <a:spLocks/>
                </p:cNvSpPr>
                <p:nvPr/>
              </p:nvSpPr>
              <p:spPr bwMode="auto">
                <a:xfrm>
                  <a:off x="3876" y="329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" name="Line 578"/>
                <p:cNvSpPr>
                  <a:spLocks noChangeShapeType="1"/>
                </p:cNvSpPr>
                <p:nvPr/>
              </p:nvSpPr>
              <p:spPr bwMode="auto">
                <a:xfrm>
                  <a:off x="3900" y="3266"/>
                  <a:ext cx="65" cy="22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" name="Freeform 579"/>
                <p:cNvSpPr>
                  <a:spLocks/>
                </p:cNvSpPr>
                <p:nvPr/>
              </p:nvSpPr>
              <p:spPr bwMode="auto">
                <a:xfrm>
                  <a:off x="3941" y="323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" name="Line 580"/>
                <p:cNvSpPr>
                  <a:spLocks noChangeShapeType="1"/>
                </p:cNvSpPr>
                <p:nvPr/>
              </p:nvSpPr>
              <p:spPr bwMode="auto">
                <a:xfrm>
                  <a:off x="3965" y="3237"/>
                  <a:ext cx="0" cy="23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" name="Line 581"/>
                <p:cNvSpPr>
                  <a:spLocks noChangeShapeType="1"/>
                </p:cNvSpPr>
                <p:nvPr/>
              </p:nvSpPr>
              <p:spPr bwMode="auto">
                <a:xfrm flipV="1">
                  <a:off x="3965" y="3317"/>
                  <a:ext cx="0" cy="23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" name="Freeform 582"/>
                <p:cNvSpPr>
                  <a:spLocks/>
                </p:cNvSpPr>
                <p:nvPr/>
              </p:nvSpPr>
              <p:spPr bwMode="auto">
                <a:xfrm>
                  <a:off x="3941" y="3340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8" name="Line 583"/>
                <p:cNvSpPr>
                  <a:spLocks noChangeShapeType="1"/>
                </p:cNvSpPr>
                <p:nvPr/>
              </p:nvSpPr>
              <p:spPr bwMode="auto">
                <a:xfrm flipV="1">
                  <a:off x="3965" y="3258"/>
                  <a:ext cx="97" cy="30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9" name="Freeform 584"/>
                <p:cNvSpPr>
                  <a:spLocks/>
                </p:cNvSpPr>
                <p:nvPr/>
              </p:nvSpPr>
              <p:spPr bwMode="auto">
                <a:xfrm>
                  <a:off x="4038" y="328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0" name="Line 585"/>
                <p:cNvSpPr>
                  <a:spLocks noChangeShapeType="1"/>
                </p:cNvSpPr>
                <p:nvPr/>
              </p:nvSpPr>
              <p:spPr bwMode="auto">
                <a:xfrm>
                  <a:off x="4062" y="3258"/>
                  <a:ext cx="33" cy="29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Freeform 586"/>
                <p:cNvSpPr>
                  <a:spLocks/>
                </p:cNvSpPr>
                <p:nvPr/>
              </p:nvSpPr>
              <p:spPr bwMode="auto">
                <a:xfrm>
                  <a:off x="4071" y="3241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Line 587"/>
                <p:cNvSpPr>
                  <a:spLocks noChangeShapeType="1"/>
                </p:cNvSpPr>
                <p:nvPr/>
              </p:nvSpPr>
              <p:spPr bwMode="auto">
                <a:xfrm>
                  <a:off x="4095" y="3241"/>
                  <a:ext cx="0" cy="17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Line 588"/>
                <p:cNvSpPr>
                  <a:spLocks noChangeShapeType="1"/>
                </p:cNvSpPr>
                <p:nvPr/>
              </p:nvSpPr>
              <p:spPr bwMode="auto">
                <a:xfrm flipV="1">
                  <a:off x="4095" y="3315"/>
                  <a:ext cx="0" cy="1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Freeform 589"/>
                <p:cNvSpPr>
                  <a:spLocks/>
                </p:cNvSpPr>
                <p:nvPr/>
              </p:nvSpPr>
              <p:spPr bwMode="auto">
                <a:xfrm>
                  <a:off x="4071" y="3333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" name="Line 590"/>
                <p:cNvSpPr>
                  <a:spLocks noChangeShapeType="1"/>
                </p:cNvSpPr>
                <p:nvPr/>
              </p:nvSpPr>
              <p:spPr bwMode="auto">
                <a:xfrm flipV="1">
                  <a:off x="4095" y="3277"/>
                  <a:ext cx="65" cy="10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6" name="Line 591"/>
                <p:cNvSpPr>
                  <a:spLocks noChangeShapeType="1"/>
                </p:cNvSpPr>
                <p:nvPr/>
              </p:nvSpPr>
              <p:spPr bwMode="auto">
                <a:xfrm flipV="1">
                  <a:off x="4160" y="3267"/>
                  <a:ext cx="163" cy="10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7" name="Freeform 592"/>
                <p:cNvSpPr>
                  <a:spLocks/>
                </p:cNvSpPr>
                <p:nvPr/>
              </p:nvSpPr>
              <p:spPr bwMode="auto">
                <a:xfrm>
                  <a:off x="4299" y="321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Line 593"/>
                <p:cNvSpPr>
                  <a:spLocks noChangeShapeType="1"/>
                </p:cNvSpPr>
                <p:nvPr/>
              </p:nvSpPr>
              <p:spPr bwMode="auto">
                <a:xfrm>
                  <a:off x="4323" y="3217"/>
                  <a:ext cx="0" cy="2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9" name="Line 594"/>
                <p:cNvSpPr>
                  <a:spLocks noChangeShapeType="1"/>
                </p:cNvSpPr>
                <p:nvPr/>
              </p:nvSpPr>
              <p:spPr bwMode="auto">
                <a:xfrm flipV="1">
                  <a:off x="4323" y="3295"/>
                  <a:ext cx="0" cy="2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0" name="Freeform 595"/>
                <p:cNvSpPr>
                  <a:spLocks/>
                </p:cNvSpPr>
                <p:nvPr/>
              </p:nvSpPr>
              <p:spPr bwMode="auto">
                <a:xfrm>
                  <a:off x="4299" y="3317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1" name="Line 596"/>
                <p:cNvSpPr>
                  <a:spLocks noChangeShapeType="1"/>
                </p:cNvSpPr>
                <p:nvPr/>
              </p:nvSpPr>
              <p:spPr bwMode="auto">
                <a:xfrm>
                  <a:off x="4323" y="3267"/>
                  <a:ext cx="98" cy="3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2" name="Freeform 597"/>
                <p:cNvSpPr>
                  <a:spLocks/>
                </p:cNvSpPr>
                <p:nvPr/>
              </p:nvSpPr>
              <p:spPr bwMode="auto">
                <a:xfrm>
                  <a:off x="4397" y="3208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3" name="Line 598"/>
                <p:cNvSpPr>
                  <a:spLocks noChangeShapeType="1"/>
                </p:cNvSpPr>
                <p:nvPr/>
              </p:nvSpPr>
              <p:spPr bwMode="auto">
                <a:xfrm>
                  <a:off x="4421" y="3208"/>
                  <a:ext cx="0" cy="34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" name="Line 599"/>
                <p:cNvSpPr>
                  <a:spLocks noChangeShapeType="1"/>
                </p:cNvSpPr>
                <p:nvPr/>
              </p:nvSpPr>
              <p:spPr bwMode="auto">
                <a:xfrm flipV="1">
                  <a:off x="4421" y="3298"/>
                  <a:ext cx="0" cy="34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" name="Freeform 600"/>
                <p:cNvSpPr>
                  <a:spLocks/>
                </p:cNvSpPr>
                <p:nvPr/>
              </p:nvSpPr>
              <p:spPr bwMode="auto">
                <a:xfrm>
                  <a:off x="4397" y="3332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6" name="Line 601"/>
                <p:cNvSpPr>
                  <a:spLocks noChangeShapeType="1"/>
                </p:cNvSpPr>
                <p:nvPr/>
              </p:nvSpPr>
              <p:spPr bwMode="auto">
                <a:xfrm flipV="1">
                  <a:off x="4421" y="3266"/>
                  <a:ext cx="130" cy="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7" name="Freeform 602"/>
                <p:cNvSpPr>
                  <a:spLocks/>
                </p:cNvSpPr>
                <p:nvPr/>
              </p:nvSpPr>
              <p:spPr bwMode="auto">
                <a:xfrm>
                  <a:off x="4528" y="3202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8" name="Line 603"/>
                <p:cNvSpPr>
                  <a:spLocks noChangeShapeType="1"/>
                </p:cNvSpPr>
                <p:nvPr/>
              </p:nvSpPr>
              <p:spPr bwMode="auto">
                <a:xfrm>
                  <a:off x="4551" y="3202"/>
                  <a:ext cx="0" cy="3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9" name="Line 604"/>
                <p:cNvSpPr>
                  <a:spLocks noChangeShapeType="1"/>
                </p:cNvSpPr>
                <p:nvPr/>
              </p:nvSpPr>
              <p:spPr bwMode="auto">
                <a:xfrm flipV="1">
                  <a:off x="4551" y="3294"/>
                  <a:ext cx="0" cy="3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0" name="Freeform 605"/>
                <p:cNvSpPr>
                  <a:spLocks/>
                </p:cNvSpPr>
                <p:nvPr/>
              </p:nvSpPr>
              <p:spPr bwMode="auto">
                <a:xfrm>
                  <a:off x="4528" y="3329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1" name="Freeform 606"/>
                <p:cNvSpPr>
                  <a:spLocks/>
                </p:cNvSpPr>
                <p:nvPr/>
              </p:nvSpPr>
              <p:spPr bwMode="auto">
                <a:xfrm>
                  <a:off x="3159" y="3314"/>
                  <a:ext cx="48" cy="56"/>
                </a:xfrm>
                <a:custGeom>
                  <a:avLst/>
                  <a:gdLst>
                    <a:gd name="T0" fmla="*/ 1 w 96"/>
                    <a:gd name="T1" fmla="*/ 0 h 113"/>
                    <a:gd name="T2" fmla="*/ 1 w 96"/>
                    <a:gd name="T3" fmla="*/ 0 h 113"/>
                    <a:gd name="T4" fmla="*/ 0 w 96"/>
                    <a:gd name="T5" fmla="*/ 0 h 113"/>
                    <a:gd name="T6" fmla="*/ 1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48" y="0"/>
                      </a:moveTo>
                      <a:lnTo>
                        <a:pt x="96" y="113"/>
                      </a:lnTo>
                      <a:lnTo>
                        <a:pt x="0" y="113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2" name="Freeform 607"/>
                <p:cNvSpPr>
                  <a:spLocks/>
                </p:cNvSpPr>
                <p:nvPr/>
              </p:nvSpPr>
              <p:spPr bwMode="auto">
                <a:xfrm>
                  <a:off x="3192" y="3280"/>
                  <a:ext cx="47" cy="56"/>
                </a:xfrm>
                <a:custGeom>
                  <a:avLst/>
                  <a:gdLst>
                    <a:gd name="T0" fmla="*/ 0 w 96"/>
                    <a:gd name="T1" fmla="*/ 0 h 112"/>
                    <a:gd name="T2" fmla="*/ 0 w 96"/>
                    <a:gd name="T3" fmla="*/ 1 h 112"/>
                    <a:gd name="T4" fmla="*/ 0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lnTo>
                        <a:pt x="96" y="112"/>
                      </a:lnTo>
                      <a:lnTo>
                        <a:pt x="0" y="11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3" name="Freeform 608"/>
                <p:cNvSpPr>
                  <a:spLocks/>
                </p:cNvSpPr>
                <p:nvPr/>
              </p:nvSpPr>
              <p:spPr bwMode="auto">
                <a:xfrm>
                  <a:off x="3257" y="3308"/>
                  <a:ext cx="48" cy="56"/>
                </a:xfrm>
                <a:custGeom>
                  <a:avLst/>
                  <a:gdLst>
                    <a:gd name="T0" fmla="*/ 1 w 96"/>
                    <a:gd name="T1" fmla="*/ 0 h 113"/>
                    <a:gd name="T2" fmla="*/ 1 w 96"/>
                    <a:gd name="T3" fmla="*/ 0 h 113"/>
                    <a:gd name="T4" fmla="*/ 0 w 96"/>
                    <a:gd name="T5" fmla="*/ 0 h 113"/>
                    <a:gd name="T6" fmla="*/ 1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48" y="0"/>
                      </a:moveTo>
                      <a:lnTo>
                        <a:pt x="96" y="113"/>
                      </a:lnTo>
                      <a:lnTo>
                        <a:pt x="0" y="113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" name="Freeform 609"/>
                <p:cNvSpPr>
                  <a:spLocks/>
                </p:cNvSpPr>
                <p:nvPr/>
              </p:nvSpPr>
              <p:spPr bwMode="auto">
                <a:xfrm>
                  <a:off x="3322" y="3278"/>
                  <a:ext cx="48" cy="56"/>
                </a:xfrm>
                <a:custGeom>
                  <a:avLst/>
                  <a:gdLst>
                    <a:gd name="T0" fmla="*/ 1 w 95"/>
                    <a:gd name="T1" fmla="*/ 0 h 113"/>
                    <a:gd name="T2" fmla="*/ 1 w 95"/>
                    <a:gd name="T3" fmla="*/ 0 h 113"/>
                    <a:gd name="T4" fmla="*/ 0 w 95"/>
                    <a:gd name="T5" fmla="*/ 0 h 113"/>
                    <a:gd name="T6" fmla="*/ 1 w 95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3">
                      <a:moveTo>
                        <a:pt x="47" y="0"/>
                      </a:moveTo>
                      <a:lnTo>
                        <a:pt x="95" y="113"/>
                      </a:lnTo>
                      <a:lnTo>
                        <a:pt x="0" y="113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" name="Freeform 610"/>
                <p:cNvSpPr>
                  <a:spLocks/>
                </p:cNvSpPr>
                <p:nvPr/>
              </p:nvSpPr>
              <p:spPr bwMode="auto">
                <a:xfrm>
                  <a:off x="3388" y="3286"/>
                  <a:ext cx="47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0 w 96"/>
                    <a:gd name="T3" fmla="*/ 0 h 113"/>
                    <a:gd name="T4" fmla="*/ 0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48" y="0"/>
                      </a:moveTo>
                      <a:lnTo>
                        <a:pt x="96" y="113"/>
                      </a:lnTo>
                      <a:lnTo>
                        <a:pt x="0" y="113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6" name="Freeform 611"/>
                <p:cNvSpPr>
                  <a:spLocks/>
                </p:cNvSpPr>
                <p:nvPr/>
              </p:nvSpPr>
              <p:spPr bwMode="auto">
                <a:xfrm>
                  <a:off x="3420" y="3275"/>
                  <a:ext cx="47" cy="57"/>
                </a:xfrm>
                <a:custGeom>
                  <a:avLst/>
                  <a:gdLst>
                    <a:gd name="T0" fmla="*/ 0 w 96"/>
                    <a:gd name="T1" fmla="*/ 0 h 112"/>
                    <a:gd name="T2" fmla="*/ 0 w 96"/>
                    <a:gd name="T3" fmla="*/ 1 h 112"/>
                    <a:gd name="T4" fmla="*/ 0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lnTo>
                        <a:pt x="96" y="112"/>
                      </a:lnTo>
                      <a:lnTo>
                        <a:pt x="0" y="11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7" name="Freeform 612"/>
                <p:cNvSpPr>
                  <a:spLocks/>
                </p:cNvSpPr>
                <p:nvPr/>
              </p:nvSpPr>
              <p:spPr bwMode="auto">
                <a:xfrm>
                  <a:off x="3485" y="3280"/>
                  <a:ext cx="48" cy="56"/>
                </a:xfrm>
                <a:custGeom>
                  <a:avLst/>
                  <a:gdLst>
                    <a:gd name="T0" fmla="*/ 1 w 95"/>
                    <a:gd name="T1" fmla="*/ 0 h 112"/>
                    <a:gd name="T2" fmla="*/ 1 w 95"/>
                    <a:gd name="T3" fmla="*/ 1 h 112"/>
                    <a:gd name="T4" fmla="*/ 0 w 95"/>
                    <a:gd name="T5" fmla="*/ 1 h 112"/>
                    <a:gd name="T6" fmla="*/ 1 w 95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2">
                      <a:moveTo>
                        <a:pt x="47" y="0"/>
                      </a:moveTo>
                      <a:lnTo>
                        <a:pt x="95" y="112"/>
                      </a:lnTo>
                      <a:lnTo>
                        <a:pt x="0" y="112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8" name="Freeform 613"/>
                <p:cNvSpPr>
                  <a:spLocks/>
                </p:cNvSpPr>
                <p:nvPr/>
              </p:nvSpPr>
              <p:spPr bwMode="auto">
                <a:xfrm>
                  <a:off x="3550" y="3267"/>
                  <a:ext cx="48" cy="56"/>
                </a:xfrm>
                <a:custGeom>
                  <a:avLst/>
                  <a:gdLst>
                    <a:gd name="T0" fmla="*/ 1 w 96"/>
                    <a:gd name="T1" fmla="*/ 0 h 112"/>
                    <a:gd name="T2" fmla="*/ 1 w 96"/>
                    <a:gd name="T3" fmla="*/ 1 h 112"/>
                    <a:gd name="T4" fmla="*/ 0 w 96"/>
                    <a:gd name="T5" fmla="*/ 1 h 112"/>
                    <a:gd name="T6" fmla="*/ 1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lnTo>
                        <a:pt x="96" y="112"/>
                      </a:lnTo>
                      <a:lnTo>
                        <a:pt x="0" y="11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" name="Freeform 614"/>
                <p:cNvSpPr>
                  <a:spLocks/>
                </p:cNvSpPr>
                <p:nvPr/>
              </p:nvSpPr>
              <p:spPr bwMode="auto">
                <a:xfrm>
                  <a:off x="3615" y="3281"/>
                  <a:ext cx="48" cy="56"/>
                </a:xfrm>
                <a:custGeom>
                  <a:avLst/>
                  <a:gdLst>
                    <a:gd name="T0" fmla="*/ 1 w 96"/>
                    <a:gd name="T1" fmla="*/ 0 h 112"/>
                    <a:gd name="T2" fmla="*/ 1 w 96"/>
                    <a:gd name="T3" fmla="*/ 1 h 112"/>
                    <a:gd name="T4" fmla="*/ 0 w 96"/>
                    <a:gd name="T5" fmla="*/ 1 h 112"/>
                    <a:gd name="T6" fmla="*/ 1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lnTo>
                        <a:pt x="96" y="112"/>
                      </a:lnTo>
                      <a:lnTo>
                        <a:pt x="0" y="11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0" name="Freeform 615"/>
                <p:cNvSpPr>
                  <a:spLocks/>
                </p:cNvSpPr>
                <p:nvPr/>
              </p:nvSpPr>
              <p:spPr bwMode="auto">
                <a:xfrm>
                  <a:off x="3648" y="3255"/>
                  <a:ext cx="48" cy="56"/>
                </a:xfrm>
                <a:custGeom>
                  <a:avLst/>
                  <a:gdLst>
                    <a:gd name="T0" fmla="*/ 1 w 96"/>
                    <a:gd name="T1" fmla="*/ 0 h 113"/>
                    <a:gd name="T2" fmla="*/ 1 w 96"/>
                    <a:gd name="T3" fmla="*/ 0 h 113"/>
                    <a:gd name="T4" fmla="*/ 0 w 96"/>
                    <a:gd name="T5" fmla="*/ 0 h 113"/>
                    <a:gd name="T6" fmla="*/ 1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48" y="0"/>
                      </a:moveTo>
                      <a:lnTo>
                        <a:pt x="96" y="113"/>
                      </a:lnTo>
                      <a:lnTo>
                        <a:pt x="0" y="113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1" name="Freeform 616"/>
                <p:cNvSpPr>
                  <a:spLocks/>
                </p:cNvSpPr>
                <p:nvPr/>
              </p:nvSpPr>
              <p:spPr bwMode="auto">
                <a:xfrm>
                  <a:off x="3713" y="3270"/>
                  <a:ext cx="47" cy="56"/>
                </a:xfrm>
                <a:custGeom>
                  <a:avLst/>
                  <a:gdLst>
                    <a:gd name="T0" fmla="*/ 0 w 96"/>
                    <a:gd name="T1" fmla="*/ 0 h 113"/>
                    <a:gd name="T2" fmla="*/ 0 w 96"/>
                    <a:gd name="T3" fmla="*/ 0 h 113"/>
                    <a:gd name="T4" fmla="*/ 0 w 96"/>
                    <a:gd name="T5" fmla="*/ 0 h 113"/>
                    <a:gd name="T6" fmla="*/ 0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48" y="0"/>
                      </a:moveTo>
                      <a:lnTo>
                        <a:pt x="96" y="113"/>
                      </a:lnTo>
                      <a:lnTo>
                        <a:pt x="0" y="113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2" name="Freeform 617"/>
                <p:cNvSpPr>
                  <a:spLocks/>
                </p:cNvSpPr>
                <p:nvPr/>
              </p:nvSpPr>
              <p:spPr bwMode="auto">
                <a:xfrm>
                  <a:off x="3843" y="3257"/>
                  <a:ext cx="48" cy="57"/>
                </a:xfrm>
                <a:custGeom>
                  <a:avLst/>
                  <a:gdLst>
                    <a:gd name="T0" fmla="*/ 1 w 95"/>
                    <a:gd name="T1" fmla="*/ 0 h 112"/>
                    <a:gd name="T2" fmla="*/ 1 w 95"/>
                    <a:gd name="T3" fmla="*/ 1 h 112"/>
                    <a:gd name="T4" fmla="*/ 0 w 95"/>
                    <a:gd name="T5" fmla="*/ 1 h 112"/>
                    <a:gd name="T6" fmla="*/ 1 w 95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2">
                      <a:moveTo>
                        <a:pt x="47" y="0"/>
                      </a:moveTo>
                      <a:lnTo>
                        <a:pt x="95" y="112"/>
                      </a:lnTo>
                      <a:lnTo>
                        <a:pt x="0" y="112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3" name="Freeform 618"/>
                <p:cNvSpPr>
                  <a:spLocks/>
                </p:cNvSpPr>
                <p:nvPr/>
              </p:nvSpPr>
              <p:spPr bwMode="auto">
                <a:xfrm>
                  <a:off x="3876" y="3238"/>
                  <a:ext cx="48" cy="56"/>
                </a:xfrm>
                <a:custGeom>
                  <a:avLst/>
                  <a:gdLst>
                    <a:gd name="T0" fmla="*/ 1 w 96"/>
                    <a:gd name="T1" fmla="*/ 0 h 112"/>
                    <a:gd name="T2" fmla="*/ 1 w 96"/>
                    <a:gd name="T3" fmla="*/ 1 h 112"/>
                    <a:gd name="T4" fmla="*/ 0 w 96"/>
                    <a:gd name="T5" fmla="*/ 1 h 112"/>
                    <a:gd name="T6" fmla="*/ 1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lnTo>
                        <a:pt x="96" y="112"/>
                      </a:lnTo>
                      <a:lnTo>
                        <a:pt x="0" y="11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" name="Freeform 619"/>
                <p:cNvSpPr>
                  <a:spLocks/>
                </p:cNvSpPr>
                <p:nvPr/>
              </p:nvSpPr>
              <p:spPr bwMode="auto">
                <a:xfrm>
                  <a:off x="3941" y="3260"/>
                  <a:ext cx="48" cy="57"/>
                </a:xfrm>
                <a:custGeom>
                  <a:avLst/>
                  <a:gdLst>
                    <a:gd name="T0" fmla="*/ 1 w 95"/>
                    <a:gd name="T1" fmla="*/ 0 h 112"/>
                    <a:gd name="T2" fmla="*/ 1 w 95"/>
                    <a:gd name="T3" fmla="*/ 1 h 112"/>
                    <a:gd name="T4" fmla="*/ 0 w 95"/>
                    <a:gd name="T5" fmla="*/ 1 h 112"/>
                    <a:gd name="T6" fmla="*/ 1 w 95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2">
                      <a:moveTo>
                        <a:pt x="47" y="0"/>
                      </a:moveTo>
                      <a:lnTo>
                        <a:pt x="95" y="112"/>
                      </a:lnTo>
                      <a:lnTo>
                        <a:pt x="0" y="112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" name="Freeform 620"/>
                <p:cNvSpPr>
                  <a:spLocks/>
                </p:cNvSpPr>
                <p:nvPr/>
              </p:nvSpPr>
              <p:spPr bwMode="auto">
                <a:xfrm>
                  <a:off x="4038" y="3230"/>
                  <a:ext cx="48" cy="57"/>
                </a:xfrm>
                <a:custGeom>
                  <a:avLst/>
                  <a:gdLst>
                    <a:gd name="T0" fmla="*/ 1 w 96"/>
                    <a:gd name="T1" fmla="*/ 0 h 112"/>
                    <a:gd name="T2" fmla="*/ 1 w 96"/>
                    <a:gd name="T3" fmla="*/ 1 h 112"/>
                    <a:gd name="T4" fmla="*/ 0 w 96"/>
                    <a:gd name="T5" fmla="*/ 1 h 112"/>
                    <a:gd name="T6" fmla="*/ 1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lnTo>
                        <a:pt x="96" y="112"/>
                      </a:lnTo>
                      <a:lnTo>
                        <a:pt x="0" y="11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6" name="Freeform 621"/>
                <p:cNvSpPr>
                  <a:spLocks/>
                </p:cNvSpPr>
                <p:nvPr/>
              </p:nvSpPr>
              <p:spPr bwMode="auto">
                <a:xfrm>
                  <a:off x="4071" y="3258"/>
                  <a:ext cx="48" cy="57"/>
                </a:xfrm>
                <a:custGeom>
                  <a:avLst/>
                  <a:gdLst>
                    <a:gd name="T0" fmla="*/ 1 w 96"/>
                    <a:gd name="T1" fmla="*/ 0 h 112"/>
                    <a:gd name="T2" fmla="*/ 1 w 96"/>
                    <a:gd name="T3" fmla="*/ 1 h 112"/>
                    <a:gd name="T4" fmla="*/ 0 w 96"/>
                    <a:gd name="T5" fmla="*/ 1 h 112"/>
                    <a:gd name="T6" fmla="*/ 1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lnTo>
                        <a:pt x="96" y="112"/>
                      </a:lnTo>
                      <a:lnTo>
                        <a:pt x="0" y="11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7" name="Freeform 622"/>
                <p:cNvSpPr>
                  <a:spLocks/>
                </p:cNvSpPr>
                <p:nvPr/>
              </p:nvSpPr>
              <p:spPr bwMode="auto">
                <a:xfrm>
                  <a:off x="4136" y="3249"/>
                  <a:ext cx="48" cy="56"/>
                </a:xfrm>
                <a:custGeom>
                  <a:avLst/>
                  <a:gdLst>
                    <a:gd name="T0" fmla="*/ 1 w 96"/>
                    <a:gd name="T1" fmla="*/ 0 h 113"/>
                    <a:gd name="T2" fmla="*/ 1 w 96"/>
                    <a:gd name="T3" fmla="*/ 0 h 113"/>
                    <a:gd name="T4" fmla="*/ 0 w 96"/>
                    <a:gd name="T5" fmla="*/ 0 h 113"/>
                    <a:gd name="T6" fmla="*/ 1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48" y="0"/>
                      </a:moveTo>
                      <a:lnTo>
                        <a:pt x="96" y="113"/>
                      </a:lnTo>
                      <a:lnTo>
                        <a:pt x="0" y="113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8" name="Freeform 623"/>
                <p:cNvSpPr>
                  <a:spLocks/>
                </p:cNvSpPr>
                <p:nvPr/>
              </p:nvSpPr>
              <p:spPr bwMode="auto">
                <a:xfrm>
                  <a:off x="4299" y="3239"/>
                  <a:ext cx="48" cy="56"/>
                </a:xfrm>
                <a:custGeom>
                  <a:avLst/>
                  <a:gdLst>
                    <a:gd name="T0" fmla="*/ 1 w 96"/>
                    <a:gd name="T1" fmla="*/ 0 h 113"/>
                    <a:gd name="T2" fmla="*/ 1 w 96"/>
                    <a:gd name="T3" fmla="*/ 0 h 113"/>
                    <a:gd name="T4" fmla="*/ 0 w 96"/>
                    <a:gd name="T5" fmla="*/ 0 h 113"/>
                    <a:gd name="T6" fmla="*/ 1 w 96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3">
                      <a:moveTo>
                        <a:pt x="48" y="0"/>
                      </a:moveTo>
                      <a:lnTo>
                        <a:pt x="96" y="113"/>
                      </a:lnTo>
                      <a:lnTo>
                        <a:pt x="0" y="113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9" name="Freeform 624"/>
                <p:cNvSpPr>
                  <a:spLocks/>
                </p:cNvSpPr>
                <p:nvPr/>
              </p:nvSpPr>
              <p:spPr bwMode="auto">
                <a:xfrm>
                  <a:off x="4397" y="3242"/>
                  <a:ext cx="48" cy="56"/>
                </a:xfrm>
                <a:custGeom>
                  <a:avLst/>
                  <a:gdLst>
                    <a:gd name="T0" fmla="*/ 1 w 95"/>
                    <a:gd name="T1" fmla="*/ 0 h 113"/>
                    <a:gd name="T2" fmla="*/ 1 w 95"/>
                    <a:gd name="T3" fmla="*/ 0 h 113"/>
                    <a:gd name="T4" fmla="*/ 0 w 95"/>
                    <a:gd name="T5" fmla="*/ 0 h 113"/>
                    <a:gd name="T6" fmla="*/ 1 w 95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5" h="113">
                      <a:moveTo>
                        <a:pt x="48" y="0"/>
                      </a:moveTo>
                      <a:lnTo>
                        <a:pt x="95" y="113"/>
                      </a:lnTo>
                      <a:lnTo>
                        <a:pt x="0" y="113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0" name="Freeform 625"/>
                <p:cNvSpPr>
                  <a:spLocks/>
                </p:cNvSpPr>
                <p:nvPr/>
              </p:nvSpPr>
              <p:spPr bwMode="auto">
                <a:xfrm>
                  <a:off x="4528" y="3238"/>
                  <a:ext cx="47" cy="56"/>
                </a:xfrm>
                <a:custGeom>
                  <a:avLst/>
                  <a:gdLst>
                    <a:gd name="T0" fmla="*/ 0 w 96"/>
                    <a:gd name="T1" fmla="*/ 0 h 112"/>
                    <a:gd name="T2" fmla="*/ 0 w 96"/>
                    <a:gd name="T3" fmla="*/ 1 h 112"/>
                    <a:gd name="T4" fmla="*/ 0 w 96"/>
                    <a:gd name="T5" fmla="*/ 1 h 112"/>
                    <a:gd name="T6" fmla="*/ 0 w 96"/>
                    <a:gd name="T7" fmla="*/ 0 h 1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lnTo>
                        <a:pt x="96" y="112"/>
                      </a:lnTo>
                      <a:lnTo>
                        <a:pt x="0" y="11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1" name="Line 626"/>
                <p:cNvSpPr>
                  <a:spLocks noChangeShapeType="1"/>
                </p:cNvSpPr>
                <p:nvPr/>
              </p:nvSpPr>
              <p:spPr bwMode="auto">
                <a:xfrm flipV="1">
                  <a:off x="3183" y="3314"/>
                  <a:ext cx="33" cy="36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2" name="Freeform 627"/>
                <p:cNvSpPr>
                  <a:spLocks/>
                </p:cNvSpPr>
                <p:nvPr/>
              </p:nvSpPr>
              <p:spPr bwMode="auto">
                <a:xfrm>
                  <a:off x="3192" y="3278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3" name="Line 628"/>
                <p:cNvSpPr>
                  <a:spLocks noChangeShapeType="1"/>
                </p:cNvSpPr>
                <p:nvPr/>
              </p:nvSpPr>
              <p:spPr bwMode="auto">
                <a:xfrm>
                  <a:off x="3216" y="3278"/>
                  <a:ext cx="0" cy="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4" name="Line 629"/>
                <p:cNvSpPr>
                  <a:spLocks noChangeShapeType="1"/>
                </p:cNvSpPr>
                <p:nvPr/>
              </p:nvSpPr>
              <p:spPr bwMode="auto">
                <a:xfrm flipV="1">
                  <a:off x="3216" y="3342"/>
                  <a:ext cx="0" cy="8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" name="Freeform 630"/>
                <p:cNvSpPr>
                  <a:spLocks/>
                </p:cNvSpPr>
                <p:nvPr/>
              </p:nvSpPr>
              <p:spPr bwMode="auto">
                <a:xfrm>
                  <a:off x="3192" y="3350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" name="Line 631"/>
                <p:cNvSpPr>
                  <a:spLocks noChangeShapeType="1"/>
                </p:cNvSpPr>
                <p:nvPr/>
              </p:nvSpPr>
              <p:spPr bwMode="auto">
                <a:xfrm>
                  <a:off x="3216" y="3314"/>
                  <a:ext cx="65" cy="28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" name="Line 632"/>
                <p:cNvSpPr>
                  <a:spLocks noChangeShapeType="1"/>
                </p:cNvSpPr>
                <p:nvPr/>
              </p:nvSpPr>
              <p:spPr bwMode="auto">
                <a:xfrm flipV="1">
                  <a:off x="3281" y="3311"/>
                  <a:ext cx="65" cy="3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" name="Freeform 633"/>
                <p:cNvSpPr>
                  <a:spLocks/>
                </p:cNvSpPr>
                <p:nvPr/>
              </p:nvSpPr>
              <p:spPr bwMode="auto">
                <a:xfrm>
                  <a:off x="3322" y="3278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9" name="Line 634"/>
                <p:cNvSpPr>
                  <a:spLocks noChangeShapeType="1"/>
                </p:cNvSpPr>
                <p:nvPr/>
              </p:nvSpPr>
              <p:spPr bwMode="auto">
                <a:xfrm>
                  <a:off x="3346" y="3278"/>
                  <a:ext cx="0" cy="5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0" name="Line 635"/>
                <p:cNvSpPr>
                  <a:spLocks noChangeShapeType="1"/>
                </p:cNvSpPr>
                <p:nvPr/>
              </p:nvSpPr>
              <p:spPr bwMode="auto">
                <a:xfrm flipV="1">
                  <a:off x="3346" y="3339"/>
                  <a:ext cx="0" cy="6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1" name="Freeform 636"/>
                <p:cNvSpPr>
                  <a:spLocks/>
                </p:cNvSpPr>
                <p:nvPr/>
              </p:nvSpPr>
              <p:spPr bwMode="auto">
                <a:xfrm>
                  <a:off x="3322" y="3345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2" name="Line 637"/>
                <p:cNvSpPr>
                  <a:spLocks noChangeShapeType="1"/>
                </p:cNvSpPr>
                <p:nvPr/>
              </p:nvSpPr>
              <p:spPr bwMode="auto">
                <a:xfrm>
                  <a:off x="3346" y="3311"/>
                  <a:ext cx="66" cy="42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3" name="Line 638"/>
                <p:cNvSpPr>
                  <a:spLocks noChangeShapeType="1"/>
                </p:cNvSpPr>
                <p:nvPr/>
              </p:nvSpPr>
              <p:spPr bwMode="auto">
                <a:xfrm flipV="1">
                  <a:off x="3412" y="3302"/>
                  <a:ext cx="31" cy="51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4" name="Freeform 639"/>
                <p:cNvSpPr>
                  <a:spLocks/>
                </p:cNvSpPr>
                <p:nvPr/>
              </p:nvSpPr>
              <p:spPr bwMode="auto">
                <a:xfrm>
                  <a:off x="3420" y="3272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" name="Line 640"/>
                <p:cNvSpPr>
                  <a:spLocks noChangeShapeType="1"/>
                </p:cNvSpPr>
                <p:nvPr/>
              </p:nvSpPr>
              <p:spPr bwMode="auto">
                <a:xfrm>
                  <a:off x="3443" y="3272"/>
                  <a:ext cx="0" cy="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6" name="Line 641"/>
                <p:cNvSpPr>
                  <a:spLocks noChangeShapeType="1"/>
                </p:cNvSpPr>
                <p:nvPr/>
              </p:nvSpPr>
              <p:spPr bwMode="auto">
                <a:xfrm flipV="1">
                  <a:off x="3443" y="3331"/>
                  <a:ext cx="0" cy="2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7" name="Freeform 642"/>
                <p:cNvSpPr>
                  <a:spLocks/>
                </p:cNvSpPr>
                <p:nvPr/>
              </p:nvSpPr>
              <p:spPr bwMode="auto">
                <a:xfrm>
                  <a:off x="3420" y="3333"/>
                  <a:ext cx="48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8" name="Line 643"/>
                <p:cNvSpPr>
                  <a:spLocks noChangeShapeType="1"/>
                </p:cNvSpPr>
                <p:nvPr/>
              </p:nvSpPr>
              <p:spPr bwMode="auto">
                <a:xfrm>
                  <a:off x="3443" y="3302"/>
                  <a:ext cx="66" cy="17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" name="Line 644"/>
                <p:cNvSpPr>
                  <a:spLocks noChangeShapeType="1"/>
                </p:cNvSpPr>
                <p:nvPr/>
              </p:nvSpPr>
              <p:spPr bwMode="auto">
                <a:xfrm flipV="1">
                  <a:off x="3509" y="3292"/>
                  <a:ext cx="65" cy="27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0" name="Freeform 645"/>
                <p:cNvSpPr>
                  <a:spLocks/>
                </p:cNvSpPr>
                <p:nvPr/>
              </p:nvSpPr>
              <p:spPr bwMode="auto">
                <a:xfrm>
                  <a:off x="3550" y="3264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1" name="Freeform 646"/>
                <p:cNvSpPr>
                  <a:spLocks/>
                </p:cNvSpPr>
                <p:nvPr/>
              </p:nvSpPr>
              <p:spPr bwMode="auto">
                <a:xfrm>
                  <a:off x="3550" y="3320"/>
                  <a:ext cx="49" cy="0"/>
                </a:xfrm>
                <a:custGeom>
                  <a:avLst/>
                  <a:gdLst>
                    <a:gd name="T0" fmla="*/ 0 w 61"/>
                    <a:gd name="T1" fmla="*/ 2 w 61"/>
                    <a:gd name="T2" fmla="*/ 0 w 61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61">
                      <a:moveTo>
                        <a:pt x="0" y="0"/>
                      </a:moveTo>
                      <a:lnTo>
                        <a:pt x="6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2" name="Line 647"/>
                <p:cNvSpPr>
                  <a:spLocks noChangeShapeType="1"/>
                </p:cNvSpPr>
                <p:nvPr/>
              </p:nvSpPr>
              <p:spPr bwMode="auto">
                <a:xfrm>
                  <a:off x="3574" y="3292"/>
                  <a:ext cx="65" cy="20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" name="Line 648"/>
                <p:cNvSpPr>
                  <a:spLocks noChangeShapeType="1"/>
                </p:cNvSpPr>
                <p:nvPr/>
              </p:nvSpPr>
              <p:spPr bwMode="auto">
                <a:xfrm flipV="1">
                  <a:off x="3639" y="3299"/>
                  <a:ext cx="33" cy="13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" name="Line 649"/>
                <p:cNvSpPr>
                  <a:spLocks noChangeShapeType="1"/>
                </p:cNvSpPr>
                <p:nvPr/>
              </p:nvSpPr>
              <p:spPr bwMode="auto">
                <a:xfrm flipV="1">
                  <a:off x="3672" y="3255"/>
                  <a:ext cx="228" cy="44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" name="Line 650"/>
                <p:cNvSpPr>
                  <a:spLocks noChangeShapeType="1"/>
                </p:cNvSpPr>
                <p:nvPr/>
              </p:nvSpPr>
              <p:spPr bwMode="auto">
                <a:xfrm flipV="1">
                  <a:off x="3900" y="3248"/>
                  <a:ext cx="162" cy="7"/>
                </a:xfrm>
                <a:prstGeom prst="line">
                  <a:avLst/>
                </a:prstGeom>
                <a:noFill/>
                <a:ln w="1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" name="Rectangle 651"/>
                <p:cNvSpPr>
                  <a:spLocks noChangeArrowheads="1"/>
                </p:cNvSpPr>
                <p:nvPr/>
              </p:nvSpPr>
              <p:spPr bwMode="auto">
                <a:xfrm>
                  <a:off x="3159" y="3322"/>
                  <a:ext cx="49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7" name="Rectangle 652"/>
                <p:cNvSpPr>
                  <a:spLocks noChangeArrowheads="1"/>
                </p:cNvSpPr>
                <p:nvPr/>
              </p:nvSpPr>
              <p:spPr bwMode="auto">
                <a:xfrm>
                  <a:off x="3192" y="3286"/>
                  <a:ext cx="48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8" name="Rectangle 653"/>
                <p:cNvSpPr>
                  <a:spLocks noChangeArrowheads="1"/>
                </p:cNvSpPr>
                <p:nvPr/>
              </p:nvSpPr>
              <p:spPr bwMode="auto">
                <a:xfrm>
                  <a:off x="3257" y="3314"/>
                  <a:ext cx="49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9" name="Rectangle 654"/>
                <p:cNvSpPr>
                  <a:spLocks noChangeArrowheads="1"/>
                </p:cNvSpPr>
                <p:nvPr/>
              </p:nvSpPr>
              <p:spPr bwMode="auto">
                <a:xfrm>
                  <a:off x="3322" y="3283"/>
                  <a:ext cx="49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0" name="Rectangle 655"/>
                <p:cNvSpPr>
                  <a:spLocks noChangeArrowheads="1"/>
                </p:cNvSpPr>
                <p:nvPr/>
              </p:nvSpPr>
              <p:spPr bwMode="auto">
                <a:xfrm>
                  <a:off x="3388" y="3325"/>
                  <a:ext cx="48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1" name="Rectangle 656"/>
                <p:cNvSpPr>
                  <a:spLocks noChangeArrowheads="1"/>
                </p:cNvSpPr>
                <p:nvPr/>
              </p:nvSpPr>
              <p:spPr bwMode="auto">
                <a:xfrm>
                  <a:off x="3420" y="3274"/>
                  <a:ext cx="48" cy="58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2" name="Rectangle 657"/>
                <p:cNvSpPr>
                  <a:spLocks noChangeArrowheads="1"/>
                </p:cNvSpPr>
                <p:nvPr/>
              </p:nvSpPr>
              <p:spPr bwMode="auto">
                <a:xfrm>
                  <a:off x="3485" y="3291"/>
                  <a:ext cx="48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3" name="Rectangle 658"/>
                <p:cNvSpPr>
                  <a:spLocks noChangeArrowheads="1"/>
                </p:cNvSpPr>
                <p:nvPr/>
              </p:nvSpPr>
              <p:spPr bwMode="auto">
                <a:xfrm>
                  <a:off x="3550" y="3264"/>
                  <a:ext cx="49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4" name="Rectangle 659"/>
                <p:cNvSpPr>
                  <a:spLocks noChangeArrowheads="1"/>
                </p:cNvSpPr>
                <p:nvPr/>
              </p:nvSpPr>
              <p:spPr bwMode="auto">
                <a:xfrm>
                  <a:off x="3615" y="3284"/>
                  <a:ext cx="49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5" name="Rectangle 660"/>
                <p:cNvSpPr>
                  <a:spLocks noChangeArrowheads="1"/>
                </p:cNvSpPr>
                <p:nvPr/>
              </p:nvSpPr>
              <p:spPr bwMode="auto">
                <a:xfrm>
                  <a:off x="3648" y="3271"/>
                  <a:ext cx="49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6" name="Rectangle 661"/>
                <p:cNvSpPr>
                  <a:spLocks noChangeArrowheads="1"/>
                </p:cNvSpPr>
                <p:nvPr/>
              </p:nvSpPr>
              <p:spPr bwMode="auto">
                <a:xfrm>
                  <a:off x="3876" y="3227"/>
                  <a:ext cx="49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7" name="Rectangle 662"/>
                <p:cNvSpPr>
                  <a:spLocks noChangeArrowheads="1"/>
                </p:cNvSpPr>
                <p:nvPr/>
              </p:nvSpPr>
              <p:spPr bwMode="auto">
                <a:xfrm>
                  <a:off x="4038" y="3220"/>
                  <a:ext cx="49" cy="57"/>
                </a:xfrm>
                <a:prstGeom prst="rect">
                  <a:avLst/>
                </a:prstGeom>
                <a:solidFill>
                  <a:srgbClr val="FFFFFF"/>
                </a:solidFill>
                <a:ln w="1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8" name="Line 663"/>
                <p:cNvSpPr>
                  <a:spLocks noChangeShapeType="1"/>
                </p:cNvSpPr>
                <p:nvPr/>
              </p:nvSpPr>
              <p:spPr bwMode="auto">
                <a:xfrm>
                  <a:off x="3151" y="3762"/>
                  <a:ext cx="2280" cy="0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9" name="Line 664"/>
                <p:cNvSpPr>
                  <a:spLocks noChangeShapeType="1"/>
                </p:cNvSpPr>
                <p:nvPr/>
              </p:nvSpPr>
              <p:spPr bwMode="auto">
                <a:xfrm>
                  <a:off x="3151" y="3762"/>
                  <a:ext cx="0" cy="33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0" name="Rectangle 665"/>
                <p:cNvSpPr>
                  <a:spLocks noChangeArrowheads="1"/>
                </p:cNvSpPr>
                <p:nvPr/>
              </p:nvSpPr>
              <p:spPr bwMode="auto">
                <a:xfrm>
                  <a:off x="3117" y="3807"/>
                  <a:ext cx="70" cy="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241" name="Line 666"/>
                <p:cNvSpPr>
                  <a:spLocks noChangeShapeType="1"/>
                </p:cNvSpPr>
                <p:nvPr/>
              </p:nvSpPr>
              <p:spPr bwMode="auto">
                <a:xfrm>
                  <a:off x="3476" y="3762"/>
                  <a:ext cx="0" cy="33"/>
                </a:xfrm>
                <a:prstGeom prst="line">
                  <a:avLst/>
                </a:prstGeom>
                <a:noFill/>
                <a:ln w="1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" name="Rectangle 668"/>
              <p:cNvSpPr>
                <a:spLocks noChangeArrowheads="1"/>
              </p:cNvSpPr>
              <p:nvPr/>
            </p:nvSpPr>
            <p:spPr bwMode="auto">
              <a:xfrm>
                <a:off x="5435600" y="6043613"/>
                <a:ext cx="22379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10</a:t>
                </a:r>
              </a:p>
            </p:txBody>
          </p:sp>
          <p:sp>
            <p:nvSpPr>
              <p:cNvPr id="11" name="Line 669"/>
              <p:cNvSpPr>
                <a:spLocks noChangeShapeType="1"/>
              </p:cNvSpPr>
              <p:nvPr/>
            </p:nvSpPr>
            <p:spPr bwMode="auto">
              <a:xfrm>
                <a:off x="6035675" y="5972175"/>
                <a:ext cx="0" cy="52388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Rectangle 670"/>
              <p:cNvSpPr>
                <a:spLocks noChangeArrowheads="1"/>
              </p:cNvSpPr>
              <p:nvPr/>
            </p:nvSpPr>
            <p:spPr bwMode="auto">
              <a:xfrm>
                <a:off x="5953125" y="6043613"/>
                <a:ext cx="22379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20</a:t>
                </a:r>
              </a:p>
            </p:txBody>
          </p:sp>
          <p:sp>
            <p:nvSpPr>
              <p:cNvPr id="13" name="Line 671"/>
              <p:cNvSpPr>
                <a:spLocks noChangeShapeType="1"/>
              </p:cNvSpPr>
              <p:nvPr/>
            </p:nvSpPr>
            <p:spPr bwMode="auto">
              <a:xfrm>
                <a:off x="6553200" y="5972175"/>
                <a:ext cx="0" cy="52388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Rectangle 672"/>
              <p:cNvSpPr>
                <a:spLocks noChangeArrowheads="1"/>
              </p:cNvSpPr>
              <p:nvPr/>
            </p:nvSpPr>
            <p:spPr bwMode="auto">
              <a:xfrm>
                <a:off x="6470650" y="6043613"/>
                <a:ext cx="22379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30</a:t>
                </a:r>
              </a:p>
            </p:txBody>
          </p:sp>
          <p:sp>
            <p:nvSpPr>
              <p:cNvPr id="15" name="Line 673"/>
              <p:cNvSpPr>
                <a:spLocks noChangeShapeType="1"/>
              </p:cNvSpPr>
              <p:nvPr/>
            </p:nvSpPr>
            <p:spPr bwMode="auto">
              <a:xfrm>
                <a:off x="7070725" y="5972175"/>
                <a:ext cx="0" cy="52388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Rectangle 674"/>
              <p:cNvSpPr>
                <a:spLocks noChangeArrowheads="1"/>
              </p:cNvSpPr>
              <p:nvPr/>
            </p:nvSpPr>
            <p:spPr bwMode="auto">
              <a:xfrm>
                <a:off x="6988175" y="6043613"/>
                <a:ext cx="22379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40</a:t>
                </a:r>
              </a:p>
            </p:txBody>
          </p:sp>
          <p:sp>
            <p:nvSpPr>
              <p:cNvPr id="17" name="Line 675"/>
              <p:cNvSpPr>
                <a:spLocks noChangeShapeType="1"/>
              </p:cNvSpPr>
              <p:nvPr/>
            </p:nvSpPr>
            <p:spPr bwMode="auto">
              <a:xfrm>
                <a:off x="7586663" y="5972175"/>
                <a:ext cx="0" cy="52388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Rectangle 676"/>
              <p:cNvSpPr>
                <a:spLocks noChangeArrowheads="1"/>
              </p:cNvSpPr>
              <p:nvPr/>
            </p:nvSpPr>
            <p:spPr bwMode="auto">
              <a:xfrm>
                <a:off x="7504113" y="6043613"/>
                <a:ext cx="22379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50</a:t>
                </a:r>
              </a:p>
            </p:txBody>
          </p:sp>
          <p:sp>
            <p:nvSpPr>
              <p:cNvPr id="19" name="Line 677"/>
              <p:cNvSpPr>
                <a:spLocks noChangeShapeType="1"/>
              </p:cNvSpPr>
              <p:nvPr/>
            </p:nvSpPr>
            <p:spPr bwMode="auto">
              <a:xfrm>
                <a:off x="8104188" y="5972175"/>
                <a:ext cx="0" cy="52388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Rectangle 678"/>
              <p:cNvSpPr>
                <a:spLocks noChangeArrowheads="1"/>
              </p:cNvSpPr>
              <p:nvPr/>
            </p:nvSpPr>
            <p:spPr bwMode="auto">
              <a:xfrm>
                <a:off x="8021638" y="6043613"/>
                <a:ext cx="22379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60</a:t>
                </a:r>
              </a:p>
            </p:txBody>
          </p:sp>
          <p:sp>
            <p:nvSpPr>
              <p:cNvPr id="21" name="Line 679"/>
              <p:cNvSpPr>
                <a:spLocks noChangeShapeType="1"/>
              </p:cNvSpPr>
              <p:nvPr/>
            </p:nvSpPr>
            <p:spPr bwMode="auto">
              <a:xfrm>
                <a:off x="8621713" y="5972175"/>
                <a:ext cx="0" cy="52388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Rectangle 680"/>
              <p:cNvSpPr>
                <a:spLocks noChangeArrowheads="1"/>
              </p:cNvSpPr>
              <p:nvPr/>
            </p:nvSpPr>
            <p:spPr bwMode="auto">
              <a:xfrm>
                <a:off x="8539163" y="6043613"/>
                <a:ext cx="22379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70</a:t>
                </a:r>
              </a:p>
            </p:txBody>
          </p:sp>
          <p:sp>
            <p:nvSpPr>
              <p:cNvPr id="23" name="Line 681"/>
              <p:cNvSpPr>
                <a:spLocks noChangeShapeType="1"/>
              </p:cNvSpPr>
              <p:nvPr/>
            </p:nvSpPr>
            <p:spPr bwMode="auto">
              <a:xfrm flipV="1">
                <a:off x="5002213" y="4186238"/>
                <a:ext cx="0" cy="1785937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682"/>
              <p:cNvSpPr>
                <a:spLocks noChangeShapeType="1"/>
              </p:cNvSpPr>
              <p:nvPr/>
            </p:nvSpPr>
            <p:spPr bwMode="auto">
              <a:xfrm flipH="1">
                <a:off x="4956175" y="5972175"/>
                <a:ext cx="46038" cy="0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Rectangle 683"/>
              <p:cNvSpPr>
                <a:spLocks noChangeArrowheads="1"/>
              </p:cNvSpPr>
              <p:nvPr/>
            </p:nvSpPr>
            <p:spPr bwMode="auto">
              <a:xfrm>
                <a:off x="4679272" y="5900738"/>
                <a:ext cx="111895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26" name="Line 684"/>
              <p:cNvSpPr>
                <a:spLocks noChangeShapeType="1"/>
              </p:cNvSpPr>
              <p:nvPr/>
            </p:nvSpPr>
            <p:spPr bwMode="auto">
              <a:xfrm flipH="1">
                <a:off x="4956175" y="5078413"/>
                <a:ext cx="46038" cy="0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Rectangle 685"/>
              <p:cNvSpPr>
                <a:spLocks noChangeArrowheads="1"/>
              </p:cNvSpPr>
              <p:nvPr/>
            </p:nvSpPr>
            <p:spPr bwMode="auto">
              <a:xfrm>
                <a:off x="4620533" y="5006975"/>
                <a:ext cx="22379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25</a:t>
                </a:r>
              </a:p>
            </p:txBody>
          </p:sp>
          <p:sp>
            <p:nvSpPr>
              <p:cNvPr id="28" name="Line 686"/>
              <p:cNvSpPr>
                <a:spLocks noChangeShapeType="1"/>
              </p:cNvSpPr>
              <p:nvPr/>
            </p:nvSpPr>
            <p:spPr bwMode="auto">
              <a:xfrm flipH="1">
                <a:off x="4956175" y="4186238"/>
                <a:ext cx="46038" cy="0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Rectangle 687"/>
              <p:cNvSpPr>
                <a:spLocks noChangeArrowheads="1"/>
              </p:cNvSpPr>
              <p:nvPr/>
            </p:nvSpPr>
            <p:spPr bwMode="auto">
              <a:xfrm>
                <a:off x="4620533" y="4114800"/>
                <a:ext cx="22379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Times New Roman" pitchFamily="18" charset="0"/>
                    <a:cs typeface="Times New Roman" pitchFamily="18" charset="0"/>
                  </a:rPr>
                  <a:t>50</a:t>
                </a:r>
              </a:p>
            </p:txBody>
          </p:sp>
          <p:sp>
            <p:nvSpPr>
              <p:cNvPr id="30" name="Rectangle 688"/>
              <p:cNvSpPr>
                <a:spLocks noChangeArrowheads="1"/>
              </p:cNvSpPr>
              <p:nvPr/>
            </p:nvSpPr>
            <p:spPr bwMode="auto">
              <a:xfrm>
                <a:off x="7688263" y="4176646"/>
                <a:ext cx="149861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31" name="Line 689"/>
              <p:cNvSpPr>
                <a:spLocks noChangeShapeType="1"/>
              </p:cNvSpPr>
              <p:nvPr/>
            </p:nvSpPr>
            <p:spPr bwMode="auto">
              <a:xfrm>
                <a:off x="7435850" y="4306888"/>
                <a:ext cx="222250" cy="0"/>
              </a:xfrm>
              <a:prstGeom prst="line">
                <a:avLst/>
              </a:prstGeom>
              <a:noFill/>
              <a:ln w="1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Rectangle 690"/>
              <p:cNvSpPr>
                <a:spLocks noChangeArrowheads="1"/>
              </p:cNvSpPr>
              <p:nvPr/>
            </p:nvSpPr>
            <p:spPr bwMode="auto">
              <a:xfrm>
                <a:off x="7508875" y="4262438"/>
                <a:ext cx="77788" cy="90487"/>
              </a:xfrm>
              <a:prstGeom prst="rect">
                <a:avLst/>
              </a:prstGeom>
              <a:solidFill>
                <a:srgbClr val="FFFFFF"/>
              </a:solidFill>
              <a:ln w="1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Rectangle 691"/>
              <p:cNvSpPr>
                <a:spLocks noChangeArrowheads="1"/>
              </p:cNvSpPr>
              <p:nvPr/>
            </p:nvSpPr>
            <p:spPr bwMode="auto">
              <a:xfrm>
                <a:off x="7688262" y="4410271"/>
                <a:ext cx="285734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BZ</a:t>
                </a:r>
              </a:p>
            </p:txBody>
          </p:sp>
          <p:sp>
            <p:nvSpPr>
              <p:cNvPr id="34" name="Line 692"/>
              <p:cNvSpPr>
                <a:spLocks noChangeShapeType="1"/>
              </p:cNvSpPr>
              <p:nvPr/>
            </p:nvSpPr>
            <p:spPr bwMode="auto">
              <a:xfrm>
                <a:off x="7435850" y="4511675"/>
                <a:ext cx="222250" cy="0"/>
              </a:xfrm>
              <a:prstGeom prst="line">
                <a:avLst/>
              </a:prstGeom>
              <a:noFill/>
              <a:ln w="1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693"/>
              <p:cNvSpPr>
                <a:spLocks/>
              </p:cNvSpPr>
              <p:nvPr/>
            </p:nvSpPr>
            <p:spPr bwMode="auto">
              <a:xfrm>
                <a:off x="7508875" y="4467225"/>
                <a:ext cx="76200" cy="88900"/>
              </a:xfrm>
              <a:custGeom>
                <a:avLst/>
                <a:gdLst>
                  <a:gd name="T0" fmla="*/ 2147483647 w 95"/>
                  <a:gd name="T1" fmla="*/ 0 h 113"/>
                  <a:gd name="T2" fmla="*/ 2147483647 w 95"/>
                  <a:gd name="T3" fmla="*/ 2147483647 h 113"/>
                  <a:gd name="T4" fmla="*/ 0 w 95"/>
                  <a:gd name="T5" fmla="*/ 2147483647 h 113"/>
                  <a:gd name="T6" fmla="*/ 2147483647 w 95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5" h="113">
                    <a:moveTo>
                      <a:pt x="48" y="0"/>
                    </a:moveTo>
                    <a:lnTo>
                      <a:pt x="95" y="113"/>
                    </a:lnTo>
                    <a:lnTo>
                      <a:pt x="0" y="11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Rectangle 694"/>
              <p:cNvSpPr>
                <a:spLocks noChangeArrowheads="1"/>
              </p:cNvSpPr>
              <p:nvPr/>
            </p:nvSpPr>
            <p:spPr bwMode="auto">
              <a:xfrm>
                <a:off x="7688263" y="4633913"/>
                <a:ext cx="273745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PB</a:t>
                </a:r>
              </a:p>
            </p:txBody>
          </p:sp>
          <p:sp>
            <p:nvSpPr>
              <p:cNvPr id="37" name="Line 695"/>
              <p:cNvSpPr>
                <a:spLocks noChangeShapeType="1"/>
              </p:cNvSpPr>
              <p:nvPr/>
            </p:nvSpPr>
            <p:spPr bwMode="auto">
              <a:xfrm>
                <a:off x="7435850" y="4718050"/>
                <a:ext cx="222250" cy="0"/>
              </a:xfrm>
              <a:prstGeom prst="line">
                <a:avLst/>
              </a:prstGeom>
              <a:noFill/>
              <a:ln w="1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696"/>
              <p:cNvSpPr>
                <a:spLocks/>
              </p:cNvSpPr>
              <p:nvPr/>
            </p:nvSpPr>
            <p:spPr bwMode="auto">
              <a:xfrm>
                <a:off x="7508875" y="4672013"/>
                <a:ext cx="76200" cy="90487"/>
              </a:xfrm>
              <a:custGeom>
                <a:avLst/>
                <a:gdLst>
                  <a:gd name="T0" fmla="*/ 0 w 95"/>
                  <a:gd name="T1" fmla="*/ 0 h 112"/>
                  <a:gd name="T2" fmla="*/ 2147483647 w 95"/>
                  <a:gd name="T3" fmla="*/ 0 h 112"/>
                  <a:gd name="T4" fmla="*/ 2147483647 w 95"/>
                  <a:gd name="T5" fmla="*/ 2147483647 h 112"/>
                  <a:gd name="T6" fmla="*/ 0 w 95"/>
                  <a:gd name="T7" fmla="*/ 0 h 1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5" h="112">
                    <a:moveTo>
                      <a:pt x="0" y="0"/>
                    </a:moveTo>
                    <a:lnTo>
                      <a:pt x="95" y="0"/>
                    </a:lnTo>
                    <a:lnTo>
                      <a:pt x="48" y="1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Rectangle 697"/>
              <p:cNvSpPr>
                <a:spLocks noChangeArrowheads="1"/>
              </p:cNvSpPr>
              <p:nvPr/>
            </p:nvSpPr>
            <p:spPr bwMode="auto">
              <a:xfrm>
                <a:off x="7688261" y="4838700"/>
                <a:ext cx="621420" cy="178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Times New Roman" pitchFamily="18" charset="0"/>
                    <a:cs typeface="Times New Roman" pitchFamily="18" charset="0"/>
                  </a:rPr>
                  <a:t>BZ/PB</a:t>
                </a:r>
              </a:p>
            </p:txBody>
          </p:sp>
          <p:sp>
            <p:nvSpPr>
              <p:cNvPr id="40" name="Line 698"/>
              <p:cNvSpPr>
                <a:spLocks noChangeShapeType="1"/>
              </p:cNvSpPr>
              <p:nvPr/>
            </p:nvSpPr>
            <p:spPr bwMode="auto">
              <a:xfrm>
                <a:off x="7435850" y="4922838"/>
                <a:ext cx="222250" cy="0"/>
              </a:xfrm>
              <a:prstGeom prst="line">
                <a:avLst/>
              </a:prstGeom>
              <a:noFill/>
              <a:ln w="14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Oval 699"/>
              <p:cNvSpPr>
                <a:spLocks noChangeArrowheads="1"/>
              </p:cNvSpPr>
              <p:nvPr/>
            </p:nvSpPr>
            <p:spPr bwMode="auto">
              <a:xfrm>
                <a:off x="7508875" y="4878388"/>
                <a:ext cx="77788" cy="90487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42" name="Text Box 107"/>
          <p:cNvSpPr txBox="1">
            <a:spLocks noChangeArrowheads="1"/>
          </p:cNvSpPr>
          <p:nvPr/>
        </p:nvSpPr>
        <p:spPr bwMode="auto">
          <a:xfrm>
            <a:off x="2719968" y="4800600"/>
            <a:ext cx="22113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latin typeface="Times New Roman" pitchFamily="18" charset="0"/>
                <a:cs typeface="Times New Roman" pitchFamily="18" charset="0"/>
              </a:rPr>
              <a:t>Treatment intervals (days)</a:t>
            </a:r>
          </a:p>
        </p:txBody>
      </p:sp>
    </p:spTree>
    <p:extLst>
      <p:ext uri="{BB962C8B-B14F-4D97-AF65-F5344CB8AC3E}">
        <p14:creationId xmlns:p14="http://schemas.microsoft.com/office/powerpoint/2010/main" val="320085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1685</TotalTime>
  <Words>613</Words>
  <Application>Microsoft Office PowerPoint</Application>
  <PresentationFormat>On-screen Show (4:3)</PresentationFormat>
  <Paragraphs>514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Commonwealth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VCU User</dc:creator>
  <cp:lastModifiedBy>VCU User</cp:lastModifiedBy>
  <cp:revision>129</cp:revision>
  <cp:lastPrinted>2014-06-03T14:45:17Z</cp:lastPrinted>
  <dcterms:created xsi:type="dcterms:W3CDTF">2013-09-23T20:08:02Z</dcterms:created>
  <dcterms:modified xsi:type="dcterms:W3CDTF">2014-06-03T17:25:07Z</dcterms:modified>
</cp:coreProperties>
</file>