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10" r:id="rId2"/>
  </p:sldIdLst>
  <p:sldSz cx="6858000" cy="9144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 horzBarState="maximized">
    <p:restoredLeft sz="34591" autoAdjust="0"/>
    <p:restoredTop sz="99499" autoAdjust="0"/>
  </p:normalViewPr>
  <p:slideViewPr>
    <p:cSldViewPr snapToGrid="0" snapToObjects="1">
      <p:cViewPr>
        <p:scale>
          <a:sx n="90" d="100"/>
          <a:sy n="90" d="100"/>
        </p:scale>
        <p:origin x="-1936" y="-800"/>
      </p:cViewPr>
      <p:guideLst>
        <p:guide orient="horz" pos="3436"/>
        <p:guide pos="1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file:///E:\ELISA%20IFNg%20-%2006.03.14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oleObject" Target="file:///C:\Users\UCM\Desktop\Papers_Figuras\2-Paper%20Robson\Referees\Nueva%20carpeta\ANKE77.4%20CTXC%2027.11.13%20an&#225;lisi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Hoja1!$X$50:$X$53</c:f>
                <c:numCache>
                  <c:formatCode>General</c:formatCode>
                  <c:ptCount val="4"/>
                  <c:pt idx="0">
                    <c:v>0.0</c:v>
                  </c:pt>
                  <c:pt idx="1">
                    <c:v>7.721186352873691</c:v>
                  </c:pt>
                  <c:pt idx="2">
                    <c:v>0.0</c:v>
                  </c:pt>
                  <c:pt idx="3">
                    <c:v>0.0</c:v>
                  </c:pt>
                </c:numCache>
              </c:numRef>
            </c:plus>
          </c:errBars>
          <c:cat>
            <c:strRef>
              <c:f>Hoja1!$L$50:$L$53</c:f>
              <c:strCache>
                <c:ptCount val="4"/>
                <c:pt idx="0">
                  <c:v>NKs</c:v>
                </c:pt>
                <c:pt idx="1">
                  <c:v>DMSO</c:v>
                </c:pt>
                <c:pt idx="2">
                  <c:v>DMH20</c:v>
                </c:pt>
                <c:pt idx="3">
                  <c:v>DMH40</c:v>
                </c:pt>
              </c:strCache>
            </c:strRef>
          </c:cat>
          <c:val>
            <c:numRef>
              <c:f>Hoja1!$W$50:$W$53</c:f>
              <c:numCache>
                <c:formatCode>0.0</c:formatCode>
                <c:ptCount val="4"/>
                <c:pt idx="0" formatCode="General">
                  <c:v>0.0</c:v>
                </c:pt>
                <c:pt idx="1">
                  <c:v>24.11290322580646</c:v>
                </c:pt>
                <c:pt idx="2" formatCode="General">
                  <c:v>0.0</c:v>
                </c:pt>
                <c:pt idx="3" formatCode="General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9790792"/>
        <c:axId val="2130023288"/>
      </c:barChart>
      <c:catAx>
        <c:axId val="212979079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130023288"/>
        <c:crosses val="autoZero"/>
        <c:auto val="1"/>
        <c:lblAlgn val="ctr"/>
        <c:lblOffset val="100"/>
        <c:noMultiLvlLbl val="0"/>
      </c:catAx>
      <c:valAx>
        <c:axId val="213002328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700">
            <a:solidFill>
              <a:sysClr val="windowText" lastClr="000000"/>
            </a:solidFill>
          </a:ln>
        </c:spPr>
        <c:txPr>
          <a:bodyPr/>
          <a:lstStyle/>
          <a:p>
            <a: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129790792"/>
        <c:crosses val="autoZero"/>
        <c:crossBetween val="between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19229175300456"/>
          <c:y val="0.10464589885448"/>
          <c:w val="0.699050513422664"/>
          <c:h val="0.748557263675374"/>
        </c:manualLayout>
      </c:layout>
      <c:lineChart>
        <c:grouping val="standard"/>
        <c:varyColors val="0"/>
        <c:ser>
          <c:idx val="0"/>
          <c:order val="0"/>
          <c:tx>
            <c:strRef>
              <c:f>Hoja1!$C$41</c:f>
              <c:strCache>
                <c:ptCount val="1"/>
                <c:pt idx="0">
                  <c:v>DMSO</c:v>
                </c:pt>
              </c:strCache>
            </c:strRef>
          </c:tx>
          <c:spPr>
            <a:ln w="12700">
              <a:solidFill>
                <a:sysClr val="windowText" lastClr="000000"/>
              </a:solidFill>
            </a:ln>
          </c:spPr>
          <c:marker>
            <c:symbol val="diamond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Hoja1!$C$49:$C$53</c:f>
                <c:numCache>
                  <c:formatCode>General</c:formatCode>
                  <c:ptCount val="5"/>
                  <c:pt idx="0">
                    <c:v>1.843436928030678</c:v>
                  </c:pt>
                  <c:pt idx="1">
                    <c:v>1.923079995209929</c:v>
                  </c:pt>
                  <c:pt idx="2">
                    <c:v>1.582293860627028</c:v>
                  </c:pt>
                  <c:pt idx="3">
                    <c:v>0.361197110423117</c:v>
                  </c:pt>
                  <c:pt idx="4">
                    <c:v>0.0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cat>
            <c:numRef>
              <c:f>Hoja1!$G$42:$G$47</c:f>
              <c:numCache>
                <c:formatCode>General</c:formatCode>
                <c:ptCount val="6"/>
                <c:pt idx="0">
                  <c:v>5.0</c:v>
                </c:pt>
                <c:pt idx="1">
                  <c:v>2.5</c:v>
                </c:pt>
                <c:pt idx="2" formatCode="0.0">
                  <c:v>1.25</c:v>
                </c:pt>
                <c:pt idx="3" formatCode="0.0">
                  <c:v>0.625</c:v>
                </c:pt>
                <c:pt idx="4" formatCode="0.0">
                  <c:v>0.3125</c:v>
                </c:pt>
                <c:pt idx="5" formatCode="0">
                  <c:v>0.0</c:v>
                </c:pt>
              </c:numCache>
            </c:numRef>
          </c:cat>
          <c:val>
            <c:numRef>
              <c:f>Hoja1!$C$60:$C$65</c:f>
              <c:numCache>
                <c:formatCode>0.00</c:formatCode>
                <c:ptCount val="6"/>
                <c:pt idx="0">
                  <c:v>37.18610251117993</c:v>
                </c:pt>
                <c:pt idx="1">
                  <c:v>19.40144478844169</c:v>
                </c:pt>
                <c:pt idx="2">
                  <c:v>10.6639146886825</c:v>
                </c:pt>
                <c:pt idx="3">
                  <c:v>5.159958720330239</c:v>
                </c:pt>
                <c:pt idx="4">
                  <c:v>3.02717578259374</c:v>
                </c:pt>
                <c:pt idx="5">
                  <c:v>1.427588579291364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Hoja1!$D$41</c:f>
              <c:strCache>
                <c:ptCount val="1"/>
                <c:pt idx="0">
                  <c:v>DMH1 20</c:v>
                </c:pt>
              </c:strCache>
            </c:strRef>
          </c:tx>
          <c:spPr>
            <a:ln w="12700">
              <a:solidFill>
                <a:sysClr val="windowText" lastClr="000000">
                  <a:lumMod val="65000"/>
                  <a:lumOff val="35000"/>
                </a:sysClr>
              </a:solidFill>
            </a:ln>
          </c:spPr>
          <c:marker>
            <c:symbol val="square"/>
            <c:size val="5"/>
            <c:spPr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Hoja1!$D$49:$D$53</c:f>
                <c:numCache>
                  <c:formatCode>General</c:formatCode>
                  <c:ptCount val="5"/>
                  <c:pt idx="0">
                    <c:v>7.267364215676658</c:v>
                  </c:pt>
                  <c:pt idx="1">
                    <c:v>0.801594784845617</c:v>
                  </c:pt>
                  <c:pt idx="2">
                    <c:v>0.608350161122374</c:v>
                  </c:pt>
                  <c:pt idx="3">
                    <c:v>2.090473285756934</c:v>
                  </c:pt>
                  <c:pt idx="4">
                    <c:v>0.0</c:v>
                  </c:pt>
                </c:numCache>
              </c:numRef>
            </c:plus>
            <c:minus>
              <c:numRef>
                <c:f>Hoja1!$D$49:$D$53</c:f>
                <c:numCache>
                  <c:formatCode>General</c:formatCode>
                  <c:ptCount val="5"/>
                  <c:pt idx="0">
                    <c:v>7.267364215676658</c:v>
                  </c:pt>
                  <c:pt idx="1">
                    <c:v>0.801594784845617</c:v>
                  </c:pt>
                  <c:pt idx="2">
                    <c:v>0.608350161122374</c:v>
                  </c:pt>
                  <c:pt idx="3">
                    <c:v>2.090473285756934</c:v>
                  </c:pt>
                  <c:pt idx="4">
                    <c:v>0.0</c:v>
                  </c:pt>
                </c:numCache>
              </c:numRef>
            </c:minus>
          </c:errBars>
          <c:cat>
            <c:numRef>
              <c:f>Hoja1!$G$42:$G$47</c:f>
              <c:numCache>
                <c:formatCode>General</c:formatCode>
                <c:ptCount val="6"/>
                <c:pt idx="0">
                  <c:v>5.0</c:v>
                </c:pt>
                <c:pt idx="1">
                  <c:v>2.5</c:v>
                </c:pt>
                <c:pt idx="2" formatCode="0.0">
                  <c:v>1.25</c:v>
                </c:pt>
                <c:pt idx="3" formatCode="0.0">
                  <c:v>0.625</c:v>
                </c:pt>
                <c:pt idx="4" formatCode="0.0">
                  <c:v>0.3125</c:v>
                </c:pt>
                <c:pt idx="5" formatCode="0">
                  <c:v>0.0</c:v>
                </c:pt>
              </c:numCache>
            </c:numRef>
          </c:cat>
          <c:val>
            <c:numRef>
              <c:f>Hoja1!$D$60:$D$65</c:f>
              <c:numCache>
                <c:formatCode>0.00</c:formatCode>
                <c:ptCount val="6"/>
                <c:pt idx="0">
                  <c:v>36.39490884072928</c:v>
                </c:pt>
                <c:pt idx="1">
                  <c:v>22.37702098383213</c:v>
                </c:pt>
                <c:pt idx="2">
                  <c:v>14.08668730650155</c:v>
                </c:pt>
                <c:pt idx="3">
                  <c:v>7.241142070863432</c:v>
                </c:pt>
                <c:pt idx="4">
                  <c:v>0.0</c:v>
                </c:pt>
                <c:pt idx="5">
                  <c:v>0.0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Hoja1!$E$41</c:f>
              <c:strCache>
                <c:ptCount val="1"/>
                <c:pt idx="0">
                  <c:v>DMH1 40</c:v>
                </c:pt>
              </c:strCache>
            </c:strRef>
          </c:tx>
          <c:spPr>
            <a:ln w="12700">
              <a:solidFill>
                <a:sysClr val="window" lastClr="FFFFFF">
                  <a:lumMod val="65000"/>
                </a:sysClr>
              </a:solidFill>
            </a:ln>
          </c:spPr>
          <c:marker>
            <c:symbol val="triangle"/>
            <c:size val="5"/>
            <c:spPr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Hoja1!$E$49:$E$53</c:f>
                <c:numCache>
                  <c:formatCode>General</c:formatCode>
                  <c:ptCount val="5"/>
                  <c:pt idx="0">
                    <c:v>1.228677079441762</c:v>
                  </c:pt>
                  <c:pt idx="1">
                    <c:v>1.610645663379355</c:v>
                  </c:pt>
                  <c:pt idx="2">
                    <c:v>1.357700094383617</c:v>
                  </c:pt>
                  <c:pt idx="3">
                    <c:v>3.373760792214146</c:v>
                  </c:pt>
                  <c:pt idx="4">
                    <c:v>0.0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numRef>
              <c:f>Hoja1!$G$42:$G$47</c:f>
              <c:numCache>
                <c:formatCode>General</c:formatCode>
                <c:ptCount val="6"/>
                <c:pt idx="0">
                  <c:v>5.0</c:v>
                </c:pt>
                <c:pt idx="1">
                  <c:v>2.5</c:v>
                </c:pt>
                <c:pt idx="2" formatCode="0.0">
                  <c:v>1.25</c:v>
                </c:pt>
                <c:pt idx="3" formatCode="0.0">
                  <c:v>0.625</c:v>
                </c:pt>
                <c:pt idx="4" formatCode="0.0">
                  <c:v>0.3125</c:v>
                </c:pt>
                <c:pt idx="5" formatCode="0">
                  <c:v>0.0</c:v>
                </c:pt>
              </c:numCache>
            </c:numRef>
          </c:cat>
          <c:val>
            <c:numRef>
              <c:f>Hoja1!$E$60:$E$65</c:f>
              <c:numCache>
                <c:formatCode>0.00</c:formatCode>
                <c:ptCount val="6"/>
                <c:pt idx="0">
                  <c:v>34.5201238390093</c:v>
                </c:pt>
                <c:pt idx="1">
                  <c:v>18.95424836601308</c:v>
                </c:pt>
                <c:pt idx="2">
                  <c:v>12.16030271757826</c:v>
                </c:pt>
                <c:pt idx="3">
                  <c:v>4.850361197110426</c:v>
                </c:pt>
                <c:pt idx="4">
                  <c:v>3.04437564499484</c:v>
                </c:pt>
                <c:pt idx="5">
                  <c:v>0.0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94946664"/>
        <c:axId val="-2117354056"/>
      </c:lineChart>
      <c:catAx>
        <c:axId val="-20949466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s-ES">
                    <a:latin typeface="Arial" panose="020B0604020202020204" pitchFamily="34" charset="0"/>
                    <a:cs typeface="Arial" panose="020B0604020202020204" pitchFamily="34" charset="0"/>
                  </a:rPr>
                  <a:t>Effector</a:t>
                </a:r>
                <a:r>
                  <a:rPr lang="es-ES" baseline="0">
                    <a:latin typeface="Arial" panose="020B0604020202020204" pitchFamily="34" charset="0"/>
                    <a:cs typeface="Arial" panose="020B0604020202020204" pitchFamily="34" charset="0"/>
                  </a:rPr>
                  <a:t>:Target Ratio</a:t>
                </a:r>
                <a:endParaRPr lang="es-ES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>
            <c:manualLayout>
              <c:xMode val="edge"/>
              <c:yMode val="edge"/>
              <c:x val="0.362005801906341"/>
              <c:y val="0.938579066505576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-2117354056"/>
        <c:crosses val="autoZero"/>
        <c:auto val="1"/>
        <c:lblAlgn val="ctr"/>
        <c:lblOffset val="100"/>
        <c:noMultiLvlLbl val="0"/>
      </c:catAx>
      <c:valAx>
        <c:axId val="-2117354056"/>
        <c:scaling>
          <c:orientation val="minMax"/>
          <c:min val="0.0"/>
        </c:scaling>
        <c:delete val="0"/>
        <c:axPos val="l"/>
        <c:numFmt formatCode="0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-2094946664"/>
        <c:crosses val="autoZero"/>
        <c:crossBetween val="between"/>
      </c:valAx>
      <c:spPr>
        <a:ln w="12700">
          <a:solidFill>
            <a:sysClr val="windowText" lastClr="000000"/>
          </a:solidFill>
        </a:ln>
      </c:spPr>
    </c:plotArea>
    <c:legend>
      <c:legendPos val="r"/>
      <c:layout>
        <c:manualLayout>
          <c:xMode val="edge"/>
          <c:yMode val="edge"/>
          <c:x val="0.542353489191672"/>
          <c:y val="0.111314875794822"/>
          <c:w val="0.367787445729939"/>
          <c:h val="0.282189108274803"/>
        </c:manualLayout>
      </c:layout>
      <c:overlay val="0"/>
      <c:spPr>
        <a:ln>
          <a:solidFill>
            <a:schemeClr val="tx1"/>
          </a:solidFill>
        </a:ln>
      </c:spPr>
      <c:txPr>
        <a:bodyPr/>
        <a:lstStyle/>
        <a:p>
          <a:pPr>
            <a:defRPr sz="1000" b="1" i="0">
              <a:latin typeface="Arial" panose="020B06040202020202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2A330CFF-8038-4F50-B551-CFEDDF017A8C}" type="datetimeFigureOut">
              <a:rPr lang="en-AU"/>
              <a:pPr>
                <a:defRPr/>
              </a:pPr>
              <a:t>19/05/2014</a:t>
            </a:fld>
            <a:endParaRPr lang="en-AU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7D64FE5B-CB3D-4B72-A2E8-F4F9337ACE8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178517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D6986AFA-2236-4EC1-94A3-3A8D49AD7A0B}" type="datetimeFigureOut">
              <a:rPr lang="en-US"/>
              <a:pPr>
                <a:defRPr/>
              </a:pPr>
              <a:t>19/05/2014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68054EF1-E073-4654-B437-0CAC367A29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9032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36DEF-B5BC-46A9-A12D-4804BB0A0C28}" type="datetimeFigureOut">
              <a:rPr lang="en-US"/>
              <a:pPr>
                <a:defRPr/>
              </a:pPr>
              <a:t>19/05/2014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B09E4-93DF-4FAE-9389-B75475D310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5542F-0435-451A-8A6B-5C3C564B3C38}" type="datetimeFigureOut">
              <a:rPr lang="en-US"/>
              <a:pPr>
                <a:defRPr/>
              </a:pPr>
              <a:t>19/05/2014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1912E-CAAF-4E42-BA37-4DD4594D29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7A93D-FEE3-416C-86CC-C0ADDF263D2E}" type="datetimeFigureOut">
              <a:rPr lang="en-US"/>
              <a:pPr>
                <a:defRPr/>
              </a:pPr>
              <a:t>19/05/2014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D5DAB-EA17-4C99-B771-587C5283FB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26A6D-34E8-4789-86E8-3259B7FE1A1F}" type="datetimeFigureOut">
              <a:rPr lang="en-US"/>
              <a:pPr>
                <a:defRPr/>
              </a:pPr>
              <a:t>19/05/2014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958F33-0497-4ADE-9597-068C5F3EEF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78089-D105-4D5D-B9DE-8F4DD5068D93}" type="datetimeFigureOut">
              <a:rPr lang="en-US"/>
              <a:pPr>
                <a:defRPr/>
              </a:pPr>
              <a:t>19/05/2014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5903B-883D-4D81-81DB-50DBDE5235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21D15-7D02-4F63-82DD-4A3CE0EDB81A}" type="datetimeFigureOut">
              <a:rPr lang="en-US"/>
              <a:pPr>
                <a:defRPr/>
              </a:pPr>
              <a:t>19/05/2014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F3877-7571-4C04-8CE4-522D39A84E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C04E6-9B17-4987-A607-1E98E59541A8}" type="datetimeFigureOut">
              <a:rPr lang="en-US"/>
              <a:pPr>
                <a:defRPr/>
              </a:pPr>
              <a:t>19/05/2014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C0C6B-9484-483A-A839-9FFBC8111A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B5201-384F-40C9-AF91-462FFF97B4D5}" type="datetimeFigureOut">
              <a:rPr lang="en-US"/>
              <a:pPr>
                <a:defRPr/>
              </a:pPr>
              <a:t>19/05/2014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9CADAF-6B8A-406B-9BD9-23A43B1139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9B0A3-B71E-47FA-AB38-3DB1682EBE97}" type="datetimeFigureOut">
              <a:rPr lang="en-US"/>
              <a:pPr>
                <a:defRPr/>
              </a:pPr>
              <a:t>19/05/2014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B752F-08B9-49EB-9053-D63AD999E0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BCE0D-05A0-474A-8BB6-661B2C986646}" type="datetimeFigureOut">
              <a:rPr lang="en-US"/>
              <a:pPr>
                <a:defRPr/>
              </a:pPr>
              <a:t>19/05/2014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D76AF-BF1C-426F-ABF4-40CF0F444E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6BF8C-842C-434C-9E6B-EFA009DB79C8}" type="datetimeFigureOut">
              <a:rPr lang="en-US"/>
              <a:pPr>
                <a:defRPr/>
              </a:pPr>
              <a:t>19/05/2014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EF784-0C53-4707-9174-1E134B25A3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  <a:endParaRPr lang="en-US" smtClean="0"/>
          </a:p>
        </p:txBody>
      </p:sp>
      <p:sp>
        <p:nvSpPr>
          <p:cNvPr id="2150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A4F620-9253-4A60-A427-33F2E8D23C51}" type="datetimeFigureOut">
              <a:rPr lang="en-US"/>
              <a:pPr>
                <a:defRPr/>
              </a:pPr>
              <a:t>19/05/2014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50095E6-EDF3-4CF7-979F-CA5BCA796A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220"/>
          <p:cNvSpPr>
            <a:spLocks noChangeArrowheads="1"/>
          </p:cNvSpPr>
          <p:nvPr/>
        </p:nvSpPr>
        <p:spPr bwMode="auto">
          <a:xfrm>
            <a:off x="5652660" y="8857263"/>
            <a:ext cx="117243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n-AU" sz="1200" b="1" dirty="0" smtClean="0">
                <a:solidFill>
                  <a:srgbClr val="000000"/>
                </a:solidFill>
              </a:rPr>
              <a:t>Suppl. Figure 5</a:t>
            </a:r>
            <a:endParaRPr lang="en-AU" sz="1200" b="1" dirty="0"/>
          </a:p>
        </p:txBody>
      </p:sp>
      <p:grpSp>
        <p:nvGrpSpPr>
          <p:cNvPr id="7" name="Group 6"/>
          <p:cNvGrpSpPr/>
          <p:nvPr/>
        </p:nvGrpSpPr>
        <p:grpSpPr>
          <a:xfrm>
            <a:off x="3575" y="-55807"/>
            <a:ext cx="5645652" cy="2623363"/>
            <a:chOff x="3575" y="-55807"/>
            <a:chExt cx="5645652" cy="2623363"/>
          </a:xfrm>
        </p:grpSpPr>
        <p:sp>
          <p:nvSpPr>
            <p:cNvPr id="25" name="Text Box 445"/>
            <p:cNvSpPr txBox="1">
              <a:spLocks noChangeArrowheads="1"/>
            </p:cNvSpPr>
            <p:nvPr/>
          </p:nvSpPr>
          <p:spPr bwMode="auto">
            <a:xfrm>
              <a:off x="3575" y="-55807"/>
              <a:ext cx="331788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b="1" dirty="0">
                  <a:latin typeface="Arial" charset="0"/>
                </a:rPr>
                <a:t>A</a:t>
              </a:r>
              <a:endParaRPr lang="en-AU" b="1" dirty="0">
                <a:latin typeface="Arial" charset="0"/>
              </a:endParaRP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137757" y="82015"/>
              <a:ext cx="2312984" cy="2285386"/>
              <a:chOff x="2727411" y="88062"/>
              <a:chExt cx="2312984" cy="2285386"/>
            </a:xfrm>
          </p:grpSpPr>
          <p:graphicFrame>
            <p:nvGraphicFramePr>
              <p:cNvPr id="16" name="3 Gráfico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526028101"/>
                  </p:ext>
                </p:extLst>
              </p:nvPr>
            </p:nvGraphicFramePr>
            <p:xfrm>
              <a:off x="2926890" y="263529"/>
              <a:ext cx="1955769" cy="1786949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17" name="Rectangle 3134"/>
              <p:cNvSpPr>
                <a:spLocks noChangeArrowheads="1"/>
              </p:cNvSpPr>
              <p:nvPr/>
            </p:nvSpPr>
            <p:spPr bwMode="auto">
              <a:xfrm rot="19238047">
                <a:off x="3490306" y="2024872"/>
                <a:ext cx="461665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AU" sz="1200" b="1">
                    <a:solidFill>
                      <a:srgbClr val="000000"/>
                    </a:solidFill>
                    <a:latin typeface="Arial"/>
                    <a:cs typeface="Arial"/>
                  </a:rPr>
                  <a:t>DMSO</a:t>
                </a:r>
                <a:endParaRPr lang="en-AU" sz="1200" b="1">
                  <a:latin typeface="Arial"/>
                  <a:cs typeface="Arial"/>
                </a:endParaRPr>
              </a:p>
            </p:txBody>
          </p:sp>
          <p:sp>
            <p:nvSpPr>
              <p:cNvPr id="18" name="Rectangle 3134"/>
              <p:cNvSpPr>
                <a:spLocks noChangeArrowheads="1"/>
              </p:cNvSpPr>
              <p:nvPr/>
            </p:nvSpPr>
            <p:spPr bwMode="auto">
              <a:xfrm rot="19238047">
                <a:off x="3468615" y="2182482"/>
                <a:ext cx="914989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AU" sz="1200" b="1" dirty="0">
                    <a:solidFill>
                      <a:srgbClr val="000000"/>
                    </a:solidFill>
                    <a:latin typeface="Arial"/>
                    <a:cs typeface="Arial"/>
                  </a:rPr>
                  <a:t>DMH1 </a:t>
                </a:r>
                <a:r>
                  <a:rPr lang="en-AU" sz="1200" b="1" dirty="0" err="1">
                    <a:solidFill>
                      <a:srgbClr val="000000"/>
                    </a:solidFill>
                    <a:latin typeface="Arial"/>
                    <a:cs typeface="Arial"/>
                  </a:rPr>
                  <a:t>20mM</a:t>
                </a:r>
                <a:endParaRPr lang="en-AU" sz="1200" b="1" dirty="0">
                  <a:latin typeface="Arial"/>
                  <a:cs typeface="Arial"/>
                </a:endParaRPr>
              </a:p>
            </p:txBody>
          </p:sp>
          <p:sp>
            <p:nvSpPr>
              <p:cNvPr id="19" name="Rectangle 3134"/>
              <p:cNvSpPr>
                <a:spLocks noChangeArrowheads="1"/>
              </p:cNvSpPr>
              <p:nvPr/>
            </p:nvSpPr>
            <p:spPr bwMode="auto">
              <a:xfrm rot="19238047">
                <a:off x="3843356" y="2188782"/>
                <a:ext cx="914989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AU" sz="1200" b="1" dirty="0">
                    <a:solidFill>
                      <a:srgbClr val="000000"/>
                    </a:solidFill>
                    <a:latin typeface="Arial"/>
                    <a:cs typeface="Arial"/>
                  </a:rPr>
                  <a:t>DMH1 </a:t>
                </a:r>
                <a:r>
                  <a:rPr lang="en-AU" sz="1200" b="1" dirty="0" err="1">
                    <a:solidFill>
                      <a:srgbClr val="000000"/>
                    </a:solidFill>
                    <a:latin typeface="Arial"/>
                    <a:cs typeface="Arial"/>
                  </a:rPr>
                  <a:t>40mM</a:t>
                </a:r>
                <a:endParaRPr lang="en-AU" sz="1200" b="1" dirty="0">
                  <a:latin typeface="Arial"/>
                  <a:cs typeface="Arial"/>
                </a:endParaRPr>
              </a:p>
            </p:txBody>
          </p:sp>
          <p:sp>
            <p:nvSpPr>
              <p:cNvPr id="20" name="Rectangle 3134"/>
              <p:cNvSpPr>
                <a:spLocks noChangeArrowheads="1"/>
              </p:cNvSpPr>
              <p:nvPr/>
            </p:nvSpPr>
            <p:spPr bwMode="auto">
              <a:xfrm rot="19238047">
                <a:off x="3132490" y="2009890"/>
                <a:ext cx="436117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AU" sz="1200" b="1" dirty="0">
                    <a:solidFill>
                      <a:srgbClr val="000000"/>
                    </a:solidFill>
                    <a:latin typeface="Arial"/>
                    <a:cs typeface="Arial"/>
                  </a:rPr>
                  <a:t>Media</a:t>
                </a:r>
                <a:endParaRPr lang="en-AU" sz="1200" b="1" dirty="0">
                  <a:latin typeface="Arial"/>
                  <a:cs typeface="Arial"/>
                </a:endParaRPr>
              </a:p>
            </p:txBody>
          </p:sp>
          <p:sp>
            <p:nvSpPr>
              <p:cNvPr id="38" name="16 CuadroTexto"/>
              <p:cNvSpPr txBox="1">
                <a:spLocks noChangeArrowheads="1"/>
              </p:cNvSpPr>
              <p:nvPr/>
            </p:nvSpPr>
            <p:spPr bwMode="auto">
              <a:xfrm>
                <a:off x="2952164" y="88062"/>
                <a:ext cx="2085975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s-ES" sz="1200" b="1" dirty="0" smtClean="0">
                    <a:latin typeface="Arial"/>
                    <a:cs typeface="Arial"/>
                  </a:rPr>
                  <a:t>NK </a:t>
                </a:r>
                <a:r>
                  <a:rPr lang="es-ES" sz="1200" b="1" dirty="0" err="1" smtClean="0">
                    <a:latin typeface="Arial"/>
                    <a:cs typeface="Arial"/>
                  </a:rPr>
                  <a:t>cells</a:t>
                </a:r>
                <a:r>
                  <a:rPr lang="es-ES" sz="1200" b="1" dirty="0" smtClean="0">
                    <a:latin typeface="Arial"/>
                    <a:cs typeface="Arial"/>
                  </a:rPr>
                  <a:t> + </a:t>
                </a:r>
                <a:r>
                  <a:rPr lang="es-ES" sz="1200" b="1" dirty="0" err="1" smtClean="0">
                    <a:latin typeface="Arial"/>
                    <a:cs typeface="Arial"/>
                  </a:rPr>
                  <a:t>K562</a:t>
                </a:r>
                <a:endParaRPr lang="es-ES" sz="1200" b="1" dirty="0" smtClean="0">
                  <a:latin typeface="Arial"/>
                  <a:cs typeface="Arial"/>
                </a:endParaRPr>
              </a:p>
            </p:txBody>
          </p:sp>
          <p:sp>
            <p:nvSpPr>
              <p:cNvPr id="22" name="Rectangle 371"/>
              <p:cNvSpPr>
                <a:spLocks noChangeArrowheads="1"/>
              </p:cNvSpPr>
              <p:nvPr/>
            </p:nvSpPr>
            <p:spPr bwMode="auto">
              <a:xfrm rot="16200000">
                <a:off x="2360746" y="1073932"/>
                <a:ext cx="917995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AU" sz="1200" b="1" dirty="0" smtClean="0">
                    <a:solidFill>
                      <a:srgbClr val="000000"/>
                    </a:solidFill>
                  </a:rPr>
                  <a:t>IFN-</a:t>
                </a:r>
                <a:r>
                  <a:rPr lang="en-US" sz="1200" b="1" dirty="0">
                    <a:sym typeface="Symbol"/>
                  </a:rPr>
                  <a:t></a:t>
                </a:r>
                <a:r>
                  <a:rPr lang="en-GB" sz="1200" b="1" dirty="0"/>
                  <a:t> </a:t>
                </a:r>
                <a:r>
                  <a:rPr lang="en-GB" sz="1200" b="1" dirty="0" smtClean="0"/>
                  <a:t>(</a:t>
                </a:r>
                <a:r>
                  <a:rPr lang="en-GB" sz="1200" b="1" dirty="0" err="1" smtClean="0"/>
                  <a:t>pg</a:t>
                </a:r>
                <a:r>
                  <a:rPr lang="en-GB" sz="1200" b="1" dirty="0" smtClean="0"/>
                  <a:t>/ml)</a:t>
                </a:r>
                <a:endParaRPr lang="el-GR" sz="1200" b="1" dirty="0"/>
              </a:p>
            </p:txBody>
          </p:sp>
          <p:sp>
            <p:nvSpPr>
              <p:cNvPr id="32" name="Rectangle 31"/>
              <p:cNvSpPr/>
              <p:nvPr/>
            </p:nvSpPr>
            <p:spPr>
              <a:xfrm rot="16200000">
                <a:off x="4373016" y="1328188"/>
                <a:ext cx="1048946" cy="285813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" name="49 CuadroTexto"/>
            <p:cNvSpPr txBox="1">
              <a:spLocks noChangeArrowheads="1"/>
            </p:cNvSpPr>
            <p:nvPr/>
          </p:nvSpPr>
          <p:spPr bwMode="auto">
            <a:xfrm>
              <a:off x="2846342" y="68166"/>
              <a:ext cx="280288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s-ES" sz="1200" b="1" dirty="0" err="1"/>
                <a:t>Inhibition</a:t>
              </a:r>
              <a:r>
                <a:rPr lang="es-ES" sz="1200" b="1" dirty="0"/>
                <a:t> </a:t>
              </a:r>
              <a:r>
                <a:rPr lang="es-ES" sz="1200" b="1" dirty="0" err="1"/>
                <a:t>during</a:t>
              </a:r>
              <a:r>
                <a:rPr lang="es-ES" sz="1200" b="1" dirty="0"/>
                <a:t> </a:t>
              </a:r>
              <a:r>
                <a:rPr lang="es-ES" sz="1200" b="1" dirty="0" err="1"/>
                <a:t>killing</a:t>
              </a:r>
              <a:r>
                <a:rPr lang="es-ES" sz="1200" b="1" dirty="0"/>
                <a:t> </a:t>
              </a:r>
              <a:r>
                <a:rPr lang="es-ES" sz="1200" b="1" dirty="0" err="1"/>
                <a:t>phase</a:t>
              </a:r>
              <a:endParaRPr lang="es-ES" sz="1200" b="1" dirty="0"/>
            </a:p>
          </p:txBody>
        </p:sp>
        <p:sp>
          <p:nvSpPr>
            <p:cNvPr id="26" name="Text Box 462"/>
            <p:cNvSpPr txBox="1">
              <a:spLocks noChangeArrowheads="1"/>
            </p:cNvSpPr>
            <p:nvPr/>
          </p:nvSpPr>
          <p:spPr bwMode="auto">
            <a:xfrm>
              <a:off x="2493023" y="-51044"/>
              <a:ext cx="404813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b="1" dirty="0">
                  <a:latin typeface="Arial" charset="0"/>
                </a:rPr>
                <a:t>B</a:t>
              </a:r>
              <a:endParaRPr lang="en-AU" b="1" dirty="0">
                <a:latin typeface="Arial" charset="0"/>
              </a:endParaRPr>
            </a:p>
          </p:txBody>
        </p:sp>
        <p:graphicFrame>
          <p:nvGraphicFramePr>
            <p:cNvPr id="11" name="2 Gráfico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911922616"/>
                </p:ext>
              </p:extLst>
            </p:nvPr>
          </p:nvGraphicFramePr>
          <p:xfrm>
            <a:off x="2584229" y="212778"/>
            <a:ext cx="2451628" cy="192412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62" name="Rectangle 371"/>
            <p:cNvSpPr>
              <a:spLocks noChangeArrowheads="1"/>
            </p:cNvSpPr>
            <p:nvPr/>
          </p:nvSpPr>
          <p:spPr bwMode="auto">
            <a:xfrm rot="16200000">
              <a:off x="2235118" y="1052952"/>
              <a:ext cx="937098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AU" sz="1200" b="1" dirty="0" smtClean="0">
                  <a:solidFill>
                    <a:srgbClr val="000000"/>
                  </a:solidFill>
                </a:rPr>
                <a:t>Specific </a:t>
              </a:r>
              <a:r>
                <a:rPr lang="en-AU" sz="1200" b="1" dirty="0" err="1" smtClean="0">
                  <a:solidFill>
                    <a:srgbClr val="000000"/>
                  </a:solidFill>
                </a:rPr>
                <a:t>lysis</a:t>
              </a:r>
              <a:endParaRPr lang="el-GR" sz="1200" b="1" dirty="0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2776710" y="1961414"/>
              <a:ext cx="1762104" cy="27287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3220893" y="1920156"/>
              <a:ext cx="1606783" cy="274653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070868" y="2301373"/>
              <a:ext cx="1814337" cy="2661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Effector:Target</a:t>
              </a:r>
              <a:r>
                <a:rPr lang="en-US" sz="1200" b="1" dirty="0" smtClean="0"/>
                <a:t> Ratio</a:t>
              </a:r>
              <a:endParaRPr lang="en-US" sz="1200" b="1" dirty="0"/>
            </a:p>
          </p:txBody>
        </p:sp>
        <p:sp>
          <p:nvSpPr>
            <p:cNvPr id="44" name="5 CuadroTexto"/>
            <p:cNvSpPr txBox="1">
              <a:spLocks noChangeArrowheads="1"/>
            </p:cNvSpPr>
            <p:nvPr/>
          </p:nvSpPr>
          <p:spPr bwMode="auto">
            <a:xfrm rot="19680000">
              <a:off x="3124668" y="1871402"/>
              <a:ext cx="276273" cy="266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s-ES" sz="1200" b="1" dirty="0">
                  <a:latin typeface="Arial" charset="0"/>
                </a:rPr>
                <a:t>5</a:t>
              </a:r>
            </a:p>
          </p:txBody>
        </p:sp>
        <p:sp>
          <p:nvSpPr>
            <p:cNvPr id="45" name="88 CuadroTexto"/>
            <p:cNvSpPr txBox="1">
              <a:spLocks noChangeArrowheads="1"/>
            </p:cNvSpPr>
            <p:nvPr/>
          </p:nvSpPr>
          <p:spPr bwMode="auto">
            <a:xfrm rot="19680000">
              <a:off x="3299172" y="1895812"/>
              <a:ext cx="412731" cy="266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s-ES" sz="1200" b="1" dirty="0">
                  <a:latin typeface="Arial" charset="0"/>
                </a:rPr>
                <a:t>2.5</a:t>
              </a:r>
            </a:p>
          </p:txBody>
        </p:sp>
        <p:sp>
          <p:nvSpPr>
            <p:cNvPr id="46" name="89 CuadroTexto"/>
            <p:cNvSpPr txBox="1">
              <a:spLocks noChangeArrowheads="1"/>
            </p:cNvSpPr>
            <p:nvPr/>
          </p:nvSpPr>
          <p:spPr bwMode="auto">
            <a:xfrm rot="19680000">
              <a:off x="3503234" y="1887675"/>
              <a:ext cx="615123" cy="266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s-ES" sz="1200" b="1" dirty="0" smtClean="0">
                  <a:latin typeface="Arial" charset="0"/>
                </a:rPr>
                <a:t>1.25</a:t>
              </a:r>
              <a:endParaRPr lang="es-ES" sz="1200" b="1" dirty="0">
                <a:latin typeface="Arial" charset="0"/>
              </a:endParaRPr>
            </a:p>
          </p:txBody>
        </p:sp>
        <p:sp>
          <p:nvSpPr>
            <p:cNvPr id="47" name="90 CuadroTexto"/>
            <p:cNvSpPr txBox="1">
              <a:spLocks noChangeArrowheads="1"/>
            </p:cNvSpPr>
            <p:nvPr/>
          </p:nvSpPr>
          <p:spPr bwMode="auto">
            <a:xfrm rot="19680000">
              <a:off x="3800701" y="1895812"/>
              <a:ext cx="539376" cy="266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s-ES" sz="1200" b="1" dirty="0" smtClean="0">
                  <a:latin typeface="Arial" charset="0"/>
                </a:rPr>
                <a:t>0.62</a:t>
              </a:r>
              <a:endParaRPr lang="es-ES" sz="1200" b="1" dirty="0">
                <a:latin typeface="Arial" charset="0"/>
              </a:endParaRPr>
            </a:p>
          </p:txBody>
        </p:sp>
        <p:sp>
          <p:nvSpPr>
            <p:cNvPr id="48" name="91 CuadroTexto"/>
            <p:cNvSpPr txBox="1">
              <a:spLocks noChangeArrowheads="1"/>
            </p:cNvSpPr>
            <p:nvPr/>
          </p:nvSpPr>
          <p:spPr bwMode="auto">
            <a:xfrm rot="19680000">
              <a:off x="4099360" y="1895812"/>
              <a:ext cx="552125" cy="266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s-ES" sz="1200" b="1" dirty="0" smtClean="0">
                  <a:latin typeface="Arial" charset="0"/>
                </a:rPr>
                <a:t>0.31</a:t>
              </a:r>
              <a:endParaRPr lang="es-ES" sz="1200" b="1" dirty="0">
                <a:latin typeface="Arial" charset="0"/>
              </a:endParaRPr>
            </a:p>
          </p:txBody>
        </p:sp>
        <p:sp>
          <p:nvSpPr>
            <p:cNvPr id="64" name="91 CuadroTexto"/>
            <p:cNvSpPr txBox="1">
              <a:spLocks noChangeArrowheads="1"/>
            </p:cNvSpPr>
            <p:nvPr/>
          </p:nvSpPr>
          <p:spPr bwMode="auto">
            <a:xfrm rot="19680000">
              <a:off x="4548289" y="1787380"/>
              <a:ext cx="552125" cy="266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s-ES" sz="1200" b="1" dirty="0" smtClean="0">
                  <a:latin typeface="Arial" charset="0"/>
                </a:rPr>
                <a:t>0</a:t>
              </a:r>
              <a:endParaRPr lang="es-ES" sz="1200" b="1" dirty="0"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30363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21334</TotalTime>
  <Words>40</Words>
  <Application>Microsoft Macintosh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Neil Robson</dc:creator>
  <cp:lastModifiedBy>Neil Robson</cp:lastModifiedBy>
  <cp:revision>2768</cp:revision>
  <cp:lastPrinted>2013-09-11T12:49:48Z</cp:lastPrinted>
  <dcterms:created xsi:type="dcterms:W3CDTF">2012-05-28T12:49:52Z</dcterms:created>
  <dcterms:modified xsi:type="dcterms:W3CDTF">2014-05-19T10:11:08Z</dcterms:modified>
</cp:coreProperties>
</file>