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9731" autoAdjust="0"/>
  </p:normalViewPr>
  <p:slideViewPr>
    <p:cSldViewPr snapToGrid="0" snapToObjects="1">
      <p:cViewPr varScale="1">
        <p:scale>
          <a:sx n="87" d="100"/>
          <a:sy n="87" d="100"/>
        </p:scale>
        <p:origin x="17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B3DC-EE0E-0F40-B2AF-8A5A2406819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3C7C-9F9D-DE47-8372-1F3E8D7F4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9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B3DC-EE0E-0F40-B2AF-8A5A2406819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3C7C-9F9D-DE47-8372-1F3E8D7F4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762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B3DC-EE0E-0F40-B2AF-8A5A2406819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3C7C-9F9D-DE47-8372-1F3E8D7F4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765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B3DC-EE0E-0F40-B2AF-8A5A2406819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3C7C-9F9D-DE47-8372-1F3E8D7F4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4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B3DC-EE0E-0F40-B2AF-8A5A2406819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3C7C-9F9D-DE47-8372-1F3E8D7F4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871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B3DC-EE0E-0F40-B2AF-8A5A2406819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3C7C-9F9D-DE47-8372-1F3E8D7F4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902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B3DC-EE0E-0F40-B2AF-8A5A2406819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3C7C-9F9D-DE47-8372-1F3E8D7F4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371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B3DC-EE0E-0F40-B2AF-8A5A2406819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3C7C-9F9D-DE47-8372-1F3E8D7F4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358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B3DC-EE0E-0F40-B2AF-8A5A2406819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3C7C-9F9D-DE47-8372-1F3E8D7F4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288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B3DC-EE0E-0F40-B2AF-8A5A2406819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3C7C-9F9D-DE47-8372-1F3E8D7F4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83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B3DC-EE0E-0F40-B2AF-8A5A2406819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3C7C-9F9D-DE47-8372-1F3E8D7F4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37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CB3DC-EE0E-0F40-B2AF-8A5A2406819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53C7C-9F9D-DE47-8372-1F3E8D7F4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105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Automated versus manual hippocampal segmentation in pre- and postoperative epilepsy patients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568325" indent="-334963"/>
            <a:r>
              <a:rPr lang="en-US" sz="2000" dirty="0" smtClean="0">
                <a:latin typeface="Calibri"/>
                <a:cs typeface="Calibri"/>
              </a:rPr>
              <a:t>Automated volumes calculated by </a:t>
            </a:r>
            <a:r>
              <a:rPr lang="en-US" sz="2000" dirty="0" err="1" smtClean="0">
                <a:latin typeface="Calibri"/>
                <a:cs typeface="Calibri"/>
              </a:rPr>
              <a:t>FreeSurfer</a:t>
            </a:r>
            <a:r>
              <a:rPr lang="en-US" sz="2000" dirty="0" smtClean="0">
                <a:latin typeface="Calibri"/>
                <a:cs typeface="Calibri"/>
              </a:rPr>
              <a:t> are consistently</a:t>
            </a:r>
            <a:r>
              <a:rPr lang="en-US" sz="2000" baseline="0" dirty="0" smtClean="0">
                <a:latin typeface="Calibri"/>
                <a:cs typeface="Calibri"/>
              </a:rPr>
              <a:t> larger than manually traced volumes,</a:t>
            </a:r>
            <a:r>
              <a:rPr lang="en-US" sz="2000" dirty="0" smtClean="0">
                <a:latin typeface="Calibri"/>
                <a:cs typeface="Calibri"/>
              </a:rPr>
              <a:t> however, preoperative right to left hippocampal ratios translate between methods</a:t>
            </a:r>
            <a:r>
              <a:rPr lang="en-US" sz="2000" baseline="0" dirty="0" smtClean="0">
                <a:latin typeface="Calibri"/>
                <a:cs typeface="Calibri"/>
              </a:rPr>
              <a:t> and </a:t>
            </a:r>
            <a:r>
              <a:rPr lang="en-US" sz="2000" dirty="0" smtClean="0">
                <a:latin typeface="Calibri"/>
                <a:cs typeface="Calibri"/>
              </a:rPr>
              <a:t>avoid the need to correct for intracranial volume</a:t>
            </a:r>
            <a:br>
              <a:rPr lang="en-US" sz="2000" dirty="0" smtClean="0">
                <a:latin typeface="Calibri"/>
                <a:cs typeface="Calibri"/>
              </a:rPr>
            </a:br>
            <a:endParaRPr lang="en-US" sz="2000" dirty="0" smtClean="0">
              <a:latin typeface="Calibri"/>
              <a:cs typeface="Calibri"/>
            </a:endParaRPr>
          </a:p>
          <a:p>
            <a:pPr marL="568325" indent="-334963"/>
            <a:r>
              <a:rPr lang="en-US" sz="2000" dirty="0" err="1" smtClean="0">
                <a:latin typeface="Calibri"/>
                <a:cs typeface="Calibri"/>
              </a:rPr>
              <a:t>FreeSurfer</a:t>
            </a:r>
            <a:r>
              <a:rPr lang="en-US" sz="2000" dirty="0" smtClean="0">
                <a:latin typeface="Calibri"/>
                <a:cs typeface="Calibri"/>
              </a:rPr>
              <a:t> does not give accurate total resection volumes; however, automated and manual methods provide comparable values for the percent of hippocampus resected</a:t>
            </a:r>
            <a:br>
              <a:rPr lang="en-US" sz="2000" dirty="0" smtClean="0">
                <a:latin typeface="Calibri"/>
                <a:cs typeface="Calibri"/>
              </a:rPr>
            </a:br>
            <a:endParaRPr lang="en-US" sz="2000" dirty="0" smtClean="0">
              <a:latin typeface="Calibri"/>
              <a:cs typeface="Calibri"/>
            </a:endParaRPr>
          </a:p>
          <a:p>
            <a:pPr marL="568325" indent="-334963"/>
            <a:r>
              <a:rPr lang="en-US" sz="2000" dirty="0" smtClean="0">
                <a:latin typeface="Calibri"/>
                <a:cs typeface="Calibri"/>
              </a:rPr>
              <a:t>Both manual methods and </a:t>
            </a:r>
            <a:r>
              <a:rPr lang="en-US" sz="2000" dirty="0" err="1" smtClean="0">
                <a:latin typeface="Calibri"/>
                <a:cs typeface="Calibri"/>
              </a:rPr>
              <a:t>FreeSurfer</a:t>
            </a:r>
            <a:r>
              <a:rPr lang="en-US" sz="2000" dirty="0" smtClean="0">
                <a:latin typeface="Calibri"/>
                <a:cs typeface="Calibri"/>
              </a:rPr>
              <a:t> are widely used, but </a:t>
            </a:r>
            <a:r>
              <a:rPr lang="en-US" sz="2000" dirty="0" err="1" smtClean="0">
                <a:latin typeface="Calibri"/>
                <a:cs typeface="Calibri"/>
              </a:rPr>
              <a:t>FreeSurfer</a:t>
            </a:r>
            <a:r>
              <a:rPr lang="en-US" sz="2000" baseline="0" dirty="0" smtClean="0">
                <a:latin typeface="Calibri"/>
                <a:cs typeface="Calibri"/>
              </a:rPr>
              <a:t> r</a:t>
            </a:r>
            <a:r>
              <a:rPr lang="en-US" sz="2000" dirty="0" smtClean="0">
                <a:latin typeface="Calibri"/>
                <a:cs typeface="Calibri"/>
              </a:rPr>
              <a:t>educes bias,</a:t>
            </a:r>
            <a:r>
              <a:rPr lang="en-US" sz="2000" baseline="0" dirty="0" smtClean="0">
                <a:latin typeface="Calibri"/>
                <a:cs typeface="Calibri"/>
              </a:rPr>
              <a:t> is</a:t>
            </a:r>
            <a:r>
              <a:rPr lang="en-US" sz="2000" dirty="0" smtClean="0">
                <a:latin typeface="Calibri"/>
                <a:cs typeface="Calibri"/>
              </a:rPr>
              <a:t> observer independent,</a:t>
            </a:r>
            <a:r>
              <a:rPr lang="en-US" sz="2000" baseline="0" dirty="0" smtClean="0">
                <a:latin typeface="Calibri"/>
                <a:cs typeface="Calibri"/>
              </a:rPr>
              <a:t> and s</a:t>
            </a:r>
            <a:r>
              <a:rPr lang="en-US" sz="2000" dirty="0" smtClean="0">
                <a:latin typeface="Calibri"/>
                <a:cs typeface="Calibri"/>
              </a:rPr>
              <a:t>ubstantially decreases the amount of hands-on time necessary to analyze MRIs </a:t>
            </a:r>
          </a:p>
          <a:p>
            <a:endParaRPr lang="en-US" sz="2000" dirty="0">
              <a:latin typeface="Calibri"/>
              <a:cs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3045"/>
            <a:ext cx="9144000" cy="5209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71700" y="6427178"/>
            <a:ext cx="2307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Germeyan</a:t>
            </a:r>
            <a:r>
              <a:rPr lang="en-US" dirty="0" smtClean="0"/>
              <a:t> et al, 2014,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79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50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Automated versus manual hippocampal segmentation in pre- and postoperative epilepsy patients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Automated versus manual hippocampal segmentation in pre- and postoperative epilepsy patients</dc:title>
  <dc:creator>Sierra Germeyan</dc:creator>
  <cp:lastModifiedBy>Laurie Beninsig</cp:lastModifiedBy>
  <cp:revision>4</cp:revision>
  <dcterms:created xsi:type="dcterms:W3CDTF">2014-05-14T14:53:01Z</dcterms:created>
  <dcterms:modified xsi:type="dcterms:W3CDTF">2014-05-19T22:26:11Z</dcterms:modified>
</cp:coreProperties>
</file>