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3" r:id="rId2"/>
  </p:sldIdLst>
  <p:sldSz cx="6858000" cy="9144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  <a:srgbClr val="953735"/>
    <a:srgbClr val="D996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543" autoAdjust="0"/>
  </p:normalViewPr>
  <p:slideViewPr>
    <p:cSldViewPr snapToGrid="0">
      <p:cViewPr>
        <p:scale>
          <a:sx n="170" d="100"/>
          <a:sy n="170" d="100"/>
        </p:scale>
        <p:origin x="-1302" y="73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eeg002\AppData\Local\Microsoft\Windows\Temporary%20Internet%20Files\Content.Outlook\0JUW9OU6\RF_gender_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4544644023911042"/>
          <c:y val="1.9209348908607586E-2"/>
          <c:w val="0.62297145140752397"/>
          <c:h val="0.8595084470070429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figure_data!$B$1</c:f>
              <c:strCache>
                <c:ptCount val="1"/>
                <c:pt idx="0">
                  <c:v>MeanDecreaseAccuracy</c:v>
                </c:pt>
              </c:strCache>
            </c:strRef>
          </c:tx>
          <c:invertIfNegative val="0"/>
          <c:cat>
            <c:strRef>
              <c:f>figure_data!$A$2:$A$26</c:f>
              <c:strCache>
                <c:ptCount val="25"/>
                <c:pt idx="0">
                  <c:v>OTU_559 (Moryella)</c:v>
                </c:pt>
                <c:pt idx="1">
                  <c:v>OTU_792 (Hydrogenoanaerobacterium)</c:v>
                </c:pt>
                <c:pt idx="2">
                  <c:v>OTU_739 (Hydrogenoanaerobacterium)</c:v>
                </c:pt>
                <c:pt idx="3">
                  <c:v>OTU_501 (Dorea)</c:v>
                </c:pt>
                <c:pt idx="4">
                  <c:v>OTU_1059 (Anaerovorax)</c:v>
                </c:pt>
                <c:pt idx="5">
                  <c:v>OTU_543 (Bacteroides acidofaciens)</c:v>
                </c:pt>
                <c:pt idx="6">
                  <c:v>OTU_980 (Coprococcus)</c:v>
                </c:pt>
                <c:pt idx="7">
                  <c:v>OTU_385 (Barnesiella)</c:v>
                </c:pt>
                <c:pt idx="8">
                  <c:v>OTU_623 (Marvinbryantia)</c:v>
                </c:pt>
                <c:pt idx="9">
                  <c:v>OTU_741 (Lactobacillus)</c:v>
                </c:pt>
                <c:pt idx="10">
                  <c:v>OTU_590 (Oscillibacter)</c:v>
                </c:pt>
                <c:pt idx="11">
                  <c:v>OTU_761 (Syntrophococcus)</c:v>
                </c:pt>
                <c:pt idx="12">
                  <c:v>OTU_269 (Acidaminobacter)</c:v>
                </c:pt>
                <c:pt idx="13">
                  <c:v>OTU_1018 (Marvinbryantia)</c:v>
                </c:pt>
                <c:pt idx="14">
                  <c:v>OTU_626 (Coprococcus)</c:v>
                </c:pt>
                <c:pt idx="15">
                  <c:v>OTU_550 (Dorea)</c:v>
                </c:pt>
                <c:pt idx="16">
                  <c:v>OTU_373 (Anaerovorax)</c:v>
                </c:pt>
                <c:pt idx="17">
                  <c:v>OTU_82 (Anaerotruncus)</c:v>
                </c:pt>
                <c:pt idx="18">
                  <c:v>OTU_892 (Coprococcus)</c:v>
                </c:pt>
                <c:pt idx="19">
                  <c:v>OTU_63 (Alistipes)</c:v>
                </c:pt>
                <c:pt idx="20">
                  <c:v>OTU_774 (Papillibacter)</c:v>
                </c:pt>
                <c:pt idx="21">
                  <c:v>OTU_687 (Alistipes)</c:v>
                </c:pt>
                <c:pt idx="22">
                  <c:v>OTU_537 (Lactobacillus)</c:v>
                </c:pt>
                <c:pt idx="23">
                  <c:v>OTU_418 (Roseburia)</c:v>
                </c:pt>
                <c:pt idx="24">
                  <c:v>OTU_610 (Syntrophococcus)</c:v>
                </c:pt>
              </c:strCache>
            </c:strRef>
          </c:cat>
          <c:val>
            <c:numRef>
              <c:f>figure_data!$B$2:$B$26</c:f>
              <c:numCache>
                <c:formatCode>General</c:formatCode>
                <c:ptCount val="25"/>
                <c:pt idx="0">
                  <c:v>8.9999999999999998E-4</c:v>
                </c:pt>
                <c:pt idx="1">
                  <c:v>9.9299999999999996E-4</c:v>
                </c:pt>
                <c:pt idx="2">
                  <c:v>1.0859999999999999E-3</c:v>
                </c:pt>
                <c:pt idx="3">
                  <c:v>1.1479999999999999E-3</c:v>
                </c:pt>
                <c:pt idx="4">
                  <c:v>1.2099999999999999E-3</c:v>
                </c:pt>
                <c:pt idx="5">
                  <c:v>1.4809999999999999E-3</c:v>
                </c:pt>
                <c:pt idx="6">
                  <c:v>1.5100000000000001E-3</c:v>
                </c:pt>
                <c:pt idx="7">
                  <c:v>1.6180000000000001E-3</c:v>
                </c:pt>
                <c:pt idx="8">
                  <c:v>1.8860000000000001E-3</c:v>
                </c:pt>
                <c:pt idx="9">
                  <c:v>1.936E-3</c:v>
                </c:pt>
                <c:pt idx="10">
                  <c:v>1.9789999999999999E-3</c:v>
                </c:pt>
                <c:pt idx="11">
                  <c:v>2.0760000000000002E-3</c:v>
                </c:pt>
                <c:pt idx="12">
                  <c:v>2.2790000000000002E-3</c:v>
                </c:pt>
                <c:pt idx="13">
                  <c:v>2.3259999999999999E-3</c:v>
                </c:pt>
                <c:pt idx="14">
                  <c:v>2.4499999999999999E-3</c:v>
                </c:pt>
                <c:pt idx="15">
                  <c:v>2.8600000000000001E-3</c:v>
                </c:pt>
                <c:pt idx="16">
                  <c:v>3.6440000000000001E-3</c:v>
                </c:pt>
                <c:pt idx="17">
                  <c:v>3.9309999999999996E-3</c:v>
                </c:pt>
                <c:pt idx="18">
                  <c:v>4.6639999999999997E-3</c:v>
                </c:pt>
                <c:pt idx="19">
                  <c:v>7.1149999999999998E-3</c:v>
                </c:pt>
                <c:pt idx="20">
                  <c:v>8.4390000000000003E-3</c:v>
                </c:pt>
                <c:pt idx="21">
                  <c:v>8.5789999999999998E-3</c:v>
                </c:pt>
                <c:pt idx="22">
                  <c:v>8.848E-3</c:v>
                </c:pt>
                <c:pt idx="23">
                  <c:v>9.4789999999999996E-3</c:v>
                </c:pt>
                <c:pt idx="24">
                  <c:v>2.4511000000000002E-2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3150208"/>
        <c:axId val="153151744"/>
      </c:barChart>
      <c:catAx>
        <c:axId val="153150208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53151744"/>
        <c:crosses val="autoZero"/>
        <c:auto val="0"/>
        <c:lblAlgn val="ctr"/>
        <c:lblOffset val="100"/>
        <c:noMultiLvlLbl val="0"/>
      </c:catAx>
      <c:valAx>
        <c:axId val="153151744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MeanDecreaseAccuracy</a:t>
                </a:r>
                <a:endParaRPr lang="en-GB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153150208"/>
        <c:crosses val="autoZero"/>
        <c:crossBetween val="between"/>
      </c:valAx>
      <c:spPr>
        <a:ln w="3175"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0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8E0A08-3BAE-41ED-82C3-9CD964C4F256}" type="datetimeFigureOut">
              <a:rPr lang="en-GB" smtClean="0"/>
              <a:t>29/07/2014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4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13DDBE-9BA8-42BF-95F2-8C36EDDD2E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225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1FC8C-8076-474B-912A-24C31F53ECFE}" type="datetimeFigureOut">
              <a:rPr lang="en-GB" smtClean="0"/>
              <a:t>29/07/2014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9951-9898-4ECC-B1F1-4F652B85CB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9864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1FC8C-8076-474B-912A-24C31F53ECFE}" type="datetimeFigureOut">
              <a:rPr lang="en-GB" smtClean="0"/>
              <a:t>29/07/2014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9951-9898-4ECC-B1F1-4F652B85CB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6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1FC8C-8076-474B-912A-24C31F53ECFE}" type="datetimeFigureOut">
              <a:rPr lang="en-GB" smtClean="0"/>
              <a:t>29/07/2014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9951-9898-4ECC-B1F1-4F652B85CB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631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1FC8C-8076-474B-912A-24C31F53ECFE}" type="datetimeFigureOut">
              <a:rPr lang="en-GB" smtClean="0"/>
              <a:t>29/07/2014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9951-9898-4ECC-B1F1-4F652B85CB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12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1FC8C-8076-474B-912A-24C31F53ECFE}" type="datetimeFigureOut">
              <a:rPr lang="en-GB" smtClean="0"/>
              <a:t>29/07/2014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9951-9898-4ECC-B1F1-4F652B85CB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1792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1FC8C-8076-474B-912A-24C31F53ECFE}" type="datetimeFigureOut">
              <a:rPr lang="en-GB" smtClean="0"/>
              <a:t>29/07/2014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9951-9898-4ECC-B1F1-4F652B85CB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878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1FC8C-8076-474B-912A-24C31F53ECFE}" type="datetimeFigureOut">
              <a:rPr lang="en-GB" smtClean="0"/>
              <a:t>29/07/2014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9951-9898-4ECC-B1F1-4F652B85CB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978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1FC8C-8076-474B-912A-24C31F53ECFE}" type="datetimeFigureOut">
              <a:rPr lang="en-GB" smtClean="0"/>
              <a:t>29/07/2014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9951-9898-4ECC-B1F1-4F652B85CB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7324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1FC8C-8076-474B-912A-24C31F53ECFE}" type="datetimeFigureOut">
              <a:rPr lang="en-GB" smtClean="0"/>
              <a:t>29/07/2014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9951-9898-4ECC-B1F1-4F652B85CB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890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1FC8C-8076-474B-912A-24C31F53ECFE}" type="datetimeFigureOut">
              <a:rPr lang="en-GB" smtClean="0"/>
              <a:t>29/07/2014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9951-9898-4ECC-B1F1-4F652B85CB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229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1FC8C-8076-474B-912A-24C31F53ECFE}" type="datetimeFigureOut">
              <a:rPr lang="en-GB" smtClean="0"/>
              <a:t>29/07/2014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9951-9898-4ECC-B1F1-4F652B85CB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850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1FC8C-8076-474B-912A-24C31F53ECFE}" type="datetimeFigureOut">
              <a:rPr lang="en-GB" smtClean="0"/>
              <a:t>29/07/2014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59951-9898-4ECC-B1F1-4F652B85CB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5451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1857462"/>
              </p:ext>
            </p:extLst>
          </p:nvPr>
        </p:nvGraphicFramePr>
        <p:xfrm>
          <a:off x="594626" y="826618"/>
          <a:ext cx="5264848" cy="35259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73711" y="4863241"/>
            <a:ext cx="63252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/>
              <a:t>Additional file 6. </a:t>
            </a:r>
            <a:r>
              <a:rPr lang="en-GB" sz="1000" dirty="0" smtClean="0"/>
              <a:t>Male-dominant </a:t>
            </a:r>
            <a:r>
              <a:rPr lang="en-GB" sz="1000" dirty="0" smtClean="0"/>
              <a:t>OTUs detected in </a:t>
            </a:r>
            <a:r>
              <a:rPr lang="en-GB" sz="1000" smtClean="0"/>
              <a:t>the </a:t>
            </a:r>
            <a:r>
              <a:rPr lang="en-GB" sz="1000" smtClean="0"/>
              <a:t>colonic </a:t>
            </a:r>
            <a:r>
              <a:rPr lang="en-GB" sz="1000" dirty="0" smtClean="0"/>
              <a:t>luminal content of 2-week-old C57Bl/6 pups revealing in particular OTU_610 as predictor for male mouse pups.</a:t>
            </a:r>
          </a:p>
        </p:txBody>
      </p:sp>
    </p:spTree>
    <p:extLst>
      <p:ext uri="{BB962C8B-B14F-4D97-AF65-F5344CB8AC3E}">
        <p14:creationId xmlns:p14="http://schemas.microsoft.com/office/powerpoint/2010/main" val="367756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17504</TotalTime>
  <Words>28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Wageningen UR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Steegenga, Wilma</dc:creator>
  <cp:lastModifiedBy>Steegenga, Wilma</cp:lastModifiedBy>
  <cp:revision>263</cp:revision>
  <cp:lastPrinted>2014-07-08T11:42:54Z</cp:lastPrinted>
  <dcterms:created xsi:type="dcterms:W3CDTF">2013-09-10T04:43:47Z</dcterms:created>
  <dcterms:modified xsi:type="dcterms:W3CDTF">2014-07-29T10:35:36Z</dcterms:modified>
</cp:coreProperties>
</file>