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rawings/drawing4.xml" ContentType="application/vnd.openxmlformats-officedocument.drawingml.chartshape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rawings/drawing2.xml" ContentType="application/vnd.openxmlformats-officedocument.drawingml.chartshapes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harts/chart8.xml" ContentType="application/vnd.openxmlformats-officedocument.drawingml.chart+xml"/>
  <Override PartName="/ppt/charts/chart9.xml" ContentType="application/vnd.openxmlformats-officedocument.drawingml.chart+xml"/>
  <Default Extension="wdp" ContentType="image/vnd.ms-photo"/>
  <Override PartName="/ppt/slideLayouts/slideLayout10.xml" ContentType="application/vnd.openxmlformats-officedocument.presentationml.slideLayou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10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rawings/drawing3.xml" ContentType="application/vnd.openxmlformats-officedocument.drawingml.chartshapes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rawings/drawing1.xml" ContentType="application/vnd.openxmlformats-officedocument.drawingml.chartshapes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emf" ContentType="image/x-emf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25"/>
  </p:handoutMasterIdLst>
  <p:sldIdLst>
    <p:sldId id="271" r:id="rId2"/>
    <p:sldId id="256" r:id="rId3"/>
    <p:sldId id="257" r:id="rId4"/>
    <p:sldId id="258" r:id="rId5"/>
    <p:sldId id="259" r:id="rId6"/>
    <p:sldId id="279" r:id="rId7"/>
    <p:sldId id="273" r:id="rId8"/>
    <p:sldId id="281" r:id="rId9"/>
    <p:sldId id="261" r:id="rId10"/>
    <p:sldId id="263" r:id="rId11"/>
    <p:sldId id="276" r:id="rId12"/>
    <p:sldId id="266" r:id="rId13"/>
    <p:sldId id="275" r:id="rId14"/>
    <p:sldId id="265" r:id="rId15"/>
    <p:sldId id="267" r:id="rId16"/>
    <p:sldId id="269" r:id="rId17"/>
    <p:sldId id="280" r:id="rId18"/>
    <p:sldId id="270" r:id="rId19"/>
    <p:sldId id="262" r:id="rId20"/>
    <p:sldId id="277" r:id="rId21"/>
    <p:sldId id="272" r:id="rId22"/>
    <p:sldId id="268" r:id="rId23"/>
    <p:sldId id="278" r:id="rId24"/>
  </p:sldIdLst>
  <p:sldSz cx="9144000" cy="6858000" type="screen4x3"/>
  <p:notesSz cx="9144000" cy="6858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26" autoAdjust="0"/>
    <p:restoredTop sz="95063" autoAdjust="0"/>
  </p:normalViewPr>
  <p:slideViewPr>
    <p:cSldViewPr>
      <p:cViewPr varScale="1">
        <p:scale>
          <a:sx n="99" d="100"/>
          <a:sy n="99" d="100"/>
        </p:scale>
        <p:origin x="-130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46085125" cy="4608512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file:///C:\Documents%20and%20Settings\admin\&#12487;&#12473;&#12463;&#12488;&#12483;&#12503;\&#26494;&#26412;&#12373;&#12435;revise.xlsx" TargetMode="External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admin\My%20Documents\&#26494;&#26412;&#12373;&#12435;&#35542;&#25991;\variation_add2_ov5_adrefseq3_130812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admin\&#12487;&#12473;&#12463;&#12488;&#12483;&#12503;\&#26494;&#26412;&#12373;&#12435;revise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admin\&#12487;&#12473;&#12463;&#12488;&#12483;&#12503;\&#26494;&#26412;&#12373;&#12435;revise.xlsx" TargetMode="External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oleObject" Target="file:///C:\Users\ishikawa\Desktop\NM_distribution_START_sakuzu2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ishikawa\Desktop\NM_distribution_START_sakuzu2" TargetMode="External"/></Relationships>
</file>

<file path=ppt/charts/_rels/chart6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3.xml"/><Relationship Id="rId1" Type="http://schemas.openxmlformats.org/officeDocument/2006/relationships/oleObject" Target="file:///C:\Users\ishikawa\Desktop\NAR\NM_distribution_START_sakuzu2.xlsx" TargetMode="External"/></Relationships>
</file>

<file path=ppt/charts/_rels/chart7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4.xml"/><Relationship Id="rId1" Type="http://schemas.openxmlformats.org/officeDocument/2006/relationships/oleObject" Target="file:///C:\Users\ishikawa\Desktop\NAR\NM_distribution_START_sakuzu2.xlsx" TargetMode="External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admin\My%20Documents\&#26494;&#26412;&#12373;&#12435;&#35542;&#25991;\variation_add2_ov5_adrefseq3_130812.xlsx" TargetMode="External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admin\My%20Documents\&#26494;&#26412;&#12373;&#12435;&#35542;&#25991;\Final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ja-JP"/>
  <c:style val="1"/>
  <c:chart>
    <c:plotArea>
      <c:layout>
        <c:manualLayout>
          <c:layoutTarget val="inner"/>
          <c:xMode val="edge"/>
          <c:yMode val="edge"/>
          <c:x val="0.17094424895304344"/>
          <c:y val="0.1741733540908687"/>
          <c:w val="0.68546764034765306"/>
          <c:h val="0.46208907544894418"/>
        </c:manualLayout>
      </c:layout>
      <c:barChart>
        <c:barDir val="col"/>
        <c:grouping val="clustered"/>
        <c:ser>
          <c:idx val="0"/>
          <c:order val="0"/>
          <c:cat>
            <c:numRef>
              <c:f>'first intron length'!$A$2:$A$103</c:f>
              <c:numCache>
                <c:formatCode>General</c:formatCode>
                <c:ptCount val="102"/>
                <c:pt idx="0">
                  <c:v>0</c:v>
                </c:pt>
                <c:pt idx="1">
                  <c:v>500</c:v>
                </c:pt>
                <c:pt idx="2">
                  <c:v>1000</c:v>
                </c:pt>
                <c:pt idx="3">
                  <c:v>1500</c:v>
                </c:pt>
                <c:pt idx="4">
                  <c:v>2000</c:v>
                </c:pt>
                <c:pt idx="5">
                  <c:v>2500</c:v>
                </c:pt>
                <c:pt idx="6">
                  <c:v>3000</c:v>
                </c:pt>
                <c:pt idx="7">
                  <c:v>3500</c:v>
                </c:pt>
                <c:pt idx="8">
                  <c:v>4000</c:v>
                </c:pt>
                <c:pt idx="9">
                  <c:v>4500</c:v>
                </c:pt>
                <c:pt idx="10">
                  <c:v>5000</c:v>
                </c:pt>
                <c:pt idx="11">
                  <c:v>5500</c:v>
                </c:pt>
                <c:pt idx="12">
                  <c:v>6000</c:v>
                </c:pt>
                <c:pt idx="13">
                  <c:v>6500</c:v>
                </c:pt>
                <c:pt idx="14">
                  <c:v>7000</c:v>
                </c:pt>
                <c:pt idx="15">
                  <c:v>7500</c:v>
                </c:pt>
                <c:pt idx="16">
                  <c:v>8000</c:v>
                </c:pt>
                <c:pt idx="17">
                  <c:v>8500</c:v>
                </c:pt>
                <c:pt idx="18">
                  <c:v>9000</c:v>
                </c:pt>
                <c:pt idx="19">
                  <c:v>9500</c:v>
                </c:pt>
                <c:pt idx="20">
                  <c:v>10000</c:v>
                </c:pt>
                <c:pt idx="21">
                  <c:v>10500</c:v>
                </c:pt>
                <c:pt idx="22">
                  <c:v>11000</c:v>
                </c:pt>
                <c:pt idx="23">
                  <c:v>11500</c:v>
                </c:pt>
                <c:pt idx="24">
                  <c:v>12000</c:v>
                </c:pt>
                <c:pt idx="25">
                  <c:v>12500</c:v>
                </c:pt>
                <c:pt idx="26">
                  <c:v>13000</c:v>
                </c:pt>
                <c:pt idx="27">
                  <c:v>13500</c:v>
                </c:pt>
                <c:pt idx="28">
                  <c:v>14000</c:v>
                </c:pt>
                <c:pt idx="29">
                  <c:v>14500</c:v>
                </c:pt>
                <c:pt idx="30">
                  <c:v>15000</c:v>
                </c:pt>
                <c:pt idx="31">
                  <c:v>15500</c:v>
                </c:pt>
                <c:pt idx="32">
                  <c:v>16000</c:v>
                </c:pt>
                <c:pt idx="33">
                  <c:v>16500</c:v>
                </c:pt>
                <c:pt idx="34">
                  <c:v>17000</c:v>
                </c:pt>
                <c:pt idx="35">
                  <c:v>17500</c:v>
                </c:pt>
                <c:pt idx="36">
                  <c:v>18000</c:v>
                </c:pt>
                <c:pt idx="37">
                  <c:v>18500</c:v>
                </c:pt>
                <c:pt idx="38">
                  <c:v>19000</c:v>
                </c:pt>
                <c:pt idx="39">
                  <c:v>19500</c:v>
                </c:pt>
                <c:pt idx="40">
                  <c:v>20000</c:v>
                </c:pt>
                <c:pt idx="41">
                  <c:v>20500</c:v>
                </c:pt>
                <c:pt idx="42">
                  <c:v>21000</c:v>
                </c:pt>
                <c:pt idx="43">
                  <c:v>21500</c:v>
                </c:pt>
                <c:pt idx="44">
                  <c:v>22000</c:v>
                </c:pt>
                <c:pt idx="45">
                  <c:v>22500</c:v>
                </c:pt>
                <c:pt idx="46">
                  <c:v>23000</c:v>
                </c:pt>
                <c:pt idx="47">
                  <c:v>23500</c:v>
                </c:pt>
                <c:pt idx="48">
                  <c:v>24000</c:v>
                </c:pt>
                <c:pt idx="49">
                  <c:v>24500</c:v>
                </c:pt>
                <c:pt idx="50">
                  <c:v>25000</c:v>
                </c:pt>
                <c:pt idx="51">
                  <c:v>25500</c:v>
                </c:pt>
                <c:pt idx="52">
                  <c:v>26000</c:v>
                </c:pt>
                <c:pt idx="53">
                  <c:v>26500</c:v>
                </c:pt>
                <c:pt idx="54">
                  <c:v>27000</c:v>
                </c:pt>
                <c:pt idx="55">
                  <c:v>27500</c:v>
                </c:pt>
                <c:pt idx="56">
                  <c:v>28000</c:v>
                </c:pt>
                <c:pt idx="57">
                  <c:v>28500</c:v>
                </c:pt>
                <c:pt idx="58">
                  <c:v>29000</c:v>
                </c:pt>
                <c:pt idx="59">
                  <c:v>29500</c:v>
                </c:pt>
                <c:pt idx="60">
                  <c:v>30000</c:v>
                </c:pt>
                <c:pt idx="61">
                  <c:v>30500</c:v>
                </c:pt>
                <c:pt idx="62">
                  <c:v>31000</c:v>
                </c:pt>
                <c:pt idx="63">
                  <c:v>31500</c:v>
                </c:pt>
                <c:pt idx="64">
                  <c:v>32000</c:v>
                </c:pt>
                <c:pt idx="65">
                  <c:v>32500</c:v>
                </c:pt>
                <c:pt idx="66">
                  <c:v>33000</c:v>
                </c:pt>
                <c:pt idx="67">
                  <c:v>33500</c:v>
                </c:pt>
                <c:pt idx="68">
                  <c:v>34000</c:v>
                </c:pt>
                <c:pt idx="69">
                  <c:v>34500</c:v>
                </c:pt>
                <c:pt idx="70">
                  <c:v>35000</c:v>
                </c:pt>
                <c:pt idx="71">
                  <c:v>35500</c:v>
                </c:pt>
                <c:pt idx="72">
                  <c:v>36000</c:v>
                </c:pt>
                <c:pt idx="73">
                  <c:v>36500</c:v>
                </c:pt>
                <c:pt idx="74">
                  <c:v>37000</c:v>
                </c:pt>
                <c:pt idx="75">
                  <c:v>37500</c:v>
                </c:pt>
                <c:pt idx="76">
                  <c:v>38000</c:v>
                </c:pt>
                <c:pt idx="77">
                  <c:v>38500</c:v>
                </c:pt>
                <c:pt idx="78">
                  <c:v>39000</c:v>
                </c:pt>
                <c:pt idx="79">
                  <c:v>39500</c:v>
                </c:pt>
                <c:pt idx="80">
                  <c:v>40000</c:v>
                </c:pt>
                <c:pt idx="81">
                  <c:v>40500</c:v>
                </c:pt>
                <c:pt idx="82">
                  <c:v>41000</c:v>
                </c:pt>
                <c:pt idx="83">
                  <c:v>41500</c:v>
                </c:pt>
                <c:pt idx="84">
                  <c:v>42000</c:v>
                </c:pt>
                <c:pt idx="85">
                  <c:v>42500</c:v>
                </c:pt>
                <c:pt idx="86">
                  <c:v>43000</c:v>
                </c:pt>
                <c:pt idx="87">
                  <c:v>43500</c:v>
                </c:pt>
                <c:pt idx="88">
                  <c:v>44000</c:v>
                </c:pt>
                <c:pt idx="89">
                  <c:v>44500</c:v>
                </c:pt>
                <c:pt idx="90">
                  <c:v>45000</c:v>
                </c:pt>
                <c:pt idx="91">
                  <c:v>45500</c:v>
                </c:pt>
                <c:pt idx="92">
                  <c:v>46000</c:v>
                </c:pt>
                <c:pt idx="93">
                  <c:v>46500</c:v>
                </c:pt>
                <c:pt idx="94">
                  <c:v>47000</c:v>
                </c:pt>
                <c:pt idx="95">
                  <c:v>47500</c:v>
                </c:pt>
                <c:pt idx="96">
                  <c:v>48000</c:v>
                </c:pt>
                <c:pt idx="97">
                  <c:v>48500</c:v>
                </c:pt>
                <c:pt idx="98">
                  <c:v>49000</c:v>
                </c:pt>
                <c:pt idx="99">
                  <c:v>49500</c:v>
                </c:pt>
                <c:pt idx="100">
                  <c:v>50000</c:v>
                </c:pt>
                <c:pt idx="101">
                  <c:v>50500</c:v>
                </c:pt>
              </c:numCache>
            </c:numRef>
          </c:cat>
          <c:val>
            <c:numRef>
              <c:f>'first intron length'!$C$2:$C$103</c:f>
              <c:numCache>
                <c:formatCode>General</c:formatCode>
                <c:ptCount val="102"/>
                <c:pt idx="0">
                  <c:v>5583</c:v>
                </c:pt>
                <c:pt idx="1">
                  <c:v>3092</c:v>
                </c:pt>
                <c:pt idx="2">
                  <c:v>2199</c:v>
                </c:pt>
                <c:pt idx="3">
                  <c:v>1599</c:v>
                </c:pt>
                <c:pt idx="4">
                  <c:v>1331</c:v>
                </c:pt>
                <c:pt idx="5">
                  <c:v>1122</c:v>
                </c:pt>
                <c:pt idx="6">
                  <c:v>1013</c:v>
                </c:pt>
                <c:pt idx="7">
                  <c:v>868</c:v>
                </c:pt>
                <c:pt idx="8">
                  <c:v>734</c:v>
                </c:pt>
                <c:pt idx="9">
                  <c:v>670</c:v>
                </c:pt>
                <c:pt idx="10">
                  <c:v>567</c:v>
                </c:pt>
                <c:pt idx="11">
                  <c:v>536</c:v>
                </c:pt>
                <c:pt idx="12">
                  <c:v>406</c:v>
                </c:pt>
                <c:pt idx="13">
                  <c:v>427</c:v>
                </c:pt>
                <c:pt idx="14">
                  <c:v>426</c:v>
                </c:pt>
                <c:pt idx="15">
                  <c:v>372</c:v>
                </c:pt>
                <c:pt idx="16">
                  <c:v>322</c:v>
                </c:pt>
                <c:pt idx="17">
                  <c:v>323</c:v>
                </c:pt>
                <c:pt idx="18">
                  <c:v>288</c:v>
                </c:pt>
                <c:pt idx="19">
                  <c:v>325</c:v>
                </c:pt>
                <c:pt idx="20">
                  <c:v>291</c:v>
                </c:pt>
                <c:pt idx="21">
                  <c:v>295</c:v>
                </c:pt>
                <c:pt idx="22">
                  <c:v>222</c:v>
                </c:pt>
                <c:pt idx="23">
                  <c:v>242</c:v>
                </c:pt>
                <c:pt idx="24">
                  <c:v>227</c:v>
                </c:pt>
                <c:pt idx="25">
                  <c:v>212</c:v>
                </c:pt>
                <c:pt idx="26">
                  <c:v>209</c:v>
                </c:pt>
                <c:pt idx="27">
                  <c:v>194</c:v>
                </c:pt>
                <c:pt idx="28">
                  <c:v>186</c:v>
                </c:pt>
                <c:pt idx="29">
                  <c:v>182</c:v>
                </c:pt>
                <c:pt idx="30">
                  <c:v>175</c:v>
                </c:pt>
                <c:pt idx="31">
                  <c:v>150</c:v>
                </c:pt>
                <c:pt idx="32">
                  <c:v>180</c:v>
                </c:pt>
                <c:pt idx="33">
                  <c:v>141</c:v>
                </c:pt>
                <c:pt idx="34">
                  <c:v>136</c:v>
                </c:pt>
                <c:pt idx="35">
                  <c:v>114</c:v>
                </c:pt>
                <c:pt idx="36">
                  <c:v>119</c:v>
                </c:pt>
                <c:pt idx="37">
                  <c:v>163</c:v>
                </c:pt>
                <c:pt idx="38">
                  <c:v>131</c:v>
                </c:pt>
                <c:pt idx="39">
                  <c:v>103</c:v>
                </c:pt>
                <c:pt idx="40">
                  <c:v>113</c:v>
                </c:pt>
                <c:pt idx="41">
                  <c:v>109</c:v>
                </c:pt>
                <c:pt idx="42">
                  <c:v>109</c:v>
                </c:pt>
                <c:pt idx="43">
                  <c:v>108</c:v>
                </c:pt>
                <c:pt idx="44">
                  <c:v>106</c:v>
                </c:pt>
                <c:pt idx="45">
                  <c:v>103</c:v>
                </c:pt>
                <c:pt idx="46">
                  <c:v>96</c:v>
                </c:pt>
                <c:pt idx="47">
                  <c:v>95</c:v>
                </c:pt>
                <c:pt idx="48">
                  <c:v>105</c:v>
                </c:pt>
                <c:pt idx="49">
                  <c:v>87</c:v>
                </c:pt>
                <c:pt idx="50">
                  <c:v>105</c:v>
                </c:pt>
                <c:pt idx="51">
                  <c:v>88</c:v>
                </c:pt>
                <c:pt idx="52">
                  <c:v>113</c:v>
                </c:pt>
                <c:pt idx="53">
                  <c:v>101</c:v>
                </c:pt>
                <c:pt idx="54">
                  <c:v>73</c:v>
                </c:pt>
                <c:pt idx="55">
                  <c:v>66</c:v>
                </c:pt>
                <c:pt idx="56">
                  <c:v>73</c:v>
                </c:pt>
                <c:pt idx="57">
                  <c:v>84</c:v>
                </c:pt>
                <c:pt idx="58">
                  <c:v>56</c:v>
                </c:pt>
                <c:pt idx="59">
                  <c:v>57</c:v>
                </c:pt>
                <c:pt idx="60">
                  <c:v>82</c:v>
                </c:pt>
                <c:pt idx="61">
                  <c:v>54</c:v>
                </c:pt>
                <c:pt idx="62">
                  <c:v>50</c:v>
                </c:pt>
                <c:pt idx="63">
                  <c:v>94</c:v>
                </c:pt>
                <c:pt idx="64">
                  <c:v>59</c:v>
                </c:pt>
                <c:pt idx="65">
                  <c:v>70</c:v>
                </c:pt>
                <c:pt idx="66">
                  <c:v>51</c:v>
                </c:pt>
                <c:pt idx="67">
                  <c:v>67</c:v>
                </c:pt>
                <c:pt idx="68">
                  <c:v>54</c:v>
                </c:pt>
                <c:pt idx="69">
                  <c:v>55</c:v>
                </c:pt>
                <c:pt idx="70">
                  <c:v>57</c:v>
                </c:pt>
                <c:pt idx="71">
                  <c:v>49</c:v>
                </c:pt>
                <c:pt idx="72">
                  <c:v>58</c:v>
                </c:pt>
                <c:pt idx="73">
                  <c:v>58</c:v>
                </c:pt>
                <c:pt idx="74">
                  <c:v>77</c:v>
                </c:pt>
                <c:pt idx="75">
                  <c:v>54</c:v>
                </c:pt>
                <c:pt idx="76">
                  <c:v>42</c:v>
                </c:pt>
                <c:pt idx="77">
                  <c:v>43</c:v>
                </c:pt>
                <c:pt idx="78">
                  <c:v>47</c:v>
                </c:pt>
                <c:pt idx="79">
                  <c:v>71</c:v>
                </c:pt>
                <c:pt idx="80">
                  <c:v>44</c:v>
                </c:pt>
                <c:pt idx="81">
                  <c:v>48</c:v>
                </c:pt>
                <c:pt idx="82">
                  <c:v>59</c:v>
                </c:pt>
                <c:pt idx="83">
                  <c:v>46</c:v>
                </c:pt>
                <c:pt idx="84">
                  <c:v>39</c:v>
                </c:pt>
                <c:pt idx="85">
                  <c:v>39</c:v>
                </c:pt>
                <c:pt idx="86">
                  <c:v>31</c:v>
                </c:pt>
                <c:pt idx="87">
                  <c:v>33</c:v>
                </c:pt>
                <c:pt idx="88">
                  <c:v>29</c:v>
                </c:pt>
                <c:pt idx="89">
                  <c:v>45</c:v>
                </c:pt>
                <c:pt idx="90">
                  <c:v>40</c:v>
                </c:pt>
                <c:pt idx="91">
                  <c:v>43</c:v>
                </c:pt>
                <c:pt idx="92">
                  <c:v>29</c:v>
                </c:pt>
                <c:pt idx="93">
                  <c:v>35</c:v>
                </c:pt>
                <c:pt idx="94">
                  <c:v>41</c:v>
                </c:pt>
                <c:pt idx="95">
                  <c:v>25</c:v>
                </c:pt>
                <c:pt idx="96">
                  <c:v>29</c:v>
                </c:pt>
                <c:pt idx="97">
                  <c:v>28</c:v>
                </c:pt>
                <c:pt idx="98">
                  <c:v>29</c:v>
                </c:pt>
                <c:pt idx="99">
                  <c:v>36</c:v>
                </c:pt>
                <c:pt idx="100">
                  <c:v>37</c:v>
                </c:pt>
                <c:pt idx="101">
                  <c:v>2416</c:v>
                </c:pt>
              </c:numCache>
            </c:numRef>
          </c:val>
        </c:ser>
        <c:axId val="215283584"/>
        <c:axId val="217375104"/>
      </c:barChart>
      <c:catAx>
        <c:axId val="215283584"/>
        <c:scaling>
          <c:orientation val="minMax"/>
        </c:scaling>
        <c:axPos val="b"/>
        <c:numFmt formatCode="General" sourceLinked="1"/>
        <c:tickLblPos val="nextTo"/>
        <c:crossAx val="217375104"/>
        <c:crosses val="autoZero"/>
        <c:auto val="1"/>
        <c:lblAlgn val="ctr"/>
        <c:lblOffset val="100"/>
      </c:catAx>
      <c:valAx>
        <c:axId val="217375104"/>
        <c:scaling>
          <c:orientation val="minMax"/>
        </c:scaling>
        <c:axPos val="l"/>
        <c:majorGridlines/>
        <c:numFmt formatCode="General" sourceLinked="1"/>
        <c:tickLblPos val="nextTo"/>
        <c:crossAx val="215283584"/>
        <c:crosses val="autoZero"/>
        <c:crossBetween val="between"/>
      </c:valAx>
    </c:plotArea>
    <c:plotVisOnly val="1"/>
    <c:dispBlanksAs val="gap"/>
  </c:chart>
  <c:txPr>
    <a:bodyPr/>
    <a:lstStyle/>
    <a:p>
      <a:pPr>
        <a:defRPr sz="1000" baseline="0">
          <a:latin typeface="Arial" pitchFamily="34" charset="0"/>
        </a:defRPr>
      </a:pPr>
      <a:endParaRPr lang="ja-JP"/>
    </a:p>
  </c:txPr>
  <c:externalData r:id="rId1"/>
  <c:userShapes r:id="rId2"/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ja-JP"/>
  <c:style val="1"/>
  <c:chart>
    <c:plotArea>
      <c:layout/>
      <c:barChart>
        <c:barDir val="col"/>
        <c:grouping val="clustered"/>
        <c:ser>
          <c:idx val="0"/>
          <c:order val="0"/>
          <c:cat>
            <c:strRef>
              <c:f>Sheet1!$E$20:$E$22</c:f>
              <c:strCache>
                <c:ptCount val="3"/>
                <c:pt idx="0">
                  <c:v>++</c:v>
                </c:pt>
                <c:pt idx="1">
                  <c:v>+-</c:v>
                </c:pt>
                <c:pt idx="2">
                  <c:v>--</c:v>
                </c:pt>
              </c:strCache>
            </c:strRef>
          </c:cat>
          <c:val>
            <c:numRef>
              <c:f>Sheet1!$D$20:$D$22</c:f>
              <c:numCache>
                <c:formatCode>0_);[Red]\(0\)</c:formatCode>
                <c:ptCount val="3"/>
                <c:pt idx="0">
                  <c:v>94</c:v>
                </c:pt>
                <c:pt idx="1">
                  <c:v>215</c:v>
                </c:pt>
                <c:pt idx="2">
                  <c:v>110</c:v>
                </c:pt>
              </c:numCache>
            </c:numRef>
          </c:val>
        </c:ser>
        <c:axId val="241770496"/>
        <c:axId val="241772032"/>
      </c:barChart>
      <c:catAx>
        <c:axId val="241770496"/>
        <c:scaling>
          <c:orientation val="minMax"/>
        </c:scaling>
        <c:axPos val="b"/>
        <c:tickLblPos val="nextTo"/>
        <c:txPr>
          <a:bodyPr/>
          <a:lstStyle/>
          <a:p>
            <a:pPr>
              <a:defRPr sz="1100" baseline="0">
                <a:latin typeface="Helvetica" pitchFamily="34" charset="0"/>
              </a:defRPr>
            </a:pPr>
            <a:endParaRPr lang="ja-JP"/>
          </a:p>
        </c:txPr>
        <c:crossAx val="241772032"/>
        <c:crosses val="autoZero"/>
        <c:auto val="1"/>
        <c:lblAlgn val="ctr"/>
        <c:lblOffset val="100"/>
      </c:catAx>
      <c:valAx>
        <c:axId val="241772032"/>
        <c:scaling>
          <c:orientation val="minMax"/>
          <c:max val="400"/>
        </c:scaling>
        <c:axPos val="l"/>
        <c:majorGridlines/>
        <c:numFmt formatCode="0_);[Red]\(0\)" sourceLinked="1"/>
        <c:tickLblPos val="nextTo"/>
        <c:txPr>
          <a:bodyPr/>
          <a:lstStyle/>
          <a:p>
            <a:pPr>
              <a:defRPr baseline="0">
                <a:latin typeface="Helvetica" pitchFamily="34" charset="0"/>
              </a:defRPr>
            </a:pPr>
            <a:endParaRPr lang="ja-JP"/>
          </a:p>
        </c:txPr>
        <c:crossAx val="241770496"/>
        <c:crosses val="autoZero"/>
        <c:crossBetween val="between"/>
        <c:majorUnit val="100"/>
      </c:valAx>
    </c:plotArea>
    <c:plotVisOnly val="1"/>
    <c:dispBlanksAs val="gap"/>
  </c:chart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ja-JP"/>
  <c:chart>
    <c:autoTitleDeleted val="1"/>
    <c:plotArea>
      <c:layout/>
      <c:barChart>
        <c:barDir val="col"/>
        <c:grouping val="stacked"/>
        <c:ser>
          <c:idx val="0"/>
          <c:order val="0"/>
          <c:tx>
            <c:v>A</c:v>
          </c:tx>
          <c:val>
            <c:numRef>
              <c:f>GN_TSSLibrary!$J$9:$J$12</c:f>
              <c:numCache>
                <c:formatCode>0_ </c:formatCode>
                <c:ptCount val="4"/>
                <c:pt idx="0">
                  <c:v>8.8504200000000068</c:v>
                </c:pt>
                <c:pt idx="1">
                  <c:v>7.7913100000000002</c:v>
                </c:pt>
                <c:pt idx="2">
                  <c:v>8.0149700000000017</c:v>
                </c:pt>
                <c:pt idx="3">
                  <c:v>8.1129600000000011</c:v>
                </c:pt>
              </c:numCache>
            </c:numRef>
          </c:val>
        </c:ser>
        <c:ser>
          <c:idx val="1"/>
          <c:order val="1"/>
          <c:tx>
            <c:v>T</c:v>
          </c:tx>
          <c:val>
            <c:numRef>
              <c:f>GN_TSSLibrary!$K$9:$K$12</c:f>
              <c:numCache>
                <c:formatCode>0_ </c:formatCode>
                <c:ptCount val="4"/>
                <c:pt idx="0">
                  <c:v>3.38076</c:v>
                </c:pt>
                <c:pt idx="1">
                  <c:v>2.7687499999999998</c:v>
                </c:pt>
                <c:pt idx="2">
                  <c:v>2.9417900000000001</c:v>
                </c:pt>
                <c:pt idx="3">
                  <c:v>2.9303499999999967</c:v>
                </c:pt>
              </c:numCache>
            </c:numRef>
          </c:val>
        </c:ser>
        <c:ser>
          <c:idx val="2"/>
          <c:order val="2"/>
          <c:tx>
            <c:v>G</c:v>
          </c:tx>
          <c:val>
            <c:numRef>
              <c:f>GN_TSSLibrary!$L$9:$L$12</c:f>
              <c:numCache>
                <c:formatCode>0_ </c:formatCode>
                <c:ptCount val="4"/>
                <c:pt idx="0">
                  <c:v>8.11965</c:v>
                </c:pt>
                <c:pt idx="1">
                  <c:v>7.0899700000000001</c:v>
                </c:pt>
                <c:pt idx="2">
                  <c:v>6.775620000000008</c:v>
                </c:pt>
                <c:pt idx="3">
                  <c:v>7.4454099999999999</c:v>
                </c:pt>
              </c:numCache>
            </c:numRef>
          </c:val>
        </c:ser>
        <c:ser>
          <c:idx val="3"/>
          <c:order val="3"/>
          <c:tx>
            <c:v>C</c:v>
          </c:tx>
          <c:val>
            <c:numRef>
              <c:f>GN_TSSLibrary!$M$9:$M$12</c:f>
              <c:numCache>
                <c:formatCode>0_ </c:formatCode>
                <c:ptCount val="4"/>
                <c:pt idx="0">
                  <c:v>6.5758200000000002</c:v>
                </c:pt>
                <c:pt idx="1">
                  <c:v>5.5900999999999996</c:v>
                </c:pt>
                <c:pt idx="2">
                  <c:v>5.4577499999999999</c:v>
                </c:pt>
                <c:pt idx="3">
                  <c:v>5.8212400000000004</c:v>
                </c:pt>
              </c:numCache>
            </c:numRef>
          </c:val>
        </c:ser>
        <c:overlap val="100"/>
        <c:axId val="238874624"/>
        <c:axId val="239699840"/>
      </c:barChart>
      <c:catAx>
        <c:axId val="238874624"/>
        <c:scaling>
          <c:orientation val="minMax"/>
        </c:scaling>
        <c:delete val="1"/>
        <c:axPos val="b"/>
        <c:tickLblPos val="none"/>
        <c:crossAx val="239699840"/>
        <c:crosses val="autoZero"/>
        <c:auto val="1"/>
        <c:lblAlgn val="ctr"/>
        <c:lblOffset val="100"/>
      </c:catAx>
      <c:valAx>
        <c:axId val="239699840"/>
        <c:scaling>
          <c:orientation val="minMax"/>
        </c:scaling>
        <c:axPos val="l"/>
        <c:majorGridlines/>
        <c:numFmt formatCode="0_ " sourceLinked="1"/>
        <c:tickLblPos val="nextTo"/>
        <c:txPr>
          <a:bodyPr/>
          <a:lstStyle/>
          <a:p>
            <a:pPr>
              <a:defRPr sz="1000">
                <a:latin typeface="Arial" pitchFamily="34" charset="0"/>
                <a:cs typeface="Arial" pitchFamily="34" charset="0"/>
              </a:defRPr>
            </a:pPr>
            <a:endParaRPr lang="ja-JP"/>
          </a:p>
        </c:txPr>
        <c:crossAx val="238874624"/>
        <c:crosses val="autoZero"/>
        <c:crossBetween val="between"/>
      </c:valAx>
    </c:plotArea>
    <c:legend>
      <c:legendPos val="r"/>
      <c:layout/>
      <c:txPr>
        <a:bodyPr/>
        <a:lstStyle/>
        <a:p>
          <a:pPr>
            <a:defRPr sz="1000">
              <a:latin typeface="Arial" pitchFamily="34" charset="0"/>
              <a:cs typeface="Arial" pitchFamily="34" charset="0"/>
            </a:defRPr>
          </a:pPr>
          <a:endParaRPr lang="ja-JP"/>
        </a:p>
      </c:txPr>
    </c:legend>
    <c:plotVisOnly val="1"/>
    <c:dispBlanksAs val="gap"/>
  </c:chart>
  <c:txPr>
    <a:bodyPr/>
    <a:lstStyle/>
    <a:p>
      <a:pPr>
        <a:defRPr sz="1800"/>
      </a:pPr>
      <a:endParaRPr lang="ja-JP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ja-JP"/>
  <c:chart>
    <c:plotArea>
      <c:layout>
        <c:manualLayout>
          <c:layoutTarget val="inner"/>
          <c:xMode val="edge"/>
          <c:yMode val="edge"/>
          <c:x val="0.11509694799088772"/>
          <c:y val="0.12343721068029478"/>
          <c:w val="0.74083635609789178"/>
          <c:h val="0.68253157056623337"/>
        </c:manualLayout>
      </c:layout>
      <c:barChart>
        <c:barDir val="col"/>
        <c:grouping val="stacked"/>
        <c:ser>
          <c:idx val="0"/>
          <c:order val="0"/>
          <c:tx>
            <c:strRef>
              <c:f>Sheet2!$E$19</c:f>
              <c:strCache>
                <c:ptCount val="1"/>
                <c:pt idx="0">
                  <c:v>A</c:v>
                </c:pt>
              </c:strCache>
            </c:strRef>
          </c:tx>
          <c:cat>
            <c:strRef>
              <c:f>Sheet2!$C$20:$C$33</c:f>
              <c:strCache>
                <c:ptCount val="14"/>
                <c:pt idx="0">
                  <c:v>T</c:v>
                </c:pt>
                <c:pt idx="1">
                  <c:v>T</c:v>
                </c:pt>
                <c:pt idx="2">
                  <c:v>C</c:v>
                </c:pt>
                <c:pt idx="3">
                  <c:v>G</c:v>
                </c:pt>
                <c:pt idx="4">
                  <c:v>C</c:v>
                </c:pt>
                <c:pt idx="5">
                  <c:v>T</c:v>
                </c:pt>
                <c:pt idx="6">
                  <c:v>C</c:v>
                </c:pt>
                <c:pt idx="7">
                  <c:v>T</c:v>
                </c:pt>
                <c:pt idx="8">
                  <c:v>C</c:v>
                </c:pt>
                <c:pt idx="9">
                  <c:v>T</c:v>
                </c:pt>
                <c:pt idx="10">
                  <c:v>G</c:v>
                </c:pt>
                <c:pt idx="11">
                  <c:v>C</c:v>
                </c:pt>
                <c:pt idx="12">
                  <c:v>T</c:v>
                </c:pt>
                <c:pt idx="13">
                  <c:v>C</c:v>
                </c:pt>
              </c:strCache>
            </c:strRef>
          </c:cat>
          <c:val>
            <c:numRef>
              <c:f>Sheet2!$E$20:$E$33</c:f>
              <c:numCache>
                <c:formatCode>General</c:formatCode>
                <c:ptCount val="14"/>
                <c:pt idx="0">
                  <c:v>11</c:v>
                </c:pt>
                <c:pt idx="1">
                  <c:v>23</c:v>
                </c:pt>
                <c:pt idx="2">
                  <c:v>52</c:v>
                </c:pt>
                <c:pt idx="3">
                  <c:v>2614</c:v>
                </c:pt>
                <c:pt idx="4">
                  <c:v>946</c:v>
                </c:pt>
                <c:pt idx="5">
                  <c:v>283</c:v>
                </c:pt>
                <c:pt idx="6">
                  <c:v>1959</c:v>
                </c:pt>
                <c:pt idx="7">
                  <c:v>15</c:v>
                </c:pt>
                <c:pt idx="8">
                  <c:v>76</c:v>
                </c:pt>
                <c:pt idx="9">
                  <c:v>8</c:v>
                </c:pt>
                <c:pt idx="10">
                  <c:v>38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</c:numCache>
            </c:numRef>
          </c:val>
        </c:ser>
        <c:ser>
          <c:idx val="1"/>
          <c:order val="1"/>
          <c:tx>
            <c:strRef>
              <c:f>Sheet2!$F$19</c:f>
              <c:strCache>
                <c:ptCount val="1"/>
                <c:pt idx="0">
                  <c:v>T</c:v>
                </c:pt>
              </c:strCache>
            </c:strRef>
          </c:tx>
          <c:cat>
            <c:strRef>
              <c:f>Sheet2!$C$20:$C$33</c:f>
              <c:strCache>
                <c:ptCount val="14"/>
                <c:pt idx="0">
                  <c:v>T</c:v>
                </c:pt>
                <c:pt idx="1">
                  <c:v>T</c:v>
                </c:pt>
                <c:pt idx="2">
                  <c:v>C</c:v>
                </c:pt>
                <c:pt idx="3">
                  <c:v>G</c:v>
                </c:pt>
                <c:pt idx="4">
                  <c:v>C</c:v>
                </c:pt>
                <c:pt idx="5">
                  <c:v>T</c:v>
                </c:pt>
                <c:pt idx="6">
                  <c:v>C</c:v>
                </c:pt>
                <c:pt idx="7">
                  <c:v>T</c:v>
                </c:pt>
                <c:pt idx="8">
                  <c:v>C</c:v>
                </c:pt>
                <c:pt idx="9">
                  <c:v>T</c:v>
                </c:pt>
                <c:pt idx="10">
                  <c:v>G</c:v>
                </c:pt>
                <c:pt idx="11">
                  <c:v>C</c:v>
                </c:pt>
                <c:pt idx="12">
                  <c:v>T</c:v>
                </c:pt>
                <c:pt idx="13">
                  <c:v>C</c:v>
                </c:pt>
              </c:strCache>
            </c:strRef>
          </c:cat>
          <c:val>
            <c:numRef>
              <c:f>Sheet2!$F$20:$F$33</c:f>
              <c:numCache>
                <c:formatCode>General</c:formatCode>
                <c:ptCount val="14"/>
                <c:pt idx="0">
                  <c:v>0</c:v>
                </c:pt>
                <c:pt idx="1">
                  <c:v>7</c:v>
                </c:pt>
                <c:pt idx="2">
                  <c:v>13</c:v>
                </c:pt>
                <c:pt idx="3">
                  <c:v>2142</c:v>
                </c:pt>
                <c:pt idx="4">
                  <c:v>479</c:v>
                </c:pt>
                <c:pt idx="5">
                  <c:v>253</c:v>
                </c:pt>
                <c:pt idx="6">
                  <c:v>1293</c:v>
                </c:pt>
                <c:pt idx="7">
                  <c:v>42</c:v>
                </c:pt>
                <c:pt idx="8">
                  <c:v>44</c:v>
                </c:pt>
                <c:pt idx="9">
                  <c:v>14</c:v>
                </c:pt>
                <c:pt idx="10">
                  <c:v>40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</c:numCache>
            </c:numRef>
          </c:val>
        </c:ser>
        <c:ser>
          <c:idx val="2"/>
          <c:order val="2"/>
          <c:tx>
            <c:strRef>
              <c:f>Sheet2!$G$19</c:f>
              <c:strCache>
                <c:ptCount val="1"/>
                <c:pt idx="0">
                  <c:v>G</c:v>
                </c:pt>
              </c:strCache>
            </c:strRef>
          </c:tx>
          <c:cat>
            <c:strRef>
              <c:f>Sheet2!$C$20:$C$33</c:f>
              <c:strCache>
                <c:ptCount val="14"/>
                <c:pt idx="0">
                  <c:v>T</c:v>
                </c:pt>
                <c:pt idx="1">
                  <c:v>T</c:v>
                </c:pt>
                <c:pt idx="2">
                  <c:v>C</c:v>
                </c:pt>
                <c:pt idx="3">
                  <c:v>G</c:v>
                </c:pt>
                <c:pt idx="4">
                  <c:v>C</c:v>
                </c:pt>
                <c:pt idx="5">
                  <c:v>T</c:v>
                </c:pt>
                <c:pt idx="6">
                  <c:v>C</c:v>
                </c:pt>
                <c:pt idx="7">
                  <c:v>T</c:v>
                </c:pt>
                <c:pt idx="8">
                  <c:v>C</c:v>
                </c:pt>
                <c:pt idx="9">
                  <c:v>T</c:v>
                </c:pt>
                <c:pt idx="10">
                  <c:v>G</c:v>
                </c:pt>
                <c:pt idx="11">
                  <c:v>C</c:v>
                </c:pt>
                <c:pt idx="12">
                  <c:v>T</c:v>
                </c:pt>
                <c:pt idx="13">
                  <c:v>C</c:v>
                </c:pt>
              </c:strCache>
            </c:strRef>
          </c:cat>
          <c:val>
            <c:numRef>
              <c:f>Sheet2!$G$20:$G$33</c:f>
              <c:numCache>
                <c:formatCode>General</c:formatCode>
                <c:ptCount val="14"/>
                <c:pt idx="0">
                  <c:v>0</c:v>
                </c:pt>
                <c:pt idx="1">
                  <c:v>48</c:v>
                </c:pt>
                <c:pt idx="2">
                  <c:v>49</c:v>
                </c:pt>
                <c:pt idx="3">
                  <c:v>2714</c:v>
                </c:pt>
                <c:pt idx="4">
                  <c:v>721</c:v>
                </c:pt>
                <c:pt idx="5">
                  <c:v>422</c:v>
                </c:pt>
                <c:pt idx="6">
                  <c:v>1436</c:v>
                </c:pt>
                <c:pt idx="7">
                  <c:v>44</c:v>
                </c:pt>
                <c:pt idx="8">
                  <c:v>98</c:v>
                </c:pt>
                <c:pt idx="9">
                  <c:v>3</c:v>
                </c:pt>
                <c:pt idx="10">
                  <c:v>16</c:v>
                </c:pt>
                <c:pt idx="11">
                  <c:v>0</c:v>
                </c:pt>
                <c:pt idx="12">
                  <c:v>0</c:v>
                </c:pt>
                <c:pt idx="13">
                  <c:v>4</c:v>
                </c:pt>
              </c:numCache>
            </c:numRef>
          </c:val>
        </c:ser>
        <c:ser>
          <c:idx val="3"/>
          <c:order val="3"/>
          <c:tx>
            <c:strRef>
              <c:f>Sheet2!$H$19</c:f>
              <c:strCache>
                <c:ptCount val="1"/>
                <c:pt idx="0">
                  <c:v>C</c:v>
                </c:pt>
              </c:strCache>
            </c:strRef>
          </c:tx>
          <c:cat>
            <c:strRef>
              <c:f>Sheet2!$C$20:$C$33</c:f>
              <c:strCache>
                <c:ptCount val="14"/>
                <c:pt idx="0">
                  <c:v>T</c:v>
                </c:pt>
                <c:pt idx="1">
                  <c:v>T</c:v>
                </c:pt>
                <c:pt idx="2">
                  <c:v>C</c:v>
                </c:pt>
                <c:pt idx="3">
                  <c:v>G</c:v>
                </c:pt>
                <c:pt idx="4">
                  <c:v>C</c:v>
                </c:pt>
                <c:pt idx="5">
                  <c:v>T</c:v>
                </c:pt>
                <c:pt idx="6">
                  <c:v>C</c:v>
                </c:pt>
                <c:pt idx="7">
                  <c:v>T</c:v>
                </c:pt>
                <c:pt idx="8">
                  <c:v>C</c:v>
                </c:pt>
                <c:pt idx="9">
                  <c:v>T</c:v>
                </c:pt>
                <c:pt idx="10">
                  <c:v>G</c:v>
                </c:pt>
                <c:pt idx="11">
                  <c:v>C</c:v>
                </c:pt>
                <c:pt idx="12">
                  <c:v>T</c:v>
                </c:pt>
                <c:pt idx="13">
                  <c:v>C</c:v>
                </c:pt>
              </c:strCache>
            </c:strRef>
          </c:cat>
          <c:val>
            <c:numRef>
              <c:f>Sheet2!$H$20:$H$33</c:f>
              <c:numCache>
                <c:formatCode>General</c:formatCode>
                <c:ptCount val="14"/>
                <c:pt idx="0">
                  <c:v>15</c:v>
                </c:pt>
                <c:pt idx="1">
                  <c:v>4</c:v>
                </c:pt>
                <c:pt idx="2">
                  <c:v>35</c:v>
                </c:pt>
                <c:pt idx="3">
                  <c:v>2813</c:v>
                </c:pt>
                <c:pt idx="4">
                  <c:v>716</c:v>
                </c:pt>
                <c:pt idx="5">
                  <c:v>318</c:v>
                </c:pt>
                <c:pt idx="6">
                  <c:v>1035</c:v>
                </c:pt>
                <c:pt idx="7">
                  <c:v>33</c:v>
                </c:pt>
                <c:pt idx="8">
                  <c:v>150</c:v>
                </c:pt>
                <c:pt idx="9">
                  <c:v>1</c:v>
                </c:pt>
                <c:pt idx="10">
                  <c:v>26</c:v>
                </c:pt>
                <c:pt idx="11">
                  <c:v>5</c:v>
                </c:pt>
                <c:pt idx="12">
                  <c:v>4</c:v>
                </c:pt>
                <c:pt idx="13">
                  <c:v>1</c:v>
                </c:pt>
              </c:numCache>
            </c:numRef>
          </c:val>
        </c:ser>
        <c:overlap val="100"/>
        <c:axId val="249427072"/>
        <c:axId val="249428608"/>
      </c:barChart>
      <c:catAx>
        <c:axId val="249427072"/>
        <c:scaling>
          <c:orientation val="minMax"/>
        </c:scaling>
        <c:axPos val="b"/>
        <c:numFmt formatCode="General" sourceLinked="1"/>
        <c:tickLblPos val="nextTo"/>
        <c:txPr>
          <a:bodyPr rot="0" vert="horz"/>
          <a:lstStyle/>
          <a:p>
            <a:pPr>
              <a:defRPr sz="1000">
                <a:latin typeface="Arial" pitchFamily="34" charset="0"/>
                <a:cs typeface="Arial" pitchFamily="34" charset="0"/>
              </a:defRPr>
            </a:pPr>
            <a:endParaRPr lang="ja-JP"/>
          </a:p>
        </c:txPr>
        <c:crossAx val="249428608"/>
        <c:crosses val="autoZero"/>
        <c:auto val="1"/>
        <c:lblAlgn val="ctr"/>
        <c:lblOffset val="100"/>
      </c:catAx>
      <c:valAx>
        <c:axId val="249428608"/>
        <c:scaling>
          <c:orientation val="minMax"/>
        </c:scaling>
        <c:axPos val="l"/>
        <c:majorGridlines/>
        <c:numFmt formatCode="General" sourceLinked="1"/>
        <c:tickLblPos val="nextTo"/>
        <c:txPr>
          <a:bodyPr/>
          <a:lstStyle/>
          <a:p>
            <a:pPr>
              <a:defRPr sz="1000">
                <a:latin typeface="Arial" pitchFamily="34" charset="0"/>
                <a:cs typeface="Arial" pitchFamily="34" charset="0"/>
              </a:defRPr>
            </a:pPr>
            <a:endParaRPr lang="ja-JP"/>
          </a:p>
        </c:txPr>
        <c:crossAx val="249427072"/>
        <c:crosses val="autoZero"/>
        <c:crossBetween val="between"/>
      </c:valAx>
    </c:plotArea>
    <c:legend>
      <c:legendPos val="r"/>
      <c:layout/>
      <c:txPr>
        <a:bodyPr/>
        <a:lstStyle/>
        <a:p>
          <a:pPr>
            <a:defRPr sz="1000">
              <a:latin typeface="Arial" pitchFamily="34" charset="0"/>
              <a:cs typeface="Arial" pitchFamily="34" charset="0"/>
            </a:defRPr>
          </a:pPr>
          <a:endParaRPr lang="ja-JP"/>
        </a:p>
      </c:txPr>
    </c:legend>
    <c:plotVisOnly val="1"/>
    <c:dispBlanksAs val="gap"/>
  </c:chart>
  <c:txPr>
    <a:bodyPr/>
    <a:lstStyle/>
    <a:p>
      <a:pPr>
        <a:defRPr sz="1800"/>
      </a:pPr>
      <a:endParaRPr lang="ja-JP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ja-JP"/>
  <c:style val="1"/>
  <c:chart>
    <c:plotArea>
      <c:layout>
        <c:manualLayout>
          <c:layoutTarget val="inner"/>
          <c:xMode val="edge"/>
          <c:yMode val="edge"/>
          <c:x val="0.13565370118208911"/>
          <c:y val="9.7466724899365198E-2"/>
          <c:w val="0.77468714302399444"/>
          <c:h val="0.52917592489723364"/>
        </c:manualLayout>
      </c:layout>
      <c:barChart>
        <c:barDir val="col"/>
        <c:grouping val="clustered"/>
        <c:ser>
          <c:idx val="0"/>
          <c:order val="0"/>
          <c:cat>
            <c:numRef>
              <c:f>NM_distribution_END_sakuzu2!$B$56:$B$78</c:f>
              <c:numCache>
                <c:formatCode>General</c:formatCode>
                <c:ptCount val="23"/>
                <c:pt idx="0">
                  <c:v>-500</c:v>
                </c:pt>
                <c:pt idx="1">
                  <c:v>-475</c:v>
                </c:pt>
                <c:pt idx="2">
                  <c:v>-450</c:v>
                </c:pt>
                <c:pt idx="3">
                  <c:v>-425</c:v>
                </c:pt>
                <c:pt idx="4">
                  <c:v>-400</c:v>
                </c:pt>
                <c:pt idx="5">
                  <c:v>-375</c:v>
                </c:pt>
                <c:pt idx="6">
                  <c:v>-350</c:v>
                </c:pt>
                <c:pt idx="7">
                  <c:v>-325</c:v>
                </c:pt>
                <c:pt idx="8">
                  <c:v>-300</c:v>
                </c:pt>
                <c:pt idx="9">
                  <c:v>-275</c:v>
                </c:pt>
                <c:pt idx="10">
                  <c:v>-250</c:v>
                </c:pt>
                <c:pt idx="11">
                  <c:v>-225</c:v>
                </c:pt>
                <c:pt idx="12">
                  <c:v>-200</c:v>
                </c:pt>
                <c:pt idx="13">
                  <c:v>-175</c:v>
                </c:pt>
                <c:pt idx="14">
                  <c:v>-150</c:v>
                </c:pt>
                <c:pt idx="15">
                  <c:v>-125</c:v>
                </c:pt>
                <c:pt idx="16">
                  <c:v>-100</c:v>
                </c:pt>
                <c:pt idx="17">
                  <c:v>-75</c:v>
                </c:pt>
                <c:pt idx="18">
                  <c:v>-50</c:v>
                </c:pt>
                <c:pt idx="19">
                  <c:v>-25</c:v>
                </c:pt>
                <c:pt idx="20">
                  <c:v>0</c:v>
                </c:pt>
                <c:pt idx="21">
                  <c:v>25</c:v>
                </c:pt>
                <c:pt idx="22">
                  <c:v>50</c:v>
                </c:pt>
              </c:numCache>
            </c:numRef>
          </c:cat>
          <c:val>
            <c:numRef>
              <c:f>NM_distribution_END_sakuzu2!$D$56:$D$78</c:f>
              <c:numCache>
                <c:formatCode>General</c:formatCode>
                <c:ptCount val="23"/>
                <c:pt idx="0">
                  <c:v>3</c:v>
                </c:pt>
                <c:pt idx="1">
                  <c:v>5</c:v>
                </c:pt>
                <c:pt idx="2">
                  <c:v>9</c:v>
                </c:pt>
                <c:pt idx="3">
                  <c:v>8</c:v>
                </c:pt>
                <c:pt idx="4">
                  <c:v>6</c:v>
                </c:pt>
                <c:pt idx="5">
                  <c:v>9</c:v>
                </c:pt>
                <c:pt idx="6">
                  <c:v>9</c:v>
                </c:pt>
                <c:pt idx="7">
                  <c:v>16</c:v>
                </c:pt>
                <c:pt idx="8">
                  <c:v>15</c:v>
                </c:pt>
                <c:pt idx="9">
                  <c:v>16</c:v>
                </c:pt>
                <c:pt idx="10">
                  <c:v>28</c:v>
                </c:pt>
                <c:pt idx="11">
                  <c:v>32</c:v>
                </c:pt>
                <c:pt idx="12">
                  <c:v>46</c:v>
                </c:pt>
                <c:pt idx="13">
                  <c:v>52</c:v>
                </c:pt>
                <c:pt idx="14">
                  <c:v>58</c:v>
                </c:pt>
                <c:pt idx="15">
                  <c:v>84</c:v>
                </c:pt>
                <c:pt idx="16">
                  <c:v>134</c:v>
                </c:pt>
                <c:pt idx="17">
                  <c:v>225</c:v>
                </c:pt>
                <c:pt idx="18">
                  <c:v>491</c:v>
                </c:pt>
                <c:pt idx="19">
                  <c:v>1384</c:v>
                </c:pt>
                <c:pt idx="21">
                  <c:v>38</c:v>
                </c:pt>
              </c:numCache>
            </c:numRef>
          </c:val>
        </c:ser>
        <c:axId val="289487872"/>
        <c:axId val="289801344"/>
      </c:barChart>
      <c:barChart>
        <c:barDir val="col"/>
        <c:grouping val="clustered"/>
        <c:ser>
          <c:idx val="1"/>
          <c:order val="1"/>
          <c:spPr>
            <a:solidFill>
              <a:prstClr val="black">
                <a:lumMod val="65000"/>
                <a:lumOff val="35000"/>
              </a:prstClr>
            </a:solidFill>
            <a:ln>
              <a:solidFill>
                <a:schemeClr val="tx1">
                  <a:lumMod val="65000"/>
                  <a:lumOff val="35000"/>
                </a:schemeClr>
              </a:solidFill>
            </a:ln>
          </c:spPr>
          <c:val>
            <c:numRef>
              <c:f>NM_distribution_END_sakuzu2!$E$56:$E$78</c:f>
              <c:numCache>
                <c:formatCode>General</c:formatCode>
                <c:ptCount val="23"/>
                <c:pt idx="20">
                  <c:v>19091</c:v>
                </c:pt>
              </c:numCache>
            </c:numRef>
          </c:val>
        </c:ser>
        <c:axId val="337838464"/>
        <c:axId val="289803264"/>
      </c:barChart>
      <c:catAx>
        <c:axId val="289487872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800" baseline="0">
                <a:latin typeface="Arial" pitchFamily="34" charset="0"/>
              </a:defRPr>
            </a:pPr>
            <a:endParaRPr lang="ja-JP"/>
          </a:p>
        </c:txPr>
        <c:crossAx val="289801344"/>
        <c:crosses val="autoZero"/>
        <c:auto val="1"/>
        <c:lblAlgn val="ctr"/>
        <c:lblOffset val="100"/>
      </c:catAx>
      <c:valAx>
        <c:axId val="289801344"/>
        <c:scaling>
          <c:orientation val="minMax"/>
          <c:max val="2500"/>
        </c:scaling>
        <c:axPos val="l"/>
        <c:majorGridlines/>
        <c:numFmt formatCode="[=2000]&quot;15000&quot;;[=2500]&quot;20000&quot;;0;" sourceLinked="0"/>
        <c:tickLblPos val="nextTo"/>
        <c:txPr>
          <a:bodyPr/>
          <a:lstStyle/>
          <a:p>
            <a:pPr>
              <a:defRPr sz="800" baseline="0">
                <a:latin typeface="Arial" pitchFamily="34" charset="0"/>
              </a:defRPr>
            </a:pPr>
            <a:endParaRPr lang="ja-JP"/>
          </a:p>
        </c:txPr>
        <c:crossAx val="289487872"/>
        <c:crosses val="autoZero"/>
        <c:crossBetween val="between"/>
      </c:valAx>
      <c:valAx>
        <c:axId val="289803264"/>
        <c:scaling>
          <c:orientation val="minMax"/>
          <c:max val="20000"/>
          <c:min val="0"/>
        </c:scaling>
        <c:axPos val="r"/>
        <c:numFmt formatCode="General" sourceLinked="1"/>
        <c:majorTickMark val="none"/>
        <c:tickLblPos val="none"/>
        <c:crossAx val="337838464"/>
        <c:crosses val="max"/>
        <c:crossBetween val="between"/>
      </c:valAx>
      <c:catAx>
        <c:axId val="337838464"/>
        <c:scaling>
          <c:orientation val="minMax"/>
        </c:scaling>
        <c:delete val="1"/>
        <c:axPos val="b"/>
        <c:tickLblPos val="none"/>
        <c:crossAx val="289803264"/>
        <c:crosses val="autoZero"/>
        <c:auto val="1"/>
        <c:lblAlgn val="ctr"/>
        <c:lblOffset val="100"/>
      </c:catAx>
    </c:plotArea>
    <c:plotVisOnly val="1"/>
  </c:chart>
  <c:externalData r:id="rId1"/>
  <c:userShapes r:id="rId2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ja-JP"/>
  <c:style val="1"/>
  <c:chart>
    <c:plotArea>
      <c:layout>
        <c:manualLayout>
          <c:layoutTarget val="inner"/>
          <c:xMode val="edge"/>
          <c:yMode val="edge"/>
          <c:x val="0.1012148094935566"/>
          <c:y val="0.10902288679713087"/>
          <c:w val="0.82721771580435721"/>
          <c:h val="0.69531303701043889"/>
        </c:manualLayout>
      </c:layout>
      <c:barChart>
        <c:barDir val="col"/>
        <c:grouping val="clustered"/>
        <c:ser>
          <c:idx val="0"/>
          <c:order val="0"/>
          <c:spPr>
            <a:ln>
              <a:solidFill>
                <a:prstClr val="black">
                  <a:lumMod val="65000"/>
                  <a:lumOff val="35000"/>
                </a:prstClr>
              </a:solidFill>
            </a:ln>
          </c:spPr>
          <c:cat>
            <c:numRef>
              <c:f>NM_distribution_START_sakuzu2!$B$1:$B$23</c:f>
              <c:numCache>
                <c:formatCode>General</c:formatCode>
                <c:ptCount val="23"/>
                <c:pt idx="0">
                  <c:v>-50</c:v>
                </c:pt>
                <c:pt idx="1">
                  <c:v>-25</c:v>
                </c:pt>
                <c:pt idx="2">
                  <c:v>0</c:v>
                </c:pt>
                <c:pt idx="3">
                  <c:v>25</c:v>
                </c:pt>
                <c:pt idx="4">
                  <c:v>50</c:v>
                </c:pt>
                <c:pt idx="5">
                  <c:v>75</c:v>
                </c:pt>
                <c:pt idx="6">
                  <c:v>100</c:v>
                </c:pt>
                <c:pt idx="7">
                  <c:v>125</c:v>
                </c:pt>
                <c:pt idx="8">
                  <c:v>150</c:v>
                </c:pt>
                <c:pt idx="9">
                  <c:v>175</c:v>
                </c:pt>
                <c:pt idx="10">
                  <c:v>200</c:v>
                </c:pt>
                <c:pt idx="11">
                  <c:v>225</c:v>
                </c:pt>
                <c:pt idx="12">
                  <c:v>250</c:v>
                </c:pt>
                <c:pt idx="13">
                  <c:v>275</c:v>
                </c:pt>
                <c:pt idx="14">
                  <c:v>300</c:v>
                </c:pt>
                <c:pt idx="15">
                  <c:v>325</c:v>
                </c:pt>
                <c:pt idx="16">
                  <c:v>350</c:v>
                </c:pt>
                <c:pt idx="17">
                  <c:v>375</c:v>
                </c:pt>
                <c:pt idx="18">
                  <c:v>400</c:v>
                </c:pt>
                <c:pt idx="19">
                  <c:v>425</c:v>
                </c:pt>
                <c:pt idx="20">
                  <c:v>450</c:v>
                </c:pt>
                <c:pt idx="21">
                  <c:v>475</c:v>
                </c:pt>
                <c:pt idx="22">
                  <c:v>500</c:v>
                </c:pt>
              </c:numCache>
            </c:numRef>
          </c:cat>
          <c:val>
            <c:numRef>
              <c:f>NM_distribution_START_sakuzu2!$D$1:$D$23</c:f>
              <c:numCache>
                <c:formatCode>General</c:formatCode>
                <c:ptCount val="23"/>
                <c:pt idx="1">
                  <c:v>41</c:v>
                </c:pt>
                <c:pt idx="3">
                  <c:v>555</c:v>
                </c:pt>
                <c:pt idx="4">
                  <c:v>279</c:v>
                </c:pt>
                <c:pt idx="5">
                  <c:v>176</c:v>
                </c:pt>
                <c:pt idx="6">
                  <c:v>138</c:v>
                </c:pt>
                <c:pt idx="7">
                  <c:v>85</c:v>
                </c:pt>
                <c:pt idx="8">
                  <c:v>50</c:v>
                </c:pt>
                <c:pt idx="9">
                  <c:v>55</c:v>
                </c:pt>
                <c:pt idx="10">
                  <c:v>31</c:v>
                </c:pt>
                <c:pt idx="11">
                  <c:v>26</c:v>
                </c:pt>
                <c:pt idx="12">
                  <c:v>17</c:v>
                </c:pt>
                <c:pt idx="13">
                  <c:v>27</c:v>
                </c:pt>
                <c:pt idx="14">
                  <c:v>19</c:v>
                </c:pt>
                <c:pt idx="15">
                  <c:v>20</c:v>
                </c:pt>
                <c:pt idx="16">
                  <c:v>13</c:v>
                </c:pt>
                <c:pt idx="17">
                  <c:v>9</c:v>
                </c:pt>
                <c:pt idx="18">
                  <c:v>15</c:v>
                </c:pt>
                <c:pt idx="19">
                  <c:v>3</c:v>
                </c:pt>
                <c:pt idx="20">
                  <c:v>9</c:v>
                </c:pt>
                <c:pt idx="21">
                  <c:v>5</c:v>
                </c:pt>
                <c:pt idx="22">
                  <c:v>10</c:v>
                </c:pt>
              </c:numCache>
            </c:numRef>
          </c:val>
        </c:ser>
        <c:axId val="338535168"/>
        <c:axId val="338536704"/>
      </c:barChart>
      <c:barChart>
        <c:barDir val="col"/>
        <c:grouping val="clustered"/>
        <c:ser>
          <c:idx val="1"/>
          <c:order val="1"/>
          <c:spPr>
            <a:solidFill>
              <a:schemeClr val="tx1">
                <a:lumMod val="65000"/>
                <a:lumOff val="35000"/>
              </a:schemeClr>
            </a:solidFill>
            <a:ln>
              <a:solidFill>
                <a:prstClr val="black">
                  <a:lumMod val="65000"/>
                  <a:lumOff val="35000"/>
                </a:prstClr>
              </a:solidFill>
            </a:ln>
          </c:spPr>
          <c:val>
            <c:numRef>
              <c:f>NM_distribution_START_sakuzu2!$E$1:$E$23</c:f>
              <c:numCache>
                <c:formatCode>General</c:formatCode>
                <c:ptCount val="23"/>
                <c:pt idx="2">
                  <c:v>12819</c:v>
                </c:pt>
              </c:numCache>
            </c:numRef>
          </c:val>
        </c:ser>
        <c:axId val="340112128"/>
        <c:axId val="338670720"/>
      </c:barChart>
      <c:catAx>
        <c:axId val="338535168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800" baseline="0">
                <a:latin typeface="Arial" pitchFamily="34" charset="0"/>
              </a:defRPr>
            </a:pPr>
            <a:endParaRPr lang="ja-JP"/>
          </a:p>
        </c:txPr>
        <c:crossAx val="338536704"/>
        <c:crosses val="autoZero"/>
        <c:auto val="1"/>
        <c:lblAlgn val="ctr"/>
        <c:lblOffset val="100"/>
      </c:catAx>
      <c:valAx>
        <c:axId val="338536704"/>
        <c:scaling>
          <c:orientation val="minMax"/>
          <c:max val="800"/>
        </c:scaling>
        <c:axPos val="l"/>
        <c:majorGridlines/>
        <c:numFmt formatCode="[=700]&quot;12000&quot;;[=800]&quot;14000&quot;;0;" sourceLinked="0"/>
        <c:tickLblPos val="nextTo"/>
        <c:txPr>
          <a:bodyPr/>
          <a:lstStyle/>
          <a:p>
            <a:pPr>
              <a:defRPr sz="800" baseline="0">
                <a:latin typeface="Arial" pitchFamily="34" charset="0"/>
              </a:defRPr>
            </a:pPr>
            <a:endParaRPr lang="ja-JP"/>
          </a:p>
        </c:txPr>
        <c:crossAx val="338535168"/>
        <c:crosses val="autoZero"/>
        <c:crossBetween val="between"/>
        <c:majorUnit val="100"/>
      </c:valAx>
      <c:valAx>
        <c:axId val="338670720"/>
        <c:scaling>
          <c:orientation val="minMax"/>
        </c:scaling>
        <c:axPos val="r"/>
        <c:numFmt formatCode="General" sourceLinked="1"/>
        <c:majorTickMark val="none"/>
        <c:tickLblPos val="none"/>
        <c:crossAx val="340112128"/>
        <c:crosses val="max"/>
        <c:crossBetween val="between"/>
      </c:valAx>
      <c:catAx>
        <c:axId val="340112128"/>
        <c:scaling>
          <c:orientation val="minMax"/>
        </c:scaling>
        <c:delete val="1"/>
        <c:axPos val="b"/>
        <c:tickLblPos val="none"/>
        <c:crossAx val="338670720"/>
        <c:crosses val="autoZero"/>
        <c:auto val="1"/>
        <c:lblAlgn val="ctr"/>
        <c:lblOffset val="100"/>
      </c:catAx>
    </c:plotArea>
    <c:plotVisOnly val="1"/>
  </c:chart>
  <c:externalData r:id="rId1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ja-JP"/>
  <c:style val="1"/>
  <c:chart>
    <c:plotArea>
      <c:layout>
        <c:manualLayout>
          <c:layoutTarget val="inner"/>
          <c:xMode val="edge"/>
          <c:yMode val="edge"/>
          <c:x val="0.12480762042872932"/>
          <c:y val="3.97238894414789E-2"/>
          <c:w val="0.8664256605407189"/>
          <c:h val="0.80243621186695879"/>
        </c:manualLayout>
      </c:layout>
      <c:barChart>
        <c:barDir val="col"/>
        <c:grouping val="clustered"/>
        <c:ser>
          <c:idx val="1"/>
          <c:order val="0"/>
          <c:spPr>
            <a:solidFill>
              <a:sysClr val="windowText" lastClr="000000">
                <a:lumMod val="65000"/>
                <a:lumOff val="35000"/>
              </a:sysClr>
            </a:solidFill>
          </c:spPr>
          <c:cat>
            <c:numRef>
              <c:f>matome!$A$1:$A$101</c:f>
              <c:numCache>
                <c:formatCode>General</c:formatCode>
                <c:ptCount val="101"/>
                <c:pt idx="0">
                  <c:v>-50</c:v>
                </c:pt>
                <c:pt idx="10">
                  <c:v>-40</c:v>
                </c:pt>
                <c:pt idx="20">
                  <c:v>-30</c:v>
                </c:pt>
                <c:pt idx="30">
                  <c:v>-20</c:v>
                </c:pt>
                <c:pt idx="40">
                  <c:v>-10</c:v>
                </c:pt>
                <c:pt idx="45">
                  <c:v>-5</c:v>
                </c:pt>
                <c:pt idx="50">
                  <c:v>0</c:v>
                </c:pt>
                <c:pt idx="55">
                  <c:v>5</c:v>
                </c:pt>
                <c:pt idx="60">
                  <c:v>10</c:v>
                </c:pt>
                <c:pt idx="70">
                  <c:v>20</c:v>
                </c:pt>
                <c:pt idx="80">
                  <c:v>30</c:v>
                </c:pt>
                <c:pt idx="90">
                  <c:v>40</c:v>
                </c:pt>
                <c:pt idx="100">
                  <c:v>50</c:v>
                </c:pt>
              </c:numCache>
            </c:numRef>
          </c:cat>
          <c:val>
            <c:numRef>
              <c:f>matome!$C$1:$C$101</c:f>
              <c:numCache>
                <c:formatCode>General</c:formatCode>
                <c:ptCount val="101"/>
                <c:pt idx="1">
                  <c:v>3</c:v>
                </c:pt>
                <c:pt idx="3">
                  <c:v>1</c:v>
                </c:pt>
                <c:pt idx="4">
                  <c:v>2</c:v>
                </c:pt>
                <c:pt idx="5">
                  <c:v>2</c:v>
                </c:pt>
                <c:pt idx="6">
                  <c:v>2</c:v>
                </c:pt>
                <c:pt idx="8">
                  <c:v>2</c:v>
                </c:pt>
                <c:pt idx="9">
                  <c:v>1</c:v>
                </c:pt>
                <c:pt idx="11">
                  <c:v>2</c:v>
                </c:pt>
                <c:pt idx="12">
                  <c:v>3</c:v>
                </c:pt>
                <c:pt idx="14">
                  <c:v>1</c:v>
                </c:pt>
                <c:pt idx="16">
                  <c:v>2</c:v>
                </c:pt>
                <c:pt idx="17">
                  <c:v>1</c:v>
                </c:pt>
                <c:pt idx="18">
                  <c:v>2</c:v>
                </c:pt>
                <c:pt idx="19">
                  <c:v>2</c:v>
                </c:pt>
                <c:pt idx="20">
                  <c:v>4</c:v>
                </c:pt>
                <c:pt idx="21">
                  <c:v>3</c:v>
                </c:pt>
                <c:pt idx="23">
                  <c:v>3</c:v>
                </c:pt>
                <c:pt idx="24">
                  <c:v>3</c:v>
                </c:pt>
                <c:pt idx="25">
                  <c:v>2</c:v>
                </c:pt>
                <c:pt idx="26">
                  <c:v>4</c:v>
                </c:pt>
                <c:pt idx="27">
                  <c:v>6</c:v>
                </c:pt>
                <c:pt idx="28">
                  <c:v>4</c:v>
                </c:pt>
                <c:pt idx="29">
                  <c:v>5</c:v>
                </c:pt>
                <c:pt idx="30">
                  <c:v>8</c:v>
                </c:pt>
                <c:pt idx="31">
                  <c:v>7</c:v>
                </c:pt>
                <c:pt idx="32">
                  <c:v>10</c:v>
                </c:pt>
                <c:pt idx="33">
                  <c:v>9</c:v>
                </c:pt>
                <c:pt idx="34">
                  <c:v>6</c:v>
                </c:pt>
                <c:pt idx="35">
                  <c:v>5</c:v>
                </c:pt>
                <c:pt idx="36">
                  <c:v>10</c:v>
                </c:pt>
                <c:pt idx="37">
                  <c:v>12</c:v>
                </c:pt>
                <c:pt idx="38">
                  <c:v>13</c:v>
                </c:pt>
                <c:pt idx="39">
                  <c:v>10</c:v>
                </c:pt>
                <c:pt idx="40">
                  <c:v>13</c:v>
                </c:pt>
                <c:pt idx="41">
                  <c:v>13</c:v>
                </c:pt>
                <c:pt idx="42">
                  <c:v>13</c:v>
                </c:pt>
                <c:pt idx="43">
                  <c:v>21</c:v>
                </c:pt>
                <c:pt idx="44">
                  <c:v>24</c:v>
                </c:pt>
                <c:pt idx="45">
                  <c:v>26</c:v>
                </c:pt>
                <c:pt idx="46">
                  <c:v>36</c:v>
                </c:pt>
                <c:pt idx="47">
                  <c:v>43</c:v>
                </c:pt>
                <c:pt idx="48">
                  <c:v>56</c:v>
                </c:pt>
                <c:pt idx="49">
                  <c:v>114</c:v>
                </c:pt>
                <c:pt idx="51">
                  <c:v>442</c:v>
                </c:pt>
                <c:pt idx="52">
                  <c:v>266</c:v>
                </c:pt>
                <c:pt idx="53">
                  <c:v>212</c:v>
                </c:pt>
                <c:pt idx="54">
                  <c:v>176</c:v>
                </c:pt>
                <c:pt idx="55">
                  <c:v>133</c:v>
                </c:pt>
                <c:pt idx="56">
                  <c:v>116</c:v>
                </c:pt>
                <c:pt idx="57">
                  <c:v>105</c:v>
                </c:pt>
                <c:pt idx="58">
                  <c:v>80</c:v>
                </c:pt>
                <c:pt idx="59">
                  <c:v>73</c:v>
                </c:pt>
                <c:pt idx="60">
                  <c:v>67</c:v>
                </c:pt>
                <c:pt idx="61">
                  <c:v>71</c:v>
                </c:pt>
                <c:pt idx="62">
                  <c:v>66</c:v>
                </c:pt>
                <c:pt idx="63">
                  <c:v>49</c:v>
                </c:pt>
                <c:pt idx="64">
                  <c:v>52</c:v>
                </c:pt>
                <c:pt idx="65">
                  <c:v>63</c:v>
                </c:pt>
                <c:pt idx="66">
                  <c:v>50</c:v>
                </c:pt>
                <c:pt idx="67">
                  <c:v>49</c:v>
                </c:pt>
                <c:pt idx="68">
                  <c:v>37</c:v>
                </c:pt>
                <c:pt idx="69">
                  <c:v>43</c:v>
                </c:pt>
                <c:pt idx="70">
                  <c:v>47</c:v>
                </c:pt>
                <c:pt idx="71">
                  <c:v>35</c:v>
                </c:pt>
                <c:pt idx="72">
                  <c:v>31</c:v>
                </c:pt>
                <c:pt idx="73">
                  <c:v>43</c:v>
                </c:pt>
                <c:pt idx="74">
                  <c:v>27</c:v>
                </c:pt>
                <c:pt idx="75">
                  <c:v>39</c:v>
                </c:pt>
                <c:pt idx="76">
                  <c:v>35</c:v>
                </c:pt>
                <c:pt idx="77">
                  <c:v>34</c:v>
                </c:pt>
                <c:pt idx="78">
                  <c:v>27</c:v>
                </c:pt>
                <c:pt idx="79">
                  <c:v>24</c:v>
                </c:pt>
                <c:pt idx="80">
                  <c:v>21</c:v>
                </c:pt>
                <c:pt idx="81">
                  <c:v>32</c:v>
                </c:pt>
                <c:pt idx="82">
                  <c:v>30</c:v>
                </c:pt>
                <c:pt idx="83">
                  <c:v>25</c:v>
                </c:pt>
                <c:pt idx="84">
                  <c:v>27</c:v>
                </c:pt>
                <c:pt idx="85">
                  <c:v>13</c:v>
                </c:pt>
                <c:pt idx="86">
                  <c:v>16</c:v>
                </c:pt>
                <c:pt idx="87">
                  <c:v>23</c:v>
                </c:pt>
                <c:pt idx="88">
                  <c:v>25</c:v>
                </c:pt>
                <c:pt idx="89">
                  <c:v>28</c:v>
                </c:pt>
                <c:pt idx="90">
                  <c:v>14</c:v>
                </c:pt>
                <c:pt idx="91">
                  <c:v>17</c:v>
                </c:pt>
                <c:pt idx="92">
                  <c:v>13</c:v>
                </c:pt>
                <c:pt idx="93">
                  <c:v>16</c:v>
                </c:pt>
                <c:pt idx="94">
                  <c:v>20</c:v>
                </c:pt>
                <c:pt idx="95">
                  <c:v>14</c:v>
                </c:pt>
                <c:pt idx="96">
                  <c:v>10</c:v>
                </c:pt>
                <c:pt idx="97">
                  <c:v>19</c:v>
                </c:pt>
                <c:pt idx="98">
                  <c:v>17</c:v>
                </c:pt>
                <c:pt idx="99">
                  <c:v>16</c:v>
                </c:pt>
              </c:numCache>
            </c:numRef>
          </c:val>
        </c:ser>
        <c:axId val="403437056"/>
        <c:axId val="403438592"/>
      </c:barChart>
      <c:barChart>
        <c:barDir val="col"/>
        <c:grouping val="clustered"/>
        <c:ser>
          <c:idx val="0"/>
          <c:order val="1"/>
          <c:spPr>
            <a:solidFill>
              <a:sysClr val="windowText" lastClr="000000">
                <a:lumMod val="65000"/>
                <a:lumOff val="35000"/>
              </a:sysClr>
            </a:solidFill>
          </c:spPr>
          <c:val>
            <c:numRef>
              <c:f>matome!$D$1:$D$101</c:f>
              <c:numCache>
                <c:formatCode>General</c:formatCode>
                <c:ptCount val="101"/>
                <c:pt idx="50">
                  <c:v>15118</c:v>
                </c:pt>
                <c:pt idx="100">
                  <c:v>14800</c:v>
                </c:pt>
              </c:numCache>
            </c:numRef>
          </c:val>
        </c:ser>
        <c:axId val="404580992"/>
        <c:axId val="404579456"/>
      </c:barChart>
      <c:catAx>
        <c:axId val="403437056"/>
        <c:scaling>
          <c:orientation val="minMax"/>
        </c:scaling>
        <c:axPos val="b"/>
        <c:numFmt formatCode="General" sourceLinked="1"/>
        <c:tickLblPos val="nextTo"/>
        <c:txPr>
          <a:bodyPr rot="-5400000" vert="horz"/>
          <a:lstStyle/>
          <a:p>
            <a:pPr>
              <a:defRPr sz="800" baseline="0">
                <a:latin typeface="Arial" pitchFamily="34" charset="0"/>
              </a:defRPr>
            </a:pPr>
            <a:endParaRPr lang="ja-JP"/>
          </a:p>
        </c:txPr>
        <c:crossAx val="403438592"/>
        <c:crosses val="autoZero"/>
        <c:auto val="1"/>
        <c:lblAlgn val="ctr"/>
        <c:lblOffset val="100"/>
      </c:catAx>
      <c:valAx>
        <c:axId val="403438592"/>
        <c:scaling>
          <c:orientation val="minMax"/>
          <c:max val="800"/>
        </c:scaling>
        <c:axPos val="l"/>
        <c:majorGridlines/>
        <c:numFmt formatCode="[=600]&quot;1000&quot;;[=800]&quot;12000&quot;;0;" sourceLinked="0"/>
        <c:tickLblPos val="nextTo"/>
        <c:txPr>
          <a:bodyPr/>
          <a:lstStyle/>
          <a:p>
            <a:pPr>
              <a:defRPr sz="800" baseline="0">
                <a:latin typeface="Arial" pitchFamily="34" charset="0"/>
              </a:defRPr>
            </a:pPr>
            <a:endParaRPr lang="ja-JP"/>
          </a:p>
        </c:txPr>
        <c:crossAx val="403437056"/>
        <c:crosses val="autoZero"/>
        <c:crossBetween val="between"/>
        <c:majorUnit val="200"/>
      </c:valAx>
      <c:valAx>
        <c:axId val="404579456"/>
        <c:scaling>
          <c:orientation val="minMax"/>
          <c:max val="15200"/>
          <c:min val="13400"/>
        </c:scaling>
        <c:axPos val="r"/>
        <c:numFmt formatCode="General" sourceLinked="1"/>
        <c:majorTickMark val="none"/>
        <c:tickLblPos val="none"/>
        <c:crossAx val="404580992"/>
        <c:crosses val="max"/>
        <c:crossBetween val="between"/>
      </c:valAx>
      <c:catAx>
        <c:axId val="404580992"/>
        <c:scaling>
          <c:orientation val="minMax"/>
        </c:scaling>
        <c:delete val="1"/>
        <c:axPos val="b"/>
        <c:tickLblPos val="none"/>
        <c:crossAx val="404579456"/>
        <c:crosses val="autoZero"/>
        <c:auto val="1"/>
        <c:lblAlgn val="ctr"/>
        <c:lblOffset val="100"/>
      </c:catAx>
    </c:plotArea>
    <c:plotVisOnly val="1"/>
  </c:chart>
  <c:externalData r:id="rId1"/>
  <c:userShapes r:id="rId2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ja-JP"/>
  <c:style val="1"/>
  <c:chart>
    <c:plotArea>
      <c:layout>
        <c:manualLayout>
          <c:layoutTarget val="inner"/>
          <c:xMode val="edge"/>
          <c:yMode val="edge"/>
          <c:x val="0.10900590625065683"/>
          <c:y val="5.3433918491154267E-2"/>
          <c:w val="0.82273501142515693"/>
          <c:h val="0.71560839928987985"/>
        </c:manualLayout>
      </c:layout>
      <c:barChart>
        <c:barDir val="col"/>
        <c:grouping val="clustered"/>
        <c:ser>
          <c:idx val="0"/>
          <c:order val="0"/>
          <c:spPr>
            <a:solidFill>
              <a:schemeClr val="tx1">
                <a:lumMod val="65000"/>
                <a:lumOff val="35000"/>
              </a:schemeClr>
            </a:solidFill>
          </c:spPr>
          <c:cat>
            <c:numRef>
              <c:f>'matome2 end'!$A$1:$A$101</c:f>
              <c:numCache>
                <c:formatCode>General</c:formatCode>
                <c:ptCount val="101"/>
                <c:pt idx="0">
                  <c:v>-50</c:v>
                </c:pt>
                <c:pt idx="10">
                  <c:v>-40</c:v>
                </c:pt>
                <c:pt idx="20">
                  <c:v>-30</c:v>
                </c:pt>
                <c:pt idx="30">
                  <c:v>-20</c:v>
                </c:pt>
                <c:pt idx="40">
                  <c:v>-10</c:v>
                </c:pt>
                <c:pt idx="45">
                  <c:v>-5</c:v>
                </c:pt>
                <c:pt idx="50">
                  <c:v>0</c:v>
                </c:pt>
                <c:pt idx="55">
                  <c:v>5</c:v>
                </c:pt>
                <c:pt idx="60">
                  <c:v>10</c:v>
                </c:pt>
                <c:pt idx="70">
                  <c:v>20</c:v>
                </c:pt>
                <c:pt idx="80">
                  <c:v>30</c:v>
                </c:pt>
                <c:pt idx="90">
                  <c:v>40</c:v>
                </c:pt>
                <c:pt idx="100">
                  <c:v>50</c:v>
                </c:pt>
              </c:numCache>
            </c:numRef>
          </c:cat>
          <c:val>
            <c:numRef>
              <c:f>'matome2 end'!$C$1:$C$101</c:f>
              <c:numCache>
                <c:formatCode>General</c:formatCode>
                <c:ptCount val="101"/>
                <c:pt idx="1">
                  <c:v>26</c:v>
                </c:pt>
                <c:pt idx="2">
                  <c:v>31</c:v>
                </c:pt>
                <c:pt idx="3">
                  <c:v>36</c:v>
                </c:pt>
                <c:pt idx="4">
                  <c:v>33</c:v>
                </c:pt>
                <c:pt idx="5">
                  <c:v>31</c:v>
                </c:pt>
                <c:pt idx="6">
                  <c:v>33</c:v>
                </c:pt>
                <c:pt idx="7">
                  <c:v>48</c:v>
                </c:pt>
                <c:pt idx="8">
                  <c:v>35</c:v>
                </c:pt>
                <c:pt idx="9">
                  <c:v>40</c:v>
                </c:pt>
                <c:pt idx="10">
                  <c:v>36</c:v>
                </c:pt>
                <c:pt idx="11">
                  <c:v>41</c:v>
                </c:pt>
                <c:pt idx="12">
                  <c:v>55</c:v>
                </c:pt>
                <c:pt idx="13">
                  <c:v>47</c:v>
                </c:pt>
                <c:pt idx="14">
                  <c:v>50</c:v>
                </c:pt>
                <c:pt idx="15">
                  <c:v>65</c:v>
                </c:pt>
                <c:pt idx="16">
                  <c:v>54</c:v>
                </c:pt>
                <c:pt idx="17">
                  <c:v>83</c:v>
                </c:pt>
                <c:pt idx="18">
                  <c:v>58</c:v>
                </c:pt>
                <c:pt idx="19">
                  <c:v>76</c:v>
                </c:pt>
                <c:pt idx="20">
                  <c:v>77</c:v>
                </c:pt>
                <c:pt idx="21">
                  <c:v>94</c:v>
                </c:pt>
                <c:pt idx="22">
                  <c:v>76</c:v>
                </c:pt>
                <c:pt idx="23">
                  <c:v>77</c:v>
                </c:pt>
                <c:pt idx="24">
                  <c:v>84</c:v>
                </c:pt>
                <c:pt idx="25">
                  <c:v>98</c:v>
                </c:pt>
                <c:pt idx="26">
                  <c:v>99</c:v>
                </c:pt>
                <c:pt idx="27">
                  <c:v>110</c:v>
                </c:pt>
                <c:pt idx="28">
                  <c:v>106</c:v>
                </c:pt>
                <c:pt idx="29">
                  <c:v>135</c:v>
                </c:pt>
                <c:pt idx="30">
                  <c:v>146</c:v>
                </c:pt>
                <c:pt idx="31">
                  <c:v>142</c:v>
                </c:pt>
                <c:pt idx="32">
                  <c:v>166</c:v>
                </c:pt>
                <c:pt idx="33">
                  <c:v>180</c:v>
                </c:pt>
                <c:pt idx="34">
                  <c:v>202</c:v>
                </c:pt>
                <c:pt idx="35">
                  <c:v>217</c:v>
                </c:pt>
                <c:pt idx="36">
                  <c:v>247</c:v>
                </c:pt>
                <c:pt idx="37">
                  <c:v>246</c:v>
                </c:pt>
                <c:pt idx="38">
                  <c:v>270</c:v>
                </c:pt>
                <c:pt idx="39">
                  <c:v>307</c:v>
                </c:pt>
                <c:pt idx="40">
                  <c:v>315</c:v>
                </c:pt>
                <c:pt idx="41">
                  <c:v>383</c:v>
                </c:pt>
                <c:pt idx="42">
                  <c:v>414</c:v>
                </c:pt>
                <c:pt idx="43">
                  <c:v>498</c:v>
                </c:pt>
                <c:pt idx="44">
                  <c:v>526</c:v>
                </c:pt>
                <c:pt idx="45">
                  <c:v>662</c:v>
                </c:pt>
                <c:pt idx="46">
                  <c:v>781</c:v>
                </c:pt>
                <c:pt idx="51">
                  <c:v>71</c:v>
                </c:pt>
                <c:pt idx="52">
                  <c:v>33</c:v>
                </c:pt>
                <c:pt idx="53">
                  <c:v>30</c:v>
                </c:pt>
                <c:pt idx="54">
                  <c:v>20</c:v>
                </c:pt>
                <c:pt idx="55">
                  <c:v>15</c:v>
                </c:pt>
                <c:pt idx="56">
                  <c:v>25</c:v>
                </c:pt>
                <c:pt idx="57">
                  <c:v>13</c:v>
                </c:pt>
                <c:pt idx="58">
                  <c:v>12</c:v>
                </c:pt>
                <c:pt idx="59">
                  <c:v>10</c:v>
                </c:pt>
                <c:pt idx="60">
                  <c:v>10</c:v>
                </c:pt>
                <c:pt idx="61">
                  <c:v>14</c:v>
                </c:pt>
                <c:pt idx="62">
                  <c:v>9</c:v>
                </c:pt>
                <c:pt idx="63">
                  <c:v>11</c:v>
                </c:pt>
                <c:pt idx="64">
                  <c:v>7</c:v>
                </c:pt>
                <c:pt idx="65">
                  <c:v>7</c:v>
                </c:pt>
                <c:pt idx="66">
                  <c:v>7</c:v>
                </c:pt>
                <c:pt idx="67">
                  <c:v>5</c:v>
                </c:pt>
                <c:pt idx="68">
                  <c:v>3</c:v>
                </c:pt>
                <c:pt idx="69">
                  <c:v>5</c:v>
                </c:pt>
                <c:pt idx="70">
                  <c:v>2</c:v>
                </c:pt>
                <c:pt idx="71">
                  <c:v>7</c:v>
                </c:pt>
                <c:pt idx="72">
                  <c:v>5</c:v>
                </c:pt>
                <c:pt idx="73">
                  <c:v>5</c:v>
                </c:pt>
                <c:pt idx="74">
                  <c:v>2</c:v>
                </c:pt>
                <c:pt idx="75">
                  <c:v>2</c:v>
                </c:pt>
                <c:pt idx="76">
                  <c:v>4</c:v>
                </c:pt>
                <c:pt idx="77">
                  <c:v>3</c:v>
                </c:pt>
                <c:pt idx="78">
                  <c:v>2</c:v>
                </c:pt>
                <c:pt idx="79">
                  <c:v>1</c:v>
                </c:pt>
                <c:pt idx="80">
                  <c:v>1</c:v>
                </c:pt>
                <c:pt idx="81">
                  <c:v>2</c:v>
                </c:pt>
                <c:pt idx="82">
                  <c:v>2</c:v>
                </c:pt>
                <c:pt idx="84">
                  <c:v>3</c:v>
                </c:pt>
                <c:pt idx="85">
                  <c:v>1</c:v>
                </c:pt>
                <c:pt idx="86">
                  <c:v>3</c:v>
                </c:pt>
                <c:pt idx="87">
                  <c:v>3</c:v>
                </c:pt>
                <c:pt idx="88">
                  <c:v>1</c:v>
                </c:pt>
                <c:pt idx="89">
                  <c:v>1</c:v>
                </c:pt>
                <c:pt idx="91">
                  <c:v>2</c:v>
                </c:pt>
                <c:pt idx="92">
                  <c:v>3</c:v>
                </c:pt>
                <c:pt idx="95">
                  <c:v>2</c:v>
                </c:pt>
                <c:pt idx="97">
                  <c:v>1</c:v>
                </c:pt>
                <c:pt idx="99">
                  <c:v>1</c:v>
                </c:pt>
              </c:numCache>
            </c:numRef>
          </c:val>
        </c:ser>
        <c:axId val="321130496"/>
        <c:axId val="321245568"/>
      </c:barChart>
      <c:barChart>
        <c:barDir val="col"/>
        <c:grouping val="clustered"/>
        <c:ser>
          <c:idx val="1"/>
          <c:order val="1"/>
          <c:spPr>
            <a:solidFill>
              <a:schemeClr val="tx1">
                <a:lumMod val="65000"/>
                <a:lumOff val="35000"/>
              </a:schemeClr>
            </a:solidFill>
          </c:spPr>
          <c:val>
            <c:numRef>
              <c:f>'matome2 end'!$D$1:$D$101</c:f>
              <c:numCache>
                <c:formatCode>General</c:formatCode>
                <c:ptCount val="101"/>
                <c:pt idx="0">
                  <c:v>6600</c:v>
                </c:pt>
                <c:pt idx="47">
                  <c:v>6500</c:v>
                </c:pt>
                <c:pt idx="48">
                  <c:v>7000</c:v>
                </c:pt>
                <c:pt idx="49">
                  <c:v>8000</c:v>
                </c:pt>
                <c:pt idx="50">
                  <c:v>8812</c:v>
                </c:pt>
              </c:numCache>
            </c:numRef>
          </c:val>
        </c:ser>
        <c:axId val="360166144"/>
        <c:axId val="347946368"/>
      </c:barChart>
      <c:catAx>
        <c:axId val="321130496"/>
        <c:scaling>
          <c:orientation val="minMax"/>
        </c:scaling>
        <c:axPos val="b"/>
        <c:numFmt formatCode="General" sourceLinked="1"/>
        <c:tickLblPos val="nextTo"/>
        <c:txPr>
          <a:bodyPr rot="-5400000" vert="horz"/>
          <a:lstStyle/>
          <a:p>
            <a:pPr>
              <a:defRPr sz="800" baseline="0">
                <a:latin typeface="Arial" pitchFamily="34" charset="0"/>
              </a:defRPr>
            </a:pPr>
            <a:endParaRPr lang="ja-JP"/>
          </a:p>
        </c:txPr>
        <c:crossAx val="321245568"/>
        <c:crosses val="autoZero"/>
        <c:auto val="1"/>
        <c:lblAlgn val="ctr"/>
        <c:lblOffset val="100"/>
      </c:catAx>
      <c:valAx>
        <c:axId val="321245568"/>
        <c:scaling>
          <c:orientation val="minMax"/>
          <c:max val="1400"/>
          <c:min val="0"/>
        </c:scaling>
        <c:axPos val="l"/>
        <c:majorGridlines/>
        <c:numFmt formatCode="[=1200]&quot;2000&quot;;[=1400]&quot;9000&quot;;0;" sourceLinked="0"/>
        <c:tickLblPos val="nextTo"/>
        <c:txPr>
          <a:bodyPr/>
          <a:lstStyle/>
          <a:p>
            <a:pPr>
              <a:defRPr sz="800" baseline="0">
                <a:latin typeface="Arial" pitchFamily="34" charset="0"/>
              </a:defRPr>
            </a:pPr>
            <a:endParaRPr lang="ja-JP"/>
          </a:p>
        </c:txPr>
        <c:crossAx val="321130496"/>
        <c:crosses val="autoZero"/>
        <c:crossBetween val="between"/>
        <c:majorUnit val="200"/>
      </c:valAx>
      <c:valAx>
        <c:axId val="347946368"/>
        <c:scaling>
          <c:orientation val="minMax"/>
          <c:max val="9000"/>
          <c:min val="0"/>
        </c:scaling>
        <c:axPos val="r"/>
        <c:numFmt formatCode="General" sourceLinked="1"/>
        <c:majorTickMark val="none"/>
        <c:tickLblPos val="none"/>
        <c:crossAx val="360166144"/>
        <c:crosses val="max"/>
        <c:crossBetween val="between"/>
      </c:valAx>
      <c:catAx>
        <c:axId val="360166144"/>
        <c:scaling>
          <c:orientation val="minMax"/>
        </c:scaling>
        <c:delete val="1"/>
        <c:axPos val="b"/>
        <c:tickLblPos val="none"/>
        <c:crossAx val="347946368"/>
        <c:crosses val="autoZero"/>
        <c:auto val="1"/>
        <c:lblAlgn val="ctr"/>
        <c:lblOffset val="100"/>
      </c:catAx>
    </c:plotArea>
    <c:plotVisOnly val="1"/>
  </c:chart>
  <c:externalData r:id="rId1"/>
  <c:userShapes r:id="rId2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ja-JP"/>
  <c:style val="1"/>
  <c:chart>
    <c:plotArea>
      <c:layout/>
      <c:barChart>
        <c:barDir val="col"/>
        <c:grouping val="clustered"/>
        <c:ser>
          <c:idx val="0"/>
          <c:order val="0"/>
          <c:cat>
            <c:strRef>
              <c:f>Sheet1!$E$20:$E$22</c:f>
              <c:strCache>
                <c:ptCount val="3"/>
                <c:pt idx="0">
                  <c:v>++</c:v>
                </c:pt>
                <c:pt idx="1">
                  <c:v>+-</c:v>
                </c:pt>
                <c:pt idx="2">
                  <c:v>--</c:v>
                </c:pt>
              </c:strCache>
            </c:strRef>
          </c:cat>
          <c:val>
            <c:numRef>
              <c:f>Sheet1!$H$20:$H$22</c:f>
              <c:numCache>
                <c:formatCode>0_);[Red]\(0\)</c:formatCode>
                <c:ptCount val="3"/>
                <c:pt idx="0">
                  <c:v>57</c:v>
                </c:pt>
                <c:pt idx="1">
                  <c:v>219</c:v>
                </c:pt>
                <c:pt idx="2">
                  <c:v>143</c:v>
                </c:pt>
              </c:numCache>
            </c:numRef>
          </c:val>
        </c:ser>
        <c:axId val="344728704"/>
        <c:axId val="344780800"/>
      </c:barChart>
      <c:catAx>
        <c:axId val="344728704"/>
        <c:scaling>
          <c:orientation val="minMax"/>
        </c:scaling>
        <c:axPos val="b"/>
        <c:tickLblPos val="nextTo"/>
        <c:txPr>
          <a:bodyPr/>
          <a:lstStyle/>
          <a:p>
            <a:pPr>
              <a:defRPr sz="1100" baseline="0">
                <a:latin typeface="Helvetica" pitchFamily="34" charset="0"/>
              </a:defRPr>
            </a:pPr>
            <a:endParaRPr lang="ja-JP"/>
          </a:p>
        </c:txPr>
        <c:crossAx val="344780800"/>
        <c:crosses val="autoZero"/>
        <c:auto val="1"/>
        <c:lblAlgn val="ctr"/>
        <c:lblOffset val="100"/>
      </c:catAx>
      <c:valAx>
        <c:axId val="344780800"/>
        <c:scaling>
          <c:orientation val="minMax"/>
          <c:max val="400"/>
        </c:scaling>
        <c:axPos val="l"/>
        <c:majorGridlines/>
        <c:numFmt formatCode="0_);[Red]\(0\)" sourceLinked="1"/>
        <c:tickLblPos val="nextTo"/>
        <c:txPr>
          <a:bodyPr/>
          <a:lstStyle/>
          <a:p>
            <a:pPr>
              <a:defRPr baseline="0">
                <a:latin typeface="Helvetica" pitchFamily="34" charset="0"/>
                <a:cs typeface="Arial" pitchFamily="34" charset="0"/>
              </a:defRPr>
            </a:pPr>
            <a:endParaRPr lang="ja-JP"/>
          </a:p>
        </c:txPr>
        <c:crossAx val="344728704"/>
        <c:crosses val="autoZero"/>
        <c:crossBetween val="between"/>
        <c:majorUnit val="100"/>
      </c:valAx>
    </c:plotArea>
    <c:plotVisOnly val="1"/>
    <c:dispBlanksAs val="gap"/>
  </c:chart>
  <c:externalData r:id="rId1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ja-JP"/>
  <c:style val="1"/>
  <c:chart>
    <c:plotArea>
      <c:layout/>
      <c:barChart>
        <c:barDir val="col"/>
        <c:grouping val="clustered"/>
        <c:ser>
          <c:idx val="0"/>
          <c:order val="0"/>
          <c:cat>
            <c:strRef>
              <c:f>Sheet1!$F$20:$F$22</c:f>
              <c:strCache>
                <c:ptCount val="3"/>
                <c:pt idx="0">
                  <c:v>++</c:v>
                </c:pt>
                <c:pt idx="1">
                  <c:v>+-</c:v>
                </c:pt>
                <c:pt idx="2">
                  <c:v>--</c:v>
                </c:pt>
              </c:strCache>
            </c:strRef>
          </c:cat>
          <c:val>
            <c:numRef>
              <c:f>Sheet1!$H$20:$H$22</c:f>
              <c:numCache>
                <c:formatCode>0_ </c:formatCode>
                <c:ptCount val="3"/>
                <c:pt idx="0">
                  <c:v>1</c:v>
                </c:pt>
                <c:pt idx="1">
                  <c:v>47</c:v>
                </c:pt>
                <c:pt idx="2">
                  <c:v>371</c:v>
                </c:pt>
              </c:numCache>
            </c:numRef>
          </c:val>
        </c:ser>
        <c:axId val="241204608"/>
        <c:axId val="241300608"/>
      </c:barChart>
      <c:catAx>
        <c:axId val="241204608"/>
        <c:scaling>
          <c:orientation val="minMax"/>
        </c:scaling>
        <c:axPos val="b"/>
        <c:tickLblPos val="nextTo"/>
        <c:crossAx val="241300608"/>
        <c:crosses val="autoZero"/>
        <c:auto val="1"/>
        <c:lblAlgn val="ctr"/>
        <c:lblOffset val="100"/>
      </c:catAx>
      <c:valAx>
        <c:axId val="241300608"/>
        <c:scaling>
          <c:orientation val="minMax"/>
        </c:scaling>
        <c:axPos val="l"/>
        <c:majorGridlines/>
        <c:numFmt formatCode="0_ " sourceLinked="1"/>
        <c:tickLblPos val="nextTo"/>
        <c:txPr>
          <a:bodyPr/>
          <a:lstStyle/>
          <a:p>
            <a:pPr>
              <a:defRPr baseline="0">
                <a:latin typeface="Arial" pitchFamily="34" charset="0"/>
              </a:defRPr>
            </a:pPr>
            <a:endParaRPr lang="ja-JP"/>
          </a:p>
        </c:txPr>
        <c:crossAx val="241204608"/>
        <c:crosses val="autoZero"/>
        <c:crossBetween val="between"/>
      </c:valAx>
    </c:plotArea>
    <c:plotVisOnly val="1"/>
    <c:dispBlanksAs val="gap"/>
  </c:chart>
  <c:externalData r:id="rId1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0.30769</cdr:x>
      <cdr:y>0.78261</cdr:y>
    </cdr:from>
    <cdr:to>
      <cdr:x>0.7378</cdr:x>
      <cdr:y>0.88005</cdr:y>
    </cdr:to>
    <cdr:sp macro="" textlink="">
      <cdr:nvSpPr>
        <cdr:cNvPr id="2" name="テキスト ボックス 1"/>
        <cdr:cNvSpPr txBox="1"/>
      </cdr:nvSpPr>
      <cdr:spPr>
        <a:xfrm xmlns:a="http://schemas.openxmlformats.org/drawingml/2006/main">
          <a:off x="1440160" y="2430270"/>
          <a:ext cx="2013138" cy="30258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US" altLang="ja-JP" dirty="0"/>
            <a:t>F</a:t>
          </a:r>
          <a:r>
            <a:rPr lang="en-US" altLang="ja-JP" sz="1100" dirty="0" smtClean="0"/>
            <a:t>irst </a:t>
          </a:r>
          <a:r>
            <a:rPr lang="en-US" altLang="ja-JP" sz="1100" dirty="0" err="1"/>
            <a:t>intron</a:t>
          </a:r>
          <a:r>
            <a:rPr lang="en-US" altLang="ja-JP" sz="1100" dirty="0"/>
            <a:t> length (</a:t>
          </a:r>
          <a:r>
            <a:rPr lang="en-US" altLang="ja-JP" sz="1100" dirty="0" err="1"/>
            <a:t>bp</a:t>
          </a:r>
          <a:r>
            <a:rPr lang="en-US" altLang="ja-JP" sz="1100" dirty="0"/>
            <a:t>)</a:t>
          </a:r>
          <a:endParaRPr lang="ja-JP" altLang="en-US" sz="1100" dirty="0"/>
        </a:p>
      </cdr:txBody>
    </cdr:sp>
  </cdr:relSizeAnchor>
  <cdr:relSizeAnchor xmlns:cdr="http://schemas.openxmlformats.org/drawingml/2006/chartDrawing">
    <cdr:from>
      <cdr:x>0.00919</cdr:x>
      <cdr:y>0.07399</cdr:y>
    </cdr:from>
    <cdr:to>
      <cdr:x>0.06435</cdr:x>
      <cdr:y>0.73986</cdr:y>
    </cdr:to>
    <cdr:sp macro="" textlink="">
      <cdr:nvSpPr>
        <cdr:cNvPr id="3" name="テキスト ボックス 1"/>
        <cdr:cNvSpPr txBox="1"/>
      </cdr:nvSpPr>
      <cdr:spPr>
        <a:xfrm xmlns:a="http://schemas.openxmlformats.org/drawingml/2006/main" rot="16200000">
          <a:off x="-670116" y="884674"/>
          <a:ext cx="1618244" cy="2085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r>
            <a:rPr lang="en-US" altLang="ja-JP" sz="1100" dirty="0"/>
            <a:t>Number</a:t>
          </a:r>
          <a:r>
            <a:rPr lang="en-US" altLang="ja-JP" sz="1100" baseline="0" dirty="0"/>
            <a:t> of </a:t>
          </a:r>
          <a:r>
            <a:rPr lang="en-US" altLang="ja-JP" sz="1100" baseline="0" dirty="0" err="1" smtClean="0"/>
            <a:t>Refseq</a:t>
          </a:r>
          <a:r>
            <a:rPr lang="en-US" altLang="ja-JP" sz="1100" baseline="0" dirty="0" smtClean="0"/>
            <a:t> NM genes </a:t>
          </a:r>
          <a:endParaRPr lang="ja-JP" altLang="en-US" sz="1100" dirty="0"/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0.23077</cdr:x>
      <cdr:y>0.77083</cdr:y>
    </cdr:from>
    <cdr:to>
      <cdr:x>0.87462</cdr:x>
      <cdr:y>0.89358</cdr:y>
    </cdr:to>
    <cdr:sp macro="" textlink="">
      <cdr:nvSpPr>
        <cdr:cNvPr id="3" name="テキスト ボックス 20"/>
        <cdr:cNvSpPr txBox="1"/>
      </cdr:nvSpPr>
      <cdr:spPr>
        <a:xfrm xmlns:a="http://schemas.openxmlformats.org/drawingml/2006/main">
          <a:off x="810090" y="1665185"/>
          <a:ext cx="2260164" cy="265159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lIns="91437" tIns="45719" rIns="91437" bIns="45719" rtlCol="0">
          <a:spAutoFit/>
        </a:bodyPr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r>
            <a:rPr lang="en-US" altLang="ja-JP" sz="800" dirty="0">
              <a:latin typeface="Arial" pitchFamily="34" charset="0"/>
              <a:ea typeface="SimSun-PUA" pitchFamily="2" charset="-122"/>
              <a:cs typeface="Arial" pitchFamily="34" charset="0"/>
            </a:rPr>
            <a:t>Distance from </a:t>
          </a:r>
          <a:r>
            <a:rPr lang="en-US" altLang="ja-JP" sz="800" dirty="0" err="1">
              <a:latin typeface="Arial" pitchFamily="34" charset="0"/>
              <a:ea typeface="SimSun-PUA" pitchFamily="2" charset="-122"/>
              <a:cs typeface="Arial" pitchFamily="34" charset="0"/>
            </a:rPr>
            <a:t>RefSeq</a:t>
          </a:r>
          <a:r>
            <a:rPr lang="en-US" altLang="ja-JP" sz="800" dirty="0">
              <a:latin typeface="Arial" pitchFamily="34" charset="0"/>
              <a:ea typeface="SimSun-PUA" pitchFamily="2" charset="-122"/>
              <a:cs typeface="Arial" pitchFamily="34" charset="0"/>
            </a:rPr>
            <a:t>  NM_PAS </a:t>
          </a:r>
          <a:r>
            <a:rPr lang="en-US" altLang="ja-JP" sz="800" dirty="0" smtClean="0">
              <a:latin typeface="Arial" pitchFamily="34" charset="0"/>
              <a:ea typeface="SimSun-PUA" pitchFamily="2" charset="-122"/>
              <a:cs typeface="Arial" pitchFamily="34" charset="0"/>
            </a:rPr>
            <a:t> (</a:t>
          </a:r>
          <a:r>
            <a:rPr lang="en-US" altLang="ja-JP" sz="800" dirty="0" err="1" smtClean="0">
              <a:latin typeface="Arial" pitchFamily="34" charset="0"/>
              <a:ea typeface="SimSun-PUA" pitchFamily="2" charset="-122"/>
              <a:cs typeface="Arial" pitchFamily="34" charset="0"/>
            </a:rPr>
            <a:t>kbp</a:t>
          </a:r>
          <a:r>
            <a:rPr lang="en-US" altLang="ja-JP" sz="800" dirty="0">
              <a:latin typeface="Arial" pitchFamily="34" charset="0"/>
              <a:ea typeface="SimSun-PUA" pitchFamily="2" charset="-122"/>
              <a:cs typeface="Arial" pitchFamily="34" charset="0"/>
            </a:rPr>
            <a:t>)</a:t>
          </a:r>
          <a:endParaRPr lang="ja-JP" altLang="en-US" sz="800" dirty="0">
            <a:latin typeface="SimSun-PUA" pitchFamily="2" charset="-122"/>
            <a:cs typeface="Arial" pitchFamily="34" charset="0"/>
          </a:endParaRPr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0.36098</cdr:x>
      <cdr:y>0.03062</cdr:y>
    </cdr:from>
    <cdr:to>
      <cdr:x>0.54869</cdr:x>
      <cdr:y>0.19813</cdr:y>
    </cdr:to>
    <cdr:sp macro="" textlink="">
      <cdr:nvSpPr>
        <cdr:cNvPr id="2" name="テキスト ボックス 52"/>
        <cdr:cNvSpPr txBox="1"/>
      </cdr:nvSpPr>
      <cdr:spPr>
        <a:xfrm xmlns:a="http://schemas.openxmlformats.org/drawingml/2006/main">
          <a:off x="1125125" y="45005"/>
          <a:ext cx="585065" cy="246221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defPPr>
            <a:defRPr lang="ja-JP"/>
          </a:defPPr>
          <a:lvl1pPr marL="0" algn="l" defTabSz="914400" rtl="0" eaLnBrk="1" latinLnBrk="0" hangingPunct="1">
            <a:defRPr kumimoji="1" sz="1800" kern="1200">
              <a:solidFill>
                <a:sysClr val="windowText" lastClr="000000"/>
              </a:solidFill>
              <a:latin typeface="Calibri"/>
            </a:defRPr>
          </a:lvl1pPr>
          <a:lvl2pPr marL="457200" algn="l" defTabSz="914400" rtl="0" eaLnBrk="1" latinLnBrk="0" hangingPunct="1">
            <a:defRPr kumimoji="1" sz="1800" kern="1200">
              <a:solidFill>
                <a:sysClr val="windowText" lastClr="000000"/>
              </a:solidFill>
              <a:latin typeface="Calibri"/>
            </a:defRPr>
          </a:lvl2pPr>
          <a:lvl3pPr marL="914400" algn="l" defTabSz="914400" rtl="0" eaLnBrk="1" latinLnBrk="0" hangingPunct="1">
            <a:defRPr kumimoji="1" sz="1800" kern="1200">
              <a:solidFill>
                <a:sysClr val="windowText" lastClr="000000"/>
              </a:solidFill>
              <a:latin typeface="Calibri"/>
            </a:defRPr>
          </a:lvl3pPr>
          <a:lvl4pPr marL="1371600" algn="l" defTabSz="914400" rtl="0" eaLnBrk="1" latinLnBrk="0" hangingPunct="1">
            <a:defRPr kumimoji="1" sz="1800" kern="1200">
              <a:solidFill>
                <a:sysClr val="windowText" lastClr="000000"/>
              </a:solidFill>
              <a:latin typeface="Calibri"/>
            </a:defRPr>
          </a:lvl4pPr>
          <a:lvl5pPr marL="1828800" algn="l" defTabSz="914400" rtl="0" eaLnBrk="1" latinLnBrk="0" hangingPunct="1">
            <a:defRPr kumimoji="1" sz="1800" kern="1200">
              <a:solidFill>
                <a:sysClr val="windowText" lastClr="000000"/>
              </a:solidFill>
              <a:latin typeface="Calibri"/>
            </a:defRPr>
          </a:lvl5pPr>
          <a:lvl6pPr marL="2286000" algn="l" defTabSz="914400" rtl="0" eaLnBrk="1" latinLnBrk="0" hangingPunct="1">
            <a:defRPr kumimoji="1" sz="1800" kern="1200">
              <a:solidFill>
                <a:sysClr val="windowText" lastClr="000000"/>
              </a:solidFill>
              <a:latin typeface="Calibri"/>
            </a:defRPr>
          </a:lvl6pPr>
          <a:lvl7pPr marL="2743200" algn="l" defTabSz="914400" rtl="0" eaLnBrk="1" latinLnBrk="0" hangingPunct="1">
            <a:defRPr kumimoji="1" sz="1800" kern="1200">
              <a:solidFill>
                <a:sysClr val="windowText" lastClr="000000"/>
              </a:solidFill>
              <a:latin typeface="Calibri"/>
            </a:defRPr>
          </a:lvl7pPr>
          <a:lvl8pPr marL="3200400" algn="l" defTabSz="914400" rtl="0" eaLnBrk="1" latinLnBrk="0" hangingPunct="1">
            <a:defRPr kumimoji="1" sz="1800" kern="1200">
              <a:solidFill>
                <a:sysClr val="windowText" lastClr="000000"/>
              </a:solidFill>
              <a:latin typeface="Calibri"/>
            </a:defRPr>
          </a:lvl8pPr>
          <a:lvl9pPr marL="3657600" algn="l" defTabSz="914400" rtl="0" eaLnBrk="1" latinLnBrk="0" hangingPunct="1">
            <a:defRPr kumimoji="1" sz="1800" kern="1200">
              <a:solidFill>
                <a:sysClr val="windowText" lastClr="000000"/>
              </a:solidFill>
              <a:latin typeface="Calibri"/>
            </a:defRPr>
          </a:lvl9pPr>
        </a:lstStyle>
        <a:p xmlns:a="http://schemas.openxmlformats.org/drawingml/2006/main">
          <a:r>
            <a:rPr kumimoji="1" lang="en-US" altLang="ja-JP" sz="1000" dirty="0" smtClean="0">
              <a:latin typeface="Arial" pitchFamily="34" charset="0"/>
              <a:cs typeface="Arial" pitchFamily="34" charset="0"/>
            </a:rPr>
            <a:t>10,018</a:t>
          </a:r>
          <a:endParaRPr kumimoji="1" lang="ja-JP" altLang="en-US" sz="1000" dirty="0">
            <a:latin typeface="Arial" pitchFamily="34" charset="0"/>
            <a:cs typeface="Arial" pitchFamily="34" charset="0"/>
          </a:endParaRPr>
        </a:p>
      </cdr:txBody>
    </cdr:sp>
  </cdr:relSizeAnchor>
  <cdr:relSizeAnchor xmlns:cdr="http://schemas.openxmlformats.org/drawingml/2006/chartDrawing">
    <cdr:from>
      <cdr:x>0.83747</cdr:x>
      <cdr:y>0.09186</cdr:y>
    </cdr:from>
    <cdr:to>
      <cdr:x>1</cdr:x>
      <cdr:y>0.25937</cdr:y>
    </cdr:to>
    <cdr:sp macro="" textlink="">
      <cdr:nvSpPr>
        <cdr:cNvPr id="3" name="テキスト ボックス 52"/>
        <cdr:cNvSpPr txBox="1"/>
      </cdr:nvSpPr>
      <cdr:spPr>
        <a:xfrm xmlns:a="http://schemas.openxmlformats.org/drawingml/2006/main">
          <a:off x="2610290" y="135015"/>
          <a:ext cx="506595" cy="246221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r>
            <a:rPr kumimoji="1" lang="en-US" altLang="ja-JP" sz="1000" dirty="0" smtClean="0">
              <a:latin typeface="Arial" pitchFamily="34" charset="0"/>
              <a:cs typeface="Arial" pitchFamily="34" charset="0"/>
            </a:rPr>
            <a:t>1,051</a:t>
          </a:r>
          <a:endParaRPr kumimoji="1" lang="ja-JP" altLang="en-US" sz="1000" dirty="0">
            <a:latin typeface="Arial" pitchFamily="34" charset="0"/>
            <a:cs typeface="Arial" pitchFamily="34" charset="0"/>
          </a:endParaRPr>
        </a:p>
      </cdr:txBody>
    </cdr:sp>
  </cdr:relSizeAnchor>
  <cdr:relSizeAnchor xmlns:cdr="http://schemas.openxmlformats.org/drawingml/2006/chartDrawing">
    <cdr:from>
      <cdr:x>0.53425</cdr:x>
      <cdr:y>0.15309</cdr:y>
    </cdr:from>
    <cdr:to>
      <cdr:x>0.58551</cdr:x>
      <cdr:y>0.20208</cdr:y>
    </cdr:to>
    <cdr:sp macro="" textlink="">
      <cdr:nvSpPr>
        <cdr:cNvPr id="4" name="大波 3"/>
        <cdr:cNvSpPr/>
      </cdr:nvSpPr>
      <cdr:spPr>
        <a:xfrm xmlns:a="http://schemas.openxmlformats.org/drawingml/2006/main">
          <a:off x="1665185" y="225025"/>
          <a:ext cx="159793" cy="72000"/>
        </a:xfrm>
        <a:prstGeom xmlns:a="http://schemas.openxmlformats.org/drawingml/2006/main" prst="wave">
          <a:avLst/>
        </a:prstGeom>
        <a:solidFill xmlns:a="http://schemas.openxmlformats.org/drawingml/2006/main">
          <a:sysClr val="window" lastClr="FFFFFF"/>
        </a:solidFill>
        <a:ln xmlns:a="http://schemas.openxmlformats.org/drawingml/2006/main" w="25400" cap="flat" cmpd="sng" algn="ctr">
          <a:solidFill>
            <a:sysClr val="window" lastClr="FFFFFF">
              <a:lumMod val="65000"/>
            </a:sysClr>
          </a:solidFill>
          <a:prstDash val="solid"/>
        </a:ln>
        <a:effectLst xmlns:a="http://schemas.openxmlformats.org/drawingml/2006/main"/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tlCol="0" anchor="ctr"/>
        <a:lstStyle xmlns:a="http://schemas.openxmlformats.org/drawingml/2006/main">
          <a:defPPr>
            <a:defRPr lang="ja-JP"/>
          </a:defPPr>
          <a:lvl1pPr marL="0" algn="l" defTabSz="914400" rtl="0" eaLnBrk="1" latinLnBrk="0" hangingPunct="1">
            <a:defRPr kumimoji="1" sz="1800" kern="1200">
              <a:solidFill>
                <a:sysClr val="window" lastClr="FFFFFF"/>
              </a:solidFill>
              <a:latin typeface="Calibri"/>
            </a:defRPr>
          </a:lvl1pPr>
          <a:lvl2pPr marL="457200" algn="l" defTabSz="914400" rtl="0" eaLnBrk="1" latinLnBrk="0" hangingPunct="1">
            <a:defRPr kumimoji="1" sz="1800" kern="1200">
              <a:solidFill>
                <a:sysClr val="window" lastClr="FFFFFF"/>
              </a:solidFill>
              <a:latin typeface="Calibri"/>
            </a:defRPr>
          </a:lvl2pPr>
          <a:lvl3pPr marL="914400" algn="l" defTabSz="914400" rtl="0" eaLnBrk="1" latinLnBrk="0" hangingPunct="1">
            <a:defRPr kumimoji="1" sz="1800" kern="1200">
              <a:solidFill>
                <a:sysClr val="window" lastClr="FFFFFF"/>
              </a:solidFill>
              <a:latin typeface="Calibri"/>
            </a:defRPr>
          </a:lvl3pPr>
          <a:lvl4pPr marL="1371600" algn="l" defTabSz="914400" rtl="0" eaLnBrk="1" latinLnBrk="0" hangingPunct="1">
            <a:defRPr kumimoji="1" sz="1800" kern="1200">
              <a:solidFill>
                <a:sysClr val="window" lastClr="FFFFFF"/>
              </a:solidFill>
              <a:latin typeface="Calibri"/>
            </a:defRPr>
          </a:lvl4pPr>
          <a:lvl5pPr marL="1828800" algn="l" defTabSz="914400" rtl="0" eaLnBrk="1" latinLnBrk="0" hangingPunct="1">
            <a:defRPr kumimoji="1" sz="1800" kern="1200">
              <a:solidFill>
                <a:sysClr val="window" lastClr="FFFFFF"/>
              </a:solidFill>
              <a:latin typeface="Calibri"/>
            </a:defRPr>
          </a:lvl5pPr>
          <a:lvl6pPr marL="2286000" algn="l" defTabSz="914400" rtl="0" eaLnBrk="1" latinLnBrk="0" hangingPunct="1">
            <a:defRPr kumimoji="1" sz="1800" kern="1200">
              <a:solidFill>
                <a:sysClr val="window" lastClr="FFFFFF"/>
              </a:solidFill>
              <a:latin typeface="Calibri"/>
            </a:defRPr>
          </a:lvl6pPr>
          <a:lvl7pPr marL="2743200" algn="l" defTabSz="914400" rtl="0" eaLnBrk="1" latinLnBrk="0" hangingPunct="1">
            <a:defRPr kumimoji="1" sz="1800" kern="1200">
              <a:solidFill>
                <a:sysClr val="window" lastClr="FFFFFF"/>
              </a:solidFill>
              <a:latin typeface="Calibri"/>
            </a:defRPr>
          </a:lvl7pPr>
          <a:lvl8pPr marL="3200400" algn="l" defTabSz="914400" rtl="0" eaLnBrk="1" latinLnBrk="0" hangingPunct="1">
            <a:defRPr kumimoji="1" sz="1800" kern="1200">
              <a:solidFill>
                <a:sysClr val="window" lastClr="FFFFFF"/>
              </a:solidFill>
              <a:latin typeface="Calibri"/>
            </a:defRPr>
          </a:lvl8pPr>
          <a:lvl9pPr marL="3657600" algn="l" defTabSz="914400" rtl="0" eaLnBrk="1" latinLnBrk="0" hangingPunct="1">
            <a:defRPr kumimoji="1" sz="1800" kern="1200">
              <a:solidFill>
                <a:sysClr val="window" lastClr="FFFFFF"/>
              </a:solidFill>
              <a:latin typeface="Calibri"/>
            </a:defRPr>
          </a:lvl9pPr>
        </a:lstStyle>
        <a:p xmlns:a="http://schemas.openxmlformats.org/drawingml/2006/main">
          <a:pPr algn="ctr"/>
          <a:endParaRPr kumimoji="1" lang="ja-JP" altLang="en-US" sz="1100"/>
        </a:p>
      </cdr:txBody>
    </cdr:sp>
  </cdr:relSizeAnchor>
  <cdr:relSizeAnchor xmlns:cdr="http://schemas.openxmlformats.org/drawingml/2006/chartDrawing">
    <cdr:from>
      <cdr:x>0.94873</cdr:x>
      <cdr:y>0.30619</cdr:y>
    </cdr:from>
    <cdr:to>
      <cdr:x>1</cdr:x>
      <cdr:y>0.35517</cdr:y>
    </cdr:to>
    <cdr:sp macro="" textlink="">
      <cdr:nvSpPr>
        <cdr:cNvPr id="5" name="大波 4"/>
        <cdr:cNvSpPr/>
      </cdr:nvSpPr>
      <cdr:spPr>
        <a:xfrm xmlns:a="http://schemas.openxmlformats.org/drawingml/2006/main">
          <a:off x="3015335" y="450050"/>
          <a:ext cx="159793" cy="72000"/>
        </a:xfrm>
        <a:prstGeom xmlns:a="http://schemas.openxmlformats.org/drawingml/2006/main" prst="wave">
          <a:avLst/>
        </a:prstGeom>
        <a:solidFill xmlns:a="http://schemas.openxmlformats.org/drawingml/2006/main">
          <a:sysClr val="window" lastClr="FFFFFF"/>
        </a:solidFill>
        <a:ln xmlns:a="http://schemas.openxmlformats.org/drawingml/2006/main" w="25400" cap="flat" cmpd="sng" algn="ctr">
          <a:solidFill>
            <a:sysClr val="window" lastClr="FFFFFF">
              <a:lumMod val="65000"/>
            </a:sysClr>
          </a:solidFill>
          <a:prstDash val="solid"/>
        </a:ln>
        <a:effectLst xmlns:a="http://schemas.openxmlformats.org/drawingml/2006/main"/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tlCol="0" anchor="ctr"/>
        <a:lstStyle xmlns:a="http://schemas.openxmlformats.org/drawingml/2006/main">
          <a:lvl1pPr marL="0" indent="0">
            <a:defRPr sz="1100">
              <a:solidFill>
                <a:sysClr val="window" lastClr="FFFFFF"/>
              </a:solidFill>
              <a:latin typeface="Calibri"/>
            </a:defRPr>
          </a:lvl1pPr>
          <a:lvl2pPr marL="457200" indent="0">
            <a:defRPr sz="1100">
              <a:solidFill>
                <a:sysClr val="window" lastClr="FFFFFF"/>
              </a:solidFill>
              <a:latin typeface="Calibri"/>
            </a:defRPr>
          </a:lvl2pPr>
          <a:lvl3pPr marL="914400" indent="0">
            <a:defRPr sz="1100">
              <a:solidFill>
                <a:sysClr val="window" lastClr="FFFFFF"/>
              </a:solidFill>
              <a:latin typeface="Calibri"/>
            </a:defRPr>
          </a:lvl3pPr>
          <a:lvl4pPr marL="1371600" indent="0">
            <a:defRPr sz="1100">
              <a:solidFill>
                <a:sysClr val="window" lastClr="FFFFFF"/>
              </a:solidFill>
              <a:latin typeface="Calibri"/>
            </a:defRPr>
          </a:lvl4pPr>
          <a:lvl5pPr marL="1828800" indent="0">
            <a:defRPr sz="1100">
              <a:solidFill>
                <a:sysClr val="window" lastClr="FFFFFF"/>
              </a:solidFill>
              <a:latin typeface="Calibri"/>
            </a:defRPr>
          </a:lvl5pPr>
          <a:lvl6pPr marL="2286000" indent="0">
            <a:defRPr sz="1100">
              <a:solidFill>
                <a:sysClr val="window" lastClr="FFFFFF"/>
              </a:solidFill>
              <a:latin typeface="Calibri"/>
            </a:defRPr>
          </a:lvl6pPr>
          <a:lvl7pPr marL="2743200" indent="0">
            <a:defRPr sz="1100">
              <a:solidFill>
                <a:sysClr val="window" lastClr="FFFFFF"/>
              </a:solidFill>
              <a:latin typeface="Calibri"/>
            </a:defRPr>
          </a:lvl7pPr>
          <a:lvl8pPr marL="3200400" indent="0">
            <a:defRPr sz="1100">
              <a:solidFill>
                <a:sysClr val="window" lastClr="FFFFFF"/>
              </a:solidFill>
              <a:latin typeface="Calibri"/>
            </a:defRPr>
          </a:lvl8pPr>
          <a:lvl9pPr marL="3657600" indent="0">
            <a:defRPr sz="1100">
              <a:solidFill>
                <a:sysClr val="window" lastClr="FFFFFF"/>
              </a:solidFill>
              <a:latin typeface="Calibri"/>
            </a:defRPr>
          </a:lvl9pPr>
        </a:lstStyle>
        <a:p xmlns:a="http://schemas.openxmlformats.org/drawingml/2006/main">
          <a:pPr algn="ctr"/>
          <a:endParaRPr kumimoji="1" lang="ja-JP" altLang="en-US" sz="1100"/>
        </a:p>
      </cdr:txBody>
    </cdr:sp>
  </cdr:relSizeAnchor>
</c:userShapes>
</file>

<file path=ppt/drawings/drawing4.xml><?xml version="1.0" encoding="utf-8"?>
<c:userShapes xmlns:c="http://schemas.openxmlformats.org/drawingml/2006/chart">
  <cdr:relSizeAnchor xmlns:cdr="http://schemas.openxmlformats.org/drawingml/2006/chartDrawing">
    <cdr:from>
      <cdr:x>0.48649</cdr:x>
      <cdr:y>0.17949</cdr:y>
    </cdr:from>
    <cdr:to>
      <cdr:x>0.53447</cdr:x>
      <cdr:y>0.22051</cdr:y>
    </cdr:to>
    <cdr:sp macro="" textlink="">
      <cdr:nvSpPr>
        <cdr:cNvPr id="3" name="大波 2"/>
        <cdr:cNvSpPr/>
      </cdr:nvSpPr>
      <cdr:spPr>
        <a:xfrm xmlns:a="http://schemas.openxmlformats.org/drawingml/2006/main">
          <a:off x="1620180" y="315035"/>
          <a:ext cx="159793" cy="72000"/>
        </a:xfrm>
        <a:prstGeom xmlns:a="http://schemas.openxmlformats.org/drawingml/2006/main" prst="wave">
          <a:avLst/>
        </a:prstGeom>
        <a:solidFill xmlns:a="http://schemas.openxmlformats.org/drawingml/2006/main">
          <a:sysClr val="window" lastClr="FFFFFF"/>
        </a:solidFill>
        <a:ln xmlns:a="http://schemas.openxmlformats.org/drawingml/2006/main" w="25400" cap="flat" cmpd="sng" algn="ctr">
          <a:solidFill>
            <a:sysClr val="window" lastClr="FFFFFF">
              <a:lumMod val="65000"/>
            </a:sysClr>
          </a:solidFill>
          <a:prstDash val="solid"/>
        </a:ln>
        <a:effectLst xmlns:a="http://schemas.openxmlformats.org/drawingml/2006/main"/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tlCol="0" anchor="ctr"/>
        <a:lstStyle xmlns:a="http://schemas.openxmlformats.org/drawingml/2006/main">
          <a:lvl1pPr marL="0" indent="0">
            <a:defRPr sz="1100">
              <a:solidFill>
                <a:sysClr val="window" lastClr="FFFFFF"/>
              </a:solidFill>
              <a:latin typeface="Calibri"/>
            </a:defRPr>
          </a:lvl1pPr>
          <a:lvl2pPr marL="457200" indent="0">
            <a:defRPr sz="1100">
              <a:solidFill>
                <a:sysClr val="window" lastClr="FFFFFF"/>
              </a:solidFill>
              <a:latin typeface="Calibri"/>
            </a:defRPr>
          </a:lvl2pPr>
          <a:lvl3pPr marL="914400" indent="0">
            <a:defRPr sz="1100">
              <a:solidFill>
                <a:sysClr val="window" lastClr="FFFFFF"/>
              </a:solidFill>
              <a:latin typeface="Calibri"/>
            </a:defRPr>
          </a:lvl3pPr>
          <a:lvl4pPr marL="1371600" indent="0">
            <a:defRPr sz="1100">
              <a:solidFill>
                <a:sysClr val="window" lastClr="FFFFFF"/>
              </a:solidFill>
              <a:latin typeface="Calibri"/>
            </a:defRPr>
          </a:lvl4pPr>
          <a:lvl5pPr marL="1828800" indent="0">
            <a:defRPr sz="1100">
              <a:solidFill>
                <a:sysClr val="window" lastClr="FFFFFF"/>
              </a:solidFill>
              <a:latin typeface="Calibri"/>
            </a:defRPr>
          </a:lvl5pPr>
          <a:lvl6pPr marL="2286000" indent="0">
            <a:defRPr sz="1100">
              <a:solidFill>
                <a:sysClr val="window" lastClr="FFFFFF"/>
              </a:solidFill>
              <a:latin typeface="Calibri"/>
            </a:defRPr>
          </a:lvl6pPr>
          <a:lvl7pPr marL="2743200" indent="0">
            <a:defRPr sz="1100">
              <a:solidFill>
                <a:sysClr val="window" lastClr="FFFFFF"/>
              </a:solidFill>
              <a:latin typeface="Calibri"/>
            </a:defRPr>
          </a:lvl7pPr>
          <a:lvl8pPr marL="3200400" indent="0">
            <a:defRPr sz="1100">
              <a:solidFill>
                <a:sysClr val="window" lastClr="FFFFFF"/>
              </a:solidFill>
              <a:latin typeface="Calibri"/>
            </a:defRPr>
          </a:lvl8pPr>
          <a:lvl9pPr marL="3657600" indent="0">
            <a:defRPr sz="1100">
              <a:solidFill>
                <a:sysClr val="window" lastClr="FFFFFF"/>
              </a:solidFill>
              <a:latin typeface="Calibri"/>
            </a:defRPr>
          </a:lvl9pPr>
        </a:lstStyle>
        <a:p xmlns:a="http://schemas.openxmlformats.org/drawingml/2006/main">
          <a:pPr algn="ctr"/>
          <a:endParaRPr kumimoji="1" lang="ja-JP" altLang="en-US" sz="1100"/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quarter" idx="1"/>
          </p:nvPr>
        </p:nvSpPr>
        <p:spPr>
          <a:xfrm>
            <a:off x="5179484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0C60F99-AE64-447B-8EC6-252423429C0C}" type="datetimeFigureOut">
              <a:rPr kumimoji="1" lang="ja-JP" altLang="en-US" smtClean="0"/>
              <a:pPr/>
              <a:t>2014/5/20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2"/>
          </p:nvPr>
        </p:nvSpPr>
        <p:spPr>
          <a:xfrm>
            <a:off x="0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3"/>
          </p:nvPr>
        </p:nvSpPr>
        <p:spPr>
          <a:xfrm>
            <a:off x="5179484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A45132-9820-48BC-8480-43A8584D87F4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xmlns="" val="182650749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 サブタイトルの書式設定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9E30D0-8F02-4871-AE7C-5EA21A8296E6}" type="datetimeFigureOut">
              <a:rPr kumimoji="1" lang="ja-JP" altLang="en-US" smtClean="0"/>
              <a:pPr/>
              <a:t>2014/5/20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F5467-FEDD-4E4A-9FFF-014DB6792FEE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9E30D0-8F02-4871-AE7C-5EA21A8296E6}" type="datetimeFigureOut">
              <a:rPr kumimoji="1" lang="ja-JP" altLang="en-US" smtClean="0"/>
              <a:pPr/>
              <a:t>2014/5/20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F5467-FEDD-4E4A-9FFF-014DB6792FEE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9E30D0-8F02-4871-AE7C-5EA21A8296E6}" type="datetimeFigureOut">
              <a:rPr kumimoji="1" lang="ja-JP" altLang="en-US" smtClean="0"/>
              <a:pPr/>
              <a:t>2014/5/20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F5467-FEDD-4E4A-9FFF-014DB6792FEE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9E30D0-8F02-4871-AE7C-5EA21A8296E6}" type="datetimeFigureOut">
              <a:rPr kumimoji="1" lang="ja-JP" altLang="en-US" smtClean="0"/>
              <a:pPr/>
              <a:t>2014/5/20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F5467-FEDD-4E4A-9FFF-014DB6792FEE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9E30D0-8F02-4871-AE7C-5EA21A8296E6}" type="datetimeFigureOut">
              <a:rPr kumimoji="1" lang="ja-JP" altLang="en-US" smtClean="0"/>
              <a:pPr/>
              <a:t>2014/5/20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F5467-FEDD-4E4A-9FFF-014DB6792FEE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9E30D0-8F02-4871-AE7C-5EA21A8296E6}" type="datetimeFigureOut">
              <a:rPr kumimoji="1" lang="ja-JP" altLang="en-US" smtClean="0"/>
              <a:pPr/>
              <a:t>2014/5/20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F5467-FEDD-4E4A-9FFF-014DB6792FEE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9E30D0-8F02-4871-AE7C-5EA21A8296E6}" type="datetimeFigureOut">
              <a:rPr kumimoji="1" lang="ja-JP" altLang="en-US" smtClean="0"/>
              <a:pPr/>
              <a:t>2014/5/20</a:t>
            </a:fld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F5467-FEDD-4E4A-9FFF-014DB6792FEE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9E30D0-8F02-4871-AE7C-5EA21A8296E6}" type="datetimeFigureOut">
              <a:rPr kumimoji="1" lang="ja-JP" altLang="en-US" smtClean="0"/>
              <a:pPr/>
              <a:t>2014/5/20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F5467-FEDD-4E4A-9FFF-014DB6792FEE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9E30D0-8F02-4871-AE7C-5EA21A8296E6}" type="datetimeFigureOut">
              <a:rPr kumimoji="1" lang="ja-JP" altLang="en-US" smtClean="0"/>
              <a:pPr/>
              <a:t>2014/5/20</a:t>
            </a:fld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F5467-FEDD-4E4A-9FFF-014DB6792FEE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9E30D0-8F02-4871-AE7C-5EA21A8296E6}" type="datetimeFigureOut">
              <a:rPr kumimoji="1" lang="ja-JP" altLang="en-US" smtClean="0"/>
              <a:pPr/>
              <a:t>2014/5/20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F5467-FEDD-4E4A-9FFF-014DB6792FEE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9E30D0-8F02-4871-AE7C-5EA21A8296E6}" type="datetimeFigureOut">
              <a:rPr kumimoji="1" lang="ja-JP" altLang="en-US" smtClean="0"/>
              <a:pPr/>
              <a:t>2014/5/20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F5467-FEDD-4E4A-9FFF-014DB6792FEE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9E30D0-8F02-4871-AE7C-5EA21A8296E6}" type="datetimeFigureOut">
              <a:rPr kumimoji="1" lang="ja-JP" altLang="en-US" smtClean="0"/>
              <a:pPr/>
              <a:t>2014/5/20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5F5467-FEDD-4E4A-9FFF-014DB6792FEE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18" Type="http://schemas.openxmlformats.org/officeDocument/2006/relationships/image" Target="../media/image1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17" Type="http://schemas.openxmlformats.org/officeDocument/2006/relationships/image" Target="../media/image16.png"/><Relationship Id="rId2" Type="http://schemas.openxmlformats.org/officeDocument/2006/relationships/image" Target="../media/image1.png"/><Relationship Id="rId16" Type="http://schemas.openxmlformats.org/officeDocument/2006/relationships/image" Target="../media/image15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5" Type="http://schemas.openxmlformats.org/officeDocument/2006/relationships/image" Target="../media/image14.png"/><Relationship Id="rId10" Type="http://schemas.openxmlformats.org/officeDocument/2006/relationships/image" Target="../media/image9.png"/><Relationship Id="rId19" Type="http://schemas.openxmlformats.org/officeDocument/2006/relationships/image" Target="../media/image18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2" Type="http://schemas.openxmlformats.org/officeDocument/2006/relationships/image" Target="../media/image40.emf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10.xml"/><Relationship Id="rId4" Type="http://schemas.openxmlformats.org/officeDocument/2006/relationships/chart" Target="../charts/chart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6" Type="http://schemas.openxmlformats.org/officeDocument/2006/relationships/image" Target="../media/image65.png"/><Relationship Id="rId21" Type="http://schemas.openxmlformats.org/officeDocument/2006/relationships/image" Target="../media/image60.png"/><Relationship Id="rId42" Type="http://schemas.openxmlformats.org/officeDocument/2006/relationships/image" Target="../media/image81.png"/><Relationship Id="rId47" Type="http://schemas.openxmlformats.org/officeDocument/2006/relationships/image" Target="../media/image86.png"/><Relationship Id="rId63" Type="http://schemas.openxmlformats.org/officeDocument/2006/relationships/image" Target="../media/image102.png"/><Relationship Id="rId68" Type="http://schemas.openxmlformats.org/officeDocument/2006/relationships/image" Target="../media/image107.png"/><Relationship Id="rId84" Type="http://schemas.openxmlformats.org/officeDocument/2006/relationships/image" Target="../media/image123.png"/><Relationship Id="rId89" Type="http://schemas.openxmlformats.org/officeDocument/2006/relationships/image" Target="../media/image128.png"/><Relationship Id="rId2" Type="http://schemas.openxmlformats.org/officeDocument/2006/relationships/image" Target="../media/image41.png"/><Relationship Id="rId16" Type="http://schemas.openxmlformats.org/officeDocument/2006/relationships/image" Target="../media/image55.png"/><Relationship Id="rId29" Type="http://schemas.openxmlformats.org/officeDocument/2006/relationships/image" Target="../media/image68.png"/><Relationship Id="rId107" Type="http://schemas.openxmlformats.org/officeDocument/2006/relationships/image" Target="../media/image146.png"/><Relationship Id="rId11" Type="http://schemas.openxmlformats.org/officeDocument/2006/relationships/image" Target="../media/image50.png"/><Relationship Id="rId24" Type="http://schemas.openxmlformats.org/officeDocument/2006/relationships/image" Target="../media/image63.png"/><Relationship Id="rId32" Type="http://schemas.openxmlformats.org/officeDocument/2006/relationships/image" Target="../media/image71.png"/><Relationship Id="rId37" Type="http://schemas.openxmlformats.org/officeDocument/2006/relationships/image" Target="../media/image76.png"/><Relationship Id="rId40" Type="http://schemas.openxmlformats.org/officeDocument/2006/relationships/image" Target="../media/image79.png"/><Relationship Id="rId45" Type="http://schemas.openxmlformats.org/officeDocument/2006/relationships/image" Target="../media/image84.png"/><Relationship Id="rId53" Type="http://schemas.openxmlformats.org/officeDocument/2006/relationships/image" Target="../media/image92.png"/><Relationship Id="rId58" Type="http://schemas.openxmlformats.org/officeDocument/2006/relationships/image" Target="../media/image97.png"/><Relationship Id="rId66" Type="http://schemas.openxmlformats.org/officeDocument/2006/relationships/image" Target="../media/image105.png"/><Relationship Id="rId74" Type="http://schemas.openxmlformats.org/officeDocument/2006/relationships/image" Target="../media/image113.png"/><Relationship Id="rId79" Type="http://schemas.openxmlformats.org/officeDocument/2006/relationships/image" Target="../media/image118.png"/><Relationship Id="rId87" Type="http://schemas.openxmlformats.org/officeDocument/2006/relationships/image" Target="../media/image126.png"/><Relationship Id="rId102" Type="http://schemas.openxmlformats.org/officeDocument/2006/relationships/image" Target="../media/image141.png"/><Relationship Id="rId5" Type="http://schemas.openxmlformats.org/officeDocument/2006/relationships/image" Target="../media/image44.png"/><Relationship Id="rId61" Type="http://schemas.openxmlformats.org/officeDocument/2006/relationships/image" Target="../media/image100.png"/><Relationship Id="rId82" Type="http://schemas.openxmlformats.org/officeDocument/2006/relationships/image" Target="../media/image121.png"/><Relationship Id="rId90" Type="http://schemas.openxmlformats.org/officeDocument/2006/relationships/image" Target="../media/image129.png"/><Relationship Id="rId95" Type="http://schemas.openxmlformats.org/officeDocument/2006/relationships/image" Target="../media/image134.png"/><Relationship Id="rId19" Type="http://schemas.openxmlformats.org/officeDocument/2006/relationships/image" Target="../media/image58.png"/><Relationship Id="rId14" Type="http://schemas.openxmlformats.org/officeDocument/2006/relationships/image" Target="../media/image53.png"/><Relationship Id="rId22" Type="http://schemas.openxmlformats.org/officeDocument/2006/relationships/image" Target="../media/image61.png"/><Relationship Id="rId27" Type="http://schemas.openxmlformats.org/officeDocument/2006/relationships/image" Target="../media/image66.png"/><Relationship Id="rId30" Type="http://schemas.openxmlformats.org/officeDocument/2006/relationships/image" Target="../media/image69.png"/><Relationship Id="rId35" Type="http://schemas.openxmlformats.org/officeDocument/2006/relationships/image" Target="../media/image74.png"/><Relationship Id="rId43" Type="http://schemas.openxmlformats.org/officeDocument/2006/relationships/image" Target="../media/image82.png"/><Relationship Id="rId48" Type="http://schemas.openxmlformats.org/officeDocument/2006/relationships/image" Target="../media/image87.png"/><Relationship Id="rId56" Type="http://schemas.openxmlformats.org/officeDocument/2006/relationships/image" Target="../media/image95.png"/><Relationship Id="rId64" Type="http://schemas.openxmlformats.org/officeDocument/2006/relationships/image" Target="../media/image103.png"/><Relationship Id="rId69" Type="http://schemas.openxmlformats.org/officeDocument/2006/relationships/image" Target="../media/image108.png"/><Relationship Id="rId77" Type="http://schemas.openxmlformats.org/officeDocument/2006/relationships/image" Target="../media/image116.png"/><Relationship Id="rId100" Type="http://schemas.openxmlformats.org/officeDocument/2006/relationships/image" Target="../media/image139.png"/><Relationship Id="rId105" Type="http://schemas.openxmlformats.org/officeDocument/2006/relationships/image" Target="../media/image144.png"/><Relationship Id="rId8" Type="http://schemas.openxmlformats.org/officeDocument/2006/relationships/image" Target="../media/image47.png"/><Relationship Id="rId51" Type="http://schemas.openxmlformats.org/officeDocument/2006/relationships/image" Target="../media/image90.png"/><Relationship Id="rId72" Type="http://schemas.openxmlformats.org/officeDocument/2006/relationships/image" Target="../media/image111.png"/><Relationship Id="rId80" Type="http://schemas.openxmlformats.org/officeDocument/2006/relationships/image" Target="../media/image119.png"/><Relationship Id="rId85" Type="http://schemas.openxmlformats.org/officeDocument/2006/relationships/image" Target="../media/image124.png"/><Relationship Id="rId93" Type="http://schemas.openxmlformats.org/officeDocument/2006/relationships/image" Target="../media/image132.png"/><Relationship Id="rId98" Type="http://schemas.openxmlformats.org/officeDocument/2006/relationships/image" Target="../media/image137.png"/><Relationship Id="rId3" Type="http://schemas.openxmlformats.org/officeDocument/2006/relationships/image" Target="../media/image42.png"/><Relationship Id="rId12" Type="http://schemas.openxmlformats.org/officeDocument/2006/relationships/image" Target="../media/image51.png"/><Relationship Id="rId17" Type="http://schemas.openxmlformats.org/officeDocument/2006/relationships/image" Target="../media/image56.png"/><Relationship Id="rId25" Type="http://schemas.openxmlformats.org/officeDocument/2006/relationships/image" Target="../media/image64.png"/><Relationship Id="rId33" Type="http://schemas.openxmlformats.org/officeDocument/2006/relationships/image" Target="../media/image72.png"/><Relationship Id="rId38" Type="http://schemas.openxmlformats.org/officeDocument/2006/relationships/image" Target="../media/image77.png"/><Relationship Id="rId46" Type="http://schemas.openxmlformats.org/officeDocument/2006/relationships/image" Target="../media/image85.png"/><Relationship Id="rId59" Type="http://schemas.openxmlformats.org/officeDocument/2006/relationships/image" Target="../media/image98.png"/><Relationship Id="rId67" Type="http://schemas.openxmlformats.org/officeDocument/2006/relationships/image" Target="../media/image106.png"/><Relationship Id="rId103" Type="http://schemas.openxmlformats.org/officeDocument/2006/relationships/image" Target="../media/image142.png"/><Relationship Id="rId108" Type="http://schemas.openxmlformats.org/officeDocument/2006/relationships/image" Target="../media/image147.png"/><Relationship Id="rId20" Type="http://schemas.openxmlformats.org/officeDocument/2006/relationships/image" Target="../media/image59.png"/><Relationship Id="rId41" Type="http://schemas.openxmlformats.org/officeDocument/2006/relationships/image" Target="../media/image80.png"/><Relationship Id="rId54" Type="http://schemas.openxmlformats.org/officeDocument/2006/relationships/image" Target="../media/image93.png"/><Relationship Id="rId62" Type="http://schemas.openxmlformats.org/officeDocument/2006/relationships/image" Target="../media/image101.png"/><Relationship Id="rId70" Type="http://schemas.openxmlformats.org/officeDocument/2006/relationships/image" Target="../media/image109.png"/><Relationship Id="rId75" Type="http://schemas.openxmlformats.org/officeDocument/2006/relationships/image" Target="../media/image114.png"/><Relationship Id="rId83" Type="http://schemas.openxmlformats.org/officeDocument/2006/relationships/image" Target="../media/image122.png"/><Relationship Id="rId88" Type="http://schemas.openxmlformats.org/officeDocument/2006/relationships/image" Target="../media/image127.png"/><Relationship Id="rId91" Type="http://schemas.openxmlformats.org/officeDocument/2006/relationships/image" Target="../media/image130.png"/><Relationship Id="rId96" Type="http://schemas.openxmlformats.org/officeDocument/2006/relationships/image" Target="../media/image13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5.png"/><Relationship Id="rId15" Type="http://schemas.openxmlformats.org/officeDocument/2006/relationships/image" Target="../media/image54.png"/><Relationship Id="rId23" Type="http://schemas.openxmlformats.org/officeDocument/2006/relationships/image" Target="../media/image62.png"/><Relationship Id="rId28" Type="http://schemas.openxmlformats.org/officeDocument/2006/relationships/image" Target="../media/image67.png"/><Relationship Id="rId36" Type="http://schemas.openxmlformats.org/officeDocument/2006/relationships/image" Target="../media/image75.png"/><Relationship Id="rId49" Type="http://schemas.openxmlformats.org/officeDocument/2006/relationships/image" Target="../media/image88.png"/><Relationship Id="rId57" Type="http://schemas.openxmlformats.org/officeDocument/2006/relationships/image" Target="../media/image96.png"/><Relationship Id="rId106" Type="http://schemas.openxmlformats.org/officeDocument/2006/relationships/image" Target="../media/image145.png"/><Relationship Id="rId10" Type="http://schemas.openxmlformats.org/officeDocument/2006/relationships/image" Target="../media/image49.png"/><Relationship Id="rId31" Type="http://schemas.openxmlformats.org/officeDocument/2006/relationships/image" Target="../media/image70.png"/><Relationship Id="rId44" Type="http://schemas.openxmlformats.org/officeDocument/2006/relationships/image" Target="../media/image83.png"/><Relationship Id="rId52" Type="http://schemas.openxmlformats.org/officeDocument/2006/relationships/image" Target="../media/image91.png"/><Relationship Id="rId60" Type="http://schemas.openxmlformats.org/officeDocument/2006/relationships/image" Target="../media/image99.png"/><Relationship Id="rId65" Type="http://schemas.openxmlformats.org/officeDocument/2006/relationships/image" Target="../media/image104.png"/><Relationship Id="rId73" Type="http://schemas.openxmlformats.org/officeDocument/2006/relationships/image" Target="../media/image112.png"/><Relationship Id="rId78" Type="http://schemas.openxmlformats.org/officeDocument/2006/relationships/image" Target="../media/image117.png"/><Relationship Id="rId81" Type="http://schemas.openxmlformats.org/officeDocument/2006/relationships/image" Target="../media/image120.png"/><Relationship Id="rId86" Type="http://schemas.openxmlformats.org/officeDocument/2006/relationships/image" Target="../media/image125.png"/><Relationship Id="rId94" Type="http://schemas.openxmlformats.org/officeDocument/2006/relationships/image" Target="../media/image133.png"/><Relationship Id="rId99" Type="http://schemas.openxmlformats.org/officeDocument/2006/relationships/image" Target="../media/image138.png"/><Relationship Id="rId101" Type="http://schemas.openxmlformats.org/officeDocument/2006/relationships/image" Target="../media/image140.png"/><Relationship Id="rId4" Type="http://schemas.openxmlformats.org/officeDocument/2006/relationships/image" Target="../media/image43.png"/><Relationship Id="rId9" Type="http://schemas.openxmlformats.org/officeDocument/2006/relationships/image" Target="../media/image48.png"/><Relationship Id="rId13" Type="http://schemas.openxmlformats.org/officeDocument/2006/relationships/image" Target="../media/image52.png"/><Relationship Id="rId18" Type="http://schemas.openxmlformats.org/officeDocument/2006/relationships/image" Target="../media/image57.png"/><Relationship Id="rId39" Type="http://schemas.openxmlformats.org/officeDocument/2006/relationships/image" Target="../media/image78.png"/><Relationship Id="rId109" Type="http://schemas.openxmlformats.org/officeDocument/2006/relationships/image" Target="../media/image148.png"/><Relationship Id="rId34" Type="http://schemas.openxmlformats.org/officeDocument/2006/relationships/image" Target="../media/image73.png"/><Relationship Id="rId50" Type="http://schemas.openxmlformats.org/officeDocument/2006/relationships/image" Target="../media/image89.png"/><Relationship Id="rId55" Type="http://schemas.openxmlformats.org/officeDocument/2006/relationships/image" Target="../media/image94.png"/><Relationship Id="rId76" Type="http://schemas.openxmlformats.org/officeDocument/2006/relationships/image" Target="../media/image115.png"/><Relationship Id="rId97" Type="http://schemas.openxmlformats.org/officeDocument/2006/relationships/image" Target="../media/image136.png"/><Relationship Id="rId104" Type="http://schemas.openxmlformats.org/officeDocument/2006/relationships/image" Target="../media/image143.png"/><Relationship Id="rId7" Type="http://schemas.openxmlformats.org/officeDocument/2006/relationships/image" Target="../media/image46.png"/><Relationship Id="rId71" Type="http://schemas.openxmlformats.org/officeDocument/2006/relationships/image" Target="../media/image110.png"/><Relationship Id="rId92" Type="http://schemas.openxmlformats.org/officeDocument/2006/relationships/image" Target="../media/image131.png"/></Relationships>
</file>

<file path=ppt/slides/_rels/slide13.xml.rels><?xml version="1.0" encoding="UTF-8" standalone="yes"?>
<Relationships xmlns="http://schemas.openxmlformats.org/package/2006/relationships"><Relationship Id="rId26" Type="http://schemas.openxmlformats.org/officeDocument/2006/relationships/image" Target="../media/image173.png"/><Relationship Id="rId21" Type="http://schemas.openxmlformats.org/officeDocument/2006/relationships/image" Target="../media/image168.png"/><Relationship Id="rId42" Type="http://schemas.openxmlformats.org/officeDocument/2006/relationships/image" Target="../media/image189.png"/><Relationship Id="rId47" Type="http://schemas.openxmlformats.org/officeDocument/2006/relationships/image" Target="../media/image194.png"/><Relationship Id="rId63" Type="http://schemas.openxmlformats.org/officeDocument/2006/relationships/image" Target="../media/image210.png"/><Relationship Id="rId68" Type="http://schemas.openxmlformats.org/officeDocument/2006/relationships/image" Target="../media/image215.png"/><Relationship Id="rId84" Type="http://schemas.openxmlformats.org/officeDocument/2006/relationships/image" Target="../media/image231.png"/><Relationship Id="rId89" Type="http://schemas.openxmlformats.org/officeDocument/2006/relationships/image" Target="../media/image236.png"/><Relationship Id="rId2" Type="http://schemas.openxmlformats.org/officeDocument/2006/relationships/image" Target="../media/image149.png"/><Relationship Id="rId16" Type="http://schemas.openxmlformats.org/officeDocument/2006/relationships/image" Target="../media/image163.png"/><Relationship Id="rId29" Type="http://schemas.openxmlformats.org/officeDocument/2006/relationships/image" Target="../media/image176.png"/><Relationship Id="rId107" Type="http://schemas.openxmlformats.org/officeDocument/2006/relationships/image" Target="../media/image254.png"/><Relationship Id="rId11" Type="http://schemas.openxmlformats.org/officeDocument/2006/relationships/image" Target="../media/image158.png"/><Relationship Id="rId24" Type="http://schemas.openxmlformats.org/officeDocument/2006/relationships/image" Target="../media/image171.png"/><Relationship Id="rId32" Type="http://schemas.openxmlformats.org/officeDocument/2006/relationships/image" Target="../media/image179.png"/><Relationship Id="rId37" Type="http://schemas.openxmlformats.org/officeDocument/2006/relationships/image" Target="../media/image184.png"/><Relationship Id="rId40" Type="http://schemas.openxmlformats.org/officeDocument/2006/relationships/image" Target="../media/image187.png"/><Relationship Id="rId45" Type="http://schemas.openxmlformats.org/officeDocument/2006/relationships/image" Target="../media/image192.png"/><Relationship Id="rId53" Type="http://schemas.openxmlformats.org/officeDocument/2006/relationships/image" Target="../media/image200.png"/><Relationship Id="rId58" Type="http://schemas.openxmlformats.org/officeDocument/2006/relationships/image" Target="../media/image205.png"/><Relationship Id="rId66" Type="http://schemas.openxmlformats.org/officeDocument/2006/relationships/image" Target="../media/image213.png"/><Relationship Id="rId74" Type="http://schemas.openxmlformats.org/officeDocument/2006/relationships/image" Target="../media/image221.png"/><Relationship Id="rId79" Type="http://schemas.openxmlformats.org/officeDocument/2006/relationships/image" Target="../media/image226.png"/><Relationship Id="rId87" Type="http://schemas.openxmlformats.org/officeDocument/2006/relationships/image" Target="../media/image234.png"/><Relationship Id="rId102" Type="http://schemas.openxmlformats.org/officeDocument/2006/relationships/image" Target="../media/image249.png"/><Relationship Id="rId5" Type="http://schemas.openxmlformats.org/officeDocument/2006/relationships/image" Target="../media/image152.png"/><Relationship Id="rId61" Type="http://schemas.openxmlformats.org/officeDocument/2006/relationships/image" Target="../media/image208.png"/><Relationship Id="rId82" Type="http://schemas.openxmlformats.org/officeDocument/2006/relationships/image" Target="../media/image229.png"/><Relationship Id="rId90" Type="http://schemas.openxmlformats.org/officeDocument/2006/relationships/image" Target="../media/image237.png"/><Relationship Id="rId95" Type="http://schemas.openxmlformats.org/officeDocument/2006/relationships/image" Target="../media/image242.png"/><Relationship Id="rId19" Type="http://schemas.openxmlformats.org/officeDocument/2006/relationships/image" Target="../media/image166.png"/><Relationship Id="rId14" Type="http://schemas.openxmlformats.org/officeDocument/2006/relationships/image" Target="../media/image161.png"/><Relationship Id="rId22" Type="http://schemas.openxmlformats.org/officeDocument/2006/relationships/image" Target="../media/image169.png"/><Relationship Id="rId27" Type="http://schemas.openxmlformats.org/officeDocument/2006/relationships/image" Target="../media/image174.png"/><Relationship Id="rId30" Type="http://schemas.openxmlformats.org/officeDocument/2006/relationships/image" Target="../media/image177.png"/><Relationship Id="rId35" Type="http://schemas.openxmlformats.org/officeDocument/2006/relationships/image" Target="../media/image182.png"/><Relationship Id="rId43" Type="http://schemas.openxmlformats.org/officeDocument/2006/relationships/image" Target="../media/image190.png"/><Relationship Id="rId48" Type="http://schemas.openxmlformats.org/officeDocument/2006/relationships/image" Target="../media/image195.png"/><Relationship Id="rId56" Type="http://schemas.openxmlformats.org/officeDocument/2006/relationships/image" Target="../media/image203.png"/><Relationship Id="rId64" Type="http://schemas.openxmlformats.org/officeDocument/2006/relationships/image" Target="../media/image211.png"/><Relationship Id="rId69" Type="http://schemas.openxmlformats.org/officeDocument/2006/relationships/image" Target="../media/image216.png"/><Relationship Id="rId77" Type="http://schemas.openxmlformats.org/officeDocument/2006/relationships/image" Target="../media/image224.png"/><Relationship Id="rId100" Type="http://schemas.openxmlformats.org/officeDocument/2006/relationships/image" Target="../media/image247.png"/><Relationship Id="rId105" Type="http://schemas.openxmlformats.org/officeDocument/2006/relationships/image" Target="../media/image252.png"/><Relationship Id="rId8" Type="http://schemas.openxmlformats.org/officeDocument/2006/relationships/image" Target="../media/image155.png"/><Relationship Id="rId51" Type="http://schemas.openxmlformats.org/officeDocument/2006/relationships/image" Target="../media/image198.png"/><Relationship Id="rId72" Type="http://schemas.openxmlformats.org/officeDocument/2006/relationships/image" Target="../media/image219.png"/><Relationship Id="rId80" Type="http://schemas.openxmlformats.org/officeDocument/2006/relationships/image" Target="../media/image227.png"/><Relationship Id="rId85" Type="http://schemas.openxmlformats.org/officeDocument/2006/relationships/image" Target="../media/image232.png"/><Relationship Id="rId93" Type="http://schemas.openxmlformats.org/officeDocument/2006/relationships/image" Target="../media/image240.png"/><Relationship Id="rId98" Type="http://schemas.openxmlformats.org/officeDocument/2006/relationships/image" Target="../media/image245.png"/><Relationship Id="rId3" Type="http://schemas.openxmlformats.org/officeDocument/2006/relationships/image" Target="../media/image150.png"/><Relationship Id="rId12" Type="http://schemas.openxmlformats.org/officeDocument/2006/relationships/image" Target="../media/image159.png"/><Relationship Id="rId17" Type="http://schemas.openxmlformats.org/officeDocument/2006/relationships/image" Target="../media/image164.png"/><Relationship Id="rId25" Type="http://schemas.openxmlformats.org/officeDocument/2006/relationships/image" Target="../media/image172.png"/><Relationship Id="rId33" Type="http://schemas.openxmlformats.org/officeDocument/2006/relationships/image" Target="../media/image180.png"/><Relationship Id="rId38" Type="http://schemas.openxmlformats.org/officeDocument/2006/relationships/image" Target="../media/image185.png"/><Relationship Id="rId46" Type="http://schemas.openxmlformats.org/officeDocument/2006/relationships/image" Target="../media/image193.png"/><Relationship Id="rId59" Type="http://schemas.openxmlformats.org/officeDocument/2006/relationships/image" Target="../media/image206.png"/><Relationship Id="rId67" Type="http://schemas.openxmlformats.org/officeDocument/2006/relationships/image" Target="../media/image214.png"/><Relationship Id="rId103" Type="http://schemas.openxmlformats.org/officeDocument/2006/relationships/image" Target="../media/image250.png"/><Relationship Id="rId108" Type="http://schemas.openxmlformats.org/officeDocument/2006/relationships/image" Target="../media/image255.png"/><Relationship Id="rId20" Type="http://schemas.openxmlformats.org/officeDocument/2006/relationships/image" Target="../media/image167.png"/><Relationship Id="rId41" Type="http://schemas.openxmlformats.org/officeDocument/2006/relationships/image" Target="../media/image188.png"/><Relationship Id="rId54" Type="http://schemas.openxmlformats.org/officeDocument/2006/relationships/image" Target="../media/image201.png"/><Relationship Id="rId62" Type="http://schemas.openxmlformats.org/officeDocument/2006/relationships/image" Target="../media/image209.png"/><Relationship Id="rId70" Type="http://schemas.openxmlformats.org/officeDocument/2006/relationships/image" Target="../media/image217.png"/><Relationship Id="rId75" Type="http://schemas.openxmlformats.org/officeDocument/2006/relationships/image" Target="../media/image222.png"/><Relationship Id="rId83" Type="http://schemas.openxmlformats.org/officeDocument/2006/relationships/image" Target="../media/image230.png"/><Relationship Id="rId88" Type="http://schemas.openxmlformats.org/officeDocument/2006/relationships/image" Target="../media/image235.png"/><Relationship Id="rId91" Type="http://schemas.openxmlformats.org/officeDocument/2006/relationships/image" Target="../media/image238.png"/><Relationship Id="rId96" Type="http://schemas.openxmlformats.org/officeDocument/2006/relationships/image" Target="../media/image24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3.png"/><Relationship Id="rId15" Type="http://schemas.openxmlformats.org/officeDocument/2006/relationships/image" Target="../media/image162.png"/><Relationship Id="rId23" Type="http://schemas.openxmlformats.org/officeDocument/2006/relationships/image" Target="../media/image170.png"/><Relationship Id="rId28" Type="http://schemas.openxmlformats.org/officeDocument/2006/relationships/image" Target="../media/image175.png"/><Relationship Id="rId36" Type="http://schemas.openxmlformats.org/officeDocument/2006/relationships/image" Target="../media/image183.png"/><Relationship Id="rId49" Type="http://schemas.openxmlformats.org/officeDocument/2006/relationships/image" Target="../media/image196.png"/><Relationship Id="rId57" Type="http://schemas.openxmlformats.org/officeDocument/2006/relationships/image" Target="../media/image204.png"/><Relationship Id="rId106" Type="http://schemas.openxmlformats.org/officeDocument/2006/relationships/image" Target="../media/image253.png"/><Relationship Id="rId10" Type="http://schemas.openxmlformats.org/officeDocument/2006/relationships/image" Target="../media/image157.png"/><Relationship Id="rId31" Type="http://schemas.openxmlformats.org/officeDocument/2006/relationships/image" Target="../media/image178.png"/><Relationship Id="rId44" Type="http://schemas.openxmlformats.org/officeDocument/2006/relationships/image" Target="../media/image191.png"/><Relationship Id="rId52" Type="http://schemas.openxmlformats.org/officeDocument/2006/relationships/image" Target="../media/image199.png"/><Relationship Id="rId60" Type="http://schemas.openxmlformats.org/officeDocument/2006/relationships/image" Target="../media/image207.png"/><Relationship Id="rId65" Type="http://schemas.openxmlformats.org/officeDocument/2006/relationships/image" Target="../media/image212.png"/><Relationship Id="rId73" Type="http://schemas.openxmlformats.org/officeDocument/2006/relationships/image" Target="../media/image220.png"/><Relationship Id="rId78" Type="http://schemas.openxmlformats.org/officeDocument/2006/relationships/image" Target="../media/image225.png"/><Relationship Id="rId81" Type="http://schemas.openxmlformats.org/officeDocument/2006/relationships/image" Target="../media/image228.png"/><Relationship Id="rId86" Type="http://schemas.openxmlformats.org/officeDocument/2006/relationships/image" Target="../media/image233.png"/><Relationship Id="rId94" Type="http://schemas.openxmlformats.org/officeDocument/2006/relationships/image" Target="../media/image241.png"/><Relationship Id="rId99" Type="http://schemas.openxmlformats.org/officeDocument/2006/relationships/image" Target="../media/image246.png"/><Relationship Id="rId101" Type="http://schemas.openxmlformats.org/officeDocument/2006/relationships/image" Target="../media/image248.png"/><Relationship Id="rId4" Type="http://schemas.openxmlformats.org/officeDocument/2006/relationships/image" Target="../media/image151.png"/><Relationship Id="rId9" Type="http://schemas.openxmlformats.org/officeDocument/2006/relationships/image" Target="../media/image156.png"/><Relationship Id="rId13" Type="http://schemas.openxmlformats.org/officeDocument/2006/relationships/image" Target="../media/image160.png"/><Relationship Id="rId18" Type="http://schemas.openxmlformats.org/officeDocument/2006/relationships/image" Target="../media/image165.png"/><Relationship Id="rId39" Type="http://schemas.openxmlformats.org/officeDocument/2006/relationships/image" Target="../media/image186.png"/><Relationship Id="rId109" Type="http://schemas.openxmlformats.org/officeDocument/2006/relationships/image" Target="../media/image256.png"/><Relationship Id="rId34" Type="http://schemas.openxmlformats.org/officeDocument/2006/relationships/image" Target="../media/image181.png"/><Relationship Id="rId50" Type="http://schemas.openxmlformats.org/officeDocument/2006/relationships/image" Target="../media/image197.png"/><Relationship Id="rId55" Type="http://schemas.openxmlformats.org/officeDocument/2006/relationships/image" Target="../media/image202.png"/><Relationship Id="rId76" Type="http://schemas.openxmlformats.org/officeDocument/2006/relationships/image" Target="../media/image223.png"/><Relationship Id="rId97" Type="http://schemas.openxmlformats.org/officeDocument/2006/relationships/image" Target="../media/image244.png"/><Relationship Id="rId104" Type="http://schemas.openxmlformats.org/officeDocument/2006/relationships/image" Target="../media/image251.png"/><Relationship Id="rId7" Type="http://schemas.openxmlformats.org/officeDocument/2006/relationships/image" Target="../media/image154.png"/><Relationship Id="rId71" Type="http://schemas.openxmlformats.org/officeDocument/2006/relationships/image" Target="../media/image218.png"/><Relationship Id="rId92" Type="http://schemas.openxmlformats.org/officeDocument/2006/relationships/image" Target="../media/image239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7.e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4.png"/><Relationship Id="rId3" Type="http://schemas.openxmlformats.org/officeDocument/2006/relationships/image" Target="../media/image259.png"/><Relationship Id="rId7" Type="http://schemas.openxmlformats.org/officeDocument/2006/relationships/image" Target="../media/image263.png"/><Relationship Id="rId2" Type="http://schemas.openxmlformats.org/officeDocument/2006/relationships/image" Target="../media/image25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2.png"/><Relationship Id="rId11" Type="http://schemas.openxmlformats.org/officeDocument/2006/relationships/image" Target="../media/image267.png"/><Relationship Id="rId5" Type="http://schemas.openxmlformats.org/officeDocument/2006/relationships/image" Target="../media/image261.png"/><Relationship Id="rId10" Type="http://schemas.openxmlformats.org/officeDocument/2006/relationships/image" Target="../media/image266.png"/><Relationship Id="rId4" Type="http://schemas.openxmlformats.org/officeDocument/2006/relationships/image" Target="../media/image260.png"/><Relationship Id="rId9" Type="http://schemas.openxmlformats.org/officeDocument/2006/relationships/image" Target="../media/image265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8.em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0.jpeg"/><Relationship Id="rId2" Type="http://schemas.openxmlformats.org/officeDocument/2006/relationships/image" Target="../media/image269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7.emf"/><Relationship Id="rId3" Type="http://schemas.openxmlformats.org/officeDocument/2006/relationships/image" Target="../media/image272.emf"/><Relationship Id="rId7" Type="http://schemas.openxmlformats.org/officeDocument/2006/relationships/image" Target="../media/image276.emf"/><Relationship Id="rId2" Type="http://schemas.openxmlformats.org/officeDocument/2006/relationships/image" Target="../media/image271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5.emf"/><Relationship Id="rId5" Type="http://schemas.openxmlformats.org/officeDocument/2006/relationships/image" Target="../media/image274.emf"/><Relationship Id="rId4" Type="http://schemas.openxmlformats.org/officeDocument/2006/relationships/image" Target="../media/image273.emf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chart" Target="../charts/chart1.xml"/><Relationship Id="rId7" Type="http://schemas.openxmlformats.org/officeDocument/2006/relationships/chart" Target="../charts/chart3.xml"/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png"/><Relationship Id="rId5" Type="http://schemas.openxmlformats.org/officeDocument/2006/relationships/image" Target="../media/image24.emf"/><Relationship Id="rId4" Type="http://schemas.openxmlformats.org/officeDocument/2006/relationships/chart" Target="../charts/char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Relationship Id="rId6" Type="http://schemas.openxmlformats.org/officeDocument/2006/relationships/chart" Target="../charts/chart7.xml"/><Relationship Id="rId5" Type="http://schemas.openxmlformats.org/officeDocument/2006/relationships/chart" Target="../charts/chart6.xml"/><Relationship Id="rId4" Type="http://schemas.openxmlformats.org/officeDocument/2006/relationships/chart" Target="../charts/chart5.xml"/></Relationships>
</file>

<file path=ppt/slides/_rels/slide9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13" Type="http://schemas.microsoft.com/office/2007/relationships/hdphoto" Target="../media/hdphoto2.wdp"/><Relationship Id="rId3" Type="http://schemas.openxmlformats.org/officeDocument/2006/relationships/image" Target="../media/image29.png"/><Relationship Id="rId7" Type="http://schemas.openxmlformats.org/officeDocument/2006/relationships/image" Target="../media/image33.png"/><Relationship Id="rId12" Type="http://schemas.openxmlformats.org/officeDocument/2006/relationships/image" Target="../media/image37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png"/><Relationship Id="rId11" Type="http://schemas.openxmlformats.org/officeDocument/2006/relationships/image" Target="../media/image36.png"/><Relationship Id="rId5" Type="http://schemas.openxmlformats.org/officeDocument/2006/relationships/image" Target="../media/image31.png"/><Relationship Id="rId15" Type="http://schemas.openxmlformats.org/officeDocument/2006/relationships/image" Target="../media/image39.png"/><Relationship Id="rId10" Type="http://schemas.openxmlformats.org/officeDocument/2006/relationships/image" Target="../media/image35.png"/><Relationship Id="rId4" Type="http://schemas.openxmlformats.org/officeDocument/2006/relationships/image" Target="../media/image30.png"/><Relationship Id="rId9" Type="http://schemas.openxmlformats.org/officeDocument/2006/relationships/image" Target="../media/image34.png"/><Relationship Id="rId14" Type="http://schemas.openxmlformats.org/officeDocument/2006/relationships/image" Target="../media/image3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 3"/>
          <p:cNvGraphicFramePr>
            <a:graphicFrameLocks noGrp="1"/>
          </p:cNvGraphicFramePr>
          <p:nvPr/>
        </p:nvGraphicFramePr>
        <p:xfrm>
          <a:off x="431540" y="192900"/>
          <a:ext cx="1485164" cy="302183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126414"/>
                <a:gridCol w="358750"/>
              </a:tblGrid>
              <a:tr h="175760">
                <a:tc>
                  <a:txBody>
                    <a:bodyPr/>
                    <a:lstStyle/>
                    <a:p>
                      <a:pPr algn="ctr" fontAlgn="ctr"/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0160" marR="10160" marT="571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000" u="none" strike="noStrike" dirty="0" smtClean="0">
                          <a:latin typeface="Arial" pitchFamily="34" charset="0"/>
                          <a:cs typeface="Arial" pitchFamily="34" charset="0"/>
                        </a:rPr>
                        <a:t>RIN</a:t>
                      </a:r>
                      <a:endParaRPr lang="en-US" altLang="ja-JP" sz="1000" b="0" i="0" u="none" strike="noStrike" dirty="0" smtClean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0160" marR="10160" marT="571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36173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u="none" strike="noStrike" dirty="0">
                          <a:latin typeface="Arial" pitchFamily="34" charset="0"/>
                          <a:cs typeface="Arial" pitchFamily="34" charset="0"/>
                        </a:rPr>
                        <a:t>DLD1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0160" marR="10160" marT="571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u="none" strike="noStrike" dirty="0">
                          <a:latin typeface="Arial" pitchFamily="34" charset="0"/>
                          <a:cs typeface="Arial" pitchFamily="34" charset="0"/>
                        </a:rPr>
                        <a:t>10.0</a:t>
                      </a:r>
                      <a:endParaRPr lang="en-US" altLang="ja-JP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0160" marR="10160" marT="571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36173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u="none" strike="noStrike" dirty="0">
                          <a:latin typeface="Arial" pitchFamily="34" charset="0"/>
                          <a:cs typeface="Arial" pitchFamily="34" charset="0"/>
                        </a:rPr>
                        <a:t>HEK293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0160" marR="10160" marT="571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u="none" strike="noStrike" dirty="0">
                          <a:latin typeface="Arial" pitchFamily="34" charset="0"/>
                          <a:cs typeface="Arial" pitchFamily="34" charset="0"/>
                        </a:rPr>
                        <a:t>10.0</a:t>
                      </a:r>
                      <a:endParaRPr lang="en-US" altLang="ja-JP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0160" marR="10160" marT="571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36173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u="none" strike="noStrike" dirty="0" err="1">
                          <a:latin typeface="Arial" pitchFamily="34" charset="0"/>
                          <a:cs typeface="Arial" pitchFamily="34" charset="0"/>
                        </a:rPr>
                        <a:t>HeLa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0160" marR="10160" marT="571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u="none" strike="noStrike" dirty="0">
                          <a:latin typeface="Arial" pitchFamily="34" charset="0"/>
                          <a:cs typeface="Arial" pitchFamily="34" charset="0"/>
                        </a:rPr>
                        <a:t>10.0</a:t>
                      </a:r>
                      <a:endParaRPr lang="en-US" altLang="ja-JP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0160" marR="10160" marT="571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36173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u="none" strike="noStrike" dirty="0">
                          <a:latin typeface="Arial" pitchFamily="34" charset="0"/>
                          <a:cs typeface="Arial" pitchFamily="34" charset="0"/>
                        </a:rPr>
                        <a:t>MCF7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0160" marR="10160" marT="571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u="none" strike="noStrike" dirty="0">
                          <a:latin typeface="Arial" pitchFamily="34" charset="0"/>
                          <a:cs typeface="Arial" pitchFamily="34" charset="0"/>
                        </a:rPr>
                        <a:t>7.7</a:t>
                      </a:r>
                      <a:endParaRPr lang="en-US" altLang="ja-JP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0160" marR="10160" marT="571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36173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u="none" strike="noStrike" dirty="0">
                          <a:latin typeface="Arial" pitchFamily="34" charset="0"/>
                          <a:cs typeface="Arial" pitchFamily="34" charset="0"/>
                        </a:rPr>
                        <a:t>Adipose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0160" marR="10160" marT="571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u="none" strike="noStrike" dirty="0">
                          <a:latin typeface="Arial" pitchFamily="34" charset="0"/>
                          <a:cs typeface="Arial" pitchFamily="34" charset="0"/>
                        </a:rPr>
                        <a:t>8.2</a:t>
                      </a:r>
                      <a:endParaRPr lang="en-US" altLang="ja-JP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0160" marR="10160" marT="571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36173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u="none" strike="noStrike" dirty="0">
                          <a:latin typeface="Arial" pitchFamily="34" charset="0"/>
                          <a:cs typeface="Arial" pitchFamily="34" charset="0"/>
                        </a:rPr>
                        <a:t>Lung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0160" marR="10160" marT="571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u="none" strike="noStrike" dirty="0">
                          <a:latin typeface="Arial" pitchFamily="34" charset="0"/>
                          <a:cs typeface="Arial" pitchFamily="34" charset="0"/>
                        </a:rPr>
                        <a:t>9.0</a:t>
                      </a:r>
                      <a:endParaRPr lang="en-US" altLang="ja-JP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0160" marR="10160" marT="571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36173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u="none" strike="noStrike" dirty="0">
                          <a:latin typeface="Arial" pitchFamily="34" charset="0"/>
                          <a:cs typeface="Arial" pitchFamily="34" charset="0"/>
                        </a:rPr>
                        <a:t>Ovary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0160" marR="10160" marT="571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u="none" strike="noStrike" dirty="0">
                          <a:latin typeface="Arial" pitchFamily="34" charset="0"/>
                          <a:cs typeface="Arial" pitchFamily="34" charset="0"/>
                        </a:rPr>
                        <a:t>8.7</a:t>
                      </a:r>
                      <a:endParaRPr lang="en-US" altLang="ja-JP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0160" marR="10160" marT="571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36173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u="none" strike="noStrike" dirty="0">
                          <a:latin typeface="Arial" pitchFamily="34" charset="0"/>
                          <a:cs typeface="Arial" pitchFamily="34" charset="0"/>
                        </a:rPr>
                        <a:t>Brain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0160" marR="10160" marT="571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u="none" strike="noStrike" dirty="0">
                          <a:latin typeface="Arial" pitchFamily="34" charset="0"/>
                          <a:cs typeface="Arial" pitchFamily="34" charset="0"/>
                        </a:rPr>
                        <a:t>8.7</a:t>
                      </a:r>
                      <a:endParaRPr lang="en-US" altLang="ja-JP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0160" marR="10160" marT="571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36173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u="none" strike="noStrike" dirty="0">
                          <a:latin typeface="Arial" pitchFamily="34" charset="0"/>
                          <a:cs typeface="Arial" pitchFamily="34" charset="0"/>
                        </a:rPr>
                        <a:t>Breast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0160" marR="10160" marT="571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u="none" strike="noStrike" dirty="0">
                          <a:latin typeface="Arial" pitchFamily="34" charset="0"/>
                          <a:cs typeface="Arial" pitchFamily="34" charset="0"/>
                        </a:rPr>
                        <a:t>4.3</a:t>
                      </a:r>
                      <a:endParaRPr lang="en-US" altLang="ja-JP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0160" marR="10160" marT="571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36173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u="none" strike="noStrike" dirty="0">
                          <a:latin typeface="Arial" pitchFamily="34" charset="0"/>
                          <a:cs typeface="Arial" pitchFamily="34" charset="0"/>
                        </a:rPr>
                        <a:t>Colon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0160" marR="10160" marT="571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u="none" strike="noStrike" dirty="0">
                          <a:latin typeface="Arial" pitchFamily="34" charset="0"/>
                          <a:cs typeface="Arial" pitchFamily="34" charset="0"/>
                        </a:rPr>
                        <a:t>7.8</a:t>
                      </a:r>
                      <a:endParaRPr lang="en-US" altLang="ja-JP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0160" marR="10160" marT="571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36173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u="none" strike="noStrike" dirty="0">
                          <a:latin typeface="Arial" pitchFamily="34" charset="0"/>
                          <a:cs typeface="Arial" pitchFamily="34" charset="0"/>
                        </a:rPr>
                        <a:t>Heart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0160" marR="10160" marT="571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u="none" strike="noStrike" dirty="0">
                          <a:latin typeface="Arial" pitchFamily="34" charset="0"/>
                          <a:cs typeface="Arial" pitchFamily="34" charset="0"/>
                        </a:rPr>
                        <a:t>9.6</a:t>
                      </a:r>
                      <a:endParaRPr lang="en-US" altLang="ja-JP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0160" marR="10160" marT="571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36173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u="none" strike="noStrike" dirty="0">
                          <a:latin typeface="Arial" pitchFamily="34" charset="0"/>
                          <a:cs typeface="Arial" pitchFamily="34" charset="0"/>
                        </a:rPr>
                        <a:t>Kidney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0160" marR="10160" marT="571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u="none" strike="noStrike" dirty="0">
                          <a:latin typeface="Arial" pitchFamily="34" charset="0"/>
                          <a:cs typeface="Arial" pitchFamily="34" charset="0"/>
                        </a:rPr>
                        <a:t>8.8</a:t>
                      </a:r>
                      <a:endParaRPr lang="en-US" altLang="ja-JP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0160" marR="10160" marT="571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36173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u="none" strike="noStrike" dirty="0">
                          <a:latin typeface="Arial" pitchFamily="34" charset="0"/>
                          <a:cs typeface="Arial" pitchFamily="34" charset="0"/>
                        </a:rPr>
                        <a:t>Liver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0160" marR="10160" marT="571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u="none" strike="noStrike" dirty="0">
                          <a:latin typeface="Arial" pitchFamily="34" charset="0"/>
                          <a:cs typeface="Arial" pitchFamily="34" charset="0"/>
                        </a:rPr>
                        <a:t>9.4</a:t>
                      </a:r>
                      <a:endParaRPr lang="en-US" altLang="ja-JP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0160" marR="10160" marT="571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36173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u="none" strike="noStrike" dirty="0">
                          <a:latin typeface="Arial" pitchFamily="34" charset="0"/>
                          <a:cs typeface="Arial" pitchFamily="34" charset="0"/>
                        </a:rPr>
                        <a:t>Lymph Node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0160" marR="10160" marT="571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u="none" strike="noStrike" dirty="0">
                          <a:latin typeface="Arial" pitchFamily="34" charset="0"/>
                          <a:cs typeface="Arial" pitchFamily="34" charset="0"/>
                        </a:rPr>
                        <a:t>8.5</a:t>
                      </a:r>
                      <a:endParaRPr lang="en-US" altLang="ja-JP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0160" marR="10160" marT="571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36173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u="none" strike="noStrike" dirty="0">
                          <a:latin typeface="Arial" pitchFamily="34" charset="0"/>
                          <a:cs typeface="Arial" pitchFamily="34" charset="0"/>
                        </a:rPr>
                        <a:t>Prostate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0160" marR="10160" marT="571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u="none" strike="noStrike" dirty="0">
                          <a:latin typeface="Arial" pitchFamily="34" charset="0"/>
                          <a:cs typeface="Arial" pitchFamily="34" charset="0"/>
                        </a:rPr>
                        <a:t>6.0</a:t>
                      </a:r>
                      <a:endParaRPr lang="en-US" altLang="ja-JP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0160" marR="10160" marT="571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36173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u="none" strike="noStrike" dirty="0">
                          <a:latin typeface="Arial" pitchFamily="34" charset="0"/>
                          <a:cs typeface="Arial" pitchFamily="34" charset="0"/>
                        </a:rPr>
                        <a:t>Skeletal Muscle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0160" marR="10160" marT="571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u="none" strike="noStrike" dirty="0">
                          <a:latin typeface="Arial" pitchFamily="34" charset="0"/>
                          <a:cs typeface="Arial" pitchFamily="34" charset="0"/>
                        </a:rPr>
                        <a:t>9.9</a:t>
                      </a:r>
                      <a:endParaRPr lang="en-US" altLang="ja-JP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0160" marR="10160" marT="571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36173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u="none" strike="noStrike" dirty="0">
                          <a:latin typeface="Arial" pitchFamily="34" charset="0"/>
                          <a:cs typeface="Arial" pitchFamily="34" charset="0"/>
                        </a:rPr>
                        <a:t>Testis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0160" marR="10160" marT="571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u="none" strike="noStrike" dirty="0">
                          <a:latin typeface="Arial" pitchFamily="34" charset="0"/>
                          <a:cs typeface="Arial" pitchFamily="34" charset="0"/>
                        </a:rPr>
                        <a:t>9.3</a:t>
                      </a:r>
                      <a:endParaRPr lang="en-US" altLang="ja-JP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0160" marR="10160" marT="571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36173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u="none" strike="noStrike" dirty="0">
                          <a:latin typeface="Arial" pitchFamily="34" charset="0"/>
                          <a:cs typeface="Arial" pitchFamily="34" charset="0"/>
                        </a:rPr>
                        <a:t>Thyroid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0160" marR="10160" marT="571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u="none" strike="noStrike" dirty="0">
                          <a:latin typeface="Arial" pitchFamily="34" charset="0"/>
                          <a:cs typeface="Arial" pitchFamily="34" charset="0"/>
                        </a:rPr>
                        <a:t>8.9</a:t>
                      </a:r>
                      <a:endParaRPr lang="en-US" altLang="ja-JP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0160" marR="10160" marT="571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sp>
        <p:nvSpPr>
          <p:cNvPr id="5" name="テキスト ボックス 4"/>
          <p:cNvSpPr txBox="1"/>
          <p:nvPr/>
        </p:nvSpPr>
        <p:spPr>
          <a:xfrm>
            <a:off x="0" y="-672"/>
            <a:ext cx="7005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b="1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A</a:t>
            </a:r>
            <a:endParaRPr kumimoji="1" lang="ja-JP" altLang="en-US" b="1" dirty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76745" y="9791"/>
            <a:ext cx="1764664" cy="16682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 l="5026"/>
          <a:stretch>
            <a:fillRect/>
          </a:stretch>
        </p:blipFill>
        <p:spPr bwMode="auto">
          <a:xfrm>
            <a:off x="3986935" y="57885"/>
            <a:ext cx="1700901" cy="15808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322281" y="57885"/>
            <a:ext cx="1750219" cy="15808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366755" y="1768075"/>
            <a:ext cx="1588987" cy="1544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020520" y="1858084"/>
            <a:ext cx="1719113" cy="15179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697125" y="1813080"/>
            <a:ext cx="1771779" cy="15440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362310" y="1813080"/>
            <a:ext cx="1665185" cy="15495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5" name="Picture 11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051720" y="3433260"/>
            <a:ext cx="1695444" cy="15218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6" name="Picture 12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3761910" y="3388255"/>
            <a:ext cx="1778961" cy="15974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7" name="Picture 13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5514292" y="3388255"/>
            <a:ext cx="1683771" cy="1584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8" name="Picture 14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7362310" y="3402951"/>
            <a:ext cx="1755195" cy="15597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9" name="Picture 15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251520" y="3433260"/>
            <a:ext cx="1718168" cy="1511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40" name="Picture 16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206515" y="4961300"/>
            <a:ext cx="1800200" cy="1582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41" name="Picture 17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2006715" y="5004175"/>
            <a:ext cx="1749371" cy="1575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42" name="Picture 18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3761910" y="5049180"/>
            <a:ext cx="1685891" cy="1481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43" name="Picture 19"/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5427095" y="5008435"/>
            <a:ext cx="1723812" cy="15048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44" name="Picture 20"/>
          <p:cNvPicPr>
            <a:picLocks noChangeAspect="1" noChangeArrowheads="1"/>
          </p:cNvPicPr>
          <p:nvPr/>
        </p:nvPicPr>
        <p:blipFill>
          <a:blip r:embed="rId18" cstate="print"/>
          <a:srcRect/>
          <a:stretch>
            <a:fillRect/>
          </a:stretch>
        </p:blipFill>
        <p:spPr bwMode="auto">
          <a:xfrm>
            <a:off x="7317305" y="5003392"/>
            <a:ext cx="1710190" cy="1518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19" cstate="print"/>
          <a:srcRect/>
          <a:stretch>
            <a:fillRect/>
          </a:stretch>
        </p:blipFill>
        <p:spPr bwMode="auto">
          <a:xfrm>
            <a:off x="5652120" y="12880"/>
            <a:ext cx="1698658" cy="1624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テキスト ボックス 5"/>
          <p:cNvSpPr txBox="1"/>
          <p:nvPr/>
        </p:nvSpPr>
        <p:spPr>
          <a:xfrm>
            <a:off x="5412095" y="6488668"/>
            <a:ext cx="37319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en-US" altLang="ja-JP" dirty="0" smtClean="0">
                <a:latin typeface="Arial" pitchFamily="34" charset="0"/>
                <a:cs typeface="Arial" pitchFamily="34" charset="0"/>
              </a:rPr>
              <a:t>Supplementary Figure S1</a:t>
            </a:r>
            <a:endParaRPr kumimoji="1" lang="ja-JP" altLang="en-US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701570" y="201238"/>
            <a:ext cx="5662628" cy="39928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テキスト ボックス 6"/>
          <p:cNvSpPr txBox="1"/>
          <p:nvPr/>
        </p:nvSpPr>
        <p:spPr>
          <a:xfrm>
            <a:off x="5352084" y="6488668"/>
            <a:ext cx="37919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en-US" altLang="ja-JP" dirty="0" smtClean="0">
                <a:latin typeface="Arial" pitchFamily="34" charset="0"/>
                <a:cs typeface="Arial" pitchFamily="34" charset="0"/>
              </a:rPr>
              <a:t>Supplementary Figure S4</a:t>
            </a:r>
            <a:endParaRPr kumimoji="1" lang="ja-JP" alt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251460" y="188595"/>
            <a:ext cx="4915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b="1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A</a:t>
            </a:r>
            <a:endParaRPr kumimoji="1" lang="ja-JP" altLang="en-US" b="1" dirty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206515" y="4149080"/>
            <a:ext cx="4915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b="1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B</a:t>
            </a:r>
            <a:endParaRPr kumimoji="1" lang="ja-JP" altLang="en-US" b="1" dirty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5967155" y="4104075"/>
            <a:ext cx="4915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b="1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C</a:t>
            </a:r>
            <a:endParaRPr kumimoji="1" lang="ja-JP" altLang="en-US" b="1" dirty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graphicFrame>
        <p:nvGraphicFramePr>
          <p:cNvPr id="12" name="グラフ 11"/>
          <p:cNvGraphicFramePr/>
          <p:nvPr/>
        </p:nvGraphicFramePr>
        <p:xfrm>
          <a:off x="3413365" y="4578571"/>
          <a:ext cx="2520280" cy="166518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3" name="テキスト ボックス 12"/>
          <p:cNvSpPr txBox="1"/>
          <p:nvPr/>
        </p:nvSpPr>
        <p:spPr>
          <a:xfrm rot="16200000">
            <a:off x="-438726" y="5084928"/>
            <a:ext cx="145912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000" dirty="0" smtClean="0">
                <a:latin typeface="Helvetica" pitchFamily="34" charset="0"/>
                <a:cs typeface="Helvetica" pitchFamily="34" charset="0"/>
              </a:rPr>
              <a:t>TATA motif </a:t>
            </a:r>
          </a:p>
          <a:p>
            <a:r>
              <a:rPr lang="en-US" altLang="ja-JP" sz="1000" dirty="0" smtClean="0">
                <a:latin typeface="Helvetica" pitchFamily="34" charset="0"/>
                <a:cs typeface="Helvetica" pitchFamily="34" charset="0"/>
              </a:rPr>
              <a:t>Number of TSC pairs </a:t>
            </a:r>
            <a:endParaRPr kumimoji="1" lang="ja-JP" altLang="en-US" sz="1000" dirty="0" smtClean="0">
              <a:latin typeface="Helvetica" pitchFamily="34" charset="0"/>
              <a:cs typeface="Helvetica" pitchFamily="34" charset="0"/>
            </a:endParaRPr>
          </a:p>
        </p:txBody>
      </p:sp>
      <p:sp>
        <p:nvSpPr>
          <p:cNvPr id="14" name="テキスト ボックス 13"/>
          <p:cNvSpPr txBox="1"/>
          <p:nvPr/>
        </p:nvSpPr>
        <p:spPr>
          <a:xfrm rot="16200000">
            <a:off x="2496988" y="4986083"/>
            <a:ext cx="166518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000" dirty="0" err="1" smtClean="0">
                <a:latin typeface="Helvetica" pitchFamily="34" charset="0"/>
                <a:cs typeface="Helvetica" pitchFamily="34" charset="0"/>
              </a:rPr>
              <a:t>CpG</a:t>
            </a:r>
            <a:r>
              <a:rPr lang="en-US" altLang="ja-JP" sz="1000" dirty="0" smtClean="0">
                <a:latin typeface="Helvetica" pitchFamily="34" charset="0"/>
                <a:cs typeface="Helvetica" pitchFamily="34" charset="0"/>
              </a:rPr>
              <a:t> island overlapped</a:t>
            </a:r>
          </a:p>
          <a:p>
            <a:r>
              <a:rPr lang="en-US" altLang="ja-JP" sz="1000" dirty="0" smtClean="0">
                <a:latin typeface="Helvetica" pitchFamily="34" charset="0"/>
                <a:cs typeface="Helvetica" pitchFamily="34" charset="0"/>
              </a:rPr>
              <a:t>Number of TSC pairs</a:t>
            </a:r>
            <a:endParaRPr kumimoji="1" lang="ja-JP" altLang="en-US" sz="1000" dirty="0" smtClean="0">
              <a:latin typeface="Helvetica" pitchFamily="34" charset="0"/>
              <a:cs typeface="Helvetica" pitchFamily="34" charset="0"/>
            </a:endParaRPr>
          </a:p>
        </p:txBody>
      </p:sp>
      <p:graphicFrame>
        <p:nvGraphicFramePr>
          <p:cNvPr id="15" name="グラフ 14"/>
          <p:cNvGraphicFramePr/>
          <p:nvPr/>
        </p:nvGraphicFramePr>
        <p:xfrm>
          <a:off x="450822" y="4555420"/>
          <a:ext cx="2700283" cy="171019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6" name="グラフ 15"/>
          <p:cNvGraphicFramePr/>
          <p:nvPr/>
        </p:nvGraphicFramePr>
        <p:xfrm>
          <a:off x="6190885" y="4576250"/>
          <a:ext cx="2973398" cy="165592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17" name="テキスト ボックス 16"/>
          <p:cNvSpPr txBox="1"/>
          <p:nvPr/>
        </p:nvSpPr>
        <p:spPr>
          <a:xfrm rot="16200000">
            <a:off x="5188123" y="5091648"/>
            <a:ext cx="188095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000" dirty="0" smtClean="0">
                <a:latin typeface="Helvetica" pitchFamily="34" charset="0"/>
                <a:cs typeface="Helvetica" pitchFamily="34" charset="0"/>
              </a:rPr>
              <a:t>Poly(A)- addition signal motif</a:t>
            </a:r>
          </a:p>
          <a:p>
            <a:r>
              <a:rPr lang="en-US" altLang="ja-JP" sz="1000" dirty="0" smtClean="0">
                <a:latin typeface="Helvetica" pitchFamily="34" charset="0"/>
                <a:cs typeface="Helvetica" pitchFamily="34" charset="0"/>
              </a:rPr>
              <a:t> Number of PAC pairs</a:t>
            </a:r>
            <a:endParaRPr kumimoji="1" lang="ja-JP" altLang="en-US" sz="1000" dirty="0" smtClean="0">
              <a:latin typeface="Helvetica" pitchFamily="34" charset="0"/>
              <a:cs typeface="Helvetic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 3"/>
          <p:cNvGraphicFramePr>
            <a:graphicFrameLocks noGrp="1"/>
          </p:cNvGraphicFramePr>
          <p:nvPr/>
        </p:nvGraphicFramePr>
        <p:xfrm>
          <a:off x="836585" y="683695"/>
          <a:ext cx="6885763" cy="3360011"/>
        </p:xfrm>
        <a:graphic>
          <a:graphicData uri="http://schemas.openxmlformats.org/drawingml/2006/table">
            <a:tbl>
              <a:tblPr/>
              <a:tblGrid>
                <a:gridCol w="811216"/>
                <a:gridCol w="1047518"/>
                <a:gridCol w="1079530"/>
                <a:gridCol w="1315833"/>
                <a:gridCol w="1315833"/>
                <a:gridCol w="1315833"/>
              </a:tblGrid>
              <a:tr h="150650">
                <a:tc>
                  <a:txBody>
                    <a:bodyPr/>
                    <a:lstStyle/>
                    <a:p>
                      <a:pPr algn="l" fontAlgn="ctr"/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211" marR="7211" marT="7211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0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　</a:t>
                      </a:r>
                    </a:p>
                  </a:txBody>
                  <a:tcPr marL="7211" marR="7211" marT="7211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DLD1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211" marR="7211" marT="7211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HEK293</a:t>
                      </a:r>
                    </a:p>
                  </a:txBody>
                  <a:tcPr marL="7211" marR="7211" marT="7211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 dirty="0" err="1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Hela</a:t>
                      </a:r>
                      <a:endParaRPr lang="en-US" sz="1000" b="0" i="0" u="none" strike="noStrike" dirty="0" smtClean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211" marR="7211" marT="7211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MCF7</a:t>
                      </a:r>
                    </a:p>
                  </a:txBody>
                  <a:tcPr marL="7211" marR="7211" marT="7211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1036"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 dirty="0" err="1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Pol</a:t>
                      </a:r>
                      <a:r>
                        <a:rPr lang="ja-JP" alt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II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211" marR="7211" marT="7211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GAPDH 30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211" marR="7211" marT="7211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(previous paper)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373.53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59.86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29.00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51036">
                <a:tc vMerge="1">
                  <a:txBody>
                    <a:bodyPr/>
                    <a:lstStyle/>
                    <a:p>
                      <a:pPr algn="ctr" rtl="0" fontAlgn="ctr"/>
                      <a:endParaRPr lang="en-US" sz="1000" b="1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211" marR="7211" marT="7211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GAPDH-359</a:t>
                      </a:r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211" marR="7211" marT="7211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en-US" sz="1000" b="0" i="0" u="none" strike="noStrike" dirty="0" smtClean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56.93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7.45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773.00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1036"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H3K4me3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211" marR="7211" marT="7211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GAPDH 30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211" marR="7211" marT="7211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(previous paper)</a:t>
                      </a:r>
                      <a:endParaRPr lang="en-US" sz="1000" b="0" i="0" u="none" strike="noStrike" dirty="0" smtClean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7292.09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1222.78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272.58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51036">
                <a:tc vMerge="1">
                  <a:txBody>
                    <a:bodyPr/>
                    <a:lstStyle/>
                    <a:p>
                      <a:pPr algn="ctr" fontAlgn="ctr"/>
                      <a:endParaRPr lang="ja-JP" altLang="en-US" sz="1000" b="1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211" marR="7211" marT="721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GAPDH-359</a:t>
                      </a:r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211" marR="7211" marT="721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en-US" sz="1000" b="0" i="0" u="none" strike="noStrike" dirty="0" smtClean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510.74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199.68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46.86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1036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H3K27Ac</a:t>
                      </a:r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211" marR="7211" marT="7211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ACTB</a:t>
                      </a:r>
                      <a:r>
                        <a:rPr lang="en-US" altLang="ja-JP" sz="1000" b="0" i="0" u="none" strike="noStrike" baseline="0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 356</a:t>
                      </a:r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211" marR="7211" marT="7211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(previous paper)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2.87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192.73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113.99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51036">
                <a:tc vMerge="1">
                  <a:txBody>
                    <a:bodyPr/>
                    <a:lstStyle/>
                    <a:p>
                      <a:pPr algn="ctr" fontAlgn="ctr"/>
                      <a:endParaRPr lang="ja-JP" altLang="en-US" sz="1000" b="1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211" marR="7211" marT="721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CDKN1A 3959</a:t>
                      </a:r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211" marR="7211" marT="721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3.66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22.39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7.03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1036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H3K27me3</a:t>
                      </a:r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211" marR="7211" marT="7211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HOXD13 -538</a:t>
                      </a:r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211" marR="7211" marT="7211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(previous paper)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7.24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37.44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5.21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51036">
                <a:tc vMerge="1">
                  <a:txBody>
                    <a:bodyPr/>
                    <a:lstStyle/>
                    <a:p>
                      <a:pPr algn="ctr" fontAlgn="ctr"/>
                      <a:endParaRPr lang="ja-JP" altLang="en-US" sz="1000" b="1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211" marR="7211" marT="721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HOXD13</a:t>
                      </a:r>
                      <a:r>
                        <a:rPr lang="en-US" altLang="ja-JP" sz="1000" b="0" i="0" u="none" strike="noStrike" baseline="0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 -925</a:t>
                      </a:r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211" marR="7211" marT="721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6.55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43.31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7.35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1036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H3K36me3</a:t>
                      </a:r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211" marR="7211" marT="7211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GAPDH </a:t>
                      </a:r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211" marR="7211" marT="7211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30.30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8.19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0.12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8.08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1036">
                <a:tc vMerge="1">
                  <a:txBody>
                    <a:bodyPr/>
                    <a:lstStyle/>
                    <a:p>
                      <a:pPr algn="ctr" fontAlgn="ctr"/>
                      <a:endParaRPr lang="ja-JP" altLang="en-US" sz="1000" b="1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211" marR="7211" marT="721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ACTB</a:t>
                      </a:r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211" marR="7211" marT="721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137.81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46.89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26.95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19.11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1036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H3K4me1</a:t>
                      </a:r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211" marR="7211" marT="7211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GAPDH 2165</a:t>
                      </a:r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211" marR="7211" marT="7211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29.14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8.93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19.56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31.25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1036">
                <a:tc vMerge="1">
                  <a:txBody>
                    <a:bodyPr/>
                    <a:lstStyle/>
                    <a:p>
                      <a:pPr algn="ctr" fontAlgn="ctr"/>
                      <a:endParaRPr lang="ja-JP" altLang="en-US" sz="1000" b="1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211" marR="7211" marT="721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CDKN1A</a:t>
                      </a:r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211" marR="7211" marT="721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39.34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8.47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25.46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32.82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1036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CTCF</a:t>
                      </a:r>
                    </a:p>
                  </a:txBody>
                  <a:tcPr marL="7211" marR="7211" marT="7211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CTCF-1</a:t>
                      </a:r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211" marR="7211" marT="7211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N.S.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2.97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1.25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3.07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1036">
                <a:tc vMerge="1">
                  <a:txBody>
                    <a:bodyPr/>
                    <a:lstStyle/>
                    <a:p>
                      <a:pPr algn="ctr" fontAlgn="ctr"/>
                      <a:endParaRPr lang="en-US" altLang="ja-JP" sz="1000" b="1" i="0" u="none" strike="noStrike" dirty="0" smtClean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211" marR="7211" marT="721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CTCF-2</a:t>
                      </a:r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211" marR="7211" marT="721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7.07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3.83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1.49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3.62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1036">
                <a:tc vMerge="1">
                  <a:txBody>
                    <a:bodyPr/>
                    <a:lstStyle/>
                    <a:p>
                      <a:pPr algn="ctr" fontAlgn="ctr"/>
                      <a:endParaRPr lang="en-US" altLang="ja-JP" sz="1000" b="1" i="0" u="none" strike="noStrike" dirty="0" smtClean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211" marR="7211" marT="721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CTCF-3</a:t>
                      </a:r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211" marR="7211" marT="721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1.06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0.12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1.63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4.23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1036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CTD-PS2</a:t>
                      </a:r>
                    </a:p>
                  </a:txBody>
                  <a:tcPr marL="7211" marR="7211" marT="7211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GAPDH_3end</a:t>
                      </a:r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211" marR="7211" marT="7211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0.38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0.59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0.46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1.41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1036">
                <a:tc vMerge="1">
                  <a:txBody>
                    <a:bodyPr/>
                    <a:lstStyle/>
                    <a:p>
                      <a:pPr algn="ctr" fontAlgn="ctr"/>
                      <a:endParaRPr lang="en-US" altLang="ja-JP" sz="1000" b="1" i="0" u="none" strike="noStrike" dirty="0" smtClean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211" marR="7211" marT="721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NM153339_</a:t>
                      </a:r>
                      <a:r>
                        <a:rPr lang="en-US" altLang="ja-JP" sz="1000" b="0" i="0" u="none" strike="noStrike" baseline="0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3end</a:t>
                      </a:r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211" marR="7211" marT="721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5.02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6.33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3.67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6.40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1036">
                <a:tc vMerge="1">
                  <a:txBody>
                    <a:bodyPr/>
                    <a:lstStyle/>
                    <a:p>
                      <a:pPr algn="ctr" fontAlgn="ctr"/>
                      <a:endParaRPr lang="en-US" altLang="ja-JP" sz="1000" b="1" i="0" u="none" strike="noStrike" dirty="0" smtClean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211" marR="7211" marT="721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NM004781_3end</a:t>
                      </a:r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211" marR="7211" marT="721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1.20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2.15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0.41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3.08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1036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Rad21</a:t>
                      </a:r>
                    </a:p>
                  </a:txBody>
                  <a:tcPr marL="7211" marR="7211" marT="7211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CSNP</a:t>
                      </a:r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211" marR="7211" marT="7211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8.18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31.62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1.85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8.61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1036">
                <a:tc vMerge="1">
                  <a:txBody>
                    <a:bodyPr/>
                    <a:lstStyle/>
                    <a:p>
                      <a:pPr algn="ctr" fontAlgn="ctr"/>
                      <a:endParaRPr lang="en-US" altLang="ja-JP" sz="1000" b="1" i="0" u="none" strike="noStrike" dirty="0" smtClean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211" marR="7211" marT="721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ERE2</a:t>
                      </a:r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211" marR="7211" marT="721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18.23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7.24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4.46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16.19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テキスト ボックス 4"/>
          <p:cNvSpPr txBox="1"/>
          <p:nvPr/>
        </p:nvSpPr>
        <p:spPr>
          <a:xfrm>
            <a:off x="5363580" y="6488668"/>
            <a:ext cx="37804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en-US" altLang="ja-JP" dirty="0" smtClean="0">
                <a:latin typeface="Arial" pitchFamily="34" charset="0"/>
                <a:cs typeface="Arial" pitchFamily="34" charset="0"/>
              </a:rPr>
              <a:t>Supplementary Figure S5</a:t>
            </a:r>
            <a:endParaRPr kumimoji="1" lang="ja-JP" alt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0" y="0"/>
            <a:ext cx="4915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b="1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A</a:t>
            </a:r>
            <a:endParaRPr kumimoji="1" lang="ja-JP" altLang="en-US" b="1" dirty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図 65" descr="HEK293_H3K4me1_IP_WCE_density_ov5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103074" y="3347780"/>
            <a:ext cx="648000" cy="540000"/>
          </a:xfrm>
          <a:prstGeom prst="rect">
            <a:avLst/>
          </a:prstGeom>
        </p:spPr>
      </p:pic>
      <p:pic>
        <p:nvPicPr>
          <p:cNvPr id="74" name="図 73" descr="DLD1_H3K27Ac_IP_WCE_density_ov5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444531" y="1303605"/>
            <a:ext cx="648000" cy="540000"/>
          </a:xfrm>
          <a:prstGeom prst="rect">
            <a:avLst/>
          </a:prstGeom>
        </p:spPr>
      </p:pic>
      <p:sp>
        <p:nvSpPr>
          <p:cNvPr id="4" name="テキスト ボックス 3"/>
          <p:cNvSpPr txBox="1"/>
          <p:nvPr/>
        </p:nvSpPr>
        <p:spPr>
          <a:xfrm>
            <a:off x="5363580" y="6488668"/>
            <a:ext cx="37804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en-US" altLang="ja-JP" dirty="0" smtClean="0">
                <a:latin typeface="Arial" pitchFamily="34" charset="0"/>
                <a:cs typeface="Arial" pitchFamily="34" charset="0"/>
              </a:rPr>
              <a:t>Supplementary Figure S5</a:t>
            </a:r>
            <a:endParaRPr kumimoji="1" lang="ja-JP" alt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0" y="0"/>
            <a:ext cx="4915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b="1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B</a:t>
            </a:r>
            <a:endParaRPr kumimoji="1" lang="ja-JP" altLang="en-US" b="1" dirty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pic>
        <p:nvPicPr>
          <p:cNvPr id="6" name="図 5" descr="HEK293_H3K4me1_IP_WCE_density_un5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103074" y="3811640"/>
            <a:ext cx="648000" cy="540000"/>
          </a:xfrm>
          <a:prstGeom prst="rect">
            <a:avLst/>
          </a:prstGeom>
        </p:spPr>
      </p:pic>
      <p:pic>
        <p:nvPicPr>
          <p:cNvPr id="9" name="図 8" descr="HEK293_H3K4me1_IP_WCE_ov5.png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2731" t="6818" r="5324" b="15972"/>
          <a:stretch/>
        </p:blipFill>
        <p:spPr>
          <a:xfrm>
            <a:off x="2232825" y="2392335"/>
            <a:ext cx="458486" cy="432000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pic>
        <p:nvPicPr>
          <p:cNvPr id="10" name="図 9" descr="HEK293_H3K4me1_IP_WCE_un5.png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2731" t="7175" r="5325" b="16204"/>
          <a:stretch/>
        </p:blipFill>
        <p:spPr>
          <a:xfrm>
            <a:off x="2232825" y="2840498"/>
            <a:ext cx="462018" cy="432000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pic>
        <p:nvPicPr>
          <p:cNvPr id="12" name="図 11" descr="HEK293_H3K4me3_IP_WCE_ov5.png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2964" t="7176" r="5555" b="15972"/>
          <a:stretch/>
        </p:blipFill>
        <p:spPr>
          <a:xfrm>
            <a:off x="1555394" y="2392335"/>
            <a:ext cx="458025" cy="432000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pic>
        <p:nvPicPr>
          <p:cNvPr id="13" name="図 12" descr="HEK293_H3K4me3_IP_WCE_un5.png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2500" t="6944" r="5556" b="15972"/>
          <a:stretch/>
        </p:blipFill>
        <p:spPr>
          <a:xfrm>
            <a:off x="1555394" y="2840498"/>
            <a:ext cx="459244" cy="432000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pic>
        <p:nvPicPr>
          <p:cNvPr id="14" name="図 13" descr="HEK293_Pol2_IP_WCE_density_ov5.png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762508" y="3347780"/>
            <a:ext cx="648000" cy="540000"/>
          </a:xfrm>
          <a:prstGeom prst="rect">
            <a:avLst/>
          </a:prstGeom>
        </p:spPr>
      </p:pic>
      <p:pic>
        <p:nvPicPr>
          <p:cNvPr id="16" name="図 15" descr="HEK293_Pol2_IP_WCE_density_un5.png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762508" y="3811640"/>
            <a:ext cx="648000" cy="540000"/>
          </a:xfrm>
          <a:prstGeom prst="rect">
            <a:avLst/>
          </a:prstGeom>
        </p:spPr>
      </p:pic>
      <p:pic>
        <p:nvPicPr>
          <p:cNvPr id="17" name="図 16" descr="HEK293_Pol2_IP_WCE_ov5.png"/>
          <p:cNvPicPr>
            <a:picLocks noChangeAspect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3194" t="6712" r="5555" b="16204"/>
          <a:stretch/>
        </p:blipFill>
        <p:spPr>
          <a:xfrm>
            <a:off x="2912449" y="2392335"/>
            <a:ext cx="455351" cy="432000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pic>
        <p:nvPicPr>
          <p:cNvPr id="18" name="図 17" descr="HEK293_Pol2_IP_WCE_un5.png"/>
          <p:cNvPicPr>
            <a:picLocks noChangeAspect="1"/>
          </p:cNvPicPr>
          <p:nvPr/>
        </p:nvPicPr>
        <p:blipFill rotWithShape="1">
          <a:blip r:embed="rId1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3194" t="6944" r="5555" b="15972"/>
          <a:stretch/>
        </p:blipFill>
        <p:spPr>
          <a:xfrm>
            <a:off x="2912449" y="2840498"/>
            <a:ext cx="455351" cy="432000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pic>
        <p:nvPicPr>
          <p:cNvPr id="19" name="図 18" descr="HEK293_H3K27Ac_IP_WCE_density_ov5.png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444531" y="3347780"/>
            <a:ext cx="648000" cy="540000"/>
          </a:xfrm>
          <a:prstGeom prst="rect">
            <a:avLst/>
          </a:prstGeom>
        </p:spPr>
      </p:pic>
      <p:pic>
        <p:nvPicPr>
          <p:cNvPr id="21" name="図 20" descr="HEK293_H3K27Ac_IP_WCE_ov5.png"/>
          <p:cNvPicPr>
            <a:picLocks noChangeAspect="1"/>
          </p:cNvPicPr>
          <p:nvPr/>
        </p:nvPicPr>
        <p:blipFill rotWithShape="1">
          <a:blip r:embed="rId1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2963" t="6944" r="5787" b="16204"/>
          <a:stretch/>
        </p:blipFill>
        <p:spPr>
          <a:xfrm>
            <a:off x="3586374" y="2392335"/>
            <a:ext cx="456723" cy="432000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pic>
        <p:nvPicPr>
          <p:cNvPr id="22" name="図 21" descr="HEK293_H3K27Ac_IP_WCE_un5.png"/>
          <p:cNvPicPr>
            <a:picLocks noChangeAspect="1"/>
          </p:cNvPicPr>
          <p:nvPr/>
        </p:nvPicPr>
        <p:blipFill rotWithShape="1">
          <a:blip r:embed="rId1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2964" t="6944" r="5555" b="16204"/>
          <a:stretch/>
        </p:blipFill>
        <p:spPr>
          <a:xfrm>
            <a:off x="3586374" y="2840498"/>
            <a:ext cx="458024" cy="432000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sp>
        <p:nvSpPr>
          <p:cNvPr id="23" name="テキスト ボックス 22"/>
          <p:cNvSpPr txBox="1"/>
          <p:nvPr/>
        </p:nvSpPr>
        <p:spPr>
          <a:xfrm>
            <a:off x="447460" y="2312605"/>
            <a:ext cx="66717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000" b="1" u="sng" dirty="0" smtClean="0">
                <a:latin typeface="Arial" pitchFamily="34" charset="0"/>
                <a:cs typeface="Arial" pitchFamily="34" charset="0"/>
              </a:rPr>
              <a:t>HEK293</a:t>
            </a:r>
            <a:endParaRPr kumimoji="1" lang="ja-JP" altLang="en-US" sz="1000" b="1" u="sng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28" name="図 27" descr="DLD1_H3K4me3_IP_WCE_ov5.png"/>
          <p:cNvPicPr>
            <a:picLocks noChangeAspect="1"/>
          </p:cNvPicPr>
          <p:nvPr/>
        </p:nvPicPr>
        <p:blipFill rotWithShape="1">
          <a:blip r:embed="rId1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2964" t="7175" r="5555" b="16204"/>
          <a:stretch/>
        </p:blipFill>
        <p:spPr>
          <a:xfrm>
            <a:off x="1555394" y="367365"/>
            <a:ext cx="459408" cy="432000"/>
          </a:xfrm>
          <a:prstGeom prst="rect">
            <a:avLst/>
          </a:prstGeom>
          <a:ln w="1651">
            <a:solidFill>
              <a:schemeClr val="tx1"/>
            </a:solidFill>
          </a:ln>
        </p:spPr>
      </p:pic>
      <p:pic>
        <p:nvPicPr>
          <p:cNvPr id="29" name="図 28" descr="DLD1_H3K4me3_IP_WCE_un5.png"/>
          <p:cNvPicPr>
            <a:picLocks noChangeAspect="1"/>
          </p:cNvPicPr>
          <p:nvPr/>
        </p:nvPicPr>
        <p:blipFill rotWithShape="1">
          <a:blip r:embed="rId1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3194" t="6944" r="5555" b="16204"/>
          <a:stretch/>
        </p:blipFill>
        <p:spPr>
          <a:xfrm>
            <a:off x="1555394" y="806543"/>
            <a:ext cx="456724" cy="432000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pic>
        <p:nvPicPr>
          <p:cNvPr id="1024" name="図 1023" descr="DLD1_H3K4me1_IP_WCE_ov5.png"/>
          <p:cNvPicPr>
            <a:picLocks noChangeAspect="1"/>
          </p:cNvPicPr>
          <p:nvPr/>
        </p:nvPicPr>
        <p:blipFill rotWithShape="1">
          <a:blip r:embed="rId1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3194" t="6944" r="5323" b="16204"/>
          <a:stretch/>
        </p:blipFill>
        <p:spPr>
          <a:xfrm>
            <a:off x="2232825" y="367365"/>
            <a:ext cx="458025" cy="432000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pic>
        <p:nvPicPr>
          <p:cNvPr id="1025" name="図 1024" descr="DLD1_H3K4me1_IP_WCE_un5.png"/>
          <p:cNvPicPr>
            <a:picLocks noChangeAspect="1"/>
          </p:cNvPicPr>
          <p:nvPr/>
        </p:nvPicPr>
        <p:blipFill rotWithShape="1">
          <a:blip r:embed="rId19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3194" t="6713" r="5555" b="15972"/>
          <a:stretch/>
        </p:blipFill>
        <p:spPr>
          <a:xfrm>
            <a:off x="2232825" y="806543"/>
            <a:ext cx="453988" cy="432000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pic>
        <p:nvPicPr>
          <p:cNvPr id="1030" name="図 1029" descr="DLD1_Pol2_IP_WCE_ov5.png"/>
          <p:cNvPicPr>
            <a:picLocks noChangeAspect="1"/>
          </p:cNvPicPr>
          <p:nvPr/>
        </p:nvPicPr>
        <p:blipFill rotWithShape="1">
          <a:blip r:embed="rId20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2964" t="6712" r="5555" b="16204"/>
          <a:stretch/>
        </p:blipFill>
        <p:spPr>
          <a:xfrm>
            <a:off x="2912449" y="367365"/>
            <a:ext cx="456649" cy="432000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pic>
        <p:nvPicPr>
          <p:cNvPr id="1031" name="図 1030" descr="DLD1_Pol2_IP_WCE_un5.png"/>
          <p:cNvPicPr>
            <a:picLocks noChangeAspect="1"/>
          </p:cNvPicPr>
          <p:nvPr/>
        </p:nvPicPr>
        <p:blipFill rotWithShape="1">
          <a:blip r:embed="rId21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2964" t="6944" r="5555" b="15972"/>
          <a:stretch/>
        </p:blipFill>
        <p:spPr>
          <a:xfrm>
            <a:off x="2912449" y="806543"/>
            <a:ext cx="456649" cy="432000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pic>
        <p:nvPicPr>
          <p:cNvPr id="1035" name="図 1034" descr="DLD1_H3K27Ac_IP_WCE_ov5.png"/>
          <p:cNvPicPr>
            <a:picLocks noChangeAspect="1"/>
          </p:cNvPicPr>
          <p:nvPr/>
        </p:nvPicPr>
        <p:blipFill rotWithShape="1">
          <a:blip r:embed="rId2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2912" t="6917" r="5465" b="16071"/>
          <a:stretch/>
        </p:blipFill>
        <p:spPr>
          <a:xfrm>
            <a:off x="3586374" y="367365"/>
            <a:ext cx="457869" cy="432000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pic>
        <p:nvPicPr>
          <p:cNvPr id="1036" name="図 1035" descr="DLD1_H3K27Ac_IP_WCE_un5.png"/>
          <p:cNvPicPr>
            <a:picLocks noChangeAspect="1"/>
          </p:cNvPicPr>
          <p:nvPr/>
        </p:nvPicPr>
        <p:blipFill rotWithShape="1">
          <a:blip r:embed="rId2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2963" t="6713" r="5324" b="15972"/>
          <a:stretch/>
        </p:blipFill>
        <p:spPr>
          <a:xfrm>
            <a:off x="3586374" y="806543"/>
            <a:ext cx="456575" cy="432000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sp>
        <p:nvSpPr>
          <p:cNvPr id="46" name="テキスト ボックス 45"/>
          <p:cNvSpPr txBox="1"/>
          <p:nvPr/>
        </p:nvSpPr>
        <p:spPr>
          <a:xfrm>
            <a:off x="447460" y="270030"/>
            <a:ext cx="51969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000" b="1" u="sng" dirty="0" smtClean="0">
                <a:latin typeface="Arial" pitchFamily="34" charset="0"/>
                <a:cs typeface="Arial" pitchFamily="34" charset="0"/>
              </a:rPr>
              <a:t>DLD1</a:t>
            </a:r>
            <a:endParaRPr kumimoji="1" lang="ja-JP" altLang="en-US" sz="1000" b="1" u="sng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037" name="図 1036" descr="MCF7_H3K4me3_IP_WCE_density_ov5.png"/>
          <p:cNvPicPr>
            <a:picLocks noChangeAspect="1"/>
          </p:cNvPicPr>
          <p:nvPr/>
        </p:nvPicPr>
        <p:blipFill>
          <a:blip r:embed="rId2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427598" y="5368260"/>
            <a:ext cx="648000" cy="540000"/>
          </a:xfrm>
          <a:prstGeom prst="rect">
            <a:avLst/>
          </a:prstGeom>
        </p:spPr>
      </p:pic>
      <p:pic>
        <p:nvPicPr>
          <p:cNvPr id="1038" name="図 1037" descr="MCF7_H3K4me3_IP_WCE_density_un5.png"/>
          <p:cNvPicPr>
            <a:picLocks noChangeAspect="1"/>
          </p:cNvPicPr>
          <p:nvPr/>
        </p:nvPicPr>
        <p:blipFill>
          <a:blip r:embed="rId2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427598" y="5832835"/>
            <a:ext cx="648000" cy="540000"/>
          </a:xfrm>
          <a:prstGeom prst="rect">
            <a:avLst/>
          </a:prstGeom>
        </p:spPr>
      </p:pic>
      <p:pic>
        <p:nvPicPr>
          <p:cNvPr id="1043" name="図 1042" descr="MCF7_H3K4me1_IP_WCE_density_ov5.png"/>
          <p:cNvPicPr>
            <a:picLocks noChangeAspect="1"/>
          </p:cNvPicPr>
          <p:nvPr/>
        </p:nvPicPr>
        <p:blipFill>
          <a:blip r:embed="rId2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103074" y="5368260"/>
            <a:ext cx="648000" cy="540000"/>
          </a:xfrm>
          <a:prstGeom prst="rect">
            <a:avLst/>
          </a:prstGeom>
        </p:spPr>
      </p:pic>
      <p:pic>
        <p:nvPicPr>
          <p:cNvPr id="1044" name="図 1043" descr="MCF7_H3K4me1_IP_WCE_density_un5.png"/>
          <p:cNvPicPr>
            <a:picLocks noChangeAspect="1"/>
          </p:cNvPicPr>
          <p:nvPr/>
        </p:nvPicPr>
        <p:blipFill>
          <a:blip r:embed="rId2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103074" y="5832835"/>
            <a:ext cx="648000" cy="540000"/>
          </a:xfrm>
          <a:prstGeom prst="rect">
            <a:avLst/>
          </a:prstGeom>
        </p:spPr>
      </p:pic>
      <p:pic>
        <p:nvPicPr>
          <p:cNvPr id="1045" name="図 1044" descr="MCF7_H3K4me1_IP_WCE_ov5.png"/>
          <p:cNvPicPr>
            <a:picLocks noChangeAspect="1"/>
          </p:cNvPicPr>
          <p:nvPr/>
        </p:nvPicPr>
        <p:blipFill rotWithShape="1">
          <a:blip r:embed="rId2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2964" t="6712" r="5555" b="16204"/>
          <a:stretch/>
        </p:blipFill>
        <p:spPr>
          <a:xfrm>
            <a:off x="2232825" y="4430775"/>
            <a:ext cx="456649" cy="432000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pic>
        <p:nvPicPr>
          <p:cNvPr id="1047" name="図 1046" descr="MCF7_H3K4me1_IP_WCE_un5.png"/>
          <p:cNvPicPr>
            <a:picLocks noChangeAspect="1"/>
          </p:cNvPicPr>
          <p:nvPr/>
        </p:nvPicPr>
        <p:blipFill rotWithShape="1">
          <a:blip r:embed="rId29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2729" t="6945" r="5557" b="16203"/>
          <a:stretch/>
        </p:blipFill>
        <p:spPr>
          <a:xfrm>
            <a:off x="2232825" y="4880381"/>
            <a:ext cx="459326" cy="432000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pic>
        <p:nvPicPr>
          <p:cNvPr id="1048" name="図 1047" descr="MCF7_Pol2_IP_WCE_density_ov5.png"/>
          <p:cNvPicPr>
            <a:picLocks noChangeAspect="1"/>
          </p:cNvPicPr>
          <p:nvPr/>
        </p:nvPicPr>
        <p:blipFill>
          <a:blip r:embed="rId30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762508" y="5368260"/>
            <a:ext cx="648000" cy="540000"/>
          </a:xfrm>
          <a:prstGeom prst="rect">
            <a:avLst/>
          </a:prstGeom>
        </p:spPr>
      </p:pic>
      <p:pic>
        <p:nvPicPr>
          <p:cNvPr id="1049" name="図 1048" descr="MCF7_Pol2_IP_WCE_density_un5.png"/>
          <p:cNvPicPr>
            <a:picLocks noChangeAspect="1"/>
          </p:cNvPicPr>
          <p:nvPr/>
        </p:nvPicPr>
        <p:blipFill>
          <a:blip r:embed="rId31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762508" y="5832835"/>
            <a:ext cx="648000" cy="540000"/>
          </a:xfrm>
          <a:prstGeom prst="rect">
            <a:avLst/>
          </a:prstGeom>
        </p:spPr>
      </p:pic>
      <p:pic>
        <p:nvPicPr>
          <p:cNvPr id="1050" name="図 1049" descr="HEK293_H3K27Ac_IP_WCE_density_un5.png"/>
          <p:cNvPicPr>
            <a:picLocks noChangeAspect="1"/>
          </p:cNvPicPr>
          <p:nvPr/>
        </p:nvPicPr>
        <p:blipFill>
          <a:blip r:embed="rId3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444531" y="3811640"/>
            <a:ext cx="648000" cy="540000"/>
          </a:xfrm>
          <a:prstGeom prst="rect">
            <a:avLst/>
          </a:prstGeom>
        </p:spPr>
      </p:pic>
      <p:pic>
        <p:nvPicPr>
          <p:cNvPr id="32" name="図 31" descr="MCF7_Pol2_IP_WCE_un5.png"/>
          <p:cNvPicPr>
            <a:picLocks noChangeAspect="1"/>
          </p:cNvPicPr>
          <p:nvPr/>
        </p:nvPicPr>
        <p:blipFill rotWithShape="1">
          <a:blip r:embed="rId3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3194" t="6944" r="5555" b="16204"/>
          <a:stretch/>
        </p:blipFill>
        <p:spPr>
          <a:xfrm>
            <a:off x="2912449" y="4880381"/>
            <a:ext cx="456723" cy="432000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pic>
        <p:nvPicPr>
          <p:cNvPr id="33" name="図 32" descr="MCF7_Pol2_IP_WCE_ov5.png"/>
          <p:cNvPicPr>
            <a:picLocks noChangeAspect="1"/>
          </p:cNvPicPr>
          <p:nvPr/>
        </p:nvPicPr>
        <p:blipFill rotWithShape="1">
          <a:blip r:embed="rId3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2500" t="7175" r="5556" b="15972"/>
          <a:stretch/>
        </p:blipFill>
        <p:spPr>
          <a:xfrm>
            <a:off x="2912449" y="4430775"/>
            <a:ext cx="460626" cy="432000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pic>
        <p:nvPicPr>
          <p:cNvPr id="35" name="図 34" descr="MCF7_H3K27Ac_IP_WCE_density_ov5.png"/>
          <p:cNvPicPr>
            <a:picLocks noChangeAspect="1"/>
          </p:cNvPicPr>
          <p:nvPr/>
        </p:nvPicPr>
        <p:blipFill>
          <a:blip r:embed="rId3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444531" y="5368260"/>
            <a:ext cx="648000" cy="540000"/>
          </a:xfrm>
          <a:prstGeom prst="rect">
            <a:avLst/>
          </a:prstGeom>
        </p:spPr>
      </p:pic>
      <p:pic>
        <p:nvPicPr>
          <p:cNvPr id="36" name="図 35" descr="MCF7_H3K27Ac_IP_WCE_density_un5.png"/>
          <p:cNvPicPr>
            <a:picLocks noChangeAspect="1"/>
          </p:cNvPicPr>
          <p:nvPr/>
        </p:nvPicPr>
        <p:blipFill>
          <a:blip r:embed="rId3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444531" y="5832835"/>
            <a:ext cx="648000" cy="540000"/>
          </a:xfrm>
          <a:prstGeom prst="rect">
            <a:avLst/>
          </a:prstGeom>
        </p:spPr>
      </p:pic>
      <p:pic>
        <p:nvPicPr>
          <p:cNvPr id="37" name="図 36" descr="MCF7_H3K27Ac_IP_WCE_ov5.png"/>
          <p:cNvPicPr>
            <a:picLocks noChangeAspect="1"/>
          </p:cNvPicPr>
          <p:nvPr/>
        </p:nvPicPr>
        <p:blipFill rotWithShape="1">
          <a:blip r:embed="rId3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2964" t="6713" r="5555" b="15972"/>
          <a:stretch/>
        </p:blipFill>
        <p:spPr>
          <a:xfrm>
            <a:off x="3586374" y="4430775"/>
            <a:ext cx="455282" cy="432000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pic>
        <p:nvPicPr>
          <p:cNvPr id="38" name="図 37" descr="MCF7_H3K27Ac_IP_WCE_un5.png"/>
          <p:cNvPicPr>
            <a:picLocks noChangeAspect="1"/>
          </p:cNvPicPr>
          <p:nvPr/>
        </p:nvPicPr>
        <p:blipFill rotWithShape="1">
          <a:blip r:embed="rId3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2964" t="6713" r="5555" b="15972"/>
          <a:stretch/>
        </p:blipFill>
        <p:spPr>
          <a:xfrm>
            <a:off x="3586374" y="4880381"/>
            <a:ext cx="455282" cy="432000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pic>
        <p:nvPicPr>
          <p:cNvPr id="64" name="図 63" descr="HEK293_H3K4me3_IP_WCE_density_ov5.png"/>
          <p:cNvPicPr>
            <a:picLocks noChangeAspect="1"/>
          </p:cNvPicPr>
          <p:nvPr/>
        </p:nvPicPr>
        <p:blipFill>
          <a:blip r:embed="rId39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427598" y="3347780"/>
            <a:ext cx="648000" cy="540000"/>
          </a:xfrm>
          <a:prstGeom prst="rect">
            <a:avLst/>
          </a:prstGeom>
        </p:spPr>
      </p:pic>
      <p:pic>
        <p:nvPicPr>
          <p:cNvPr id="65" name="図 64" descr="HEK293_H3K4me3_IP_WCE_density_un5.png"/>
          <p:cNvPicPr>
            <a:picLocks noChangeAspect="1"/>
          </p:cNvPicPr>
          <p:nvPr/>
        </p:nvPicPr>
        <p:blipFill>
          <a:blip r:embed="rId40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427598" y="3811640"/>
            <a:ext cx="648000" cy="540000"/>
          </a:xfrm>
          <a:prstGeom prst="rect">
            <a:avLst/>
          </a:prstGeom>
        </p:spPr>
      </p:pic>
      <p:pic>
        <p:nvPicPr>
          <p:cNvPr id="67" name="図 66" descr="DLD1_H3K27Ac_IP_WCE_density_un5.png"/>
          <p:cNvPicPr>
            <a:picLocks noChangeAspect="1"/>
          </p:cNvPicPr>
          <p:nvPr/>
        </p:nvPicPr>
        <p:blipFill>
          <a:blip r:embed="rId41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444531" y="1777625"/>
            <a:ext cx="648000" cy="540000"/>
          </a:xfrm>
          <a:prstGeom prst="rect">
            <a:avLst/>
          </a:prstGeom>
        </p:spPr>
      </p:pic>
      <p:pic>
        <p:nvPicPr>
          <p:cNvPr id="68" name="図 67" descr="DLD1_H3K4me3_IP_WCE_density_ov5.png"/>
          <p:cNvPicPr>
            <a:picLocks noChangeAspect="1"/>
          </p:cNvPicPr>
          <p:nvPr/>
        </p:nvPicPr>
        <p:blipFill>
          <a:blip r:embed="rId4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427598" y="1303605"/>
            <a:ext cx="648000" cy="540000"/>
          </a:xfrm>
          <a:prstGeom prst="rect">
            <a:avLst/>
          </a:prstGeom>
        </p:spPr>
      </p:pic>
      <p:pic>
        <p:nvPicPr>
          <p:cNvPr id="69" name="図 68" descr="DLD1_H3K4me3_IP_WCE_density_un5.png"/>
          <p:cNvPicPr>
            <a:picLocks noChangeAspect="1"/>
          </p:cNvPicPr>
          <p:nvPr/>
        </p:nvPicPr>
        <p:blipFill>
          <a:blip r:embed="rId4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427598" y="1777625"/>
            <a:ext cx="648000" cy="540000"/>
          </a:xfrm>
          <a:prstGeom prst="rect">
            <a:avLst/>
          </a:prstGeom>
        </p:spPr>
      </p:pic>
      <p:pic>
        <p:nvPicPr>
          <p:cNvPr id="70" name="図 69" descr="DLD1_H3K4me1_IP_WCE_density_ov5.png"/>
          <p:cNvPicPr>
            <a:picLocks noChangeAspect="1"/>
          </p:cNvPicPr>
          <p:nvPr/>
        </p:nvPicPr>
        <p:blipFill>
          <a:blip r:embed="rId4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103074" y="1303605"/>
            <a:ext cx="648000" cy="540000"/>
          </a:xfrm>
          <a:prstGeom prst="rect">
            <a:avLst/>
          </a:prstGeom>
        </p:spPr>
      </p:pic>
      <p:pic>
        <p:nvPicPr>
          <p:cNvPr id="71" name="図 70" descr="DLD1_H3K4me1_IP_WCE_density_un5.png"/>
          <p:cNvPicPr>
            <a:picLocks noChangeAspect="1"/>
          </p:cNvPicPr>
          <p:nvPr/>
        </p:nvPicPr>
        <p:blipFill>
          <a:blip r:embed="rId4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103074" y="1777625"/>
            <a:ext cx="648000" cy="540000"/>
          </a:xfrm>
          <a:prstGeom prst="rect">
            <a:avLst/>
          </a:prstGeom>
        </p:spPr>
      </p:pic>
      <p:pic>
        <p:nvPicPr>
          <p:cNvPr id="72" name="図 71" descr="DLD1_Pol2_IP_WCE_density_ov5.png"/>
          <p:cNvPicPr>
            <a:picLocks noChangeAspect="1"/>
          </p:cNvPicPr>
          <p:nvPr/>
        </p:nvPicPr>
        <p:blipFill>
          <a:blip r:embed="rId4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762508" y="1303605"/>
            <a:ext cx="648000" cy="540000"/>
          </a:xfrm>
          <a:prstGeom prst="rect">
            <a:avLst/>
          </a:prstGeom>
        </p:spPr>
      </p:pic>
      <p:pic>
        <p:nvPicPr>
          <p:cNvPr id="73" name="図 72" descr="DLD1_Pol2_IP_WCE_density_un5.png"/>
          <p:cNvPicPr>
            <a:picLocks noChangeAspect="1"/>
          </p:cNvPicPr>
          <p:nvPr/>
        </p:nvPicPr>
        <p:blipFill>
          <a:blip r:embed="rId4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762508" y="1777625"/>
            <a:ext cx="648000" cy="540000"/>
          </a:xfrm>
          <a:prstGeom prst="rect">
            <a:avLst/>
          </a:prstGeom>
        </p:spPr>
      </p:pic>
      <p:sp>
        <p:nvSpPr>
          <p:cNvPr id="75" name="テキスト ボックス 74"/>
          <p:cNvSpPr txBox="1"/>
          <p:nvPr/>
        </p:nvSpPr>
        <p:spPr>
          <a:xfrm>
            <a:off x="447460" y="4385770"/>
            <a:ext cx="53412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000" b="1" u="sng" dirty="0" smtClean="0">
                <a:latin typeface="Arial" pitchFamily="34" charset="0"/>
                <a:cs typeface="Arial" pitchFamily="34" charset="0"/>
              </a:rPr>
              <a:t>MCF7</a:t>
            </a:r>
            <a:endParaRPr kumimoji="1" lang="ja-JP" altLang="en-US" sz="1000" b="1" u="sng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76" name="図 75" descr="MCF7_H3K4me3_IP_WCE_ov5_re.png"/>
          <p:cNvPicPr>
            <a:picLocks noChangeAspect="1"/>
          </p:cNvPicPr>
          <p:nvPr/>
        </p:nvPicPr>
        <p:blipFill>
          <a:blip r:embed="rId48" cstate="print"/>
          <a:srcRect l="11856" t="6934" r="4473" b="15547"/>
          <a:stretch>
            <a:fillRect/>
          </a:stretch>
        </p:blipFill>
        <p:spPr>
          <a:xfrm>
            <a:off x="1555394" y="4430775"/>
            <a:ext cx="466286" cy="432000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pic>
        <p:nvPicPr>
          <p:cNvPr id="77" name="図 76" descr="MCF7_H3K4me3_IP_WCE_un5_re.png"/>
          <p:cNvPicPr>
            <a:picLocks noChangeAspect="1"/>
          </p:cNvPicPr>
          <p:nvPr/>
        </p:nvPicPr>
        <p:blipFill>
          <a:blip r:embed="rId49" cstate="print"/>
          <a:srcRect l="11856" t="5704" r="4473" b="15547"/>
          <a:stretch>
            <a:fillRect/>
          </a:stretch>
        </p:blipFill>
        <p:spPr>
          <a:xfrm>
            <a:off x="1563014" y="4880381"/>
            <a:ext cx="459000" cy="432000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pic>
        <p:nvPicPr>
          <p:cNvPr id="122" name="図 121" descr="DLD1_PS2_IP_WCE_density_ov5.png"/>
          <p:cNvPicPr>
            <a:picLocks noChangeAspect="1"/>
          </p:cNvPicPr>
          <p:nvPr/>
        </p:nvPicPr>
        <p:blipFill>
          <a:blip r:embed="rId50" cstate="print"/>
          <a:stretch>
            <a:fillRect/>
          </a:stretch>
        </p:blipFill>
        <p:spPr>
          <a:xfrm>
            <a:off x="4802659" y="1303605"/>
            <a:ext cx="648000" cy="540000"/>
          </a:xfrm>
          <a:prstGeom prst="rect">
            <a:avLst/>
          </a:prstGeom>
        </p:spPr>
      </p:pic>
      <p:pic>
        <p:nvPicPr>
          <p:cNvPr id="123" name="図 122" descr="DLD1_PS2_IP_WCE_density_un5.png"/>
          <p:cNvPicPr>
            <a:picLocks noChangeAspect="1"/>
          </p:cNvPicPr>
          <p:nvPr/>
        </p:nvPicPr>
        <p:blipFill>
          <a:blip r:embed="rId51" cstate="print"/>
          <a:stretch>
            <a:fillRect/>
          </a:stretch>
        </p:blipFill>
        <p:spPr>
          <a:xfrm>
            <a:off x="4802659" y="1777625"/>
            <a:ext cx="648000" cy="540000"/>
          </a:xfrm>
          <a:prstGeom prst="rect">
            <a:avLst/>
          </a:prstGeom>
        </p:spPr>
      </p:pic>
      <p:pic>
        <p:nvPicPr>
          <p:cNvPr id="126" name="図 125" descr="293_PS2_IP_WCE_density_ov5.png"/>
          <p:cNvPicPr>
            <a:picLocks noChangeAspect="1"/>
          </p:cNvPicPr>
          <p:nvPr/>
        </p:nvPicPr>
        <p:blipFill>
          <a:blip r:embed="rId52" cstate="print"/>
          <a:stretch>
            <a:fillRect/>
          </a:stretch>
        </p:blipFill>
        <p:spPr>
          <a:xfrm>
            <a:off x="4802659" y="3347780"/>
            <a:ext cx="648000" cy="540000"/>
          </a:xfrm>
          <a:prstGeom prst="rect">
            <a:avLst/>
          </a:prstGeom>
        </p:spPr>
      </p:pic>
      <p:pic>
        <p:nvPicPr>
          <p:cNvPr id="127" name="図 126" descr="293_PS2_IP_WCE_density_un.png"/>
          <p:cNvPicPr>
            <a:picLocks noChangeAspect="1"/>
          </p:cNvPicPr>
          <p:nvPr/>
        </p:nvPicPr>
        <p:blipFill>
          <a:blip r:embed="rId53" cstate="print"/>
          <a:stretch>
            <a:fillRect/>
          </a:stretch>
        </p:blipFill>
        <p:spPr>
          <a:xfrm>
            <a:off x="4802659" y="3811640"/>
            <a:ext cx="648000" cy="540000"/>
          </a:xfrm>
          <a:prstGeom prst="rect">
            <a:avLst/>
          </a:prstGeom>
        </p:spPr>
      </p:pic>
      <p:pic>
        <p:nvPicPr>
          <p:cNvPr id="130" name="図 129" descr="293_PS2_IP_WCE_ov5.png"/>
          <p:cNvPicPr>
            <a:picLocks noChangeAspect="1"/>
          </p:cNvPicPr>
          <p:nvPr/>
        </p:nvPicPr>
        <p:blipFill>
          <a:blip r:embed="rId54" cstate="print"/>
          <a:srcRect l="13086" t="8165" r="5704" b="16778"/>
          <a:stretch>
            <a:fillRect/>
          </a:stretch>
        </p:blipFill>
        <p:spPr>
          <a:xfrm>
            <a:off x="4937674" y="2392335"/>
            <a:ext cx="467410" cy="432000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pic>
        <p:nvPicPr>
          <p:cNvPr id="131" name="図 130" descr="293_PS2_IP_WCE_un5.png"/>
          <p:cNvPicPr>
            <a:picLocks noChangeAspect="1"/>
          </p:cNvPicPr>
          <p:nvPr/>
        </p:nvPicPr>
        <p:blipFill>
          <a:blip r:embed="rId55" cstate="print"/>
          <a:srcRect l="13086" t="6934" r="5704" b="15547"/>
          <a:stretch>
            <a:fillRect/>
          </a:stretch>
        </p:blipFill>
        <p:spPr>
          <a:xfrm>
            <a:off x="4937674" y="2840498"/>
            <a:ext cx="452571" cy="432000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pic>
        <p:nvPicPr>
          <p:cNvPr id="132" name="図 131" descr="DLD1_PS2_IP_WCE_ov5.png"/>
          <p:cNvPicPr>
            <a:picLocks noChangeAspect="1"/>
          </p:cNvPicPr>
          <p:nvPr/>
        </p:nvPicPr>
        <p:blipFill>
          <a:blip r:embed="rId56" cstate="print"/>
          <a:srcRect l="13086" t="6934" r="5704" b="16778"/>
          <a:stretch>
            <a:fillRect/>
          </a:stretch>
        </p:blipFill>
        <p:spPr>
          <a:xfrm>
            <a:off x="4937674" y="367365"/>
            <a:ext cx="459871" cy="432000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pic>
        <p:nvPicPr>
          <p:cNvPr id="133" name="図 132" descr="DLD1_PS2_IP_WCE_un5.png"/>
          <p:cNvPicPr>
            <a:picLocks noChangeAspect="1"/>
          </p:cNvPicPr>
          <p:nvPr/>
        </p:nvPicPr>
        <p:blipFill>
          <a:blip r:embed="rId57" cstate="print"/>
          <a:srcRect l="13086" t="6934" r="5704" b="16778"/>
          <a:stretch>
            <a:fillRect/>
          </a:stretch>
        </p:blipFill>
        <p:spPr>
          <a:xfrm>
            <a:off x="4937674" y="806543"/>
            <a:ext cx="459871" cy="432000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pic>
        <p:nvPicPr>
          <p:cNvPr id="134" name="図 133" descr="MCF7_PS2_IP_WCE_density_ov5.png"/>
          <p:cNvPicPr>
            <a:picLocks noChangeAspect="1"/>
          </p:cNvPicPr>
          <p:nvPr/>
        </p:nvPicPr>
        <p:blipFill>
          <a:blip r:embed="rId58" cstate="print"/>
          <a:stretch>
            <a:fillRect/>
          </a:stretch>
        </p:blipFill>
        <p:spPr>
          <a:xfrm>
            <a:off x="4802659" y="5368260"/>
            <a:ext cx="648000" cy="540000"/>
          </a:xfrm>
          <a:prstGeom prst="rect">
            <a:avLst/>
          </a:prstGeom>
        </p:spPr>
      </p:pic>
      <p:pic>
        <p:nvPicPr>
          <p:cNvPr id="135" name="図 134" descr="MCF7_PS2_IP_WCE_density_un5.png"/>
          <p:cNvPicPr>
            <a:picLocks noChangeAspect="1"/>
          </p:cNvPicPr>
          <p:nvPr/>
        </p:nvPicPr>
        <p:blipFill>
          <a:blip r:embed="rId59" cstate="print"/>
          <a:stretch>
            <a:fillRect/>
          </a:stretch>
        </p:blipFill>
        <p:spPr>
          <a:xfrm>
            <a:off x="4802659" y="5832835"/>
            <a:ext cx="648000" cy="540000"/>
          </a:xfrm>
          <a:prstGeom prst="rect">
            <a:avLst/>
          </a:prstGeom>
        </p:spPr>
      </p:pic>
      <p:pic>
        <p:nvPicPr>
          <p:cNvPr id="136" name="図 135" descr="MCF7_PS2_IP_WCE_ov5.png"/>
          <p:cNvPicPr>
            <a:picLocks noChangeAspect="1"/>
          </p:cNvPicPr>
          <p:nvPr/>
        </p:nvPicPr>
        <p:blipFill>
          <a:blip r:embed="rId60" cstate="print"/>
          <a:srcRect l="13086" t="6934" r="5704" b="16778"/>
          <a:stretch>
            <a:fillRect/>
          </a:stretch>
        </p:blipFill>
        <p:spPr>
          <a:xfrm>
            <a:off x="4937674" y="4430775"/>
            <a:ext cx="459871" cy="432000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pic>
        <p:nvPicPr>
          <p:cNvPr id="137" name="図 136" descr="MCF7_PS2_IP_WCE_un5.png"/>
          <p:cNvPicPr>
            <a:picLocks noChangeAspect="1"/>
          </p:cNvPicPr>
          <p:nvPr/>
        </p:nvPicPr>
        <p:blipFill>
          <a:blip r:embed="rId61" cstate="print"/>
          <a:srcRect l="13086" t="6934" r="5704" b="16777"/>
          <a:stretch>
            <a:fillRect/>
          </a:stretch>
        </p:blipFill>
        <p:spPr>
          <a:xfrm>
            <a:off x="4937674" y="4880381"/>
            <a:ext cx="459871" cy="432000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sp>
        <p:nvSpPr>
          <p:cNvPr id="138" name="テキスト ボックス 137"/>
          <p:cNvSpPr txBox="1"/>
          <p:nvPr/>
        </p:nvSpPr>
        <p:spPr>
          <a:xfrm>
            <a:off x="977234" y="458670"/>
            <a:ext cx="67507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000" dirty="0" smtClean="0">
                <a:latin typeface="Helvetica" pitchFamily="34" charset="0"/>
                <a:cs typeface="Helvetica" pitchFamily="34" charset="0"/>
              </a:rPr>
              <a:t>&gt;</a:t>
            </a:r>
            <a:r>
              <a:rPr kumimoji="1" lang="en-US" altLang="ja-JP" sz="1000" dirty="0" smtClean="0">
                <a:latin typeface="Helvetica" pitchFamily="34" charset="0"/>
                <a:cs typeface="Helvetica" pitchFamily="34" charset="0"/>
              </a:rPr>
              <a:t>5ppm</a:t>
            </a:r>
            <a:endParaRPr kumimoji="1" lang="ja-JP" altLang="en-US" sz="1000" dirty="0">
              <a:latin typeface="Helvetica" pitchFamily="34" charset="0"/>
              <a:cs typeface="Helvetica" pitchFamily="34" charset="0"/>
            </a:endParaRPr>
          </a:p>
        </p:txBody>
      </p:sp>
      <p:sp>
        <p:nvSpPr>
          <p:cNvPr id="139" name="テキスト ボックス 138"/>
          <p:cNvSpPr txBox="1"/>
          <p:nvPr/>
        </p:nvSpPr>
        <p:spPr>
          <a:xfrm>
            <a:off x="977234" y="998730"/>
            <a:ext cx="65864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000" dirty="0" smtClean="0">
                <a:latin typeface="Helvetica" pitchFamily="34" charset="0"/>
                <a:cs typeface="Helvetica" pitchFamily="34" charset="0"/>
              </a:rPr>
              <a:t>&lt;5ppm</a:t>
            </a:r>
            <a:endParaRPr kumimoji="1" lang="ja-JP" altLang="en-US" sz="1000" dirty="0">
              <a:latin typeface="Helvetica" pitchFamily="34" charset="0"/>
              <a:cs typeface="Helvetica" pitchFamily="34" charset="0"/>
            </a:endParaRPr>
          </a:p>
        </p:txBody>
      </p:sp>
      <p:sp>
        <p:nvSpPr>
          <p:cNvPr id="140" name="テキスト ボックス 139"/>
          <p:cNvSpPr txBox="1"/>
          <p:nvPr/>
        </p:nvSpPr>
        <p:spPr>
          <a:xfrm>
            <a:off x="977234" y="2516434"/>
            <a:ext cx="67507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000" dirty="0" smtClean="0">
                <a:latin typeface="Helvetica" pitchFamily="34" charset="0"/>
                <a:cs typeface="Helvetica" pitchFamily="34" charset="0"/>
              </a:rPr>
              <a:t>&gt;</a:t>
            </a:r>
            <a:r>
              <a:rPr kumimoji="1" lang="en-US" altLang="ja-JP" sz="1000" dirty="0" smtClean="0">
                <a:latin typeface="Helvetica" pitchFamily="34" charset="0"/>
                <a:cs typeface="Helvetica" pitchFamily="34" charset="0"/>
              </a:rPr>
              <a:t>5ppm</a:t>
            </a:r>
            <a:endParaRPr kumimoji="1" lang="ja-JP" altLang="en-US" sz="1000" dirty="0">
              <a:latin typeface="Helvetica" pitchFamily="34" charset="0"/>
              <a:cs typeface="Helvetica" pitchFamily="34" charset="0"/>
            </a:endParaRPr>
          </a:p>
        </p:txBody>
      </p:sp>
      <p:sp>
        <p:nvSpPr>
          <p:cNvPr id="141" name="テキスト ボックス 140"/>
          <p:cNvSpPr txBox="1"/>
          <p:nvPr/>
        </p:nvSpPr>
        <p:spPr>
          <a:xfrm>
            <a:off x="977234" y="3056494"/>
            <a:ext cx="65864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000" dirty="0" smtClean="0">
                <a:latin typeface="Helvetica" pitchFamily="34" charset="0"/>
                <a:cs typeface="Helvetica" pitchFamily="34" charset="0"/>
              </a:rPr>
              <a:t>&lt;5ppm</a:t>
            </a:r>
            <a:endParaRPr kumimoji="1" lang="ja-JP" altLang="en-US" sz="1000" dirty="0">
              <a:latin typeface="Helvetica" pitchFamily="34" charset="0"/>
              <a:cs typeface="Helvetica" pitchFamily="34" charset="0"/>
            </a:endParaRPr>
          </a:p>
        </p:txBody>
      </p:sp>
      <p:sp>
        <p:nvSpPr>
          <p:cNvPr id="142" name="テキスト ボックス 141"/>
          <p:cNvSpPr txBox="1"/>
          <p:nvPr/>
        </p:nvSpPr>
        <p:spPr>
          <a:xfrm>
            <a:off x="977234" y="4679609"/>
            <a:ext cx="67507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000" dirty="0" smtClean="0">
                <a:latin typeface="Helvetica" pitchFamily="34" charset="0"/>
                <a:cs typeface="Helvetica" pitchFamily="34" charset="0"/>
              </a:rPr>
              <a:t>&gt;</a:t>
            </a:r>
            <a:r>
              <a:rPr kumimoji="1" lang="en-US" altLang="ja-JP" sz="1000" dirty="0" smtClean="0">
                <a:latin typeface="Helvetica" pitchFamily="34" charset="0"/>
                <a:cs typeface="Helvetica" pitchFamily="34" charset="0"/>
              </a:rPr>
              <a:t>5ppm</a:t>
            </a:r>
            <a:endParaRPr kumimoji="1" lang="ja-JP" altLang="en-US" sz="1000" dirty="0">
              <a:latin typeface="Helvetica" pitchFamily="34" charset="0"/>
              <a:cs typeface="Helvetica" pitchFamily="34" charset="0"/>
            </a:endParaRPr>
          </a:p>
        </p:txBody>
      </p:sp>
      <p:sp>
        <p:nvSpPr>
          <p:cNvPr id="143" name="テキスト ボックス 142"/>
          <p:cNvSpPr txBox="1"/>
          <p:nvPr/>
        </p:nvSpPr>
        <p:spPr>
          <a:xfrm>
            <a:off x="977234" y="5015840"/>
            <a:ext cx="65864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000" dirty="0" smtClean="0">
                <a:latin typeface="Helvetica" pitchFamily="34" charset="0"/>
                <a:cs typeface="Helvetica" pitchFamily="34" charset="0"/>
              </a:rPr>
              <a:t>&lt;5ppm</a:t>
            </a:r>
            <a:endParaRPr kumimoji="1" lang="ja-JP" altLang="en-US" sz="1000" dirty="0">
              <a:latin typeface="Helvetica" pitchFamily="34" charset="0"/>
              <a:cs typeface="Helvetica" pitchFamily="34" charset="0"/>
            </a:endParaRPr>
          </a:p>
        </p:txBody>
      </p:sp>
      <p:pic>
        <p:nvPicPr>
          <p:cNvPr id="153" name="図 152" descr="DLD1_H3K36me3_IP_WCE_density_ov5.png"/>
          <p:cNvPicPr>
            <a:picLocks noChangeAspect="1"/>
          </p:cNvPicPr>
          <p:nvPr/>
        </p:nvPicPr>
        <p:blipFill>
          <a:blip r:embed="rId62" cstate="print"/>
          <a:stretch>
            <a:fillRect/>
          </a:stretch>
        </p:blipFill>
        <p:spPr>
          <a:xfrm>
            <a:off x="4132110" y="1303605"/>
            <a:ext cx="648000" cy="540000"/>
          </a:xfrm>
          <a:prstGeom prst="rect">
            <a:avLst/>
          </a:prstGeom>
        </p:spPr>
      </p:pic>
      <p:pic>
        <p:nvPicPr>
          <p:cNvPr id="154" name="図 153" descr="DLD1_H3K36me3_IP_WCE_density_un5.png"/>
          <p:cNvPicPr>
            <a:picLocks noChangeAspect="1"/>
          </p:cNvPicPr>
          <p:nvPr/>
        </p:nvPicPr>
        <p:blipFill>
          <a:blip r:embed="rId63" cstate="print"/>
          <a:stretch>
            <a:fillRect/>
          </a:stretch>
        </p:blipFill>
        <p:spPr>
          <a:xfrm>
            <a:off x="4132110" y="1777625"/>
            <a:ext cx="648000" cy="540000"/>
          </a:xfrm>
          <a:prstGeom prst="rect">
            <a:avLst/>
          </a:prstGeom>
        </p:spPr>
      </p:pic>
      <p:pic>
        <p:nvPicPr>
          <p:cNvPr id="155" name="図 154" descr="DLD1_H3K36me3_IP_WCE_ov5.png"/>
          <p:cNvPicPr>
            <a:picLocks noChangeAspect="1"/>
          </p:cNvPicPr>
          <p:nvPr/>
        </p:nvPicPr>
        <p:blipFill>
          <a:blip r:embed="rId64" cstate="print"/>
          <a:srcRect l="13086" t="6934" r="5704" b="16778"/>
          <a:stretch>
            <a:fillRect/>
          </a:stretch>
        </p:blipFill>
        <p:spPr>
          <a:xfrm>
            <a:off x="4256965" y="367365"/>
            <a:ext cx="459871" cy="432000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pic>
        <p:nvPicPr>
          <p:cNvPr id="156" name="図 155" descr="DLD1_H3K36me3_IP_WCE_un5.png"/>
          <p:cNvPicPr>
            <a:picLocks noChangeAspect="1"/>
          </p:cNvPicPr>
          <p:nvPr/>
        </p:nvPicPr>
        <p:blipFill>
          <a:blip r:embed="rId65" cstate="print"/>
          <a:srcRect l="13086" t="6934" r="5704" b="16778"/>
          <a:stretch>
            <a:fillRect/>
          </a:stretch>
        </p:blipFill>
        <p:spPr>
          <a:xfrm>
            <a:off x="4256965" y="806543"/>
            <a:ext cx="459871" cy="432000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pic>
        <p:nvPicPr>
          <p:cNvPr id="157" name="図 156" descr="DLD1_CTCF_IP_WCE_density_ov5.png"/>
          <p:cNvPicPr>
            <a:picLocks noChangeAspect="1"/>
          </p:cNvPicPr>
          <p:nvPr/>
        </p:nvPicPr>
        <p:blipFill>
          <a:blip r:embed="rId66" cstate="print"/>
          <a:stretch>
            <a:fillRect/>
          </a:stretch>
        </p:blipFill>
        <p:spPr>
          <a:xfrm>
            <a:off x="5512740" y="1303605"/>
            <a:ext cx="648000" cy="540000"/>
          </a:xfrm>
          <a:prstGeom prst="rect">
            <a:avLst/>
          </a:prstGeom>
        </p:spPr>
      </p:pic>
      <p:pic>
        <p:nvPicPr>
          <p:cNvPr id="158" name="図 157" descr="DLD1_CTCF_IP_WCE_density_un5.png"/>
          <p:cNvPicPr>
            <a:picLocks noChangeAspect="1"/>
          </p:cNvPicPr>
          <p:nvPr/>
        </p:nvPicPr>
        <p:blipFill>
          <a:blip r:embed="rId67" cstate="print"/>
          <a:stretch>
            <a:fillRect/>
          </a:stretch>
        </p:blipFill>
        <p:spPr>
          <a:xfrm>
            <a:off x="5512740" y="1777625"/>
            <a:ext cx="648000" cy="540000"/>
          </a:xfrm>
          <a:prstGeom prst="rect">
            <a:avLst/>
          </a:prstGeom>
        </p:spPr>
      </p:pic>
      <p:pic>
        <p:nvPicPr>
          <p:cNvPr id="159" name="図 158" descr="DLD1_CTCF_IP_WCE_ov5.png"/>
          <p:cNvPicPr>
            <a:picLocks noChangeAspect="1"/>
          </p:cNvPicPr>
          <p:nvPr/>
        </p:nvPicPr>
        <p:blipFill>
          <a:blip r:embed="rId68" cstate="print"/>
          <a:srcRect l="13086" t="6934" r="5704" b="16778"/>
          <a:stretch>
            <a:fillRect/>
          </a:stretch>
        </p:blipFill>
        <p:spPr>
          <a:xfrm>
            <a:off x="5636942" y="367365"/>
            <a:ext cx="459871" cy="432000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pic>
        <p:nvPicPr>
          <p:cNvPr id="160" name="図 159" descr="DLD1_CTCF_IP_WCE_un5.png"/>
          <p:cNvPicPr>
            <a:picLocks noChangeAspect="1"/>
          </p:cNvPicPr>
          <p:nvPr/>
        </p:nvPicPr>
        <p:blipFill>
          <a:blip r:embed="rId69" cstate="print"/>
          <a:srcRect l="13086" t="6934" r="5704" b="16778"/>
          <a:stretch>
            <a:fillRect/>
          </a:stretch>
        </p:blipFill>
        <p:spPr>
          <a:xfrm>
            <a:off x="5636942" y="806543"/>
            <a:ext cx="459871" cy="432000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pic>
        <p:nvPicPr>
          <p:cNvPr id="161" name="図 160" descr="DLD1_Rad21_IP_WCE_density_ov5.png"/>
          <p:cNvPicPr>
            <a:picLocks noChangeAspect="1"/>
          </p:cNvPicPr>
          <p:nvPr/>
        </p:nvPicPr>
        <p:blipFill>
          <a:blip r:embed="rId70" cstate="print"/>
          <a:stretch>
            <a:fillRect/>
          </a:stretch>
        </p:blipFill>
        <p:spPr>
          <a:xfrm>
            <a:off x="6212500" y="1303605"/>
            <a:ext cx="648000" cy="540000"/>
          </a:xfrm>
          <a:prstGeom prst="rect">
            <a:avLst/>
          </a:prstGeom>
        </p:spPr>
      </p:pic>
      <p:pic>
        <p:nvPicPr>
          <p:cNvPr id="162" name="図 161" descr="DLD1_Rad21_IP_WCE_density_un5.png"/>
          <p:cNvPicPr>
            <a:picLocks noChangeAspect="1"/>
          </p:cNvPicPr>
          <p:nvPr/>
        </p:nvPicPr>
        <p:blipFill>
          <a:blip r:embed="rId71" cstate="print"/>
          <a:stretch>
            <a:fillRect/>
          </a:stretch>
        </p:blipFill>
        <p:spPr>
          <a:xfrm>
            <a:off x="6212500" y="1777625"/>
            <a:ext cx="648000" cy="540000"/>
          </a:xfrm>
          <a:prstGeom prst="rect">
            <a:avLst/>
          </a:prstGeom>
        </p:spPr>
      </p:pic>
      <p:pic>
        <p:nvPicPr>
          <p:cNvPr id="163" name="図 162" descr="DLD1_Rad21_IP_WCE_ov5.png"/>
          <p:cNvPicPr>
            <a:picLocks noChangeAspect="1"/>
          </p:cNvPicPr>
          <p:nvPr/>
        </p:nvPicPr>
        <p:blipFill>
          <a:blip r:embed="rId72" cstate="print"/>
          <a:srcRect l="13086" t="6934" r="5704" b="16778"/>
          <a:stretch>
            <a:fillRect/>
          </a:stretch>
        </p:blipFill>
        <p:spPr>
          <a:xfrm>
            <a:off x="6319606" y="367365"/>
            <a:ext cx="459871" cy="432000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pic>
        <p:nvPicPr>
          <p:cNvPr id="164" name="図 163" descr="DLD1_Rad21_IP_WCE_un5.png"/>
          <p:cNvPicPr>
            <a:picLocks noChangeAspect="1"/>
          </p:cNvPicPr>
          <p:nvPr/>
        </p:nvPicPr>
        <p:blipFill>
          <a:blip r:embed="rId73" cstate="print"/>
          <a:srcRect l="13086" t="6934" r="5704" b="16778"/>
          <a:stretch>
            <a:fillRect/>
          </a:stretch>
        </p:blipFill>
        <p:spPr>
          <a:xfrm>
            <a:off x="6319606" y="806543"/>
            <a:ext cx="459871" cy="432000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pic>
        <p:nvPicPr>
          <p:cNvPr id="165" name="図 164" descr="DLD1_H3K27me3_IP_WCE_density_ov5.png"/>
          <p:cNvPicPr>
            <a:picLocks noChangeAspect="1"/>
          </p:cNvPicPr>
          <p:nvPr/>
        </p:nvPicPr>
        <p:blipFill>
          <a:blip r:embed="rId74" cstate="print"/>
          <a:stretch>
            <a:fillRect/>
          </a:stretch>
        </p:blipFill>
        <p:spPr>
          <a:xfrm>
            <a:off x="6862890" y="1303605"/>
            <a:ext cx="648000" cy="540000"/>
          </a:xfrm>
          <a:prstGeom prst="rect">
            <a:avLst/>
          </a:prstGeom>
        </p:spPr>
      </p:pic>
      <p:pic>
        <p:nvPicPr>
          <p:cNvPr id="166" name="図 165" descr="DLD1_H3K27me3_IP_WCE_density_un5.png"/>
          <p:cNvPicPr>
            <a:picLocks noChangeAspect="1"/>
          </p:cNvPicPr>
          <p:nvPr/>
        </p:nvPicPr>
        <p:blipFill>
          <a:blip r:embed="rId75" cstate="print"/>
          <a:stretch>
            <a:fillRect/>
          </a:stretch>
        </p:blipFill>
        <p:spPr>
          <a:xfrm>
            <a:off x="6862890" y="1777625"/>
            <a:ext cx="648000" cy="540000"/>
          </a:xfrm>
          <a:prstGeom prst="rect">
            <a:avLst/>
          </a:prstGeom>
        </p:spPr>
      </p:pic>
      <p:pic>
        <p:nvPicPr>
          <p:cNvPr id="167" name="図 166" descr="DLD1_H3K27me3_IP_WCE_ov5.png"/>
          <p:cNvPicPr>
            <a:picLocks noChangeAspect="1"/>
          </p:cNvPicPr>
          <p:nvPr/>
        </p:nvPicPr>
        <p:blipFill>
          <a:blip r:embed="rId76" cstate="print"/>
          <a:srcRect l="13086" t="6934" r="5704" b="16778"/>
          <a:stretch>
            <a:fillRect/>
          </a:stretch>
        </p:blipFill>
        <p:spPr>
          <a:xfrm>
            <a:off x="6964885" y="367365"/>
            <a:ext cx="459871" cy="432000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pic>
        <p:nvPicPr>
          <p:cNvPr id="168" name="図 167" descr="DLD1_H3K27me3_IP_WCE_un5.png"/>
          <p:cNvPicPr>
            <a:picLocks noChangeAspect="1"/>
          </p:cNvPicPr>
          <p:nvPr/>
        </p:nvPicPr>
        <p:blipFill>
          <a:blip r:embed="rId77" cstate="print"/>
          <a:srcRect l="13086" t="6934" r="5704" b="16778"/>
          <a:stretch>
            <a:fillRect/>
          </a:stretch>
        </p:blipFill>
        <p:spPr>
          <a:xfrm>
            <a:off x="6964885" y="806543"/>
            <a:ext cx="459871" cy="432000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pic>
        <p:nvPicPr>
          <p:cNvPr id="169" name="図 168" descr="HEK293_H3K36me3_IP_WCE_density_ov5.png"/>
          <p:cNvPicPr>
            <a:picLocks noChangeAspect="1"/>
          </p:cNvPicPr>
          <p:nvPr/>
        </p:nvPicPr>
        <p:blipFill>
          <a:blip r:embed="rId78" cstate="print"/>
          <a:stretch>
            <a:fillRect/>
          </a:stretch>
        </p:blipFill>
        <p:spPr>
          <a:xfrm>
            <a:off x="4132110" y="3347780"/>
            <a:ext cx="648000" cy="540000"/>
          </a:xfrm>
          <a:prstGeom prst="rect">
            <a:avLst/>
          </a:prstGeom>
        </p:spPr>
      </p:pic>
      <p:pic>
        <p:nvPicPr>
          <p:cNvPr id="170" name="図 169" descr="HEK293_H3K36me3_IP_WCE_density_un5.png"/>
          <p:cNvPicPr>
            <a:picLocks noChangeAspect="1"/>
          </p:cNvPicPr>
          <p:nvPr/>
        </p:nvPicPr>
        <p:blipFill>
          <a:blip r:embed="rId79" cstate="print"/>
          <a:stretch>
            <a:fillRect/>
          </a:stretch>
        </p:blipFill>
        <p:spPr>
          <a:xfrm>
            <a:off x="4132110" y="3811640"/>
            <a:ext cx="648000" cy="540000"/>
          </a:xfrm>
          <a:prstGeom prst="rect">
            <a:avLst/>
          </a:prstGeom>
        </p:spPr>
      </p:pic>
      <p:pic>
        <p:nvPicPr>
          <p:cNvPr id="171" name="図 170" descr="HEK293_H3K36me3_IP_WCE_ov5.png"/>
          <p:cNvPicPr>
            <a:picLocks noChangeAspect="1"/>
          </p:cNvPicPr>
          <p:nvPr/>
        </p:nvPicPr>
        <p:blipFill>
          <a:blip r:embed="rId80" cstate="print"/>
          <a:srcRect l="13086" t="6934" r="5704" b="16778"/>
          <a:stretch>
            <a:fillRect/>
          </a:stretch>
        </p:blipFill>
        <p:spPr>
          <a:xfrm>
            <a:off x="4256965" y="2392335"/>
            <a:ext cx="459871" cy="432000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pic>
        <p:nvPicPr>
          <p:cNvPr id="172" name="図 171" descr="HEK293_H3K36me3_IP_WCE_un5.png"/>
          <p:cNvPicPr>
            <a:picLocks noChangeAspect="1"/>
          </p:cNvPicPr>
          <p:nvPr/>
        </p:nvPicPr>
        <p:blipFill>
          <a:blip r:embed="rId81" cstate="print"/>
          <a:srcRect l="13086" t="6934" r="5704" b="16778"/>
          <a:stretch>
            <a:fillRect/>
          </a:stretch>
        </p:blipFill>
        <p:spPr>
          <a:xfrm>
            <a:off x="4256965" y="2840498"/>
            <a:ext cx="459871" cy="432000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pic>
        <p:nvPicPr>
          <p:cNvPr id="177" name="図 176" descr="HEK293_CTCF_IP_WCE_density_ov5.png"/>
          <p:cNvPicPr>
            <a:picLocks noChangeAspect="1"/>
          </p:cNvPicPr>
          <p:nvPr/>
        </p:nvPicPr>
        <p:blipFill>
          <a:blip r:embed="rId82" cstate="print"/>
          <a:stretch>
            <a:fillRect/>
          </a:stretch>
        </p:blipFill>
        <p:spPr>
          <a:xfrm>
            <a:off x="5512740" y="3347780"/>
            <a:ext cx="648000" cy="540000"/>
          </a:xfrm>
          <a:prstGeom prst="rect">
            <a:avLst/>
          </a:prstGeom>
        </p:spPr>
      </p:pic>
      <p:pic>
        <p:nvPicPr>
          <p:cNvPr id="178" name="図 177" descr="HEK293_CTCF_IP_WCE_density_un5.png"/>
          <p:cNvPicPr>
            <a:picLocks noChangeAspect="1"/>
          </p:cNvPicPr>
          <p:nvPr/>
        </p:nvPicPr>
        <p:blipFill>
          <a:blip r:embed="rId83" cstate="print"/>
          <a:stretch>
            <a:fillRect/>
          </a:stretch>
        </p:blipFill>
        <p:spPr>
          <a:xfrm>
            <a:off x="5512740" y="3811640"/>
            <a:ext cx="648000" cy="540000"/>
          </a:xfrm>
          <a:prstGeom prst="rect">
            <a:avLst/>
          </a:prstGeom>
        </p:spPr>
      </p:pic>
      <p:pic>
        <p:nvPicPr>
          <p:cNvPr id="179" name="図 178" descr="HEK293_CTCF_IP_WCE_ov5.png"/>
          <p:cNvPicPr>
            <a:picLocks noChangeAspect="1"/>
          </p:cNvPicPr>
          <p:nvPr/>
        </p:nvPicPr>
        <p:blipFill>
          <a:blip r:embed="rId84" cstate="print"/>
          <a:srcRect l="13086" t="6934" r="5704" b="16778"/>
          <a:stretch>
            <a:fillRect/>
          </a:stretch>
        </p:blipFill>
        <p:spPr>
          <a:xfrm>
            <a:off x="5636942" y="2392335"/>
            <a:ext cx="459871" cy="432000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pic>
        <p:nvPicPr>
          <p:cNvPr id="180" name="図 179" descr="HEK293_CTCF_IP_WCE_un5.png"/>
          <p:cNvPicPr>
            <a:picLocks noChangeAspect="1"/>
          </p:cNvPicPr>
          <p:nvPr/>
        </p:nvPicPr>
        <p:blipFill>
          <a:blip r:embed="rId85" cstate="print"/>
          <a:srcRect l="13086" t="6934" r="5703" b="16778"/>
          <a:stretch>
            <a:fillRect/>
          </a:stretch>
        </p:blipFill>
        <p:spPr>
          <a:xfrm>
            <a:off x="5636942" y="2840498"/>
            <a:ext cx="459871" cy="432000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pic>
        <p:nvPicPr>
          <p:cNvPr id="181" name="図 180" descr="HEK293_Rad21_IP_WCE_density_ov5.png"/>
          <p:cNvPicPr>
            <a:picLocks noChangeAspect="1"/>
          </p:cNvPicPr>
          <p:nvPr/>
        </p:nvPicPr>
        <p:blipFill>
          <a:blip r:embed="rId86" cstate="print"/>
          <a:stretch>
            <a:fillRect/>
          </a:stretch>
        </p:blipFill>
        <p:spPr>
          <a:xfrm>
            <a:off x="6212500" y="3347780"/>
            <a:ext cx="648000" cy="540000"/>
          </a:xfrm>
          <a:prstGeom prst="rect">
            <a:avLst/>
          </a:prstGeom>
        </p:spPr>
      </p:pic>
      <p:pic>
        <p:nvPicPr>
          <p:cNvPr id="182" name="図 181" descr="HEK293_Rad21_IP_WCE_density_un5.png"/>
          <p:cNvPicPr>
            <a:picLocks noChangeAspect="1"/>
          </p:cNvPicPr>
          <p:nvPr/>
        </p:nvPicPr>
        <p:blipFill>
          <a:blip r:embed="rId87" cstate="print"/>
          <a:stretch>
            <a:fillRect/>
          </a:stretch>
        </p:blipFill>
        <p:spPr>
          <a:xfrm>
            <a:off x="6212500" y="3811640"/>
            <a:ext cx="648000" cy="540000"/>
          </a:xfrm>
          <a:prstGeom prst="rect">
            <a:avLst/>
          </a:prstGeom>
        </p:spPr>
      </p:pic>
      <p:pic>
        <p:nvPicPr>
          <p:cNvPr id="183" name="図 182" descr="HEK293_Rad21_IP_WCE_ov5.png"/>
          <p:cNvPicPr>
            <a:picLocks noChangeAspect="1"/>
          </p:cNvPicPr>
          <p:nvPr/>
        </p:nvPicPr>
        <p:blipFill>
          <a:blip r:embed="rId88" cstate="print"/>
          <a:srcRect l="13086" t="6934" r="5704" b="16778"/>
          <a:stretch>
            <a:fillRect/>
          </a:stretch>
        </p:blipFill>
        <p:spPr>
          <a:xfrm>
            <a:off x="6319606" y="2392335"/>
            <a:ext cx="459871" cy="432000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pic>
        <p:nvPicPr>
          <p:cNvPr id="184" name="図 183" descr="HEK293_Rad21_IP_WCE_un5.png"/>
          <p:cNvPicPr>
            <a:picLocks noChangeAspect="1"/>
          </p:cNvPicPr>
          <p:nvPr/>
        </p:nvPicPr>
        <p:blipFill>
          <a:blip r:embed="rId89" cstate="print"/>
          <a:srcRect l="13086" t="6934" r="5704" b="16778"/>
          <a:stretch>
            <a:fillRect/>
          </a:stretch>
        </p:blipFill>
        <p:spPr>
          <a:xfrm>
            <a:off x="6319606" y="2840498"/>
            <a:ext cx="459871" cy="432000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pic>
        <p:nvPicPr>
          <p:cNvPr id="185" name="図 184" descr="HEK293_H3K27me3_IP_WCE_density_ov5.png"/>
          <p:cNvPicPr>
            <a:picLocks noChangeAspect="1"/>
          </p:cNvPicPr>
          <p:nvPr/>
        </p:nvPicPr>
        <p:blipFill>
          <a:blip r:embed="rId90" cstate="print"/>
          <a:stretch>
            <a:fillRect/>
          </a:stretch>
        </p:blipFill>
        <p:spPr>
          <a:xfrm>
            <a:off x="6862890" y="3347780"/>
            <a:ext cx="648000" cy="540000"/>
          </a:xfrm>
          <a:prstGeom prst="rect">
            <a:avLst/>
          </a:prstGeom>
        </p:spPr>
      </p:pic>
      <p:pic>
        <p:nvPicPr>
          <p:cNvPr id="186" name="図 185" descr="HEK293_H3K27me3_IP_WCE_density_un5.png"/>
          <p:cNvPicPr>
            <a:picLocks noChangeAspect="1"/>
          </p:cNvPicPr>
          <p:nvPr/>
        </p:nvPicPr>
        <p:blipFill>
          <a:blip r:embed="rId91" cstate="print"/>
          <a:stretch>
            <a:fillRect/>
          </a:stretch>
        </p:blipFill>
        <p:spPr>
          <a:xfrm>
            <a:off x="6862890" y="3811640"/>
            <a:ext cx="648000" cy="540000"/>
          </a:xfrm>
          <a:prstGeom prst="rect">
            <a:avLst/>
          </a:prstGeom>
        </p:spPr>
      </p:pic>
      <p:pic>
        <p:nvPicPr>
          <p:cNvPr id="187" name="図 186" descr="HEK293_H3K27me3_IP_WCE_ov5.png"/>
          <p:cNvPicPr>
            <a:picLocks noChangeAspect="1"/>
          </p:cNvPicPr>
          <p:nvPr/>
        </p:nvPicPr>
        <p:blipFill>
          <a:blip r:embed="rId92" cstate="print"/>
          <a:srcRect l="13086" t="6934" r="5704" b="15547"/>
          <a:stretch>
            <a:fillRect/>
          </a:stretch>
        </p:blipFill>
        <p:spPr>
          <a:xfrm>
            <a:off x="6964885" y="2392335"/>
            <a:ext cx="452571" cy="432000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pic>
        <p:nvPicPr>
          <p:cNvPr id="188" name="図 187" descr="HEK293_H3K27me3_IP_WCE_un5.png"/>
          <p:cNvPicPr>
            <a:picLocks noChangeAspect="1"/>
          </p:cNvPicPr>
          <p:nvPr/>
        </p:nvPicPr>
        <p:blipFill>
          <a:blip r:embed="rId93" cstate="print"/>
          <a:srcRect l="13086" t="6934" r="5704" b="16778"/>
          <a:stretch>
            <a:fillRect/>
          </a:stretch>
        </p:blipFill>
        <p:spPr>
          <a:xfrm>
            <a:off x="6964885" y="2840498"/>
            <a:ext cx="459871" cy="432000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pic>
        <p:nvPicPr>
          <p:cNvPr id="192" name="図 191" descr="MCF7_H3K36me3_IP_WCE_density_ov5.png"/>
          <p:cNvPicPr>
            <a:picLocks noChangeAspect="1"/>
          </p:cNvPicPr>
          <p:nvPr/>
        </p:nvPicPr>
        <p:blipFill>
          <a:blip r:embed="rId94" cstate="print"/>
          <a:stretch>
            <a:fillRect/>
          </a:stretch>
        </p:blipFill>
        <p:spPr>
          <a:xfrm>
            <a:off x="4132110" y="5368260"/>
            <a:ext cx="648000" cy="540000"/>
          </a:xfrm>
          <a:prstGeom prst="rect">
            <a:avLst/>
          </a:prstGeom>
        </p:spPr>
      </p:pic>
      <p:pic>
        <p:nvPicPr>
          <p:cNvPr id="193" name="図 192" descr="MCF7_H3K36me3_IP_WCE_density_un5.png"/>
          <p:cNvPicPr>
            <a:picLocks noChangeAspect="1"/>
          </p:cNvPicPr>
          <p:nvPr/>
        </p:nvPicPr>
        <p:blipFill>
          <a:blip r:embed="rId95" cstate="print"/>
          <a:stretch>
            <a:fillRect/>
          </a:stretch>
        </p:blipFill>
        <p:spPr>
          <a:xfrm>
            <a:off x="4132110" y="5832835"/>
            <a:ext cx="648000" cy="540000"/>
          </a:xfrm>
          <a:prstGeom prst="rect">
            <a:avLst/>
          </a:prstGeom>
        </p:spPr>
      </p:pic>
      <p:pic>
        <p:nvPicPr>
          <p:cNvPr id="195" name="図 194" descr="MCF7_H3K36me3_IP_WCE_ov5.png"/>
          <p:cNvPicPr>
            <a:picLocks noChangeAspect="1"/>
          </p:cNvPicPr>
          <p:nvPr/>
        </p:nvPicPr>
        <p:blipFill>
          <a:blip r:embed="rId96" cstate="print"/>
          <a:srcRect l="13086" t="6934" r="5704" b="16778"/>
          <a:stretch>
            <a:fillRect/>
          </a:stretch>
        </p:blipFill>
        <p:spPr>
          <a:xfrm>
            <a:off x="4256965" y="4430775"/>
            <a:ext cx="459871" cy="432000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pic>
        <p:nvPicPr>
          <p:cNvPr id="196" name="図 195" descr="MCF7_H3K36me3_IP_WCE_un5.png"/>
          <p:cNvPicPr>
            <a:picLocks noChangeAspect="1"/>
          </p:cNvPicPr>
          <p:nvPr/>
        </p:nvPicPr>
        <p:blipFill>
          <a:blip r:embed="rId97" cstate="print"/>
          <a:srcRect l="13086" t="6934" r="5704" b="16778"/>
          <a:stretch>
            <a:fillRect/>
          </a:stretch>
        </p:blipFill>
        <p:spPr>
          <a:xfrm>
            <a:off x="4256965" y="4880381"/>
            <a:ext cx="459871" cy="432000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pic>
        <p:nvPicPr>
          <p:cNvPr id="197" name="図 196" descr="MCF7_CTCF_IP_WCE_density_ov5.png"/>
          <p:cNvPicPr>
            <a:picLocks noChangeAspect="1"/>
          </p:cNvPicPr>
          <p:nvPr/>
        </p:nvPicPr>
        <p:blipFill>
          <a:blip r:embed="rId98" cstate="print"/>
          <a:stretch>
            <a:fillRect/>
          </a:stretch>
        </p:blipFill>
        <p:spPr>
          <a:xfrm>
            <a:off x="5512740" y="5368260"/>
            <a:ext cx="648000" cy="540000"/>
          </a:xfrm>
          <a:prstGeom prst="rect">
            <a:avLst/>
          </a:prstGeom>
        </p:spPr>
      </p:pic>
      <p:pic>
        <p:nvPicPr>
          <p:cNvPr id="198" name="図 197" descr="MCF7_CTCF_IP_WCE_density_un5.png"/>
          <p:cNvPicPr>
            <a:picLocks noChangeAspect="1"/>
          </p:cNvPicPr>
          <p:nvPr/>
        </p:nvPicPr>
        <p:blipFill>
          <a:blip r:embed="rId99" cstate="print"/>
          <a:stretch>
            <a:fillRect/>
          </a:stretch>
        </p:blipFill>
        <p:spPr>
          <a:xfrm>
            <a:off x="5512740" y="5832835"/>
            <a:ext cx="648000" cy="540000"/>
          </a:xfrm>
          <a:prstGeom prst="rect">
            <a:avLst/>
          </a:prstGeom>
        </p:spPr>
      </p:pic>
      <p:pic>
        <p:nvPicPr>
          <p:cNvPr id="199" name="図 198" descr="MCF7_CTCF_IP_WCE_ov5.png"/>
          <p:cNvPicPr>
            <a:picLocks noChangeAspect="1"/>
          </p:cNvPicPr>
          <p:nvPr/>
        </p:nvPicPr>
        <p:blipFill>
          <a:blip r:embed="rId100" cstate="print"/>
          <a:srcRect l="13086" t="6934" r="5704" b="16778"/>
          <a:stretch>
            <a:fillRect/>
          </a:stretch>
        </p:blipFill>
        <p:spPr>
          <a:xfrm>
            <a:off x="5636942" y="4430775"/>
            <a:ext cx="459871" cy="432000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pic>
        <p:nvPicPr>
          <p:cNvPr id="200" name="図 199" descr="MCF7_CTCF_IP_WCE_un5.png"/>
          <p:cNvPicPr>
            <a:picLocks noChangeAspect="1"/>
          </p:cNvPicPr>
          <p:nvPr/>
        </p:nvPicPr>
        <p:blipFill>
          <a:blip r:embed="rId101" cstate="print"/>
          <a:srcRect l="13086" t="6934" r="5704" b="16778"/>
          <a:stretch>
            <a:fillRect/>
          </a:stretch>
        </p:blipFill>
        <p:spPr>
          <a:xfrm>
            <a:off x="5636942" y="4880381"/>
            <a:ext cx="459871" cy="432000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pic>
        <p:nvPicPr>
          <p:cNvPr id="201" name="図 200" descr="MCF7_Rad21_IP_WCE_density_ov5.png"/>
          <p:cNvPicPr>
            <a:picLocks noChangeAspect="1"/>
          </p:cNvPicPr>
          <p:nvPr/>
        </p:nvPicPr>
        <p:blipFill>
          <a:blip r:embed="rId102" cstate="print"/>
          <a:stretch>
            <a:fillRect/>
          </a:stretch>
        </p:blipFill>
        <p:spPr>
          <a:xfrm>
            <a:off x="6212500" y="5368260"/>
            <a:ext cx="648000" cy="540000"/>
          </a:xfrm>
          <a:prstGeom prst="rect">
            <a:avLst/>
          </a:prstGeom>
        </p:spPr>
      </p:pic>
      <p:pic>
        <p:nvPicPr>
          <p:cNvPr id="202" name="図 201" descr="MCF7_Rad21_IP_WCE_density_un5.png"/>
          <p:cNvPicPr>
            <a:picLocks noChangeAspect="1"/>
          </p:cNvPicPr>
          <p:nvPr/>
        </p:nvPicPr>
        <p:blipFill>
          <a:blip r:embed="rId103" cstate="print"/>
          <a:stretch>
            <a:fillRect/>
          </a:stretch>
        </p:blipFill>
        <p:spPr>
          <a:xfrm>
            <a:off x="6212500" y="5832835"/>
            <a:ext cx="648000" cy="540000"/>
          </a:xfrm>
          <a:prstGeom prst="rect">
            <a:avLst/>
          </a:prstGeom>
        </p:spPr>
      </p:pic>
      <p:pic>
        <p:nvPicPr>
          <p:cNvPr id="203" name="図 202" descr="MCF7_Rad21_IP_WCE_ov5.png"/>
          <p:cNvPicPr>
            <a:picLocks noChangeAspect="1"/>
          </p:cNvPicPr>
          <p:nvPr/>
        </p:nvPicPr>
        <p:blipFill>
          <a:blip r:embed="rId104" cstate="print"/>
          <a:srcRect l="13086" t="6934" r="5704" b="16778"/>
          <a:stretch>
            <a:fillRect/>
          </a:stretch>
        </p:blipFill>
        <p:spPr>
          <a:xfrm>
            <a:off x="6319606" y="4430775"/>
            <a:ext cx="459871" cy="432000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pic>
        <p:nvPicPr>
          <p:cNvPr id="204" name="図 203" descr="MCF7_Rad21_IP_WCE_un5.png"/>
          <p:cNvPicPr>
            <a:picLocks noChangeAspect="1"/>
          </p:cNvPicPr>
          <p:nvPr/>
        </p:nvPicPr>
        <p:blipFill>
          <a:blip r:embed="rId105" cstate="print"/>
          <a:srcRect l="13086" t="6934" r="5704" b="16778"/>
          <a:stretch>
            <a:fillRect/>
          </a:stretch>
        </p:blipFill>
        <p:spPr>
          <a:xfrm>
            <a:off x="6319606" y="4880381"/>
            <a:ext cx="459871" cy="432000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pic>
        <p:nvPicPr>
          <p:cNvPr id="205" name="図 204" descr="MCF7_H3K27me3_IP_WCE_density_ov5.png"/>
          <p:cNvPicPr>
            <a:picLocks noChangeAspect="1"/>
          </p:cNvPicPr>
          <p:nvPr/>
        </p:nvPicPr>
        <p:blipFill>
          <a:blip r:embed="rId106" cstate="print"/>
          <a:stretch>
            <a:fillRect/>
          </a:stretch>
        </p:blipFill>
        <p:spPr>
          <a:xfrm>
            <a:off x="6862890" y="5368260"/>
            <a:ext cx="648000" cy="540000"/>
          </a:xfrm>
          <a:prstGeom prst="rect">
            <a:avLst/>
          </a:prstGeom>
        </p:spPr>
      </p:pic>
      <p:pic>
        <p:nvPicPr>
          <p:cNvPr id="206" name="図 205" descr="MCF7_H3K27me3_IP_WCE_density_un5.png"/>
          <p:cNvPicPr>
            <a:picLocks noChangeAspect="1"/>
          </p:cNvPicPr>
          <p:nvPr/>
        </p:nvPicPr>
        <p:blipFill>
          <a:blip r:embed="rId107" cstate="print"/>
          <a:stretch>
            <a:fillRect/>
          </a:stretch>
        </p:blipFill>
        <p:spPr>
          <a:xfrm>
            <a:off x="6862890" y="5832835"/>
            <a:ext cx="648000" cy="540000"/>
          </a:xfrm>
          <a:prstGeom prst="rect">
            <a:avLst/>
          </a:prstGeom>
        </p:spPr>
      </p:pic>
      <p:pic>
        <p:nvPicPr>
          <p:cNvPr id="207" name="図 206" descr="MCF7_H3K27me3_IP_WCE_ov5.png"/>
          <p:cNvPicPr>
            <a:picLocks noChangeAspect="1"/>
          </p:cNvPicPr>
          <p:nvPr/>
        </p:nvPicPr>
        <p:blipFill>
          <a:blip r:embed="rId108" cstate="print"/>
          <a:srcRect l="13086" t="6934" r="5704" b="16778"/>
          <a:stretch>
            <a:fillRect/>
          </a:stretch>
        </p:blipFill>
        <p:spPr>
          <a:xfrm>
            <a:off x="6964885" y="4430775"/>
            <a:ext cx="459871" cy="432000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pic>
        <p:nvPicPr>
          <p:cNvPr id="208" name="図 207" descr="MCF7_H3K27me3_IP_WCE_un5.png"/>
          <p:cNvPicPr>
            <a:picLocks noChangeAspect="1"/>
          </p:cNvPicPr>
          <p:nvPr/>
        </p:nvPicPr>
        <p:blipFill>
          <a:blip r:embed="rId109" cstate="print"/>
          <a:srcRect l="13086" t="6934" r="5704" b="16778"/>
          <a:stretch>
            <a:fillRect/>
          </a:stretch>
        </p:blipFill>
        <p:spPr>
          <a:xfrm>
            <a:off x="6964885" y="4880381"/>
            <a:ext cx="459871" cy="432000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graphicFrame>
        <p:nvGraphicFramePr>
          <p:cNvPr id="209" name="表 208"/>
          <p:cNvGraphicFramePr>
            <a:graphicFrameLocks noGrp="1"/>
          </p:cNvGraphicFramePr>
          <p:nvPr/>
        </p:nvGraphicFramePr>
        <p:xfrm>
          <a:off x="7587335" y="1133745"/>
          <a:ext cx="1421654" cy="121920"/>
        </p:xfrm>
        <a:graphic>
          <a:graphicData uri="http://schemas.openxmlformats.org/drawingml/2006/table">
            <a:tbl>
              <a:tblPr/>
              <a:tblGrid>
                <a:gridCol w="120500"/>
                <a:gridCol w="126398"/>
                <a:gridCol w="126398"/>
                <a:gridCol w="126398"/>
                <a:gridCol w="126398"/>
                <a:gridCol w="126398"/>
                <a:gridCol w="126398"/>
                <a:gridCol w="126398"/>
                <a:gridCol w="126398"/>
                <a:gridCol w="126398"/>
                <a:gridCol w="163572"/>
              </a:tblGrid>
              <a:tr h="45005">
                <a:tc>
                  <a:txBody>
                    <a:bodyPr/>
                    <a:lstStyle/>
                    <a:p>
                      <a:pPr algn="r" fontAlgn="ctr"/>
                      <a:endParaRPr lang="en-US" altLang="ja-JP" sz="800" b="0" i="0" u="none" strike="noStrike" dirty="0">
                        <a:solidFill>
                          <a:srgbClr val="000000"/>
                        </a:solidFill>
                        <a:latin typeface="ＭＳ Ｐゴシック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en-US" altLang="ja-JP" sz="800" b="0" i="0" u="none" strike="noStrike" dirty="0">
                        <a:solidFill>
                          <a:srgbClr val="000000"/>
                        </a:solidFill>
                        <a:latin typeface="ＭＳ Ｐゴシック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0E3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en-US" altLang="ja-JP" sz="800" b="0" i="0" u="none" strike="noStrike" dirty="0">
                        <a:solidFill>
                          <a:srgbClr val="000000"/>
                        </a:solidFill>
                        <a:latin typeface="ＭＳ Ｐゴシック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DD3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en-US" altLang="ja-JP" sz="800" b="0" i="0" u="none" strike="noStrike" dirty="0">
                        <a:solidFill>
                          <a:srgbClr val="000000"/>
                        </a:solidFill>
                        <a:latin typeface="ＭＳ Ｐゴシック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BC4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en-US" altLang="ja-JP" sz="800" b="0" i="0" u="none" strike="noStrike" dirty="0">
                        <a:solidFill>
                          <a:srgbClr val="000000"/>
                        </a:solidFill>
                        <a:latin typeface="ＭＳ Ｐゴシック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8B4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en-US" altLang="ja-JP" sz="800" b="0" i="0" u="none" strike="noStrike" dirty="0">
                        <a:solidFill>
                          <a:srgbClr val="000000"/>
                        </a:solidFill>
                        <a:latin typeface="ＭＳ Ｐゴシック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FA8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en-US" altLang="ja-JP" sz="800" b="0" i="0" u="none" strike="noStrike" dirty="0">
                        <a:solidFill>
                          <a:srgbClr val="000000"/>
                        </a:solidFill>
                        <a:latin typeface="ＭＳ Ｐゴシック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69D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en-US" altLang="ja-JP" sz="800" b="0" i="0" u="none" strike="noStrike" dirty="0">
                        <a:solidFill>
                          <a:srgbClr val="000000"/>
                        </a:solidFill>
                        <a:latin typeface="ＭＳ Ｐゴシック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C90F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en-US" altLang="ja-JP" sz="800" b="0" i="0" u="none" strike="noStrike" dirty="0">
                        <a:solidFill>
                          <a:srgbClr val="000000"/>
                        </a:solidFill>
                        <a:latin typeface="ＭＳ Ｐゴシック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385F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en-US" altLang="ja-JP" sz="800" b="0" i="0" u="none" strike="noStrike" dirty="0">
                        <a:solidFill>
                          <a:srgbClr val="000000"/>
                        </a:solidFill>
                        <a:latin typeface="ＭＳ Ｐゴシック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978E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en-US" altLang="ja-JP" sz="800" b="0" i="0" u="none" strike="noStrike" dirty="0">
                        <a:solidFill>
                          <a:srgbClr val="000000"/>
                        </a:solidFill>
                        <a:latin typeface="ＭＳ Ｐゴシック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F6CEE"/>
                    </a:solidFill>
                  </a:tcPr>
                </a:tc>
              </a:tr>
            </a:tbl>
          </a:graphicData>
        </a:graphic>
      </p:graphicFrame>
      <p:grpSp>
        <p:nvGrpSpPr>
          <p:cNvPr id="210" name="グループ化 209"/>
          <p:cNvGrpSpPr/>
          <p:nvPr/>
        </p:nvGrpSpPr>
        <p:grpSpPr>
          <a:xfrm>
            <a:off x="7503806" y="1194939"/>
            <a:ext cx="1714964" cy="1058996"/>
            <a:chOff x="7432686" y="-857579"/>
            <a:chExt cx="1714964" cy="1058996"/>
          </a:xfrm>
        </p:grpSpPr>
        <p:sp>
          <p:nvSpPr>
            <p:cNvPr id="211" name="テキスト ボックス 210"/>
            <p:cNvSpPr txBox="1"/>
            <p:nvPr/>
          </p:nvSpPr>
          <p:spPr>
            <a:xfrm>
              <a:off x="7432686" y="-198693"/>
              <a:ext cx="164019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ja-JP" sz="1000" dirty="0" smtClean="0">
                  <a:latin typeface="Helvetica" pitchFamily="34" charset="0"/>
                  <a:cs typeface="Helvetica" pitchFamily="34" charset="0"/>
                </a:rPr>
                <a:t>Signal intensity</a:t>
              </a:r>
            </a:p>
            <a:p>
              <a:pPr algn="ctr"/>
              <a:r>
                <a:rPr lang="en-US" altLang="ja-JP" sz="1000" dirty="0" smtClean="0">
                  <a:latin typeface="Helvetica" pitchFamily="34" charset="0"/>
                  <a:cs typeface="Helvetica" pitchFamily="34" charset="0"/>
                </a:rPr>
                <a:t>(Relative fold enrichment)</a:t>
              </a:r>
              <a:endParaRPr kumimoji="1" lang="ja-JP" altLang="en-US" sz="1000" dirty="0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212" name="テキスト ボックス 211"/>
            <p:cNvSpPr txBox="1"/>
            <p:nvPr/>
          </p:nvSpPr>
          <p:spPr>
            <a:xfrm>
              <a:off x="8851125" y="-857579"/>
              <a:ext cx="296525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1000" dirty="0" smtClean="0">
                  <a:latin typeface="Arial" pitchFamily="34" charset="0"/>
                  <a:cs typeface="Arial" pitchFamily="34" charset="0"/>
                </a:rPr>
                <a:t>%</a:t>
              </a:r>
              <a:endParaRPr kumimoji="1" lang="ja-JP" altLang="en-US" sz="1000" dirty="0"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213" name="テキスト ボックス 212"/>
          <p:cNvSpPr txBox="1"/>
          <p:nvPr/>
        </p:nvSpPr>
        <p:spPr>
          <a:xfrm>
            <a:off x="7516375" y="1204705"/>
            <a:ext cx="31503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000" dirty="0" smtClean="0">
                <a:latin typeface="Arial" pitchFamily="34" charset="0"/>
                <a:cs typeface="Arial" pitchFamily="34" charset="0"/>
              </a:rPr>
              <a:t>0</a:t>
            </a:r>
            <a:endParaRPr kumimoji="1" lang="ja-JP" altLang="en-US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14" name="テキスト ボックス 213"/>
          <p:cNvSpPr txBox="1"/>
          <p:nvPr/>
        </p:nvSpPr>
        <p:spPr>
          <a:xfrm>
            <a:off x="8709366" y="1193990"/>
            <a:ext cx="45005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000" dirty="0" smtClean="0">
                <a:latin typeface="Arial" pitchFamily="34" charset="0"/>
                <a:cs typeface="Arial" pitchFamily="34" charset="0"/>
              </a:rPr>
              <a:t>100</a:t>
            </a:r>
            <a:endParaRPr kumimoji="1" lang="ja-JP" altLang="en-US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15" name="テキスト ボックス 214"/>
          <p:cNvSpPr txBox="1"/>
          <p:nvPr/>
        </p:nvSpPr>
        <p:spPr>
          <a:xfrm rot="16200000">
            <a:off x="780861" y="1407403"/>
            <a:ext cx="8550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700" dirty="0" smtClean="0">
                <a:latin typeface="Arial" pitchFamily="34" charset="0"/>
                <a:cs typeface="Arial" pitchFamily="34" charset="0"/>
              </a:rPr>
              <a:t>IP/WCE  </a:t>
            </a:r>
          </a:p>
          <a:p>
            <a:pPr algn="ctr"/>
            <a:r>
              <a:rPr lang="en-US" altLang="ja-JP" sz="700" dirty="0" smtClean="0">
                <a:latin typeface="Arial" pitchFamily="34" charset="0"/>
                <a:cs typeface="Arial" pitchFamily="34" charset="0"/>
              </a:rPr>
              <a:t>fold average</a:t>
            </a:r>
          </a:p>
        </p:txBody>
      </p:sp>
      <p:sp>
        <p:nvSpPr>
          <p:cNvPr id="216" name="テキスト ボックス 215"/>
          <p:cNvSpPr txBox="1"/>
          <p:nvPr/>
        </p:nvSpPr>
        <p:spPr>
          <a:xfrm rot="16200000">
            <a:off x="803364" y="2014972"/>
            <a:ext cx="81009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700" dirty="0" smtClean="0">
                <a:latin typeface="Arial" pitchFamily="34" charset="0"/>
                <a:cs typeface="Arial" pitchFamily="34" charset="0"/>
              </a:rPr>
              <a:t>IP / WCE</a:t>
            </a:r>
          </a:p>
          <a:p>
            <a:pPr algn="ctr"/>
            <a:r>
              <a:rPr lang="en-US" altLang="ja-JP" sz="700" dirty="0" smtClean="0">
                <a:latin typeface="Arial" pitchFamily="34" charset="0"/>
                <a:cs typeface="Arial" pitchFamily="34" charset="0"/>
              </a:rPr>
              <a:t> fold average</a:t>
            </a:r>
          </a:p>
        </p:txBody>
      </p:sp>
      <p:sp>
        <p:nvSpPr>
          <p:cNvPr id="224" name="テキスト ボックス 223"/>
          <p:cNvSpPr txBox="1"/>
          <p:nvPr/>
        </p:nvSpPr>
        <p:spPr>
          <a:xfrm>
            <a:off x="1457670" y="6333129"/>
            <a:ext cx="41403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700" dirty="0" smtClean="0">
                <a:latin typeface="Arial" pitchFamily="34" charset="0"/>
                <a:cs typeface="Arial" pitchFamily="34" charset="0"/>
              </a:rPr>
              <a:t>-5</a:t>
            </a:r>
            <a:endParaRPr kumimoji="1" lang="ja-JP" altLang="en-US" sz="7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25" name="テキスト ボックス 224"/>
          <p:cNvSpPr txBox="1"/>
          <p:nvPr/>
        </p:nvSpPr>
        <p:spPr>
          <a:xfrm>
            <a:off x="1865604" y="6333129"/>
            <a:ext cx="61551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700" dirty="0" smtClean="0">
                <a:latin typeface="Arial" pitchFamily="34" charset="0"/>
                <a:cs typeface="Arial" pitchFamily="34" charset="0"/>
              </a:rPr>
              <a:t>5</a:t>
            </a:r>
            <a:endParaRPr kumimoji="1" lang="ja-JP" altLang="en-US" sz="7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26" name="テキスト ボックス 225"/>
          <p:cNvSpPr txBox="1"/>
          <p:nvPr/>
        </p:nvSpPr>
        <p:spPr>
          <a:xfrm>
            <a:off x="6920689" y="6333129"/>
            <a:ext cx="371616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700" dirty="0" smtClean="0">
                <a:latin typeface="Arial" pitchFamily="34" charset="0"/>
                <a:cs typeface="Arial" pitchFamily="34" charset="0"/>
              </a:rPr>
              <a:t>TSS</a:t>
            </a:r>
            <a:endParaRPr kumimoji="1" lang="ja-JP" altLang="en-US" sz="7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27" name="テキスト ボックス 226"/>
          <p:cNvSpPr txBox="1"/>
          <p:nvPr/>
        </p:nvSpPr>
        <p:spPr>
          <a:xfrm>
            <a:off x="7172431" y="6333129"/>
            <a:ext cx="371616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700" dirty="0" smtClean="0">
                <a:latin typeface="Arial" pitchFamily="34" charset="0"/>
                <a:cs typeface="Arial" pitchFamily="34" charset="0"/>
              </a:rPr>
              <a:t>PAS</a:t>
            </a:r>
            <a:endParaRPr kumimoji="1" lang="ja-JP" altLang="en-US" sz="7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28" name="テキスト ボックス 227"/>
          <p:cNvSpPr txBox="1"/>
          <p:nvPr/>
        </p:nvSpPr>
        <p:spPr>
          <a:xfrm>
            <a:off x="4191339" y="6333129"/>
            <a:ext cx="380323" cy="20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700" dirty="0" smtClean="0">
                <a:latin typeface="Arial" pitchFamily="34" charset="0"/>
                <a:cs typeface="Arial" pitchFamily="34" charset="0"/>
              </a:rPr>
              <a:t>TSS</a:t>
            </a:r>
            <a:endParaRPr kumimoji="1" lang="ja-JP" altLang="en-US" sz="7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29" name="テキスト ボックス 228"/>
          <p:cNvSpPr txBox="1"/>
          <p:nvPr/>
        </p:nvSpPr>
        <p:spPr>
          <a:xfrm>
            <a:off x="4436985" y="6333129"/>
            <a:ext cx="487643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700" dirty="0" smtClean="0">
                <a:latin typeface="Arial" pitchFamily="34" charset="0"/>
                <a:cs typeface="Arial" pitchFamily="34" charset="0"/>
              </a:rPr>
              <a:t>PAS</a:t>
            </a:r>
            <a:endParaRPr kumimoji="1" lang="ja-JP" altLang="en-US" sz="7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30" name="テキスト ボックス 229"/>
          <p:cNvSpPr txBox="1"/>
          <p:nvPr/>
        </p:nvSpPr>
        <p:spPr>
          <a:xfrm>
            <a:off x="2771800" y="6333129"/>
            <a:ext cx="41403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700" dirty="0" smtClean="0">
                <a:latin typeface="Arial" pitchFamily="34" charset="0"/>
                <a:cs typeface="Arial" pitchFamily="34" charset="0"/>
              </a:rPr>
              <a:t>-5</a:t>
            </a:r>
            <a:endParaRPr kumimoji="1" lang="ja-JP" altLang="en-US" sz="7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31" name="テキスト ボックス 230"/>
          <p:cNvSpPr txBox="1"/>
          <p:nvPr/>
        </p:nvSpPr>
        <p:spPr>
          <a:xfrm>
            <a:off x="3195133" y="6333129"/>
            <a:ext cx="61551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700" dirty="0" smtClean="0">
                <a:latin typeface="Arial" pitchFamily="34" charset="0"/>
                <a:cs typeface="Arial" pitchFamily="34" charset="0"/>
              </a:rPr>
              <a:t>5</a:t>
            </a:r>
            <a:endParaRPr kumimoji="1" lang="ja-JP" altLang="en-US" sz="7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32" name="テキスト ボックス 231"/>
          <p:cNvSpPr txBox="1"/>
          <p:nvPr/>
        </p:nvSpPr>
        <p:spPr>
          <a:xfrm>
            <a:off x="3467496" y="6333129"/>
            <a:ext cx="41403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700" dirty="0" smtClean="0">
                <a:latin typeface="Arial" pitchFamily="34" charset="0"/>
                <a:cs typeface="Arial" pitchFamily="34" charset="0"/>
              </a:rPr>
              <a:t>-5</a:t>
            </a:r>
            <a:endParaRPr kumimoji="1" lang="ja-JP" altLang="en-US" sz="7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33" name="テキスト ボックス 232"/>
          <p:cNvSpPr txBox="1"/>
          <p:nvPr/>
        </p:nvSpPr>
        <p:spPr>
          <a:xfrm>
            <a:off x="3882400" y="6333129"/>
            <a:ext cx="259750" cy="20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700" dirty="0" smtClean="0">
                <a:latin typeface="Arial" pitchFamily="34" charset="0"/>
                <a:cs typeface="Arial" pitchFamily="34" charset="0"/>
              </a:rPr>
              <a:t>5</a:t>
            </a:r>
            <a:endParaRPr kumimoji="1" lang="ja-JP" altLang="en-US" sz="7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34" name="テキスト ボックス 233"/>
          <p:cNvSpPr txBox="1"/>
          <p:nvPr/>
        </p:nvSpPr>
        <p:spPr>
          <a:xfrm>
            <a:off x="4821409" y="6333129"/>
            <a:ext cx="41403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700" dirty="0" smtClean="0">
                <a:latin typeface="Arial" pitchFamily="34" charset="0"/>
                <a:cs typeface="Arial" pitchFamily="34" charset="0"/>
              </a:rPr>
              <a:t>-5</a:t>
            </a:r>
            <a:endParaRPr kumimoji="1" lang="ja-JP" altLang="en-US" sz="7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35" name="テキスト ボックス 234"/>
          <p:cNvSpPr txBox="1"/>
          <p:nvPr/>
        </p:nvSpPr>
        <p:spPr>
          <a:xfrm>
            <a:off x="5236313" y="6333129"/>
            <a:ext cx="61551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700" dirty="0" smtClean="0">
                <a:latin typeface="Arial" pitchFamily="34" charset="0"/>
                <a:cs typeface="Arial" pitchFamily="34" charset="0"/>
              </a:rPr>
              <a:t>5</a:t>
            </a:r>
            <a:endParaRPr kumimoji="1" lang="ja-JP" altLang="en-US" sz="7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36" name="テキスト ボックス 235"/>
          <p:cNvSpPr txBox="1"/>
          <p:nvPr/>
        </p:nvSpPr>
        <p:spPr>
          <a:xfrm>
            <a:off x="5570539" y="6333129"/>
            <a:ext cx="371616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700" dirty="0" smtClean="0">
                <a:latin typeface="Arial" pitchFamily="34" charset="0"/>
                <a:cs typeface="Arial" pitchFamily="34" charset="0"/>
              </a:rPr>
              <a:t>TSS</a:t>
            </a:r>
            <a:endParaRPr kumimoji="1" lang="ja-JP" altLang="en-US" sz="7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37" name="テキスト ボックス 236"/>
          <p:cNvSpPr txBox="1"/>
          <p:nvPr/>
        </p:nvSpPr>
        <p:spPr>
          <a:xfrm>
            <a:off x="5832140" y="6333129"/>
            <a:ext cx="371616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700" dirty="0" smtClean="0">
                <a:latin typeface="Arial" pitchFamily="34" charset="0"/>
                <a:cs typeface="Arial" pitchFamily="34" charset="0"/>
              </a:rPr>
              <a:t>PAS</a:t>
            </a:r>
            <a:endParaRPr kumimoji="1" lang="ja-JP" altLang="en-US" sz="7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38" name="テキスト ボックス 237"/>
          <p:cNvSpPr txBox="1"/>
          <p:nvPr/>
        </p:nvSpPr>
        <p:spPr>
          <a:xfrm>
            <a:off x="6267665" y="6333129"/>
            <a:ext cx="371616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700" dirty="0" smtClean="0">
                <a:latin typeface="Arial" pitchFamily="34" charset="0"/>
                <a:cs typeface="Arial" pitchFamily="34" charset="0"/>
              </a:rPr>
              <a:t>TSS</a:t>
            </a:r>
            <a:endParaRPr kumimoji="1" lang="ja-JP" altLang="en-US" sz="7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39" name="テキスト ボックス 238"/>
          <p:cNvSpPr txBox="1"/>
          <p:nvPr/>
        </p:nvSpPr>
        <p:spPr>
          <a:xfrm>
            <a:off x="6525503" y="6333129"/>
            <a:ext cx="371616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700" dirty="0" smtClean="0">
                <a:latin typeface="Arial" pitchFamily="34" charset="0"/>
                <a:cs typeface="Arial" pitchFamily="34" charset="0"/>
              </a:rPr>
              <a:t>PAS</a:t>
            </a:r>
            <a:endParaRPr kumimoji="1" lang="ja-JP" altLang="en-US" sz="7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40" name="テキスト ボックス 239"/>
          <p:cNvSpPr txBox="1"/>
          <p:nvPr/>
        </p:nvSpPr>
        <p:spPr>
          <a:xfrm>
            <a:off x="2132745" y="6333129"/>
            <a:ext cx="41403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700" dirty="0" smtClean="0">
                <a:latin typeface="Arial" pitchFamily="34" charset="0"/>
                <a:cs typeface="Arial" pitchFamily="34" charset="0"/>
              </a:rPr>
              <a:t>-5</a:t>
            </a:r>
            <a:endParaRPr kumimoji="1" lang="ja-JP" altLang="en-US" sz="7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41" name="テキスト ボックス 240"/>
          <p:cNvSpPr txBox="1"/>
          <p:nvPr/>
        </p:nvSpPr>
        <p:spPr>
          <a:xfrm>
            <a:off x="2543047" y="6333129"/>
            <a:ext cx="61551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700" dirty="0" smtClean="0">
                <a:latin typeface="Arial" pitchFamily="34" charset="0"/>
                <a:cs typeface="Arial" pitchFamily="34" charset="0"/>
              </a:rPr>
              <a:t>5</a:t>
            </a:r>
            <a:endParaRPr kumimoji="1" lang="ja-JP" altLang="en-US" sz="7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42" name="テキスト ボックス 241"/>
          <p:cNvSpPr txBox="1"/>
          <p:nvPr/>
        </p:nvSpPr>
        <p:spPr>
          <a:xfrm>
            <a:off x="1601670" y="6333129"/>
            <a:ext cx="384725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700" dirty="0" smtClean="0">
                <a:latin typeface="Arial" pitchFamily="34" charset="0"/>
                <a:cs typeface="Arial" pitchFamily="34" charset="0"/>
              </a:rPr>
              <a:t>TSS</a:t>
            </a:r>
            <a:endParaRPr kumimoji="1" lang="ja-JP" altLang="en-US" sz="7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43" name="テキスト ボックス 242"/>
          <p:cNvSpPr txBox="1"/>
          <p:nvPr/>
        </p:nvSpPr>
        <p:spPr>
          <a:xfrm>
            <a:off x="2276745" y="6333129"/>
            <a:ext cx="45005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700" dirty="0" smtClean="0">
                <a:latin typeface="Arial" pitchFamily="34" charset="0"/>
                <a:cs typeface="Arial" pitchFamily="34" charset="0"/>
              </a:rPr>
              <a:t>TSS</a:t>
            </a:r>
            <a:endParaRPr kumimoji="1" lang="ja-JP" altLang="en-US" sz="7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44" name="テキスト ボックス 243"/>
          <p:cNvSpPr txBox="1"/>
          <p:nvPr/>
        </p:nvSpPr>
        <p:spPr>
          <a:xfrm>
            <a:off x="2945724" y="6333129"/>
            <a:ext cx="405045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700" dirty="0" smtClean="0">
                <a:latin typeface="Arial" pitchFamily="34" charset="0"/>
                <a:cs typeface="Arial" pitchFamily="34" charset="0"/>
              </a:rPr>
              <a:t>TSS</a:t>
            </a:r>
            <a:endParaRPr kumimoji="1" lang="ja-JP" altLang="en-US" sz="7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45" name="テキスト ボックス 244"/>
          <p:cNvSpPr txBox="1"/>
          <p:nvPr/>
        </p:nvSpPr>
        <p:spPr>
          <a:xfrm>
            <a:off x="3629228" y="6333129"/>
            <a:ext cx="45005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700" dirty="0" smtClean="0">
                <a:latin typeface="Arial" pitchFamily="34" charset="0"/>
                <a:cs typeface="Arial" pitchFamily="34" charset="0"/>
              </a:rPr>
              <a:t>TSS</a:t>
            </a:r>
            <a:endParaRPr kumimoji="1" lang="ja-JP" altLang="en-US" sz="7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46" name="テキスト ボックス 245"/>
          <p:cNvSpPr txBox="1"/>
          <p:nvPr/>
        </p:nvSpPr>
        <p:spPr>
          <a:xfrm>
            <a:off x="4989237" y="6333129"/>
            <a:ext cx="36004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700" dirty="0" smtClean="0">
                <a:latin typeface="Arial" pitchFamily="34" charset="0"/>
                <a:cs typeface="Arial" pitchFamily="34" charset="0"/>
              </a:rPr>
              <a:t>PAS</a:t>
            </a:r>
            <a:endParaRPr kumimoji="1" lang="ja-JP" altLang="en-US" sz="700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173" name="表 172"/>
          <p:cNvGraphicFramePr>
            <a:graphicFrameLocks noGrp="1"/>
          </p:cNvGraphicFramePr>
          <p:nvPr/>
        </p:nvGraphicFramePr>
        <p:xfrm>
          <a:off x="7587335" y="1474735"/>
          <a:ext cx="1396575" cy="131445"/>
        </p:xfrm>
        <a:graphic>
          <a:graphicData uri="http://schemas.openxmlformats.org/drawingml/2006/table">
            <a:tbl>
              <a:tblPr/>
              <a:tblGrid>
                <a:gridCol w="130924"/>
                <a:gridCol w="130924"/>
                <a:gridCol w="130924"/>
                <a:gridCol w="130924"/>
                <a:gridCol w="130924"/>
                <a:gridCol w="130924"/>
                <a:gridCol w="130924"/>
                <a:gridCol w="130924"/>
                <a:gridCol w="130924"/>
                <a:gridCol w="126829"/>
                <a:gridCol w="91430"/>
              </a:tblGrid>
              <a:tr h="115399">
                <a:tc>
                  <a:txBody>
                    <a:bodyPr/>
                    <a:lstStyle/>
                    <a:p>
                      <a:pPr algn="r" fontAlgn="ctr"/>
                      <a:endParaRPr lang="en-US" altLang="ja-JP" sz="800" b="0" i="0" u="none" strike="noStrike" dirty="0">
                        <a:solidFill>
                          <a:srgbClr val="000000"/>
                        </a:solidFill>
                        <a:latin typeface="ＭＳ Ｐゴシック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en-US" altLang="ja-JP" sz="800" b="0" i="0" u="none" strike="noStrike" dirty="0">
                        <a:solidFill>
                          <a:srgbClr val="000000"/>
                        </a:solidFill>
                        <a:latin typeface="ＭＳ Ｐゴシック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3DF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en-US" altLang="ja-JP" sz="800" b="0" i="0" u="none" strike="noStrike" dirty="0">
                        <a:solidFill>
                          <a:srgbClr val="000000"/>
                        </a:solidFill>
                        <a:latin typeface="ＭＳ Ｐゴシック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CCC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en-US" altLang="ja-JP" sz="800" b="0" i="0" u="none" strike="noStrike" dirty="0">
                        <a:solidFill>
                          <a:srgbClr val="000000"/>
                        </a:solidFill>
                        <a:latin typeface="ＭＳ Ｐゴシック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5B9A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en-US" altLang="ja-JP" sz="800" b="0" i="0" u="none" strike="noStrike" dirty="0">
                        <a:solidFill>
                          <a:srgbClr val="000000"/>
                        </a:solidFill>
                        <a:latin typeface="ＭＳ Ｐゴシック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7A69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en-US" altLang="ja-JP" sz="800" b="0" i="0" u="none" strike="noStrike" dirty="0">
                        <a:solidFill>
                          <a:srgbClr val="000000"/>
                        </a:solidFill>
                        <a:latin typeface="ＭＳ Ｐゴシック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937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en-US" altLang="ja-JP" sz="800" b="0" i="0" u="none" strike="noStrike" dirty="0">
                        <a:solidFill>
                          <a:srgbClr val="000000"/>
                        </a:solidFill>
                        <a:latin typeface="ＭＳ Ｐゴシック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806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en-US" altLang="ja-JP" sz="800" b="0" i="0" u="none" strike="noStrike" dirty="0">
                        <a:solidFill>
                          <a:srgbClr val="000000"/>
                        </a:solidFill>
                        <a:latin typeface="ＭＳ Ｐゴシック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6D4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en-US" altLang="ja-JP" sz="800" b="0" i="0" u="none" strike="noStrike" dirty="0">
                        <a:solidFill>
                          <a:srgbClr val="000000"/>
                        </a:solidFill>
                        <a:latin typeface="ＭＳ Ｐゴシック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5A3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en-US" altLang="ja-JP" sz="800" b="0" i="0" u="none" strike="noStrike" dirty="0">
                        <a:solidFill>
                          <a:srgbClr val="000000"/>
                        </a:solidFill>
                        <a:latin typeface="ＭＳ Ｐゴシック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471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800" b="0" i="0" u="none" strike="noStrike" dirty="0">
                        <a:solidFill>
                          <a:srgbClr val="000000"/>
                        </a:solidFill>
                        <a:latin typeface="ＭＳ Ｐゴシック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3300"/>
                    </a:solidFill>
                  </a:tcPr>
                </a:tc>
              </a:tr>
            </a:tbl>
          </a:graphicData>
        </a:graphic>
      </p:graphicFrame>
      <p:sp>
        <p:nvSpPr>
          <p:cNvPr id="174" name="テキスト ボックス 173"/>
          <p:cNvSpPr txBox="1"/>
          <p:nvPr/>
        </p:nvSpPr>
        <p:spPr>
          <a:xfrm>
            <a:off x="7497325" y="1562599"/>
            <a:ext cx="31503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000" dirty="0" smtClean="0">
                <a:latin typeface="Arial" pitchFamily="34" charset="0"/>
                <a:cs typeface="Arial" pitchFamily="34" charset="0"/>
              </a:rPr>
              <a:t>0</a:t>
            </a:r>
            <a:endParaRPr kumimoji="1" lang="ja-JP" altLang="en-US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5" name="テキスト ボックス 174"/>
          <p:cNvSpPr txBox="1"/>
          <p:nvPr/>
        </p:nvSpPr>
        <p:spPr>
          <a:xfrm>
            <a:off x="8690316" y="1551884"/>
            <a:ext cx="45005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000" dirty="0" smtClean="0">
                <a:latin typeface="Arial" pitchFamily="34" charset="0"/>
                <a:cs typeface="Arial" pitchFamily="34" charset="0"/>
              </a:rPr>
              <a:t>100</a:t>
            </a:r>
            <a:endParaRPr kumimoji="1" lang="ja-JP" altLang="en-US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6" name="テキスト ボックス 175"/>
          <p:cNvSpPr txBox="1"/>
          <p:nvPr/>
        </p:nvSpPr>
        <p:spPr>
          <a:xfrm>
            <a:off x="8905180" y="1545140"/>
            <a:ext cx="29652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000" dirty="0" smtClean="0">
                <a:latin typeface="Arial" pitchFamily="34" charset="0"/>
                <a:cs typeface="Arial" pitchFamily="34" charset="0"/>
              </a:rPr>
              <a:t>%</a:t>
            </a:r>
            <a:endParaRPr kumimoji="1" lang="ja-JP" altLang="en-US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89" name="テキスト ボックス 188"/>
          <p:cNvSpPr txBox="1"/>
          <p:nvPr/>
        </p:nvSpPr>
        <p:spPr>
          <a:xfrm>
            <a:off x="1433566" y="98630"/>
            <a:ext cx="78662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000" dirty="0" smtClean="0">
                <a:latin typeface="Helvetica" pitchFamily="34" charset="0"/>
                <a:cs typeface="Helvetica" pitchFamily="34" charset="0"/>
              </a:rPr>
              <a:t>H3K4me3</a:t>
            </a:r>
            <a:endParaRPr kumimoji="1" lang="ja-JP" altLang="en-US" sz="1000" dirty="0">
              <a:latin typeface="Helvetica" pitchFamily="34" charset="0"/>
              <a:cs typeface="Helvetica" pitchFamily="34" charset="0"/>
            </a:endParaRPr>
          </a:p>
        </p:txBody>
      </p:sp>
      <p:sp>
        <p:nvSpPr>
          <p:cNvPr id="190" name="テキスト ボックス 189"/>
          <p:cNvSpPr txBox="1"/>
          <p:nvPr/>
        </p:nvSpPr>
        <p:spPr>
          <a:xfrm>
            <a:off x="2922640" y="98630"/>
            <a:ext cx="57067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000" dirty="0" err="1" smtClean="0">
                <a:latin typeface="Helvetica" pitchFamily="34" charset="0"/>
                <a:cs typeface="Helvetica" pitchFamily="34" charset="0"/>
              </a:rPr>
              <a:t>Pol</a:t>
            </a:r>
            <a:r>
              <a:rPr lang="ja-JP" altLang="en-US" sz="1000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kumimoji="1" lang="en-US" altLang="ja-JP" sz="1000" dirty="0" smtClean="0">
                <a:latin typeface="Helvetica" pitchFamily="34" charset="0"/>
                <a:cs typeface="Helvetica" pitchFamily="34" charset="0"/>
              </a:rPr>
              <a:t>II</a:t>
            </a:r>
            <a:endParaRPr kumimoji="1" lang="ja-JP" altLang="en-US" sz="1000" dirty="0">
              <a:latin typeface="Helvetica" pitchFamily="34" charset="0"/>
              <a:cs typeface="Helvetica" pitchFamily="34" charset="0"/>
            </a:endParaRPr>
          </a:p>
        </p:txBody>
      </p:sp>
      <p:sp>
        <p:nvSpPr>
          <p:cNvPr id="191" name="テキスト ボックス 190"/>
          <p:cNvSpPr txBox="1"/>
          <p:nvPr/>
        </p:nvSpPr>
        <p:spPr>
          <a:xfrm>
            <a:off x="3452426" y="98630"/>
            <a:ext cx="77711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000" dirty="0" smtClean="0">
                <a:latin typeface="Helvetica" pitchFamily="34" charset="0"/>
                <a:cs typeface="Helvetica" pitchFamily="34" charset="0"/>
              </a:rPr>
              <a:t>H3K27Ac</a:t>
            </a:r>
            <a:endParaRPr kumimoji="1" lang="ja-JP" altLang="en-US" sz="1000" dirty="0">
              <a:latin typeface="Helvetica" pitchFamily="34" charset="0"/>
              <a:cs typeface="Helvetica" pitchFamily="34" charset="0"/>
            </a:endParaRPr>
          </a:p>
        </p:txBody>
      </p:sp>
      <p:sp>
        <p:nvSpPr>
          <p:cNvPr id="194" name="テキスト ボックス 193"/>
          <p:cNvSpPr txBox="1"/>
          <p:nvPr/>
        </p:nvSpPr>
        <p:spPr>
          <a:xfrm>
            <a:off x="4837307" y="98630"/>
            <a:ext cx="78220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000" dirty="0" smtClean="0">
                <a:latin typeface="Helvetica" pitchFamily="34" charset="0"/>
                <a:cs typeface="Helvetica" pitchFamily="34" charset="0"/>
              </a:rPr>
              <a:t>CTD-PS2</a:t>
            </a:r>
            <a:endParaRPr kumimoji="1" lang="ja-JP" altLang="en-US" sz="1000" dirty="0">
              <a:latin typeface="Helvetica" pitchFamily="34" charset="0"/>
              <a:cs typeface="Helvetica" pitchFamily="34" charset="0"/>
            </a:endParaRPr>
          </a:p>
        </p:txBody>
      </p:sp>
      <p:sp>
        <p:nvSpPr>
          <p:cNvPr id="221" name="テキスト ボックス 220"/>
          <p:cNvSpPr txBox="1"/>
          <p:nvPr/>
        </p:nvSpPr>
        <p:spPr>
          <a:xfrm>
            <a:off x="6267193" y="98630"/>
            <a:ext cx="58506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000" dirty="0" smtClean="0">
                <a:latin typeface="Helvetica" pitchFamily="34" charset="0"/>
                <a:cs typeface="Helvetica" pitchFamily="34" charset="0"/>
              </a:rPr>
              <a:t>Rad21</a:t>
            </a:r>
            <a:endParaRPr kumimoji="1" lang="ja-JP" altLang="en-US" sz="1000" dirty="0">
              <a:latin typeface="Helvetica" pitchFamily="34" charset="0"/>
              <a:cs typeface="Helvetica" pitchFamily="34" charset="0"/>
            </a:endParaRPr>
          </a:p>
        </p:txBody>
      </p:sp>
      <p:sp>
        <p:nvSpPr>
          <p:cNvPr id="222" name="テキスト ボックス 221"/>
          <p:cNvSpPr txBox="1"/>
          <p:nvPr/>
        </p:nvSpPr>
        <p:spPr>
          <a:xfrm>
            <a:off x="5592118" y="98630"/>
            <a:ext cx="72008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000" dirty="0" smtClean="0">
                <a:latin typeface="Helvetica" pitchFamily="34" charset="0"/>
                <a:cs typeface="Helvetica" pitchFamily="34" charset="0"/>
              </a:rPr>
              <a:t>CTCF</a:t>
            </a:r>
            <a:endParaRPr kumimoji="1" lang="ja-JP" altLang="en-US" sz="1000" dirty="0">
              <a:latin typeface="Helvetica" pitchFamily="34" charset="0"/>
              <a:cs typeface="Helvetica" pitchFamily="34" charset="0"/>
            </a:endParaRPr>
          </a:p>
        </p:txBody>
      </p:sp>
      <p:sp>
        <p:nvSpPr>
          <p:cNvPr id="223" name="テキスト ボックス 222"/>
          <p:cNvSpPr txBox="1"/>
          <p:nvPr/>
        </p:nvSpPr>
        <p:spPr>
          <a:xfrm>
            <a:off x="4106953" y="98630"/>
            <a:ext cx="85509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000" dirty="0" smtClean="0">
                <a:latin typeface="Helvetica" pitchFamily="34" charset="0"/>
                <a:cs typeface="Helvetica" pitchFamily="34" charset="0"/>
              </a:rPr>
              <a:t>H3K36me3</a:t>
            </a:r>
            <a:endParaRPr kumimoji="1" lang="ja-JP" altLang="en-US" sz="1000" dirty="0">
              <a:latin typeface="Helvetica" pitchFamily="34" charset="0"/>
              <a:cs typeface="Helvetica" pitchFamily="34" charset="0"/>
            </a:endParaRPr>
          </a:p>
        </p:txBody>
      </p:sp>
      <p:sp>
        <p:nvSpPr>
          <p:cNvPr id="247" name="テキスト ボックス 246"/>
          <p:cNvSpPr txBox="1"/>
          <p:nvPr/>
        </p:nvSpPr>
        <p:spPr>
          <a:xfrm>
            <a:off x="6856167" y="98630"/>
            <a:ext cx="88818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000" dirty="0" smtClean="0">
                <a:latin typeface="Helvetica" pitchFamily="34" charset="0"/>
                <a:cs typeface="Helvetica" pitchFamily="34" charset="0"/>
              </a:rPr>
              <a:t>H3K27me3</a:t>
            </a:r>
            <a:endParaRPr kumimoji="1" lang="ja-JP" altLang="en-US" sz="1000" dirty="0">
              <a:latin typeface="Helvetica" pitchFamily="34" charset="0"/>
              <a:cs typeface="Helvetica" pitchFamily="34" charset="0"/>
            </a:endParaRPr>
          </a:p>
        </p:txBody>
      </p:sp>
      <p:sp>
        <p:nvSpPr>
          <p:cNvPr id="248" name="テキスト ボックス 247"/>
          <p:cNvSpPr txBox="1"/>
          <p:nvPr/>
        </p:nvSpPr>
        <p:spPr>
          <a:xfrm>
            <a:off x="2126733" y="98630"/>
            <a:ext cx="76508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000" dirty="0" smtClean="0">
                <a:latin typeface="Helvetica" pitchFamily="34" charset="0"/>
                <a:cs typeface="Helvetica" pitchFamily="34" charset="0"/>
              </a:rPr>
              <a:t>H3K4me1</a:t>
            </a:r>
            <a:endParaRPr kumimoji="1" lang="ja-JP" altLang="en-US" sz="1000" dirty="0">
              <a:latin typeface="Helvetica" pitchFamily="34" charset="0"/>
              <a:cs typeface="Helvetica" pitchFamily="34" charset="0"/>
            </a:endParaRPr>
          </a:p>
        </p:txBody>
      </p:sp>
      <p:sp>
        <p:nvSpPr>
          <p:cNvPr id="249" name="テキスト ボックス 248"/>
          <p:cNvSpPr txBox="1"/>
          <p:nvPr/>
        </p:nvSpPr>
        <p:spPr>
          <a:xfrm rot="16200000">
            <a:off x="780861" y="3477633"/>
            <a:ext cx="8550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700" dirty="0" smtClean="0">
                <a:latin typeface="Arial" pitchFamily="34" charset="0"/>
                <a:cs typeface="Arial" pitchFamily="34" charset="0"/>
              </a:rPr>
              <a:t>IP/WCE  </a:t>
            </a:r>
          </a:p>
          <a:p>
            <a:pPr algn="ctr"/>
            <a:r>
              <a:rPr lang="en-US" altLang="ja-JP" sz="700" dirty="0" smtClean="0">
                <a:latin typeface="Arial" pitchFamily="34" charset="0"/>
                <a:cs typeface="Arial" pitchFamily="34" charset="0"/>
              </a:rPr>
              <a:t>fold average</a:t>
            </a:r>
          </a:p>
        </p:txBody>
      </p:sp>
      <p:sp>
        <p:nvSpPr>
          <p:cNvPr id="250" name="テキスト ボックス 249"/>
          <p:cNvSpPr txBox="1"/>
          <p:nvPr/>
        </p:nvSpPr>
        <p:spPr>
          <a:xfrm rot="16200000">
            <a:off x="803364" y="4085202"/>
            <a:ext cx="81009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700" dirty="0" smtClean="0">
                <a:latin typeface="Arial" pitchFamily="34" charset="0"/>
                <a:cs typeface="Arial" pitchFamily="34" charset="0"/>
              </a:rPr>
              <a:t>IP / WCE</a:t>
            </a:r>
          </a:p>
          <a:p>
            <a:pPr algn="ctr"/>
            <a:r>
              <a:rPr lang="en-US" altLang="ja-JP" sz="700" dirty="0" smtClean="0">
                <a:latin typeface="Arial" pitchFamily="34" charset="0"/>
                <a:cs typeface="Arial" pitchFamily="34" charset="0"/>
              </a:rPr>
              <a:t> fold average</a:t>
            </a:r>
          </a:p>
        </p:txBody>
      </p:sp>
      <p:sp>
        <p:nvSpPr>
          <p:cNvPr id="251" name="テキスト ボックス 250"/>
          <p:cNvSpPr txBox="1"/>
          <p:nvPr/>
        </p:nvSpPr>
        <p:spPr>
          <a:xfrm rot="16200000">
            <a:off x="780861" y="5502858"/>
            <a:ext cx="8550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700" dirty="0" smtClean="0">
                <a:latin typeface="Arial" pitchFamily="34" charset="0"/>
                <a:cs typeface="Arial" pitchFamily="34" charset="0"/>
              </a:rPr>
              <a:t>IP/WCE  </a:t>
            </a:r>
          </a:p>
          <a:p>
            <a:pPr algn="ctr"/>
            <a:r>
              <a:rPr lang="en-US" altLang="ja-JP" sz="700" dirty="0" smtClean="0">
                <a:latin typeface="Arial" pitchFamily="34" charset="0"/>
                <a:cs typeface="Arial" pitchFamily="34" charset="0"/>
              </a:rPr>
              <a:t>fold average</a:t>
            </a:r>
          </a:p>
        </p:txBody>
      </p:sp>
      <p:sp>
        <p:nvSpPr>
          <p:cNvPr id="252" name="テキスト ボックス 251"/>
          <p:cNvSpPr txBox="1"/>
          <p:nvPr/>
        </p:nvSpPr>
        <p:spPr>
          <a:xfrm rot="16200000">
            <a:off x="803364" y="6110427"/>
            <a:ext cx="81009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700" dirty="0" smtClean="0">
                <a:latin typeface="Arial" pitchFamily="34" charset="0"/>
                <a:cs typeface="Arial" pitchFamily="34" charset="0"/>
              </a:rPr>
              <a:t>IP / WCE</a:t>
            </a:r>
          </a:p>
          <a:p>
            <a:pPr algn="ctr"/>
            <a:r>
              <a:rPr lang="en-US" altLang="ja-JP" sz="700" dirty="0" smtClean="0">
                <a:latin typeface="Arial" pitchFamily="34" charset="0"/>
                <a:cs typeface="Arial" pitchFamily="34" charset="0"/>
              </a:rPr>
              <a:t> fold average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0" y="0"/>
            <a:ext cx="4915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b="1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C</a:t>
            </a:r>
            <a:endParaRPr kumimoji="1" lang="ja-JP" altLang="en-US" b="1" dirty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5363580" y="6488668"/>
            <a:ext cx="37804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en-US" altLang="ja-JP" dirty="0" smtClean="0">
                <a:latin typeface="Arial" pitchFamily="34" charset="0"/>
                <a:cs typeface="Arial" pitchFamily="34" charset="0"/>
              </a:rPr>
              <a:t>Supplementary Figure S5</a:t>
            </a:r>
            <a:endParaRPr kumimoji="1" lang="ja-JP" altLang="en-US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8" name="図 7" descr="DLD1_H3K4me3_Mutual_IP_WCE_density_ov5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10276" y="1331207"/>
            <a:ext cx="648000" cy="540000"/>
          </a:xfrm>
          <a:prstGeom prst="rect">
            <a:avLst/>
          </a:prstGeom>
        </p:spPr>
      </p:pic>
      <p:pic>
        <p:nvPicPr>
          <p:cNvPr id="9" name="図 8" descr="DLD1_H3K4me3_Mutual_IP_WCE_density_un5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510276" y="1807691"/>
            <a:ext cx="648000" cy="540000"/>
          </a:xfrm>
          <a:prstGeom prst="rect">
            <a:avLst/>
          </a:prstGeom>
        </p:spPr>
      </p:pic>
      <p:pic>
        <p:nvPicPr>
          <p:cNvPr id="10" name="図 9" descr="DLD1_H3K4me3_Mutual_IP_WCE_ov5.png"/>
          <p:cNvPicPr>
            <a:picLocks noChangeAspect="1"/>
          </p:cNvPicPr>
          <p:nvPr/>
        </p:nvPicPr>
        <p:blipFill>
          <a:blip r:embed="rId4" cstate="print"/>
          <a:srcRect l="13086" t="8164" r="6934" b="16778"/>
          <a:stretch>
            <a:fillRect/>
          </a:stretch>
        </p:blipFill>
        <p:spPr>
          <a:xfrm>
            <a:off x="1620606" y="432537"/>
            <a:ext cx="460328" cy="432000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pic>
        <p:nvPicPr>
          <p:cNvPr id="11" name="図 10" descr="DLD1_H3K4me3_Mutual_IP_WCE_un5.png"/>
          <p:cNvPicPr>
            <a:picLocks noChangeAspect="1"/>
          </p:cNvPicPr>
          <p:nvPr/>
        </p:nvPicPr>
        <p:blipFill>
          <a:blip r:embed="rId5" cstate="print"/>
          <a:srcRect l="13086" t="6934" r="5704" b="16778"/>
          <a:stretch>
            <a:fillRect/>
          </a:stretch>
        </p:blipFill>
        <p:spPr>
          <a:xfrm>
            <a:off x="1620606" y="869811"/>
            <a:ext cx="459871" cy="432000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pic>
        <p:nvPicPr>
          <p:cNvPr id="12" name="図 11" descr="DLD1_Pol2_Mutual_IP_WCE_density_ov5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2795101" y="1331207"/>
            <a:ext cx="648000" cy="540000"/>
          </a:xfrm>
          <a:prstGeom prst="rect">
            <a:avLst/>
          </a:prstGeom>
        </p:spPr>
      </p:pic>
      <p:pic>
        <p:nvPicPr>
          <p:cNvPr id="13" name="図 12" descr="DLD1_Pol2_Mutual_IP_WCE_density_un5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2795101" y="1807691"/>
            <a:ext cx="648000" cy="540000"/>
          </a:xfrm>
          <a:prstGeom prst="rect">
            <a:avLst/>
          </a:prstGeom>
        </p:spPr>
      </p:pic>
      <p:pic>
        <p:nvPicPr>
          <p:cNvPr id="14" name="図 13" descr="DLD1_Pol2_Mutual_IP_WCE_ov5.png"/>
          <p:cNvPicPr>
            <a:picLocks noChangeAspect="1"/>
          </p:cNvPicPr>
          <p:nvPr/>
        </p:nvPicPr>
        <p:blipFill>
          <a:blip r:embed="rId8" cstate="print"/>
          <a:srcRect l="13086" t="6934" r="5704" b="16778"/>
          <a:stretch>
            <a:fillRect/>
          </a:stretch>
        </p:blipFill>
        <p:spPr>
          <a:xfrm>
            <a:off x="2929996" y="432537"/>
            <a:ext cx="459871" cy="432000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pic>
        <p:nvPicPr>
          <p:cNvPr id="15" name="図 14" descr="DLD1_Pol2_Mutual_IP_WCE_un5.png"/>
          <p:cNvPicPr>
            <a:picLocks noChangeAspect="1"/>
          </p:cNvPicPr>
          <p:nvPr/>
        </p:nvPicPr>
        <p:blipFill>
          <a:blip r:embed="rId9" cstate="print"/>
          <a:srcRect l="13086" t="6934" r="5704" b="16778"/>
          <a:stretch>
            <a:fillRect/>
          </a:stretch>
        </p:blipFill>
        <p:spPr>
          <a:xfrm>
            <a:off x="2929996" y="869811"/>
            <a:ext cx="459871" cy="432000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pic>
        <p:nvPicPr>
          <p:cNvPr id="16" name="図 15" descr="DLD1_K4me1_Mutual_IP_WCE_density_ov5.pn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2130186" y="1331207"/>
            <a:ext cx="648000" cy="540000"/>
          </a:xfrm>
          <a:prstGeom prst="rect">
            <a:avLst/>
          </a:prstGeom>
        </p:spPr>
      </p:pic>
      <p:pic>
        <p:nvPicPr>
          <p:cNvPr id="17" name="図 16" descr="DLD1_K4me1_Mutual_IP_WCE_density_un5.png"/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2130186" y="1807691"/>
            <a:ext cx="648000" cy="540000"/>
          </a:xfrm>
          <a:prstGeom prst="rect">
            <a:avLst/>
          </a:prstGeom>
        </p:spPr>
      </p:pic>
      <p:pic>
        <p:nvPicPr>
          <p:cNvPr id="18" name="図 17" descr="DLD1_K4me1_Mutual_IP_WCE_ov5.png"/>
          <p:cNvPicPr>
            <a:picLocks noChangeAspect="1"/>
          </p:cNvPicPr>
          <p:nvPr/>
        </p:nvPicPr>
        <p:blipFill>
          <a:blip r:embed="rId12" cstate="print"/>
          <a:srcRect l="13086" t="6934" r="5704" b="16778"/>
          <a:stretch>
            <a:fillRect/>
          </a:stretch>
        </p:blipFill>
        <p:spPr>
          <a:xfrm>
            <a:off x="2263666" y="432537"/>
            <a:ext cx="459871" cy="432000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pic>
        <p:nvPicPr>
          <p:cNvPr id="19" name="図 18" descr="DLD1_K4me1_Mutual_IP_WCE_un5.png"/>
          <p:cNvPicPr>
            <a:picLocks noChangeAspect="1"/>
          </p:cNvPicPr>
          <p:nvPr/>
        </p:nvPicPr>
        <p:blipFill>
          <a:blip r:embed="rId13" cstate="print"/>
          <a:srcRect l="13086" t="6934" r="5704" b="16778"/>
          <a:stretch>
            <a:fillRect/>
          </a:stretch>
        </p:blipFill>
        <p:spPr>
          <a:xfrm>
            <a:off x="2263666" y="869811"/>
            <a:ext cx="459871" cy="432000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pic>
        <p:nvPicPr>
          <p:cNvPr id="20" name="図 19" descr="DLD1_H3K27Ac_Mutual_IP_WCE_density_ov5.png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3458777" y="1331207"/>
            <a:ext cx="648000" cy="540000"/>
          </a:xfrm>
          <a:prstGeom prst="rect">
            <a:avLst/>
          </a:prstGeom>
        </p:spPr>
      </p:pic>
      <p:pic>
        <p:nvPicPr>
          <p:cNvPr id="21" name="図 20" descr="DLD1_H3K27Ac_Mutual_IP_WCE_density_un5.png"/>
          <p:cNvPicPr>
            <a:picLocks noChangeAspect="1"/>
          </p:cNvPicPr>
          <p:nvPr/>
        </p:nvPicPr>
        <p:blipFill>
          <a:blip r:embed="rId15" cstate="print"/>
          <a:stretch>
            <a:fillRect/>
          </a:stretch>
        </p:blipFill>
        <p:spPr>
          <a:xfrm>
            <a:off x="3458777" y="1807691"/>
            <a:ext cx="648000" cy="540000"/>
          </a:xfrm>
          <a:prstGeom prst="rect">
            <a:avLst/>
          </a:prstGeom>
        </p:spPr>
      </p:pic>
      <p:pic>
        <p:nvPicPr>
          <p:cNvPr id="22" name="図 21" descr="DLD1_H3K27Ac_Mutual_IP_WCE_ov5.png"/>
          <p:cNvPicPr>
            <a:picLocks noChangeAspect="1"/>
          </p:cNvPicPr>
          <p:nvPr/>
        </p:nvPicPr>
        <p:blipFill>
          <a:blip r:embed="rId16" cstate="print"/>
          <a:srcRect l="13086" t="6934" r="5704" b="16778"/>
          <a:stretch>
            <a:fillRect/>
          </a:stretch>
        </p:blipFill>
        <p:spPr>
          <a:xfrm>
            <a:off x="3580506" y="432537"/>
            <a:ext cx="459871" cy="432000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pic>
        <p:nvPicPr>
          <p:cNvPr id="23" name="図 22" descr="DLD1_H3K27Ac_Mutual_IP_WCE_un5.png"/>
          <p:cNvPicPr>
            <a:picLocks noChangeAspect="1"/>
          </p:cNvPicPr>
          <p:nvPr/>
        </p:nvPicPr>
        <p:blipFill>
          <a:blip r:embed="rId17" cstate="print"/>
          <a:srcRect l="13086" t="6934" r="5704" b="16778"/>
          <a:stretch>
            <a:fillRect/>
          </a:stretch>
        </p:blipFill>
        <p:spPr>
          <a:xfrm>
            <a:off x="3580506" y="869811"/>
            <a:ext cx="459871" cy="432000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sp>
        <p:nvSpPr>
          <p:cNvPr id="24" name="テキスト ボックス 23"/>
          <p:cNvSpPr txBox="1"/>
          <p:nvPr/>
        </p:nvSpPr>
        <p:spPr>
          <a:xfrm>
            <a:off x="296525" y="2273696"/>
            <a:ext cx="66717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000" b="1" u="sng" dirty="0" smtClean="0">
                <a:latin typeface="Arial" pitchFamily="34" charset="0"/>
                <a:ea typeface="Arial Unicode MS" pitchFamily="50" charset="-128"/>
                <a:cs typeface="Arial" pitchFamily="34" charset="0"/>
              </a:rPr>
              <a:t>HEK293</a:t>
            </a:r>
            <a:endParaRPr kumimoji="1" lang="ja-JP" altLang="en-US" sz="1000" b="1" u="sng" dirty="0">
              <a:latin typeface="Arial" pitchFamily="34" charset="0"/>
              <a:ea typeface="Arial Unicode MS" pitchFamily="50" charset="-128"/>
              <a:cs typeface="Arial" pitchFamily="34" charset="0"/>
            </a:endParaRPr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296525" y="366136"/>
            <a:ext cx="51969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000" b="1" u="sng" dirty="0" smtClean="0">
                <a:latin typeface="Arial" pitchFamily="34" charset="0"/>
                <a:ea typeface="Arial Unicode MS" pitchFamily="50" charset="-128"/>
                <a:cs typeface="Arial" pitchFamily="34" charset="0"/>
              </a:rPr>
              <a:t>DLD1</a:t>
            </a:r>
            <a:endParaRPr kumimoji="1" lang="ja-JP" altLang="en-US" sz="1000" b="1" u="sng" dirty="0">
              <a:latin typeface="Arial" pitchFamily="34" charset="0"/>
              <a:ea typeface="Arial Unicode MS" pitchFamily="50" charset="-128"/>
              <a:cs typeface="Arial" pitchFamily="34" charset="0"/>
            </a:endParaRPr>
          </a:p>
        </p:txBody>
      </p:sp>
      <p:sp>
        <p:nvSpPr>
          <p:cNvPr id="26" name="テキスト ボックス 25"/>
          <p:cNvSpPr txBox="1"/>
          <p:nvPr/>
        </p:nvSpPr>
        <p:spPr>
          <a:xfrm>
            <a:off x="251520" y="4307651"/>
            <a:ext cx="53412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000" b="1" u="sng" dirty="0" smtClean="0">
                <a:latin typeface="Arial" pitchFamily="34" charset="0"/>
                <a:ea typeface="Arial Unicode MS" pitchFamily="50" charset="-128"/>
                <a:cs typeface="Arial" pitchFamily="34" charset="0"/>
              </a:rPr>
              <a:t>MCF7</a:t>
            </a:r>
            <a:endParaRPr kumimoji="1" lang="ja-JP" altLang="en-US" sz="1000" b="1" u="sng" dirty="0">
              <a:latin typeface="Arial" pitchFamily="34" charset="0"/>
              <a:ea typeface="Arial Unicode MS" pitchFamily="50" charset="-128"/>
              <a:cs typeface="Arial" pitchFamily="34" charset="0"/>
            </a:endParaRPr>
          </a:p>
        </p:txBody>
      </p:sp>
      <p:pic>
        <p:nvPicPr>
          <p:cNvPr id="27" name="図 26" descr="HEK293_H3K4me3_Mutual_IP_WCE_density_ov5.png"/>
          <p:cNvPicPr>
            <a:picLocks noChangeAspect="1"/>
          </p:cNvPicPr>
          <p:nvPr/>
        </p:nvPicPr>
        <p:blipFill>
          <a:blip r:embed="rId18" cstate="print"/>
          <a:stretch>
            <a:fillRect/>
          </a:stretch>
        </p:blipFill>
        <p:spPr>
          <a:xfrm>
            <a:off x="1510276" y="3413346"/>
            <a:ext cx="648000" cy="540000"/>
          </a:xfrm>
          <a:prstGeom prst="rect">
            <a:avLst/>
          </a:prstGeom>
        </p:spPr>
      </p:pic>
      <p:pic>
        <p:nvPicPr>
          <p:cNvPr id="28" name="図 27" descr="HEK293_H3K4me3_Mutual_IP_WCE_density_un5.png"/>
          <p:cNvPicPr>
            <a:picLocks noChangeAspect="1"/>
          </p:cNvPicPr>
          <p:nvPr/>
        </p:nvPicPr>
        <p:blipFill>
          <a:blip r:embed="rId19" cstate="print"/>
          <a:stretch>
            <a:fillRect/>
          </a:stretch>
        </p:blipFill>
        <p:spPr>
          <a:xfrm>
            <a:off x="1510276" y="3882286"/>
            <a:ext cx="648000" cy="540000"/>
          </a:xfrm>
          <a:prstGeom prst="rect">
            <a:avLst/>
          </a:prstGeom>
        </p:spPr>
      </p:pic>
      <p:pic>
        <p:nvPicPr>
          <p:cNvPr id="29" name="図 28" descr="HEK293_H3K4me3_Mutual_IP_WCE_ov5.png"/>
          <p:cNvPicPr>
            <a:picLocks noChangeAspect="1"/>
          </p:cNvPicPr>
          <p:nvPr/>
        </p:nvPicPr>
        <p:blipFill>
          <a:blip r:embed="rId20" cstate="print"/>
          <a:srcRect l="14316" t="6934" r="5704" b="16778"/>
          <a:stretch>
            <a:fillRect/>
          </a:stretch>
        </p:blipFill>
        <p:spPr>
          <a:xfrm>
            <a:off x="1620606" y="2498721"/>
            <a:ext cx="452903" cy="432000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pic>
        <p:nvPicPr>
          <p:cNvPr id="30" name="図 29" descr="HEK293_H3K4me3_Mutual_IP_WCE_un5.png"/>
          <p:cNvPicPr>
            <a:picLocks noChangeAspect="1"/>
          </p:cNvPicPr>
          <p:nvPr/>
        </p:nvPicPr>
        <p:blipFill>
          <a:blip r:embed="rId21" cstate="print"/>
          <a:srcRect l="13086" t="6934" r="5704" b="16778"/>
          <a:stretch>
            <a:fillRect/>
          </a:stretch>
        </p:blipFill>
        <p:spPr>
          <a:xfrm>
            <a:off x="1620606" y="2948771"/>
            <a:ext cx="459871" cy="432000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pic>
        <p:nvPicPr>
          <p:cNvPr id="31" name="図 30" descr="HEK293_H3K4me1_Mutual_IP_WCE_density_ov5.png"/>
          <p:cNvPicPr>
            <a:picLocks noChangeAspect="1"/>
          </p:cNvPicPr>
          <p:nvPr/>
        </p:nvPicPr>
        <p:blipFill>
          <a:blip r:embed="rId22" cstate="print"/>
          <a:stretch>
            <a:fillRect/>
          </a:stretch>
        </p:blipFill>
        <p:spPr>
          <a:xfrm>
            <a:off x="2130186" y="3413346"/>
            <a:ext cx="648000" cy="540000"/>
          </a:xfrm>
          <a:prstGeom prst="rect">
            <a:avLst/>
          </a:prstGeom>
        </p:spPr>
      </p:pic>
      <p:pic>
        <p:nvPicPr>
          <p:cNvPr id="32" name="図 31" descr="HEK293_H3K4me1_Mutual_IP_WCE_density_un5.png"/>
          <p:cNvPicPr>
            <a:picLocks noChangeAspect="1"/>
          </p:cNvPicPr>
          <p:nvPr/>
        </p:nvPicPr>
        <p:blipFill>
          <a:blip r:embed="rId23" cstate="print"/>
          <a:stretch>
            <a:fillRect/>
          </a:stretch>
        </p:blipFill>
        <p:spPr>
          <a:xfrm>
            <a:off x="2130186" y="3882286"/>
            <a:ext cx="648000" cy="540000"/>
          </a:xfrm>
          <a:prstGeom prst="rect">
            <a:avLst/>
          </a:prstGeom>
        </p:spPr>
      </p:pic>
      <p:pic>
        <p:nvPicPr>
          <p:cNvPr id="33" name="図 32" descr="HEK293_H3K4me1_Mutual_IP_WCE_ov5.png"/>
          <p:cNvPicPr>
            <a:picLocks noChangeAspect="1"/>
          </p:cNvPicPr>
          <p:nvPr/>
        </p:nvPicPr>
        <p:blipFill>
          <a:blip r:embed="rId24" cstate="print"/>
          <a:srcRect l="13086" t="6934" r="5704" b="15548"/>
          <a:stretch>
            <a:fillRect/>
          </a:stretch>
        </p:blipFill>
        <p:spPr>
          <a:xfrm>
            <a:off x="2263666" y="2498721"/>
            <a:ext cx="452571" cy="432000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pic>
        <p:nvPicPr>
          <p:cNvPr id="34" name="図 33" descr="HEK293_H3K4me1_Mutual_IP_WCE_un5.png"/>
          <p:cNvPicPr>
            <a:picLocks noChangeAspect="1"/>
          </p:cNvPicPr>
          <p:nvPr/>
        </p:nvPicPr>
        <p:blipFill>
          <a:blip r:embed="rId25" cstate="print"/>
          <a:srcRect l="13086" t="6934" r="5704" b="16778"/>
          <a:stretch>
            <a:fillRect/>
          </a:stretch>
        </p:blipFill>
        <p:spPr>
          <a:xfrm>
            <a:off x="2263666" y="2948771"/>
            <a:ext cx="459871" cy="432000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pic>
        <p:nvPicPr>
          <p:cNvPr id="35" name="図 34" descr="HEK293_Pol2_Mutual_IP_WCE_density_ov5.png"/>
          <p:cNvPicPr>
            <a:picLocks noChangeAspect="1"/>
          </p:cNvPicPr>
          <p:nvPr/>
        </p:nvPicPr>
        <p:blipFill>
          <a:blip r:embed="rId26" cstate="print"/>
          <a:stretch>
            <a:fillRect/>
          </a:stretch>
        </p:blipFill>
        <p:spPr>
          <a:xfrm>
            <a:off x="2795101" y="3413346"/>
            <a:ext cx="648000" cy="540000"/>
          </a:xfrm>
          <a:prstGeom prst="rect">
            <a:avLst/>
          </a:prstGeom>
        </p:spPr>
      </p:pic>
      <p:pic>
        <p:nvPicPr>
          <p:cNvPr id="36" name="図 35" descr="HEK293_Pol2_Mutual_IP_WCE_density_un5.png"/>
          <p:cNvPicPr>
            <a:picLocks noChangeAspect="1"/>
          </p:cNvPicPr>
          <p:nvPr/>
        </p:nvPicPr>
        <p:blipFill>
          <a:blip r:embed="rId27" cstate="print"/>
          <a:stretch>
            <a:fillRect/>
          </a:stretch>
        </p:blipFill>
        <p:spPr>
          <a:xfrm>
            <a:off x="2795101" y="3882286"/>
            <a:ext cx="648000" cy="540000"/>
          </a:xfrm>
          <a:prstGeom prst="rect">
            <a:avLst/>
          </a:prstGeom>
        </p:spPr>
      </p:pic>
      <p:pic>
        <p:nvPicPr>
          <p:cNvPr id="37" name="図 36" descr="HEK293_Pol2_Mutual_IP_WCE_ov5.png"/>
          <p:cNvPicPr>
            <a:picLocks noChangeAspect="1"/>
          </p:cNvPicPr>
          <p:nvPr/>
        </p:nvPicPr>
        <p:blipFill>
          <a:blip r:embed="rId28" cstate="print"/>
          <a:srcRect l="13086" t="6934" r="5704" b="16778"/>
          <a:stretch>
            <a:fillRect/>
          </a:stretch>
        </p:blipFill>
        <p:spPr>
          <a:xfrm>
            <a:off x="2929996" y="2498721"/>
            <a:ext cx="459871" cy="432000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pic>
        <p:nvPicPr>
          <p:cNvPr id="38" name="図 37" descr="HEK293_Pol2_Mutual_IP_WCE_un5.png"/>
          <p:cNvPicPr>
            <a:picLocks noChangeAspect="1"/>
          </p:cNvPicPr>
          <p:nvPr/>
        </p:nvPicPr>
        <p:blipFill>
          <a:blip r:embed="rId29" cstate="print"/>
          <a:srcRect l="13086" t="6934" r="5704" b="16778"/>
          <a:stretch>
            <a:fillRect/>
          </a:stretch>
        </p:blipFill>
        <p:spPr>
          <a:xfrm>
            <a:off x="2929996" y="2948771"/>
            <a:ext cx="459871" cy="432000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pic>
        <p:nvPicPr>
          <p:cNvPr id="39" name="図 38" descr="HEK293_H3K27Ac_Mutual_IP_WCE_density_ov5.png"/>
          <p:cNvPicPr>
            <a:picLocks noChangeAspect="1"/>
          </p:cNvPicPr>
          <p:nvPr/>
        </p:nvPicPr>
        <p:blipFill>
          <a:blip r:embed="rId30" cstate="print"/>
          <a:stretch>
            <a:fillRect/>
          </a:stretch>
        </p:blipFill>
        <p:spPr>
          <a:xfrm>
            <a:off x="3458777" y="3413346"/>
            <a:ext cx="648000" cy="540000"/>
          </a:xfrm>
          <a:prstGeom prst="rect">
            <a:avLst/>
          </a:prstGeom>
        </p:spPr>
      </p:pic>
      <p:pic>
        <p:nvPicPr>
          <p:cNvPr id="40" name="図 39" descr="HEK293_H3K27Ac_Mutual_IP_WCE_density_un5.png"/>
          <p:cNvPicPr>
            <a:picLocks noChangeAspect="1"/>
          </p:cNvPicPr>
          <p:nvPr/>
        </p:nvPicPr>
        <p:blipFill>
          <a:blip r:embed="rId31" cstate="print"/>
          <a:stretch>
            <a:fillRect/>
          </a:stretch>
        </p:blipFill>
        <p:spPr>
          <a:xfrm>
            <a:off x="3458777" y="3882286"/>
            <a:ext cx="648000" cy="540000"/>
          </a:xfrm>
          <a:prstGeom prst="rect">
            <a:avLst/>
          </a:prstGeom>
        </p:spPr>
      </p:pic>
      <p:pic>
        <p:nvPicPr>
          <p:cNvPr id="41" name="図 40" descr="HEK293_H3K27Ac_Mutual_IP_WCE_ov5.png"/>
          <p:cNvPicPr>
            <a:picLocks noChangeAspect="1"/>
          </p:cNvPicPr>
          <p:nvPr/>
        </p:nvPicPr>
        <p:blipFill>
          <a:blip r:embed="rId32" cstate="print"/>
          <a:srcRect l="13086" t="6934" r="5704" b="16778"/>
          <a:stretch>
            <a:fillRect/>
          </a:stretch>
        </p:blipFill>
        <p:spPr>
          <a:xfrm>
            <a:off x="3580506" y="2498721"/>
            <a:ext cx="459871" cy="432000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pic>
        <p:nvPicPr>
          <p:cNvPr id="42" name="図 41" descr="HEK293_H3K27Ac_Mutual_IP_WCE_un5.png"/>
          <p:cNvPicPr>
            <a:picLocks noChangeAspect="1"/>
          </p:cNvPicPr>
          <p:nvPr/>
        </p:nvPicPr>
        <p:blipFill>
          <a:blip r:embed="rId33" cstate="print"/>
          <a:srcRect l="13086" t="6934" r="5704" b="16778"/>
          <a:stretch>
            <a:fillRect/>
          </a:stretch>
        </p:blipFill>
        <p:spPr>
          <a:xfrm>
            <a:off x="3580506" y="2948771"/>
            <a:ext cx="459871" cy="432000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pic>
        <p:nvPicPr>
          <p:cNvPr id="44" name="図 43" descr="MCF7_H3K4me3_Mutual_IP_WCE_density_ov5.png"/>
          <p:cNvPicPr>
            <a:picLocks noChangeAspect="1"/>
          </p:cNvPicPr>
          <p:nvPr/>
        </p:nvPicPr>
        <p:blipFill>
          <a:blip r:embed="rId34" cstate="print"/>
          <a:stretch>
            <a:fillRect/>
          </a:stretch>
        </p:blipFill>
        <p:spPr>
          <a:xfrm>
            <a:off x="1510276" y="5474602"/>
            <a:ext cx="648000" cy="540000"/>
          </a:xfrm>
          <a:prstGeom prst="rect">
            <a:avLst/>
          </a:prstGeom>
        </p:spPr>
      </p:pic>
      <p:pic>
        <p:nvPicPr>
          <p:cNvPr id="45" name="図 44" descr="MCF7_H3K4me3_Mutual_IP_WCE_density_un5.png"/>
          <p:cNvPicPr>
            <a:picLocks noChangeAspect="1"/>
          </p:cNvPicPr>
          <p:nvPr/>
        </p:nvPicPr>
        <p:blipFill>
          <a:blip r:embed="rId35" cstate="print"/>
          <a:stretch>
            <a:fillRect/>
          </a:stretch>
        </p:blipFill>
        <p:spPr>
          <a:xfrm>
            <a:off x="1510276" y="5949337"/>
            <a:ext cx="648000" cy="540000"/>
          </a:xfrm>
          <a:prstGeom prst="rect">
            <a:avLst/>
          </a:prstGeom>
        </p:spPr>
      </p:pic>
      <p:pic>
        <p:nvPicPr>
          <p:cNvPr id="46" name="図 45" descr="MCF7_H3K4me3_Mutual_IP_WCE_ov5.png"/>
          <p:cNvPicPr>
            <a:picLocks noChangeAspect="1"/>
          </p:cNvPicPr>
          <p:nvPr/>
        </p:nvPicPr>
        <p:blipFill>
          <a:blip r:embed="rId36" cstate="print"/>
          <a:srcRect l="13086" t="6934" r="5704" b="16778"/>
          <a:stretch>
            <a:fillRect/>
          </a:stretch>
        </p:blipFill>
        <p:spPr>
          <a:xfrm>
            <a:off x="1620606" y="4590457"/>
            <a:ext cx="459871" cy="432000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pic>
        <p:nvPicPr>
          <p:cNvPr id="47" name="図 46" descr="MCF7_H3K4me3_Mutual_IP_WCE_un5.png"/>
          <p:cNvPicPr>
            <a:picLocks noChangeAspect="1"/>
          </p:cNvPicPr>
          <p:nvPr/>
        </p:nvPicPr>
        <p:blipFill>
          <a:blip r:embed="rId37" cstate="print"/>
          <a:srcRect l="13086" t="6934" r="5704" b="16778"/>
          <a:stretch>
            <a:fillRect/>
          </a:stretch>
        </p:blipFill>
        <p:spPr>
          <a:xfrm>
            <a:off x="1620606" y="5027731"/>
            <a:ext cx="459871" cy="432000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pic>
        <p:nvPicPr>
          <p:cNvPr id="48" name="図 47" descr="MCF7_H3K4me1_Mutual_IP_WCE_density_ov5.png"/>
          <p:cNvPicPr>
            <a:picLocks noChangeAspect="1"/>
          </p:cNvPicPr>
          <p:nvPr/>
        </p:nvPicPr>
        <p:blipFill>
          <a:blip r:embed="rId38" cstate="print"/>
          <a:stretch>
            <a:fillRect/>
          </a:stretch>
        </p:blipFill>
        <p:spPr>
          <a:xfrm>
            <a:off x="2130186" y="5474602"/>
            <a:ext cx="648000" cy="540000"/>
          </a:xfrm>
          <a:prstGeom prst="rect">
            <a:avLst/>
          </a:prstGeom>
        </p:spPr>
      </p:pic>
      <p:pic>
        <p:nvPicPr>
          <p:cNvPr id="49" name="図 48" descr="MCF7_H3K4me1_Mutual_IP_WCE_density_un5.png"/>
          <p:cNvPicPr>
            <a:picLocks noChangeAspect="1"/>
          </p:cNvPicPr>
          <p:nvPr/>
        </p:nvPicPr>
        <p:blipFill>
          <a:blip r:embed="rId39" cstate="print"/>
          <a:stretch>
            <a:fillRect/>
          </a:stretch>
        </p:blipFill>
        <p:spPr>
          <a:xfrm>
            <a:off x="2130186" y="5949337"/>
            <a:ext cx="648000" cy="540000"/>
          </a:xfrm>
          <a:prstGeom prst="rect">
            <a:avLst/>
          </a:prstGeom>
        </p:spPr>
      </p:pic>
      <p:pic>
        <p:nvPicPr>
          <p:cNvPr id="52" name="図 51" descr="MCF7_H3K4me1_Mutual_IP_WCE_ov5.png"/>
          <p:cNvPicPr>
            <a:picLocks noChangeAspect="1"/>
          </p:cNvPicPr>
          <p:nvPr/>
        </p:nvPicPr>
        <p:blipFill>
          <a:blip r:embed="rId40" cstate="print"/>
          <a:srcRect l="13086" t="6934" r="5704" b="16778"/>
          <a:stretch>
            <a:fillRect/>
          </a:stretch>
        </p:blipFill>
        <p:spPr>
          <a:xfrm>
            <a:off x="2263666" y="4590457"/>
            <a:ext cx="459871" cy="432000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pic>
        <p:nvPicPr>
          <p:cNvPr id="53" name="図 52" descr="MCF7_H3K4me1_Mutual_IP_WCE_un5.png"/>
          <p:cNvPicPr>
            <a:picLocks noChangeAspect="1"/>
          </p:cNvPicPr>
          <p:nvPr/>
        </p:nvPicPr>
        <p:blipFill>
          <a:blip r:embed="rId41" cstate="print"/>
          <a:srcRect l="13086" t="6934" r="5704" b="16778"/>
          <a:stretch>
            <a:fillRect/>
          </a:stretch>
        </p:blipFill>
        <p:spPr>
          <a:xfrm>
            <a:off x="2263666" y="5027731"/>
            <a:ext cx="459871" cy="432000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pic>
        <p:nvPicPr>
          <p:cNvPr id="54" name="図 53" descr="MCF7_Pol2_Mutual_IP_WCE_density_ov5.png"/>
          <p:cNvPicPr>
            <a:picLocks noChangeAspect="1"/>
          </p:cNvPicPr>
          <p:nvPr/>
        </p:nvPicPr>
        <p:blipFill>
          <a:blip r:embed="rId42" cstate="print"/>
          <a:stretch>
            <a:fillRect/>
          </a:stretch>
        </p:blipFill>
        <p:spPr>
          <a:xfrm>
            <a:off x="2795101" y="5474602"/>
            <a:ext cx="648000" cy="540000"/>
          </a:xfrm>
          <a:prstGeom prst="rect">
            <a:avLst/>
          </a:prstGeom>
        </p:spPr>
      </p:pic>
      <p:pic>
        <p:nvPicPr>
          <p:cNvPr id="55" name="図 54" descr="MCF7_Pol2_Mutual_IP_WCE_density_un5.png"/>
          <p:cNvPicPr>
            <a:picLocks noChangeAspect="1"/>
          </p:cNvPicPr>
          <p:nvPr/>
        </p:nvPicPr>
        <p:blipFill>
          <a:blip r:embed="rId43" cstate="print"/>
          <a:stretch>
            <a:fillRect/>
          </a:stretch>
        </p:blipFill>
        <p:spPr>
          <a:xfrm>
            <a:off x="2795101" y="5949337"/>
            <a:ext cx="648000" cy="540000"/>
          </a:xfrm>
          <a:prstGeom prst="rect">
            <a:avLst/>
          </a:prstGeom>
        </p:spPr>
      </p:pic>
      <p:pic>
        <p:nvPicPr>
          <p:cNvPr id="56" name="図 55" descr="MCF7_Pol2_Mutual_IP_WCE_ov5.png"/>
          <p:cNvPicPr>
            <a:picLocks noChangeAspect="1"/>
          </p:cNvPicPr>
          <p:nvPr/>
        </p:nvPicPr>
        <p:blipFill>
          <a:blip r:embed="rId44" cstate="print"/>
          <a:srcRect l="13086" t="6934" r="5704" b="16778"/>
          <a:stretch>
            <a:fillRect/>
          </a:stretch>
        </p:blipFill>
        <p:spPr>
          <a:xfrm>
            <a:off x="2929996" y="4590457"/>
            <a:ext cx="459871" cy="432000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pic>
        <p:nvPicPr>
          <p:cNvPr id="57" name="図 56" descr="MCF7_Pol2_Mutual_IP_WCE_un5.png"/>
          <p:cNvPicPr>
            <a:picLocks noChangeAspect="1"/>
          </p:cNvPicPr>
          <p:nvPr/>
        </p:nvPicPr>
        <p:blipFill>
          <a:blip r:embed="rId45" cstate="print"/>
          <a:srcRect l="13086" t="6934" r="5704" b="16778"/>
          <a:stretch>
            <a:fillRect/>
          </a:stretch>
        </p:blipFill>
        <p:spPr>
          <a:xfrm>
            <a:off x="2929996" y="5027731"/>
            <a:ext cx="459871" cy="432000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pic>
        <p:nvPicPr>
          <p:cNvPr id="58" name="図 57" descr="MCF7_H3K27Ac_Mutual_IP_WCE_density_ov5.png"/>
          <p:cNvPicPr>
            <a:picLocks noChangeAspect="1"/>
          </p:cNvPicPr>
          <p:nvPr/>
        </p:nvPicPr>
        <p:blipFill>
          <a:blip r:embed="rId46" cstate="print"/>
          <a:stretch>
            <a:fillRect/>
          </a:stretch>
        </p:blipFill>
        <p:spPr>
          <a:xfrm>
            <a:off x="3458777" y="5474602"/>
            <a:ext cx="648000" cy="540000"/>
          </a:xfrm>
          <a:prstGeom prst="rect">
            <a:avLst/>
          </a:prstGeom>
        </p:spPr>
      </p:pic>
      <p:pic>
        <p:nvPicPr>
          <p:cNvPr id="59" name="図 58" descr="MCF7_H3K27Ac_Mutual_IP_WCE_density_un5.png"/>
          <p:cNvPicPr>
            <a:picLocks noChangeAspect="1"/>
          </p:cNvPicPr>
          <p:nvPr/>
        </p:nvPicPr>
        <p:blipFill>
          <a:blip r:embed="rId47" cstate="print"/>
          <a:stretch>
            <a:fillRect/>
          </a:stretch>
        </p:blipFill>
        <p:spPr>
          <a:xfrm>
            <a:off x="3458777" y="5949337"/>
            <a:ext cx="648000" cy="540000"/>
          </a:xfrm>
          <a:prstGeom prst="rect">
            <a:avLst/>
          </a:prstGeom>
        </p:spPr>
      </p:pic>
      <p:pic>
        <p:nvPicPr>
          <p:cNvPr id="60" name="図 59" descr="MCF7_H3K27Ac_Mutual_IP_WCE_ov5.png"/>
          <p:cNvPicPr>
            <a:picLocks noChangeAspect="1"/>
          </p:cNvPicPr>
          <p:nvPr/>
        </p:nvPicPr>
        <p:blipFill>
          <a:blip r:embed="rId48" cstate="print"/>
          <a:srcRect l="13086" t="6934" r="5704" b="16778"/>
          <a:stretch>
            <a:fillRect/>
          </a:stretch>
        </p:blipFill>
        <p:spPr>
          <a:xfrm>
            <a:off x="3580506" y="4590457"/>
            <a:ext cx="459871" cy="432000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pic>
        <p:nvPicPr>
          <p:cNvPr id="61" name="図 60" descr="MCF7_H3K27Ac_Mutual_IP_WCE_un5.png"/>
          <p:cNvPicPr>
            <a:picLocks noChangeAspect="1"/>
          </p:cNvPicPr>
          <p:nvPr/>
        </p:nvPicPr>
        <p:blipFill>
          <a:blip r:embed="rId49" cstate="print"/>
          <a:srcRect l="13086" t="6934" r="5704" b="16778"/>
          <a:stretch>
            <a:fillRect/>
          </a:stretch>
        </p:blipFill>
        <p:spPr>
          <a:xfrm>
            <a:off x="3580506" y="5027731"/>
            <a:ext cx="459871" cy="432000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sp>
        <p:nvSpPr>
          <p:cNvPr id="62" name="テキスト ボックス 61"/>
          <p:cNvSpPr txBox="1"/>
          <p:nvPr/>
        </p:nvSpPr>
        <p:spPr>
          <a:xfrm>
            <a:off x="967606" y="374756"/>
            <a:ext cx="814084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700" dirty="0" smtClean="0">
                <a:latin typeface="Arial" pitchFamily="34" charset="0"/>
                <a:cs typeface="Arial" pitchFamily="34" charset="0"/>
              </a:rPr>
              <a:t>“Preferred” TSC-PACs</a:t>
            </a:r>
          </a:p>
          <a:p>
            <a:r>
              <a:rPr lang="en-US" altLang="ja-JP" sz="700" dirty="0" smtClean="0">
                <a:latin typeface="Arial" pitchFamily="34" charset="0"/>
                <a:cs typeface="Arial" pitchFamily="34" charset="0"/>
              </a:rPr>
              <a:t>in DLD1</a:t>
            </a:r>
            <a:endParaRPr kumimoji="1" lang="ja-JP" altLang="en-US" sz="7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3" name="テキスト ボックス 62"/>
          <p:cNvSpPr txBox="1"/>
          <p:nvPr/>
        </p:nvSpPr>
        <p:spPr>
          <a:xfrm>
            <a:off x="967606" y="837582"/>
            <a:ext cx="8140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700" dirty="0" smtClean="0">
                <a:latin typeface="Arial" pitchFamily="34" charset="0"/>
                <a:cs typeface="Arial" pitchFamily="34" charset="0"/>
              </a:rPr>
              <a:t>“Preferred” TSC-PACs</a:t>
            </a:r>
          </a:p>
          <a:p>
            <a:r>
              <a:rPr lang="en-US" altLang="ja-JP" sz="700" dirty="0" smtClean="0">
                <a:latin typeface="Arial" pitchFamily="34" charset="0"/>
                <a:cs typeface="Arial" pitchFamily="34" charset="0"/>
              </a:rPr>
              <a:t>in other cell types</a:t>
            </a:r>
            <a:endParaRPr kumimoji="1" lang="ja-JP" altLang="en-US" sz="7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4" name="テキスト ボックス 63"/>
          <p:cNvSpPr txBox="1"/>
          <p:nvPr/>
        </p:nvSpPr>
        <p:spPr>
          <a:xfrm>
            <a:off x="967606" y="2462795"/>
            <a:ext cx="814084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700" dirty="0" smtClean="0">
                <a:latin typeface="Arial" pitchFamily="34" charset="0"/>
                <a:cs typeface="Arial" pitchFamily="34" charset="0"/>
              </a:rPr>
              <a:t>“Preferred” TSC-PACs</a:t>
            </a:r>
          </a:p>
          <a:p>
            <a:r>
              <a:rPr lang="en-US" altLang="ja-JP" sz="700" dirty="0" smtClean="0">
                <a:latin typeface="Arial" pitchFamily="34" charset="0"/>
                <a:cs typeface="Arial" pitchFamily="34" charset="0"/>
              </a:rPr>
              <a:t>in HEK293</a:t>
            </a:r>
            <a:endParaRPr kumimoji="1" lang="ja-JP" altLang="en-US" sz="7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5" name="テキスト ボックス 64"/>
          <p:cNvSpPr txBox="1"/>
          <p:nvPr/>
        </p:nvSpPr>
        <p:spPr>
          <a:xfrm>
            <a:off x="967606" y="2925621"/>
            <a:ext cx="8140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700" dirty="0" smtClean="0">
                <a:latin typeface="Arial" pitchFamily="34" charset="0"/>
                <a:cs typeface="Arial" pitchFamily="34" charset="0"/>
              </a:rPr>
              <a:t>“Preferred” TSC-PACs</a:t>
            </a:r>
          </a:p>
          <a:p>
            <a:r>
              <a:rPr lang="en-US" altLang="ja-JP" sz="700" dirty="0" smtClean="0">
                <a:latin typeface="Arial" pitchFamily="34" charset="0"/>
                <a:cs typeface="Arial" pitchFamily="34" charset="0"/>
              </a:rPr>
              <a:t>in other cell types</a:t>
            </a:r>
            <a:endParaRPr kumimoji="1" lang="ja-JP" altLang="en-US" sz="7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6" name="テキスト ボックス 65"/>
          <p:cNvSpPr txBox="1"/>
          <p:nvPr/>
        </p:nvSpPr>
        <p:spPr>
          <a:xfrm>
            <a:off x="967606" y="4577681"/>
            <a:ext cx="814084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700" dirty="0" smtClean="0">
                <a:latin typeface="Arial" pitchFamily="34" charset="0"/>
                <a:cs typeface="Arial" pitchFamily="34" charset="0"/>
              </a:rPr>
              <a:t>“Preferred” TSC-PACs</a:t>
            </a:r>
          </a:p>
          <a:p>
            <a:r>
              <a:rPr lang="en-US" altLang="ja-JP" sz="700" dirty="0" smtClean="0">
                <a:latin typeface="Arial" pitchFamily="34" charset="0"/>
                <a:cs typeface="Arial" pitchFamily="34" charset="0"/>
              </a:rPr>
              <a:t>in MCF7</a:t>
            </a:r>
            <a:endParaRPr kumimoji="1" lang="ja-JP" altLang="en-US" sz="7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7" name="テキスト ボックス 66"/>
          <p:cNvSpPr txBox="1"/>
          <p:nvPr/>
        </p:nvSpPr>
        <p:spPr>
          <a:xfrm>
            <a:off x="967606" y="5040507"/>
            <a:ext cx="8140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700" dirty="0" smtClean="0">
                <a:latin typeface="Arial" pitchFamily="34" charset="0"/>
                <a:cs typeface="Arial" pitchFamily="34" charset="0"/>
              </a:rPr>
              <a:t>“Preferred” TSC-PACs</a:t>
            </a:r>
          </a:p>
          <a:p>
            <a:r>
              <a:rPr lang="en-US" altLang="ja-JP" sz="700" dirty="0" smtClean="0">
                <a:latin typeface="Arial" pitchFamily="34" charset="0"/>
                <a:cs typeface="Arial" pitchFamily="34" charset="0"/>
              </a:rPr>
              <a:t>in other cell types</a:t>
            </a:r>
            <a:endParaRPr kumimoji="1" lang="ja-JP" altLang="en-US" sz="7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68" name="図 67" descr="DLD1_CTDPS2_Mutual_IP_WCE_density_ov5.png"/>
          <p:cNvPicPr>
            <a:picLocks noChangeAspect="1"/>
          </p:cNvPicPr>
          <p:nvPr/>
        </p:nvPicPr>
        <p:blipFill>
          <a:blip r:embed="rId50" cstate="print"/>
          <a:stretch>
            <a:fillRect/>
          </a:stretch>
        </p:blipFill>
        <p:spPr>
          <a:xfrm>
            <a:off x="4756152" y="1331207"/>
            <a:ext cx="648000" cy="540000"/>
          </a:xfrm>
          <a:prstGeom prst="rect">
            <a:avLst/>
          </a:prstGeom>
        </p:spPr>
      </p:pic>
      <p:pic>
        <p:nvPicPr>
          <p:cNvPr id="69" name="図 68" descr="DLD1_CTDPS2_Mutual_IP_WCE_density_un5.png"/>
          <p:cNvPicPr>
            <a:picLocks noChangeAspect="1"/>
          </p:cNvPicPr>
          <p:nvPr/>
        </p:nvPicPr>
        <p:blipFill>
          <a:blip r:embed="rId51" cstate="print"/>
          <a:stretch>
            <a:fillRect/>
          </a:stretch>
        </p:blipFill>
        <p:spPr>
          <a:xfrm>
            <a:off x="4756152" y="1807691"/>
            <a:ext cx="648000" cy="540000"/>
          </a:xfrm>
          <a:prstGeom prst="rect">
            <a:avLst/>
          </a:prstGeom>
        </p:spPr>
      </p:pic>
      <p:pic>
        <p:nvPicPr>
          <p:cNvPr id="70" name="図 69" descr="DLD1_CTDPS2_Mutual_IP_WCE_ov5.png"/>
          <p:cNvPicPr>
            <a:picLocks noChangeAspect="1"/>
          </p:cNvPicPr>
          <p:nvPr/>
        </p:nvPicPr>
        <p:blipFill>
          <a:blip r:embed="rId52" cstate="print"/>
          <a:srcRect l="13086" t="6934" r="5704" b="16778"/>
          <a:stretch>
            <a:fillRect/>
          </a:stretch>
        </p:blipFill>
        <p:spPr>
          <a:xfrm>
            <a:off x="4893054" y="432537"/>
            <a:ext cx="459871" cy="432000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pic>
        <p:nvPicPr>
          <p:cNvPr id="71" name="図 70" descr="DLD1_CTDPS2_Mutual_IP_WCE_un5.png"/>
          <p:cNvPicPr>
            <a:picLocks noChangeAspect="1"/>
          </p:cNvPicPr>
          <p:nvPr/>
        </p:nvPicPr>
        <p:blipFill>
          <a:blip r:embed="rId53" cstate="print"/>
          <a:srcRect l="13086" t="6934" r="5704" b="16778"/>
          <a:stretch>
            <a:fillRect/>
          </a:stretch>
        </p:blipFill>
        <p:spPr>
          <a:xfrm>
            <a:off x="4893054" y="869811"/>
            <a:ext cx="459871" cy="432000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pic>
        <p:nvPicPr>
          <p:cNvPr id="72" name="図 71" descr="293_CTDPS2_Mutual_IP_WCE_density_ov5.png"/>
          <p:cNvPicPr>
            <a:picLocks noChangeAspect="1"/>
          </p:cNvPicPr>
          <p:nvPr/>
        </p:nvPicPr>
        <p:blipFill>
          <a:blip r:embed="rId54" cstate="print"/>
          <a:stretch>
            <a:fillRect/>
          </a:stretch>
        </p:blipFill>
        <p:spPr>
          <a:xfrm>
            <a:off x="4756152" y="3413346"/>
            <a:ext cx="648000" cy="540000"/>
          </a:xfrm>
          <a:prstGeom prst="rect">
            <a:avLst/>
          </a:prstGeom>
        </p:spPr>
      </p:pic>
      <p:pic>
        <p:nvPicPr>
          <p:cNvPr id="73" name="図 72" descr="293_CTDPS2_Mutual_IP_WCE_density_un5.png"/>
          <p:cNvPicPr>
            <a:picLocks noChangeAspect="1"/>
          </p:cNvPicPr>
          <p:nvPr/>
        </p:nvPicPr>
        <p:blipFill>
          <a:blip r:embed="rId55" cstate="print"/>
          <a:stretch>
            <a:fillRect/>
          </a:stretch>
        </p:blipFill>
        <p:spPr>
          <a:xfrm>
            <a:off x="4756152" y="3882286"/>
            <a:ext cx="648000" cy="540000"/>
          </a:xfrm>
          <a:prstGeom prst="rect">
            <a:avLst/>
          </a:prstGeom>
        </p:spPr>
      </p:pic>
      <p:pic>
        <p:nvPicPr>
          <p:cNvPr id="74" name="図 73" descr="293_CTDPS2_Mutual_IP_WCE_ov5.png"/>
          <p:cNvPicPr>
            <a:picLocks noChangeAspect="1"/>
          </p:cNvPicPr>
          <p:nvPr/>
        </p:nvPicPr>
        <p:blipFill>
          <a:blip r:embed="rId56" cstate="print"/>
          <a:srcRect l="13086" t="6934" r="5704" b="16778"/>
          <a:stretch>
            <a:fillRect/>
          </a:stretch>
        </p:blipFill>
        <p:spPr>
          <a:xfrm>
            <a:off x="4893054" y="2498721"/>
            <a:ext cx="459871" cy="432000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pic>
        <p:nvPicPr>
          <p:cNvPr id="75" name="図 74" descr="293_CTDPS2_Mutual_IP_WCE_un5.png"/>
          <p:cNvPicPr>
            <a:picLocks noChangeAspect="1"/>
          </p:cNvPicPr>
          <p:nvPr/>
        </p:nvPicPr>
        <p:blipFill>
          <a:blip r:embed="rId57" cstate="print"/>
          <a:srcRect l="13086" t="6934" r="5704" b="16778"/>
          <a:stretch>
            <a:fillRect/>
          </a:stretch>
        </p:blipFill>
        <p:spPr>
          <a:xfrm>
            <a:off x="4893054" y="2948771"/>
            <a:ext cx="459871" cy="432000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pic>
        <p:nvPicPr>
          <p:cNvPr id="76" name="図 75" descr="MCF7_CTDPS2_Mutual_IP_WCE_density_ov5.png"/>
          <p:cNvPicPr>
            <a:picLocks noChangeAspect="1"/>
          </p:cNvPicPr>
          <p:nvPr/>
        </p:nvPicPr>
        <p:blipFill>
          <a:blip r:embed="rId58" cstate="print"/>
          <a:stretch>
            <a:fillRect/>
          </a:stretch>
        </p:blipFill>
        <p:spPr>
          <a:xfrm>
            <a:off x="4756152" y="5474602"/>
            <a:ext cx="648000" cy="540000"/>
          </a:xfrm>
          <a:prstGeom prst="rect">
            <a:avLst/>
          </a:prstGeom>
        </p:spPr>
      </p:pic>
      <p:pic>
        <p:nvPicPr>
          <p:cNvPr id="77" name="図 76" descr="MCF7_CTDPS2_Mutual_IP_WCE_density_un5.png"/>
          <p:cNvPicPr>
            <a:picLocks noChangeAspect="1"/>
          </p:cNvPicPr>
          <p:nvPr/>
        </p:nvPicPr>
        <p:blipFill>
          <a:blip r:embed="rId59" cstate="print"/>
          <a:stretch>
            <a:fillRect/>
          </a:stretch>
        </p:blipFill>
        <p:spPr>
          <a:xfrm>
            <a:off x="4756152" y="5949337"/>
            <a:ext cx="648000" cy="540000"/>
          </a:xfrm>
          <a:prstGeom prst="rect">
            <a:avLst/>
          </a:prstGeom>
        </p:spPr>
      </p:pic>
      <p:pic>
        <p:nvPicPr>
          <p:cNvPr id="78" name="図 77" descr="MCF7_CTDPS2_Mutual_IP_WCE_ov5.png"/>
          <p:cNvPicPr>
            <a:picLocks noChangeAspect="1"/>
          </p:cNvPicPr>
          <p:nvPr/>
        </p:nvPicPr>
        <p:blipFill>
          <a:blip r:embed="rId60" cstate="print"/>
          <a:srcRect l="13086" t="6934" r="5704" b="16778"/>
          <a:stretch>
            <a:fillRect/>
          </a:stretch>
        </p:blipFill>
        <p:spPr>
          <a:xfrm>
            <a:off x="4893054" y="4590457"/>
            <a:ext cx="459871" cy="432000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pic>
        <p:nvPicPr>
          <p:cNvPr id="79" name="図 78" descr="MCF7_CTDPS2_Mutual_IP_WCE_un5.png"/>
          <p:cNvPicPr>
            <a:picLocks noChangeAspect="1"/>
          </p:cNvPicPr>
          <p:nvPr/>
        </p:nvPicPr>
        <p:blipFill>
          <a:blip r:embed="rId61" cstate="print"/>
          <a:srcRect l="13086" t="6934" r="5704" b="16778"/>
          <a:stretch>
            <a:fillRect/>
          </a:stretch>
        </p:blipFill>
        <p:spPr>
          <a:xfrm>
            <a:off x="4893054" y="5027731"/>
            <a:ext cx="459871" cy="432000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pic>
        <p:nvPicPr>
          <p:cNvPr id="80" name="図 79" descr="DLD1_H3K36me3_Mutual_IP_WCE_density_ov5.png"/>
          <p:cNvPicPr>
            <a:picLocks noChangeAspect="1"/>
          </p:cNvPicPr>
          <p:nvPr/>
        </p:nvPicPr>
        <p:blipFill>
          <a:blip r:embed="rId62" cstate="print"/>
          <a:stretch>
            <a:fillRect/>
          </a:stretch>
        </p:blipFill>
        <p:spPr>
          <a:xfrm>
            <a:off x="4109167" y="1331207"/>
            <a:ext cx="648000" cy="540000"/>
          </a:xfrm>
          <a:prstGeom prst="rect">
            <a:avLst/>
          </a:prstGeom>
        </p:spPr>
      </p:pic>
      <p:pic>
        <p:nvPicPr>
          <p:cNvPr id="81" name="図 80" descr="DLD1_H3K36me3_Mutual_IP_WCE_density_un5.png"/>
          <p:cNvPicPr>
            <a:picLocks noChangeAspect="1"/>
          </p:cNvPicPr>
          <p:nvPr/>
        </p:nvPicPr>
        <p:blipFill>
          <a:blip r:embed="rId63" cstate="print"/>
          <a:stretch>
            <a:fillRect/>
          </a:stretch>
        </p:blipFill>
        <p:spPr>
          <a:xfrm>
            <a:off x="4109167" y="1807691"/>
            <a:ext cx="648000" cy="540000"/>
          </a:xfrm>
          <a:prstGeom prst="rect">
            <a:avLst/>
          </a:prstGeom>
        </p:spPr>
      </p:pic>
      <p:pic>
        <p:nvPicPr>
          <p:cNvPr id="82" name="図 81" descr="DLD1_H3K36me3_Mutual_IP_WCE_ov5.png"/>
          <p:cNvPicPr>
            <a:picLocks noChangeAspect="1"/>
          </p:cNvPicPr>
          <p:nvPr/>
        </p:nvPicPr>
        <p:blipFill>
          <a:blip r:embed="rId64" cstate="print"/>
          <a:srcRect l="13086" t="6934" r="5704" b="16778"/>
          <a:stretch>
            <a:fillRect/>
          </a:stretch>
        </p:blipFill>
        <p:spPr>
          <a:xfrm>
            <a:off x="4235261" y="432537"/>
            <a:ext cx="459871" cy="432000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pic>
        <p:nvPicPr>
          <p:cNvPr id="83" name="図 82" descr="DLD1_H3K36me3_Mutual_IP_WCE_un5.png"/>
          <p:cNvPicPr>
            <a:picLocks noChangeAspect="1"/>
          </p:cNvPicPr>
          <p:nvPr/>
        </p:nvPicPr>
        <p:blipFill>
          <a:blip r:embed="rId65" cstate="print"/>
          <a:srcRect l="13086" t="6934" r="5704" b="16778"/>
          <a:stretch>
            <a:fillRect/>
          </a:stretch>
        </p:blipFill>
        <p:spPr>
          <a:xfrm>
            <a:off x="4235261" y="881534"/>
            <a:ext cx="459871" cy="432000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pic>
        <p:nvPicPr>
          <p:cNvPr id="84" name="図 83" descr="293_H3K36me3_Mutual_IP_WCE_density_ov5.png"/>
          <p:cNvPicPr>
            <a:picLocks noChangeAspect="1"/>
          </p:cNvPicPr>
          <p:nvPr/>
        </p:nvPicPr>
        <p:blipFill>
          <a:blip r:embed="rId66" cstate="print"/>
          <a:stretch>
            <a:fillRect/>
          </a:stretch>
        </p:blipFill>
        <p:spPr>
          <a:xfrm>
            <a:off x="4109167" y="3413346"/>
            <a:ext cx="648000" cy="540000"/>
          </a:xfrm>
          <a:prstGeom prst="rect">
            <a:avLst/>
          </a:prstGeom>
        </p:spPr>
      </p:pic>
      <p:pic>
        <p:nvPicPr>
          <p:cNvPr id="85" name="図 84" descr="293_H3K36me3_Mutual_IP_WCE_density_un5.png"/>
          <p:cNvPicPr>
            <a:picLocks noChangeAspect="1"/>
          </p:cNvPicPr>
          <p:nvPr/>
        </p:nvPicPr>
        <p:blipFill>
          <a:blip r:embed="rId67" cstate="print"/>
          <a:stretch>
            <a:fillRect/>
          </a:stretch>
        </p:blipFill>
        <p:spPr>
          <a:xfrm>
            <a:off x="4109167" y="3882286"/>
            <a:ext cx="648000" cy="540000"/>
          </a:xfrm>
          <a:prstGeom prst="rect">
            <a:avLst/>
          </a:prstGeom>
        </p:spPr>
      </p:pic>
      <p:pic>
        <p:nvPicPr>
          <p:cNvPr id="86" name="図 85" descr="293_H3K36me3_Mutual_IP_WCE_ov5.png"/>
          <p:cNvPicPr>
            <a:picLocks noChangeAspect="1"/>
          </p:cNvPicPr>
          <p:nvPr/>
        </p:nvPicPr>
        <p:blipFill>
          <a:blip r:embed="rId68" cstate="print"/>
          <a:srcRect l="13086" t="6934" r="5704" b="16778"/>
          <a:stretch>
            <a:fillRect/>
          </a:stretch>
        </p:blipFill>
        <p:spPr>
          <a:xfrm>
            <a:off x="4235261" y="2498721"/>
            <a:ext cx="459871" cy="432000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pic>
        <p:nvPicPr>
          <p:cNvPr id="87" name="図 86" descr="293_H3K36me3_Mutual_IP_WCE_un5.png"/>
          <p:cNvPicPr>
            <a:picLocks noChangeAspect="1"/>
          </p:cNvPicPr>
          <p:nvPr/>
        </p:nvPicPr>
        <p:blipFill>
          <a:blip r:embed="rId69" cstate="print"/>
          <a:srcRect l="13086" t="6934" r="5704" b="18008"/>
          <a:stretch>
            <a:fillRect/>
          </a:stretch>
        </p:blipFill>
        <p:spPr>
          <a:xfrm>
            <a:off x="4235261" y="2948771"/>
            <a:ext cx="467410" cy="432000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pic>
        <p:nvPicPr>
          <p:cNvPr id="88" name="図 87" descr="MCF7_H3K36me3_Mutual_IP_WCE_density_ov5.png"/>
          <p:cNvPicPr>
            <a:picLocks noChangeAspect="1"/>
          </p:cNvPicPr>
          <p:nvPr/>
        </p:nvPicPr>
        <p:blipFill>
          <a:blip r:embed="rId70" cstate="print"/>
          <a:stretch>
            <a:fillRect/>
          </a:stretch>
        </p:blipFill>
        <p:spPr>
          <a:xfrm>
            <a:off x="4109167" y="5474602"/>
            <a:ext cx="648000" cy="540000"/>
          </a:xfrm>
          <a:prstGeom prst="rect">
            <a:avLst/>
          </a:prstGeom>
        </p:spPr>
      </p:pic>
      <p:pic>
        <p:nvPicPr>
          <p:cNvPr id="89" name="図 88" descr="MCF7_H3K36me3_Mutual_IP_WCE_density_un5.png"/>
          <p:cNvPicPr>
            <a:picLocks noChangeAspect="1"/>
          </p:cNvPicPr>
          <p:nvPr/>
        </p:nvPicPr>
        <p:blipFill>
          <a:blip r:embed="rId71" cstate="print"/>
          <a:stretch>
            <a:fillRect/>
          </a:stretch>
        </p:blipFill>
        <p:spPr>
          <a:xfrm>
            <a:off x="4109167" y="5949337"/>
            <a:ext cx="648000" cy="540000"/>
          </a:xfrm>
          <a:prstGeom prst="rect">
            <a:avLst/>
          </a:prstGeom>
        </p:spPr>
      </p:pic>
      <p:pic>
        <p:nvPicPr>
          <p:cNvPr id="90" name="図 89" descr="MCF7_H3K36me3_Mutual_IP_WCE_ov5.png"/>
          <p:cNvPicPr>
            <a:picLocks noChangeAspect="1"/>
          </p:cNvPicPr>
          <p:nvPr/>
        </p:nvPicPr>
        <p:blipFill>
          <a:blip r:embed="rId72" cstate="print"/>
          <a:srcRect l="13086" t="6934" r="5704" b="16778"/>
          <a:stretch>
            <a:fillRect/>
          </a:stretch>
        </p:blipFill>
        <p:spPr>
          <a:xfrm>
            <a:off x="4235261" y="4590457"/>
            <a:ext cx="459871" cy="432000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pic>
        <p:nvPicPr>
          <p:cNvPr id="91" name="図 90" descr="MCF7_H3K36me3_Mutual_IP_WCE_un5.png"/>
          <p:cNvPicPr>
            <a:picLocks noChangeAspect="1"/>
          </p:cNvPicPr>
          <p:nvPr/>
        </p:nvPicPr>
        <p:blipFill>
          <a:blip r:embed="rId73" cstate="print"/>
          <a:srcRect l="13086" t="6934" r="5704" b="16778"/>
          <a:stretch>
            <a:fillRect/>
          </a:stretch>
        </p:blipFill>
        <p:spPr>
          <a:xfrm>
            <a:off x="4235261" y="5027731"/>
            <a:ext cx="459871" cy="432000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pic>
        <p:nvPicPr>
          <p:cNvPr id="104" name="図 103" descr="DLD1_CTCF_Mutual_IP_WCE_density_ov5.png"/>
          <p:cNvPicPr>
            <a:picLocks noChangeAspect="1"/>
          </p:cNvPicPr>
          <p:nvPr/>
        </p:nvPicPr>
        <p:blipFill>
          <a:blip r:embed="rId74" cstate="print"/>
          <a:stretch>
            <a:fillRect/>
          </a:stretch>
        </p:blipFill>
        <p:spPr>
          <a:xfrm>
            <a:off x="5445528" y="1331207"/>
            <a:ext cx="648000" cy="540000"/>
          </a:xfrm>
          <a:prstGeom prst="rect">
            <a:avLst/>
          </a:prstGeom>
        </p:spPr>
      </p:pic>
      <p:pic>
        <p:nvPicPr>
          <p:cNvPr id="105" name="図 104" descr="DLD1_CTCF_Mutual_IP_WCE_density_un5.png"/>
          <p:cNvPicPr>
            <a:picLocks noChangeAspect="1"/>
          </p:cNvPicPr>
          <p:nvPr/>
        </p:nvPicPr>
        <p:blipFill>
          <a:blip r:embed="rId75" cstate="print"/>
          <a:stretch>
            <a:fillRect/>
          </a:stretch>
        </p:blipFill>
        <p:spPr>
          <a:xfrm>
            <a:off x="5445528" y="1807691"/>
            <a:ext cx="648000" cy="540000"/>
          </a:xfrm>
          <a:prstGeom prst="rect">
            <a:avLst/>
          </a:prstGeom>
        </p:spPr>
      </p:pic>
      <p:pic>
        <p:nvPicPr>
          <p:cNvPr id="106" name="図 105" descr="DLD1_CTCF_Mutual_IP_WCE_ov5.png"/>
          <p:cNvPicPr>
            <a:picLocks noChangeAspect="1"/>
          </p:cNvPicPr>
          <p:nvPr/>
        </p:nvPicPr>
        <p:blipFill>
          <a:blip r:embed="rId76" cstate="print"/>
          <a:srcRect l="13086" t="6934" r="5704" b="16778"/>
          <a:stretch>
            <a:fillRect/>
          </a:stretch>
        </p:blipFill>
        <p:spPr>
          <a:xfrm>
            <a:off x="5570383" y="432537"/>
            <a:ext cx="459871" cy="432000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pic>
        <p:nvPicPr>
          <p:cNvPr id="107" name="図 106" descr="DLD1_CTCF_Mutual_IP_WCE_un5.png"/>
          <p:cNvPicPr>
            <a:picLocks noChangeAspect="1"/>
          </p:cNvPicPr>
          <p:nvPr/>
        </p:nvPicPr>
        <p:blipFill>
          <a:blip r:embed="rId77" cstate="print"/>
          <a:srcRect l="13086" t="6934" r="5704" b="16778"/>
          <a:stretch>
            <a:fillRect/>
          </a:stretch>
        </p:blipFill>
        <p:spPr>
          <a:xfrm>
            <a:off x="5570383" y="869811"/>
            <a:ext cx="459871" cy="432000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pic>
        <p:nvPicPr>
          <p:cNvPr id="108" name="図 107" descr="DLD1_Rad21_Mutual_IP_WCE_density_ov5.png"/>
          <p:cNvPicPr>
            <a:picLocks noChangeAspect="1"/>
          </p:cNvPicPr>
          <p:nvPr/>
        </p:nvPicPr>
        <p:blipFill>
          <a:blip r:embed="rId78" cstate="print"/>
          <a:stretch>
            <a:fillRect/>
          </a:stretch>
        </p:blipFill>
        <p:spPr>
          <a:xfrm>
            <a:off x="6085758" y="1331207"/>
            <a:ext cx="648000" cy="540000"/>
          </a:xfrm>
          <a:prstGeom prst="rect">
            <a:avLst/>
          </a:prstGeom>
        </p:spPr>
      </p:pic>
      <p:pic>
        <p:nvPicPr>
          <p:cNvPr id="109" name="図 108" descr="DLD1_Rad21_Mutual_IP_WCE_density_un5.png"/>
          <p:cNvPicPr>
            <a:picLocks noChangeAspect="1"/>
          </p:cNvPicPr>
          <p:nvPr/>
        </p:nvPicPr>
        <p:blipFill>
          <a:blip r:embed="rId79" cstate="print"/>
          <a:stretch>
            <a:fillRect/>
          </a:stretch>
        </p:blipFill>
        <p:spPr>
          <a:xfrm>
            <a:off x="6085758" y="1807691"/>
            <a:ext cx="648000" cy="540000"/>
          </a:xfrm>
          <a:prstGeom prst="rect">
            <a:avLst/>
          </a:prstGeom>
        </p:spPr>
      </p:pic>
      <p:pic>
        <p:nvPicPr>
          <p:cNvPr id="110" name="図 109" descr="DLD1_Rad21_Mutual_IP_WCE_ov5.png"/>
          <p:cNvPicPr>
            <a:picLocks noChangeAspect="1"/>
          </p:cNvPicPr>
          <p:nvPr/>
        </p:nvPicPr>
        <p:blipFill>
          <a:blip r:embed="rId80" cstate="print"/>
          <a:srcRect l="13086" t="6934" r="5704" b="16778"/>
          <a:stretch>
            <a:fillRect/>
          </a:stretch>
        </p:blipFill>
        <p:spPr>
          <a:xfrm>
            <a:off x="6213739" y="432537"/>
            <a:ext cx="459871" cy="432000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pic>
        <p:nvPicPr>
          <p:cNvPr id="111" name="図 110" descr="DLD1_Rad21_Mutual_IP_WCE_un5.png"/>
          <p:cNvPicPr>
            <a:picLocks noChangeAspect="1"/>
          </p:cNvPicPr>
          <p:nvPr/>
        </p:nvPicPr>
        <p:blipFill>
          <a:blip r:embed="rId81" cstate="print"/>
          <a:srcRect l="13086" t="6934" r="5704" b="16778"/>
          <a:stretch>
            <a:fillRect/>
          </a:stretch>
        </p:blipFill>
        <p:spPr>
          <a:xfrm>
            <a:off x="6213739" y="869811"/>
            <a:ext cx="459871" cy="432000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pic>
        <p:nvPicPr>
          <p:cNvPr id="112" name="図 111" descr="DLD1_H3K27me3_Mutual_IP_WCE_density_ov5.png"/>
          <p:cNvPicPr>
            <a:picLocks noChangeAspect="1"/>
          </p:cNvPicPr>
          <p:nvPr/>
        </p:nvPicPr>
        <p:blipFill>
          <a:blip r:embed="rId82" cstate="print"/>
          <a:stretch>
            <a:fillRect/>
          </a:stretch>
        </p:blipFill>
        <p:spPr>
          <a:xfrm>
            <a:off x="6730353" y="1331207"/>
            <a:ext cx="648000" cy="540000"/>
          </a:xfrm>
          <a:prstGeom prst="rect">
            <a:avLst/>
          </a:prstGeom>
        </p:spPr>
      </p:pic>
      <p:pic>
        <p:nvPicPr>
          <p:cNvPr id="113" name="図 112" descr="DLD1_H3K27me3_Mutual_IP_WCE_density_un5.png"/>
          <p:cNvPicPr>
            <a:picLocks noChangeAspect="1"/>
          </p:cNvPicPr>
          <p:nvPr/>
        </p:nvPicPr>
        <p:blipFill>
          <a:blip r:embed="rId83" cstate="print"/>
          <a:stretch>
            <a:fillRect/>
          </a:stretch>
        </p:blipFill>
        <p:spPr>
          <a:xfrm>
            <a:off x="6730353" y="1807691"/>
            <a:ext cx="648000" cy="540000"/>
          </a:xfrm>
          <a:prstGeom prst="rect">
            <a:avLst/>
          </a:prstGeom>
        </p:spPr>
      </p:pic>
      <p:pic>
        <p:nvPicPr>
          <p:cNvPr id="114" name="図 113" descr="DLD1_H3K27me3_Mutual_IP_WCE_ov5.png"/>
          <p:cNvPicPr>
            <a:picLocks noChangeAspect="1"/>
          </p:cNvPicPr>
          <p:nvPr/>
        </p:nvPicPr>
        <p:blipFill>
          <a:blip r:embed="rId84" cstate="print"/>
          <a:srcRect l="13086" t="6934" r="5704" b="16778"/>
          <a:stretch>
            <a:fillRect/>
          </a:stretch>
        </p:blipFill>
        <p:spPr>
          <a:xfrm>
            <a:off x="6849325" y="432537"/>
            <a:ext cx="459871" cy="432000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pic>
        <p:nvPicPr>
          <p:cNvPr id="115" name="図 114" descr="DLD1_H3K27me3_Mutual_IP_WCE_un5.png"/>
          <p:cNvPicPr>
            <a:picLocks noChangeAspect="1"/>
          </p:cNvPicPr>
          <p:nvPr/>
        </p:nvPicPr>
        <p:blipFill>
          <a:blip r:embed="rId85" cstate="print"/>
          <a:srcRect l="13086" t="6934" r="5704" b="16778"/>
          <a:stretch>
            <a:fillRect/>
          </a:stretch>
        </p:blipFill>
        <p:spPr>
          <a:xfrm>
            <a:off x="6849325" y="869811"/>
            <a:ext cx="459871" cy="432000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pic>
        <p:nvPicPr>
          <p:cNvPr id="122" name="図 121" descr="HEK293_CTCF_Mutual_IP_WCE_density_ov5.png"/>
          <p:cNvPicPr>
            <a:picLocks noChangeAspect="1"/>
          </p:cNvPicPr>
          <p:nvPr/>
        </p:nvPicPr>
        <p:blipFill>
          <a:blip r:embed="rId86" cstate="print"/>
          <a:stretch>
            <a:fillRect/>
          </a:stretch>
        </p:blipFill>
        <p:spPr>
          <a:xfrm>
            <a:off x="5445528" y="3413346"/>
            <a:ext cx="648000" cy="540000"/>
          </a:xfrm>
          <a:prstGeom prst="rect">
            <a:avLst/>
          </a:prstGeom>
        </p:spPr>
      </p:pic>
      <p:pic>
        <p:nvPicPr>
          <p:cNvPr id="123" name="図 122" descr="HEK293_CTCF_Mutual_IP_WCE_density_un5.png"/>
          <p:cNvPicPr>
            <a:picLocks noChangeAspect="1"/>
          </p:cNvPicPr>
          <p:nvPr/>
        </p:nvPicPr>
        <p:blipFill>
          <a:blip r:embed="rId87" cstate="print"/>
          <a:stretch>
            <a:fillRect/>
          </a:stretch>
        </p:blipFill>
        <p:spPr>
          <a:xfrm>
            <a:off x="5445528" y="3882286"/>
            <a:ext cx="648000" cy="540000"/>
          </a:xfrm>
          <a:prstGeom prst="rect">
            <a:avLst/>
          </a:prstGeom>
        </p:spPr>
      </p:pic>
      <p:pic>
        <p:nvPicPr>
          <p:cNvPr id="124" name="図 123" descr="HEK293_CTCF_Mutual_IP_WCE_ov5.png"/>
          <p:cNvPicPr>
            <a:picLocks noChangeAspect="1"/>
          </p:cNvPicPr>
          <p:nvPr/>
        </p:nvPicPr>
        <p:blipFill>
          <a:blip r:embed="rId88" cstate="print"/>
          <a:srcRect l="13086" t="6934" r="5704" b="16778"/>
          <a:stretch>
            <a:fillRect/>
          </a:stretch>
        </p:blipFill>
        <p:spPr>
          <a:xfrm>
            <a:off x="5570383" y="2498721"/>
            <a:ext cx="459871" cy="432000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pic>
        <p:nvPicPr>
          <p:cNvPr id="125" name="図 124" descr="HEK293_CTCF_Mutual_IP_WCE_un5.png"/>
          <p:cNvPicPr>
            <a:picLocks noChangeAspect="1"/>
          </p:cNvPicPr>
          <p:nvPr/>
        </p:nvPicPr>
        <p:blipFill>
          <a:blip r:embed="rId89" cstate="print"/>
          <a:srcRect l="13086" t="6934" r="5704" b="16778"/>
          <a:stretch>
            <a:fillRect/>
          </a:stretch>
        </p:blipFill>
        <p:spPr>
          <a:xfrm>
            <a:off x="5570383" y="2948771"/>
            <a:ext cx="459871" cy="432000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pic>
        <p:nvPicPr>
          <p:cNvPr id="126" name="図 125" descr="HEK293_Rad21_Mutual_IP_WCE_density_ov5.png"/>
          <p:cNvPicPr>
            <a:picLocks noChangeAspect="1"/>
          </p:cNvPicPr>
          <p:nvPr/>
        </p:nvPicPr>
        <p:blipFill>
          <a:blip r:embed="rId90" cstate="print"/>
          <a:stretch>
            <a:fillRect/>
          </a:stretch>
        </p:blipFill>
        <p:spPr>
          <a:xfrm>
            <a:off x="6085758" y="3413346"/>
            <a:ext cx="648000" cy="540000"/>
          </a:xfrm>
          <a:prstGeom prst="rect">
            <a:avLst/>
          </a:prstGeom>
        </p:spPr>
      </p:pic>
      <p:pic>
        <p:nvPicPr>
          <p:cNvPr id="127" name="図 126" descr="HEK293_Rad21_Mutual_IP_WCE_density_un5.png"/>
          <p:cNvPicPr>
            <a:picLocks noChangeAspect="1"/>
          </p:cNvPicPr>
          <p:nvPr/>
        </p:nvPicPr>
        <p:blipFill>
          <a:blip r:embed="rId91" cstate="print"/>
          <a:stretch>
            <a:fillRect/>
          </a:stretch>
        </p:blipFill>
        <p:spPr>
          <a:xfrm>
            <a:off x="6085758" y="3882286"/>
            <a:ext cx="648000" cy="540000"/>
          </a:xfrm>
          <a:prstGeom prst="rect">
            <a:avLst/>
          </a:prstGeom>
        </p:spPr>
      </p:pic>
      <p:pic>
        <p:nvPicPr>
          <p:cNvPr id="128" name="図 127" descr="HEK293_Rad21_Mutual_IP_WCE_ov5.png"/>
          <p:cNvPicPr>
            <a:picLocks noChangeAspect="1"/>
          </p:cNvPicPr>
          <p:nvPr/>
        </p:nvPicPr>
        <p:blipFill>
          <a:blip r:embed="rId92" cstate="print"/>
          <a:srcRect l="13086" t="6934" r="5704" b="15547"/>
          <a:stretch>
            <a:fillRect/>
          </a:stretch>
        </p:blipFill>
        <p:spPr>
          <a:xfrm>
            <a:off x="6213739" y="2498721"/>
            <a:ext cx="452571" cy="432000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pic>
        <p:nvPicPr>
          <p:cNvPr id="129" name="図 128" descr="HEK293_Rad21_Mutual_IP_WCE_un5.png"/>
          <p:cNvPicPr>
            <a:picLocks noChangeAspect="1"/>
          </p:cNvPicPr>
          <p:nvPr/>
        </p:nvPicPr>
        <p:blipFill>
          <a:blip r:embed="rId93" cstate="print"/>
          <a:srcRect l="13086" t="6934" r="5704" b="15547"/>
          <a:stretch>
            <a:fillRect/>
          </a:stretch>
        </p:blipFill>
        <p:spPr>
          <a:xfrm>
            <a:off x="6213739" y="2948771"/>
            <a:ext cx="452571" cy="432000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pic>
        <p:nvPicPr>
          <p:cNvPr id="130" name="図 129" descr="HEK293_H3K27me3_Mutual_IP_WCE_density_ov5.png"/>
          <p:cNvPicPr>
            <a:picLocks noChangeAspect="1"/>
          </p:cNvPicPr>
          <p:nvPr/>
        </p:nvPicPr>
        <p:blipFill>
          <a:blip r:embed="rId94" cstate="print"/>
          <a:stretch>
            <a:fillRect/>
          </a:stretch>
        </p:blipFill>
        <p:spPr>
          <a:xfrm>
            <a:off x="6730353" y="3413346"/>
            <a:ext cx="648000" cy="540000"/>
          </a:xfrm>
          <a:prstGeom prst="rect">
            <a:avLst/>
          </a:prstGeom>
        </p:spPr>
      </p:pic>
      <p:pic>
        <p:nvPicPr>
          <p:cNvPr id="131" name="図 130" descr="HEK293_H3K27me3_Mutual_IP_WCE_density_un5.png"/>
          <p:cNvPicPr>
            <a:picLocks noChangeAspect="1"/>
          </p:cNvPicPr>
          <p:nvPr/>
        </p:nvPicPr>
        <p:blipFill>
          <a:blip r:embed="rId95" cstate="print"/>
          <a:stretch>
            <a:fillRect/>
          </a:stretch>
        </p:blipFill>
        <p:spPr>
          <a:xfrm>
            <a:off x="6730353" y="3882286"/>
            <a:ext cx="648000" cy="540000"/>
          </a:xfrm>
          <a:prstGeom prst="rect">
            <a:avLst/>
          </a:prstGeom>
        </p:spPr>
      </p:pic>
      <p:pic>
        <p:nvPicPr>
          <p:cNvPr id="132" name="図 131" descr="HEK293_H3K27me3_Mutual_IP_WCE_ov5.png"/>
          <p:cNvPicPr>
            <a:picLocks noChangeAspect="1"/>
          </p:cNvPicPr>
          <p:nvPr/>
        </p:nvPicPr>
        <p:blipFill>
          <a:blip r:embed="rId96" cstate="print"/>
          <a:srcRect l="13086" t="6934" r="5704" b="16778"/>
          <a:stretch>
            <a:fillRect/>
          </a:stretch>
        </p:blipFill>
        <p:spPr>
          <a:xfrm>
            <a:off x="6849325" y="2498721"/>
            <a:ext cx="459871" cy="432000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pic>
        <p:nvPicPr>
          <p:cNvPr id="133" name="図 132" descr="HEK293_H3K27me3_Mutual_IP_WCE_un[5.png"/>
          <p:cNvPicPr>
            <a:picLocks noChangeAspect="1"/>
          </p:cNvPicPr>
          <p:nvPr/>
        </p:nvPicPr>
        <p:blipFill>
          <a:blip r:embed="rId97" cstate="print"/>
          <a:srcRect l="13086" t="6934" r="5704" b="15547"/>
          <a:stretch>
            <a:fillRect/>
          </a:stretch>
        </p:blipFill>
        <p:spPr>
          <a:xfrm>
            <a:off x="6849325" y="2948771"/>
            <a:ext cx="452571" cy="432000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pic>
        <p:nvPicPr>
          <p:cNvPr id="134" name="図 133" descr="MCF7_CTCF_Mutual_IP_WCE_density_ov5.png"/>
          <p:cNvPicPr>
            <a:picLocks noChangeAspect="1"/>
          </p:cNvPicPr>
          <p:nvPr/>
        </p:nvPicPr>
        <p:blipFill>
          <a:blip r:embed="rId98" cstate="print"/>
          <a:stretch>
            <a:fillRect/>
          </a:stretch>
        </p:blipFill>
        <p:spPr>
          <a:xfrm>
            <a:off x="5445528" y="5474602"/>
            <a:ext cx="648000" cy="540000"/>
          </a:xfrm>
          <a:prstGeom prst="rect">
            <a:avLst/>
          </a:prstGeom>
        </p:spPr>
      </p:pic>
      <p:pic>
        <p:nvPicPr>
          <p:cNvPr id="135" name="図 134" descr="MCF7_CTCF_Mutual_IP_WCE_density_un5.png"/>
          <p:cNvPicPr>
            <a:picLocks noChangeAspect="1"/>
          </p:cNvPicPr>
          <p:nvPr/>
        </p:nvPicPr>
        <p:blipFill>
          <a:blip r:embed="rId99" cstate="print"/>
          <a:stretch>
            <a:fillRect/>
          </a:stretch>
        </p:blipFill>
        <p:spPr>
          <a:xfrm>
            <a:off x="5445528" y="5949337"/>
            <a:ext cx="648000" cy="540000"/>
          </a:xfrm>
          <a:prstGeom prst="rect">
            <a:avLst/>
          </a:prstGeom>
        </p:spPr>
      </p:pic>
      <p:pic>
        <p:nvPicPr>
          <p:cNvPr id="136" name="図 135" descr="MCF7_CTCF_Mutual_IP_WCE_ov5.png"/>
          <p:cNvPicPr>
            <a:picLocks noChangeAspect="1"/>
          </p:cNvPicPr>
          <p:nvPr/>
        </p:nvPicPr>
        <p:blipFill>
          <a:blip r:embed="rId100" cstate="print"/>
          <a:srcRect l="13086" t="6934" r="5704" b="16778"/>
          <a:stretch>
            <a:fillRect/>
          </a:stretch>
        </p:blipFill>
        <p:spPr>
          <a:xfrm>
            <a:off x="5570383" y="4577681"/>
            <a:ext cx="459871" cy="432000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pic>
        <p:nvPicPr>
          <p:cNvPr id="137" name="図 136" descr="MCF7_CTCF_Mutual_IP_WCE_un5.png"/>
          <p:cNvPicPr>
            <a:picLocks noChangeAspect="1"/>
          </p:cNvPicPr>
          <p:nvPr/>
        </p:nvPicPr>
        <p:blipFill>
          <a:blip r:embed="rId101" cstate="print"/>
          <a:srcRect l="13086" t="6934" r="5704" b="16778"/>
          <a:stretch>
            <a:fillRect/>
          </a:stretch>
        </p:blipFill>
        <p:spPr>
          <a:xfrm>
            <a:off x="5570383" y="5027731"/>
            <a:ext cx="459871" cy="432000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pic>
        <p:nvPicPr>
          <p:cNvPr id="138" name="図 137" descr="MCF7_Rad21_Mutual_IP_WCE_density_ov5.png"/>
          <p:cNvPicPr>
            <a:picLocks noChangeAspect="1"/>
          </p:cNvPicPr>
          <p:nvPr/>
        </p:nvPicPr>
        <p:blipFill>
          <a:blip r:embed="rId102" cstate="print"/>
          <a:stretch>
            <a:fillRect/>
          </a:stretch>
        </p:blipFill>
        <p:spPr>
          <a:xfrm>
            <a:off x="6085758" y="5474602"/>
            <a:ext cx="648000" cy="540000"/>
          </a:xfrm>
          <a:prstGeom prst="rect">
            <a:avLst/>
          </a:prstGeom>
        </p:spPr>
      </p:pic>
      <p:pic>
        <p:nvPicPr>
          <p:cNvPr id="139" name="図 138" descr="MCF7_Rad21_Mutual_IP_WCE_density_un5.png"/>
          <p:cNvPicPr>
            <a:picLocks noChangeAspect="1"/>
          </p:cNvPicPr>
          <p:nvPr/>
        </p:nvPicPr>
        <p:blipFill>
          <a:blip r:embed="rId103" cstate="print"/>
          <a:stretch>
            <a:fillRect/>
          </a:stretch>
        </p:blipFill>
        <p:spPr>
          <a:xfrm>
            <a:off x="6085758" y="5949337"/>
            <a:ext cx="648000" cy="540000"/>
          </a:xfrm>
          <a:prstGeom prst="rect">
            <a:avLst/>
          </a:prstGeom>
        </p:spPr>
      </p:pic>
      <p:pic>
        <p:nvPicPr>
          <p:cNvPr id="140" name="図 139" descr="MCF7_Rad21_Mutual_IP_WCE_ov5.png"/>
          <p:cNvPicPr>
            <a:picLocks noChangeAspect="1"/>
          </p:cNvPicPr>
          <p:nvPr/>
        </p:nvPicPr>
        <p:blipFill>
          <a:blip r:embed="rId104" cstate="print"/>
          <a:srcRect l="13086" t="6934" r="5704" b="16778"/>
          <a:stretch>
            <a:fillRect/>
          </a:stretch>
        </p:blipFill>
        <p:spPr>
          <a:xfrm>
            <a:off x="6213739" y="4577681"/>
            <a:ext cx="459871" cy="432000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pic>
        <p:nvPicPr>
          <p:cNvPr id="141" name="図 140" descr="MCF7_Rad21_Mutual_IP_WCE_un5.png"/>
          <p:cNvPicPr>
            <a:picLocks noChangeAspect="1"/>
          </p:cNvPicPr>
          <p:nvPr/>
        </p:nvPicPr>
        <p:blipFill>
          <a:blip r:embed="rId105" cstate="print"/>
          <a:srcRect l="13086" t="6934" r="5704" b="16778"/>
          <a:stretch>
            <a:fillRect/>
          </a:stretch>
        </p:blipFill>
        <p:spPr>
          <a:xfrm>
            <a:off x="6213739" y="5027731"/>
            <a:ext cx="459871" cy="432000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pic>
        <p:nvPicPr>
          <p:cNvPr id="145" name="図 144" descr="MCF7_H3K27me3_Mutual_IP_WCE_density_ov5.png"/>
          <p:cNvPicPr>
            <a:picLocks noChangeAspect="1"/>
          </p:cNvPicPr>
          <p:nvPr/>
        </p:nvPicPr>
        <p:blipFill>
          <a:blip r:embed="rId106" cstate="print"/>
          <a:stretch>
            <a:fillRect/>
          </a:stretch>
        </p:blipFill>
        <p:spPr>
          <a:xfrm>
            <a:off x="6730353" y="5474602"/>
            <a:ext cx="648000" cy="540000"/>
          </a:xfrm>
          <a:prstGeom prst="rect">
            <a:avLst/>
          </a:prstGeom>
        </p:spPr>
      </p:pic>
      <p:pic>
        <p:nvPicPr>
          <p:cNvPr id="146" name="図 145" descr="MCF7_H3K27me3_Mutual_IP_WCE_density_un5.png"/>
          <p:cNvPicPr>
            <a:picLocks noChangeAspect="1"/>
          </p:cNvPicPr>
          <p:nvPr/>
        </p:nvPicPr>
        <p:blipFill>
          <a:blip r:embed="rId107" cstate="print"/>
          <a:stretch>
            <a:fillRect/>
          </a:stretch>
        </p:blipFill>
        <p:spPr>
          <a:xfrm>
            <a:off x="6730353" y="5949337"/>
            <a:ext cx="648000" cy="540000"/>
          </a:xfrm>
          <a:prstGeom prst="rect">
            <a:avLst/>
          </a:prstGeom>
        </p:spPr>
      </p:pic>
      <p:pic>
        <p:nvPicPr>
          <p:cNvPr id="147" name="図 146" descr="MCF7_H3K27me3_Mutual_IP_WCE_ov5.png"/>
          <p:cNvPicPr>
            <a:picLocks noChangeAspect="1"/>
          </p:cNvPicPr>
          <p:nvPr/>
        </p:nvPicPr>
        <p:blipFill>
          <a:blip r:embed="rId108" cstate="print"/>
          <a:srcRect l="13086" t="6934" r="5704" b="15547"/>
          <a:stretch>
            <a:fillRect/>
          </a:stretch>
        </p:blipFill>
        <p:spPr>
          <a:xfrm>
            <a:off x="6849325" y="4577681"/>
            <a:ext cx="452571" cy="432000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pic>
        <p:nvPicPr>
          <p:cNvPr id="148" name="図 147" descr="MCF7_H3K27me3_Mutual_IP_WCE_un5.png"/>
          <p:cNvPicPr>
            <a:picLocks noChangeAspect="1"/>
          </p:cNvPicPr>
          <p:nvPr/>
        </p:nvPicPr>
        <p:blipFill>
          <a:blip r:embed="rId109" cstate="print"/>
          <a:srcRect l="13086" t="6934" r="5704" b="16778"/>
          <a:stretch>
            <a:fillRect/>
          </a:stretch>
        </p:blipFill>
        <p:spPr>
          <a:xfrm>
            <a:off x="6849325" y="5027731"/>
            <a:ext cx="459871" cy="432000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graphicFrame>
        <p:nvGraphicFramePr>
          <p:cNvPr id="149" name="表 148"/>
          <p:cNvGraphicFramePr>
            <a:graphicFrameLocks noGrp="1"/>
          </p:cNvGraphicFramePr>
          <p:nvPr/>
        </p:nvGraphicFramePr>
        <p:xfrm>
          <a:off x="7587335" y="863715"/>
          <a:ext cx="1421654" cy="121920"/>
        </p:xfrm>
        <a:graphic>
          <a:graphicData uri="http://schemas.openxmlformats.org/drawingml/2006/table">
            <a:tbl>
              <a:tblPr/>
              <a:tblGrid>
                <a:gridCol w="120500"/>
                <a:gridCol w="126398"/>
                <a:gridCol w="126398"/>
                <a:gridCol w="126398"/>
                <a:gridCol w="126398"/>
                <a:gridCol w="126398"/>
                <a:gridCol w="126398"/>
                <a:gridCol w="126398"/>
                <a:gridCol w="126398"/>
                <a:gridCol w="126398"/>
                <a:gridCol w="163572"/>
              </a:tblGrid>
              <a:tr h="45005">
                <a:tc>
                  <a:txBody>
                    <a:bodyPr/>
                    <a:lstStyle/>
                    <a:p>
                      <a:pPr algn="r" fontAlgn="ctr"/>
                      <a:endParaRPr lang="en-US" altLang="ja-JP" sz="800" b="0" i="0" u="none" strike="noStrike" dirty="0">
                        <a:solidFill>
                          <a:srgbClr val="000000"/>
                        </a:solidFill>
                        <a:latin typeface="ＭＳ Ｐゴシック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en-US" altLang="ja-JP" sz="800" b="0" i="0" u="none" strike="noStrike" dirty="0">
                        <a:solidFill>
                          <a:srgbClr val="000000"/>
                        </a:solidFill>
                        <a:latin typeface="ＭＳ Ｐゴシック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0E3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en-US" altLang="ja-JP" sz="800" b="0" i="0" u="none" strike="noStrike" dirty="0">
                        <a:solidFill>
                          <a:srgbClr val="000000"/>
                        </a:solidFill>
                        <a:latin typeface="ＭＳ Ｐゴシック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DD3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en-US" altLang="ja-JP" sz="800" b="0" i="0" u="none" strike="noStrike" dirty="0">
                        <a:solidFill>
                          <a:srgbClr val="000000"/>
                        </a:solidFill>
                        <a:latin typeface="ＭＳ Ｐゴシック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BC4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en-US" altLang="ja-JP" sz="800" b="0" i="0" u="none" strike="noStrike" dirty="0">
                        <a:solidFill>
                          <a:srgbClr val="000000"/>
                        </a:solidFill>
                        <a:latin typeface="ＭＳ Ｐゴシック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8B4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en-US" altLang="ja-JP" sz="800" b="0" i="0" u="none" strike="noStrike" dirty="0">
                        <a:solidFill>
                          <a:srgbClr val="000000"/>
                        </a:solidFill>
                        <a:latin typeface="ＭＳ Ｐゴシック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FA8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en-US" altLang="ja-JP" sz="800" b="0" i="0" u="none" strike="noStrike" dirty="0">
                        <a:solidFill>
                          <a:srgbClr val="000000"/>
                        </a:solidFill>
                        <a:latin typeface="ＭＳ Ｐゴシック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69D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en-US" altLang="ja-JP" sz="800" b="0" i="0" u="none" strike="noStrike" dirty="0">
                        <a:solidFill>
                          <a:srgbClr val="000000"/>
                        </a:solidFill>
                        <a:latin typeface="ＭＳ Ｐゴシック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C90F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en-US" altLang="ja-JP" sz="800" b="0" i="0" u="none" strike="noStrike" dirty="0">
                        <a:solidFill>
                          <a:srgbClr val="000000"/>
                        </a:solidFill>
                        <a:latin typeface="ＭＳ Ｐゴシック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385F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en-US" altLang="ja-JP" sz="800" b="0" i="0" u="none" strike="noStrike" dirty="0">
                        <a:solidFill>
                          <a:srgbClr val="000000"/>
                        </a:solidFill>
                        <a:latin typeface="ＭＳ Ｐゴシック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978E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en-US" altLang="ja-JP" sz="800" b="0" i="0" u="none" strike="noStrike" dirty="0">
                        <a:solidFill>
                          <a:srgbClr val="000000"/>
                        </a:solidFill>
                        <a:latin typeface="ＭＳ Ｐゴシック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F6CEE"/>
                    </a:solidFill>
                  </a:tcPr>
                </a:tc>
              </a:tr>
            </a:tbl>
          </a:graphicData>
        </a:graphic>
      </p:graphicFrame>
      <p:grpSp>
        <p:nvGrpSpPr>
          <p:cNvPr id="150" name="グループ化 149"/>
          <p:cNvGrpSpPr/>
          <p:nvPr/>
        </p:nvGrpSpPr>
        <p:grpSpPr>
          <a:xfrm>
            <a:off x="7503806" y="924909"/>
            <a:ext cx="1714964" cy="1052631"/>
            <a:chOff x="7432686" y="-857579"/>
            <a:chExt cx="1714964" cy="1052631"/>
          </a:xfrm>
        </p:grpSpPr>
        <p:sp>
          <p:nvSpPr>
            <p:cNvPr id="151" name="テキスト ボックス 150"/>
            <p:cNvSpPr txBox="1"/>
            <p:nvPr/>
          </p:nvSpPr>
          <p:spPr>
            <a:xfrm>
              <a:off x="7432686" y="-205058"/>
              <a:ext cx="164019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ja-JP" sz="1000" dirty="0" smtClean="0">
                  <a:latin typeface="Helvetica" pitchFamily="34" charset="0"/>
                  <a:cs typeface="Helvetica" pitchFamily="34" charset="0"/>
                </a:rPr>
                <a:t>Signal intensity</a:t>
              </a:r>
            </a:p>
            <a:p>
              <a:pPr algn="ctr"/>
              <a:r>
                <a:rPr lang="en-US" altLang="ja-JP" sz="1000" dirty="0" smtClean="0">
                  <a:latin typeface="Helvetica" pitchFamily="34" charset="0"/>
                  <a:cs typeface="Helvetica" pitchFamily="34" charset="0"/>
                </a:rPr>
                <a:t>(Relative fold enrichment)</a:t>
              </a:r>
              <a:endParaRPr kumimoji="1" lang="ja-JP" altLang="en-US" sz="1000" dirty="0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152" name="テキスト ボックス 151"/>
            <p:cNvSpPr txBox="1"/>
            <p:nvPr/>
          </p:nvSpPr>
          <p:spPr>
            <a:xfrm>
              <a:off x="8851125" y="-857579"/>
              <a:ext cx="296525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1000" dirty="0" smtClean="0">
                  <a:latin typeface="Arial" pitchFamily="34" charset="0"/>
                  <a:cs typeface="Arial" pitchFamily="34" charset="0"/>
                </a:rPr>
                <a:t>%</a:t>
              </a:r>
              <a:endParaRPr kumimoji="1" lang="ja-JP" altLang="en-US" sz="1000" dirty="0"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153" name="テキスト ボックス 152"/>
          <p:cNvSpPr txBox="1"/>
          <p:nvPr/>
        </p:nvSpPr>
        <p:spPr>
          <a:xfrm>
            <a:off x="7516375" y="953725"/>
            <a:ext cx="31503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000" dirty="0" smtClean="0">
                <a:latin typeface="Arial" pitchFamily="34" charset="0"/>
                <a:cs typeface="Arial" pitchFamily="34" charset="0"/>
              </a:rPr>
              <a:t>0</a:t>
            </a:r>
            <a:endParaRPr kumimoji="1" lang="ja-JP" altLang="en-US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54" name="テキスト ボックス 153"/>
          <p:cNvSpPr txBox="1"/>
          <p:nvPr/>
        </p:nvSpPr>
        <p:spPr>
          <a:xfrm>
            <a:off x="8709366" y="923960"/>
            <a:ext cx="45005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000" dirty="0" smtClean="0">
                <a:latin typeface="Arial" pitchFamily="34" charset="0"/>
                <a:cs typeface="Arial" pitchFamily="34" charset="0"/>
              </a:rPr>
              <a:t>100</a:t>
            </a:r>
            <a:endParaRPr kumimoji="1" lang="ja-JP" altLang="en-US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64" name="テキスト ボックス 163"/>
          <p:cNvSpPr txBox="1"/>
          <p:nvPr/>
        </p:nvSpPr>
        <p:spPr>
          <a:xfrm>
            <a:off x="1530822" y="6423139"/>
            <a:ext cx="41403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700" dirty="0" smtClean="0">
                <a:latin typeface="Arial" pitchFamily="34" charset="0"/>
                <a:cs typeface="Arial" pitchFamily="34" charset="0"/>
              </a:rPr>
              <a:t>-5</a:t>
            </a:r>
            <a:endParaRPr kumimoji="1" lang="ja-JP" altLang="en-US" sz="7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65" name="テキスト ボックス 164"/>
          <p:cNvSpPr txBox="1"/>
          <p:nvPr/>
        </p:nvSpPr>
        <p:spPr>
          <a:xfrm>
            <a:off x="1938756" y="6423139"/>
            <a:ext cx="61551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700" dirty="0" smtClean="0">
                <a:latin typeface="Arial" pitchFamily="34" charset="0"/>
                <a:cs typeface="Arial" pitchFamily="34" charset="0"/>
              </a:rPr>
              <a:t>5</a:t>
            </a:r>
            <a:endParaRPr kumimoji="1" lang="ja-JP" altLang="en-US" sz="7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66" name="テキスト ボックス 165"/>
          <p:cNvSpPr txBox="1"/>
          <p:nvPr/>
        </p:nvSpPr>
        <p:spPr>
          <a:xfrm>
            <a:off x="6795533" y="6423139"/>
            <a:ext cx="371616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700" dirty="0" smtClean="0">
                <a:latin typeface="Arial" pitchFamily="34" charset="0"/>
                <a:cs typeface="Arial" pitchFamily="34" charset="0"/>
              </a:rPr>
              <a:t>TSS</a:t>
            </a:r>
            <a:endParaRPr kumimoji="1" lang="ja-JP" altLang="en-US" sz="7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67" name="テキスト ボックス 166"/>
          <p:cNvSpPr txBox="1"/>
          <p:nvPr/>
        </p:nvSpPr>
        <p:spPr>
          <a:xfrm>
            <a:off x="7047275" y="6423139"/>
            <a:ext cx="371616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700" dirty="0" smtClean="0">
                <a:latin typeface="Arial" pitchFamily="34" charset="0"/>
                <a:cs typeface="Arial" pitchFamily="34" charset="0"/>
              </a:rPr>
              <a:t>PAS</a:t>
            </a:r>
            <a:endParaRPr kumimoji="1" lang="ja-JP" altLang="en-US" sz="7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68" name="テキスト ボックス 167"/>
          <p:cNvSpPr txBox="1"/>
          <p:nvPr/>
        </p:nvSpPr>
        <p:spPr>
          <a:xfrm>
            <a:off x="4191339" y="6423139"/>
            <a:ext cx="380323" cy="20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700" dirty="0" smtClean="0">
                <a:latin typeface="Arial" pitchFamily="34" charset="0"/>
                <a:cs typeface="Arial" pitchFamily="34" charset="0"/>
              </a:rPr>
              <a:t>TSS</a:t>
            </a:r>
            <a:endParaRPr kumimoji="1" lang="ja-JP" altLang="en-US" sz="7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69" name="テキスト ボックス 168"/>
          <p:cNvSpPr txBox="1"/>
          <p:nvPr/>
        </p:nvSpPr>
        <p:spPr>
          <a:xfrm>
            <a:off x="4436985" y="6423139"/>
            <a:ext cx="487643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700" dirty="0" smtClean="0">
                <a:latin typeface="Arial" pitchFamily="34" charset="0"/>
                <a:cs typeface="Arial" pitchFamily="34" charset="0"/>
              </a:rPr>
              <a:t>PAS</a:t>
            </a:r>
            <a:endParaRPr kumimoji="1" lang="ja-JP" altLang="en-US" sz="7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0" name="テキスト ボックス 169"/>
          <p:cNvSpPr txBox="1"/>
          <p:nvPr/>
        </p:nvSpPr>
        <p:spPr>
          <a:xfrm>
            <a:off x="2814472" y="6423139"/>
            <a:ext cx="41403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700" dirty="0" smtClean="0">
                <a:latin typeface="Arial" pitchFamily="34" charset="0"/>
                <a:cs typeface="Arial" pitchFamily="34" charset="0"/>
              </a:rPr>
              <a:t>-5</a:t>
            </a:r>
            <a:endParaRPr kumimoji="1" lang="ja-JP" altLang="en-US" sz="7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1" name="テキスト ボックス 170"/>
          <p:cNvSpPr txBox="1"/>
          <p:nvPr/>
        </p:nvSpPr>
        <p:spPr>
          <a:xfrm>
            <a:off x="3237805" y="6423139"/>
            <a:ext cx="61551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700" dirty="0" smtClean="0">
                <a:latin typeface="Arial" pitchFamily="34" charset="0"/>
                <a:cs typeface="Arial" pitchFamily="34" charset="0"/>
              </a:rPr>
              <a:t>5</a:t>
            </a:r>
            <a:endParaRPr kumimoji="1" lang="ja-JP" altLang="en-US" sz="7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2" name="テキスト ボックス 171"/>
          <p:cNvSpPr txBox="1"/>
          <p:nvPr/>
        </p:nvSpPr>
        <p:spPr>
          <a:xfrm>
            <a:off x="3479688" y="6423139"/>
            <a:ext cx="41403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700" dirty="0" smtClean="0">
                <a:latin typeface="Arial" pitchFamily="34" charset="0"/>
                <a:cs typeface="Arial" pitchFamily="34" charset="0"/>
              </a:rPr>
              <a:t>-5</a:t>
            </a:r>
            <a:endParaRPr kumimoji="1" lang="ja-JP" altLang="en-US" sz="7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3" name="テキスト ボックス 172"/>
          <p:cNvSpPr txBox="1"/>
          <p:nvPr/>
        </p:nvSpPr>
        <p:spPr>
          <a:xfrm>
            <a:off x="3894592" y="6423139"/>
            <a:ext cx="259750" cy="20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700" dirty="0" smtClean="0">
                <a:latin typeface="Arial" pitchFamily="34" charset="0"/>
                <a:cs typeface="Arial" pitchFamily="34" charset="0"/>
              </a:rPr>
              <a:t>5</a:t>
            </a:r>
            <a:endParaRPr kumimoji="1" lang="ja-JP" altLang="en-US" sz="7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4" name="テキスト ボックス 173"/>
          <p:cNvSpPr txBox="1"/>
          <p:nvPr/>
        </p:nvSpPr>
        <p:spPr>
          <a:xfrm>
            <a:off x="4784833" y="6423139"/>
            <a:ext cx="41403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700" dirty="0" smtClean="0">
                <a:latin typeface="Arial" pitchFamily="34" charset="0"/>
                <a:cs typeface="Arial" pitchFamily="34" charset="0"/>
              </a:rPr>
              <a:t>-5</a:t>
            </a:r>
            <a:endParaRPr kumimoji="1" lang="ja-JP" altLang="en-US" sz="7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5" name="テキスト ボックス 174"/>
          <p:cNvSpPr txBox="1"/>
          <p:nvPr/>
        </p:nvSpPr>
        <p:spPr>
          <a:xfrm>
            <a:off x="5199737" y="6423139"/>
            <a:ext cx="61551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700" dirty="0" smtClean="0">
                <a:latin typeface="Arial" pitchFamily="34" charset="0"/>
                <a:cs typeface="Arial" pitchFamily="34" charset="0"/>
              </a:rPr>
              <a:t>5</a:t>
            </a:r>
            <a:endParaRPr kumimoji="1" lang="ja-JP" altLang="en-US" sz="7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6" name="テキスト ボックス 175"/>
          <p:cNvSpPr txBox="1"/>
          <p:nvPr/>
        </p:nvSpPr>
        <p:spPr>
          <a:xfrm>
            <a:off x="5503483" y="6423139"/>
            <a:ext cx="371616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700" dirty="0" smtClean="0">
                <a:latin typeface="Arial" pitchFamily="34" charset="0"/>
                <a:cs typeface="Arial" pitchFamily="34" charset="0"/>
              </a:rPr>
              <a:t>TSS</a:t>
            </a:r>
            <a:endParaRPr kumimoji="1" lang="ja-JP" altLang="en-US" sz="7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7" name="テキスト ボックス 176"/>
          <p:cNvSpPr txBox="1"/>
          <p:nvPr/>
        </p:nvSpPr>
        <p:spPr>
          <a:xfrm>
            <a:off x="5765084" y="6423139"/>
            <a:ext cx="371616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700" dirty="0" smtClean="0">
                <a:latin typeface="Arial" pitchFamily="34" charset="0"/>
                <a:cs typeface="Arial" pitchFamily="34" charset="0"/>
              </a:rPr>
              <a:t>PAS</a:t>
            </a:r>
            <a:endParaRPr kumimoji="1" lang="ja-JP" altLang="en-US" sz="7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8" name="テキスト ボックス 177"/>
          <p:cNvSpPr txBox="1"/>
          <p:nvPr/>
        </p:nvSpPr>
        <p:spPr>
          <a:xfrm>
            <a:off x="6155604" y="6423139"/>
            <a:ext cx="371616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700" dirty="0" smtClean="0">
                <a:latin typeface="Arial" pitchFamily="34" charset="0"/>
                <a:cs typeface="Arial" pitchFamily="34" charset="0"/>
              </a:rPr>
              <a:t>TSS</a:t>
            </a:r>
            <a:endParaRPr kumimoji="1" lang="ja-JP" altLang="en-US" sz="7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9" name="テキスト ボックス 178"/>
          <p:cNvSpPr txBox="1"/>
          <p:nvPr/>
        </p:nvSpPr>
        <p:spPr>
          <a:xfrm>
            <a:off x="6413442" y="6423139"/>
            <a:ext cx="371616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700" dirty="0" smtClean="0">
                <a:latin typeface="Arial" pitchFamily="34" charset="0"/>
                <a:cs typeface="Arial" pitchFamily="34" charset="0"/>
              </a:rPr>
              <a:t>PAS</a:t>
            </a:r>
            <a:endParaRPr kumimoji="1" lang="ja-JP" altLang="en-US" sz="7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80" name="テキスト ボックス 179"/>
          <p:cNvSpPr txBox="1"/>
          <p:nvPr/>
        </p:nvSpPr>
        <p:spPr>
          <a:xfrm>
            <a:off x="2151033" y="6423139"/>
            <a:ext cx="41403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700" dirty="0" smtClean="0">
                <a:latin typeface="Arial" pitchFamily="34" charset="0"/>
                <a:cs typeface="Arial" pitchFamily="34" charset="0"/>
              </a:rPr>
              <a:t>-5</a:t>
            </a:r>
            <a:endParaRPr kumimoji="1" lang="ja-JP" altLang="en-US" sz="7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81" name="テキスト ボックス 180"/>
          <p:cNvSpPr txBox="1"/>
          <p:nvPr/>
        </p:nvSpPr>
        <p:spPr>
          <a:xfrm>
            <a:off x="2561335" y="6423139"/>
            <a:ext cx="61551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700" dirty="0" smtClean="0">
                <a:latin typeface="Arial" pitchFamily="34" charset="0"/>
                <a:cs typeface="Arial" pitchFamily="34" charset="0"/>
              </a:rPr>
              <a:t>5</a:t>
            </a:r>
            <a:endParaRPr kumimoji="1" lang="ja-JP" altLang="en-US" sz="7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82" name="テキスト ボックス 181"/>
          <p:cNvSpPr txBox="1"/>
          <p:nvPr/>
        </p:nvSpPr>
        <p:spPr>
          <a:xfrm>
            <a:off x="1674822" y="6423139"/>
            <a:ext cx="384725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700" dirty="0" smtClean="0">
                <a:latin typeface="Arial" pitchFamily="34" charset="0"/>
                <a:cs typeface="Arial" pitchFamily="34" charset="0"/>
              </a:rPr>
              <a:t>TSS</a:t>
            </a:r>
            <a:endParaRPr kumimoji="1" lang="ja-JP" altLang="en-US" sz="7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83" name="テキスト ボックス 182"/>
          <p:cNvSpPr txBox="1"/>
          <p:nvPr/>
        </p:nvSpPr>
        <p:spPr>
          <a:xfrm>
            <a:off x="2295033" y="6423139"/>
            <a:ext cx="45005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700" dirty="0" smtClean="0">
                <a:latin typeface="Arial" pitchFamily="34" charset="0"/>
                <a:cs typeface="Arial" pitchFamily="34" charset="0"/>
              </a:rPr>
              <a:t>TSS</a:t>
            </a:r>
            <a:endParaRPr kumimoji="1" lang="ja-JP" altLang="en-US" sz="7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84" name="テキスト ボックス 183"/>
          <p:cNvSpPr txBox="1"/>
          <p:nvPr/>
        </p:nvSpPr>
        <p:spPr>
          <a:xfrm>
            <a:off x="2988396" y="6423139"/>
            <a:ext cx="405045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700" dirty="0" smtClean="0">
                <a:latin typeface="Arial" pitchFamily="34" charset="0"/>
                <a:cs typeface="Arial" pitchFamily="34" charset="0"/>
              </a:rPr>
              <a:t>TSS</a:t>
            </a:r>
            <a:endParaRPr kumimoji="1" lang="ja-JP" altLang="en-US" sz="7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85" name="テキスト ボックス 184"/>
          <p:cNvSpPr txBox="1"/>
          <p:nvPr/>
        </p:nvSpPr>
        <p:spPr>
          <a:xfrm>
            <a:off x="3641420" y="6423139"/>
            <a:ext cx="45005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700" dirty="0" smtClean="0">
                <a:latin typeface="Arial" pitchFamily="34" charset="0"/>
                <a:cs typeface="Arial" pitchFamily="34" charset="0"/>
              </a:rPr>
              <a:t>TSS</a:t>
            </a:r>
            <a:endParaRPr kumimoji="1" lang="ja-JP" altLang="en-US" sz="7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86" name="テキスト ボックス 185"/>
          <p:cNvSpPr txBox="1"/>
          <p:nvPr/>
        </p:nvSpPr>
        <p:spPr>
          <a:xfrm>
            <a:off x="4952661" y="6423139"/>
            <a:ext cx="36004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700" dirty="0" smtClean="0">
                <a:latin typeface="Arial" pitchFamily="34" charset="0"/>
                <a:cs typeface="Arial" pitchFamily="34" charset="0"/>
              </a:rPr>
              <a:t>PAS</a:t>
            </a:r>
            <a:endParaRPr kumimoji="1" lang="ja-JP" altLang="en-US" sz="700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187" name="表 186"/>
          <p:cNvGraphicFramePr>
            <a:graphicFrameLocks noGrp="1"/>
          </p:cNvGraphicFramePr>
          <p:nvPr/>
        </p:nvGraphicFramePr>
        <p:xfrm>
          <a:off x="7580430" y="1182659"/>
          <a:ext cx="1396575" cy="131445"/>
        </p:xfrm>
        <a:graphic>
          <a:graphicData uri="http://schemas.openxmlformats.org/drawingml/2006/table">
            <a:tbl>
              <a:tblPr/>
              <a:tblGrid>
                <a:gridCol w="130924"/>
                <a:gridCol w="130924"/>
                <a:gridCol w="130924"/>
                <a:gridCol w="130924"/>
                <a:gridCol w="130924"/>
                <a:gridCol w="130924"/>
                <a:gridCol w="130924"/>
                <a:gridCol w="130924"/>
                <a:gridCol w="130924"/>
                <a:gridCol w="126829"/>
                <a:gridCol w="91430"/>
              </a:tblGrid>
              <a:tr h="115399">
                <a:tc>
                  <a:txBody>
                    <a:bodyPr/>
                    <a:lstStyle/>
                    <a:p>
                      <a:pPr algn="r" fontAlgn="ctr"/>
                      <a:endParaRPr lang="en-US" altLang="ja-JP" sz="800" b="0" i="0" u="none" strike="noStrike" dirty="0">
                        <a:solidFill>
                          <a:srgbClr val="000000"/>
                        </a:solidFill>
                        <a:latin typeface="ＭＳ Ｐゴシック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en-US" altLang="ja-JP" sz="800" b="0" i="0" u="none" strike="noStrike" dirty="0">
                        <a:solidFill>
                          <a:srgbClr val="000000"/>
                        </a:solidFill>
                        <a:latin typeface="ＭＳ Ｐゴシック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3DF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en-US" altLang="ja-JP" sz="800" b="0" i="0" u="none" strike="noStrike" dirty="0">
                        <a:solidFill>
                          <a:srgbClr val="000000"/>
                        </a:solidFill>
                        <a:latin typeface="ＭＳ Ｐゴシック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CCC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en-US" altLang="ja-JP" sz="800" b="0" i="0" u="none" strike="noStrike" dirty="0">
                        <a:solidFill>
                          <a:srgbClr val="000000"/>
                        </a:solidFill>
                        <a:latin typeface="ＭＳ Ｐゴシック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5B9A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en-US" altLang="ja-JP" sz="800" b="0" i="0" u="none" strike="noStrike" dirty="0">
                        <a:solidFill>
                          <a:srgbClr val="000000"/>
                        </a:solidFill>
                        <a:latin typeface="ＭＳ Ｐゴシック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7A69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en-US" altLang="ja-JP" sz="800" b="0" i="0" u="none" strike="noStrike" dirty="0">
                        <a:solidFill>
                          <a:srgbClr val="000000"/>
                        </a:solidFill>
                        <a:latin typeface="ＭＳ Ｐゴシック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937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en-US" altLang="ja-JP" sz="800" b="0" i="0" u="none" strike="noStrike" dirty="0">
                        <a:solidFill>
                          <a:srgbClr val="000000"/>
                        </a:solidFill>
                        <a:latin typeface="ＭＳ Ｐゴシック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806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en-US" altLang="ja-JP" sz="800" b="0" i="0" u="none" strike="noStrike" dirty="0">
                        <a:solidFill>
                          <a:srgbClr val="000000"/>
                        </a:solidFill>
                        <a:latin typeface="ＭＳ Ｐゴシック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6D4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en-US" altLang="ja-JP" sz="800" b="0" i="0" u="none" strike="noStrike" dirty="0">
                        <a:solidFill>
                          <a:srgbClr val="000000"/>
                        </a:solidFill>
                        <a:latin typeface="ＭＳ Ｐゴシック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5A3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en-US" altLang="ja-JP" sz="800" b="0" i="0" u="none" strike="noStrike" dirty="0">
                        <a:solidFill>
                          <a:srgbClr val="000000"/>
                        </a:solidFill>
                        <a:latin typeface="ＭＳ Ｐゴシック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471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800" b="0" i="0" u="none" strike="noStrike" dirty="0">
                        <a:solidFill>
                          <a:srgbClr val="000000"/>
                        </a:solidFill>
                        <a:latin typeface="ＭＳ Ｐゴシック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3300"/>
                    </a:solidFill>
                  </a:tcPr>
                </a:tc>
              </a:tr>
            </a:tbl>
          </a:graphicData>
        </a:graphic>
      </p:graphicFrame>
      <p:sp>
        <p:nvSpPr>
          <p:cNvPr id="188" name="テキスト ボックス 187"/>
          <p:cNvSpPr txBox="1"/>
          <p:nvPr/>
        </p:nvSpPr>
        <p:spPr>
          <a:xfrm>
            <a:off x="7510968" y="1289573"/>
            <a:ext cx="31503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000" dirty="0" smtClean="0">
                <a:latin typeface="Arial" pitchFamily="34" charset="0"/>
                <a:cs typeface="Arial" pitchFamily="34" charset="0"/>
              </a:rPr>
              <a:t>0</a:t>
            </a:r>
            <a:endParaRPr kumimoji="1" lang="ja-JP" altLang="en-US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89" name="テキスト ボックス 188"/>
          <p:cNvSpPr txBox="1"/>
          <p:nvPr/>
        </p:nvSpPr>
        <p:spPr>
          <a:xfrm>
            <a:off x="8683411" y="1259808"/>
            <a:ext cx="45005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000" dirty="0" smtClean="0">
                <a:latin typeface="Arial" pitchFamily="34" charset="0"/>
                <a:cs typeface="Arial" pitchFamily="34" charset="0"/>
              </a:rPr>
              <a:t>100</a:t>
            </a:r>
            <a:endParaRPr kumimoji="1" lang="ja-JP" altLang="en-US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0" name="テキスト ボックス 189"/>
          <p:cNvSpPr txBox="1"/>
          <p:nvPr/>
        </p:nvSpPr>
        <p:spPr>
          <a:xfrm>
            <a:off x="8898275" y="1253064"/>
            <a:ext cx="29652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000" dirty="0" smtClean="0">
                <a:latin typeface="Arial" pitchFamily="34" charset="0"/>
                <a:cs typeface="Arial" pitchFamily="34" charset="0"/>
              </a:rPr>
              <a:t>%</a:t>
            </a:r>
            <a:endParaRPr kumimoji="1" lang="ja-JP" altLang="en-US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1" name="テキスト ボックス 190"/>
          <p:cNvSpPr txBox="1"/>
          <p:nvPr/>
        </p:nvSpPr>
        <p:spPr>
          <a:xfrm>
            <a:off x="1461111" y="167444"/>
            <a:ext cx="78662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000" dirty="0" smtClean="0">
                <a:latin typeface="Helvetica" pitchFamily="34" charset="0"/>
                <a:cs typeface="Helvetica" pitchFamily="34" charset="0"/>
              </a:rPr>
              <a:t>H3K4me3</a:t>
            </a:r>
            <a:endParaRPr kumimoji="1" lang="ja-JP" altLang="en-US" sz="1000" dirty="0">
              <a:latin typeface="Helvetica" pitchFamily="34" charset="0"/>
              <a:cs typeface="Helvetica" pitchFamily="34" charset="0"/>
            </a:endParaRPr>
          </a:p>
        </p:txBody>
      </p:sp>
      <p:sp>
        <p:nvSpPr>
          <p:cNvPr id="192" name="テキスト ボックス 191"/>
          <p:cNvSpPr txBox="1"/>
          <p:nvPr/>
        </p:nvSpPr>
        <p:spPr>
          <a:xfrm>
            <a:off x="2939911" y="167444"/>
            <a:ext cx="57067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000" dirty="0" err="1" smtClean="0">
                <a:latin typeface="Helvetica" pitchFamily="34" charset="0"/>
                <a:cs typeface="Helvetica" pitchFamily="34" charset="0"/>
              </a:rPr>
              <a:t>Pol</a:t>
            </a:r>
            <a:r>
              <a:rPr lang="ja-JP" altLang="en-US" sz="1000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kumimoji="1" lang="en-US" altLang="ja-JP" sz="1000" dirty="0" smtClean="0">
                <a:latin typeface="Helvetica" pitchFamily="34" charset="0"/>
                <a:cs typeface="Helvetica" pitchFamily="34" charset="0"/>
              </a:rPr>
              <a:t>II</a:t>
            </a:r>
            <a:endParaRPr kumimoji="1" lang="ja-JP" altLang="en-US" sz="1000" dirty="0">
              <a:latin typeface="Helvetica" pitchFamily="34" charset="0"/>
              <a:cs typeface="Helvetica" pitchFamily="34" charset="0"/>
            </a:endParaRPr>
          </a:p>
        </p:txBody>
      </p:sp>
      <p:sp>
        <p:nvSpPr>
          <p:cNvPr id="193" name="テキスト ボックス 192"/>
          <p:cNvSpPr txBox="1"/>
          <p:nvPr/>
        </p:nvSpPr>
        <p:spPr>
          <a:xfrm>
            <a:off x="3459423" y="167444"/>
            <a:ext cx="77711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000" dirty="0" smtClean="0">
                <a:latin typeface="Helvetica" pitchFamily="34" charset="0"/>
                <a:cs typeface="Helvetica" pitchFamily="34" charset="0"/>
              </a:rPr>
              <a:t>H3K27Ac</a:t>
            </a:r>
            <a:endParaRPr kumimoji="1" lang="ja-JP" altLang="en-US" sz="1000" dirty="0">
              <a:latin typeface="Helvetica" pitchFamily="34" charset="0"/>
              <a:cs typeface="Helvetica" pitchFamily="34" charset="0"/>
            </a:endParaRPr>
          </a:p>
        </p:txBody>
      </p:sp>
      <p:sp>
        <p:nvSpPr>
          <p:cNvPr id="194" name="テキスト ボックス 193"/>
          <p:cNvSpPr txBox="1"/>
          <p:nvPr/>
        </p:nvSpPr>
        <p:spPr>
          <a:xfrm>
            <a:off x="4814166" y="167444"/>
            <a:ext cx="78220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000" dirty="0" smtClean="0">
                <a:latin typeface="Helvetica" pitchFamily="34" charset="0"/>
                <a:cs typeface="Helvetica" pitchFamily="34" charset="0"/>
              </a:rPr>
              <a:t>CTD-PS2</a:t>
            </a:r>
            <a:endParaRPr kumimoji="1" lang="ja-JP" altLang="en-US" sz="1000" dirty="0">
              <a:latin typeface="Helvetica" pitchFamily="34" charset="0"/>
              <a:cs typeface="Helvetica" pitchFamily="34" charset="0"/>
            </a:endParaRPr>
          </a:p>
        </p:txBody>
      </p:sp>
      <p:sp>
        <p:nvSpPr>
          <p:cNvPr id="195" name="テキスト ボックス 194"/>
          <p:cNvSpPr txBox="1"/>
          <p:nvPr/>
        </p:nvSpPr>
        <p:spPr>
          <a:xfrm>
            <a:off x="6193138" y="167444"/>
            <a:ext cx="58506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000" dirty="0" smtClean="0">
                <a:latin typeface="Helvetica" pitchFamily="34" charset="0"/>
                <a:cs typeface="Helvetica" pitchFamily="34" charset="0"/>
              </a:rPr>
              <a:t>Rad21</a:t>
            </a:r>
            <a:endParaRPr kumimoji="1" lang="ja-JP" altLang="en-US" sz="1000" dirty="0">
              <a:latin typeface="Helvetica" pitchFamily="34" charset="0"/>
              <a:cs typeface="Helvetica" pitchFamily="34" charset="0"/>
            </a:endParaRPr>
          </a:p>
        </p:txBody>
      </p:sp>
      <p:sp>
        <p:nvSpPr>
          <p:cNvPr id="196" name="テキスト ボックス 195"/>
          <p:cNvSpPr txBox="1"/>
          <p:nvPr/>
        </p:nvSpPr>
        <p:spPr>
          <a:xfrm>
            <a:off x="5558361" y="167444"/>
            <a:ext cx="72008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000" dirty="0" smtClean="0">
                <a:latin typeface="Helvetica" pitchFamily="34" charset="0"/>
                <a:cs typeface="Helvetica" pitchFamily="34" charset="0"/>
              </a:rPr>
              <a:t>CTCF</a:t>
            </a:r>
            <a:endParaRPr kumimoji="1" lang="ja-JP" altLang="en-US" sz="1000" dirty="0">
              <a:latin typeface="Helvetica" pitchFamily="34" charset="0"/>
              <a:cs typeface="Helvetica" pitchFamily="34" charset="0"/>
            </a:endParaRPr>
          </a:p>
        </p:txBody>
      </p:sp>
      <p:sp>
        <p:nvSpPr>
          <p:cNvPr id="197" name="テキスト ボックス 196"/>
          <p:cNvSpPr txBox="1"/>
          <p:nvPr/>
        </p:nvSpPr>
        <p:spPr>
          <a:xfrm>
            <a:off x="4093744" y="167444"/>
            <a:ext cx="85509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000" dirty="0" smtClean="0">
                <a:latin typeface="Helvetica" pitchFamily="34" charset="0"/>
                <a:cs typeface="Helvetica" pitchFamily="34" charset="0"/>
              </a:rPr>
              <a:t>H3K36me3</a:t>
            </a:r>
            <a:endParaRPr kumimoji="1" lang="ja-JP" altLang="en-US" sz="1000" dirty="0">
              <a:latin typeface="Helvetica" pitchFamily="34" charset="0"/>
              <a:cs typeface="Helvetica" pitchFamily="34" charset="0"/>
            </a:endParaRPr>
          </a:p>
        </p:txBody>
      </p:sp>
      <p:sp>
        <p:nvSpPr>
          <p:cNvPr id="198" name="テキスト ボックス 197"/>
          <p:cNvSpPr txBox="1"/>
          <p:nvPr/>
        </p:nvSpPr>
        <p:spPr>
          <a:xfrm>
            <a:off x="6710878" y="167444"/>
            <a:ext cx="88818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000" dirty="0" smtClean="0">
                <a:latin typeface="Helvetica" pitchFamily="34" charset="0"/>
                <a:cs typeface="Helvetica" pitchFamily="34" charset="0"/>
              </a:rPr>
              <a:t>H3K27me3</a:t>
            </a:r>
            <a:endParaRPr kumimoji="1" lang="ja-JP" altLang="en-US" sz="1000" dirty="0">
              <a:latin typeface="Helvetica" pitchFamily="34" charset="0"/>
              <a:cs typeface="Helvetica" pitchFamily="34" charset="0"/>
            </a:endParaRPr>
          </a:p>
        </p:txBody>
      </p:sp>
      <p:sp>
        <p:nvSpPr>
          <p:cNvPr id="199" name="テキスト ボックス 198"/>
          <p:cNvSpPr txBox="1"/>
          <p:nvPr/>
        </p:nvSpPr>
        <p:spPr>
          <a:xfrm>
            <a:off x="2144004" y="167444"/>
            <a:ext cx="76508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000" dirty="0" smtClean="0">
                <a:latin typeface="Helvetica" pitchFamily="34" charset="0"/>
                <a:cs typeface="Helvetica" pitchFamily="34" charset="0"/>
              </a:rPr>
              <a:t>H3K4me1</a:t>
            </a:r>
            <a:endParaRPr kumimoji="1" lang="ja-JP" altLang="en-US" sz="1000" dirty="0">
              <a:latin typeface="Helvetica" pitchFamily="34" charset="0"/>
              <a:cs typeface="Helvetica" pitchFamily="34" charset="0"/>
            </a:endParaRPr>
          </a:p>
        </p:txBody>
      </p:sp>
      <p:sp>
        <p:nvSpPr>
          <p:cNvPr id="200" name="テキスト ボックス 199"/>
          <p:cNvSpPr txBox="1"/>
          <p:nvPr/>
        </p:nvSpPr>
        <p:spPr>
          <a:xfrm rot="16200000">
            <a:off x="830688" y="1452410"/>
            <a:ext cx="8550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700" dirty="0" smtClean="0">
                <a:latin typeface="Arial" pitchFamily="34" charset="0"/>
                <a:cs typeface="Arial" pitchFamily="34" charset="0"/>
              </a:rPr>
              <a:t>IP/WCE  </a:t>
            </a:r>
          </a:p>
          <a:p>
            <a:pPr algn="ctr"/>
            <a:r>
              <a:rPr lang="en-US" altLang="ja-JP" sz="700" dirty="0" smtClean="0">
                <a:latin typeface="Arial" pitchFamily="34" charset="0"/>
                <a:cs typeface="Arial" pitchFamily="34" charset="0"/>
              </a:rPr>
              <a:t>fold average</a:t>
            </a:r>
          </a:p>
        </p:txBody>
      </p:sp>
      <p:sp>
        <p:nvSpPr>
          <p:cNvPr id="201" name="テキスト ボックス 200"/>
          <p:cNvSpPr txBox="1"/>
          <p:nvPr/>
        </p:nvSpPr>
        <p:spPr>
          <a:xfrm rot="16200000">
            <a:off x="853191" y="2014972"/>
            <a:ext cx="81009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700" dirty="0" smtClean="0">
                <a:latin typeface="Arial" pitchFamily="34" charset="0"/>
                <a:cs typeface="Arial" pitchFamily="34" charset="0"/>
              </a:rPr>
              <a:t>IP / WCE</a:t>
            </a:r>
          </a:p>
          <a:p>
            <a:pPr algn="ctr"/>
            <a:r>
              <a:rPr lang="en-US" altLang="ja-JP" sz="700" dirty="0" smtClean="0">
                <a:latin typeface="Arial" pitchFamily="34" charset="0"/>
                <a:cs typeface="Arial" pitchFamily="34" charset="0"/>
              </a:rPr>
              <a:t> fold average</a:t>
            </a:r>
          </a:p>
        </p:txBody>
      </p:sp>
      <p:sp>
        <p:nvSpPr>
          <p:cNvPr id="202" name="テキスト ボックス 201"/>
          <p:cNvSpPr txBox="1"/>
          <p:nvPr/>
        </p:nvSpPr>
        <p:spPr>
          <a:xfrm rot="16200000">
            <a:off x="830688" y="3522639"/>
            <a:ext cx="8550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700" dirty="0" smtClean="0">
                <a:latin typeface="Arial" pitchFamily="34" charset="0"/>
                <a:cs typeface="Arial" pitchFamily="34" charset="0"/>
              </a:rPr>
              <a:t>IP/WCE  </a:t>
            </a:r>
          </a:p>
          <a:p>
            <a:pPr algn="ctr"/>
            <a:r>
              <a:rPr lang="en-US" altLang="ja-JP" sz="700" dirty="0" smtClean="0">
                <a:latin typeface="Arial" pitchFamily="34" charset="0"/>
                <a:cs typeface="Arial" pitchFamily="34" charset="0"/>
              </a:rPr>
              <a:t>fold average</a:t>
            </a:r>
          </a:p>
        </p:txBody>
      </p:sp>
      <p:sp>
        <p:nvSpPr>
          <p:cNvPr id="203" name="テキスト ボックス 202"/>
          <p:cNvSpPr txBox="1"/>
          <p:nvPr/>
        </p:nvSpPr>
        <p:spPr>
          <a:xfrm rot="16200000">
            <a:off x="853191" y="4085201"/>
            <a:ext cx="81009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700" dirty="0" smtClean="0">
                <a:latin typeface="Arial" pitchFamily="34" charset="0"/>
                <a:cs typeface="Arial" pitchFamily="34" charset="0"/>
              </a:rPr>
              <a:t>IP / WCE</a:t>
            </a:r>
          </a:p>
          <a:p>
            <a:pPr algn="ctr"/>
            <a:r>
              <a:rPr lang="en-US" altLang="ja-JP" sz="700" dirty="0" smtClean="0">
                <a:latin typeface="Arial" pitchFamily="34" charset="0"/>
                <a:cs typeface="Arial" pitchFamily="34" charset="0"/>
              </a:rPr>
              <a:t> fold average</a:t>
            </a:r>
          </a:p>
        </p:txBody>
      </p:sp>
      <p:sp>
        <p:nvSpPr>
          <p:cNvPr id="204" name="テキスト ボックス 203"/>
          <p:cNvSpPr txBox="1"/>
          <p:nvPr/>
        </p:nvSpPr>
        <p:spPr>
          <a:xfrm rot="16200000">
            <a:off x="830688" y="5592869"/>
            <a:ext cx="8550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700" dirty="0" smtClean="0">
                <a:latin typeface="Arial" pitchFamily="34" charset="0"/>
                <a:cs typeface="Arial" pitchFamily="34" charset="0"/>
              </a:rPr>
              <a:t>IP/WCE  </a:t>
            </a:r>
          </a:p>
          <a:p>
            <a:pPr algn="ctr"/>
            <a:r>
              <a:rPr lang="en-US" altLang="ja-JP" sz="700" dirty="0" smtClean="0">
                <a:latin typeface="Arial" pitchFamily="34" charset="0"/>
                <a:cs typeface="Arial" pitchFamily="34" charset="0"/>
              </a:rPr>
              <a:t>fold average</a:t>
            </a:r>
          </a:p>
        </p:txBody>
      </p:sp>
      <p:sp>
        <p:nvSpPr>
          <p:cNvPr id="205" name="テキスト ボックス 204"/>
          <p:cNvSpPr txBox="1"/>
          <p:nvPr/>
        </p:nvSpPr>
        <p:spPr>
          <a:xfrm rot="16200000">
            <a:off x="853191" y="6155431"/>
            <a:ext cx="81009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700" dirty="0" smtClean="0">
                <a:latin typeface="Arial" pitchFamily="34" charset="0"/>
                <a:cs typeface="Arial" pitchFamily="34" charset="0"/>
              </a:rPr>
              <a:t>IP / WCE</a:t>
            </a:r>
          </a:p>
          <a:p>
            <a:pPr algn="ctr"/>
            <a:r>
              <a:rPr lang="en-US" altLang="ja-JP" sz="700" dirty="0" smtClean="0">
                <a:latin typeface="Arial" pitchFamily="34" charset="0"/>
                <a:cs typeface="Arial" pitchFamily="34" charset="0"/>
              </a:rPr>
              <a:t> fold average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5232073" y="6488668"/>
            <a:ext cx="39119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en-US" altLang="ja-JP" dirty="0" smtClean="0">
                <a:latin typeface="Arial" pitchFamily="34" charset="0"/>
                <a:cs typeface="Arial" pitchFamily="34" charset="0"/>
              </a:rPr>
              <a:t>Supplementary Figure S6</a:t>
            </a:r>
            <a:endParaRPr kumimoji="1" lang="ja-JP" altLang="en-US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566555" y="413665"/>
            <a:ext cx="8131281" cy="14263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テキスト ボックス 7"/>
          <p:cNvSpPr txBox="1"/>
          <p:nvPr/>
        </p:nvSpPr>
        <p:spPr>
          <a:xfrm>
            <a:off x="251460" y="188595"/>
            <a:ext cx="4915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b="1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A</a:t>
            </a:r>
            <a:endParaRPr kumimoji="1" lang="ja-JP" altLang="en-US" b="1" dirty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312480" y="1853825"/>
            <a:ext cx="4915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b="1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B</a:t>
            </a:r>
            <a:endParaRPr kumimoji="1" lang="ja-JP" altLang="en-US" b="1" dirty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296525" y="4008013"/>
            <a:ext cx="4915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b="1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C</a:t>
            </a:r>
            <a:endParaRPr kumimoji="1" lang="ja-JP" altLang="en-US" b="1" dirty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graphicFrame>
        <p:nvGraphicFramePr>
          <p:cNvPr id="11" name="表 10"/>
          <p:cNvGraphicFramePr>
            <a:graphicFrameLocks noGrp="1"/>
          </p:cNvGraphicFramePr>
          <p:nvPr/>
        </p:nvGraphicFramePr>
        <p:xfrm>
          <a:off x="611560" y="2348880"/>
          <a:ext cx="7830870" cy="1170130"/>
        </p:xfrm>
        <a:graphic>
          <a:graphicData uri="http://schemas.openxmlformats.org/drawingml/2006/table">
            <a:tbl>
              <a:tblPr firstRow="1" bandRow="1">
                <a:tableStyleId>{9D7B26C5-4107-4FEC-AEDC-1716B250A1EF}</a:tableStyleId>
              </a:tblPr>
              <a:tblGrid>
                <a:gridCol w="1888295"/>
                <a:gridCol w="1777219"/>
                <a:gridCol w="2221523"/>
                <a:gridCol w="1943833"/>
              </a:tblGrid>
              <a:tr h="344444">
                <a:tc>
                  <a:txBody>
                    <a:bodyPr/>
                    <a:lstStyle/>
                    <a:p>
                      <a:r>
                        <a:rPr kumimoji="1" lang="en-US" altLang="ja-JP" sz="1000" b="0" dirty="0" err="1" smtClean="0">
                          <a:latin typeface="Helvetica" pitchFamily="34" charset="0"/>
                          <a:cs typeface="Helvetica" pitchFamily="34" charset="0"/>
                        </a:rPr>
                        <a:t>dT</a:t>
                      </a:r>
                      <a:r>
                        <a:rPr kumimoji="1" lang="en-US" altLang="ja-JP" sz="1000" b="0" dirty="0" smtClean="0">
                          <a:latin typeface="Helvetica" pitchFamily="34" charset="0"/>
                          <a:cs typeface="Helvetica" pitchFamily="34" charset="0"/>
                        </a:rPr>
                        <a:t> Library</a:t>
                      </a:r>
                      <a:endParaRPr kumimoji="1" lang="ja-JP" altLang="en-US" sz="1000" b="0" dirty="0">
                        <a:latin typeface="Helvetica" pitchFamily="34" charset="0"/>
                        <a:ea typeface="ＭＳ 明朝" pitchFamily="17" charset="-128"/>
                        <a:cs typeface="Helvetica" pitchFamily="34" charset="0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b="0" dirty="0" smtClean="0">
                          <a:latin typeface="Helvetica" pitchFamily="34" charset="0"/>
                          <a:ea typeface="+mn-ea"/>
                          <a:cs typeface="Helvetica" pitchFamily="34" charset="0"/>
                        </a:rPr>
                        <a:t>Authentic model</a:t>
                      </a:r>
                      <a:endParaRPr kumimoji="1" lang="ja-JP" altLang="en-US" sz="1000" b="0" dirty="0">
                        <a:latin typeface="Helvetica" pitchFamily="34" charset="0"/>
                        <a:ea typeface="ＭＳ 明朝" pitchFamily="17" charset="-128"/>
                        <a:cs typeface="Helvetica" pitchFamily="34" charset="0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b="0" dirty="0" smtClean="0">
                          <a:latin typeface="Helvetica" pitchFamily="34" charset="0"/>
                          <a:cs typeface="Helvetica" pitchFamily="34" charset="0"/>
                        </a:rPr>
                        <a:t>Inter-chromosomal</a:t>
                      </a:r>
                      <a:endParaRPr kumimoji="1" lang="ja-JP" altLang="en-US" sz="1000" b="0" dirty="0">
                        <a:latin typeface="Helvetica" pitchFamily="34" charset="0"/>
                        <a:ea typeface="ＭＳ 明朝" pitchFamily="17" charset="-128"/>
                        <a:cs typeface="Helvetica" pitchFamily="34" charset="0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b="0" dirty="0" smtClean="0">
                          <a:latin typeface="Helvetica" pitchFamily="34" charset="0"/>
                          <a:ea typeface="ＭＳ 明朝" pitchFamily="17" charset="-128"/>
                          <a:cs typeface="Helvetica" pitchFamily="34" charset="0"/>
                        </a:rPr>
                        <a:t>Intra-chromosomal</a:t>
                      </a:r>
                      <a:endParaRPr kumimoji="1" lang="ja-JP" altLang="en-US" sz="1000" b="0" dirty="0">
                        <a:latin typeface="Helvetica" pitchFamily="34" charset="0"/>
                        <a:ea typeface="ＭＳ 明朝" pitchFamily="17" charset="-128"/>
                        <a:cs typeface="Helvetica" pitchFamily="34" charset="0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44444">
                <a:tc>
                  <a:txBody>
                    <a:bodyPr/>
                    <a:lstStyle/>
                    <a:p>
                      <a:endParaRPr kumimoji="1" lang="ja-JP" altLang="en-US" sz="1000" b="0" dirty="0">
                        <a:latin typeface="Helvetica" pitchFamily="34" charset="0"/>
                        <a:ea typeface="ＭＳ 明朝" pitchFamily="17" charset="-128"/>
                        <a:cs typeface="Helvetica" pitchFamily="34" charset="0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u="none" strike="noStrike" dirty="0" smtClean="0">
                          <a:latin typeface="Helvetica" pitchFamily="34" charset="0"/>
                          <a:cs typeface="Helvetica" pitchFamily="34" charset="0"/>
                        </a:rPr>
                        <a:t>TSC-PAC (&gt;5ppm)</a:t>
                      </a:r>
                      <a:endParaRPr lang="en-US" altLang="ja-JP" sz="1000" b="0" i="0" u="none" strike="noStrike" dirty="0">
                        <a:solidFill>
                          <a:srgbClr val="000000"/>
                        </a:solidFill>
                        <a:latin typeface="Helvetica" pitchFamily="34" charset="0"/>
                        <a:cs typeface="Helvetica" pitchFamily="34" charset="0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u="none" strike="noStrike" dirty="0" smtClean="0">
                          <a:latin typeface="Helvetica" pitchFamily="34" charset="0"/>
                          <a:cs typeface="Helvetica" pitchFamily="34" charset="0"/>
                        </a:rPr>
                        <a:t>TSC-PAC (&gt;5ppm)</a:t>
                      </a:r>
                      <a:endParaRPr lang="en-US" altLang="ja-JP" sz="1000" b="0" i="0" u="none" strike="noStrike" dirty="0">
                        <a:solidFill>
                          <a:srgbClr val="000000"/>
                        </a:solidFill>
                        <a:latin typeface="Helvetica" pitchFamily="34" charset="0"/>
                        <a:cs typeface="Helvetica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 hangingPunct="0"/>
                      <a:r>
                        <a:rPr lang="en-US" altLang="ja-JP" sz="1000" b="0" u="none" strike="noStrike" dirty="0" smtClean="0">
                          <a:latin typeface="Helvetica" pitchFamily="34" charset="0"/>
                          <a:cs typeface="Helvetica" pitchFamily="34" charset="0"/>
                        </a:rPr>
                        <a:t>TSC-PAC (&gt;5ppm)</a:t>
                      </a:r>
                      <a:endParaRPr lang="en-US" altLang="ja-JP" sz="1000" b="0" i="0" u="none" strike="noStrike" dirty="0">
                        <a:solidFill>
                          <a:srgbClr val="000000"/>
                        </a:solidFill>
                        <a:latin typeface="Helvetica" pitchFamily="34" charset="0"/>
                        <a:ea typeface="ＭＳ 明朝" pitchFamily="17" charset="-128"/>
                        <a:cs typeface="Helvetica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481242">
                <a:tc>
                  <a:txBody>
                    <a:bodyPr/>
                    <a:lstStyle/>
                    <a:p>
                      <a:r>
                        <a:rPr kumimoji="1" lang="en-US" altLang="ja-JP" sz="1000" b="0" dirty="0" smtClean="0">
                          <a:latin typeface="Helvetica" pitchFamily="34" charset="0"/>
                          <a:cs typeface="Helvetica" pitchFamily="34" charset="0"/>
                        </a:rPr>
                        <a:t># Total Pair-Cluster</a:t>
                      </a:r>
                      <a:endParaRPr kumimoji="1" lang="ja-JP" altLang="en-US" sz="1000" b="0" dirty="0">
                        <a:latin typeface="Helvetica" pitchFamily="34" charset="0"/>
                        <a:ea typeface="ＭＳ 明朝" pitchFamily="17" charset="-128"/>
                        <a:cs typeface="Helvetica" pitchFamily="34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 dirty="0" smtClean="0">
                          <a:solidFill>
                            <a:srgbClr val="000000"/>
                          </a:solidFill>
                          <a:latin typeface="Helvetica" pitchFamily="34" charset="0"/>
                          <a:cs typeface="Helvetica" pitchFamily="34" charset="0"/>
                        </a:rPr>
                        <a:t>44,902</a:t>
                      </a:r>
                      <a:endParaRPr lang="en-US" altLang="ja-JP" sz="1000" b="0" i="0" u="none" strike="noStrike" dirty="0">
                        <a:solidFill>
                          <a:srgbClr val="000000"/>
                        </a:solidFill>
                        <a:latin typeface="Helvetica" pitchFamily="34" charset="0"/>
                        <a:cs typeface="Helvetica" pitchFamily="34" charset="0"/>
                      </a:endParaRPr>
                    </a:p>
                  </a:txBody>
                  <a:tcPr marL="7620" marR="7620" marT="762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 hangingPunct="0"/>
                      <a:r>
                        <a:rPr lang="en-US" altLang="ja-JP" sz="1000" b="0" i="0" u="none" strike="noStrike" dirty="0" smtClean="0">
                          <a:solidFill>
                            <a:schemeClr val="tx1"/>
                          </a:solidFill>
                          <a:latin typeface="Helvetica" pitchFamily="34" charset="0"/>
                          <a:ea typeface="ＭＳ 明朝" pitchFamily="17" charset="-128"/>
                          <a:cs typeface="Helvetica" pitchFamily="34" charset="0"/>
                        </a:rPr>
                        <a:t>4</a:t>
                      </a:r>
                      <a:endParaRPr lang="en-US" altLang="ja-JP" sz="1000" b="0" i="0" u="none" strike="noStrike" dirty="0">
                        <a:solidFill>
                          <a:schemeClr val="tx1"/>
                        </a:solidFill>
                        <a:latin typeface="Helvetica" pitchFamily="34" charset="0"/>
                        <a:ea typeface="ＭＳ 明朝" pitchFamily="17" charset="-128"/>
                        <a:cs typeface="Helvetica" pitchFamily="34" charset="0"/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000" b="0" i="0" u="none" strike="noStrike" baseline="0" dirty="0" smtClean="0">
                          <a:solidFill>
                            <a:schemeClr val="tx1"/>
                          </a:solidFill>
                          <a:latin typeface="Helvetica" pitchFamily="34" charset="0"/>
                          <a:ea typeface="ＭＳ 明朝" pitchFamily="17" charset="-128"/>
                          <a:cs typeface="Helvetica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graphicFrame>
        <p:nvGraphicFramePr>
          <p:cNvPr id="12" name="表 11"/>
          <p:cNvGraphicFramePr>
            <a:graphicFrameLocks noGrp="1"/>
          </p:cNvGraphicFramePr>
          <p:nvPr/>
        </p:nvGraphicFramePr>
        <p:xfrm>
          <a:off x="611560" y="4464115"/>
          <a:ext cx="7965886" cy="1845203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730610"/>
                <a:gridCol w="564426"/>
                <a:gridCol w="187971"/>
                <a:gridCol w="1125416"/>
                <a:gridCol w="915515"/>
                <a:gridCol w="520061"/>
                <a:gridCol w="146412"/>
                <a:gridCol w="1084243"/>
                <a:gridCol w="514221"/>
                <a:gridCol w="98955"/>
                <a:gridCol w="494776"/>
                <a:gridCol w="504031"/>
                <a:gridCol w="565321"/>
                <a:gridCol w="513928"/>
              </a:tblGrid>
              <a:tr h="377892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 smtClean="0">
                          <a:latin typeface="Helvetica" pitchFamily="34" charset="0"/>
                          <a:cs typeface="Helvetica" pitchFamily="34" charset="0"/>
                        </a:rPr>
                        <a:t>5’ Gene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Helvetica" pitchFamily="34" charset="0"/>
                        <a:cs typeface="Helvetica" pitchFamily="34" charset="0"/>
                      </a:endParaRPr>
                    </a:p>
                  </a:txBody>
                  <a:tcPr marL="7620" marR="7620" marT="762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rowSpan="2" gridSpan="3"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Helvetica" pitchFamily="34" charset="0"/>
                          <a:cs typeface="Helvetica" pitchFamily="34" charset="0"/>
                        </a:rPr>
                        <a:t>5’ location</a:t>
                      </a:r>
                    </a:p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Helvetica" pitchFamily="34" charset="0"/>
                          <a:cs typeface="Helvetica" pitchFamily="34" charset="0"/>
                        </a:rPr>
                        <a:t>(chromosome</a:t>
                      </a:r>
                      <a:r>
                        <a:rPr lang="en-US" sz="1000" b="0" i="0" u="none" strike="noStrike" baseline="0" dirty="0" smtClean="0">
                          <a:solidFill>
                            <a:srgbClr val="000000"/>
                          </a:solidFill>
                          <a:latin typeface="Helvetica" pitchFamily="34" charset="0"/>
                          <a:cs typeface="Helvetica" pitchFamily="34" charset="0"/>
                        </a:rPr>
                        <a:t>, strand , </a:t>
                      </a:r>
                    </a:p>
                    <a:p>
                      <a:pPr algn="ctr" fontAlgn="ctr"/>
                      <a:r>
                        <a:rPr lang="en-US" sz="1000" b="0" i="0" u="none" strike="noStrike" baseline="0" dirty="0" smtClean="0">
                          <a:solidFill>
                            <a:srgbClr val="000000"/>
                          </a:solidFill>
                          <a:latin typeface="Helvetica" pitchFamily="34" charset="0"/>
                          <a:cs typeface="Helvetica" pitchFamily="34" charset="0"/>
                        </a:rPr>
                        <a:t>TSS position)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Helvetica" pitchFamily="34" charset="0"/>
                        <a:cs typeface="Helvetica" pitchFamily="34" charset="0"/>
                      </a:endParaRPr>
                    </a:p>
                  </a:txBody>
                  <a:tcPr marL="7620" marR="7620" marT="762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Helvetica" pitchFamily="34" charset="0"/>
                          <a:cs typeface="Helvetica" pitchFamily="34" charset="0"/>
                        </a:rPr>
                        <a:t>3’ Gene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Helvetica" pitchFamily="34" charset="0"/>
                        <a:cs typeface="Helvetica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rowSpan="2" gridSpan="3"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 dirty="0" smtClean="0">
                          <a:solidFill>
                            <a:srgbClr val="000000"/>
                          </a:solidFill>
                          <a:latin typeface="Helvetica" pitchFamily="34" charset="0"/>
                          <a:cs typeface="Helvetica" pitchFamily="34" charset="0"/>
                        </a:rPr>
                        <a:t>3’ location</a:t>
                      </a:r>
                    </a:p>
                    <a:p>
                      <a:pPr algn="ctr" fontAlgn="ctr"/>
                      <a:r>
                        <a:rPr lang="en-US" altLang="ja-JP" sz="1000" b="0" i="0" u="none" strike="noStrike" dirty="0" smtClean="0">
                          <a:solidFill>
                            <a:srgbClr val="000000"/>
                          </a:solidFill>
                          <a:latin typeface="Helvetica" pitchFamily="34" charset="0"/>
                          <a:cs typeface="Helvetica" pitchFamily="34" charset="0"/>
                        </a:rPr>
                        <a:t>(chromosome</a:t>
                      </a:r>
                      <a:r>
                        <a:rPr lang="en-US" altLang="ja-JP" sz="1000" b="0" i="0" u="none" strike="noStrike" baseline="0" dirty="0" smtClean="0">
                          <a:solidFill>
                            <a:srgbClr val="000000"/>
                          </a:solidFill>
                          <a:latin typeface="Helvetica" pitchFamily="34" charset="0"/>
                          <a:cs typeface="Helvetica" pitchFamily="34" charset="0"/>
                        </a:rPr>
                        <a:t>, strand, </a:t>
                      </a:r>
                    </a:p>
                    <a:p>
                      <a:pPr algn="ctr" fontAlgn="ctr"/>
                      <a:r>
                        <a:rPr lang="en-US" altLang="ja-JP" sz="1000" b="0" i="0" u="none" strike="noStrike" baseline="0" dirty="0" smtClean="0">
                          <a:solidFill>
                            <a:srgbClr val="000000"/>
                          </a:solidFill>
                          <a:latin typeface="Helvetica" pitchFamily="34" charset="0"/>
                          <a:cs typeface="Helvetica" pitchFamily="34" charset="0"/>
                        </a:rPr>
                        <a:t> PAS position)</a:t>
                      </a:r>
                      <a:endParaRPr lang="en-US" altLang="ja-JP" sz="1000" b="0" i="0" u="none" strike="noStrike" dirty="0" smtClean="0">
                        <a:solidFill>
                          <a:srgbClr val="000000"/>
                        </a:solidFill>
                        <a:latin typeface="Helvetica" pitchFamily="34" charset="0"/>
                        <a:cs typeface="Helvetica" pitchFamily="34" charset="0"/>
                      </a:endParaRPr>
                    </a:p>
                  </a:txBody>
                  <a:tcPr marL="7620" marR="7620" marT="7620" marB="0" anchor="ctr"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Helvetica" pitchFamily="34" charset="0"/>
                          <a:cs typeface="Helvetica" pitchFamily="34" charset="0"/>
                        </a:rPr>
                        <a:t>DLD1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Helvetica" pitchFamily="34" charset="0"/>
                        <a:cs typeface="Helvetica" pitchFamily="34" charset="0"/>
                      </a:endParaRPr>
                    </a:p>
                  </a:txBody>
                  <a:tcPr marL="7620" marR="7620" marT="7620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Helvetica" pitchFamily="34" charset="0"/>
                          <a:cs typeface="Helvetica" pitchFamily="34" charset="0"/>
                        </a:rPr>
                        <a:t>HEK293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Helvetica" pitchFamily="34" charset="0"/>
                        <a:cs typeface="Helvetica" pitchFamily="34" charset="0"/>
                      </a:endParaRPr>
                    </a:p>
                  </a:txBody>
                  <a:tcPr marL="7620" marR="7620" marT="762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620" marR="7620" marT="762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err="1" smtClean="0">
                          <a:solidFill>
                            <a:srgbClr val="000000"/>
                          </a:solidFill>
                          <a:latin typeface="Helvetica" pitchFamily="34" charset="0"/>
                          <a:cs typeface="Helvetica" pitchFamily="34" charset="0"/>
                        </a:rPr>
                        <a:t>HeLa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Helvetica" pitchFamily="34" charset="0"/>
                        <a:cs typeface="Helvetica" pitchFamily="34" charset="0"/>
                      </a:endParaRPr>
                    </a:p>
                  </a:txBody>
                  <a:tcPr marL="7620" marR="7620" marT="762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Helvetica" pitchFamily="34" charset="0"/>
                          <a:cs typeface="Helvetica" pitchFamily="34" charset="0"/>
                        </a:rPr>
                        <a:t>MCF7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Helvetica" pitchFamily="34" charset="0"/>
                        <a:cs typeface="Helvetica" pitchFamily="34" charset="0"/>
                      </a:endParaRPr>
                    </a:p>
                  </a:txBody>
                  <a:tcPr marL="7620" marR="7620" marT="762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Helvetica" pitchFamily="34" charset="0"/>
                          <a:cs typeface="Helvetica" pitchFamily="34" charset="0"/>
                        </a:rPr>
                        <a:t>LC2AD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Helvetica" pitchFamily="34" charset="0"/>
                        <a:cs typeface="Helvetica" pitchFamily="34" charset="0"/>
                      </a:endParaRPr>
                    </a:p>
                  </a:txBody>
                  <a:tcPr marL="7620" marR="7620" marT="762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461309">
                <a:tc vMerge="1">
                  <a:txBody>
                    <a:bodyPr/>
                    <a:lstStyle/>
                    <a:p>
                      <a:pPr algn="ctr" fontAlgn="ctr"/>
                      <a:endParaRPr lang="en-US" sz="8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gridSpan="3" vMerge="1">
                  <a:txBody>
                    <a:bodyPr/>
                    <a:lstStyle/>
                    <a:p>
                      <a:pPr algn="ctr" fontAlgn="ctr"/>
                      <a:endParaRPr lang="en-US" sz="8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620" marR="7620" marT="762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en-US" sz="8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gridSpan="3" vMerge="1">
                  <a:txBody>
                    <a:bodyPr/>
                    <a:lstStyle/>
                    <a:p>
                      <a:pPr algn="ctr" fontAlgn="ctr"/>
                      <a:endParaRPr lang="en-US" altLang="ja-JP" sz="800" b="0" i="0" u="none" strike="noStrike" dirty="0" smtClean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620" marR="7620" marT="7620" marB="0" anchor="ctr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Helvetica" pitchFamily="34" charset="0"/>
                          <a:cs typeface="Helvetica" pitchFamily="34" charset="0"/>
                        </a:rPr>
                        <a:t>tag counts(</a:t>
                      </a:r>
                      <a:r>
                        <a:rPr lang="en-US" sz="1000" b="0" i="0" u="none" strike="noStrike" dirty="0" err="1" smtClean="0">
                          <a:solidFill>
                            <a:srgbClr val="000000"/>
                          </a:solidFill>
                          <a:latin typeface="Helvetica" pitchFamily="34" charset="0"/>
                          <a:cs typeface="Helvetica" pitchFamily="34" charset="0"/>
                        </a:rPr>
                        <a:t>ppm</a:t>
                      </a:r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Helvetica" pitchFamily="34" charset="0"/>
                          <a:cs typeface="Helvetica" pitchFamily="34" charset="0"/>
                        </a:rPr>
                        <a:t>)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Helvetica" pitchFamily="34" charset="0"/>
                        <a:cs typeface="Helvetica" pitchFamily="34" charset="0"/>
                      </a:endParaRPr>
                    </a:p>
                  </a:txBody>
                  <a:tcPr marL="7620" marR="7620" marT="7620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620" marR="7620" marT="7620" marB="0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7620" marR="7620" marT="7620" marB="0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21979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 smtClean="0">
                          <a:latin typeface="Helvetica" pitchFamily="34" charset="0"/>
                          <a:cs typeface="Helvetica" pitchFamily="34" charset="0"/>
                        </a:rPr>
                        <a:t>BCAS4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Helvetica" pitchFamily="34" charset="0"/>
                        <a:cs typeface="Helvetica" pitchFamily="34" charset="0"/>
                      </a:endParaRPr>
                    </a:p>
                  </a:txBody>
                  <a:tcPr marL="7620" marR="7620" marT="762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 dirty="0" smtClean="0">
                          <a:solidFill>
                            <a:srgbClr val="000000"/>
                          </a:solidFill>
                          <a:latin typeface="Helvetica" pitchFamily="34" charset="0"/>
                          <a:cs typeface="Helvetica" pitchFamily="34" charset="0"/>
                        </a:rPr>
                        <a:t>chr20</a:t>
                      </a:r>
                      <a:r>
                        <a:rPr lang="en-US" altLang="ja-JP" sz="1000" b="0" i="0" u="none" strike="noStrike" baseline="0" dirty="0" smtClean="0">
                          <a:solidFill>
                            <a:srgbClr val="000000"/>
                          </a:solidFill>
                          <a:latin typeface="Helvetica" pitchFamily="34" charset="0"/>
                          <a:cs typeface="Helvetica" pitchFamily="34" charset="0"/>
                        </a:rPr>
                        <a:t> </a:t>
                      </a:r>
                      <a:endParaRPr lang="en-US" altLang="ja-JP" sz="1000" b="0" i="0" u="none" strike="noStrike" dirty="0">
                        <a:solidFill>
                          <a:srgbClr val="000000"/>
                        </a:solidFill>
                        <a:latin typeface="Helvetica" pitchFamily="34" charset="0"/>
                        <a:cs typeface="Helvetica" pitchFamily="34" charset="0"/>
                      </a:endParaRPr>
                    </a:p>
                  </a:txBody>
                  <a:tcPr marL="7620" marR="7620" marT="762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 dirty="0" smtClean="0">
                          <a:solidFill>
                            <a:srgbClr val="000000"/>
                          </a:solidFill>
                          <a:latin typeface="Helvetica" pitchFamily="34" charset="0"/>
                          <a:cs typeface="Helvetica" pitchFamily="34" charset="0"/>
                        </a:rPr>
                        <a:t> +</a:t>
                      </a:r>
                      <a:endParaRPr lang="en-US" altLang="ja-JP" sz="1000" b="0" i="0" u="none" strike="noStrike" dirty="0">
                        <a:solidFill>
                          <a:srgbClr val="000000"/>
                        </a:solidFill>
                        <a:latin typeface="Helvetica" pitchFamily="34" charset="0"/>
                        <a:cs typeface="Helvetica" pitchFamily="34" charset="0"/>
                      </a:endParaRPr>
                    </a:p>
                  </a:txBody>
                  <a:tcPr marL="7620" marR="7620" marT="762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 dirty="0" smtClean="0">
                          <a:solidFill>
                            <a:srgbClr val="000000"/>
                          </a:solidFill>
                          <a:latin typeface="Helvetica" pitchFamily="34" charset="0"/>
                          <a:cs typeface="Helvetica" pitchFamily="34" charset="0"/>
                        </a:rPr>
                        <a:t>49,411,598</a:t>
                      </a:r>
                      <a:endParaRPr lang="en-US" altLang="ja-JP" sz="1000" b="0" i="0" u="none" strike="noStrike" dirty="0">
                        <a:solidFill>
                          <a:srgbClr val="000000"/>
                        </a:solidFill>
                        <a:latin typeface="Helvetica" pitchFamily="34" charset="0"/>
                        <a:cs typeface="Helvetica" pitchFamily="34" charset="0"/>
                      </a:endParaRPr>
                    </a:p>
                  </a:txBody>
                  <a:tcPr marL="7620" marR="7620" marT="762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 smtClean="0">
                          <a:latin typeface="Helvetica" pitchFamily="34" charset="0"/>
                          <a:cs typeface="Helvetica" pitchFamily="34" charset="0"/>
                        </a:rPr>
                        <a:t>BCAS3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Helvetica" pitchFamily="34" charset="0"/>
                        <a:cs typeface="Helvetica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 dirty="0" smtClean="0">
                          <a:solidFill>
                            <a:srgbClr val="000000"/>
                          </a:solidFill>
                          <a:latin typeface="Helvetica" pitchFamily="34" charset="0"/>
                          <a:cs typeface="Helvetica" pitchFamily="34" charset="0"/>
                        </a:rPr>
                        <a:t>chr17 </a:t>
                      </a:r>
                      <a:endParaRPr lang="en-US" altLang="ja-JP" sz="1000" b="0" i="0" u="none" strike="noStrike" dirty="0">
                        <a:solidFill>
                          <a:srgbClr val="000000"/>
                        </a:solidFill>
                        <a:latin typeface="Helvetica" pitchFamily="34" charset="0"/>
                        <a:cs typeface="Helvetica" pitchFamily="34" charset="0"/>
                      </a:endParaRPr>
                    </a:p>
                  </a:txBody>
                  <a:tcPr marL="7620" marR="7620" marT="762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 dirty="0" smtClean="0">
                          <a:solidFill>
                            <a:srgbClr val="000000"/>
                          </a:solidFill>
                          <a:latin typeface="Helvetica" pitchFamily="34" charset="0"/>
                          <a:cs typeface="Helvetica" pitchFamily="34" charset="0"/>
                        </a:rPr>
                        <a:t>+</a:t>
                      </a:r>
                      <a:endParaRPr lang="en-US" altLang="ja-JP" sz="1000" b="0" i="0" u="none" strike="noStrike" dirty="0">
                        <a:solidFill>
                          <a:srgbClr val="000000"/>
                        </a:solidFill>
                        <a:latin typeface="Helvetica" pitchFamily="34" charset="0"/>
                        <a:cs typeface="Helvetica" pitchFamily="34" charset="0"/>
                      </a:endParaRPr>
                    </a:p>
                  </a:txBody>
                  <a:tcPr marL="7620" marR="7620" marT="762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 dirty="0" smtClean="0">
                          <a:solidFill>
                            <a:srgbClr val="000000"/>
                          </a:solidFill>
                          <a:latin typeface="Helvetica" pitchFamily="34" charset="0"/>
                          <a:cs typeface="Helvetica" pitchFamily="34" charset="0"/>
                        </a:rPr>
                        <a:t>59,469,767</a:t>
                      </a:r>
                      <a:endParaRPr lang="en-US" altLang="ja-JP" sz="1000" b="0" i="0" u="none" strike="noStrike" dirty="0">
                        <a:solidFill>
                          <a:srgbClr val="000000"/>
                        </a:solidFill>
                        <a:latin typeface="Helvetica" pitchFamily="34" charset="0"/>
                        <a:cs typeface="Helvetica" pitchFamily="34" charset="0"/>
                      </a:endParaRPr>
                    </a:p>
                  </a:txBody>
                  <a:tcPr marL="7620" marR="7620" marT="7620" marB="0" anchor="ctr"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gridSpan="2"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Helvetica" pitchFamily="34" charset="0"/>
                          <a:cs typeface="Helvetica" pitchFamily="34" charset="0"/>
                        </a:rPr>
                        <a:t>0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Helvetica" pitchFamily="34" charset="0"/>
                        <a:cs typeface="Helvetica" pitchFamily="34" charset="0"/>
                      </a:endParaRPr>
                    </a:p>
                  </a:txBody>
                  <a:tcPr marL="7620" marR="7620" marT="7620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Helvetica" pitchFamily="34" charset="0"/>
                          <a:cs typeface="Helvetica" pitchFamily="34" charset="0"/>
                        </a:rPr>
                        <a:t>0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Helvetica" pitchFamily="34" charset="0"/>
                        <a:cs typeface="Helvetica" pitchFamily="34" charset="0"/>
                      </a:endParaRPr>
                    </a:p>
                  </a:txBody>
                  <a:tcPr marL="7620" marR="7620" marT="762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Helvetica" pitchFamily="34" charset="0"/>
                          <a:cs typeface="Helvetica" pitchFamily="34" charset="0"/>
                        </a:rPr>
                        <a:t>0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Helvetica" pitchFamily="34" charset="0"/>
                        <a:cs typeface="Helvetica" pitchFamily="34" charset="0"/>
                      </a:endParaRPr>
                    </a:p>
                  </a:txBody>
                  <a:tcPr marL="7620" marR="7620" marT="762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Helvetica" pitchFamily="34" charset="0"/>
                          <a:cs typeface="Helvetica" pitchFamily="34" charset="0"/>
                        </a:rPr>
                        <a:t>3213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Helvetica" pitchFamily="34" charset="0"/>
                        <a:cs typeface="Helvetica" pitchFamily="34" charset="0"/>
                      </a:endParaRPr>
                    </a:p>
                  </a:txBody>
                  <a:tcPr marL="7620" marR="7620" marT="762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Helvetica" pitchFamily="34" charset="0"/>
                          <a:cs typeface="Helvetica" pitchFamily="34" charset="0"/>
                        </a:rPr>
                        <a:t>0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Helvetica" pitchFamily="34" charset="0"/>
                        <a:cs typeface="Helvetica" pitchFamily="34" charset="0"/>
                      </a:endParaRPr>
                    </a:p>
                  </a:txBody>
                  <a:tcPr marL="7620" marR="7620" marT="762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</a:tr>
              <a:tr h="19655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 smtClean="0">
                          <a:latin typeface="Helvetica" pitchFamily="34" charset="0"/>
                          <a:cs typeface="Helvetica" pitchFamily="34" charset="0"/>
                        </a:rPr>
                        <a:t>MCTS1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Helvetica" pitchFamily="34" charset="0"/>
                        <a:cs typeface="Helvetica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 dirty="0" err="1" smtClean="0">
                          <a:solidFill>
                            <a:srgbClr val="000000"/>
                          </a:solidFill>
                          <a:latin typeface="Helvetica" pitchFamily="34" charset="0"/>
                          <a:cs typeface="Helvetica" pitchFamily="34" charset="0"/>
                        </a:rPr>
                        <a:t>chrX</a:t>
                      </a:r>
                      <a:r>
                        <a:rPr lang="en-US" altLang="ja-JP" sz="1000" b="0" i="0" u="none" strike="noStrike" dirty="0" smtClean="0">
                          <a:solidFill>
                            <a:srgbClr val="000000"/>
                          </a:solidFill>
                          <a:latin typeface="Helvetica" pitchFamily="34" charset="0"/>
                          <a:cs typeface="Helvetica" pitchFamily="34" charset="0"/>
                        </a:rPr>
                        <a:t> </a:t>
                      </a:r>
                      <a:endParaRPr lang="en-US" altLang="ja-JP" sz="1000" b="0" i="0" u="none" strike="noStrike" dirty="0">
                        <a:solidFill>
                          <a:srgbClr val="000000"/>
                        </a:solidFill>
                        <a:latin typeface="Helvetica" pitchFamily="34" charset="0"/>
                        <a:cs typeface="Helvetica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 dirty="0" smtClean="0">
                          <a:solidFill>
                            <a:srgbClr val="000000"/>
                          </a:solidFill>
                          <a:latin typeface="Helvetica" pitchFamily="34" charset="0"/>
                          <a:cs typeface="Helvetica" pitchFamily="34" charset="0"/>
                        </a:rPr>
                        <a:t>+</a:t>
                      </a:r>
                      <a:endParaRPr lang="en-US" altLang="ja-JP" sz="1000" b="0" i="0" u="none" strike="noStrike" dirty="0">
                        <a:solidFill>
                          <a:srgbClr val="000000"/>
                        </a:solidFill>
                        <a:latin typeface="Helvetica" pitchFamily="34" charset="0"/>
                        <a:cs typeface="Helvetica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 dirty="0" smtClean="0">
                          <a:solidFill>
                            <a:srgbClr val="000000"/>
                          </a:solidFill>
                          <a:latin typeface="Helvetica" pitchFamily="34" charset="0"/>
                          <a:cs typeface="Helvetica" pitchFamily="34" charset="0"/>
                        </a:rPr>
                        <a:t>119,737,982</a:t>
                      </a:r>
                      <a:endParaRPr lang="en-US" altLang="ja-JP" sz="1000" b="0" i="0" u="none" strike="noStrike" dirty="0">
                        <a:solidFill>
                          <a:srgbClr val="000000"/>
                        </a:solidFill>
                        <a:latin typeface="Helvetica" pitchFamily="34" charset="0"/>
                        <a:cs typeface="Helvetica" pitchFamily="34" charset="0"/>
                      </a:endParaRPr>
                    </a:p>
                  </a:txBody>
                  <a:tcPr marL="7620" marR="7620" marT="762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 smtClean="0">
                          <a:latin typeface="Helvetica" pitchFamily="34" charset="0"/>
                          <a:cs typeface="Helvetica" pitchFamily="34" charset="0"/>
                        </a:rPr>
                        <a:t>PSIMCT-1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Helvetica" pitchFamily="34" charset="0"/>
                        <a:cs typeface="Helvetica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 dirty="0" smtClean="0">
                          <a:solidFill>
                            <a:srgbClr val="000000"/>
                          </a:solidFill>
                          <a:latin typeface="Helvetica" pitchFamily="34" charset="0"/>
                          <a:cs typeface="Helvetica" pitchFamily="34" charset="0"/>
                        </a:rPr>
                        <a:t>chr20 </a:t>
                      </a:r>
                      <a:endParaRPr lang="en-US" altLang="ja-JP" sz="1000" b="0" i="0" u="none" strike="noStrike" dirty="0">
                        <a:solidFill>
                          <a:srgbClr val="000000"/>
                        </a:solidFill>
                        <a:latin typeface="Helvetica" pitchFamily="34" charset="0"/>
                        <a:cs typeface="Helvetica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 dirty="0" smtClean="0">
                          <a:solidFill>
                            <a:srgbClr val="000000"/>
                          </a:solidFill>
                          <a:latin typeface="Helvetica" pitchFamily="34" charset="0"/>
                          <a:cs typeface="Helvetica" pitchFamily="34" charset="0"/>
                        </a:rPr>
                        <a:t>+</a:t>
                      </a:r>
                      <a:endParaRPr lang="en-US" altLang="ja-JP" sz="1000" b="0" i="0" u="none" strike="noStrike" dirty="0">
                        <a:solidFill>
                          <a:srgbClr val="000000"/>
                        </a:solidFill>
                        <a:latin typeface="Helvetica" pitchFamily="34" charset="0"/>
                        <a:cs typeface="Helvetica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000" b="0" i="0" u="none" strike="noStrike" dirty="0" smtClean="0">
                          <a:solidFill>
                            <a:srgbClr val="000000"/>
                          </a:solidFill>
                          <a:latin typeface="Helvetica" pitchFamily="34" charset="0"/>
                          <a:cs typeface="Helvetica" pitchFamily="34" charset="0"/>
                        </a:rPr>
                        <a:t>30,135,753</a:t>
                      </a:r>
                    </a:p>
                  </a:txBody>
                  <a:tcPr marL="7620" marR="7620" marT="7620" marB="0" anchor="ctr"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gridSpan="2"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Helvetica" pitchFamily="34" charset="0"/>
                          <a:cs typeface="Helvetica" pitchFamily="34" charset="0"/>
                        </a:rPr>
                        <a:t>190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Helvetica" pitchFamily="34" charset="0"/>
                        <a:cs typeface="Helvetica" pitchFamily="34" charset="0"/>
                      </a:endParaRPr>
                    </a:p>
                  </a:txBody>
                  <a:tcPr marL="7620" marR="7620" marT="7620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Helvetica" pitchFamily="34" charset="0"/>
                          <a:cs typeface="Helvetica" pitchFamily="34" charset="0"/>
                        </a:rPr>
                        <a:t>213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Helvetica" pitchFamily="34" charset="0"/>
                        <a:cs typeface="Helvetica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Helvetica" pitchFamily="34" charset="0"/>
                          <a:cs typeface="Helvetica" pitchFamily="34" charset="0"/>
                        </a:rPr>
                        <a:t>282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Helvetica" pitchFamily="34" charset="0"/>
                        <a:cs typeface="Helvetica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Helvetica" pitchFamily="34" charset="0"/>
                          <a:cs typeface="Helvetica" pitchFamily="34" charset="0"/>
                        </a:rPr>
                        <a:t>157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Helvetica" pitchFamily="34" charset="0"/>
                          <a:cs typeface="Helvetica" pitchFamily="34" charset="0"/>
                        </a:rPr>
                        <a:t>168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Helvetica" pitchFamily="34" charset="0"/>
                        <a:cs typeface="Helvetica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</a:tr>
              <a:tr h="19655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 smtClean="0">
                          <a:latin typeface="Helvetica" pitchFamily="34" charset="0"/>
                          <a:cs typeface="Helvetica" pitchFamily="34" charset="0"/>
                        </a:rPr>
                        <a:t>PIGY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Helvetica" pitchFamily="34" charset="0"/>
                        <a:cs typeface="Helvetica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 dirty="0" smtClean="0">
                          <a:solidFill>
                            <a:srgbClr val="000000"/>
                          </a:solidFill>
                          <a:latin typeface="Helvetica" pitchFamily="34" charset="0"/>
                          <a:cs typeface="Helvetica" pitchFamily="34" charset="0"/>
                        </a:rPr>
                        <a:t>chr4 </a:t>
                      </a:r>
                      <a:endParaRPr lang="en-US" altLang="ja-JP" sz="1000" b="0" i="0" u="none" strike="noStrike" dirty="0">
                        <a:solidFill>
                          <a:srgbClr val="000000"/>
                        </a:solidFill>
                        <a:latin typeface="Helvetica" pitchFamily="34" charset="0"/>
                        <a:cs typeface="Helvetica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 dirty="0" smtClean="0">
                          <a:solidFill>
                            <a:srgbClr val="000000"/>
                          </a:solidFill>
                          <a:latin typeface="Helvetica" pitchFamily="34" charset="0"/>
                          <a:cs typeface="Helvetica" pitchFamily="34" charset="0"/>
                        </a:rPr>
                        <a:t>-</a:t>
                      </a:r>
                      <a:endParaRPr lang="en-US" altLang="ja-JP" sz="1000" b="0" i="0" u="none" strike="noStrike" dirty="0">
                        <a:solidFill>
                          <a:srgbClr val="000000"/>
                        </a:solidFill>
                        <a:latin typeface="Helvetica" pitchFamily="34" charset="0"/>
                        <a:cs typeface="Helvetica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 dirty="0" smtClean="0">
                          <a:solidFill>
                            <a:srgbClr val="000000"/>
                          </a:solidFill>
                          <a:latin typeface="Helvetica" pitchFamily="34" charset="0"/>
                          <a:cs typeface="Helvetica" pitchFamily="34" charset="0"/>
                        </a:rPr>
                        <a:t>89,444,906</a:t>
                      </a:r>
                      <a:endParaRPr lang="en-US" altLang="ja-JP" sz="1000" b="0" i="0" u="none" strike="noStrike" dirty="0">
                        <a:solidFill>
                          <a:srgbClr val="000000"/>
                        </a:solidFill>
                        <a:latin typeface="Helvetica" pitchFamily="34" charset="0"/>
                        <a:cs typeface="Helvetica" pitchFamily="34" charset="0"/>
                      </a:endParaRPr>
                    </a:p>
                  </a:txBody>
                  <a:tcPr marL="7620" marR="7620" marT="762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 smtClean="0">
                          <a:latin typeface="Helvetica" pitchFamily="34" charset="0"/>
                          <a:cs typeface="Helvetica" pitchFamily="34" charset="0"/>
                        </a:rPr>
                        <a:t>ICA1L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Helvetica" pitchFamily="34" charset="0"/>
                        <a:cs typeface="Helvetica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 dirty="0" smtClean="0">
                          <a:solidFill>
                            <a:srgbClr val="000000"/>
                          </a:solidFill>
                          <a:latin typeface="Helvetica" pitchFamily="34" charset="0"/>
                          <a:cs typeface="Helvetica" pitchFamily="34" charset="0"/>
                        </a:rPr>
                        <a:t>chr2</a:t>
                      </a:r>
                      <a:endParaRPr lang="en-US" altLang="ja-JP" sz="1000" b="0" i="0" u="none" strike="noStrike" dirty="0">
                        <a:solidFill>
                          <a:srgbClr val="000000"/>
                        </a:solidFill>
                        <a:latin typeface="Helvetica" pitchFamily="34" charset="0"/>
                        <a:cs typeface="Helvetica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 dirty="0" smtClean="0">
                          <a:solidFill>
                            <a:srgbClr val="000000"/>
                          </a:solidFill>
                          <a:latin typeface="Helvetica" pitchFamily="34" charset="0"/>
                          <a:cs typeface="Helvetica" pitchFamily="34" charset="0"/>
                        </a:rPr>
                        <a:t>-</a:t>
                      </a:r>
                      <a:endParaRPr lang="en-US" altLang="ja-JP" sz="1000" b="0" i="0" u="none" strike="noStrike" dirty="0">
                        <a:solidFill>
                          <a:srgbClr val="000000"/>
                        </a:solidFill>
                        <a:latin typeface="Helvetica" pitchFamily="34" charset="0"/>
                        <a:cs typeface="Helvetica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000" b="0" i="0" u="none" strike="noStrike" dirty="0" smtClean="0">
                          <a:solidFill>
                            <a:srgbClr val="000000"/>
                          </a:solidFill>
                          <a:latin typeface="Helvetica" pitchFamily="34" charset="0"/>
                          <a:cs typeface="Helvetica" pitchFamily="34" charset="0"/>
                        </a:rPr>
                        <a:t>203,637,882</a:t>
                      </a:r>
                    </a:p>
                  </a:txBody>
                  <a:tcPr marL="7620" marR="7620" marT="7620" marB="0" anchor="ctr"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gridSpan="2"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Helvetica" pitchFamily="34" charset="0"/>
                          <a:cs typeface="Helvetica" pitchFamily="34" charset="0"/>
                        </a:rPr>
                        <a:t>5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Helvetica" pitchFamily="34" charset="0"/>
                        <a:cs typeface="Helvetica" pitchFamily="34" charset="0"/>
                      </a:endParaRPr>
                    </a:p>
                  </a:txBody>
                  <a:tcPr marL="7620" marR="7620" marT="7620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Helvetica" pitchFamily="34" charset="0"/>
                          <a:cs typeface="Helvetica" pitchFamily="34" charset="0"/>
                        </a:rPr>
                        <a:t>7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Helvetica" pitchFamily="34" charset="0"/>
                        <a:cs typeface="Helvetica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Helvetica" pitchFamily="34" charset="0"/>
                          <a:cs typeface="Helvetica" pitchFamily="34" charset="0"/>
                        </a:rPr>
                        <a:t>0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Helvetica" pitchFamily="34" charset="0"/>
                        <a:cs typeface="Helvetica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Helvetica" pitchFamily="34" charset="0"/>
                          <a:cs typeface="Helvetica" pitchFamily="34" charset="0"/>
                        </a:rPr>
                        <a:t>0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Helvetica" pitchFamily="34" charset="0"/>
                        <a:cs typeface="Helvetica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Helvetica" pitchFamily="34" charset="0"/>
                          <a:cs typeface="Helvetica" pitchFamily="34" charset="0"/>
                        </a:rPr>
                        <a:t>9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Helvetica" pitchFamily="34" charset="0"/>
                        <a:cs typeface="Helvetica" pitchFamily="34" charset="0"/>
                      </a:endParaRPr>
                    </a:p>
                  </a:txBody>
                  <a:tcPr marL="7620" marR="7620" marT="7620" marB="0" anchor="ctr"/>
                </a:tc>
              </a:tr>
              <a:tr h="19655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 smtClean="0">
                          <a:latin typeface="Helvetica" pitchFamily="34" charset="0"/>
                          <a:cs typeface="Helvetica" pitchFamily="34" charset="0"/>
                        </a:rPr>
                        <a:t>BCAS4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Helvetica" pitchFamily="34" charset="0"/>
                        <a:cs typeface="Helvetica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 dirty="0" smtClean="0">
                          <a:solidFill>
                            <a:srgbClr val="000000"/>
                          </a:solidFill>
                          <a:latin typeface="Helvetica" pitchFamily="34" charset="0"/>
                          <a:cs typeface="Helvetica" pitchFamily="34" charset="0"/>
                        </a:rPr>
                        <a:t>chr20 </a:t>
                      </a:r>
                      <a:endParaRPr lang="en-US" altLang="ja-JP" sz="1000" b="0" i="0" u="none" strike="noStrike" dirty="0">
                        <a:solidFill>
                          <a:srgbClr val="000000"/>
                        </a:solidFill>
                        <a:latin typeface="Helvetica" pitchFamily="34" charset="0"/>
                        <a:cs typeface="Helvetica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 dirty="0" smtClean="0">
                          <a:solidFill>
                            <a:srgbClr val="000000"/>
                          </a:solidFill>
                          <a:latin typeface="Helvetica" pitchFamily="34" charset="0"/>
                          <a:cs typeface="Helvetica" pitchFamily="34" charset="0"/>
                        </a:rPr>
                        <a:t>+</a:t>
                      </a:r>
                      <a:endParaRPr lang="en-US" altLang="ja-JP" sz="1000" b="0" i="0" u="none" strike="noStrike" dirty="0">
                        <a:solidFill>
                          <a:srgbClr val="000000"/>
                        </a:solidFill>
                        <a:latin typeface="Helvetica" pitchFamily="34" charset="0"/>
                        <a:cs typeface="Helvetica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 dirty="0" smtClean="0">
                          <a:solidFill>
                            <a:srgbClr val="000000"/>
                          </a:solidFill>
                          <a:latin typeface="Helvetica" pitchFamily="34" charset="0"/>
                          <a:cs typeface="Helvetica" pitchFamily="34" charset="0"/>
                        </a:rPr>
                        <a:t>49,411,598</a:t>
                      </a:r>
                      <a:endParaRPr lang="en-US" altLang="ja-JP" sz="1000" b="0" i="0" u="none" strike="noStrike" dirty="0">
                        <a:solidFill>
                          <a:srgbClr val="000000"/>
                        </a:solidFill>
                        <a:latin typeface="Helvetica" pitchFamily="34" charset="0"/>
                        <a:cs typeface="Helvetica" pitchFamily="34" charset="0"/>
                      </a:endParaRPr>
                    </a:p>
                  </a:txBody>
                  <a:tcPr marL="7620" marR="7620" marT="762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 smtClean="0">
                          <a:latin typeface="Helvetica" pitchFamily="34" charset="0"/>
                          <a:cs typeface="Helvetica" pitchFamily="34" charset="0"/>
                        </a:rPr>
                        <a:t>REG4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Helvetica" pitchFamily="34" charset="0"/>
                        <a:cs typeface="Helvetica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 dirty="0" smtClean="0">
                          <a:solidFill>
                            <a:srgbClr val="000000"/>
                          </a:solidFill>
                          <a:latin typeface="Helvetica" pitchFamily="34" charset="0"/>
                          <a:cs typeface="Helvetica" pitchFamily="34" charset="0"/>
                        </a:rPr>
                        <a:t>chr1 </a:t>
                      </a:r>
                      <a:endParaRPr lang="en-US" altLang="ja-JP" sz="1000" b="0" i="0" u="none" strike="noStrike" dirty="0">
                        <a:solidFill>
                          <a:srgbClr val="000000"/>
                        </a:solidFill>
                        <a:latin typeface="Helvetica" pitchFamily="34" charset="0"/>
                        <a:cs typeface="Helvetica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 dirty="0" smtClean="0">
                          <a:solidFill>
                            <a:srgbClr val="000000"/>
                          </a:solidFill>
                          <a:latin typeface="Helvetica" pitchFamily="34" charset="0"/>
                          <a:cs typeface="Helvetica" pitchFamily="34" charset="0"/>
                        </a:rPr>
                        <a:t>-</a:t>
                      </a:r>
                      <a:endParaRPr lang="en-US" altLang="ja-JP" sz="1000" b="0" i="0" u="none" strike="noStrike" dirty="0">
                        <a:solidFill>
                          <a:srgbClr val="000000"/>
                        </a:solidFill>
                        <a:latin typeface="Helvetica" pitchFamily="34" charset="0"/>
                        <a:cs typeface="Helvetica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 dirty="0" smtClean="0">
                          <a:solidFill>
                            <a:srgbClr val="000000"/>
                          </a:solidFill>
                          <a:latin typeface="Helvetica" pitchFamily="34" charset="0"/>
                          <a:cs typeface="Helvetica" pitchFamily="34" charset="0"/>
                        </a:rPr>
                        <a:t>120,336,729</a:t>
                      </a:r>
                      <a:endParaRPr lang="en-US" altLang="ja-JP" sz="1000" b="0" i="0" u="none" strike="noStrike" dirty="0">
                        <a:solidFill>
                          <a:srgbClr val="000000"/>
                        </a:solidFill>
                        <a:latin typeface="Helvetica" pitchFamily="34" charset="0"/>
                        <a:cs typeface="Helvetica" pitchFamily="34" charset="0"/>
                      </a:endParaRPr>
                    </a:p>
                  </a:txBody>
                  <a:tcPr marL="7620" marR="7620" marT="7620" marB="0" anchor="ctr"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gridSpan="2"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Helvetica" pitchFamily="34" charset="0"/>
                          <a:cs typeface="Helvetica" pitchFamily="34" charset="0"/>
                        </a:rPr>
                        <a:t>0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Helvetica" pitchFamily="34" charset="0"/>
                        <a:cs typeface="Helvetica" pitchFamily="34" charset="0"/>
                      </a:endParaRPr>
                    </a:p>
                  </a:txBody>
                  <a:tcPr marL="7620" marR="7620" marT="7620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Helvetica" pitchFamily="34" charset="0"/>
                          <a:cs typeface="Helvetica" pitchFamily="34" charset="0"/>
                        </a:rPr>
                        <a:t>0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Helvetica" pitchFamily="34" charset="0"/>
                        <a:cs typeface="Helvetica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Helvetica" pitchFamily="34" charset="0"/>
                          <a:cs typeface="Helvetica" pitchFamily="34" charset="0"/>
                        </a:rPr>
                        <a:t>0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Helvetica" pitchFamily="34" charset="0"/>
                        <a:cs typeface="Helvetica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Helvetica" pitchFamily="34" charset="0"/>
                          <a:cs typeface="Helvetica" pitchFamily="34" charset="0"/>
                        </a:rPr>
                        <a:t>23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Helvetica" pitchFamily="34" charset="0"/>
                        <a:cs typeface="Helvetica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Helvetica" pitchFamily="34" charset="0"/>
                          <a:cs typeface="Helvetica" pitchFamily="34" charset="0"/>
                        </a:rPr>
                        <a:t>0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Helvetica" pitchFamily="34" charset="0"/>
                        <a:cs typeface="Helvetica" pitchFamily="34" charset="0"/>
                      </a:endParaRPr>
                    </a:p>
                  </a:txBody>
                  <a:tcPr marL="7620" marR="7620" marT="7620" marB="0" anchor="ctr"/>
                </a:tc>
              </a:tr>
              <a:tr h="19655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 smtClean="0">
                          <a:latin typeface="Helvetica" pitchFamily="34" charset="0"/>
                          <a:cs typeface="Helvetica" pitchFamily="34" charset="0"/>
                        </a:rPr>
                        <a:t>CCDC6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Helvetica" pitchFamily="34" charset="0"/>
                        <a:cs typeface="Helvetica" pitchFamily="34" charset="0"/>
                      </a:endParaRPr>
                    </a:p>
                  </a:txBody>
                  <a:tcPr marL="7620" marR="7620" marT="762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 dirty="0" smtClean="0">
                          <a:solidFill>
                            <a:srgbClr val="000000"/>
                          </a:solidFill>
                          <a:latin typeface="Helvetica" pitchFamily="34" charset="0"/>
                          <a:cs typeface="Helvetica" pitchFamily="34" charset="0"/>
                        </a:rPr>
                        <a:t>chr10</a:t>
                      </a:r>
                      <a:endParaRPr lang="en-US" altLang="ja-JP" sz="1000" b="0" i="0" u="none" strike="noStrike" dirty="0">
                        <a:solidFill>
                          <a:srgbClr val="000000"/>
                        </a:solidFill>
                        <a:latin typeface="Helvetica" pitchFamily="34" charset="0"/>
                        <a:cs typeface="Helvetica" pitchFamily="34" charset="0"/>
                      </a:endParaRPr>
                    </a:p>
                  </a:txBody>
                  <a:tcPr marL="7620" marR="7620" marT="762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 dirty="0" smtClean="0">
                          <a:solidFill>
                            <a:srgbClr val="000000"/>
                          </a:solidFill>
                          <a:latin typeface="Helvetica" pitchFamily="34" charset="0"/>
                          <a:cs typeface="Helvetica" pitchFamily="34" charset="0"/>
                        </a:rPr>
                        <a:t>-</a:t>
                      </a:r>
                      <a:endParaRPr lang="en-US" altLang="ja-JP" sz="1000" b="0" i="0" u="none" strike="noStrike" dirty="0">
                        <a:solidFill>
                          <a:srgbClr val="000000"/>
                        </a:solidFill>
                        <a:latin typeface="Helvetica" pitchFamily="34" charset="0"/>
                        <a:cs typeface="Helvetica" pitchFamily="34" charset="0"/>
                      </a:endParaRPr>
                    </a:p>
                  </a:txBody>
                  <a:tcPr marL="7620" marR="7620" marT="762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 dirty="0" smtClean="0">
                          <a:solidFill>
                            <a:srgbClr val="000000"/>
                          </a:solidFill>
                          <a:latin typeface="Helvetica" pitchFamily="34" charset="0"/>
                          <a:cs typeface="Helvetica" pitchFamily="34" charset="0"/>
                        </a:rPr>
                        <a:t>61,666,314</a:t>
                      </a:r>
                      <a:endParaRPr lang="en-US" altLang="ja-JP" sz="1000" b="0" i="0" u="none" strike="noStrike" dirty="0">
                        <a:solidFill>
                          <a:srgbClr val="000000"/>
                        </a:solidFill>
                        <a:latin typeface="Helvetica" pitchFamily="34" charset="0"/>
                        <a:cs typeface="Helvetica" pitchFamily="34" charset="0"/>
                      </a:endParaRPr>
                    </a:p>
                  </a:txBody>
                  <a:tcPr marL="7620" marR="7620" marT="762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 smtClean="0">
                          <a:latin typeface="Helvetica" pitchFamily="34" charset="0"/>
                          <a:cs typeface="Helvetica" pitchFamily="34" charset="0"/>
                        </a:rPr>
                        <a:t>RET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Helvetica" pitchFamily="34" charset="0"/>
                        <a:cs typeface="Helvetica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 dirty="0" smtClean="0">
                          <a:solidFill>
                            <a:srgbClr val="000000"/>
                          </a:solidFill>
                          <a:latin typeface="Helvetica" pitchFamily="34" charset="0"/>
                          <a:cs typeface="Helvetica" pitchFamily="34" charset="0"/>
                        </a:rPr>
                        <a:t>chr10 </a:t>
                      </a:r>
                      <a:endParaRPr lang="en-US" altLang="ja-JP" sz="1000" b="0" i="0" u="none" strike="noStrike" dirty="0">
                        <a:solidFill>
                          <a:srgbClr val="000000"/>
                        </a:solidFill>
                        <a:latin typeface="Helvetica" pitchFamily="34" charset="0"/>
                        <a:cs typeface="Helvetica" pitchFamily="34" charset="0"/>
                      </a:endParaRPr>
                    </a:p>
                  </a:txBody>
                  <a:tcPr marL="7620" marR="7620" marT="762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 dirty="0" smtClean="0">
                          <a:solidFill>
                            <a:srgbClr val="000000"/>
                          </a:solidFill>
                          <a:latin typeface="Helvetica" pitchFamily="34" charset="0"/>
                          <a:cs typeface="Helvetica" pitchFamily="34" charset="0"/>
                        </a:rPr>
                        <a:t>+</a:t>
                      </a:r>
                      <a:endParaRPr lang="en-US" altLang="ja-JP" sz="1000" b="0" i="0" u="none" strike="noStrike" dirty="0">
                        <a:solidFill>
                          <a:srgbClr val="000000"/>
                        </a:solidFill>
                        <a:latin typeface="Helvetica" pitchFamily="34" charset="0"/>
                        <a:cs typeface="Helvetica" pitchFamily="34" charset="0"/>
                      </a:endParaRPr>
                    </a:p>
                  </a:txBody>
                  <a:tcPr marL="7620" marR="7620" marT="762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 dirty="0" smtClean="0">
                          <a:solidFill>
                            <a:srgbClr val="000000"/>
                          </a:solidFill>
                          <a:latin typeface="Helvetica" pitchFamily="34" charset="0"/>
                          <a:cs typeface="Helvetica" pitchFamily="34" charset="0"/>
                        </a:rPr>
                        <a:t>43,622,123</a:t>
                      </a:r>
                      <a:endParaRPr lang="en-US" altLang="ja-JP" sz="1000" b="0" i="0" u="none" strike="noStrike" dirty="0">
                        <a:solidFill>
                          <a:srgbClr val="000000"/>
                        </a:solidFill>
                        <a:latin typeface="Helvetica" pitchFamily="34" charset="0"/>
                        <a:cs typeface="Helvetica" pitchFamily="34" charset="0"/>
                      </a:endParaRPr>
                    </a:p>
                  </a:txBody>
                  <a:tcPr marL="7620" marR="7620" marT="7620" marB="0" anchor="ctr"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Helvetica" pitchFamily="34" charset="0"/>
                          <a:cs typeface="Helvetica" pitchFamily="34" charset="0"/>
                        </a:rPr>
                        <a:t>0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Helvetica" pitchFamily="34" charset="0"/>
                        <a:cs typeface="Helvetica" pitchFamily="34" charset="0"/>
                      </a:endParaRPr>
                    </a:p>
                  </a:txBody>
                  <a:tcPr marL="7620" marR="7620" marT="7620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Helvetica" pitchFamily="34" charset="0"/>
                          <a:cs typeface="Helvetica" pitchFamily="34" charset="0"/>
                        </a:rPr>
                        <a:t>0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Helvetica" pitchFamily="34" charset="0"/>
                        <a:cs typeface="Helvetica" pitchFamily="34" charset="0"/>
                      </a:endParaRPr>
                    </a:p>
                  </a:txBody>
                  <a:tcPr marL="7620" marR="7620" marT="762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Helvetica" pitchFamily="34" charset="0"/>
                          <a:cs typeface="Helvetica" pitchFamily="34" charset="0"/>
                        </a:rPr>
                        <a:t>0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Helvetica" pitchFamily="34" charset="0"/>
                        <a:cs typeface="Helvetica" pitchFamily="34" charset="0"/>
                      </a:endParaRPr>
                    </a:p>
                  </a:txBody>
                  <a:tcPr marL="7620" marR="7620" marT="762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Helvetica" pitchFamily="34" charset="0"/>
                          <a:cs typeface="Helvetica" pitchFamily="34" charset="0"/>
                        </a:rPr>
                        <a:t>0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Helvetica" pitchFamily="34" charset="0"/>
                        <a:cs typeface="Helvetica" pitchFamily="34" charset="0"/>
                      </a:endParaRPr>
                    </a:p>
                  </a:txBody>
                  <a:tcPr marL="7620" marR="7620" marT="762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Helvetica" pitchFamily="34" charset="0"/>
                          <a:cs typeface="Helvetica" pitchFamily="34" charset="0"/>
                        </a:rPr>
                        <a:t>19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Helvetica" pitchFamily="34" charset="0"/>
                        <a:cs typeface="Helvetica" pitchFamily="34" charset="0"/>
                      </a:endParaRPr>
                    </a:p>
                  </a:txBody>
                  <a:tcPr marL="7620" marR="7620" marT="762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5412092" y="6488668"/>
            <a:ext cx="37319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en-US" altLang="ja-JP" dirty="0" smtClean="0">
                <a:latin typeface="Arial" pitchFamily="34" charset="0"/>
                <a:cs typeface="Arial" pitchFamily="34" charset="0"/>
              </a:rPr>
              <a:t>Supplementary Figure S7</a:t>
            </a:r>
            <a:endParaRPr kumimoji="1" lang="ja-JP" altLang="en-US" dirty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8" name="グループ化 7"/>
          <p:cNvGrpSpPr/>
          <p:nvPr/>
        </p:nvGrpSpPr>
        <p:grpSpPr>
          <a:xfrm>
            <a:off x="204071" y="0"/>
            <a:ext cx="8939929" cy="969679"/>
            <a:chOff x="167416" y="-20320"/>
            <a:chExt cx="8939929" cy="969679"/>
          </a:xfrm>
        </p:grpSpPr>
        <p:sp>
          <p:nvSpPr>
            <p:cNvPr id="9" name="テキスト ボックス 8"/>
            <p:cNvSpPr txBox="1"/>
            <p:nvPr/>
          </p:nvSpPr>
          <p:spPr>
            <a:xfrm>
              <a:off x="611560" y="233645"/>
              <a:ext cx="35618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000" dirty="0" smtClean="0">
                  <a:latin typeface="Helvetica" pitchFamily="34" charset="0"/>
                  <a:cs typeface="Helvetica" pitchFamily="34" charset="0"/>
                </a:rPr>
                <a:t>RT</a:t>
              </a:r>
              <a:endParaRPr kumimoji="1" lang="ja-JP" altLang="en-US" sz="1000" dirty="0">
                <a:latin typeface="Helvetica" pitchFamily="34" charset="0"/>
                <a:cs typeface="Helvetica" pitchFamily="34" charset="0"/>
              </a:endParaRPr>
            </a:p>
          </p:txBody>
        </p:sp>
        <p:grpSp>
          <p:nvGrpSpPr>
            <p:cNvPr id="10" name="グループ化 141"/>
            <p:cNvGrpSpPr/>
            <p:nvPr/>
          </p:nvGrpSpPr>
          <p:grpSpPr>
            <a:xfrm>
              <a:off x="167416" y="257454"/>
              <a:ext cx="2888740" cy="489216"/>
              <a:chOff x="167416" y="257454"/>
              <a:chExt cx="2888740" cy="489216"/>
            </a:xfrm>
          </p:grpSpPr>
          <p:sp>
            <p:nvSpPr>
              <p:cNvPr id="26" name="テキスト ボックス 25"/>
              <p:cNvSpPr txBox="1"/>
              <p:nvPr/>
            </p:nvSpPr>
            <p:spPr>
              <a:xfrm>
                <a:off x="881590" y="257454"/>
                <a:ext cx="270030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en-US" altLang="ja-JP" sz="1000" dirty="0" smtClean="0">
                    <a:latin typeface="Helvetica" pitchFamily="34" charset="0"/>
                    <a:cs typeface="Helvetica" pitchFamily="34" charset="0"/>
                  </a:rPr>
                  <a:t>-    </a:t>
                </a:r>
                <a:endParaRPr kumimoji="1" lang="ja-JP" altLang="en-US" sz="1000" dirty="0">
                  <a:latin typeface="Helvetica" pitchFamily="34" charset="0"/>
                  <a:cs typeface="Helvetica" pitchFamily="34" charset="0"/>
                </a:endParaRPr>
              </a:p>
            </p:txBody>
          </p:sp>
          <p:grpSp>
            <p:nvGrpSpPr>
              <p:cNvPr id="27" name="グループ化 107"/>
              <p:cNvGrpSpPr/>
              <p:nvPr/>
            </p:nvGrpSpPr>
            <p:grpSpPr>
              <a:xfrm>
                <a:off x="167416" y="458670"/>
                <a:ext cx="2888740" cy="288000"/>
                <a:chOff x="167416" y="629689"/>
                <a:chExt cx="2888740" cy="288000"/>
              </a:xfrm>
            </p:grpSpPr>
            <p:sp>
              <p:nvSpPr>
                <p:cNvPr id="29" name="テキスト ボックス 28"/>
                <p:cNvSpPr txBox="1"/>
                <p:nvPr/>
              </p:nvSpPr>
              <p:spPr>
                <a:xfrm>
                  <a:off x="1691680" y="638690"/>
                  <a:ext cx="1364476" cy="24622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ja-JP" sz="1000" b="1" dirty="0" smtClean="0">
                      <a:latin typeface="Helvetica" pitchFamily="34" charset="0"/>
                      <a:cs typeface="Helvetica" pitchFamily="34" charset="0"/>
                    </a:rPr>
                    <a:t>NDUFA13</a:t>
                  </a:r>
                  <a:r>
                    <a:rPr lang="ja-JP" altLang="en-US" sz="1000" b="1" dirty="0" smtClean="0">
                      <a:latin typeface="Helvetica" pitchFamily="34" charset="0"/>
                      <a:cs typeface="Helvetica" pitchFamily="34" charset="0"/>
                    </a:rPr>
                    <a:t> </a:t>
                  </a:r>
                  <a:r>
                    <a:rPr lang="en-US" altLang="ja-JP" sz="1000" b="1" dirty="0" smtClean="0">
                      <a:latin typeface="Helvetica" pitchFamily="34" charset="0"/>
                      <a:cs typeface="Helvetica" pitchFamily="34" charset="0"/>
                    </a:rPr>
                    <a:t>/</a:t>
                  </a:r>
                  <a:r>
                    <a:rPr lang="ja-JP" altLang="en-US" sz="1000" b="1" dirty="0" smtClean="0">
                      <a:latin typeface="Helvetica" pitchFamily="34" charset="0"/>
                      <a:cs typeface="Helvetica" pitchFamily="34" charset="0"/>
                    </a:rPr>
                    <a:t> </a:t>
                  </a:r>
                  <a:r>
                    <a:rPr lang="en-US" altLang="ja-JP" sz="1000" b="1" dirty="0" smtClean="0">
                      <a:latin typeface="Helvetica" pitchFamily="34" charset="0"/>
                      <a:cs typeface="Helvetica" pitchFamily="34" charset="0"/>
                    </a:rPr>
                    <a:t>YJEFN3</a:t>
                  </a:r>
                  <a:endParaRPr kumimoji="1" lang="ja-JP" altLang="en-US" sz="1000" b="1" dirty="0">
                    <a:latin typeface="Helvetica" pitchFamily="34" charset="0"/>
                    <a:cs typeface="Helvetica" pitchFamily="34" charset="0"/>
                  </a:endParaRPr>
                </a:p>
              </p:txBody>
            </p:sp>
            <p:grpSp>
              <p:nvGrpSpPr>
                <p:cNvPr id="30" name="グループ化 102"/>
                <p:cNvGrpSpPr/>
                <p:nvPr/>
              </p:nvGrpSpPr>
              <p:grpSpPr>
                <a:xfrm>
                  <a:off x="167416" y="629689"/>
                  <a:ext cx="1368072" cy="288000"/>
                  <a:chOff x="167416" y="629689"/>
                  <a:chExt cx="1368072" cy="288000"/>
                </a:xfrm>
              </p:grpSpPr>
              <p:pic>
                <p:nvPicPr>
                  <p:cNvPr id="31" name="Picture 2"/>
                  <p:cNvPicPr>
                    <a:picLocks noChangeArrowheads="1"/>
                  </p:cNvPicPr>
                  <p:nvPr/>
                </p:nvPicPr>
                <p:blipFill>
                  <a:blip r:embed="rId2" cstate="print">
                    <a:lum bright="8000" contrast="43000"/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815488" y="629689"/>
                    <a:ext cx="720000" cy="288000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cxnSp>
                <p:nvCxnSpPr>
                  <p:cNvPr id="32" name="直線コネクタ 31"/>
                  <p:cNvCxnSpPr/>
                  <p:nvPr/>
                </p:nvCxnSpPr>
                <p:spPr>
                  <a:xfrm>
                    <a:off x="707488" y="762688"/>
                    <a:ext cx="108000" cy="0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33" name="テキスト ボックス 32"/>
                  <p:cNvSpPr txBox="1"/>
                  <p:nvPr/>
                </p:nvSpPr>
                <p:spPr>
                  <a:xfrm>
                    <a:off x="167416" y="629689"/>
                    <a:ext cx="495649" cy="246221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kumimoji="1" lang="en-US" altLang="ja-JP" sz="1000" dirty="0" smtClean="0">
                        <a:latin typeface="Helvetica" pitchFamily="34" charset="0"/>
                        <a:cs typeface="Helvetica" pitchFamily="34" charset="0"/>
                      </a:rPr>
                      <a:t>1.5kb</a:t>
                    </a:r>
                    <a:endParaRPr kumimoji="1" lang="ja-JP" altLang="en-US" sz="1000" dirty="0">
                      <a:latin typeface="Helvetica" pitchFamily="34" charset="0"/>
                      <a:cs typeface="Helvetica" pitchFamily="34" charset="0"/>
                    </a:endParaRPr>
                  </a:p>
                </p:txBody>
              </p:sp>
            </p:grpSp>
          </p:grpSp>
          <p:sp>
            <p:nvSpPr>
              <p:cNvPr id="28" name="テキスト ボックス 27"/>
              <p:cNvSpPr txBox="1"/>
              <p:nvPr/>
            </p:nvSpPr>
            <p:spPr>
              <a:xfrm>
                <a:off x="1229534" y="257454"/>
                <a:ext cx="270030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en-US" altLang="ja-JP" sz="1000" dirty="0" smtClean="0">
                    <a:latin typeface="Helvetica" pitchFamily="34" charset="0"/>
                    <a:cs typeface="Helvetica" pitchFamily="34" charset="0"/>
                  </a:rPr>
                  <a:t>+  </a:t>
                </a:r>
                <a:endParaRPr kumimoji="1" lang="ja-JP" altLang="en-US" sz="1000" dirty="0">
                  <a:latin typeface="Helvetica" pitchFamily="34" charset="0"/>
                  <a:cs typeface="Helvetica" pitchFamily="34" charset="0"/>
                </a:endParaRPr>
              </a:p>
            </p:txBody>
          </p:sp>
        </p:grpSp>
        <p:grpSp>
          <p:nvGrpSpPr>
            <p:cNvPr id="11" name="グループ化 136"/>
            <p:cNvGrpSpPr/>
            <p:nvPr/>
          </p:nvGrpSpPr>
          <p:grpSpPr>
            <a:xfrm>
              <a:off x="3221850" y="143635"/>
              <a:ext cx="5805645" cy="805724"/>
              <a:chOff x="3356865" y="143635"/>
              <a:chExt cx="5805645" cy="805724"/>
            </a:xfrm>
          </p:grpSpPr>
          <p:grpSp>
            <p:nvGrpSpPr>
              <p:cNvPr id="20" name="グループ化 44"/>
              <p:cNvGrpSpPr/>
              <p:nvPr/>
            </p:nvGrpSpPr>
            <p:grpSpPr>
              <a:xfrm>
                <a:off x="3654510" y="143635"/>
                <a:ext cx="5508000" cy="805724"/>
                <a:chOff x="3266855" y="368660"/>
                <a:chExt cx="5856825" cy="805724"/>
              </a:xfrm>
            </p:grpSpPr>
            <p:pic>
              <p:nvPicPr>
                <p:cNvPr id="22" name="Picture 2"/>
                <p:cNvPicPr>
                  <a:picLocks noChangeAspect="1" noChangeArrowheads="1"/>
                </p:cNvPicPr>
                <p:nvPr/>
              </p:nvPicPr>
              <p:blipFill>
                <a:blip r:embed="rId3" cstate="print">
                  <a:grayscl/>
                </a:blip>
                <a:srcRect/>
                <a:stretch>
                  <a:fillRect/>
                </a:stretch>
              </p:blipFill>
              <p:spPr bwMode="auto">
                <a:xfrm>
                  <a:off x="3266855" y="368660"/>
                  <a:ext cx="5580000" cy="66597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grpSp>
              <p:nvGrpSpPr>
                <p:cNvPr id="23" name="グループ化 38"/>
                <p:cNvGrpSpPr/>
                <p:nvPr/>
              </p:nvGrpSpPr>
              <p:grpSpPr>
                <a:xfrm>
                  <a:off x="3336544" y="724335"/>
                  <a:ext cx="5787136" cy="450049"/>
                  <a:chOff x="2096723" y="5094185"/>
                  <a:chExt cx="4439258" cy="630070"/>
                </a:xfrm>
                <a:noFill/>
              </p:grpSpPr>
              <p:sp>
                <p:nvSpPr>
                  <p:cNvPr id="24" name="円弧 23"/>
                  <p:cNvSpPr/>
                  <p:nvPr/>
                </p:nvSpPr>
                <p:spPr>
                  <a:xfrm>
                    <a:off x="2341886" y="5094185"/>
                    <a:ext cx="3917445" cy="630070"/>
                  </a:xfrm>
                  <a:prstGeom prst="arc">
                    <a:avLst>
                      <a:gd name="adj1" fmla="val 16200000"/>
                      <a:gd name="adj2" fmla="val 0"/>
                    </a:avLst>
                  </a:prstGeom>
                  <a:grpFill/>
                  <a:ln w="15875">
                    <a:solidFill>
                      <a:schemeClr val="tx1">
                        <a:lumMod val="85000"/>
                        <a:lumOff val="15000"/>
                      </a:schemeClr>
                    </a:solidFill>
                    <a:prstDash val="sysDot"/>
                    <a:tailEnd type="diamon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latin typeface="Helvetica" pitchFamily="34" charset="0"/>
                      <a:cs typeface="Helvetica" pitchFamily="34" charset="0"/>
                    </a:endParaRPr>
                  </a:p>
                </p:txBody>
              </p:sp>
              <p:sp>
                <p:nvSpPr>
                  <p:cNvPr id="25" name="円弧 24"/>
                  <p:cNvSpPr/>
                  <p:nvPr/>
                </p:nvSpPr>
                <p:spPr>
                  <a:xfrm flipH="1">
                    <a:off x="2096723" y="5094185"/>
                    <a:ext cx="4439258" cy="630070"/>
                  </a:xfrm>
                  <a:prstGeom prst="arc">
                    <a:avLst/>
                  </a:prstGeom>
                  <a:grpFill/>
                  <a:ln w="15875">
                    <a:solidFill>
                      <a:schemeClr val="tx1">
                        <a:lumMod val="85000"/>
                        <a:lumOff val="15000"/>
                      </a:schemeClr>
                    </a:solidFill>
                    <a:prstDash val="sysDot"/>
                    <a:tailEnd type="diamon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latin typeface="Helvetica" pitchFamily="34" charset="0"/>
                      <a:cs typeface="Helvetica" pitchFamily="34" charset="0"/>
                    </a:endParaRPr>
                  </a:p>
                </p:txBody>
              </p:sp>
            </p:grpSp>
          </p:grpSp>
          <p:sp>
            <p:nvSpPr>
              <p:cNvPr id="21" name="テキスト ボックス 20"/>
              <p:cNvSpPr txBox="1"/>
              <p:nvPr/>
            </p:nvSpPr>
            <p:spPr>
              <a:xfrm>
                <a:off x="3356865" y="278650"/>
                <a:ext cx="452525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ja-JP" sz="800" dirty="0" smtClean="0">
                    <a:latin typeface="Helvetica" pitchFamily="34" charset="0"/>
                    <a:cs typeface="Helvetica" pitchFamily="34" charset="0"/>
                  </a:rPr>
                  <a:t>6</a:t>
                </a:r>
                <a:r>
                  <a:rPr kumimoji="1" lang="en-US" altLang="ja-JP" sz="800" dirty="0" smtClean="0">
                    <a:latin typeface="Helvetica" pitchFamily="34" charset="0"/>
                    <a:cs typeface="Helvetica" pitchFamily="34" charset="0"/>
                  </a:rPr>
                  <a:t>00</a:t>
                </a:r>
                <a:endParaRPr kumimoji="1" lang="ja-JP" altLang="en-US" sz="800" dirty="0">
                  <a:latin typeface="Helvetica" pitchFamily="34" charset="0"/>
                  <a:cs typeface="Helvetica" pitchFamily="34" charset="0"/>
                </a:endParaRPr>
              </a:p>
            </p:txBody>
          </p:sp>
        </p:grpSp>
        <p:sp>
          <p:nvSpPr>
            <p:cNvPr id="12" name="テキスト ボックス 11"/>
            <p:cNvSpPr txBox="1"/>
            <p:nvPr/>
          </p:nvSpPr>
          <p:spPr>
            <a:xfrm>
              <a:off x="3354390" y="593685"/>
              <a:ext cx="452525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800" dirty="0" smtClean="0">
                  <a:latin typeface="Helvetica" pitchFamily="34" charset="0"/>
                  <a:cs typeface="Helvetica" pitchFamily="34" charset="0"/>
                </a:rPr>
                <a:t>0</a:t>
              </a:r>
              <a:endParaRPr kumimoji="1" lang="ja-JP" altLang="en-US" sz="800" dirty="0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13" name="テキスト ボックス 12"/>
            <p:cNvSpPr txBox="1"/>
            <p:nvPr/>
          </p:nvSpPr>
          <p:spPr>
            <a:xfrm>
              <a:off x="2816805" y="89057"/>
              <a:ext cx="990110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800" dirty="0" smtClean="0">
                  <a:latin typeface="Helvetica" pitchFamily="34" charset="0"/>
                  <a:cs typeface="Helvetica" pitchFamily="34" charset="0"/>
                </a:rPr>
                <a:t>(tag count)</a:t>
              </a:r>
              <a:endParaRPr kumimoji="1" lang="ja-JP" altLang="en-US" sz="800" dirty="0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14" name="右矢印 13"/>
            <p:cNvSpPr/>
            <p:nvPr/>
          </p:nvSpPr>
          <p:spPr>
            <a:xfrm>
              <a:off x="3564044" y="271590"/>
              <a:ext cx="108000" cy="108000"/>
            </a:xfrm>
            <a:prstGeom prst="rightArrow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 sz="800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15" name="右矢印 14"/>
            <p:cNvSpPr/>
            <p:nvPr/>
          </p:nvSpPr>
          <p:spPr>
            <a:xfrm flipH="1">
              <a:off x="8559455" y="305665"/>
              <a:ext cx="108000" cy="108000"/>
            </a:xfrm>
            <a:prstGeom prst="rightArrow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16" name="テキスト ボックス 15"/>
            <p:cNvSpPr txBox="1"/>
            <p:nvPr/>
          </p:nvSpPr>
          <p:spPr>
            <a:xfrm>
              <a:off x="3446875" y="-20320"/>
              <a:ext cx="452525" cy="25194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1000" dirty="0" smtClean="0">
                  <a:latin typeface="Helvetica" pitchFamily="34" charset="0"/>
                  <a:cs typeface="Helvetica" pitchFamily="34" charset="0"/>
                </a:rPr>
                <a:t>TSS</a:t>
              </a:r>
              <a:endParaRPr kumimoji="1" lang="ja-JP" altLang="en-US" sz="1000" dirty="0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17" name="テキスト ボックス 16"/>
            <p:cNvSpPr txBox="1"/>
            <p:nvPr/>
          </p:nvSpPr>
          <p:spPr>
            <a:xfrm rot="10800000" flipH="1" flipV="1">
              <a:off x="6147175" y="-20320"/>
              <a:ext cx="657848" cy="25194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1000" dirty="0" smtClean="0">
                  <a:latin typeface="Helvetica" pitchFamily="34" charset="0"/>
                  <a:cs typeface="Helvetica" pitchFamily="34" charset="0"/>
                </a:rPr>
                <a:t>PAS</a:t>
              </a:r>
              <a:endParaRPr kumimoji="1" lang="ja-JP" altLang="en-US" sz="1000" dirty="0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18" name="テキスト ボックス 17"/>
            <p:cNvSpPr txBox="1"/>
            <p:nvPr/>
          </p:nvSpPr>
          <p:spPr>
            <a:xfrm>
              <a:off x="6441890" y="-20320"/>
              <a:ext cx="452525" cy="25194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1000" dirty="0" smtClean="0">
                  <a:latin typeface="Helvetica" pitchFamily="34" charset="0"/>
                  <a:cs typeface="Helvetica" pitchFamily="34" charset="0"/>
                </a:rPr>
                <a:t>TSS</a:t>
              </a:r>
              <a:endParaRPr kumimoji="1" lang="ja-JP" altLang="en-US" sz="1000" dirty="0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19" name="テキスト ボックス 18"/>
            <p:cNvSpPr txBox="1"/>
            <p:nvPr/>
          </p:nvSpPr>
          <p:spPr>
            <a:xfrm rot="10800000" flipH="1" flipV="1">
              <a:off x="8449497" y="-10160"/>
              <a:ext cx="657848" cy="25194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1000" dirty="0" smtClean="0">
                  <a:latin typeface="Helvetica" pitchFamily="34" charset="0"/>
                  <a:cs typeface="Helvetica" pitchFamily="34" charset="0"/>
                </a:rPr>
                <a:t>PAS</a:t>
              </a:r>
              <a:endParaRPr kumimoji="1" lang="ja-JP" altLang="en-US" sz="1000" dirty="0">
                <a:latin typeface="Helvetica" pitchFamily="34" charset="0"/>
                <a:cs typeface="Helvetica" pitchFamily="34" charset="0"/>
              </a:endParaRPr>
            </a:p>
          </p:txBody>
        </p:sp>
      </p:grpSp>
      <p:grpSp>
        <p:nvGrpSpPr>
          <p:cNvPr id="34" name="グループ化 33"/>
          <p:cNvGrpSpPr/>
          <p:nvPr/>
        </p:nvGrpSpPr>
        <p:grpSpPr>
          <a:xfrm>
            <a:off x="289398" y="1242995"/>
            <a:ext cx="8813962" cy="1035115"/>
            <a:chOff x="289398" y="953725"/>
            <a:chExt cx="8813962" cy="1035115"/>
          </a:xfrm>
        </p:grpSpPr>
        <p:grpSp>
          <p:nvGrpSpPr>
            <p:cNvPr id="35" name="グループ化 135"/>
            <p:cNvGrpSpPr/>
            <p:nvPr/>
          </p:nvGrpSpPr>
          <p:grpSpPr>
            <a:xfrm>
              <a:off x="3221850" y="1159860"/>
              <a:ext cx="5742130" cy="828980"/>
              <a:chOff x="3356865" y="1069850"/>
              <a:chExt cx="5742130" cy="828980"/>
            </a:xfrm>
          </p:grpSpPr>
          <p:pic>
            <p:nvPicPr>
              <p:cNvPr id="54" name="Picture 3"/>
              <p:cNvPicPr>
                <a:picLocks noChangeAspect="1" noChangeArrowheads="1"/>
              </p:cNvPicPr>
              <p:nvPr/>
            </p:nvPicPr>
            <p:blipFill>
              <a:blip r:embed="rId4" cstate="print">
                <a:grayscl/>
              </a:blip>
              <a:srcRect l="6136" r="2752" b="-35088"/>
              <a:stretch>
                <a:fillRect/>
              </a:stretch>
            </p:blipFill>
            <p:spPr bwMode="auto">
              <a:xfrm>
                <a:off x="3591035" y="1069850"/>
                <a:ext cx="5346450" cy="76508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55" name="テキスト ボックス 54"/>
              <p:cNvSpPr txBox="1"/>
              <p:nvPr/>
            </p:nvSpPr>
            <p:spPr>
              <a:xfrm>
                <a:off x="3356865" y="1241077"/>
                <a:ext cx="540060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en-US" altLang="ja-JP" sz="800" dirty="0" smtClean="0">
                    <a:latin typeface="Helvetica" pitchFamily="34" charset="0"/>
                    <a:cs typeface="Helvetica" pitchFamily="34" charset="0"/>
                  </a:rPr>
                  <a:t>4000</a:t>
                </a:r>
                <a:endParaRPr kumimoji="1" lang="ja-JP" altLang="en-US" sz="800" dirty="0">
                  <a:latin typeface="Helvetica" pitchFamily="34" charset="0"/>
                  <a:cs typeface="Helvetica" pitchFamily="34" charset="0"/>
                </a:endParaRPr>
              </a:p>
            </p:txBody>
          </p:sp>
          <p:grpSp>
            <p:nvGrpSpPr>
              <p:cNvPr id="56" name="グループ化 86"/>
              <p:cNvGrpSpPr/>
              <p:nvPr/>
            </p:nvGrpSpPr>
            <p:grpSpPr>
              <a:xfrm>
                <a:off x="3986935" y="1294875"/>
                <a:ext cx="5112060" cy="603955"/>
                <a:chOff x="3917453" y="876735"/>
                <a:chExt cx="5442462" cy="450049"/>
              </a:xfrm>
            </p:grpSpPr>
            <p:sp>
              <p:nvSpPr>
                <p:cNvPr id="57" name="円弧 56"/>
                <p:cNvSpPr/>
                <p:nvPr/>
              </p:nvSpPr>
              <p:spPr>
                <a:xfrm>
                  <a:off x="4218019" y="876735"/>
                  <a:ext cx="4802727" cy="450049"/>
                </a:xfrm>
                <a:prstGeom prst="arc">
                  <a:avLst>
                    <a:gd name="adj1" fmla="val 16200000"/>
                    <a:gd name="adj2" fmla="val 0"/>
                  </a:avLst>
                </a:prstGeom>
                <a:noFill/>
                <a:ln w="15875">
                  <a:solidFill>
                    <a:schemeClr val="tx1">
                      <a:lumMod val="85000"/>
                      <a:lumOff val="15000"/>
                    </a:schemeClr>
                  </a:solidFill>
                  <a:prstDash val="sysDot"/>
                  <a:tailEnd type="diamon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latin typeface="Helvetica" pitchFamily="34" charset="0"/>
                    <a:cs typeface="Helvetica" pitchFamily="34" charset="0"/>
                  </a:endParaRPr>
                </a:p>
              </p:txBody>
            </p:sp>
            <p:sp>
              <p:nvSpPr>
                <p:cNvPr id="58" name="円弧 57"/>
                <p:cNvSpPr/>
                <p:nvPr/>
              </p:nvSpPr>
              <p:spPr>
                <a:xfrm flipH="1">
                  <a:off x="3917453" y="876735"/>
                  <a:ext cx="5442462" cy="450049"/>
                </a:xfrm>
                <a:prstGeom prst="arc">
                  <a:avLst/>
                </a:prstGeom>
                <a:noFill/>
                <a:ln w="15875">
                  <a:solidFill>
                    <a:schemeClr val="tx1">
                      <a:lumMod val="85000"/>
                      <a:lumOff val="15000"/>
                    </a:schemeClr>
                  </a:solidFill>
                  <a:prstDash val="sysDot"/>
                  <a:tailEnd type="diamon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latin typeface="Helvetica" pitchFamily="34" charset="0"/>
                    <a:cs typeface="Helvetica" pitchFamily="34" charset="0"/>
                  </a:endParaRPr>
                </a:p>
              </p:txBody>
            </p:sp>
          </p:grpSp>
        </p:grpSp>
        <p:grpSp>
          <p:nvGrpSpPr>
            <p:cNvPr id="36" name="グループ化 140"/>
            <p:cNvGrpSpPr/>
            <p:nvPr/>
          </p:nvGrpSpPr>
          <p:grpSpPr>
            <a:xfrm>
              <a:off x="289398" y="1221793"/>
              <a:ext cx="2574398" cy="571909"/>
              <a:chOff x="289398" y="1043735"/>
              <a:chExt cx="2574398" cy="571909"/>
            </a:xfrm>
          </p:grpSpPr>
          <p:grpSp>
            <p:nvGrpSpPr>
              <p:cNvPr id="46" name="グループ化 106"/>
              <p:cNvGrpSpPr/>
              <p:nvPr/>
            </p:nvGrpSpPr>
            <p:grpSpPr>
              <a:xfrm>
                <a:off x="289398" y="1224438"/>
                <a:ext cx="2574398" cy="391206"/>
                <a:chOff x="289398" y="1303795"/>
                <a:chExt cx="2574398" cy="391206"/>
              </a:xfrm>
            </p:grpSpPr>
            <p:sp>
              <p:nvSpPr>
                <p:cNvPr id="49" name="テキスト ボックス 48"/>
                <p:cNvSpPr txBox="1"/>
                <p:nvPr/>
              </p:nvSpPr>
              <p:spPr>
                <a:xfrm>
                  <a:off x="1691680" y="1448780"/>
                  <a:ext cx="1172116" cy="24622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ja-JP" sz="1000" b="1" dirty="0" smtClean="0">
                      <a:latin typeface="Helvetica" pitchFamily="34" charset="0"/>
                      <a:cs typeface="Helvetica" pitchFamily="34" charset="0"/>
                    </a:rPr>
                    <a:t>VAMP8</a:t>
                  </a:r>
                  <a:r>
                    <a:rPr lang="ja-JP" altLang="en-US" sz="1000" b="1" dirty="0" smtClean="0">
                      <a:latin typeface="Helvetica" pitchFamily="34" charset="0"/>
                      <a:cs typeface="Helvetica" pitchFamily="34" charset="0"/>
                    </a:rPr>
                    <a:t> </a:t>
                  </a:r>
                  <a:r>
                    <a:rPr lang="en-US" altLang="ja-JP" sz="1000" b="1" dirty="0" smtClean="0">
                      <a:latin typeface="Helvetica" pitchFamily="34" charset="0"/>
                      <a:cs typeface="Helvetica" pitchFamily="34" charset="0"/>
                    </a:rPr>
                    <a:t>/</a:t>
                  </a:r>
                  <a:r>
                    <a:rPr lang="ja-JP" altLang="en-US" sz="1000" b="1" dirty="0" smtClean="0">
                      <a:latin typeface="Helvetica" pitchFamily="34" charset="0"/>
                      <a:cs typeface="Helvetica" pitchFamily="34" charset="0"/>
                    </a:rPr>
                    <a:t> </a:t>
                  </a:r>
                  <a:r>
                    <a:rPr lang="en-US" altLang="ja-JP" sz="1000" b="1" dirty="0" smtClean="0">
                      <a:latin typeface="Helvetica" pitchFamily="34" charset="0"/>
                      <a:cs typeface="Helvetica" pitchFamily="34" charset="0"/>
                    </a:rPr>
                    <a:t>VAMP5</a:t>
                  </a:r>
                  <a:endParaRPr kumimoji="1" lang="ja-JP" altLang="en-US" sz="1000" b="1" dirty="0">
                    <a:latin typeface="Helvetica" pitchFamily="34" charset="0"/>
                    <a:cs typeface="Helvetica" pitchFamily="34" charset="0"/>
                  </a:endParaRPr>
                </a:p>
              </p:txBody>
            </p:sp>
            <p:grpSp>
              <p:nvGrpSpPr>
                <p:cNvPr id="50" name="グループ化 101"/>
                <p:cNvGrpSpPr/>
                <p:nvPr/>
              </p:nvGrpSpPr>
              <p:grpSpPr>
                <a:xfrm>
                  <a:off x="289398" y="1303795"/>
                  <a:ext cx="1246090" cy="364467"/>
                  <a:chOff x="289398" y="1092256"/>
                  <a:chExt cx="1246090" cy="364467"/>
                </a:xfrm>
              </p:grpSpPr>
              <p:pic>
                <p:nvPicPr>
                  <p:cNvPr id="51" name="Picture 3"/>
                  <p:cNvPicPr>
                    <a:picLocks noChangeArrowheads="1"/>
                  </p:cNvPicPr>
                  <p:nvPr/>
                </p:nvPicPr>
                <p:blipFill>
                  <a:blip r:embed="rId5" cstate="print">
                    <a:lum contrast="28000"/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815488" y="1168723"/>
                    <a:ext cx="720000" cy="288000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cxnSp>
                <p:nvCxnSpPr>
                  <p:cNvPr id="52" name="直線コネクタ 51"/>
                  <p:cNvCxnSpPr/>
                  <p:nvPr/>
                </p:nvCxnSpPr>
                <p:spPr>
                  <a:xfrm>
                    <a:off x="693506" y="1236272"/>
                    <a:ext cx="108000" cy="0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53" name="テキスト ボックス 52"/>
                  <p:cNvSpPr txBox="1"/>
                  <p:nvPr/>
                </p:nvSpPr>
                <p:spPr>
                  <a:xfrm>
                    <a:off x="289398" y="1092256"/>
                    <a:ext cx="389850" cy="246221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altLang="ja-JP" sz="1000" dirty="0" smtClean="0">
                        <a:latin typeface="Helvetica" pitchFamily="34" charset="0"/>
                        <a:cs typeface="Helvetica" pitchFamily="34" charset="0"/>
                      </a:rPr>
                      <a:t>2</a:t>
                    </a:r>
                    <a:r>
                      <a:rPr kumimoji="1" lang="en-US" altLang="ja-JP" sz="1000" dirty="0" smtClean="0">
                        <a:latin typeface="Helvetica" pitchFamily="34" charset="0"/>
                        <a:cs typeface="Helvetica" pitchFamily="34" charset="0"/>
                      </a:rPr>
                      <a:t>kb</a:t>
                    </a:r>
                    <a:endParaRPr kumimoji="1" lang="ja-JP" altLang="en-US" sz="1000" dirty="0">
                      <a:latin typeface="Helvetica" pitchFamily="34" charset="0"/>
                      <a:cs typeface="Helvetica" pitchFamily="34" charset="0"/>
                    </a:endParaRPr>
                  </a:p>
                </p:txBody>
              </p:sp>
            </p:grpSp>
          </p:grpSp>
          <p:sp>
            <p:nvSpPr>
              <p:cNvPr id="47" name="テキスト ボックス 46"/>
              <p:cNvSpPr txBox="1"/>
              <p:nvPr/>
            </p:nvSpPr>
            <p:spPr>
              <a:xfrm>
                <a:off x="848681" y="1043735"/>
                <a:ext cx="270030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en-US" altLang="ja-JP" sz="1000" dirty="0" smtClean="0">
                    <a:latin typeface="Helvetica" pitchFamily="34" charset="0"/>
                    <a:cs typeface="Helvetica" pitchFamily="34" charset="0"/>
                  </a:rPr>
                  <a:t>-    </a:t>
                </a:r>
                <a:endParaRPr kumimoji="1" lang="ja-JP" altLang="en-US" sz="1000" dirty="0">
                  <a:latin typeface="Helvetica" pitchFamily="34" charset="0"/>
                  <a:cs typeface="Helvetica" pitchFamily="34" charset="0"/>
                </a:endParaRPr>
              </a:p>
            </p:txBody>
          </p:sp>
          <p:sp>
            <p:nvSpPr>
              <p:cNvPr id="48" name="テキスト ボックス 47"/>
              <p:cNvSpPr txBox="1"/>
              <p:nvPr/>
            </p:nvSpPr>
            <p:spPr>
              <a:xfrm>
                <a:off x="1196625" y="1043735"/>
                <a:ext cx="270030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en-US" altLang="ja-JP" sz="1000" dirty="0" smtClean="0">
                    <a:latin typeface="Helvetica" pitchFamily="34" charset="0"/>
                    <a:cs typeface="Helvetica" pitchFamily="34" charset="0"/>
                  </a:rPr>
                  <a:t>+  </a:t>
                </a:r>
                <a:endParaRPr kumimoji="1" lang="ja-JP" altLang="en-US" sz="1000" dirty="0">
                  <a:latin typeface="Helvetica" pitchFamily="34" charset="0"/>
                  <a:cs typeface="Helvetica" pitchFamily="34" charset="0"/>
                </a:endParaRPr>
              </a:p>
            </p:txBody>
          </p:sp>
        </p:grpSp>
        <p:sp>
          <p:nvSpPr>
            <p:cNvPr id="37" name="テキスト ボックス 36"/>
            <p:cNvSpPr txBox="1"/>
            <p:nvPr/>
          </p:nvSpPr>
          <p:spPr>
            <a:xfrm>
              <a:off x="3354390" y="1556376"/>
              <a:ext cx="452525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800" dirty="0" smtClean="0">
                  <a:latin typeface="Helvetica" pitchFamily="34" charset="0"/>
                  <a:cs typeface="Helvetica" pitchFamily="34" charset="0"/>
                </a:rPr>
                <a:t>0</a:t>
              </a:r>
              <a:endParaRPr kumimoji="1" lang="ja-JP" altLang="en-US" sz="800" dirty="0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38" name="テキスト ボックス 37"/>
            <p:cNvSpPr txBox="1"/>
            <p:nvPr/>
          </p:nvSpPr>
          <p:spPr>
            <a:xfrm>
              <a:off x="2915128" y="1079427"/>
              <a:ext cx="990110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800" dirty="0" smtClean="0">
                  <a:latin typeface="Helvetica" pitchFamily="34" charset="0"/>
                  <a:cs typeface="Helvetica" pitchFamily="34" charset="0"/>
                </a:rPr>
                <a:t>(tag count)</a:t>
              </a:r>
              <a:endParaRPr kumimoji="1" lang="ja-JP" altLang="en-US" sz="800" dirty="0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39" name="右矢印 38"/>
            <p:cNvSpPr/>
            <p:nvPr/>
          </p:nvSpPr>
          <p:spPr>
            <a:xfrm>
              <a:off x="3401870" y="1279085"/>
              <a:ext cx="108000" cy="108000"/>
            </a:xfrm>
            <a:prstGeom prst="rightArrow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 sz="800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40" name="右矢印 39"/>
            <p:cNvSpPr/>
            <p:nvPr/>
          </p:nvSpPr>
          <p:spPr>
            <a:xfrm flipH="1">
              <a:off x="8604460" y="1295775"/>
              <a:ext cx="108000" cy="108000"/>
            </a:xfrm>
            <a:prstGeom prst="rightArrow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41" name="テキスト ボックス 40"/>
            <p:cNvSpPr txBox="1"/>
            <p:nvPr/>
          </p:nvSpPr>
          <p:spPr>
            <a:xfrm>
              <a:off x="611560" y="1247564"/>
              <a:ext cx="35618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000" dirty="0" smtClean="0">
                  <a:latin typeface="Helvetica" pitchFamily="34" charset="0"/>
                  <a:cs typeface="Helvetica" pitchFamily="34" charset="0"/>
                </a:rPr>
                <a:t>RT</a:t>
              </a:r>
              <a:endParaRPr kumimoji="1" lang="ja-JP" altLang="en-US" sz="1000" dirty="0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42" name="テキスト ボックス 41"/>
            <p:cNvSpPr txBox="1"/>
            <p:nvPr/>
          </p:nvSpPr>
          <p:spPr>
            <a:xfrm>
              <a:off x="3599275" y="961647"/>
              <a:ext cx="452525" cy="25194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1000" dirty="0" smtClean="0">
                  <a:latin typeface="Helvetica" pitchFamily="34" charset="0"/>
                  <a:cs typeface="Helvetica" pitchFamily="34" charset="0"/>
                </a:rPr>
                <a:t>TSS</a:t>
              </a:r>
              <a:endParaRPr kumimoji="1" lang="ja-JP" altLang="en-US" sz="1000" dirty="0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43" name="テキスト ボックス 42"/>
            <p:cNvSpPr txBox="1"/>
            <p:nvPr/>
          </p:nvSpPr>
          <p:spPr>
            <a:xfrm rot="10800000" flipH="1" flipV="1">
              <a:off x="4977045" y="953725"/>
              <a:ext cx="657848" cy="25194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1000" dirty="0" smtClean="0">
                  <a:latin typeface="Helvetica" pitchFamily="34" charset="0"/>
                  <a:cs typeface="Helvetica" pitchFamily="34" charset="0"/>
                </a:rPr>
                <a:t>PAS</a:t>
              </a:r>
              <a:endParaRPr kumimoji="1" lang="ja-JP" altLang="en-US" sz="1000" dirty="0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44" name="テキスト ボックス 43"/>
            <p:cNvSpPr txBox="1"/>
            <p:nvPr/>
          </p:nvSpPr>
          <p:spPr>
            <a:xfrm>
              <a:off x="5742130" y="953725"/>
              <a:ext cx="452525" cy="25194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1000" dirty="0" smtClean="0">
                  <a:latin typeface="Helvetica" pitchFamily="34" charset="0"/>
                  <a:cs typeface="Helvetica" pitchFamily="34" charset="0"/>
                </a:rPr>
                <a:t>TSS</a:t>
              </a:r>
              <a:endParaRPr kumimoji="1" lang="ja-JP" altLang="en-US" sz="1000" dirty="0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45" name="テキスト ボックス 44"/>
            <p:cNvSpPr txBox="1"/>
            <p:nvPr/>
          </p:nvSpPr>
          <p:spPr>
            <a:xfrm rot="10800000" flipH="1" flipV="1">
              <a:off x="8445512" y="953725"/>
              <a:ext cx="657848" cy="25194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1000" dirty="0" smtClean="0">
                  <a:latin typeface="Helvetica" pitchFamily="34" charset="0"/>
                  <a:cs typeface="Helvetica" pitchFamily="34" charset="0"/>
                </a:rPr>
                <a:t>PAS</a:t>
              </a:r>
              <a:endParaRPr kumimoji="1" lang="ja-JP" altLang="en-US" sz="1000" dirty="0">
                <a:latin typeface="Helvetica" pitchFamily="34" charset="0"/>
                <a:cs typeface="Helvetica" pitchFamily="34" charset="0"/>
              </a:endParaRPr>
            </a:p>
          </p:txBody>
        </p:sp>
      </p:grpSp>
      <p:grpSp>
        <p:nvGrpSpPr>
          <p:cNvPr id="59" name="グループ化 58"/>
          <p:cNvGrpSpPr/>
          <p:nvPr/>
        </p:nvGrpSpPr>
        <p:grpSpPr>
          <a:xfrm>
            <a:off x="165466" y="2551426"/>
            <a:ext cx="8741697" cy="1114965"/>
            <a:chOff x="165466" y="1863985"/>
            <a:chExt cx="8741697" cy="1114965"/>
          </a:xfrm>
        </p:grpSpPr>
        <p:grpSp>
          <p:nvGrpSpPr>
            <p:cNvPr id="60" name="グループ化 134"/>
            <p:cNvGrpSpPr/>
            <p:nvPr/>
          </p:nvGrpSpPr>
          <p:grpSpPr>
            <a:xfrm>
              <a:off x="3105468" y="2064325"/>
              <a:ext cx="5606992" cy="914625"/>
              <a:chOff x="3240483" y="1988840"/>
              <a:chExt cx="5606992" cy="914625"/>
            </a:xfrm>
          </p:grpSpPr>
          <p:grpSp>
            <p:nvGrpSpPr>
              <p:cNvPr id="79" name="グループ化 97"/>
              <p:cNvGrpSpPr/>
              <p:nvPr/>
            </p:nvGrpSpPr>
            <p:grpSpPr>
              <a:xfrm>
                <a:off x="3536885" y="1988840"/>
                <a:ext cx="5310590" cy="914625"/>
                <a:chOff x="3401870" y="1999000"/>
                <a:chExt cx="5310590" cy="914625"/>
              </a:xfrm>
            </p:grpSpPr>
            <p:pic>
              <p:nvPicPr>
                <p:cNvPr id="81" name="Picture 8"/>
                <p:cNvPicPr>
                  <a:picLocks noChangeAspect="1" noChangeArrowheads="1"/>
                </p:cNvPicPr>
                <p:nvPr/>
              </p:nvPicPr>
              <p:blipFill>
                <a:blip r:embed="rId6" cstate="print">
                  <a:grayscl/>
                </a:blip>
                <a:srcRect l="1241" r="4197" b="-3597"/>
                <a:stretch>
                  <a:fillRect/>
                </a:stretch>
              </p:blipFill>
              <p:spPr bwMode="auto">
                <a:xfrm>
                  <a:off x="3401870" y="1999000"/>
                  <a:ext cx="5310590" cy="75492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grpSp>
              <p:nvGrpSpPr>
                <p:cNvPr id="82" name="グループ化 94"/>
                <p:cNvGrpSpPr/>
                <p:nvPr/>
              </p:nvGrpSpPr>
              <p:grpSpPr>
                <a:xfrm>
                  <a:off x="3647215" y="2444685"/>
                  <a:ext cx="5040560" cy="468940"/>
                  <a:chOff x="3917453" y="915740"/>
                  <a:chExt cx="5442462" cy="450049"/>
                </a:xfrm>
              </p:grpSpPr>
              <p:sp>
                <p:nvSpPr>
                  <p:cNvPr id="83" name="円弧 82"/>
                  <p:cNvSpPr/>
                  <p:nvPr/>
                </p:nvSpPr>
                <p:spPr>
                  <a:xfrm>
                    <a:off x="4218020" y="915740"/>
                    <a:ext cx="4802727" cy="450049"/>
                  </a:xfrm>
                  <a:prstGeom prst="arc">
                    <a:avLst>
                      <a:gd name="adj1" fmla="val 16200000"/>
                      <a:gd name="adj2" fmla="val 0"/>
                    </a:avLst>
                  </a:prstGeom>
                  <a:noFill/>
                  <a:ln w="15875">
                    <a:solidFill>
                      <a:schemeClr val="tx1">
                        <a:lumMod val="85000"/>
                        <a:lumOff val="15000"/>
                      </a:schemeClr>
                    </a:solidFill>
                    <a:prstDash val="sysDot"/>
                    <a:tailEnd type="diamon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latin typeface="Helvetica" pitchFamily="34" charset="0"/>
                      <a:cs typeface="Helvetica" pitchFamily="34" charset="0"/>
                    </a:endParaRPr>
                  </a:p>
                </p:txBody>
              </p:sp>
              <p:sp>
                <p:nvSpPr>
                  <p:cNvPr id="84" name="円弧 83"/>
                  <p:cNvSpPr/>
                  <p:nvPr/>
                </p:nvSpPr>
                <p:spPr>
                  <a:xfrm flipH="1">
                    <a:off x="3917453" y="915740"/>
                    <a:ext cx="5442462" cy="450049"/>
                  </a:xfrm>
                  <a:prstGeom prst="arc">
                    <a:avLst/>
                  </a:prstGeom>
                  <a:noFill/>
                  <a:ln w="15875">
                    <a:solidFill>
                      <a:schemeClr val="tx1">
                        <a:lumMod val="85000"/>
                        <a:lumOff val="15000"/>
                      </a:schemeClr>
                    </a:solidFill>
                    <a:prstDash val="sysDot"/>
                    <a:tailEnd type="diamon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latin typeface="Helvetica" pitchFamily="34" charset="0"/>
                      <a:cs typeface="Helvetica" pitchFamily="34" charset="0"/>
                    </a:endParaRPr>
                  </a:p>
                </p:txBody>
              </p:sp>
            </p:grpSp>
          </p:grpSp>
          <p:sp>
            <p:nvSpPr>
              <p:cNvPr id="80" name="テキスト ボックス 79"/>
              <p:cNvSpPr txBox="1"/>
              <p:nvPr/>
            </p:nvSpPr>
            <p:spPr>
              <a:xfrm>
                <a:off x="3240483" y="2327981"/>
                <a:ext cx="540060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en-US" altLang="ja-JP" sz="800" dirty="0" smtClean="0">
                    <a:latin typeface="Helvetica" pitchFamily="34" charset="0"/>
                    <a:cs typeface="Helvetica" pitchFamily="34" charset="0"/>
                  </a:rPr>
                  <a:t>10000</a:t>
                </a:r>
                <a:endParaRPr kumimoji="1" lang="ja-JP" altLang="en-US" sz="800" dirty="0">
                  <a:latin typeface="Helvetica" pitchFamily="34" charset="0"/>
                  <a:cs typeface="Helvetica" pitchFamily="34" charset="0"/>
                </a:endParaRPr>
              </a:p>
            </p:txBody>
          </p:sp>
        </p:grpSp>
        <p:grpSp>
          <p:nvGrpSpPr>
            <p:cNvPr id="61" name="グループ化 139"/>
            <p:cNvGrpSpPr/>
            <p:nvPr/>
          </p:nvGrpSpPr>
          <p:grpSpPr>
            <a:xfrm>
              <a:off x="165466" y="2268825"/>
              <a:ext cx="2595738" cy="486481"/>
              <a:chOff x="165466" y="2012649"/>
              <a:chExt cx="2595738" cy="486481"/>
            </a:xfrm>
          </p:grpSpPr>
          <p:grpSp>
            <p:nvGrpSpPr>
              <p:cNvPr id="71" name="グループ化 105"/>
              <p:cNvGrpSpPr/>
              <p:nvPr/>
            </p:nvGrpSpPr>
            <p:grpSpPr>
              <a:xfrm>
                <a:off x="165466" y="2093412"/>
                <a:ext cx="2595738" cy="405718"/>
                <a:chOff x="165466" y="2054368"/>
                <a:chExt cx="2595738" cy="405718"/>
              </a:xfrm>
            </p:grpSpPr>
            <p:sp>
              <p:nvSpPr>
                <p:cNvPr id="74" name="テキスト ボックス 73"/>
                <p:cNvSpPr txBox="1"/>
                <p:nvPr/>
              </p:nvSpPr>
              <p:spPr>
                <a:xfrm>
                  <a:off x="1691680" y="2213865"/>
                  <a:ext cx="1069524" cy="24622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ja-JP" sz="1000" b="1" dirty="0" smtClean="0">
                      <a:latin typeface="Helvetica" pitchFamily="34" charset="0"/>
                      <a:cs typeface="Helvetica" pitchFamily="34" charset="0"/>
                    </a:rPr>
                    <a:t>HLA-A</a:t>
                  </a:r>
                  <a:r>
                    <a:rPr lang="ja-JP" altLang="en-US" sz="1000" b="1" dirty="0" smtClean="0">
                      <a:latin typeface="Helvetica" pitchFamily="34" charset="0"/>
                      <a:cs typeface="Helvetica" pitchFamily="34" charset="0"/>
                    </a:rPr>
                    <a:t> </a:t>
                  </a:r>
                  <a:r>
                    <a:rPr lang="en-US" altLang="ja-JP" sz="1000" b="1" dirty="0" smtClean="0">
                      <a:latin typeface="Helvetica" pitchFamily="34" charset="0"/>
                      <a:cs typeface="Helvetica" pitchFamily="34" charset="0"/>
                    </a:rPr>
                    <a:t>/ HLA-J</a:t>
                  </a:r>
                  <a:endParaRPr kumimoji="1" lang="ja-JP" altLang="en-US" sz="1000" b="1" dirty="0">
                    <a:latin typeface="Helvetica" pitchFamily="34" charset="0"/>
                    <a:cs typeface="Helvetica" pitchFamily="34" charset="0"/>
                  </a:endParaRPr>
                </a:p>
              </p:txBody>
            </p:sp>
            <p:grpSp>
              <p:nvGrpSpPr>
                <p:cNvPr id="75" name="グループ化 100"/>
                <p:cNvGrpSpPr/>
                <p:nvPr/>
              </p:nvGrpSpPr>
              <p:grpSpPr>
                <a:xfrm>
                  <a:off x="165466" y="2054368"/>
                  <a:ext cx="1370022" cy="405319"/>
                  <a:chOff x="165466" y="1625879"/>
                  <a:chExt cx="1370022" cy="405319"/>
                </a:xfrm>
              </p:grpSpPr>
              <p:pic>
                <p:nvPicPr>
                  <p:cNvPr id="76" name="Picture 5"/>
                  <p:cNvPicPr>
                    <a:picLocks noChangeArrowheads="1"/>
                  </p:cNvPicPr>
                  <p:nvPr/>
                </p:nvPicPr>
                <p:blipFill>
                  <a:blip r:embed="rId7" cstate="print">
                    <a:lum contrast="28000"/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815488" y="1743198"/>
                    <a:ext cx="720000" cy="288000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cxnSp>
                <p:nvCxnSpPr>
                  <p:cNvPr id="77" name="直線コネクタ 76"/>
                  <p:cNvCxnSpPr/>
                  <p:nvPr/>
                </p:nvCxnSpPr>
                <p:spPr>
                  <a:xfrm>
                    <a:off x="693506" y="1775801"/>
                    <a:ext cx="108000" cy="0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78" name="テキスト ボックス 77"/>
                  <p:cNvSpPr txBox="1"/>
                  <p:nvPr/>
                </p:nvSpPr>
                <p:spPr>
                  <a:xfrm>
                    <a:off x="165466" y="1625879"/>
                    <a:ext cx="495649" cy="246221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kumimoji="1" lang="en-US" altLang="ja-JP" sz="1000" dirty="0" smtClean="0">
                        <a:latin typeface="Helvetica" pitchFamily="34" charset="0"/>
                        <a:cs typeface="Helvetica" pitchFamily="34" charset="0"/>
                      </a:rPr>
                      <a:t>1.5kb</a:t>
                    </a:r>
                    <a:endParaRPr kumimoji="1" lang="ja-JP" altLang="en-US" sz="1000" dirty="0">
                      <a:latin typeface="Helvetica" pitchFamily="34" charset="0"/>
                      <a:cs typeface="Helvetica" pitchFamily="34" charset="0"/>
                    </a:endParaRPr>
                  </a:p>
                </p:txBody>
              </p:sp>
            </p:grpSp>
          </p:grpSp>
          <p:sp>
            <p:nvSpPr>
              <p:cNvPr id="72" name="テキスト ボックス 71"/>
              <p:cNvSpPr txBox="1"/>
              <p:nvPr/>
            </p:nvSpPr>
            <p:spPr>
              <a:xfrm>
                <a:off x="881590" y="2012649"/>
                <a:ext cx="270030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en-US" altLang="ja-JP" sz="1000" dirty="0" smtClean="0">
                    <a:latin typeface="Helvetica" pitchFamily="34" charset="0"/>
                    <a:cs typeface="Helvetica" pitchFamily="34" charset="0"/>
                  </a:rPr>
                  <a:t>-    </a:t>
                </a:r>
                <a:endParaRPr kumimoji="1" lang="ja-JP" altLang="en-US" sz="1000" dirty="0">
                  <a:latin typeface="Helvetica" pitchFamily="34" charset="0"/>
                  <a:cs typeface="Helvetica" pitchFamily="34" charset="0"/>
                </a:endParaRPr>
              </a:p>
            </p:txBody>
          </p:sp>
          <p:sp>
            <p:nvSpPr>
              <p:cNvPr id="73" name="テキスト ボックス 72"/>
              <p:cNvSpPr txBox="1"/>
              <p:nvPr/>
            </p:nvSpPr>
            <p:spPr>
              <a:xfrm>
                <a:off x="1229534" y="2012649"/>
                <a:ext cx="270030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en-US" altLang="ja-JP" sz="1000" dirty="0" smtClean="0">
                    <a:latin typeface="Helvetica" pitchFamily="34" charset="0"/>
                    <a:cs typeface="Helvetica" pitchFamily="34" charset="0"/>
                  </a:rPr>
                  <a:t>+  </a:t>
                </a:r>
                <a:endParaRPr kumimoji="1" lang="ja-JP" altLang="en-US" sz="1000" dirty="0">
                  <a:latin typeface="Helvetica" pitchFamily="34" charset="0"/>
                  <a:cs typeface="Helvetica" pitchFamily="34" charset="0"/>
                </a:endParaRPr>
              </a:p>
            </p:txBody>
          </p:sp>
        </p:grpSp>
        <p:sp>
          <p:nvSpPr>
            <p:cNvPr id="62" name="テキスト ボックス 61"/>
            <p:cNvSpPr txBox="1"/>
            <p:nvPr/>
          </p:nvSpPr>
          <p:spPr>
            <a:xfrm>
              <a:off x="3313293" y="2679108"/>
              <a:ext cx="452525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800" dirty="0" smtClean="0">
                  <a:latin typeface="Helvetica" pitchFamily="34" charset="0"/>
                  <a:cs typeface="Helvetica" pitchFamily="34" charset="0"/>
                </a:rPr>
                <a:t>0</a:t>
              </a:r>
              <a:endParaRPr kumimoji="1" lang="ja-JP" altLang="en-US" sz="800" dirty="0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63" name="テキスト ボックス 62"/>
            <p:cNvSpPr txBox="1"/>
            <p:nvPr/>
          </p:nvSpPr>
          <p:spPr>
            <a:xfrm>
              <a:off x="2887969" y="2168860"/>
              <a:ext cx="990110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800" dirty="0" smtClean="0">
                  <a:latin typeface="Helvetica" pitchFamily="34" charset="0"/>
                  <a:cs typeface="Helvetica" pitchFamily="34" charset="0"/>
                </a:rPr>
                <a:t>(tag count)</a:t>
              </a:r>
              <a:endParaRPr kumimoji="1" lang="ja-JP" altLang="en-US" sz="800" dirty="0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64" name="右矢印 63"/>
            <p:cNvSpPr/>
            <p:nvPr/>
          </p:nvSpPr>
          <p:spPr>
            <a:xfrm flipH="1">
              <a:off x="8352420" y="2375895"/>
              <a:ext cx="108000" cy="108000"/>
            </a:xfrm>
            <a:prstGeom prst="rightArrow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65" name="右矢印 64"/>
            <p:cNvSpPr/>
            <p:nvPr/>
          </p:nvSpPr>
          <p:spPr>
            <a:xfrm>
              <a:off x="3401870" y="2348880"/>
              <a:ext cx="108000" cy="108000"/>
            </a:xfrm>
            <a:prstGeom prst="rightArrow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 sz="800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66" name="テキスト ボックス 65"/>
            <p:cNvSpPr txBox="1"/>
            <p:nvPr/>
          </p:nvSpPr>
          <p:spPr>
            <a:xfrm>
              <a:off x="656565" y="2282679"/>
              <a:ext cx="35618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000" dirty="0" smtClean="0">
                  <a:latin typeface="Helvetica" pitchFamily="34" charset="0"/>
                  <a:cs typeface="Helvetica" pitchFamily="34" charset="0"/>
                </a:rPr>
                <a:t>RT</a:t>
              </a:r>
              <a:endParaRPr kumimoji="1" lang="ja-JP" altLang="en-US" sz="1000" dirty="0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67" name="テキスト ボックス 66"/>
            <p:cNvSpPr txBox="1"/>
            <p:nvPr/>
          </p:nvSpPr>
          <p:spPr>
            <a:xfrm>
              <a:off x="3311860" y="1871908"/>
              <a:ext cx="452525" cy="25194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1000" dirty="0" smtClean="0">
                  <a:latin typeface="Helvetica" pitchFamily="34" charset="0"/>
                  <a:cs typeface="Helvetica" pitchFamily="34" charset="0"/>
                </a:rPr>
                <a:t>TSS</a:t>
              </a:r>
              <a:endParaRPr kumimoji="1" lang="ja-JP" altLang="en-US" sz="1000" dirty="0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68" name="テキスト ボックス 67"/>
            <p:cNvSpPr txBox="1"/>
            <p:nvPr/>
          </p:nvSpPr>
          <p:spPr>
            <a:xfrm rot="10800000" flipH="1" flipV="1">
              <a:off x="3676265" y="1863985"/>
              <a:ext cx="657848" cy="25194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1000" dirty="0" smtClean="0">
                  <a:latin typeface="Helvetica" pitchFamily="34" charset="0"/>
                  <a:cs typeface="Helvetica" pitchFamily="34" charset="0"/>
                </a:rPr>
                <a:t>PAS</a:t>
              </a:r>
              <a:endParaRPr kumimoji="1" lang="ja-JP" altLang="en-US" sz="1000" dirty="0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69" name="テキスト ボックス 68"/>
            <p:cNvSpPr txBox="1"/>
            <p:nvPr/>
          </p:nvSpPr>
          <p:spPr>
            <a:xfrm>
              <a:off x="7762990" y="2098363"/>
              <a:ext cx="452525" cy="25194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1000" dirty="0" smtClean="0">
                  <a:latin typeface="Helvetica" pitchFamily="34" charset="0"/>
                  <a:cs typeface="Helvetica" pitchFamily="34" charset="0"/>
                </a:rPr>
                <a:t>TSS</a:t>
              </a:r>
              <a:endParaRPr kumimoji="1" lang="ja-JP" altLang="en-US" sz="1000" dirty="0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70" name="テキスト ボックス 69"/>
            <p:cNvSpPr txBox="1"/>
            <p:nvPr/>
          </p:nvSpPr>
          <p:spPr>
            <a:xfrm rot="10800000" flipH="1" flipV="1">
              <a:off x="8249315" y="2090440"/>
              <a:ext cx="657848" cy="25194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1000" dirty="0" smtClean="0">
                  <a:latin typeface="Helvetica" pitchFamily="34" charset="0"/>
                  <a:cs typeface="Helvetica" pitchFamily="34" charset="0"/>
                </a:rPr>
                <a:t>PAS</a:t>
              </a:r>
              <a:endParaRPr kumimoji="1" lang="ja-JP" altLang="en-US" sz="1000" dirty="0">
                <a:latin typeface="Helvetica" pitchFamily="34" charset="0"/>
                <a:cs typeface="Helvetica" pitchFamily="34" charset="0"/>
              </a:endParaRPr>
            </a:p>
          </p:txBody>
        </p:sp>
      </p:grpSp>
      <p:grpSp>
        <p:nvGrpSpPr>
          <p:cNvPr id="85" name="グループ化 84"/>
          <p:cNvGrpSpPr/>
          <p:nvPr/>
        </p:nvGrpSpPr>
        <p:grpSpPr>
          <a:xfrm>
            <a:off x="161510" y="3939707"/>
            <a:ext cx="8501580" cy="1016178"/>
            <a:chOff x="161510" y="2851858"/>
            <a:chExt cx="8501580" cy="1016178"/>
          </a:xfrm>
        </p:grpSpPr>
        <p:grpSp>
          <p:nvGrpSpPr>
            <p:cNvPr id="86" name="グループ化 133"/>
            <p:cNvGrpSpPr/>
            <p:nvPr/>
          </p:nvGrpSpPr>
          <p:grpSpPr>
            <a:xfrm>
              <a:off x="3185158" y="3051161"/>
              <a:ext cx="5167263" cy="798500"/>
              <a:chOff x="3320173" y="2899100"/>
              <a:chExt cx="5167263" cy="798500"/>
            </a:xfrm>
          </p:grpSpPr>
          <p:pic>
            <p:nvPicPr>
              <p:cNvPr id="105" name="Picture 11"/>
              <p:cNvPicPr>
                <a:picLocks noChangeAspect="1" noChangeArrowheads="1"/>
              </p:cNvPicPr>
              <p:nvPr/>
            </p:nvPicPr>
            <p:blipFill>
              <a:blip r:embed="rId8" cstate="print">
                <a:grayscl/>
              </a:blip>
              <a:srcRect/>
              <a:stretch>
                <a:fillRect/>
              </a:stretch>
            </p:blipFill>
            <p:spPr bwMode="auto">
              <a:xfrm>
                <a:off x="3716905" y="2899100"/>
                <a:ext cx="4680000" cy="70932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grpSp>
            <p:nvGrpSpPr>
              <p:cNvPr id="106" name="グループ化 113"/>
              <p:cNvGrpSpPr/>
              <p:nvPr/>
            </p:nvGrpSpPr>
            <p:grpSpPr>
              <a:xfrm>
                <a:off x="4346976" y="3408680"/>
                <a:ext cx="4140460" cy="288920"/>
                <a:chOff x="3917453" y="876735"/>
                <a:chExt cx="5442462" cy="450049"/>
              </a:xfrm>
            </p:grpSpPr>
            <p:sp>
              <p:nvSpPr>
                <p:cNvPr id="108" name="円弧 107"/>
                <p:cNvSpPr/>
                <p:nvPr/>
              </p:nvSpPr>
              <p:spPr>
                <a:xfrm>
                  <a:off x="4218019" y="876735"/>
                  <a:ext cx="4802727" cy="450049"/>
                </a:xfrm>
                <a:prstGeom prst="arc">
                  <a:avLst>
                    <a:gd name="adj1" fmla="val 16200000"/>
                    <a:gd name="adj2" fmla="val 0"/>
                  </a:avLst>
                </a:prstGeom>
                <a:noFill/>
                <a:ln w="15875">
                  <a:solidFill>
                    <a:schemeClr val="tx1">
                      <a:lumMod val="85000"/>
                      <a:lumOff val="15000"/>
                    </a:schemeClr>
                  </a:solidFill>
                  <a:prstDash val="sysDot"/>
                  <a:tailEnd type="diamon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latin typeface="Helvetica" pitchFamily="34" charset="0"/>
                    <a:cs typeface="Helvetica" pitchFamily="34" charset="0"/>
                  </a:endParaRPr>
                </a:p>
              </p:txBody>
            </p:sp>
            <p:sp>
              <p:nvSpPr>
                <p:cNvPr id="109" name="円弧 108"/>
                <p:cNvSpPr/>
                <p:nvPr/>
              </p:nvSpPr>
              <p:spPr>
                <a:xfrm flipH="1">
                  <a:off x="3917453" y="876735"/>
                  <a:ext cx="5442462" cy="450049"/>
                </a:xfrm>
                <a:prstGeom prst="arc">
                  <a:avLst/>
                </a:prstGeom>
                <a:noFill/>
                <a:ln w="15875">
                  <a:solidFill>
                    <a:schemeClr val="tx1">
                      <a:lumMod val="85000"/>
                      <a:lumOff val="15000"/>
                    </a:schemeClr>
                  </a:solidFill>
                  <a:prstDash val="sysDot"/>
                  <a:tailEnd type="diamon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latin typeface="Helvetica" pitchFamily="34" charset="0"/>
                    <a:cs typeface="Helvetica" pitchFamily="34" charset="0"/>
                  </a:endParaRPr>
                </a:p>
              </p:txBody>
            </p:sp>
          </p:grpSp>
          <p:sp>
            <p:nvSpPr>
              <p:cNvPr id="107" name="テキスト ボックス 106"/>
              <p:cNvSpPr txBox="1"/>
              <p:nvPr/>
            </p:nvSpPr>
            <p:spPr>
              <a:xfrm>
                <a:off x="3320173" y="3093899"/>
                <a:ext cx="540060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en-US" altLang="ja-JP" sz="800" dirty="0" smtClean="0">
                    <a:latin typeface="Helvetica" pitchFamily="34" charset="0"/>
                    <a:cs typeface="Helvetica" pitchFamily="34" charset="0"/>
                  </a:rPr>
                  <a:t>30000</a:t>
                </a:r>
                <a:endParaRPr kumimoji="1" lang="ja-JP" altLang="en-US" sz="800" dirty="0">
                  <a:latin typeface="Helvetica" pitchFamily="34" charset="0"/>
                  <a:cs typeface="Helvetica" pitchFamily="34" charset="0"/>
                </a:endParaRPr>
              </a:p>
            </p:txBody>
          </p:sp>
        </p:grpSp>
        <p:grpSp>
          <p:nvGrpSpPr>
            <p:cNvPr id="87" name="グループ化 138"/>
            <p:cNvGrpSpPr/>
            <p:nvPr/>
          </p:nvGrpSpPr>
          <p:grpSpPr>
            <a:xfrm>
              <a:off x="161510" y="3230429"/>
              <a:ext cx="2622136" cy="488532"/>
              <a:chOff x="161510" y="2912749"/>
              <a:chExt cx="2622136" cy="488532"/>
            </a:xfrm>
          </p:grpSpPr>
          <p:grpSp>
            <p:nvGrpSpPr>
              <p:cNvPr id="97" name="グループ化 104"/>
              <p:cNvGrpSpPr/>
              <p:nvPr/>
            </p:nvGrpSpPr>
            <p:grpSpPr>
              <a:xfrm>
                <a:off x="161510" y="2976898"/>
                <a:ext cx="2622136" cy="424383"/>
                <a:chOff x="161510" y="2845793"/>
                <a:chExt cx="2622136" cy="424383"/>
              </a:xfrm>
            </p:grpSpPr>
            <p:sp>
              <p:nvSpPr>
                <p:cNvPr id="100" name="テキスト ボックス 99"/>
                <p:cNvSpPr txBox="1"/>
                <p:nvPr/>
              </p:nvSpPr>
              <p:spPr>
                <a:xfrm>
                  <a:off x="1691680" y="3023955"/>
                  <a:ext cx="1091966" cy="24622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ja-JP" sz="1000" b="1" dirty="0" smtClean="0">
                      <a:latin typeface="Helvetica" pitchFamily="34" charset="0"/>
                      <a:cs typeface="Helvetica" pitchFamily="34" charset="0"/>
                    </a:rPr>
                    <a:t>RPLP2</a:t>
                  </a:r>
                  <a:r>
                    <a:rPr lang="ja-JP" altLang="en-US" sz="1000" b="1" dirty="0" smtClean="0">
                      <a:latin typeface="Helvetica" pitchFamily="34" charset="0"/>
                      <a:cs typeface="Helvetica" pitchFamily="34" charset="0"/>
                    </a:rPr>
                    <a:t> </a:t>
                  </a:r>
                  <a:r>
                    <a:rPr lang="en-US" altLang="ja-JP" sz="1000" b="1" dirty="0" smtClean="0">
                      <a:latin typeface="Helvetica" pitchFamily="34" charset="0"/>
                      <a:cs typeface="Helvetica" pitchFamily="34" charset="0"/>
                    </a:rPr>
                    <a:t>/ CD151</a:t>
                  </a:r>
                  <a:endParaRPr kumimoji="1" lang="ja-JP" altLang="en-US" sz="1000" b="1" dirty="0">
                    <a:latin typeface="Helvetica" pitchFamily="34" charset="0"/>
                    <a:cs typeface="Helvetica" pitchFamily="34" charset="0"/>
                  </a:endParaRPr>
                </a:p>
              </p:txBody>
            </p:sp>
            <p:grpSp>
              <p:nvGrpSpPr>
                <p:cNvPr id="101" name="グループ化 99"/>
                <p:cNvGrpSpPr/>
                <p:nvPr/>
              </p:nvGrpSpPr>
              <p:grpSpPr>
                <a:xfrm>
                  <a:off x="161510" y="2845793"/>
                  <a:ext cx="1373978" cy="388171"/>
                  <a:chOff x="161510" y="2611957"/>
                  <a:chExt cx="1373978" cy="388171"/>
                </a:xfrm>
              </p:grpSpPr>
              <p:pic>
                <p:nvPicPr>
                  <p:cNvPr id="102" name="Picture 7"/>
                  <p:cNvPicPr>
                    <a:picLocks noChangeArrowheads="1"/>
                  </p:cNvPicPr>
                  <p:nvPr/>
                </p:nvPicPr>
                <p:blipFill>
                  <a:blip r:embed="rId9" cstate="print">
                    <a:lum contrast="28000"/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815488" y="2712128"/>
                    <a:ext cx="720000" cy="288000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cxnSp>
                <p:nvCxnSpPr>
                  <p:cNvPr id="103" name="直線コネクタ 102"/>
                  <p:cNvCxnSpPr/>
                  <p:nvPr/>
                </p:nvCxnSpPr>
                <p:spPr>
                  <a:xfrm>
                    <a:off x="696471" y="2778007"/>
                    <a:ext cx="108000" cy="0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04" name="テキスト ボックス 103"/>
                  <p:cNvSpPr txBox="1"/>
                  <p:nvPr/>
                </p:nvSpPr>
                <p:spPr>
                  <a:xfrm>
                    <a:off x="161510" y="2611957"/>
                    <a:ext cx="495649" cy="246221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kumimoji="1" lang="en-US" altLang="ja-JP" sz="1000" dirty="0" smtClean="0">
                        <a:latin typeface="Helvetica" pitchFamily="34" charset="0"/>
                        <a:cs typeface="Helvetica" pitchFamily="34" charset="0"/>
                      </a:rPr>
                      <a:t>1.2kb</a:t>
                    </a:r>
                    <a:endParaRPr kumimoji="1" lang="ja-JP" altLang="en-US" sz="1000" dirty="0">
                      <a:latin typeface="Helvetica" pitchFamily="34" charset="0"/>
                      <a:cs typeface="Helvetica" pitchFamily="34" charset="0"/>
                    </a:endParaRPr>
                  </a:p>
                </p:txBody>
              </p:sp>
            </p:grpSp>
          </p:grpSp>
          <p:sp>
            <p:nvSpPr>
              <p:cNvPr id="98" name="テキスト ボックス 97"/>
              <p:cNvSpPr txBox="1"/>
              <p:nvPr/>
            </p:nvSpPr>
            <p:spPr>
              <a:xfrm>
                <a:off x="893686" y="2912749"/>
                <a:ext cx="270030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en-US" altLang="ja-JP" sz="1000" dirty="0" smtClean="0">
                    <a:latin typeface="Helvetica" pitchFamily="34" charset="0"/>
                    <a:cs typeface="Helvetica" pitchFamily="34" charset="0"/>
                  </a:rPr>
                  <a:t>-    </a:t>
                </a:r>
                <a:endParaRPr kumimoji="1" lang="ja-JP" altLang="en-US" sz="1000" dirty="0">
                  <a:latin typeface="Helvetica" pitchFamily="34" charset="0"/>
                  <a:cs typeface="Helvetica" pitchFamily="34" charset="0"/>
                </a:endParaRPr>
              </a:p>
            </p:txBody>
          </p:sp>
          <p:sp>
            <p:nvSpPr>
              <p:cNvPr id="99" name="テキスト ボックス 98"/>
              <p:cNvSpPr txBox="1"/>
              <p:nvPr/>
            </p:nvSpPr>
            <p:spPr>
              <a:xfrm>
                <a:off x="1241630" y="2912749"/>
                <a:ext cx="270030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en-US" altLang="ja-JP" sz="1000" dirty="0" smtClean="0">
                    <a:latin typeface="Helvetica" pitchFamily="34" charset="0"/>
                    <a:cs typeface="Helvetica" pitchFamily="34" charset="0"/>
                  </a:rPr>
                  <a:t>+  </a:t>
                </a:r>
                <a:endParaRPr kumimoji="1" lang="ja-JP" altLang="en-US" sz="1000" dirty="0">
                  <a:latin typeface="Helvetica" pitchFamily="34" charset="0"/>
                  <a:cs typeface="Helvetica" pitchFamily="34" charset="0"/>
                </a:endParaRPr>
              </a:p>
            </p:txBody>
          </p:sp>
        </p:grpSp>
        <p:sp>
          <p:nvSpPr>
            <p:cNvPr id="88" name="テキスト ボックス 87"/>
            <p:cNvSpPr txBox="1"/>
            <p:nvPr/>
          </p:nvSpPr>
          <p:spPr>
            <a:xfrm>
              <a:off x="3423369" y="3652592"/>
              <a:ext cx="452525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800" dirty="0" smtClean="0">
                  <a:latin typeface="Helvetica" pitchFamily="34" charset="0"/>
                  <a:cs typeface="Helvetica" pitchFamily="34" charset="0"/>
                </a:rPr>
                <a:t>0</a:t>
              </a:r>
              <a:endParaRPr kumimoji="1" lang="ja-JP" altLang="en-US" sz="800" dirty="0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89" name="テキスト ボックス 88"/>
            <p:cNvSpPr txBox="1"/>
            <p:nvPr/>
          </p:nvSpPr>
          <p:spPr>
            <a:xfrm>
              <a:off x="2915128" y="3093899"/>
              <a:ext cx="990110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800" dirty="0" smtClean="0">
                  <a:latin typeface="Helvetica" pitchFamily="34" charset="0"/>
                  <a:cs typeface="Helvetica" pitchFamily="34" charset="0"/>
                </a:rPr>
                <a:t>(tag count)</a:t>
              </a:r>
              <a:endParaRPr kumimoji="1" lang="ja-JP" altLang="en-US" sz="800" dirty="0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90" name="右矢印 89"/>
            <p:cNvSpPr/>
            <p:nvPr/>
          </p:nvSpPr>
          <p:spPr>
            <a:xfrm flipH="1">
              <a:off x="8082390" y="3248980"/>
              <a:ext cx="108000" cy="108000"/>
            </a:xfrm>
            <a:prstGeom prst="rightArrow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91" name="右矢印 90"/>
            <p:cNvSpPr/>
            <p:nvPr/>
          </p:nvSpPr>
          <p:spPr>
            <a:xfrm>
              <a:off x="4013950" y="3230990"/>
              <a:ext cx="108000" cy="108000"/>
            </a:xfrm>
            <a:prstGeom prst="rightArrow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 sz="800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92" name="テキスト ボックス 91"/>
            <p:cNvSpPr txBox="1"/>
            <p:nvPr/>
          </p:nvSpPr>
          <p:spPr>
            <a:xfrm>
              <a:off x="656565" y="3200625"/>
              <a:ext cx="35618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000" dirty="0" smtClean="0">
                  <a:latin typeface="Helvetica" pitchFamily="34" charset="0"/>
                  <a:cs typeface="Helvetica" pitchFamily="34" charset="0"/>
                </a:rPr>
                <a:t>RT</a:t>
              </a:r>
              <a:endParaRPr kumimoji="1" lang="ja-JP" altLang="en-US" sz="1000" dirty="0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93" name="テキスト ボックス 92"/>
            <p:cNvSpPr txBox="1"/>
            <p:nvPr/>
          </p:nvSpPr>
          <p:spPr>
            <a:xfrm>
              <a:off x="3802550" y="2851858"/>
              <a:ext cx="452525" cy="25194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1000" dirty="0" smtClean="0">
                  <a:latin typeface="Helvetica" pitchFamily="34" charset="0"/>
                  <a:cs typeface="Helvetica" pitchFamily="34" charset="0"/>
                </a:rPr>
                <a:t>TSS</a:t>
              </a:r>
              <a:endParaRPr kumimoji="1" lang="ja-JP" altLang="en-US" sz="1000" dirty="0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94" name="テキスト ボックス 93"/>
            <p:cNvSpPr txBox="1"/>
            <p:nvPr/>
          </p:nvSpPr>
          <p:spPr>
            <a:xfrm rot="10800000" flipH="1" flipV="1">
              <a:off x="4441275" y="2854095"/>
              <a:ext cx="657848" cy="25194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1000" dirty="0" smtClean="0">
                  <a:latin typeface="Helvetica" pitchFamily="34" charset="0"/>
                  <a:cs typeface="Helvetica" pitchFamily="34" charset="0"/>
                </a:rPr>
                <a:t>PAS</a:t>
              </a:r>
              <a:endParaRPr kumimoji="1" lang="ja-JP" altLang="en-US" sz="1000" dirty="0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95" name="テキスト ボックス 94"/>
            <p:cNvSpPr txBox="1"/>
            <p:nvPr/>
          </p:nvSpPr>
          <p:spPr>
            <a:xfrm>
              <a:off x="7096487" y="2868620"/>
              <a:ext cx="452525" cy="25194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1000" dirty="0" smtClean="0">
                  <a:latin typeface="Helvetica" pitchFamily="34" charset="0"/>
                  <a:cs typeface="Helvetica" pitchFamily="34" charset="0"/>
                </a:rPr>
                <a:t>TSS</a:t>
              </a:r>
              <a:endParaRPr kumimoji="1" lang="ja-JP" altLang="en-US" sz="1000" dirty="0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96" name="テキスト ボックス 95"/>
            <p:cNvSpPr txBox="1"/>
            <p:nvPr/>
          </p:nvSpPr>
          <p:spPr>
            <a:xfrm rot="10800000" flipH="1" flipV="1">
              <a:off x="8005242" y="2870857"/>
              <a:ext cx="657848" cy="25194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1000" dirty="0" smtClean="0">
                  <a:latin typeface="Helvetica" pitchFamily="34" charset="0"/>
                  <a:cs typeface="Helvetica" pitchFamily="34" charset="0"/>
                </a:rPr>
                <a:t>PAS</a:t>
              </a:r>
              <a:endParaRPr kumimoji="1" lang="ja-JP" altLang="en-US" sz="1000" dirty="0">
                <a:latin typeface="Helvetica" pitchFamily="34" charset="0"/>
                <a:cs typeface="Helvetica" pitchFamily="34" charset="0"/>
              </a:endParaRPr>
            </a:p>
          </p:txBody>
        </p:sp>
      </p:grpSp>
      <p:grpSp>
        <p:nvGrpSpPr>
          <p:cNvPr id="110" name="グループ化 109"/>
          <p:cNvGrpSpPr/>
          <p:nvPr/>
        </p:nvGrpSpPr>
        <p:grpSpPr>
          <a:xfrm>
            <a:off x="206515" y="5229200"/>
            <a:ext cx="8730970" cy="1135610"/>
            <a:chOff x="161510" y="3879050"/>
            <a:chExt cx="8730970" cy="1135610"/>
          </a:xfrm>
        </p:grpSpPr>
        <p:grpSp>
          <p:nvGrpSpPr>
            <p:cNvPr id="111" name="グループ化 132"/>
            <p:cNvGrpSpPr/>
            <p:nvPr/>
          </p:nvGrpSpPr>
          <p:grpSpPr>
            <a:xfrm>
              <a:off x="3356865" y="4085185"/>
              <a:ext cx="5292020" cy="918990"/>
              <a:chOff x="3491880" y="3860160"/>
              <a:chExt cx="5292020" cy="918990"/>
            </a:xfrm>
          </p:grpSpPr>
          <p:pic>
            <p:nvPicPr>
              <p:cNvPr id="130" name="Picture 9"/>
              <p:cNvPicPr>
                <a:picLocks noChangeAspect="1" noChangeArrowheads="1"/>
              </p:cNvPicPr>
              <p:nvPr/>
            </p:nvPicPr>
            <p:blipFill>
              <a:blip r:embed="rId10" cstate="print">
                <a:grayscl/>
              </a:blip>
              <a:srcRect/>
              <a:stretch>
                <a:fillRect/>
              </a:stretch>
            </p:blipFill>
            <p:spPr bwMode="auto">
              <a:xfrm>
                <a:off x="3671900" y="3860160"/>
                <a:ext cx="5112000" cy="79646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grpSp>
            <p:nvGrpSpPr>
              <p:cNvPr id="131" name="グループ化 89"/>
              <p:cNvGrpSpPr/>
              <p:nvPr/>
            </p:nvGrpSpPr>
            <p:grpSpPr>
              <a:xfrm>
                <a:off x="3716904" y="4355215"/>
                <a:ext cx="4995555" cy="423935"/>
                <a:chOff x="3917453" y="876735"/>
                <a:chExt cx="5442462" cy="450049"/>
              </a:xfrm>
            </p:grpSpPr>
            <p:sp>
              <p:nvSpPr>
                <p:cNvPr id="133" name="円弧 132"/>
                <p:cNvSpPr/>
                <p:nvPr/>
              </p:nvSpPr>
              <p:spPr>
                <a:xfrm>
                  <a:off x="4218019" y="876735"/>
                  <a:ext cx="4802727" cy="450049"/>
                </a:xfrm>
                <a:prstGeom prst="arc">
                  <a:avLst>
                    <a:gd name="adj1" fmla="val 16200000"/>
                    <a:gd name="adj2" fmla="val 0"/>
                  </a:avLst>
                </a:prstGeom>
                <a:noFill/>
                <a:ln w="15875">
                  <a:solidFill>
                    <a:schemeClr val="tx1">
                      <a:lumMod val="85000"/>
                      <a:lumOff val="15000"/>
                    </a:schemeClr>
                  </a:solidFill>
                  <a:prstDash val="sysDot"/>
                  <a:tailEnd type="diamon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latin typeface="Helvetica" pitchFamily="34" charset="0"/>
                    <a:cs typeface="Helvetica" pitchFamily="34" charset="0"/>
                  </a:endParaRPr>
                </a:p>
              </p:txBody>
            </p:sp>
            <p:sp>
              <p:nvSpPr>
                <p:cNvPr id="134" name="円弧 133"/>
                <p:cNvSpPr/>
                <p:nvPr/>
              </p:nvSpPr>
              <p:spPr>
                <a:xfrm flipH="1">
                  <a:off x="3917453" y="876735"/>
                  <a:ext cx="5442462" cy="450049"/>
                </a:xfrm>
                <a:prstGeom prst="arc">
                  <a:avLst/>
                </a:prstGeom>
                <a:noFill/>
                <a:ln w="15875">
                  <a:solidFill>
                    <a:schemeClr val="tx1">
                      <a:lumMod val="85000"/>
                      <a:lumOff val="15000"/>
                    </a:schemeClr>
                  </a:solidFill>
                  <a:prstDash val="sysDot"/>
                  <a:tailEnd type="diamon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latin typeface="Helvetica" pitchFamily="34" charset="0"/>
                    <a:cs typeface="Helvetica" pitchFamily="34" charset="0"/>
                  </a:endParaRPr>
                </a:p>
              </p:txBody>
            </p:sp>
          </p:grpSp>
          <p:sp>
            <p:nvSpPr>
              <p:cNvPr id="132" name="テキスト ボックス 131"/>
              <p:cNvSpPr txBox="1"/>
              <p:nvPr/>
            </p:nvSpPr>
            <p:spPr>
              <a:xfrm>
                <a:off x="3491880" y="4113656"/>
                <a:ext cx="540060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ja-JP" sz="800" dirty="0" smtClean="0">
                    <a:latin typeface="Helvetica" pitchFamily="34" charset="0"/>
                    <a:cs typeface="Helvetica" pitchFamily="34" charset="0"/>
                  </a:rPr>
                  <a:t>5</a:t>
                </a:r>
                <a:r>
                  <a:rPr kumimoji="1" lang="en-US" altLang="ja-JP" sz="800" dirty="0" smtClean="0">
                    <a:latin typeface="Helvetica" pitchFamily="34" charset="0"/>
                    <a:cs typeface="Helvetica" pitchFamily="34" charset="0"/>
                  </a:rPr>
                  <a:t>0</a:t>
                </a:r>
                <a:endParaRPr kumimoji="1" lang="ja-JP" altLang="en-US" sz="800" dirty="0">
                  <a:latin typeface="Helvetica" pitchFamily="34" charset="0"/>
                  <a:cs typeface="Helvetica" pitchFamily="34" charset="0"/>
                </a:endParaRPr>
              </a:p>
            </p:txBody>
          </p:sp>
        </p:grpSp>
        <p:grpSp>
          <p:nvGrpSpPr>
            <p:cNvPr id="112" name="グループ化 137"/>
            <p:cNvGrpSpPr/>
            <p:nvPr/>
          </p:nvGrpSpPr>
          <p:grpSpPr>
            <a:xfrm>
              <a:off x="161510" y="4194085"/>
              <a:ext cx="2698330" cy="460197"/>
              <a:chOff x="165466" y="3767844"/>
              <a:chExt cx="2698330" cy="460197"/>
            </a:xfrm>
          </p:grpSpPr>
          <p:grpSp>
            <p:nvGrpSpPr>
              <p:cNvPr id="122" name="グループ化 103"/>
              <p:cNvGrpSpPr/>
              <p:nvPr/>
            </p:nvGrpSpPr>
            <p:grpSpPr>
              <a:xfrm>
                <a:off x="165466" y="3879050"/>
                <a:ext cx="2698330" cy="348991"/>
                <a:chOff x="165466" y="3879050"/>
                <a:chExt cx="2698330" cy="348991"/>
              </a:xfrm>
            </p:grpSpPr>
            <p:sp>
              <p:nvSpPr>
                <p:cNvPr id="125" name="正方形/長方形 124"/>
                <p:cNvSpPr/>
                <p:nvPr/>
              </p:nvSpPr>
              <p:spPr>
                <a:xfrm>
                  <a:off x="1691680" y="3967575"/>
                  <a:ext cx="1172116" cy="246221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en-US" altLang="ja-JP" sz="1000" b="1" dirty="0" smtClean="0">
                      <a:latin typeface="Helvetica" pitchFamily="34" charset="0"/>
                      <a:cs typeface="Helvetica" pitchFamily="34" charset="0"/>
                    </a:rPr>
                    <a:t>HOXA4</a:t>
                  </a:r>
                  <a:r>
                    <a:rPr lang="ja-JP" altLang="en-US" sz="1000" b="1" dirty="0" smtClean="0">
                      <a:latin typeface="Helvetica" pitchFamily="34" charset="0"/>
                      <a:cs typeface="Helvetica" pitchFamily="34" charset="0"/>
                    </a:rPr>
                    <a:t> </a:t>
                  </a:r>
                  <a:r>
                    <a:rPr lang="en-US" altLang="ja-JP" sz="1000" b="1" dirty="0" smtClean="0">
                      <a:latin typeface="Helvetica" pitchFamily="34" charset="0"/>
                      <a:cs typeface="Helvetica" pitchFamily="34" charset="0"/>
                    </a:rPr>
                    <a:t>/ HOXA3</a:t>
                  </a:r>
                  <a:endParaRPr lang="ja-JP" altLang="en-US" sz="1000" b="1" dirty="0">
                    <a:latin typeface="Helvetica" pitchFamily="34" charset="0"/>
                    <a:cs typeface="Helvetica" pitchFamily="34" charset="0"/>
                  </a:endParaRPr>
                </a:p>
              </p:txBody>
            </p:sp>
            <p:grpSp>
              <p:nvGrpSpPr>
                <p:cNvPr id="126" name="グループ化 98"/>
                <p:cNvGrpSpPr/>
                <p:nvPr/>
              </p:nvGrpSpPr>
              <p:grpSpPr>
                <a:xfrm>
                  <a:off x="165466" y="3879050"/>
                  <a:ext cx="1370022" cy="348991"/>
                  <a:chOff x="165466" y="3620069"/>
                  <a:chExt cx="1370022" cy="348991"/>
                </a:xfrm>
              </p:grpSpPr>
              <p:pic>
                <p:nvPicPr>
                  <p:cNvPr id="127" name="Picture 9"/>
                  <p:cNvPicPr>
                    <a:picLocks noChangeArrowheads="1"/>
                  </p:cNvPicPr>
                  <p:nvPr/>
                </p:nvPicPr>
                <p:blipFill>
                  <a:blip r:embed="rId11" cstate="print">
                    <a:lum contrast="28000"/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815488" y="3681060"/>
                    <a:ext cx="720000" cy="288000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cxnSp>
                <p:nvCxnSpPr>
                  <p:cNvPr id="128" name="直線コネクタ 127"/>
                  <p:cNvCxnSpPr/>
                  <p:nvPr/>
                </p:nvCxnSpPr>
                <p:spPr>
                  <a:xfrm>
                    <a:off x="710429" y="3769991"/>
                    <a:ext cx="108000" cy="0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29" name="テキスト ボックス 128"/>
                  <p:cNvSpPr txBox="1"/>
                  <p:nvPr/>
                </p:nvSpPr>
                <p:spPr>
                  <a:xfrm>
                    <a:off x="165466" y="3620069"/>
                    <a:ext cx="495649" cy="246221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kumimoji="1" lang="en-US" altLang="ja-JP" sz="1000" dirty="0" smtClean="0">
                        <a:latin typeface="Helvetica" pitchFamily="34" charset="0"/>
                        <a:cs typeface="Helvetica" pitchFamily="34" charset="0"/>
                      </a:rPr>
                      <a:t>1.5kb</a:t>
                    </a:r>
                    <a:endParaRPr kumimoji="1" lang="ja-JP" altLang="en-US" sz="1000" dirty="0">
                      <a:latin typeface="Helvetica" pitchFamily="34" charset="0"/>
                      <a:cs typeface="Helvetica" pitchFamily="34" charset="0"/>
                    </a:endParaRPr>
                  </a:p>
                </p:txBody>
              </p:sp>
            </p:grpSp>
          </p:grpSp>
          <p:sp>
            <p:nvSpPr>
              <p:cNvPr id="123" name="テキスト ボックス 122"/>
              <p:cNvSpPr txBox="1"/>
              <p:nvPr/>
            </p:nvSpPr>
            <p:spPr>
              <a:xfrm>
                <a:off x="881590" y="3767844"/>
                <a:ext cx="270030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en-US" altLang="ja-JP" sz="1000" dirty="0" smtClean="0">
                    <a:latin typeface="Helvetica" pitchFamily="34" charset="0"/>
                    <a:cs typeface="Helvetica" pitchFamily="34" charset="0"/>
                  </a:rPr>
                  <a:t>-    </a:t>
                </a:r>
                <a:endParaRPr kumimoji="1" lang="ja-JP" altLang="en-US" sz="1000" dirty="0">
                  <a:latin typeface="Helvetica" pitchFamily="34" charset="0"/>
                  <a:cs typeface="Helvetica" pitchFamily="34" charset="0"/>
                </a:endParaRPr>
              </a:p>
            </p:txBody>
          </p:sp>
          <p:sp>
            <p:nvSpPr>
              <p:cNvPr id="124" name="テキスト ボックス 123"/>
              <p:cNvSpPr txBox="1"/>
              <p:nvPr/>
            </p:nvSpPr>
            <p:spPr>
              <a:xfrm>
                <a:off x="1229534" y="3767844"/>
                <a:ext cx="270030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en-US" altLang="ja-JP" sz="1000" dirty="0" smtClean="0">
                    <a:latin typeface="Helvetica" pitchFamily="34" charset="0"/>
                    <a:cs typeface="Helvetica" pitchFamily="34" charset="0"/>
                  </a:rPr>
                  <a:t>+  </a:t>
                </a:r>
                <a:endParaRPr kumimoji="1" lang="ja-JP" altLang="en-US" sz="1000" dirty="0">
                  <a:latin typeface="Helvetica" pitchFamily="34" charset="0"/>
                  <a:cs typeface="Helvetica" pitchFamily="34" charset="0"/>
                </a:endParaRPr>
              </a:p>
            </p:txBody>
          </p:sp>
        </p:grpSp>
        <p:sp>
          <p:nvSpPr>
            <p:cNvPr id="113" name="テキスト ボックス 112"/>
            <p:cNvSpPr txBox="1"/>
            <p:nvPr/>
          </p:nvSpPr>
          <p:spPr>
            <a:xfrm>
              <a:off x="3403303" y="4799216"/>
              <a:ext cx="452525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800" dirty="0" smtClean="0">
                  <a:latin typeface="Helvetica" pitchFamily="34" charset="0"/>
                  <a:cs typeface="Helvetica" pitchFamily="34" charset="0"/>
                </a:rPr>
                <a:t>0</a:t>
              </a:r>
              <a:endParaRPr kumimoji="1" lang="ja-JP" altLang="en-US" sz="800" dirty="0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114" name="テキスト ボックス 113"/>
            <p:cNvSpPr txBox="1"/>
            <p:nvPr/>
          </p:nvSpPr>
          <p:spPr>
            <a:xfrm>
              <a:off x="2915128" y="4104075"/>
              <a:ext cx="990110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800" dirty="0" smtClean="0">
                  <a:latin typeface="Helvetica" pitchFamily="34" charset="0"/>
                  <a:cs typeface="Helvetica" pitchFamily="34" charset="0"/>
                </a:rPr>
                <a:t>(tag count)</a:t>
              </a:r>
              <a:endParaRPr kumimoji="1" lang="ja-JP" altLang="en-US" sz="800" dirty="0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115" name="右矢印 114"/>
            <p:cNvSpPr/>
            <p:nvPr/>
          </p:nvSpPr>
          <p:spPr>
            <a:xfrm flipH="1">
              <a:off x="8234790" y="4266105"/>
              <a:ext cx="108000" cy="108000"/>
            </a:xfrm>
            <a:prstGeom prst="rightArrow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116" name="右矢印 115"/>
            <p:cNvSpPr/>
            <p:nvPr/>
          </p:nvSpPr>
          <p:spPr>
            <a:xfrm>
              <a:off x="3491880" y="4284095"/>
              <a:ext cx="108000" cy="108000"/>
            </a:xfrm>
            <a:prstGeom prst="rightArrow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 sz="800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117" name="テキスト ボックス 116"/>
            <p:cNvSpPr txBox="1"/>
            <p:nvPr/>
          </p:nvSpPr>
          <p:spPr>
            <a:xfrm>
              <a:off x="705422" y="4172889"/>
              <a:ext cx="35618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000" dirty="0" smtClean="0">
                  <a:latin typeface="Helvetica" pitchFamily="34" charset="0"/>
                  <a:cs typeface="Helvetica" pitchFamily="34" charset="0"/>
                </a:rPr>
                <a:t>RT</a:t>
              </a:r>
              <a:endParaRPr kumimoji="1" lang="ja-JP" altLang="en-US" sz="1000" dirty="0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118" name="テキスト ボックス 117"/>
            <p:cNvSpPr txBox="1"/>
            <p:nvPr/>
          </p:nvSpPr>
          <p:spPr>
            <a:xfrm>
              <a:off x="4662010" y="3894896"/>
              <a:ext cx="452525" cy="25194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1000" dirty="0" smtClean="0">
                  <a:latin typeface="Helvetica" pitchFamily="34" charset="0"/>
                  <a:cs typeface="Helvetica" pitchFamily="34" charset="0"/>
                </a:rPr>
                <a:t>TSS</a:t>
              </a:r>
              <a:endParaRPr kumimoji="1" lang="ja-JP" altLang="en-US" sz="1000" dirty="0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119" name="テキスト ボックス 118"/>
            <p:cNvSpPr txBox="1"/>
            <p:nvPr/>
          </p:nvSpPr>
          <p:spPr>
            <a:xfrm rot="10800000" flipH="1" flipV="1">
              <a:off x="5112061" y="3897132"/>
              <a:ext cx="657848" cy="25194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1000" dirty="0" smtClean="0">
                  <a:latin typeface="Helvetica" pitchFamily="34" charset="0"/>
                  <a:cs typeface="Helvetica" pitchFamily="34" charset="0"/>
                </a:rPr>
                <a:t>PAS</a:t>
              </a:r>
              <a:endParaRPr kumimoji="1" lang="ja-JP" altLang="en-US" sz="1000" dirty="0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120" name="テキスト ボックス 119"/>
            <p:cNvSpPr txBox="1"/>
            <p:nvPr/>
          </p:nvSpPr>
          <p:spPr>
            <a:xfrm>
              <a:off x="5399316" y="3894897"/>
              <a:ext cx="452525" cy="25194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1000" dirty="0" smtClean="0">
                  <a:latin typeface="Helvetica" pitchFamily="34" charset="0"/>
                  <a:cs typeface="Helvetica" pitchFamily="34" charset="0"/>
                </a:rPr>
                <a:t>TSS</a:t>
              </a:r>
              <a:endParaRPr kumimoji="1" lang="ja-JP" altLang="en-US" sz="1000" dirty="0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121" name="テキスト ボックス 120"/>
            <p:cNvSpPr txBox="1"/>
            <p:nvPr/>
          </p:nvSpPr>
          <p:spPr>
            <a:xfrm rot="10800000" flipH="1" flipV="1">
              <a:off x="8234632" y="3879050"/>
              <a:ext cx="657848" cy="25194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1000" dirty="0" smtClean="0">
                  <a:latin typeface="Helvetica" pitchFamily="34" charset="0"/>
                  <a:cs typeface="Helvetica" pitchFamily="34" charset="0"/>
                </a:rPr>
                <a:t>PAS</a:t>
              </a:r>
              <a:endParaRPr kumimoji="1" lang="ja-JP" altLang="en-US" sz="1000" dirty="0">
                <a:latin typeface="Helvetica" pitchFamily="34" charset="0"/>
                <a:cs typeface="Helvetica" pitchFamily="34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5352088" y="6489340"/>
            <a:ext cx="37919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en-US" altLang="ja-JP" dirty="0" smtClean="0">
                <a:latin typeface="Arial" pitchFamily="34" charset="0"/>
                <a:cs typeface="Arial" pitchFamily="34" charset="0"/>
              </a:rPr>
              <a:t>Supplementary Figure S8</a:t>
            </a:r>
            <a:endParaRPr kumimoji="1" lang="ja-JP" altLang="en-US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6525" y="593685"/>
            <a:ext cx="8591550" cy="510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テキスト ボックス 4"/>
          <p:cNvSpPr txBox="1"/>
          <p:nvPr/>
        </p:nvSpPr>
        <p:spPr>
          <a:xfrm>
            <a:off x="251460" y="188595"/>
            <a:ext cx="4915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b="1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A</a:t>
            </a:r>
            <a:endParaRPr kumimoji="1" lang="ja-JP" altLang="en-US" b="1" dirty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/>
          <p:cNvSpPr txBox="1"/>
          <p:nvPr/>
        </p:nvSpPr>
        <p:spPr>
          <a:xfrm>
            <a:off x="5427095" y="6525053"/>
            <a:ext cx="37919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en-US" altLang="ja-JP" dirty="0" smtClean="0">
                <a:latin typeface="Arial" pitchFamily="34" charset="0"/>
                <a:cs typeface="Arial" pitchFamily="34" charset="0"/>
              </a:rPr>
              <a:t>Supplementary Figure S8</a:t>
            </a:r>
            <a:endParaRPr kumimoji="1" lang="ja-JP" altLang="en-US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4" name="表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54236277"/>
              </p:ext>
            </p:extLst>
          </p:nvPr>
        </p:nvGraphicFramePr>
        <p:xfrm>
          <a:off x="386535" y="83655"/>
          <a:ext cx="5400600" cy="12744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743457"/>
                <a:gridCol w="1076992"/>
                <a:gridCol w="1210284"/>
                <a:gridCol w="1369867"/>
              </a:tblGrid>
              <a:tr h="29848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 smtClean="0">
                          <a:effectLst/>
                          <a:latin typeface="Arial" pitchFamily="34" charset="0"/>
                          <a:ea typeface="ＭＳ ゴシック" panose="020B0609070205080204" pitchFamily="49" charset="-128"/>
                          <a:cs typeface="Arial" pitchFamily="34" charset="0"/>
                        </a:rPr>
                        <a:t>Supporting split tags</a:t>
                      </a:r>
                    </a:p>
                    <a:p>
                      <a:pPr algn="ctr" fontAlgn="ctr"/>
                      <a:r>
                        <a:rPr lang="en-US" sz="1000" u="none" strike="noStrike" dirty="0" smtClean="0">
                          <a:effectLst/>
                          <a:latin typeface="Arial" pitchFamily="34" charset="0"/>
                          <a:ea typeface="ＭＳ ゴシック" panose="020B0609070205080204" pitchFamily="49" charset="-128"/>
                          <a:cs typeface="Arial" pitchFamily="34" charset="0"/>
                        </a:rPr>
                        <a:t>(number </a:t>
                      </a:r>
                      <a:r>
                        <a:rPr lang="en-US" sz="1000" u="sng" strike="noStrike" baseline="0" dirty="0" smtClean="0">
                          <a:effectLst/>
                          <a:latin typeface="Arial" pitchFamily="34" charset="0"/>
                          <a:ea typeface="ＭＳ ゴシック" panose="020B0609070205080204" pitchFamily="49" charset="-128"/>
                          <a:cs typeface="Arial" pitchFamily="34" charset="0"/>
                        </a:rPr>
                        <a:t>&lt;</a:t>
                      </a:r>
                      <a:r>
                        <a:rPr lang="en-US" sz="1000" u="none" strike="noStrike" dirty="0" smtClean="0">
                          <a:effectLst/>
                          <a:latin typeface="Arial" pitchFamily="34" charset="0"/>
                          <a:ea typeface="ＭＳ ゴシック" panose="020B0609070205080204" pitchFamily="49" charset="-128"/>
                          <a:cs typeface="Arial" pitchFamily="34" charset="0"/>
                        </a:rPr>
                        <a:t>)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ＭＳ ゴシック" panose="020B0609070205080204" pitchFamily="49" charset="-128"/>
                        <a:cs typeface="Arial" pitchFamily="34" charset="0"/>
                      </a:endParaRPr>
                    </a:p>
                  </a:txBody>
                  <a:tcPr marL="36000" marR="36000" marT="36000" marB="3600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  <a:latin typeface="Arial" pitchFamily="34" charset="0"/>
                          <a:ea typeface="ＭＳ ゴシック" panose="020B0609070205080204" pitchFamily="49" charset="-128"/>
                          <a:cs typeface="Arial" pitchFamily="34" charset="0"/>
                        </a:rPr>
                        <a:t>Known </a:t>
                      </a:r>
                      <a:endParaRPr lang="en-US" sz="1000" u="none" strike="noStrike" dirty="0" smtClean="0">
                        <a:effectLst/>
                        <a:latin typeface="Arial" pitchFamily="34" charset="0"/>
                        <a:ea typeface="ＭＳ ゴシック" panose="020B0609070205080204" pitchFamily="49" charset="-128"/>
                        <a:cs typeface="Arial" pitchFamily="34" charset="0"/>
                      </a:endParaRPr>
                    </a:p>
                    <a:p>
                      <a:pPr algn="ctr" fontAlgn="ctr"/>
                      <a:r>
                        <a:rPr lang="en-US" sz="1000" u="none" strike="noStrike" dirty="0" smtClean="0">
                          <a:effectLst/>
                          <a:latin typeface="Arial" pitchFamily="34" charset="0"/>
                          <a:ea typeface="ＭＳ ゴシック" panose="020B0609070205080204" pitchFamily="49" charset="-128"/>
                          <a:cs typeface="Arial" pitchFamily="34" charset="0"/>
                        </a:rPr>
                        <a:t>junction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ＭＳ ゴシック" panose="020B0609070205080204" pitchFamily="49" charset="-128"/>
                        <a:cs typeface="Arial" pitchFamily="34" charset="0"/>
                      </a:endParaRPr>
                    </a:p>
                  </a:txBody>
                  <a:tcPr marL="36000" marR="36000" marT="36000" marB="3600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  <a:latin typeface="Arial" pitchFamily="34" charset="0"/>
                          <a:ea typeface="ＭＳ ゴシック" panose="020B0609070205080204" pitchFamily="49" charset="-128"/>
                          <a:cs typeface="Arial" pitchFamily="34" charset="0"/>
                        </a:rPr>
                        <a:t>Tophat </a:t>
                      </a:r>
                      <a:endParaRPr lang="en-US" sz="1000" u="none" strike="noStrike" dirty="0" smtClean="0">
                        <a:effectLst/>
                        <a:latin typeface="Arial" pitchFamily="34" charset="0"/>
                        <a:ea typeface="ＭＳ ゴシック" panose="020B0609070205080204" pitchFamily="49" charset="-128"/>
                        <a:cs typeface="Arial" pitchFamily="34" charset="0"/>
                      </a:endParaRPr>
                    </a:p>
                    <a:p>
                      <a:pPr algn="ctr" fontAlgn="ctr"/>
                      <a:r>
                        <a:rPr lang="en-US" sz="1000" u="none" strike="noStrike" dirty="0" smtClean="0">
                          <a:effectLst/>
                          <a:latin typeface="Arial" pitchFamily="34" charset="0"/>
                          <a:ea typeface="ＭＳ ゴシック" panose="020B0609070205080204" pitchFamily="49" charset="-128"/>
                          <a:cs typeface="Arial" pitchFamily="34" charset="0"/>
                        </a:rPr>
                        <a:t>unique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ＭＳ ゴシック" panose="020B0609070205080204" pitchFamily="49" charset="-128"/>
                        <a:cs typeface="Arial" pitchFamily="34" charset="0"/>
                      </a:endParaRPr>
                    </a:p>
                  </a:txBody>
                  <a:tcPr marL="36000" marR="36000" marT="36000" marB="3600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  <a:latin typeface="Arial" pitchFamily="34" charset="0"/>
                          <a:ea typeface="ＭＳ ゴシック" panose="020B0609070205080204" pitchFamily="49" charset="-128"/>
                          <a:cs typeface="Arial" pitchFamily="34" charset="0"/>
                        </a:rPr>
                        <a:t>Total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ＭＳ ゴシック" panose="020B0609070205080204" pitchFamily="49" charset="-128"/>
                        <a:cs typeface="Arial" pitchFamily="34" charset="0"/>
                      </a:endParaRPr>
                    </a:p>
                  </a:txBody>
                  <a:tcPr marL="36000" marR="36000" marT="36000" marB="3600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76650"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u="none" strike="noStrike" dirty="0">
                          <a:effectLst/>
                          <a:latin typeface="Arial" pitchFamily="34" charset="0"/>
                          <a:ea typeface="ＭＳ ゴシック" panose="020B0609070205080204" pitchFamily="49" charset="-128"/>
                          <a:cs typeface="Arial" pitchFamily="34" charset="0"/>
                        </a:rPr>
                        <a:t>1</a:t>
                      </a:r>
                      <a:endParaRPr lang="en-US" altLang="ja-JP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ＭＳ ゴシック" panose="020B0609070205080204" pitchFamily="49" charset="-128"/>
                        <a:cs typeface="Arial" pitchFamily="34" charset="0"/>
                      </a:endParaRPr>
                    </a:p>
                  </a:txBody>
                  <a:tcPr marL="36000" marR="36000" marT="36000" marB="3600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u="none" strike="noStrike" dirty="0">
                          <a:effectLst/>
                          <a:latin typeface="Arial" pitchFamily="34" charset="0"/>
                          <a:ea typeface="ＭＳ ゴシック" panose="020B0609070205080204" pitchFamily="49" charset="-128"/>
                          <a:cs typeface="Arial" pitchFamily="34" charset="0"/>
                        </a:rPr>
                        <a:t>30,730</a:t>
                      </a:r>
                      <a:endParaRPr lang="en-US" altLang="ja-JP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ＭＳ ゴシック" panose="020B0609070205080204" pitchFamily="49" charset="-128"/>
                        <a:cs typeface="Arial" pitchFamily="34" charset="0"/>
                      </a:endParaRPr>
                    </a:p>
                  </a:txBody>
                  <a:tcPr marL="36000" marR="36000" marT="36000" marB="3600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u="none" strike="noStrike" dirty="0">
                          <a:effectLst/>
                          <a:latin typeface="Arial" pitchFamily="34" charset="0"/>
                          <a:ea typeface="ＭＳ ゴシック" panose="020B0609070205080204" pitchFamily="49" charset="-128"/>
                          <a:cs typeface="Arial" pitchFamily="34" charset="0"/>
                        </a:rPr>
                        <a:t>25,503</a:t>
                      </a:r>
                      <a:endParaRPr lang="en-US" altLang="ja-JP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ＭＳ ゴシック" panose="020B0609070205080204" pitchFamily="49" charset="-128"/>
                        <a:cs typeface="Arial" pitchFamily="34" charset="0"/>
                      </a:endParaRPr>
                    </a:p>
                  </a:txBody>
                  <a:tcPr marL="36000" marR="36000" marT="36000" marB="3600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u="none" strike="noStrike" dirty="0">
                          <a:effectLst/>
                          <a:latin typeface="Arial" pitchFamily="34" charset="0"/>
                          <a:ea typeface="ＭＳ ゴシック" panose="020B0609070205080204" pitchFamily="49" charset="-128"/>
                          <a:cs typeface="Arial" pitchFamily="34" charset="0"/>
                        </a:rPr>
                        <a:t>56,233</a:t>
                      </a:r>
                      <a:endParaRPr lang="en-US" altLang="ja-JP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ＭＳ ゴシック" panose="020B0609070205080204" pitchFamily="49" charset="-128"/>
                        <a:cs typeface="Arial" pitchFamily="34" charset="0"/>
                      </a:endParaRPr>
                    </a:p>
                  </a:txBody>
                  <a:tcPr marL="36000" marR="36000" marT="36000" marB="3600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</a:tr>
              <a:tr h="176650"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u="none" strike="noStrike" dirty="0">
                          <a:effectLst/>
                          <a:latin typeface="Arial" pitchFamily="34" charset="0"/>
                          <a:ea typeface="ＭＳ ゴシック" panose="020B0609070205080204" pitchFamily="49" charset="-128"/>
                          <a:cs typeface="Arial" pitchFamily="34" charset="0"/>
                        </a:rPr>
                        <a:t>10</a:t>
                      </a:r>
                      <a:endParaRPr lang="en-US" altLang="ja-JP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ＭＳ ゴシック" panose="020B0609070205080204" pitchFamily="49" charset="-128"/>
                        <a:cs typeface="Arial" pitchFamily="34" charset="0"/>
                      </a:endParaRPr>
                    </a:p>
                  </a:txBody>
                  <a:tcPr marL="36000" marR="36000" marT="36000" marB="3600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u="none" strike="noStrike" dirty="0">
                          <a:effectLst/>
                          <a:latin typeface="Arial" pitchFamily="34" charset="0"/>
                          <a:ea typeface="ＭＳ ゴシック" panose="020B0609070205080204" pitchFamily="49" charset="-128"/>
                          <a:cs typeface="Arial" pitchFamily="34" charset="0"/>
                        </a:rPr>
                        <a:t>21,717</a:t>
                      </a:r>
                      <a:endParaRPr lang="en-US" altLang="ja-JP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ＭＳ ゴシック" panose="020B0609070205080204" pitchFamily="49" charset="-128"/>
                        <a:cs typeface="Arial" pitchFamily="34" charset="0"/>
                      </a:endParaRPr>
                    </a:p>
                  </a:txBody>
                  <a:tcPr marL="36000" marR="36000" marT="36000" marB="3600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u="none" strike="noStrike" dirty="0">
                          <a:effectLst/>
                          <a:latin typeface="Arial" pitchFamily="34" charset="0"/>
                          <a:ea typeface="ＭＳ ゴシック" panose="020B0609070205080204" pitchFamily="49" charset="-128"/>
                          <a:cs typeface="Arial" pitchFamily="34" charset="0"/>
                        </a:rPr>
                        <a:t>11,456</a:t>
                      </a:r>
                      <a:endParaRPr lang="en-US" altLang="ja-JP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ＭＳ ゴシック" panose="020B0609070205080204" pitchFamily="49" charset="-128"/>
                        <a:cs typeface="Arial" pitchFamily="34" charset="0"/>
                      </a:endParaRPr>
                    </a:p>
                  </a:txBody>
                  <a:tcPr marL="36000" marR="36000" marT="36000" marB="3600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u="none" strike="noStrike" dirty="0">
                          <a:effectLst/>
                          <a:latin typeface="Arial" pitchFamily="34" charset="0"/>
                          <a:ea typeface="ＭＳ ゴシック" panose="020B0609070205080204" pitchFamily="49" charset="-128"/>
                          <a:cs typeface="Arial" pitchFamily="34" charset="0"/>
                        </a:rPr>
                        <a:t>33,173</a:t>
                      </a:r>
                      <a:endParaRPr lang="en-US" altLang="ja-JP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ＭＳ ゴシック" panose="020B0609070205080204" pitchFamily="49" charset="-128"/>
                        <a:cs typeface="Arial" pitchFamily="34" charset="0"/>
                      </a:endParaRPr>
                    </a:p>
                  </a:txBody>
                  <a:tcPr marL="36000" marR="36000" marT="36000" marB="36000" anchor="ctr">
                    <a:noFill/>
                  </a:tcPr>
                </a:tc>
              </a:tr>
              <a:tr h="176650"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u="none" strike="noStrike" dirty="0">
                          <a:effectLst/>
                          <a:latin typeface="Arial" pitchFamily="34" charset="0"/>
                          <a:ea typeface="ＭＳ ゴシック" panose="020B0609070205080204" pitchFamily="49" charset="-128"/>
                          <a:cs typeface="Arial" pitchFamily="34" charset="0"/>
                        </a:rPr>
                        <a:t>50</a:t>
                      </a:r>
                      <a:endParaRPr lang="en-US" altLang="ja-JP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ＭＳ ゴシック" panose="020B0609070205080204" pitchFamily="49" charset="-128"/>
                        <a:cs typeface="Arial" pitchFamily="34" charset="0"/>
                      </a:endParaRPr>
                    </a:p>
                  </a:txBody>
                  <a:tcPr marL="36000" marR="36000" marT="36000" marB="3600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u="none" strike="noStrike">
                          <a:effectLst/>
                          <a:latin typeface="Arial" pitchFamily="34" charset="0"/>
                          <a:ea typeface="ＭＳ ゴシック" panose="020B0609070205080204" pitchFamily="49" charset="-128"/>
                          <a:cs typeface="Arial" pitchFamily="34" charset="0"/>
                        </a:rPr>
                        <a:t>12,945</a:t>
                      </a:r>
                      <a:endParaRPr lang="en-US" altLang="ja-JP" sz="10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ＭＳ ゴシック" panose="020B0609070205080204" pitchFamily="49" charset="-128"/>
                        <a:cs typeface="Arial" pitchFamily="34" charset="0"/>
                      </a:endParaRPr>
                    </a:p>
                  </a:txBody>
                  <a:tcPr marL="36000" marR="36000" marT="36000" marB="3600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u="none" strike="noStrike" dirty="0">
                          <a:effectLst/>
                          <a:latin typeface="Arial" pitchFamily="34" charset="0"/>
                          <a:ea typeface="ＭＳ ゴシック" panose="020B0609070205080204" pitchFamily="49" charset="-128"/>
                          <a:cs typeface="Arial" pitchFamily="34" charset="0"/>
                        </a:rPr>
                        <a:t>5,223</a:t>
                      </a:r>
                      <a:endParaRPr lang="en-US" altLang="ja-JP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ＭＳ ゴシック" panose="020B0609070205080204" pitchFamily="49" charset="-128"/>
                        <a:cs typeface="Arial" pitchFamily="34" charset="0"/>
                      </a:endParaRPr>
                    </a:p>
                  </a:txBody>
                  <a:tcPr marL="36000" marR="36000" marT="36000" marB="3600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u="none" strike="noStrike" dirty="0">
                          <a:effectLst/>
                          <a:latin typeface="Arial" pitchFamily="34" charset="0"/>
                          <a:ea typeface="ＭＳ ゴシック" panose="020B0609070205080204" pitchFamily="49" charset="-128"/>
                          <a:cs typeface="Arial" pitchFamily="34" charset="0"/>
                        </a:rPr>
                        <a:t>18,168</a:t>
                      </a:r>
                      <a:endParaRPr lang="en-US" altLang="ja-JP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ＭＳ ゴシック" panose="020B0609070205080204" pitchFamily="49" charset="-128"/>
                        <a:cs typeface="Arial" pitchFamily="34" charset="0"/>
                      </a:endParaRPr>
                    </a:p>
                  </a:txBody>
                  <a:tcPr marL="36000" marR="36000" marT="36000" marB="36000" anchor="ctr">
                    <a:noFill/>
                  </a:tcPr>
                </a:tc>
              </a:tr>
              <a:tr h="176650"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u="none" strike="noStrike" dirty="0">
                          <a:effectLst/>
                          <a:latin typeface="Arial" pitchFamily="34" charset="0"/>
                          <a:ea typeface="ＭＳ ゴシック" panose="020B0609070205080204" pitchFamily="49" charset="-128"/>
                          <a:cs typeface="Arial" pitchFamily="34" charset="0"/>
                        </a:rPr>
                        <a:t>100</a:t>
                      </a:r>
                      <a:endParaRPr lang="en-US" altLang="ja-JP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ＭＳ ゴシック" panose="020B0609070205080204" pitchFamily="49" charset="-128"/>
                        <a:cs typeface="Arial" pitchFamily="34" charset="0"/>
                      </a:endParaRPr>
                    </a:p>
                  </a:txBody>
                  <a:tcPr marL="36000" marR="36000" marT="36000" marB="3600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u="none" strike="noStrike" dirty="0">
                          <a:effectLst/>
                          <a:latin typeface="Arial" pitchFamily="34" charset="0"/>
                          <a:ea typeface="ＭＳ ゴシック" panose="020B0609070205080204" pitchFamily="49" charset="-128"/>
                          <a:cs typeface="Arial" pitchFamily="34" charset="0"/>
                        </a:rPr>
                        <a:t>9,436</a:t>
                      </a:r>
                      <a:endParaRPr lang="en-US" altLang="ja-JP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ＭＳ ゴシック" panose="020B0609070205080204" pitchFamily="49" charset="-128"/>
                        <a:cs typeface="Arial" pitchFamily="34" charset="0"/>
                      </a:endParaRPr>
                    </a:p>
                  </a:txBody>
                  <a:tcPr marL="36000" marR="36000" marT="36000" marB="3600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u="none" strike="noStrike" dirty="0">
                          <a:effectLst/>
                          <a:latin typeface="Arial" pitchFamily="34" charset="0"/>
                          <a:ea typeface="ＭＳ ゴシック" panose="020B0609070205080204" pitchFamily="49" charset="-128"/>
                          <a:cs typeface="Arial" pitchFamily="34" charset="0"/>
                        </a:rPr>
                        <a:t>3,459</a:t>
                      </a:r>
                      <a:endParaRPr lang="en-US" altLang="ja-JP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ＭＳ ゴシック" panose="020B0609070205080204" pitchFamily="49" charset="-128"/>
                        <a:cs typeface="Arial" pitchFamily="34" charset="0"/>
                      </a:endParaRPr>
                    </a:p>
                  </a:txBody>
                  <a:tcPr marL="36000" marR="36000" marT="36000" marB="3600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u="none" strike="noStrike" dirty="0">
                          <a:effectLst/>
                          <a:latin typeface="Arial" pitchFamily="34" charset="0"/>
                          <a:ea typeface="ＭＳ ゴシック" panose="020B0609070205080204" pitchFamily="49" charset="-128"/>
                          <a:cs typeface="Arial" pitchFamily="34" charset="0"/>
                        </a:rPr>
                        <a:t>12,895</a:t>
                      </a:r>
                      <a:endParaRPr lang="en-US" altLang="ja-JP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ＭＳ ゴシック" panose="020B0609070205080204" pitchFamily="49" charset="-128"/>
                        <a:cs typeface="Arial" pitchFamily="34" charset="0"/>
                      </a:endParaRPr>
                    </a:p>
                  </a:txBody>
                  <a:tcPr marL="36000" marR="36000" marT="36000" marB="3600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29" name="テキスト ボックス 28"/>
          <p:cNvSpPr txBox="1"/>
          <p:nvPr/>
        </p:nvSpPr>
        <p:spPr>
          <a:xfrm>
            <a:off x="7092280" y="5990374"/>
            <a:ext cx="126014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050" dirty="0" err="1" smtClean="0">
                <a:solidFill>
                  <a:srgbClr val="0070C0"/>
                </a:solidFill>
              </a:rPr>
              <a:t>RefSeq</a:t>
            </a:r>
            <a:r>
              <a:rPr kumimoji="1" lang="en-US" altLang="ja-JP" sz="1050" dirty="0" smtClean="0">
                <a:solidFill>
                  <a:srgbClr val="0070C0"/>
                </a:solidFill>
              </a:rPr>
              <a:t> junction</a:t>
            </a:r>
            <a:endParaRPr kumimoji="1" lang="ja-JP" altLang="en-US" sz="1050" dirty="0">
              <a:solidFill>
                <a:srgbClr val="0070C0"/>
              </a:solidFill>
            </a:endParaRPr>
          </a:p>
        </p:txBody>
      </p:sp>
      <p:sp>
        <p:nvSpPr>
          <p:cNvPr id="30" name="テキスト ボックス 29"/>
          <p:cNvSpPr txBox="1"/>
          <p:nvPr/>
        </p:nvSpPr>
        <p:spPr>
          <a:xfrm>
            <a:off x="7058664" y="6217477"/>
            <a:ext cx="1383765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050" dirty="0" err="1" smtClean="0">
                <a:solidFill>
                  <a:srgbClr val="FF0000"/>
                </a:solidFill>
              </a:rPr>
              <a:t>Tophat</a:t>
            </a:r>
            <a:r>
              <a:rPr kumimoji="1" lang="en-US" altLang="ja-JP" sz="1050" dirty="0" smtClean="0">
                <a:solidFill>
                  <a:srgbClr val="FF0000"/>
                </a:solidFill>
              </a:rPr>
              <a:t> </a:t>
            </a:r>
            <a:r>
              <a:rPr lang="en-US" altLang="ja-JP" sz="1050" dirty="0" smtClean="0">
                <a:solidFill>
                  <a:srgbClr val="FF0000"/>
                </a:solidFill>
              </a:rPr>
              <a:t>junction</a:t>
            </a:r>
          </a:p>
          <a:p>
            <a:r>
              <a:rPr kumimoji="1" lang="en-US" altLang="ja-JP" sz="1050" dirty="0" smtClean="0">
                <a:solidFill>
                  <a:srgbClr val="FF0000"/>
                </a:solidFill>
              </a:rPr>
              <a:t> (from split tag)</a:t>
            </a:r>
            <a:endParaRPr kumimoji="1" lang="ja-JP" altLang="en-US" sz="1050" dirty="0">
              <a:solidFill>
                <a:srgbClr val="FF0000"/>
              </a:solidFill>
            </a:endParaRPr>
          </a:p>
        </p:txBody>
      </p:sp>
      <p:pic>
        <p:nvPicPr>
          <p:cNvPr id="33" name="図 32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5274" y="3113965"/>
            <a:ext cx="8573452" cy="2955509"/>
          </a:xfrm>
          <a:prstGeom prst="rect">
            <a:avLst/>
          </a:prstGeom>
        </p:spPr>
      </p:pic>
      <p:sp>
        <p:nvSpPr>
          <p:cNvPr id="34" name="正方形/長方形 33"/>
          <p:cNvSpPr/>
          <p:nvPr/>
        </p:nvSpPr>
        <p:spPr>
          <a:xfrm>
            <a:off x="3356865" y="3474005"/>
            <a:ext cx="1125125" cy="256528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11860" y="6153550"/>
            <a:ext cx="3780422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6" name="テキスト ボックス 35"/>
          <p:cNvSpPr txBox="1"/>
          <p:nvPr/>
        </p:nvSpPr>
        <p:spPr>
          <a:xfrm>
            <a:off x="2141730" y="6243119"/>
            <a:ext cx="113364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000" b="1" dirty="0" smtClean="0">
                <a:solidFill>
                  <a:schemeClr val="tx2"/>
                </a:solidFill>
              </a:rPr>
              <a:t>Assembled model</a:t>
            </a:r>
            <a:endParaRPr kumimoji="1" lang="ja-JP" altLang="en-US" sz="1000" b="1" dirty="0">
              <a:solidFill>
                <a:schemeClr val="tx2"/>
              </a:solidFill>
            </a:endParaRPr>
          </a:p>
        </p:txBody>
      </p:sp>
      <p:sp>
        <p:nvSpPr>
          <p:cNvPr id="37" name="テキスト ボックス 36"/>
          <p:cNvSpPr txBox="1"/>
          <p:nvPr/>
        </p:nvSpPr>
        <p:spPr>
          <a:xfrm>
            <a:off x="0" y="0"/>
            <a:ext cx="4915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b="1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B</a:t>
            </a:r>
            <a:endParaRPr kumimoji="1" lang="ja-JP" altLang="en-US" b="1" dirty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graphicFrame>
        <p:nvGraphicFramePr>
          <p:cNvPr id="38" name="表 3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444639576"/>
              </p:ext>
            </p:extLst>
          </p:nvPr>
        </p:nvGraphicFramePr>
        <p:xfrm>
          <a:off x="368025" y="1498810"/>
          <a:ext cx="8614464" cy="14268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535110"/>
                <a:gridCol w="1652474"/>
                <a:gridCol w="1887203"/>
                <a:gridCol w="1652474"/>
                <a:gridCol w="1887203"/>
              </a:tblGrid>
              <a:tr h="48679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 smtClean="0">
                          <a:effectLst/>
                          <a:latin typeface="Arial" pitchFamily="34" charset="0"/>
                          <a:ea typeface="ＭＳ ゴシック" panose="020B0609070205080204" pitchFamily="49" charset="-128"/>
                          <a:cs typeface="Arial" pitchFamily="34" charset="0"/>
                        </a:rPr>
                        <a:t>Supporting</a:t>
                      </a:r>
                      <a:r>
                        <a:rPr lang="en-US" sz="1000" u="none" strike="noStrike" baseline="0" dirty="0" smtClean="0">
                          <a:effectLst/>
                          <a:latin typeface="Arial" pitchFamily="34" charset="0"/>
                          <a:ea typeface="ＭＳ ゴシック" panose="020B0609070205080204" pitchFamily="49" charset="-128"/>
                          <a:cs typeface="Arial" pitchFamily="34" charset="0"/>
                        </a:rPr>
                        <a:t> </a:t>
                      </a:r>
                    </a:p>
                    <a:p>
                      <a:pPr algn="ctr" fontAlgn="ctr"/>
                      <a:r>
                        <a:rPr lang="en-US" sz="1000" u="none" strike="noStrike" dirty="0" smtClean="0">
                          <a:effectLst/>
                          <a:latin typeface="Arial" pitchFamily="34" charset="0"/>
                          <a:ea typeface="ＭＳ ゴシック" panose="020B0609070205080204" pitchFamily="49" charset="-128"/>
                          <a:cs typeface="Arial" pitchFamily="34" charset="0"/>
                        </a:rPr>
                        <a:t>split tags</a:t>
                      </a:r>
                    </a:p>
                    <a:p>
                      <a:pPr algn="ctr" fontAlgn="ctr"/>
                      <a:r>
                        <a:rPr lang="en-US" sz="1000" u="none" strike="noStrike" dirty="0" smtClean="0">
                          <a:effectLst/>
                          <a:latin typeface="Arial" pitchFamily="34" charset="0"/>
                          <a:ea typeface="ＭＳ ゴシック" panose="020B0609070205080204" pitchFamily="49" charset="-128"/>
                          <a:cs typeface="Arial" pitchFamily="34" charset="0"/>
                        </a:rPr>
                        <a:t>(number </a:t>
                      </a:r>
                      <a:r>
                        <a:rPr lang="en-US" sz="1000" u="sng" strike="noStrike" baseline="0" dirty="0" smtClean="0">
                          <a:effectLst/>
                          <a:latin typeface="Arial" pitchFamily="34" charset="0"/>
                          <a:ea typeface="ＭＳ ゴシック" panose="020B0609070205080204" pitchFamily="49" charset="-128"/>
                          <a:cs typeface="Arial" pitchFamily="34" charset="0"/>
                        </a:rPr>
                        <a:t>&lt;</a:t>
                      </a:r>
                      <a:r>
                        <a:rPr lang="en-US" sz="1000" u="none" strike="noStrike" dirty="0" smtClean="0">
                          <a:effectLst/>
                          <a:latin typeface="Arial" pitchFamily="34" charset="0"/>
                          <a:ea typeface="ＭＳ ゴシック" panose="020B0609070205080204" pitchFamily="49" charset="-128"/>
                          <a:cs typeface="Arial" pitchFamily="34" charset="0"/>
                        </a:rPr>
                        <a:t>)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ＭＳ ゴシック" panose="020B0609070205080204" pitchFamily="49" charset="-128"/>
                        <a:cs typeface="Arial" pitchFamily="34" charset="0"/>
                      </a:endParaRPr>
                    </a:p>
                  </a:txBody>
                  <a:tcPr marL="36000" marR="36000" marT="36000" marB="3600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 smtClean="0">
                          <a:effectLst/>
                          <a:latin typeface="Arial" pitchFamily="34" charset="0"/>
                          <a:ea typeface="ＭＳ ゴシック" panose="020B0609070205080204" pitchFamily="49" charset="-128"/>
                          <a:cs typeface="Arial" pitchFamily="34" charset="0"/>
                        </a:rPr>
                        <a:t>Constitutive</a:t>
                      </a:r>
                    </a:p>
                    <a:p>
                      <a:pPr algn="ctr" fontAlgn="ctr"/>
                      <a:r>
                        <a:rPr lang="en-US" sz="1000" u="none" strike="noStrike" dirty="0" smtClean="0">
                          <a:effectLst/>
                          <a:latin typeface="Arial" pitchFamily="34" charset="0"/>
                          <a:ea typeface="ＭＳ ゴシック" panose="020B0609070205080204" pitchFamily="49" charset="-128"/>
                          <a:cs typeface="Arial" pitchFamily="34" charset="0"/>
                        </a:rPr>
                        <a:t>donor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ＭＳ ゴシック" panose="020B0609070205080204" pitchFamily="49" charset="-128"/>
                        <a:cs typeface="Arial" pitchFamily="34" charset="0"/>
                      </a:endParaRPr>
                    </a:p>
                  </a:txBody>
                  <a:tcPr marL="36000" marR="36000" marT="36000" marB="3600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 smtClean="0">
                          <a:effectLst/>
                          <a:latin typeface="Arial" pitchFamily="34" charset="0"/>
                          <a:ea typeface="ＭＳ ゴシック" panose="020B0609070205080204" pitchFamily="49" charset="-128"/>
                          <a:cs typeface="Arial" pitchFamily="34" charset="0"/>
                        </a:rPr>
                        <a:t>Alternative</a:t>
                      </a:r>
                    </a:p>
                    <a:p>
                      <a:pPr algn="ctr" fontAlgn="ctr"/>
                      <a:r>
                        <a:rPr lang="en-US" sz="1000" u="none" strike="noStrike" dirty="0" smtClean="0">
                          <a:effectLst/>
                          <a:latin typeface="Arial" pitchFamily="34" charset="0"/>
                          <a:ea typeface="ＭＳ ゴシック" panose="020B0609070205080204" pitchFamily="49" charset="-128"/>
                          <a:cs typeface="Arial" pitchFamily="34" charset="0"/>
                        </a:rPr>
                        <a:t>donor </a:t>
                      </a:r>
                    </a:p>
                    <a:p>
                      <a:pPr algn="ctr" fontAlgn="ctr"/>
                      <a:r>
                        <a:rPr lang="en-US" sz="1000" u="none" strike="noStrike" dirty="0" smtClean="0">
                          <a:effectLst/>
                          <a:latin typeface="Arial" pitchFamily="34" charset="0"/>
                          <a:ea typeface="ＭＳ ゴシック" panose="020B0609070205080204" pitchFamily="49" charset="-128"/>
                          <a:cs typeface="Arial" pitchFamily="34" charset="0"/>
                        </a:rPr>
                        <a:t>(number</a:t>
                      </a:r>
                      <a:r>
                        <a:rPr lang="en-US" sz="1000" u="none" strike="noStrike" baseline="0" dirty="0" smtClean="0">
                          <a:effectLst/>
                          <a:latin typeface="Arial" pitchFamily="34" charset="0"/>
                          <a:ea typeface="ＭＳ ゴシック" panose="020B0609070205080204" pitchFamily="49" charset="-128"/>
                          <a:cs typeface="Arial" pitchFamily="34" charset="0"/>
                        </a:rPr>
                        <a:t> of </a:t>
                      </a:r>
                      <a:r>
                        <a:rPr lang="en-US" sz="1000" u="none" strike="noStrike" dirty="0" smtClean="0">
                          <a:effectLst/>
                          <a:latin typeface="Arial" pitchFamily="34" charset="0"/>
                          <a:ea typeface="ＭＳ ゴシック" panose="020B0609070205080204" pitchFamily="49" charset="-128"/>
                          <a:cs typeface="Arial" pitchFamily="34" charset="0"/>
                        </a:rPr>
                        <a:t>total combinations)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ＭＳ ゴシック" panose="020B0609070205080204" pitchFamily="49" charset="-128"/>
                        <a:cs typeface="Arial" pitchFamily="34" charset="0"/>
                      </a:endParaRPr>
                    </a:p>
                  </a:txBody>
                  <a:tcPr marL="36000" marR="36000" marT="36000" marB="3600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 smtClean="0">
                          <a:effectLst/>
                          <a:latin typeface="Arial" pitchFamily="34" charset="0"/>
                          <a:ea typeface="ＭＳ ゴシック" panose="020B0609070205080204" pitchFamily="49" charset="-128"/>
                          <a:cs typeface="Arial" pitchFamily="34" charset="0"/>
                        </a:rPr>
                        <a:t>Constitutive</a:t>
                      </a:r>
                    </a:p>
                    <a:p>
                      <a:pPr algn="ctr" fontAlgn="ctr"/>
                      <a:r>
                        <a:rPr lang="en-US" sz="1000" u="none" strike="noStrike" dirty="0" smtClean="0">
                          <a:effectLst/>
                          <a:latin typeface="Arial" pitchFamily="34" charset="0"/>
                          <a:ea typeface="ＭＳ ゴシック" panose="020B0609070205080204" pitchFamily="49" charset="-128"/>
                          <a:cs typeface="Arial" pitchFamily="34" charset="0"/>
                        </a:rPr>
                        <a:t>acceptor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ＭＳ ゴシック" panose="020B0609070205080204" pitchFamily="49" charset="-128"/>
                        <a:cs typeface="Arial" pitchFamily="34" charset="0"/>
                      </a:endParaRPr>
                    </a:p>
                  </a:txBody>
                  <a:tcPr marL="36000" marR="36000" marT="36000" marB="3600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 smtClean="0">
                          <a:effectLst/>
                          <a:latin typeface="Arial" pitchFamily="34" charset="0"/>
                          <a:ea typeface="ＭＳ ゴシック" panose="020B0609070205080204" pitchFamily="49" charset="-128"/>
                          <a:cs typeface="Arial" pitchFamily="34" charset="0"/>
                        </a:rPr>
                        <a:t>Alternative</a:t>
                      </a:r>
                    </a:p>
                    <a:p>
                      <a:pPr algn="ctr" fontAlgn="ctr"/>
                      <a:r>
                        <a:rPr lang="en-US" sz="1000" u="none" strike="noStrike" dirty="0" smtClean="0">
                          <a:effectLst/>
                          <a:latin typeface="Arial" pitchFamily="34" charset="0"/>
                          <a:ea typeface="ＭＳ ゴシック" panose="020B0609070205080204" pitchFamily="49" charset="-128"/>
                          <a:cs typeface="Arial" pitchFamily="34" charset="0"/>
                        </a:rPr>
                        <a:t>acceptor </a:t>
                      </a:r>
                    </a:p>
                    <a:p>
                      <a:pPr algn="ctr" fontAlgn="ctr"/>
                      <a:r>
                        <a:rPr lang="en-US" sz="1000" u="none" strike="noStrike" dirty="0" smtClean="0">
                          <a:effectLst/>
                          <a:latin typeface="Arial" pitchFamily="34" charset="0"/>
                          <a:ea typeface="ＭＳ ゴシック" panose="020B0609070205080204" pitchFamily="49" charset="-128"/>
                          <a:cs typeface="Arial" pitchFamily="34" charset="0"/>
                        </a:rPr>
                        <a:t>(number</a:t>
                      </a:r>
                      <a:r>
                        <a:rPr lang="en-US" sz="1000" u="none" strike="noStrike" baseline="0" dirty="0" smtClean="0">
                          <a:effectLst/>
                          <a:latin typeface="Arial" pitchFamily="34" charset="0"/>
                          <a:ea typeface="ＭＳ ゴシック" panose="020B0609070205080204" pitchFamily="49" charset="-128"/>
                          <a:cs typeface="Arial" pitchFamily="34" charset="0"/>
                        </a:rPr>
                        <a:t> of </a:t>
                      </a:r>
                      <a:r>
                        <a:rPr lang="en-US" sz="1000" u="none" strike="noStrike" dirty="0" smtClean="0">
                          <a:effectLst/>
                          <a:latin typeface="Arial" pitchFamily="34" charset="0"/>
                          <a:ea typeface="ＭＳ ゴシック" panose="020B0609070205080204" pitchFamily="49" charset="-128"/>
                          <a:cs typeface="Arial" pitchFamily="34" charset="0"/>
                        </a:rPr>
                        <a:t>total combinations)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ＭＳ ゴシック" panose="020B0609070205080204" pitchFamily="49" charset="-128"/>
                        <a:cs typeface="Arial" pitchFamily="34" charset="0"/>
                      </a:endParaRPr>
                    </a:p>
                  </a:txBody>
                  <a:tcPr marL="36000" marR="36000" marT="36000" marB="3600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04589"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u="none" strike="noStrike" dirty="0">
                          <a:effectLst/>
                          <a:latin typeface="Arial" pitchFamily="34" charset="0"/>
                          <a:ea typeface="ＭＳ ゴシック" panose="020B0609070205080204" pitchFamily="49" charset="-128"/>
                          <a:cs typeface="Arial" pitchFamily="34" charset="0"/>
                        </a:rPr>
                        <a:t>1</a:t>
                      </a:r>
                      <a:endParaRPr lang="en-US" altLang="ja-JP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ＭＳ ゴシック" panose="020B0609070205080204" pitchFamily="49" charset="-128"/>
                        <a:cs typeface="Arial" pitchFamily="34" charset="0"/>
                      </a:endParaRPr>
                    </a:p>
                  </a:txBody>
                  <a:tcPr marL="36000" marR="36000" marT="36000" marB="3600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u="none" strike="noStrike" dirty="0">
                          <a:effectLst/>
                          <a:latin typeface="Arial" pitchFamily="34" charset="0"/>
                          <a:ea typeface="ＭＳ ゴシック" panose="020B0609070205080204" pitchFamily="49" charset="-128"/>
                          <a:cs typeface="Arial" pitchFamily="34" charset="0"/>
                        </a:rPr>
                        <a:t>39,145</a:t>
                      </a:r>
                      <a:endParaRPr lang="en-US" altLang="ja-JP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ＭＳ ゴシック" panose="020B0609070205080204" pitchFamily="49" charset="-128"/>
                        <a:cs typeface="Arial" pitchFamily="34" charset="0"/>
                      </a:endParaRPr>
                    </a:p>
                  </a:txBody>
                  <a:tcPr marL="36000" marR="36000" marT="36000" marB="3600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u="none" strike="noStrike" dirty="0">
                          <a:effectLst/>
                          <a:latin typeface="Arial" pitchFamily="34" charset="0"/>
                          <a:ea typeface="ＭＳ ゴシック" panose="020B0609070205080204" pitchFamily="49" charset="-128"/>
                          <a:cs typeface="Arial" pitchFamily="34" charset="0"/>
                        </a:rPr>
                        <a:t>6,127 (17,088)</a:t>
                      </a:r>
                      <a:endParaRPr lang="en-US" altLang="ja-JP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ＭＳ ゴシック" panose="020B0609070205080204" pitchFamily="49" charset="-128"/>
                        <a:cs typeface="Arial" pitchFamily="34" charset="0"/>
                      </a:endParaRPr>
                    </a:p>
                  </a:txBody>
                  <a:tcPr marL="36000" marR="36000" marT="36000" marB="3600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u="none" strike="noStrike" dirty="0">
                          <a:effectLst/>
                          <a:latin typeface="Arial" pitchFamily="34" charset="0"/>
                          <a:ea typeface="ＭＳ ゴシック" panose="020B0609070205080204" pitchFamily="49" charset="-128"/>
                          <a:cs typeface="Arial" pitchFamily="34" charset="0"/>
                        </a:rPr>
                        <a:t>43,143</a:t>
                      </a:r>
                      <a:endParaRPr lang="en-US" altLang="ja-JP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ＭＳ ゴシック" panose="020B0609070205080204" pitchFamily="49" charset="-128"/>
                        <a:cs typeface="Arial" pitchFamily="34" charset="0"/>
                      </a:endParaRPr>
                    </a:p>
                  </a:txBody>
                  <a:tcPr marL="36000" marR="36000" marT="36000" marB="3600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u="none" strike="noStrike" dirty="0">
                          <a:effectLst/>
                          <a:latin typeface="Arial" pitchFamily="34" charset="0"/>
                          <a:ea typeface="ＭＳ ゴシック" panose="020B0609070205080204" pitchFamily="49" charset="-128"/>
                          <a:cs typeface="Arial" pitchFamily="34" charset="0"/>
                        </a:rPr>
                        <a:t>5,357 (13,090)</a:t>
                      </a:r>
                      <a:endParaRPr lang="en-US" altLang="ja-JP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ＭＳ ゴシック" panose="020B0609070205080204" pitchFamily="49" charset="-128"/>
                        <a:cs typeface="Arial" pitchFamily="34" charset="0"/>
                      </a:endParaRPr>
                    </a:p>
                  </a:txBody>
                  <a:tcPr marL="36000" marR="36000" marT="36000" marB="3600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</a:tr>
              <a:tr h="204589"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u="none" strike="noStrike">
                          <a:effectLst/>
                          <a:latin typeface="Arial" pitchFamily="34" charset="0"/>
                          <a:ea typeface="ＭＳ ゴシック" panose="020B0609070205080204" pitchFamily="49" charset="-128"/>
                          <a:cs typeface="Arial" pitchFamily="34" charset="0"/>
                        </a:rPr>
                        <a:t>10</a:t>
                      </a:r>
                      <a:endParaRPr lang="en-US" altLang="ja-JP" sz="10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ＭＳ ゴシック" panose="020B0609070205080204" pitchFamily="49" charset="-128"/>
                        <a:cs typeface="Arial" pitchFamily="34" charset="0"/>
                      </a:endParaRPr>
                    </a:p>
                  </a:txBody>
                  <a:tcPr marL="36000" marR="36000" marT="36000" marB="3600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u="none" strike="noStrike" dirty="0">
                          <a:effectLst/>
                          <a:latin typeface="Arial" pitchFamily="34" charset="0"/>
                          <a:ea typeface="ＭＳ ゴシック" panose="020B0609070205080204" pitchFamily="49" charset="-128"/>
                          <a:cs typeface="Arial" pitchFamily="34" charset="0"/>
                        </a:rPr>
                        <a:t>25,121</a:t>
                      </a:r>
                      <a:endParaRPr lang="en-US" altLang="ja-JP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ＭＳ ゴシック" panose="020B0609070205080204" pitchFamily="49" charset="-128"/>
                        <a:cs typeface="Arial" pitchFamily="34" charset="0"/>
                      </a:endParaRPr>
                    </a:p>
                  </a:txBody>
                  <a:tcPr marL="36000" marR="36000" marT="36000" marB="3600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u="none" strike="noStrike" dirty="0" smtClean="0">
                          <a:effectLst/>
                          <a:latin typeface="Arial" pitchFamily="34" charset="0"/>
                          <a:ea typeface="ＭＳ ゴシック" panose="020B0609070205080204" pitchFamily="49" charset="-128"/>
                          <a:cs typeface="Arial" pitchFamily="34" charset="0"/>
                        </a:rPr>
                        <a:t>3,077  </a:t>
                      </a:r>
                      <a:r>
                        <a:rPr lang="en-US" altLang="ja-JP" sz="1000" u="none" strike="noStrike" dirty="0">
                          <a:effectLst/>
                          <a:latin typeface="Arial" pitchFamily="34" charset="0"/>
                          <a:ea typeface="ＭＳ ゴシック" panose="020B0609070205080204" pitchFamily="49" charset="-128"/>
                          <a:cs typeface="Arial" pitchFamily="34" charset="0"/>
                        </a:rPr>
                        <a:t>(8,052)</a:t>
                      </a:r>
                      <a:endParaRPr lang="en-US" altLang="ja-JP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ＭＳ ゴシック" panose="020B0609070205080204" pitchFamily="49" charset="-128"/>
                        <a:cs typeface="Arial" pitchFamily="34" charset="0"/>
                      </a:endParaRPr>
                    </a:p>
                  </a:txBody>
                  <a:tcPr marL="36000" marR="36000" marT="36000" marB="3600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u="none" strike="noStrike" dirty="0">
                          <a:effectLst/>
                          <a:latin typeface="Arial" pitchFamily="34" charset="0"/>
                          <a:ea typeface="ＭＳ ゴシック" panose="020B0609070205080204" pitchFamily="49" charset="-128"/>
                          <a:cs typeface="Arial" pitchFamily="34" charset="0"/>
                        </a:rPr>
                        <a:t>27,449</a:t>
                      </a:r>
                      <a:endParaRPr lang="en-US" altLang="ja-JP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ＭＳ ゴシック" panose="020B0609070205080204" pitchFamily="49" charset="-128"/>
                        <a:cs typeface="Arial" pitchFamily="34" charset="0"/>
                      </a:endParaRPr>
                    </a:p>
                  </a:txBody>
                  <a:tcPr marL="36000" marR="36000" marT="36000" marB="3600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u="none" strike="noStrike" dirty="0" smtClean="0">
                          <a:effectLst/>
                          <a:latin typeface="Arial" pitchFamily="34" charset="0"/>
                          <a:ea typeface="ＭＳ ゴシック" panose="020B0609070205080204" pitchFamily="49" charset="-128"/>
                          <a:cs typeface="Arial" pitchFamily="34" charset="0"/>
                        </a:rPr>
                        <a:t>2,474  </a:t>
                      </a:r>
                      <a:r>
                        <a:rPr lang="en-US" altLang="ja-JP" sz="1000" u="none" strike="noStrike" dirty="0">
                          <a:effectLst/>
                          <a:latin typeface="Arial" pitchFamily="34" charset="0"/>
                          <a:ea typeface="ＭＳ ゴシック" panose="020B0609070205080204" pitchFamily="49" charset="-128"/>
                          <a:cs typeface="Arial" pitchFamily="34" charset="0"/>
                        </a:rPr>
                        <a:t>(5,724)</a:t>
                      </a:r>
                      <a:endParaRPr lang="en-US" altLang="ja-JP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ＭＳ ゴシック" panose="020B0609070205080204" pitchFamily="49" charset="-128"/>
                        <a:cs typeface="Arial" pitchFamily="34" charset="0"/>
                      </a:endParaRPr>
                    </a:p>
                  </a:txBody>
                  <a:tcPr marL="36000" marR="36000" marT="36000" marB="36000" anchor="ctr">
                    <a:noFill/>
                  </a:tcPr>
                </a:tc>
              </a:tr>
              <a:tr h="204589"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u="none" strike="noStrike">
                          <a:effectLst/>
                          <a:latin typeface="Arial" pitchFamily="34" charset="0"/>
                          <a:ea typeface="ＭＳ ゴシック" panose="020B0609070205080204" pitchFamily="49" charset="-128"/>
                          <a:cs typeface="Arial" pitchFamily="34" charset="0"/>
                        </a:rPr>
                        <a:t>50</a:t>
                      </a:r>
                      <a:endParaRPr lang="en-US" altLang="ja-JP" sz="10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ＭＳ ゴシック" panose="020B0609070205080204" pitchFamily="49" charset="-128"/>
                        <a:cs typeface="Arial" pitchFamily="34" charset="0"/>
                      </a:endParaRPr>
                    </a:p>
                  </a:txBody>
                  <a:tcPr marL="36000" marR="36000" marT="36000" marB="3600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u="none" strike="noStrike" dirty="0">
                          <a:effectLst/>
                          <a:latin typeface="Arial" pitchFamily="34" charset="0"/>
                          <a:ea typeface="ＭＳ ゴシック" panose="020B0609070205080204" pitchFamily="49" charset="-128"/>
                          <a:cs typeface="Arial" pitchFamily="34" charset="0"/>
                        </a:rPr>
                        <a:t>14,833</a:t>
                      </a:r>
                      <a:endParaRPr lang="en-US" altLang="ja-JP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ＭＳ ゴシック" panose="020B0609070205080204" pitchFamily="49" charset="-128"/>
                        <a:cs typeface="Arial" pitchFamily="34" charset="0"/>
                      </a:endParaRPr>
                    </a:p>
                  </a:txBody>
                  <a:tcPr marL="36000" marR="36000" marT="36000" marB="3600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u="none" strike="noStrike" dirty="0" smtClean="0">
                          <a:effectLst/>
                          <a:latin typeface="Arial" pitchFamily="34" charset="0"/>
                          <a:ea typeface="ＭＳ ゴシック" panose="020B0609070205080204" pitchFamily="49" charset="-128"/>
                          <a:cs typeface="Arial" pitchFamily="34" charset="0"/>
                        </a:rPr>
                        <a:t>1,332  </a:t>
                      </a:r>
                      <a:r>
                        <a:rPr lang="en-US" altLang="ja-JP" sz="1000" u="none" strike="noStrike" dirty="0">
                          <a:effectLst/>
                          <a:latin typeface="Arial" pitchFamily="34" charset="0"/>
                          <a:ea typeface="ＭＳ ゴシック" panose="020B0609070205080204" pitchFamily="49" charset="-128"/>
                          <a:cs typeface="Arial" pitchFamily="34" charset="0"/>
                        </a:rPr>
                        <a:t>(3,335)</a:t>
                      </a:r>
                      <a:endParaRPr lang="en-US" altLang="ja-JP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ＭＳ ゴシック" panose="020B0609070205080204" pitchFamily="49" charset="-128"/>
                        <a:cs typeface="Arial" pitchFamily="34" charset="0"/>
                      </a:endParaRPr>
                    </a:p>
                  </a:txBody>
                  <a:tcPr marL="36000" marR="36000" marT="36000" marB="3600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u="none" strike="noStrike" dirty="0">
                          <a:effectLst/>
                          <a:latin typeface="Arial" pitchFamily="34" charset="0"/>
                          <a:ea typeface="ＭＳ ゴシック" panose="020B0609070205080204" pitchFamily="49" charset="-128"/>
                          <a:cs typeface="Arial" pitchFamily="34" charset="0"/>
                        </a:rPr>
                        <a:t>15,829</a:t>
                      </a:r>
                      <a:endParaRPr lang="en-US" altLang="ja-JP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ＭＳ ゴシック" panose="020B0609070205080204" pitchFamily="49" charset="-128"/>
                        <a:cs typeface="Arial" pitchFamily="34" charset="0"/>
                      </a:endParaRPr>
                    </a:p>
                  </a:txBody>
                  <a:tcPr marL="36000" marR="36000" marT="36000" marB="3600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u="none" strike="noStrike" dirty="0" smtClean="0">
                          <a:effectLst/>
                          <a:latin typeface="Arial" pitchFamily="34" charset="0"/>
                          <a:ea typeface="ＭＳ ゴシック" panose="020B0609070205080204" pitchFamily="49" charset="-128"/>
                          <a:cs typeface="Arial" pitchFamily="34" charset="0"/>
                        </a:rPr>
                        <a:t>1,063  </a:t>
                      </a:r>
                      <a:r>
                        <a:rPr lang="en-US" altLang="ja-JP" sz="1000" u="none" strike="noStrike" dirty="0">
                          <a:effectLst/>
                          <a:latin typeface="Arial" pitchFamily="34" charset="0"/>
                          <a:ea typeface="ＭＳ ゴシック" panose="020B0609070205080204" pitchFamily="49" charset="-128"/>
                          <a:cs typeface="Arial" pitchFamily="34" charset="0"/>
                        </a:rPr>
                        <a:t>(2,339)</a:t>
                      </a:r>
                      <a:endParaRPr lang="en-US" altLang="ja-JP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ＭＳ ゴシック" panose="020B0609070205080204" pitchFamily="49" charset="-128"/>
                        <a:cs typeface="Arial" pitchFamily="34" charset="0"/>
                      </a:endParaRPr>
                    </a:p>
                  </a:txBody>
                  <a:tcPr marL="36000" marR="36000" marT="36000" marB="36000" anchor="ctr">
                    <a:noFill/>
                  </a:tcPr>
                </a:tc>
              </a:tr>
              <a:tr h="204589"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u="none" strike="noStrike" dirty="0">
                          <a:effectLst/>
                          <a:latin typeface="Arial" pitchFamily="34" charset="0"/>
                          <a:ea typeface="ＭＳ ゴシック" panose="020B0609070205080204" pitchFamily="49" charset="-128"/>
                          <a:cs typeface="Arial" pitchFamily="34" charset="0"/>
                        </a:rPr>
                        <a:t>100</a:t>
                      </a:r>
                      <a:endParaRPr lang="en-US" altLang="ja-JP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ＭＳ ゴシック" panose="020B0609070205080204" pitchFamily="49" charset="-128"/>
                        <a:cs typeface="Arial" pitchFamily="34" charset="0"/>
                      </a:endParaRPr>
                    </a:p>
                  </a:txBody>
                  <a:tcPr marL="36000" marR="36000" marT="36000" marB="3600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u="none" strike="noStrike" dirty="0">
                          <a:effectLst/>
                          <a:latin typeface="Arial" pitchFamily="34" charset="0"/>
                          <a:ea typeface="ＭＳ ゴシック" panose="020B0609070205080204" pitchFamily="49" charset="-128"/>
                          <a:cs typeface="Arial" pitchFamily="34" charset="0"/>
                        </a:rPr>
                        <a:t>10,792</a:t>
                      </a:r>
                      <a:endParaRPr lang="en-US" altLang="ja-JP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ＭＳ ゴシック" panose="020B0609070205080204" pitchFamily="49" charset="-128"/>
                        <a:cs typeface="Arial" pitchFamily="34" charset="0"/>
                      </a:endParaRPr>
                    </a:p>
                  </a:txBody>
                  <a:tcPr marL="36000" marR="36000" marT="36000" marB="3600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u="none" strike="noStrike" dirty="0" smtClean="0">
                          <a:effectLst/>
                          <a:latin typeface="Arial" pitchFamily="34" charset="0"/>
                          <a:ea typeface="ＭＳ ゴシック" panose="020B0609070205080204" pitchFamily="49" charset="-128"/>
                          <a:cs typeface="Arial" pitchFamily="34" charset="0"/>
                        </a:rPr>
                        <a:t>862  </a:t>
                      </a:r>
                      <a:r>
                        <a:rPr lang="en-US" altLang="ja-JP" sz="1000" u="none" strike="noStrike" dirty="0">
                          <a:effectLst/>
                          <a:latin typeface="Arial" pitchFamily="34" charset="0"/>
                          <a:ea typeface="ＭＳ ゴシック" panose="020B0609070205080204" pitchFamily="49" charset="-128"/>
                          <a:cs typeface="Arial" pitchFamily="34" charset="0"/>
                        </a:rPr>
                        <a:t>(2,103)</a:t>
                      </a:r>
                      <a:endParaRPr lang="en-US" altLang="ja-JP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ＭＳ ゴシック" panose="020B0609070205080204" pitchFamily="49" charset="-128"/>
                        <a:cs typeface="Arial" pitchFamily="34" charset="0"/>
                      </a:endParaRPr>
                    </a:p>
                  </a:txBody>
                  <a:tcPr marL="36000" marR="36000" marT="36000" marB="3600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u="none" strike="noStrike" dirty="0">
                          <a:effectLst/>
                          <a:latin typeface="Arial" pitchFamily="34" charset="0"/>
                          <a:ea typeface="ＭＳ ゴシック" panose="020B0609070205080204" pitchFamily="49" charset="-128"/>
                          <a:cs typeface="Arial" pitchFamily="34" charset="0"/>
                        </a:rPr>
                        <a:t>11,407</a:t>
                      </a:r>
                      <a:endParaRPr lang="en-US" altLang="ja-JP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ＭＳ ゴシック" panose="020B0609070205080204" pitchFamily="49" charset="-128"/>
                        <a:cs typeface="Arial" pitchFamily="34" charset="0"/>
                      </a:endParaRPr>
                    </a:p>
                  </a:txBody>
                  <a:tcPr marL="36000" marR="36000" marT="36000" marB="3600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u="none" strike="noStrike" dirty="0" smtClean="0">
                          <a:effectLst/>
                          <a:latin typeface="Arial" pitchFamily="34" charset="0"/>
                          <a:ea typeface="ＭＳ ゴシック" panose="020B0609070205080204" pitchFamily="49" charset="-128"/>
                          <a:cs typeface="Arial" pitchFamily="34" charset="0"/>
                        </a:rPr>
                        <a:t>670  </a:t>
                      </a:r>
                      <a:r>
                        <a:rPr lang="en-US" altLang="ja-JP" sz="1000" u="none" strike="noStrike" dirty="0">
                          <a:effectLst/>
                          <a:latin typeface="Arial" pitchFamily="34" charset="0"/>
                          <a:ea typeface="ＭＳ ゴシック" panose="020B0609070205080204" pitchFamily="49" charset="-128"/>
                          <a:cs typeface="Arial" pitchFamily="34" charset="0"/>
                        </a:rPr>
                        <a:t>(1,488)</a:t>
                      </a:r>
                      <a:endParaRPr lang="en-US" altLang="ja-JP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ＭＳ ゴシック" panose="020B0609070205080204" pitchFamily="49" charset="-128"/>
                        <a:cs typeface="Arial" pitchFamily="34" charset="0"/>
                      </a:endParaRPr>
                    </a:p>
                  </a:txBody>
                  <a:tcPr marL="36000" marR="36000" marT="36000" marB="3600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4872034" y="6489340"/>
            <a:ext cx="42719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en-US" altLang="ja-JP" dirty="0" smtClean="0">
                <a:latin typeface="Arial" pitchFamily="34" charset="0"/>
                <a:cs typeface="Arial" pitchFamily="34" charset="0"/>
              </a:rPr>
              <a:t>Supplementary Figure S9</a:t>
            </a:r>
            <a:endParaRPr kumimoji="1" lang="ja-JP" altLang="en-US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3" y="19873"/>
            <a:ext cx="8082387" cy="1001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0" y="1040162"/>
            <a:ext cx="9144000" cy="9513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1" y="1931799"/>
            <a:ext cx="9143999" cy="10391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5" cstate="print"/>
          <a:stretch>
            <a:fillRect/>
          </a:stretch>
        </p:blipFill>
        <p:spPr bwMode="auto">
          <a:xfrm>
            <a:off x="2" y="2911203"/>
            <a:ext cx="9143998" cy="952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6" cstate="print"/>
          <a:stretch>
            <a:fillRect/>
          </a:stretch>
        </p:blipFill>
        <p:spPr bwMode="auto">
          <a:xfrm>
            <a:off x="-1" y="3804195"/>
            <a:ext cx="9144001" cy="978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80" name="Picture 8"/>
          <p:cNvPicPr>
            <a:picLocks noChangeAspect="1" noChangeArrowheads="1"/>
          </p:cNvPicPr>
          <p:nvPr/>
        </p:nvPicPr>
        <p:blipFill>
          <a:blip r:embed="rId7" cstate="print"/>
          <a:stretch>
            <a:fillRect/>
          </a:stretch>
        </p:blipFill>
        <p:spPr bwMode="auto">
          <a:xfrm>
            <a:off x="1" y="4722589"/>
            <a:ext cx="9143999" cy="92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81" name="Picture 9"/>
          <p:cNvPicPr>
            <a:picLocks noChangeAspect="1" noChangeArrowheads="1"/>
          </p:cNvPicPr>
          <p:nvPr/>
        </p:nvPicPr>
        <p:blipFill>
          <a:blip r:embed="rId8" cstate="print"/>
          <a:stretch>
            <a:fillRect/>
          </a:stretch>
        </p:blipFill>
        <p:spPr bwMode="auto">
          <a:xfrm>
            <a:off x="4527" y="5588533"/>
            <a:ext cx="9139473" cy="925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表 11"/>
          <p:cNvGraphicFramePr>
            <a:graphicFrameLocks noGrp="1"/>
          </p:cNvGraphicFramePr>
          <p:nvPr/>
        </p:nvGraphicFramePr>
        <p:xfrm>
          <a:off x="971600" y="1268760"/>
          <a:ext cx="7740859" cy="651195"/>
        </p:xfrm>
        <a:graphic>
          <a:graphicData uri="http://schemas.openxmlformats.org/drawingml/2006/table">
            <a:tbl>
              <a:tblPr/>
              <a:tblGrid>
                <a:gridCol w="926909"/>
                <a:gridCol w="1278336"/>
                <a:gridCol w="2644359"/>
                <a:gridCol w="2891255"/>
              </a:tblGrid>
              <a:tr h="138487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　</a:t>
                      </a:r>
                      <a:r>
                        <a:rPr lang="en-US" altLang="ja-JP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Cell </a:t>
                      </a:r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211" marR="7211" marT="7211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Gene</a:t>
                      </a:r>
                      <a:r>
                        <a:rPr lang="ja-JP" altLang="en-US" sz="10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　</a:t>
                      </a:r>
                    </a:p>
                  </a:txBody>
                  <a:tcPr marL="7211" marR="7211" marT="7211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Forward 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Primer</a:t>
                      </a:r>
                    </a:p>
                  </a:txBody>
                  <a:tcPr marL="7211" marR="7211" marT="7211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Reverse 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Primer</a:t>
                      </a:r>
                    </a:p>
                  </a:txBody>
                  <a:tcPr marL="7211" marR="7211" marT="7211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5792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LC2AD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211" marR="7211" marT="7211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CCDC6</a:t>
                      </a:r>
                      <a:r>
                        <a:rPr lang="en-US" sz="1000" b="0" i="0" u="none" strike="noStrike" baseline="0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 / RET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211" marR="7211" marT="7211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1000" b="0" dirty="0" smtClean="0">
                          <a:latin typeface="Arial" pitchFamily="34" charset="0"/>
                          <a:cs typeface="Arial" pitchFamily="34" charset="0"/>
                        </a:rPr>
                        <a:t>GCAGCAAGAGAACAAGGTGC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211" marR="7211" marT="7211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1000" b="0" dirty="0" smtClean="0">
                          <a:latin typeface="Arial" pitchFamily="34" charset="0"/>
                          <a:cs typeface="Arial" pitchFamily="34" charset="0"/>
                        </a:rPr>
                        <a:t>ACCATCCTAAGTTGCTGGGC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211" marR="7211" marT="7211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45792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MCF7</a:t>
                      </a:r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211" marR="7211" marT="721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BCAS4</a:t>
                      </a:r>
                      <a:r>
                        <a:rPr lang="en-US" sz="1000" b="0" i="0" u="none" strike="noStrike" baseline="0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 / BCAS3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211" marR="7211" marT="721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1000" dirty="0" smtClean="0">
                          <a:latin typeface="Arial" pitchFamily="34" charset="0"/>
                          <a:cs typeface="Arial" pitchFamily="34" charset="0"/>
                        </a:rPr>
                        <a:t>CCTCCTGATGCTGCTCGT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211" marR="7211" marT="721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1000" dirty="0" smtClean="0">
                          <a:latin typeface="Arial" pitchFamily="34" charset="0"/>
                          <a:cs typeface="Arial" pitchFamily="34" charset="0"/>
                        </a:rPr>
                        <a:t>AACCACGGTTTCCTTCACTG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211" marR="7211" marT="721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3" name="テキスト ボックス 12"/>
          <p:cNvSpPr txBox="1"/>
          <p:nvPr/>
        </p:nvSpPr>
        <p:spPr>
          <a:xfrm>
            <a:off x="971600" y="548680"/>
            <a:ext cx="768096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100" b="1" dirty="0" smtClean="0">
                <a:latin typeface="Arial" pitchFamily="34" charset="0"/>
                <a:cs typeface="Arial" pitchFamily="34" charset="0"/>
              </a:rPr>
              <a:t>Primers for </a:t>
            </a:r>
            <a:r>
              <a:rPr lang="en-US" altLang="ja-JP" sz="1100" b="1" dirty="0" smtClean="0">
                <a:latin typeface="Arial" pitchFamily="34" charset="0"/>
                <a:cs typeface="Arial" pitchFamily="34" charset="0"/>
              </a:rPr>
              <a:t>validation analysis of the fusion gene (Fig. 5) </a:t>
            </a:r>
            <a:endParaRPr kumimoji="1" lang="ja-JP" altLang="en-US" sz="11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5352088" y="6489340"/>
            <a:ext cx="37919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en-US" altLang="ja-JP" dirty="0" smtClean="0">
                <a:latin typeface="Arial" pitchFamily="34" charset="0"/>
                <a:cs typeface="Arial" pitchFamily="34" charset="0"/>
              </a:rPr>
              <a:t>Supplementary Table1</a:t>
            </a:r>
            <a:endParaRPr kumimoji="1" lang="ja-JP" altLang="en-US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/>
          <p:cNvSpPr txBox="1"/>
          <p:nvPr/>
        </p:nvSpPr>
        <p:spPr>
          <a:xfrm>
            <a:off x="206515" y="233645"/>
            <a:ext cx="7005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b="1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B</a:t>
            </a:r>
            <a:endParaRPr kumimoji="1" lang="ja-JP" altLang="en-US" b="1" dirty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5412095" y="6488668"/>
            <a:ext cx="37319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en-US" altLang="ja-JP" dirty="0" smtClean="0">
                <a:latin typeface="Arial" pitchFamily="34" charset="0"/>
                <a:cs typeface="Arial" pitchFamily="34" charset="0"/>
              </a:rPr>
              <a:t>Supplementary Figure S1</a:t>
            </a:r>
            <a:endParaRPr kumimoji="1" lang="ja-JP" altLang="en-US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9" name="表 8"/>
          <p:cNvGraphicFramePr>
            <a:graphicFrameLocks noGrp="1"/>
          </p:cNvGraphicFramePr>
          <p:nvPr/>
        </p:nvGraphicFramePr>
        <p:xfrm>
          <a:off x="193544" y="627438"/>
          <a:ext cx="8832474" cy="5191043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475191"/>
                <a:gridCol w="653980"/>
                <a:gridCol w="989147"/>
                <a:gridCol w="1080118"/>
                <a:gridCol w="1125125"/>
                <a:gridCol w="975110"/>
                <a:gridCol w="960107"/>
                <a:gridCol w="780087"/>
                <a:gridCol w="793609"/>
              </a:tblGrid>
              <a:tr h="663161">
                <a:tc>
                  <a:txBody>
                    <a:bodyPr/>
                    <a:lstStyle/>
                    <a:p>
                      <a:endParaRPr kumimoji="1" lang="ja-JP" altLang="en-US" sz="1000" b="0" dirty="0">
                        <a:latin typeface="Arial" pitchFamily="34" charset="0"/>
                        <a:ea typeface="Arial Unicode MS" pitchFamily="50" charset="-128"/>
                        <a:cs typeface="Arial" pitchFamily="34" charset="0"/>
                      </a:endParaRPr>
                    </a:p>
                  </a:txBody>
                  <a:tcPr marL="121920" marR="121920" marT="34290" marB="34290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u="none" strike="noStrike" baseline="0" dirty="0" smtClean="0">
                          <a:latin typeface="Arial" pitchFamily="34" charset="0"/>
                          <a:ea typeface="Arial Unicode MS" pitchFamily="50" charset="-128"/>
                          <a:cs typeface="Arial" pitchFamily="34" charset="0"/>
                        </a:rPr>
                        <a:t>Number of library</a:t>
                      </a:r>
                    </a:p>
                  </a:txBody>
                  <a:tcPr marL="10160" marR="10160" marT="5715" marB="0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u="none" strike="noStrike" baseline="0" dirty="0" smtClean="0">
                          <a:latin typeface="Arial" pitchFamily="34" charset="0"/>
                          <a:ea typeface="Arial Unicode MS" pitchFamily="50" charset="-128"/>
                          <a:cs typeface="Arial" pitchFamily="34" charset="0"/>
                        </a:rPr>
                        <a:t>Number of tags generated  </a:t>
                      </a:r>
                    </a:p>
                  </a:txBody>
                  <a:tcPr marL="10160" marR="10160" marT="5715" marB="0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u="none" strike="noStrike" dirty="0" smtClean="0">
                          <a:latin typeface="Arial" pitchFamily="34" charset="0"/>
                          <a:ea typeface="Arial Unicode MS" pitchFamily="50" charset="-128"/>
                          <a:cs typeface="Arial" pitchFamily="34" charset="0"/>
                        </a:rPr>
                        <a:t>Number of tags mapped to upstream or </a:t>
                      </a:r>
                    </a:p>
                    <a:p>
                      <a:pPr algn="ctr" fontAlgn="ctr"/>
                      <a:r>
                        <a:rPr lang="en-US" altLang="ja-JP" sz="1000" b="0" u="none" strike="noStrike" dirty="0" smtClean="0">
                          <a:latin typeface="Arial" pitchFamily="34" charset="0"/>
                          <a:ea typeface="Arial Unicode MS" pitchFamily="50" charset="-128"/>
                          <a:cs typeface="Arial" pitchFamily="34" charset="0"/>
                        </a:rPr>
                        <a:t>first </a:t>
                      </a:r>
                      <a:r>
                        <a:rPr lang="en-US" altLang="ja-JP" sz="1000" b="0" u="none" strike="noStrike" dirty="0" err="1" smtClean="0">
                          <a:latin typeface="Arial" pitchFamily="34" charset="0"/>
                          <a:ea typeface="Arial Unicode MS" pitchFamily="50" charset="-128"/>
                          <a:cs typeface="Arial" pitchFamily="34" charset="0"/>
                        </a:rPr>
                        <a:t>exon</a:t>
                      </a:r>
                      <a:r>
                        <a:rPr lang="en-US" altLang="ja-JP" sz="1000" b="0" u="none" strike="noStrike" dirty="0" smtClean="0">
                          <a:latin typeface="Arial" pitchFamily="34" charset="0"/>
                          <a:ea typeface="Arial Unicode MS" pitchFamily="50" charset="-128"/>
                          <a:cs typeface="Arial" pitchFamily="34" charset="0"/>
                        </a:rPr>
                        <a:t> (%)</a:t>
                      </a:r>
                    </a:p>
                  </a:txBody>
                  <a:tcPr marL="10160" marR="10160" marT="5715" marB="0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000" b="0" u="none" strike="noStrike" dirty="0" smtClean="0">
                          <a:latin typeface="Arial" pitchFamily="34" charset="0"/>
                          <a:ea typeface="Arial Unicode MS" pitchFamily="50" charset="-128"/>
                          <a:cs typeface="Arial" pitchFamily="34" charset="0"/>
                        </a:rPr>
                        <a:t>Number of tags mapped to downstream or </a:t>
                      </a:r>
                    </a:p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000" b="0" u="none" strike="noStrike" dirty="0" smtClean="0">
                          <a:latin typeface="Arial" pitchFamily="34" charset="0"/>
                          <a:ea typeface="Arial Unicode MS" pitchFamily="50" charset="-128"/>
                          <a:cs typeface="Arial" pitchFamily="34" charset="0"/>
                        </a:rPr>
                        <a:t>last </a:t>
                      </a:r>
                      <a:r>
                        <a:rPr lang="en-US" altLang="ja-JP" sz="1000" b="0" u="none" strike="noStrike" dirty="0" err="1" smtClean="0">
                          <a:latin typeface="Arial" pitchFamily="34" charset="0"/>
                          <a:ea typeface="Arial Unicode MS" pitchFamily="50" charset="-128"/>
                          <a:cs typeface="Arial" pitchFamily="34" charset="0"/>
                        </a:rPr>
                        <a:t>exon</a:t>
                      </a:r>
                      <a:r>
                        <a:rPr lang="en-US" altLang="ja-JP" sz="1000" b="0" u="none" strike="noStrike" dirty="0" smtClean="0">
                          <a:latin typeface="Arial" pitchFamily="34" charset="0"/>
                          <a:ea typeface="Arial Unicode MS" pitchFamily="50" charset="-128"/>
                          <a:cs typeface="Arial" pitchFamily="34" charset="0"/>
                        </a:rPr>
                        <a:t> (%)</a:t>
                      </a:r>
                    </a:p>
                  </a:txBody>
                  <a:tcPr marL="10160" marR="10160" marT="5715" marB="0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u="none" strike="noStrike" dirty="0" smtClean="0">
                          <a:latin typeface="Arial" pitchFamily="34" charset="0"/>
                          <a:ea typeface="Arial Unicode MS" pitchFamily="50" charset="-128"/>
                          <a:cs typeface="Arial" pitchFamily="34" charset="0"/>
                        </a:rPr>
                        <a:t>Number of represented</a:t>
                      </a:r>
                      <a:r>
                        <a:rPr lang="en-US" altLang="ja-JP" sz="1000" b="0" u="none" strike="noStrike" baseline="0" dirty="0" smtClean="0">
                          <a:latin typeface="Arial" pitchFamily="34" charset="0"/>
                          <a:ea typeface="Arial Unicode MS" pitchFamily="50" charset="-128"/>
                          <a:cs typeface="Arial" pitchFamily="34" charset="0"/>
                        </a:rPr>
                        <a:t> </a:t>
                      </a:r>
                    </a:p>
                    <a:p>
                      <a:pPr algn="ctr" fontAlgn="ctr"/>
                      <a:r>
                        <a:rPr lang="en-US" altLang="ja-JP" sz="1000" b="0" u="none" strike="noStrike" baseline="0" dirty="0" smtClean="0">
                          <a:latin typeface="Arial" pitchFamily="34" charset="0"/>
                          <a:ea typeface="Arial Unicode MS" pitchFamily="50" charset="-128"/>
                          <a:cs typeface="Arial" pitchFamily="34" charset="0"/>
                        </a:rPr>
                        <a:t>NM genes by </a:t>
                      </a:r>
                    </a:p>
                    <a:p>
                      <a:pPr algn="ctr" fontAlgn="ctr"/>
                      <a:r>
                        <a:rPr lang="en-US" altLang="ja-JP" sz="1000" b="0" u="none" strike="noStrike" baseline="0" dirty="0" smtClean="0">
                          <a:latin typeface="Arial" pitchFamily="34" charset="0"/>
                          <a:ea typeface="Arial Unicode MS" pitchFamily="50" charset="-128"/>
                          <a:cs typeface="Arial" pitchFamily="34" charset="0"/>
                        </a:rPr>
                        <a:t>&gt; 5ppm tags</a:t>
                      </a:r>
                      <a:endParaRPr lang="en-US" altLang="ja-JP" sz="1000" b="0" u="none" strike="noStrike" dirty="0" smtClean="0">
                        <a:latin typeface="Arial" pitchFamily="34" charset="0"/>
                        <a:ea typeface="Arial Unicode MS" pitchFamily="50" charset="-128"/>
                        <a:cs typeface="Arial" pitchFamily="34" charset="0"/>
                      </a:endParaRPr>
                    </a:p>
                  </a:txBody>
                  <a:tcPr marL="10160" marR="10160" marT="5715" marB="0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u="none" strike="noStrike" dirty="0" smtClean="0">
                          <a:latin typeface="Arial" pitchFamily="34" charset="0"/>
                          <a:ea typeface="Arial Unicode MS" pitchFamily="50" charset="-128"/>
                          <a:cs typeface="Arial" pitchFamily="34" charset="0"/>
                        </a:rPr>
                        <a:t>Number of represented </a:t>
                      </a:r>
                    </a:p>
                    <a:p>
                      <a:pPr algn="ctr" fontAlgn="ctr"/>
                      <a:r>
                        <a:rPr lang="en-US" altLang="ja-JP" sz="1000" b="0" u="none" strike="noStrike" dirty="0" smtClean="0">
                          <a:latin typeface="Arial" pitchFamily="34" charset="0"/>
                          <a:ea typeface="Arial Unicode MS" pitchFamily="50" charset="-128"/>
                          <a:cs typeface="Arial" pitchFamily="34" charset="0"/>
                        </a:rPr>
                        <a:t>NR genes by </a:t>
                      </a:r>
                    </a:p>
                    <a:p>
                      <a:pPr algn="ctr" fontAlgn="ctr"/>
                      <a:r>
                        <a:rPr lang="en-US" altLang="ja-JP" sz="1000" b="0" u="none" strike="noStrike" dirty="0" smtClean="0">
                          <a:latin typeface="Arial" pitchFamily="34" charset="0"/>
                          <a:ea typeface="Arial Unicode MS" pitchFamily="50" charset="-128"/>
                          <a:cs typeface="Arial" pitchFamily="34" charset="0"/>
                        </a:rPr>
                        <a:t>&gt; 5ppm tags</a:t>
                      </a:r>
                    </a:p>
                  </a:txBody>
                  <a:tcPr marL="10160" marR="10160" marT="5715" marB="0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u="none" strike="noStrike" dirty="0" smtClean="0">
                          <a:latin typeface="Arial" pitchFamily="34" charset="0"/>
                          <a:ea typeface="Arial Unicode MS" pitchFamily="50" charset="-128"/>
                          <a:cs typeface="Arial" pitchFamily="34" charset="0"/>
                        </a:rPr>
                        <a:t>Number</a:t>
                      </a:r>
                      <a:r>
                        <a:rPr lang="en-US" altLang="ja-JP" sz="1000" b="0" u="none" strike="noStrike" baseline="0" dirty="0" smtClean="0">
                          <a:latin typeface="Arial" pitchFamily="34" charset="0"/>
                          <a:ea typeface="Arial Unicode MS" pitchFamily="50" charset="-128"/>
                          <a:cs typeface="Arial" pitchFamily="34" charset="0"/>
                        </a:rPr>
                        <a:t> of </a:t>
                      </a:r>
                      <a:r>
                        <a:rPr lang="en-US" altLang="ja-JP" sz="1000" b="0" u="none" strike="noStrike" dirty="0" smtClean="0">
                          <a:latin typeface="Arial" pitchFamily="34" charset="0"/>
                          <a:ea typeface="Arial Unicode MS" pitchFamily="50" charset="-128"/>
                          <a:cs typeface="Arial" pitchFamily="34" charset="0"/>
                        </a:rPr>
                        <a:t>genes containing multiple TSCs</a:t>
                      </a:r>
                    </a:p>
                  </a:txBody>
                  <a:tcPr marL="10160" marR="10160" marT="5715" marB="0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u="none" strike="noStrike" dirty="0" smtClean="0">
                          <a:latin typeface="Arial" pitchFamily="34" charset="0"/>
                          <a:ea typeface="Arial Unicode MS" pitchFamily="50" charset="-128"/>
                          <a:cs typeface="Arial" pitchFamily="34" charset="0"/>
                        </a:rPr>
                        <a:t>Number of genes containing</a:t>
                      </a:r>
                      <a:r>
                        <a:rPr lang="en-US" altLang="ja-JP" sz="1000" b="0" u="none" strike="noStrike" baseline="0" dirty="0" smtClean="0">
                          <a:latin typeface="Arial" pitchFamily="34" charset="0"/>
                          <a:ea typeface="Arial Unicode MS" pitchFamily="50" charset="-128"/>
                          <a:cs typeface="Arial" pitchFamily="34" charset="0"/>
                        </a:rPr>
                        <a:t> multiple PACs</a:t>
                      </a:r>
                      <a:endParaRPr lang="en-US" altLang="ja-JP" sz="1000" b="0" u="none" strike="noStrike" dirty="0" smtClean="0">
                        <a:latin typeface="Arial" pitchFamily="34" charset="0"/>
                        <a:ea typeface="Arial Unicode MS" pitchFamily="50" charset="-128"/>
                        <a:cs typeface="Arial" pitchFamily="34" charset="0"/>
                      </a:endParaRPr>
                    </a:p>
                  </a:txBody>
                  <a:tcPr marL="10160" marR="10160" marT="5715" marB="0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Arial Unicode MS" pitchFamily="50" charset="-128"/>
                          <a:cs typeface="Arial" pitchFamily="34" charset="0"/>
                        </a:rPr>
                        <a:t>DLD1</a:t>
                      </a:r>
                    </a:p>
                  </a:txBody>
                  <a:tcPr marL="121920" marR="121920" marT="34290" marB="3429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ea typeface="Arial Unicode MS" pitchFamily="50" charset="-128"/>
                          <a:cs typeface="Arial" pitchFamily="34" charset="0"/>
                        </a:rPr>
                        <a:t>-</a:t>
                      </a:r>
                    </a:p>
                  </a:txBody>
                  <a:tcPr marL="10160" marR="10160" marT="571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ea typeface="Arial Unicode MS" pitchFamily="50" charset="-128"/>
                          <a:cs typeface="Arial" pitchFamily="34" charset="0"/>
                        </a:rPr>
                        <a:t>8,097,384 </a:t>
                      </a:r>
                    </a:p>
                  </a:txBody>
                  <a:tcPr marL="10160" marR="10160" marT="571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ea typeface="Arial Unicode MS" pitchFamily="50" charset="-128"/>
                          <a:cs typeface="Arial" pitchFamily="34" charset="0"/>
                        </a:rPr>
                        <a:t>95%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ea typeface="Arial Unicode MS" pitchFamily="50" charset="-128"/>
                          <a:cs typeface="Arial" pitchFamily="34" charset="0"/>
                        </a:rPr>
                        <a:t>74%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ea typeface="Arial Unicode MS" pitchFamily="50" charset="-128"/>
                          <a:cs typeface="Arial" pitchFamily="34" charset="0"/>
                        </a:rPr>
                        <a:t>7,540</a:t>
                      </a:r>
                      <a:endParaRPr lang="en-US" altLang="ja-JP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ea typeface="Arial Unicode MS" pitchFamily="50" charset="-128"/>
                        <a:cs typeface="Arial" pitchFamily="34" charset="0"/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ea typeface="Arial Unicode MS" pitchFamily="50" charset="-128"/>
                          <a:cs typeface="Arial" pitchFamily="34" charset="0"/>
                        </a:rPr>
                        <a:t>80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ea typeface="Arial Unicode MS" pitchFamily="50" charset="-128"/>
                          <a:cs typeface="Arial" pitchFamily="34" charset="0"/>
                        </a:rPr>
                        <a:t>243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ea typeface="Arial Unicode MS" pitchFamily="50" charset="-128"/>
                          <a:cs typeface="Arial" pitchFamily="34" charset="0"/>
                        </a:rPr>
                        <a:t>1,440</a:t>
                      </a:r>
                      <a:endParaRPr lang="en-US" altLang="ja-JP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ea typeface="Arial Unicode MS" pitchFamily="50" charset="-128"/>
                        <a:cs typeface="Arial" pitchFamily="34" charset="0"/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Arial Unicode MS" pitchFamily="50" charset="-128"/>
                          <a:cs typeface="Arial" pitchFamily="34" charset="0"/>
                        </a:rPr>
                        <a:t>HEK293</a:t>
                      </a:r>
                    </a:p>
                  </a:txBody>
                  <a:tcPr marL="121920" marR="121920" marT="34290" marB="34290"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ea typeface="Arial Unicode MS" pitchFamily="50" charset="-128"/>
                          <a:cs typeface="Arial" pitchFamily="34" charset="0"/>
                        </a:rPr>
                        <a:t>-</a:t>
                      </a:r>
                    </a:p>
                  </a:txBody>
                  <a:tcPr marL="10160" marR="10160" marT="5715" marB="0" anchor="ctr"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ea typeface="Arial Unicode MS" pitchFamily="50" charset="-128"/>
                          <a:cs typeface="Arial" pitchFamily="34" charset="0"/>
                        </a:rPr>
                        <a:t>3,367,796 </a:t>
                      </a:r>
                    </a:p>
                  </a:txBody>
                  <a:tcPr marL="10160" marR="10160" marT="5715" marB="0" anchor="ctr"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ea typeface="Arial Unicode MS" pitchFamily="50" charset="-128"/>
                          <a:cs typeface="Arial" pitchFamily="34" charset="0"/>
                        </a:rPr>
                        <a:t>95%</a:t>
                      </a:r>
                    </a:p>
                  </a:txBody>
                  <a:tcPr marL="0" marR="0" marT="0" marB="0" anchor="ctr"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ea typeface="Arial Unicode MS" pitchFamily="50" charset="-128"/>
                          <a:cs typeface="Arial" pitchFamily="34" charset="0"/>
                        </a:rPr>
                        <a:t>67%</a:t>
                      </a:r>
                    </a:p>
                  </a:txBody>
                  <a:tcPr marL="0" marR="0" marT="0" marB="0" anchor="ctr"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ea typeface="Arial Unicode MS" pitchFamily="50" charset="-128"/>
                          <a:cs typeface="Arial" pitchFamily="34" charset="0"/>
                        </a:rPr>
                        <a:t>7,768</a:t>
                      </a:r>
                      <a:endParaRPr lang="en-US" altLang="ja-JP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ea typeface="Arial Unicode MS" pitchFamily="50" charset="-128"/>
                        <a:cs typeface="Arial" pitchFamily="34" charset="0"/>
                      </a:endParaRPr>
                    </a:p>
                  </a:txBody>
                  <a:tcPr marL="0" marR="0" marT="0" marB="0" anchor="ctr"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ea typeface="Arial Unicode MS" pitchFamily="50" charset="-128"/>
                          <a:cs typeface="Arial" pitchFamily="34" charset="0"/>
                        </a:rPr>
                        <a:t>113</a:t>
                      </a:r>
                    </a:p>
                  </a:txBody>
                  <a:tcPr marL="0" marR="0" marT="0" marB="0" anchor="ctr"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ea typeface="Arial Unicode MS" pitchFamily="50" charset="-128"/>
                          <a:cs typeface="Arial" pitchFamily="34" charset="0"/>
                        </a:rPr>
                        <a:t>227</a:t>
                      </a:r>
                    </a:p>
                  </a:txBody>
                  <a:tcPr marL="0" marR="0" marT="0" marB="0" anchor="ctr"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ea typeface="Arial Unicode MS" pitchFamily="50" charset="-128"/>
                          <a:cs typeface="Arial" pitchFamily="34" charset="0"/>
                        </a:rPr>
                        <a:t>1,622</a:t>
                      </a:r>
                      <a:endParaRPr lang="en-US" altLang="ja-JP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ea typeface="Arial Unicode MS" pitchFamily="50" charset="-128"/>
                        <a:cs typeface="Arial" pitchFamily="34" charset="0"/>
                      </a:endParaRPr>
                    </a:p>
                  </a:txBody>
                  <a:tcPr marL="0" marR="0" marT="0" marB="0" anchor="ctr"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dirty="0" err="1" smtClean="0">
                          <a:solidFill>
                            <a:schemeClr val="tx1"/>
                          </a:solidFill>
                          <a:latin typeface="Arial" pitchFamily="34" charset="0"/>
                          <a:ea typeface="Arial Unicode MS" pitchFamily="50" charset="-128"/>
                          <a:cs typeface="Arial" pitchFamily="34" charset="0"/>
                        </a:rPr>
                        <a:t>HeLa</a:t>
                      </a:r>
                      <a:endParaRPr kumimoji="1" lang="en-US" altLang="ja-JP" sz="1000" b="0" dirty="0" smtClean="0">
                        <a:solidFill>
                          <a:schemeClr val="tx1"/>
                        </a:solidFill>
                        <a:latin typeface="Arial" pitchFamily="34" charset="0"/>
                        <a:ea typeface="Arial Unicode MS" pitchFamily="50" charset="-128"/>
                        <a:cs typeface="Arial" pitchFamily="34" charset="0"/>
                      </a:endParaRPr>
                    </a:p>
                  </a:txBody>
                  <a:tcPr marL="121920" marR="121920" marT="34290" marB="34290"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ea typeface="Arial Unicode MS" pitchFamily="50" charset="-128"/>
                          <a:cs typeface="Arial" pitchFamily="34" charset="0"/>
                        </a:rPr>
                        <a:t>-</a:t>
                      </a:r>
                    </a:p>
                  </a:txBody>
                  <a:tcPr marL="10160" marR="10160" marT="5715" marB="0" anchor="ctr"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ea typeface="Arial Unicode MS" pitchFamily="50" charset="-128"/>
                          <a:cs typeface="Arial" pitchFamily="34" charset="0"/>
                        </a:rPr>
                        <a:t>5,635,548 </a:t>
                      </a:r>
                    </a:p>
                  </a:txBody>
                  <a:tcPr marL="10160" marR="10160" marT="5715" marB="0" anchor="ctr"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ea typeface="Arial Unicode MS" pitchFamily="50" charset="-128"/>
                          <a:cs typeface="Arial" pitchFamily="34" charset="0"/>
                        </a:rPr>
                        <a:t>95%</a:t>
                      </a:r>
                    </a:p>
                  </a:txBody>
                  <a:tcPr marL="0" marR="0" marT="0" marB="0" anchor="ctr"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ea typeface="Arial Unicode MS" pitchFamily="50" charset="-128"/>
                          <a:cs typeface="Arial" pitchFamily="34" charset="0"/>
                        </a:rPr>
                        <a:t>67%</a:t>
                      </a:r>
                    </a:p>
                  </a:txBody>
                  <a:tcPr marL="0" marR="0" marT="0" marB="0" anchor="ctr"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ea typeface="Arial Unicode MS" pitchFamily="50" charset="-128"/>
                          <a:cs typeface="Arial" pitchFamily="34" charset="0"/>
                        </a:rPr>
                        <a:t>7,488</a:t>
                      </a:r>
                      <a:endParaRPr lang="en-US" altLang="ja-JP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ea typeface="Arial Unicode MS" pitchFamily="50" charset="-128"/>
                        <a:cs typeface="Arial" pitchFamily="34" charset="0"/>
                      </a:endParaRPr>
                    </a:p>
                  </a:txBody>
                  <a:tcPr marL="0" marR="0" marT="0" marB="0" anchor="ctr"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ea typeface="Arial Unicode MS" pitchFamily="50" charset="-128"/>
                          <a:cs typeface="Arial" pitchFamily="34" charset="0"/>
                        </a:rPr>
                        <a:t>91</a:t>
                      </a:r>
                    </a:p>
                  </a:txBody>
                  <a:tcPr marL="0" marR="0" marT="0" marB="0" anchor="ctr"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ea typeface="Arial Unicode MS" pitchFamily="50" charset="-128"/>
                          <a:cs typeface="Arial" pitchFamily="34" charset="0"/>
                        </a:rPr>
                        <a:t>323</a:t>
                      </a:r>
                    </a:p>
                  </a:txBody>
                  <a:tcPr marL="0" marR="0" marT="0" marB="0" anchor="ctr"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ea typeface="Arial Unicode MS" pitchFamily="50" charset="-128"/>
                          <a:cs typeface="Arial" pitchFamily="34" charset="0"/>
                        </a:rPr>
                        <a:t>1,550</a:t>
                      </a:r>
                      <a:endParaRPr lang="en-US" altLang="ja-JP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ea typeface="Arial Unicode MS" pitchFamily="50" charset="-128"/>
                        <a:cs typeface="Arial" pitchFamily="34" charset="0"/>
                      </a:endParaRPr>
                    </a:p>
                  </a:txBody>
                  <a:tcPr marL="0" marR="0" marT="0" marB="0" anchor="ctr"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Arial Unicode MS" pitchFamily="50" charset="-128"/>
                          <a:cs typeface="Arial" pitchFamily="34" charset="0"/>
                        </a:rPr>
                        <a:t>MCF7</a:t>
                      </a:r>
                    </a:p>
                  </a:txBody>
                  <a:tcPr marL="121920" marR="121920" marT="34290" marB="34290"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ea typeface="Arial Unicode MS" pitchFamily="50" charset="-128"/>
                          <a:cs typeface="Arial" pitchFamily="34" charset="0"/>
                        </a:rPr>
                        <a:t>-</a:t>
                      </a:r>
                    </a:p>
                  </a:txBody>
                  <a:tcPr marL="10160" marR="10160" marT="5715" marB="0" anchor="ctr"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ea typeface="Arial Unicode MS" pitchFamily="50" charset="-128"/>
                          <a:cs typeface="Arial" pitchFamily="34" charset="0"/>
                        </a:rPr>
                        <a:t>5,617,408 </a:t>
                      </a:r>
                    </a:p>
                  </a:txBody>
                  <a:tcPr marL="10160" marR="10160" marT="5715" marB="0" anchor="ctr"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ea typeface="Arial Unicode MS" pitchFamily="50" charset="-128"/>
                          <a:cs typeface="Arial" pitchFamily="34" charset="0"/>
                        </a:rPr>
                        <a:t>94%</a:t>
                      </a:r>
                    </a:p>
                  </a:txBody>
                  <a:tcPr marL="0" marR="0" marT="0" marB="0" anchor="ctr"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ea typeface="Arial Unicode MS" pitchFamily="50" charset="-128"/>
                          <a:cs typeface="Arial" pitchFamily="34" charset="0"/>
                        </a:rPr>
                        <a:t>64%</a:t>
                      </a:r>
                    </a:p>
                  </a:txBody>
                  <a:tcPr marL="0" marR="0" marT="0" marB="0" anchor="ctr"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ea typeface="Arial Unicode MS" pitchFamily="50" charset="-128"/>
                          <a:cs typeface="Arial" pitchFamily="34" charset="0"/>
                        </a:rPr>
                        <a:t>7,472</a:t>
                      </a:r>
                      <a:endParaRPr lang="en-US" altLang="ja-JP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ea typeface="Arial Unicode MS" pitchFamily="50" charset="-128"/>
                        <a:cs typeface="Arial" pitchFamily="34" charset="0"/>
                      </a:endParaRPr>
                    </a:p>
                  </a:txBody>
                  <a:tcPr marL="0" marR="0" marT="0" marB="0" anchor="ctr"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ea typeface="Arial Unicode MS" pitchFamily="50" charset="-128"/>
                          <a:cs typeface="Arial" pitchFamily="34" charset="0"/>
                        </a:rPr>
                        <a:t>128</a:t>
                      </a:r>
                    </a:p>
                  </a:txBody>
                  <a:tcPr marL="0" marR="0" marT="0" marB="0" anchor="ctr"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ea typeface="Arial Unicode MS" pitchFamily="50" charset="-128"/>
                          <a:cs typeface="Arial" pitchFamily="34" charset="0"/>
                        </a:rPr>
                        <a:t>396</a:t>
                      </a:r>
                    </a:p>
                  </a:txBody>
                  <a:tcPr marL="0" marR="0" marT="0" marB="0" anchor="ctr"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ea typeface="Arial Unicode MS" pitchFamily="50" charset="-128"/>
                          <a:cs typeface="Arial" pitchFamily="34" charset="0"/>
                        </a:rPr>
                        <a:t>1,522</a:t>
                      </a:r>
                      <a:endParaRPr lang="en-US" altLang="ja-JP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ea typeface="Arial Unicode MS" pitchFamily="50" charset="-128"/>
                        <a:cs typeface="Arial" pitchFamily="34" charset="0"/>
                      </a:endParaRPr>
                    </a:p>
                  </a:txBody>
                  <a:tcPr marL="0" marR="0" marT="0" marB="0" anchor="ctr"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Arial Unicode MS" pitchFamily="50" charset="-128"/>
                          <a:cs typeface="Arial" pitchFamily="34" charset="0"/>
                        </a:rPr>
                        <a:t>Adipose</a:t>
                      </a:r>
                    </a:p>
                  </a:txBody>
                  <a:tcPr marL="121920" marR="121920" marT="34290" marB="34290"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ea typeface="Arial Unicode MS" pitchFamily="50" charset="-128"/>
                          <a:cs typeface="Arial" pitchFamily="34" charset="0"/>
                        </a:rPr>
                        <a:t>-</a:t>
                      </a:r>
                    </a:p>
                  </a:txBody>
                  <a:tcPr marL="10160" marR="10160" marT="5715" marB="0" anchor="ctr"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ea typeface="Arial Unicode MS" pitchFamily="50" charset="-128"/>
                          <a:cs typeface="Arial" pitchFamily="34" charset="0"/>
                        </a:rPr>
                        <a:t>2,414,959 </a:t>
                      </a:r>
                    </a:p>
                  </a:txBody>
                  <a:tcPr marL="10160" marR="10160" marT="5715" marB="0" anchor="ctr"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ea typeface="Arial Unicode MS" pitchFamily="50" charset="-128"/>
                          <a:cs typeface="Arial" pitchFamily="34" charset="0"/>
                        </a:rPr>
                        <a:t>90%</a:t>
                      </a:r>
                    </a:p>
                  </a:txBody>
                  <a:tcPr marL="0" marR="0" marT="0" marB="0" anchor="ctr"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ea typeface="Arial Unicode MS" pitchFamily="50" charset="-128"/>
                          <a:cs typeface="Arial" pitchFamily="34" charset="0"/>
                        </a:rPr>
                        <a:t>77%</a:t>
                      </a:r>
                    </a:p>
                  </a:txBody>
                  <a:tcPr marL="0" marR="0" marT="0" marB="0" anchor="ctr"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ea typeface="Arial Unicode MS" pitchFamily="50" charset="-128"/>
                          <a:cs typeface="Arial" pitchFamily="34" charset="0"/>
                        </a:rPr>
                        <a:t>6,076</a:t>
                      </a:r>
                      <a:endParaRPr lang="en-US" altLang="ja-JP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ea typeface="Arial Unicode MS" pitchFamily="50" charset="-128"/>
                        <a:cs typeface="Arial" pitchFamily="34" charset="0"/>
                      </a:endParaRPr>
                    </a:p>
                  </a:txBody>
                  <a:tcPr marL="0" marR="0" marT="0" marB="0" anchor="ctr"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ea typeface="Arial Unicode MS" pitchFamily="50" charset="-128"/>
                          <a:cs typeface="Arial" pitchFamily="34" charset="0"/>
                        </a:rPr>
                        <a:t>88</a:t>
                      </a:r>
                    </a:p>
                  </a:txBody>
                  <a:tcPr marL="0" marR="0" marT="0" marB="0" anchor="ctr"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ea typeface="Arial Unicode MS" pitchFamily="50" charset="-128"/>
                          <a:cs typeface="Arial" pitchFamily="34" charset="0"/>
                        </a:rPr>
                        <a:t>212</a:t>
                      </a:r>
                    </a:p>
                  </a:txBody>
                  <a:tcPr marL="0" marR="0" marT="0" marB="0" anchor="ctr"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ea typeface="Arial Unicode MS" pitchFamily="50" charset="-128"/>
                          <a:cs typeface="Arial" pitchFamily="34" charset="0"/>
                        </a:rPr>
                        <a:t>1,071</a:t>
                      </a:r>
                      <a:endParaRPr lang="en-US" altLang="ja-JP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ea typeface="Arial Unicode MS" pitchFamily="50" charset="-128"/>
                        <a:cs typeface="Arial" pitchFamily="34" charset="0"/>
                      </a:endParaRPr>
                    </a:p>
                  </a:txBody>
                  <a:tcPr marL="0" marR="0" marT="0" marB="0" anchor="ctr"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Arial Unicode MS" pitchFamily="50" charset="-128"/>
                          <a:cs typeface="Arial" pitchFamily="34" charset="0"/>
                        </a:rPr>
                        <a:t>Lung</a:t>
                      </a:r>
                    </a:p>
                  </a:txBody>
                  <a:tcPr marL="121920" marR="121920" marT="34290" marB="34290"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ea typeface="Arial Unicode MS" pitchFamily="50" charset="-128"/>
                          <a:cs typeface="Arial" pitchFamily="34" charset="0"/>
                        </a:rPr>
                        <a:t>-</a:t>
                      </a:r>
                    </a:p>
                  </a:txBody>
                  <a:tcPr marL="10160" marR="10160" marT="5715" marB="0" anchor="ctr"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ea typeface="Arial Unicode MS" pitchFamily="50" charset="-128"/>
                          <a:cs typeface="Arial" pitchFamily="34" charset="0"/>
                        </a:rPr>
                        <a:t>2,533,045 </a:t>
                      </a:r>
                    </a:p>
                  </a:txBody>
                  <a:tcPr marL="10160" marR="10160" marT="5715" marB="0" anchor="ctr"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ea typeface="Arial Unicode MS" pitchFamily="50" charset="-128"/>
                          <a:cs typeface="Arial" pitchFamily="34" charset="0"/>
                        </a:rPr>
                        <a:t>84%</a:t>
                      </a:r>
                    </a:p>
                  </a:txBody>
                  <a:tcPr marL="0" marR="0" marT="0" marB="0" anchor="ctr"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ea typeface="Arial Unicode MS" pitchFamily="50" charset="-128"/>
                          <a:cs typeface="Arial" pitchFamily="34" charset="0"/>
                        </a:rPr>
                        <a:t>69%</a:t>
                      </a:r>
                    </a:p>
                  </a:txBody>
                  <a:tcPr marL="0" marR="0" marT="0" marB="0" anchor="ctr"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ea typeface="Arial Unicode MS" pitchFamily="50" charset="-128"/>
                          <a:cs typeface="Arial" pitchFamily="34" charset="0"/>
                        </a:rPr>
                        <a:t>4,545</a:t>
                      </a:r>
                      <a:endParaRPr lang="en-US" altLang="ja-JP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ea typeface="Arial Unicode MS" pitchFamily="50" charset="-128"/>
                        <a:cs typeface="Arial" pitchFamily="34" charset="0"/>
                      </a:endParaRPr>
                    </a:p>
                  </a:txBody>
                  <a:tcPr marL="0" marR="0" marT="0" marB="0" anchor="ctr"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ea typeface="Arial Unicode MS" pitchFamily="50" charset="-128"/>
                          <a:cs typeface="Arial" pitchFamily="34" charset="0"/>
                        </a:rPr>
                        <a:t>52</a:t>
                      </a:r>
                    </a:p>
                  </a:txBody>
                  <a:tcPr marL="0" marR="0" marT="0" marB="0" anchor="ctr"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ea typeface="Arial Unicode MS" pitchFamily="50" charset="-128"/>
                          <a:cs typeface="Arial" pitchFamily="34" charset="0"/>
                        </a:rPr>
                        <a:t>201</a:t>
                      </a:r>
                    </a:p>
                  </a:txBody>
                  <a:tcPr marL="0" marR="0" marT="0" marB="0" anchor="ctr"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ea typeface="Arial Unicode MS" pitchFamily="50" charset="-128"/>
                          <a:cs typeface="Arial" pitchFamily="34" charset="0"/>
                        </a:rPr>
                        <a:t>759</a:t>
                      </a:r>
                    </a:p>
                  </a:txBody>
                  <a:tcPr marL="0" marR="0" marT="0" marB="0" anchor="ctr"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Arial Unicode MS" pitchFamily="50" charset="-128"/>
                          <a:cs typeface="Arial" pitchFamily="34" charset="0"/>
                        </a:rPr>
                        <a:t>Ovary</a:t>
                      </a:r>
                    </a:p>
                  </a:txBody>
                  <a:tcPr marL="121920" marR="121920" marT="34290" marB="34290"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ea typeface="Arial Unicode MS" pitchFamily="50" charset="-128"/>
                          <a:cs typeface="Arial" pitchFamily="34" charset="0"/>
                        </a:rPr>
                        <a:t>-</a:t>
                      </a:r>
                    </a:p>
                  </a:txBody>
                  <a:tcPr marL="10160" marR="10160" marT="5715" marB="0" anchor="ctr"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ea typeface="Arial Unicode MS" pitchFamily="50" charset="-128"/>
                          <a:cs typeface="Arial" pitchFamily="34" charset="0"/>
                        </a:rPr>
                        <a:t>3,921,177 </a:t>
                      </a:r>
                    </a:p>
                  </a:txBody>
                  <a:tcPr marL="10160" marR="10160" marT="5715" marB="0" anchor="ctr"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ea typeface="Arial Unicode MS" pitchFamily="50" charset="-128"/>
                          <a:cs typeface="Arial" pitchFamily="34" charset="0"/>
                        </a:rPr>
                        <a:t>93%</a:t>
                      </a:r>
                    </a:p>
                  </a:txBody>
                  <a:tcPr marL="0" marR="0" marT="0" marB="0" anchor="ctr"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ea typeface="Arial Unicode MS" pitchFamily="50" charset="-128"/>
                          <a:cs typeface="Arial" pitchFamily="34" charset="0"/>
                        </a:rPr>
                        <a:t>81%</a:t>
                      </a:r>
                    </a:p>
                  </a:txBody>
                  <a:tcPr marL="0" marR="0" marT="0" marB="0" anchor="ctr"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ea typeface="Arial Unicode MS" pitchFamily="50" charset="-128"/>
                          <a:cs typeface="Arial" pitchFamily="34" charset="0"/>
                        </a:rPr>
                        <a:t>5,138</a:t>
                      </a:r>
                      <a:endParaRPr lang="en-US" altLang="ja-JP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ea typeface="Arial Unicode MS" pitchFamily="50" charset="-128"/>
                        <a:cs typeface="Arial" pitchFamily="34" charset="0"/>
                      </a:endParaRPr>
                    </a:p>
                  </a:txBody>
                  <a:tcPr marL="0" marR="0" marT="0" marB="0" anchor="ctr"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ea typeface="Arial Unicode MS" pitchFamily="50" charset="-128"/>
                          <a:cs typeface="Arial" pitchFamily="34" charset="0"/>
                        </a:rPr>
                        <a:t>90</a:t>
                      </a:r>
                    </a:p>
                  </a:txBody>
                  <a:tcPr marL="0" marR="0" marT="0" marB="0" anchor="ctr"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ea typeface="Arial Unicode MS" pitchFamily="50" charset="-128"/>
                          <a:cs typeface="Arial" pitchFamily="34" charset="0"/>
                        </a:rPr>
                        <a:t>247</a:t>
                      </a:r>
                    </a:p>
                  </a:txBody>
                  <a:tcPr marL="0" marR="0" marT="0" marB="0" anchor="ctr"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ea typeface="Arial Unicode MS" pitchFamily="50" charset="-128"/>
                          <a:cs typeface="Arial" pitchFamily="34" charset="0"/>
                        </a:rPr>
                        <a:t>790</a:t>
                      </a:r>
                    </a:p>
                  </a:txBody>
                  <a:tcPr marL="0" marR="0" marT="0" marB="0" anchor="ctr"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Arial Unicode MS" pitchFamily="50" charset="-128"/>
                          <a:cs typeface="Arial" pitchFamily="34" charset="0"/>
                        </a:rPr>
                        <a:t>Brain</a:t>
                      </a:r>
                    </a:p>
                  </a:txBody>
                  <a:tcPr marL="121920" marR="121920" marT="34290" marB="34290"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ea typeface="Arial Unicode MS" pitchFamily="50" charset="-128"/>
                          <a:cs typeface="Arial" pitchFamily="34" charset="0"/>
                        </a:rPr>
                        <a:t>-</a:t>
                      </a:r>
                    </a:p>
                  </a:txBody>
                  <a:tcPr marL="10160" marR="10160" marT="5715" marB="0" anchor="ctr"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ea typeface="Arial Unicode MS" pitchFamily="50" charset="-128"/>
                          <a:cs typeface="Arial" pitchFamily="34" charset="0"/>
                        </a:rPr>
                        <a:t>4,068,184 </a:t>
                      </a:r>
                    </a:p>
                  </a:txBody>
                  <a:tcPr marL="10160" marR="10160" marT="5715" marB="0" anchor="ctr"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ea typeface="Arial Unicode MS" pitchFamily="50" charset="-128"/>
                          <a:cs typeface="Arial" pitchFamily="34" charset="0"/>
                        </a:rPr>
                        <a:t>92%</a:t>
                      </a:r>
                    </a:p>
                  </a:txBody>
                  <a:tcPr marL="0" marR="0" marT="0" marB="0" anchor="ctr"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ea typeface="Arial Unicode MS" pitchFamily="50" charset="-128"/>
                          <a:cs typeface="Arial" pitchFamily="34" charset="0"/>
                        </a:rPr>
                        <a:t>85%</a:t>
                      </a:r>
                    </a:p>
                  </a:txBody>
                  <a:tcPr marL="0" marR="0" marT="0" marB="0" anchor="ctr"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ea typeface="Arial Unicode MS" pitchFamily="50" charset="-128"/>
                          <a:cs typeface="Arial" pitchFamily="34" charset="0"/>
                        </a:rPr>
                        <a:t>6,440</a:t>
                      </a:r>
                      <a:endParaRPr lang="en-US" altLang="ja-JP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ea typeface="Arial Unicode MS" pitchFamily="50" charset="-128"/>
                        <a:cs typeface="Arial" pitchFamily="34" charset="0"/>
                      </a:endParaRPr>
                    </a:p>
                  </a:txBody>
                  <a:tcPr marL="0" marR="0" marT="0" marB="0" anchor="ctr"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ea typeface="Arial Unicode MS" pitchFamily="50" charset="-128"/>
                          <a:cs typeface="Arial" pitchFamily="34" charset="0"/>
                        </a:rPr>
                        <a:t>132</a:t>
                      </a:r>
                    </a:p>
                  </a:txBody>
                  <a:tcPr marL="0" marR="0" marT="0" marB="0" anchor="ctr"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ea typeface="Arial Unicode MS" pitchFamily="50" charset="-128"/>
                          <a:cs typeface="Arial" pitchFamily="34" charset="0"/>
                        </a:rPr>
                        <a:t>286</a:t>
                      </a:r>
                    </a:p>
                  </a:txBody>
                  <a:tcPr marL="0" marR="0" marT="0" marB="0" anchor="ctr"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ea typeface="Arial Unicode MS" pitchFamily="50" charset="-128"/>
                          <a:cs typeface="Arial" pitchFamily="34" charset="0"/>
                        </a:rPr>
                        <a:t>948</a:t>
                      </a:r>
                    </a:p>
                  </a:txBody>
                  <a:tcPr marL="0" marR="0" marT="0" marB="0" anchor="ctr"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Arial Unicode MS" pitchFamily="50" charset="-128"/>
                          <a:cs typeface="Arial" pitchFamily="34" charset="0"/>
                        </a:rPr>
                        <a:t>Breast</a:t>
                      </a:r>
                    </a:p>
                  </a:txBody>
                  <a:tcPr marL="121920" marR="121920" marT="34290" marB="34290"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ea typeface="Arial Unicode MS" pitchFamily="50" charset="-128"/>
                          <a:cs typeface="Arial" pitchFamily="34" charset="0"/>
                        </a:rPr>
                        <a:t>-</a:t>
                      </a:r>
                    </a:p>
                  </a:txBody>
                  <a:tcPr marL="10160" marR="10160" marT="5715" marB="0" anchor="ctr"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ea typeface="Arial Unicode MS" pitchFamily="50" charset="-128"/>
                          <a:cs typeface="Arial" pitchFamily="34" charset="0"/>
                        </a:rPr>
                        <a:t>3,154,960 </a:t>
                      </a:r>
                    </a:p>
                  </a:txBody>
                  <a:tcPr marL="10160" marR="10160" marT="5715" marB="0" anchor="ctr"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ea typeface="Arial Unicode MS" pitchFamily="50" charset="-128"/>
                          <a:cs typeface="Arial" pitchFamily="34" charset="0"/>
                        </a:rPr>
                        <a:t>94%</a:t>
                      </a:r>
                    </a:p>
                  </a:txBody>
                  <a:tcPr marL="0" marR="0" marT="0" marB="0" anchor="ctr"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ea typeface="Arial Unicode MS" pitchFamily="50" charset="-128"/>
                          <a:cs typeface="Arial" pitchFamily="34" charset="0"/>
                        </a:rPr>
                        <a:t>82%</a:t>
                      </a:r>
                    </a:p>
                  </a:txBody>
                  <a:tcPr marL="0" marR="0" marT="0" marB="0" anchor="ctr"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ea typeface="Arial Unicode MS" pitchFamily="50" charset="-128"/>
                          <a:cs typeface="Arial" pitchFamily="34" charset="0"/>
                        </a:rPr>
                        <a:t>6,620</a:t>
                      </a:r>
                      <a:endParaRPr lang="en-US" altLang="ja-JP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ea typeface="Arial Unicode MS" pitchFamily="50" charset="-128"/>
                        <a:cs typeface="Arial" pitchFamily="34" charset="0"/>
                      </a:endParaRPr>
                    </a:p>
                  </a:txBody>
                  <a:tcPr marL="0" marR="0" marT="0" marB="0" anchor="ctr"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ea typeface="Arial Unicode MS" pitchFamily="50" charset="-128"/>
                          <a:cs typeface="Arial" pitchFamily="34" charset="0"/>
                        </a:rPr>
                        <a:t>101</a:t>
                      </a:r>
                    </a:p>
                  </a:txBody>
                  <a:tcPr marL="0" marR="0" marT="0" marB="0" anchor="ctr"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ea typeface="Arial Unicode MS" pitchFamily="50" charset="-128"/>
                          <a:cs typeface="Arial" pitchFamily="34" charset="0"/>
                        </a:rPr>
                        <a:t>312</a:t>
                      </a:r>
                    </a:p>
                  </a:txBody>
                  <a:tcPr marL="0" marR="0" marT="0" marB="0" anchor="ctr"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ea typeface="Arial Unicode MS" pitchFamily="50" charset="-128"/>
                          <a:cs typeface="Arial" pitchFamily="34" charset="0"/>
                        </a:rPr>
                        <a:t>1,145</a:t>
                      </a:r>
                      <a:endParaRPr lang="en-US" altLang="ja-JP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ea typeface="Arial Unicode MS" pitchFamily="50" charset="-128"/>
                        <a:cs typeface="Arial" pitchFamily="34" charset="0"/>
                      </a:endParaRPr>
                    </a:p>
                  </a:txBody>
                  <a:tcPr marL="0" marR="0" marT="0" marB="0" anchor="ctr"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Arial Unicode MS" pitchFamily="50" charset="-128"/>
                          <a:cs typeface="Arial" pitchFamily="34" charset="0"/>
                        </a:rPr>
                        <a:t>Colon</a:t>
                      </a:r>
                    </a:p>
                  </a:txBody>
                  <a:tcPr marL="121920" marR="121920" marT="34290" marB="34290"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ea typeface="Arial Unicode MS" pitchFamily="50" charset="-128"/>
                          <a:cs typeface="Arial" pitchFamily="34" charset="0"/>
                        </a:rPr>
                        <a:t>-</a:t>
                      </a:r>
                    </a:p>
                  </a:txBody>
                  <a:tcPr marL="10160" marR="10160" marT="5715" marB="0" anchor="ctr"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ea typeface="Arial Unicode MS" pitchFamily="50" charset="-128"/>
                          <a:cs typeface="Arial" pitchFamily="34" charset="0"/>
                        </a:rPr>
                        <a:t>4,473,789 </a:t>
                      </a:r>
                    </a:p>
                  </a:txBody>
                  <a:tcPr marL="10160" marR="10160" marT="5715" marB="0" anchor="ctr"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ea typeface="Arial Unicode MS" pitchFamily="50" charset="-128"/>
                          <a:cs typeface="Arial" pitchFamily="34" charset="0"/>
                        </a:rPr>
                        <a:t>93%</a:t>
                      </a:r>
                    </a:p>
                  </a:txBody>
                  <a:tcPr marL="0" marR="0" marT="0" marB="0" anchor="ctr"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ea typeface="Arial Unicode MS" pitchFamily="50" charset="-128"/>
                          <a:cs typeface="Arial" pitchFamily="34" charset="0"/>
                        </a:rPr>
                        <a:t>85%</a:t>
                      </a:r>
                    </a:p>
                  </a:txBody>
                  <a:tcPr marL="0" marR="0" marT="0" marB="0" anchor="ctr"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ea typeface="Arial Unicode MS" pitchFamily="50" charset="-128"/>
                          <a:cs typeface="Arial" pitchFamily="34" charset="0"/>
                        </a:rPr>
                        <a:t>6,956</a:t>
                      </a:r>
                      <a:endParaRPr lang="en-US" altLang="ja-JP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ea typeface="Arial Unicode MS" pitchFamily="50" charset="-128"/>
                        <a:cs typeface="Arial" pitchFamily="34" charset="0"/>
                      </a:endParaRPr>
                    </a:p>
                  </a:txBody>
                  <a:tcPr marL="0" marR="0" marT="0" marB="0" anchor="ctr"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ea typeface="Arial Unicode MS" pitchFamily="50" charset="-128"/>
                          <a:cs typeface="Arial" pitchFamily="34" charset="0"/>
                        </a:rPr>
                        <a:t>88</a:t>
                      </a:r>
                    </a:p>
                  </a:txBody>
                  <a:tcPr marL="0" marR="0" marT="0" marB="0" anchor="ctr"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ea typeface="Arial Unicode MS" pitchFamily="50" charset="-128"/>
                          <a:cs typeface="Arial" pitchFamily="34" charset="0"/>
                        </a:rPr>
                        <a:t>344</a:t>
                      </a:r>
                    </a:p>
                  </a:txBody>
                  <a:tcPr marL="0" marR="0" marT="0" marB="0" anchor="ctr"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ea typeface="Arial Unicode MS" pitchFamily="50" charset="-128"/>
                          <a:cs typeface="Arial" pitchFamily="34" charset="0"/>
                        </a:rPr>
                        <a:t>1,029</a:t>
                      </a:r>
                      <a:endParaRPr lang="en-US" altLang="ja-JP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ea typeface="Arial Unicode MS" pitchFamily="50" charset="-128"/>
                        <a:cs typeface="Arial" pitchFamily="34" charset="0"/>
                      </a:endParaRPr>
                    </a:p>
                  </a:txBody>
                  <a:tcPr marL="0" marR="0" marT="0" marB="0" anchor="ctr"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Arial Unicode MS" pitchFamily="50" charset="-128"/>
                          <a:cs typeface="Arial" pitchFamily="34" charset="0"/>
                        </a:rPr>
                        <a:t>Heart</a:t>
                      </a:r>
                    </a:p>
                  </a:txBody>
                  <a:tcPr marL="121920" marR="121920" marT="34290" marB="34290"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ea typeface="Arial Unicode MS" pitchFamily="50" charset="-128"/>
                          <a:cs typeface="Arial" pitchFamily="34" charset="0"/>
                        </a:rPr>
                        <a:t>-</a:t>
                      </a:r>
                    </a:p>
                  </a:txBody>
                  <a:tcPr marL="10160" marR="10160" marT="5715" marB="0" anchor="ctr"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ea typeface="Arial Unicode MS" pitchFamily="50" charset="-128"/>
                          <a:cs typeface="Arial" pitchFamily="34" charset="0"/>
                        </a:rPr>
                        <a:t>4,513,913 </a:t>
                      </a:r>
                    </a:p>
                  </a:txBody>
                  <a:tcPr marL="10160" marR="10160" marT="5715" marB="0" anchor="ctr"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ea typeface="Arial Unicode MS" pitchFamily="50" charset="-128"/>
                          <a:cs typeface="Arial" pitchFamily="34" charset="0"/>
                        </a:rPr>
                        <a:t>94%</a:t>
                      </a:r>
                    </a:p>
                  </a:txBody>
                  <a:tcPr marL="0" marR="0" marT="0" marB="0" anchor="ctr"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ea typeface="Arial Unicode MS" pitchFamily="50" charset="-128"/>
                          <a:cs typeface="Arial" pitchFamily="34" charset="0"/>
                        </a:rPr>
                        <a:t>87%</a:t>
                      </a:r>
                    </a:p>
                  </a:txBody>
                  <a:tcPr marL="0" marR="0" marT="0" marB="0" anchor="ctr"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ea typeface="Arial Unicode MS" pitchFamily="50" charset="-128"/>
                          <a:cs typeface="Arial" pitchFamily="34" charset="0"/>
                        </a:rPr>
                        <a:t>4,026</a:t>
                      </a:r>
                      <a:endParaRPr lang="en-US" altLang="ja-JP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ea typeface="Arial Unicode MS" pitchFamily="50" charset="-128"/>
                        <a:cs typeface="Arial" pitchFamily="34" charset="0"/>
                      </a:endParaRPr>
                    </a:p>
                  </a:txBody>
                  <a:tcPr marL="0" marR="0" marT="0" marB="0" anchor="ctr"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ea typeface="Arial Unicode MS" pitchFamily="50" charset="-128"/>
                          <a:cs typeface="Arial" pitchFamily="34" charset="0"/>
                        </a:rPr>
                        <a:t>56</a:t>
                      </a:r>
                    </a:p>
                  </a:txBody>
                  <a:tcPr marL="0" marR="0" marT="0" marB="0" anchor="ctr"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ea typeface="Arial Unicode MS" pitchFamily="50" charset="-128"/>
                          <a:cs typeface="Arial" pitchFamily="34" charset="0"/>
                        </a:rPr>
                        <a:t>205</a:t>
                      </a:r>
                    </a:p>
                  </a:txBody>
                  <a:tcPr marL="0" marR="0" marT="0" marB="0" anchor="ctr"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ea typeface="Arial Unicode MS" pitchFamily="50" charset="-128"/>
                          <a:cs typeface="Arial" pitchFamily="34" charset="0"/>
                        </a:rPr>
                        <a:t>614</a:t>
                      </a:r>
                    </a:p>
                  </a:txBody>
                  <a:tcPr marL="0" marR="0" marT="0" marB="0" anchor="ctr"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Arial Unicode MS" pitchFamily="50" charset="-128"/>
                          <a:cs typeface="Arial" pitchFamily="34" charset="0"/>
                        </a:rPr>
                        <a:t>Kidney</a:t>
                      </a:r>
                    </a:p>
                  </a:txBody>
                  <a:tcPr marL="121920" marR="121920" marT="34290" marB="34290"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ea typeface="Arial Unicode MS" pitchFamily="50" charset="-128"/>
                          <a:cs typeface="Arial" pitchFamily="34" charset="0"/>
                        </a:rPr>
                        <a:t>-</a:t>
                      </a:r>
                    </a:p>
                  </a:txBody>
                  <a:tcPr marL="10160" marR="10160" marT="5715" marB="0" anchor="ctr"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ea typeface="Arial Unicode MS" pitchFamily="50" charset="-128"/>
                          <a:cs typeface="Arial" pitchFamily="34" charset="0"/>
                        </a:rPr>
                        <a:t>3,378,219 </a:t>
                      </a:r>
                    </a:p>
                  </a:txBody>
                  <a:tcPr marL="10160" marR="10160" marT="5715" marB="0" anchor="ctr"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ea typeface="Arial Unicode MS" pitchFamily="50" charset="-128"/>
                          <a:cs typeface="Arial" pitchFamily="34" charset="0"/>
                        </a:rPr>
                        <a:t>94%</a:t>
                      </a:r>
                    </a:p>
                  </a:txBody>
                  <a:tcPr marL="0" marR="0" marT="0" marB="0" anchor="ctr"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ea typeface="Arial Unicode MS" pitchFamily="50" charset="-128"/>
                          <a:cs typeface="Arial" pitchFamily="34" charset="0"/>
                        </a:rPr>
                        <a:t>87%</a:t>
                      </a:r>
                    </a:p>
                  </a:txBody>
                  <a:tcPr marL="0" marR="0" marT="0" marB="0" anchor="ctr"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ea typeface="Arial Unicode MS" pitchFamily="50" charset="-128"/>
                          <a:cs typeface="Arial" pitchFamily="34" charset="0"/>
                        </a:rPr>
                        <a:t>6,074</a:t>
                      </a:r>
                      <a:endParaRPr lang="en-US" altLang="ja-JP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ea typeface="Arial Unicode MS" pitchFamily="50" charset="-128"/>
                        <a:cs typeface="Arial" pitchFamily="34" charset="0"/>
                      </a:endParaRPr>
                    </a:p>
                  </a:txBody>
                  <a:tcPr marL="0" marR="0" marT="0" marB="0" anchor="ctr"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ea typeface="Arial Unicode MS" pitchFamily="50" charset="-128"/>
                          <a:cs typeface="Arial" pitchFamily="34" charset="0"/>
                        </a:rPr>
                        <a:t>115</a:t>
                      </a:r>
                    </a:p>
                  </a:txBody>
                  <a:tcPr marL="0" marR="0" marT="0" marB="0" anchor="ctr"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ea typeface="Arial Unicode MS" pitchFamily="50" charset="-128"/>
                          <a:cs typeface="Arial" pitchFamily="34" charset="0"/>
                        </a:rPr>
                        <a:t>272</a:t>
                      </a:r>
                    </a:p>
                  </a:txBody>
                  <a:tcPr marL="0" marR="0" marT="0" marB="0" anchor="ctr"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ea typeface="Arial Unicode MS" pitchFamily="50" charset="-128"/>
                          <a:cs typeface="Arial" pitchFamily="34" charset="0"/>
                        </a:rPr>
                        <a:t>948</a:t>
                      </a:r>
                    </a:p>
                  </a:txBody>
                  <a:tcPr marL="0" marR="0" marT="0" marB="0" anchor="ctr"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Arial Unicode MS" pitchFamily="50" charset="-128"/>
                          <a:cs typeface="Arial" pitchFamily="34" charset="0"/>
                        </a:rPr>
                        <a:t>Liver</a:t>
                      </a:r>
                    </a:p>
                  </a:txBody>
                  <a:tcPr marL="121920" marR="121920" marT="34290" marB="34290"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ea typeface="Arial Unicode MS" pitchFamily="50" charset="-128"/>
                          <a:cs typeface="Arial" pitchFamily="34" charset="0"/>
                        </a:rPr>
                        <a:t>-</a:t>
                      </a:r>
                    </a:p>
                  </a:txBody>
                  <a:tcPr marL="10160" marR="10160" marT="5715" marB="0" anchor="ctr"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ea typeface="Arial Unicode MS" pitchFamily="50" charset="-128"/>
                          <a:cs typeface="Arial" pitchFamily="34" charset="0"/>
                        </a:rPr>
                        <a:t>2,552,292 </a:t>
                      </a:r>
                    </a:p>
                  </a:txBody>
                  <a:tcPr marL="10160" marR="10160" marT="5715" marB="0" anchor="ctr"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ea typeface="Arial Unicode MS" pitchFamily="50" charset="-128"/>
                          <a:cs typeface="Arial" pitchFamily="34" charset="0"/>
                        </a:rPr>
                        <a:t>94%</a:t>
                      </a:r>
                    </a:p>
                  </a:txBody>
                  <a:tcPr marL="0" marR="0" marT="0" marB="0" anchor="ctr"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ea typeface="Arial Unicode MS" pitchFamily="50" charset="-128"/>
                          <a:cs typeface="Arial" pitchFamily="34" charset="0"/>
                        </a:rPr>
                        <a:t>89%</a:t>
                      </a:r>
                    </a:p>
                  </a:txBody>
                  <a:tcPr marL="0" marR="0" marT="0" marB="0" anchor="ctr"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ea typeface="Arial Unicode MS" pitchFamily="50" charset="-128"/>
                          <a:cs typeface="Arial" pitchFamily="34" charset="0"/>
                        </a:rPr>
                        <a:t>3,379</a:t>
                      </a:r>
                      <a:endParaRPr lang="en-US" altLang="ja-JP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ea typeface="Arial Unicode MS" pitchFamily="50" charset="-128"/>
                        <a:cs typeface="Arial" pitchFamily="34" charset="0"/>
                      </a:endParaRPr>
                    </a:p>
                  </a:txBody>
                  <a:tcPr marL="0" marR="0" marT="0" marB="0" anchor="ctr"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ea typeface="Arial Unicode MS" pitchFamily="50" charset="-128"/>
                          <a:cs typeface="Arial" pitchFamily="34" charset="0"/>
                        </a:rPr>
                        <a:t>36</a:t>
                      </a:r>
                    </a:p>
                  </a:txBody>
                  <a:tcPr marL="0" marR="0" marT="0" marB="0" anchor="ctr"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ea typeface="Arial Unicode MS" pitchFamily="50" charset="-128"/>
                          <a:cs typeface="Arial" pitchFamily="34" charset="0"/>
                        </a:rPr>
                        <a:t>166</a:t>
                      </a:r>
                    </a:p>
                  </a:txBody>
                  <a:tcPr marL="0" marR="0" marT="0" marB="0" anchor="ctr"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ea typeface="Arial Unicode MS" pitchFamily="50" charset="-128"/>
                          <a:cs typeface="Arial" pitchFamily="34" charset="0"/>
                        </a:rPr>
                        <a:t>442</a:t>
                      </a:r>
                    </a:p>
                  </a:txBody>
                  <a:tcPr marL="0" marR="0" marT="0" marB="0" anchor="ctr"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Arial Unicode MS" pitchFamily="50" charset="-128"/>
                          <a:cs typeface="Arial" pitchFamily="34" charset="0"/>
                        </a:rPr>
                        <a:t>Lymph Node</a:t>
                      </a:r>
                    </a:p>
                  </a:txBody>
                  <a:tcPr marL="121920" marR="121920" marT="34290" marB="34290"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ea typeface="Arial Unicode MS" pitchFamily="50" charset="-128"/>
                          <a:cs typeface="Arial" pitchFamily="34" charset="0"/>
                        </a:rPr>
                        <a:t>-</a:t>
                      </a:r>
                    </a:p>
                  </a:txBody>
                  <a:tcPr marL="10160" marR="10160" marT="5715" marB="0" anchor="ctr"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ea typeface="Arial Unicode MS" pitchFamily="50" charset="-128"/>
                          <a:cs typeface="Arial" pitchFamily="34" charset="0"/>
                        </a:rPr>
                        <a:t>3,074,947 </a:t>
                      </a:r>
                    </a:p>
                  </a:txBody>
                  <a:tcPr marL="10160" marR="10160" marT="5715" marB="0" anchor="ctr"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ea typeface="Arial Unicode MS" pitchFamily="50" charset="-128"/>
                          <a:cs typeface="Arial" pitchFamily="34" charset="0"/>
                        </a:rPr>
                        <a:t>94%</a:t>
                      </a:r>
                    </a:p>
                  </a:txBody>
                  <a:tcPr marL="0" marR="0" marT="0" marB="0" anchor="ctr"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ea typeface="Arial Unicode MS" pitchFamily="50" charset="-128"/>
                          <a:cs typeface="Arial" pitchFamily="34" charset="0"/>
                        </a:rPr>
                        <a:t>88%</a:t>
                      </a:r>
                    </a:p>
                  </a:txBody>
                  <a:tcPr marL="0" marR="0" marT="0" marB="0" anchor="ctr"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ea typeface="Arial Unicode MS" pitchFamily="50" charset="-128"/>
                          <a:cs typeface="Arial" pitchFamily="34" charset="0"/>
                        </a:rPr>
                        <a:t>4,778</a:t>
                      </a:r>
                      <a:endParaRPr lang="en-US" altLang="ja-JP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ea typeface="Arial Unicode MS" pitchFamily="50" charset="-128"/>
                        <a:cs typeface="Arial" pitchFamily="34" charset="0"/>
                      </a:endParaRPr>
                    </a:p>
                  </a:txBody>
                  <a:tcPr marL="0" marR="0" marT="0" marB="0" anchor="ctr"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ea typeface="Arial Unicode MS" pitchFamily="50" charset="-128"/>
                          <a:cs typeface="Arial" pitchFamily="34" charset="0"/>
                        </a:rPr>
                        <a:t>85</a:t>
                      </a:r>
                    </a:p>
                  </a:txBody>
                  <a:tcPr marL="0" marR="0" marT="0" marB="0" anchor="ctr"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ea typeface="Arial Unicode MS" pitchFamily="50" charset="-128"/>
                          <a:cs typeface="Arial" pitchFamily="34" charset="0"/>
                        </a:rPr>
                        <a:t>247</a:t>
                      </a:r>
                    </a:p>
                  </a:txBody>
                  <a:tcPr marL="0" marR="0" marT="0" marB="0" anchor="ctr"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ea typeface="Arial Unicode MS" pitchFamily="50" charset="-128"/>
                          <a:cs typeface="Arial" pitchFamily="34" charset="0"/>
                        </a:rPr>
                        <a:t>707</a:t>
                      </a:r>
                    </a:p>
                  </a:txBody>
                  <a:tcPr marL="0" marR="0" marT="0" marB="0" anchor="ctr"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Arial Unicode MS" pitchFamily="50" charset="-128"/>
                          <a:cs typeface="Arial" pitchFamily="34" charset="0"/>
                        </a:rPr>
                        <a:t>Prostate</a:t>
                      </a:r>
                    </a:p>
                  </a:txBody>
                  <a:tcPr marL="121920" marR="121920" marT="34290" marB="34290"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ea typeface="Arial Unicode MS" pitchFamily="50" charset="-128"/>
                          <a:cs typeface="Arial" pitchFamily="34" charset="0"/>
                        </a:rPr>
                        <a:t>-</a:t>
                      </a:r>
                    </a:p>
                  </a:txBody>
                  <a:tcPr marL="10160" marR="10160" marT="5715" marB="0" anchor="ctr"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ea typeface="Arial Unicode MS" pitchFamily="50" charset="-128"/>
                          <a:cs typeface="Arial" pitchFamily="34" charset="0"/>
                        </a:rPr>
                        <a:t>387,113 </a:t>
                      </a:r>
                    </a:p>
                  </a:txBody>
                  <a:tcPr marL="10160" marR="10160" marT="5715" marB="0" anchor="ctr"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ea typeface="Arial Unicode MS" pitchFamily="50" charset="-128"/>
                          <a:cs typeface="Arial" pitchFamily="34" charset="0"/>
                        </a:rPr>
                        <a:t>92%</a:t>
                      </a:r>
                    </a:p>
                  </a:txBody>
                  <a:tcPr marL="0" marR="0" marT="0" marB="0" anchor="ctr"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ea typeface="Arial Unicode MS" pitchFamily="50" charset="-128"/>
                          <a:cs typeface="Arial" pitchFamily="34" charset="0"/>
                        </a:rPr>
                        <a:t>72%</a:t>
                      </a:r>
                    </a:p>
                  </a:txBody>
                  <a:tcPr marL="0" marR="0" marT="0" marB="0" anchor="ctr"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ea typeface="Arial Unicode MS" pitchFamily="50" charset="-128"/>
                          <a:cs typeface="Arial" pitchFamily="34" charset="0"/>
                        </a:rPr>
                        <a:t>2,541</a:t>
                      </a:r>
                      <a:endParaRPr lang="en-US" altLang="ja-JP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ea typeface="Arial Unicode MS" pitchFamily="50" charset="-128"/>
                        <a:cs typeface="Arial" pitchFamily="34" charset="0"/>
                      </a:endParaRPr>
                    </a:p>
                  </a:txBody>
                  <a:tcPr marL="0" marR="0" marT="0" marB="0" anchor="ctr"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ea typeface="Arial Unicode MS" pitchFamily="50" charset="-128"/>
                          <a:cs typeface="Arial" pitchFamily="34" charset="0"/>
                        </a:rPr>
                        <a:t>43</a:t>
                      </a:r>
                    </a:p>
                  </a:txBody>
                  <a:tcPr marL="0" marR="0" marT="0" marB="0" anchor="ctr"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ea typeface="Arial Unicode MS" pitchFamily="50" charset="-128"/>
                          <a:cs typeface="Arial" pitchFamily="34" charset="0"/>
                        </a:rPr>
                        <a:t>83</a:t>
                      </a:r>
                    </a:p>
                  </a:txBody>
                  <a:tcPr marL="0" marR="0" marT="0" marB="0" anchor="ctr"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ea typeface="Arial Unicode MS" pitchFamily="50" charset="-128"/>
                          <a:cs typeface="Arial" pitchFamily="34" charset="0"/>
                        </a:rPr>
                        <a:t>425</a:t>
                      </a:r>
                    </a:p>
                  </a:txBody>
                  <a:tcPr marL="0" marR="0" marT="0" marB="0" anchor="ctr"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Arial Unicode MS" pitchFamily="50" charset="-128"/>
                          <a:cs typeface="Arial" pitchFamily="34" charset="0"/>
                        </a:rPr>
                        <a:t>Skeletal Muscle</a:t>
                      </a:r>
                    </a:p>
                  </a:txBody>
                  <a:tcPr marL="121920" marR="121920" marT="34290" marB="34290"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ea typeface="Arial Unicode MS" pitchFamily="50" charset="-128"/>
                          <a:cs typeface="Arial" pitchFamily="34" charset="0"/>
                        </a:rPr>
                        <a:t>-</a:t>
                      </a:r>
                    </a:p>
                  </a:txBody>
                  <a:tcPr marL="10160" marR="10160" marT="5715" marB="0" anchor="ctr"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ea typeface="Arial Unicode MS" pitchFamily="50" charset="-128"/>
                          <a:cs typeface="Arial" pitchFamily="34" charset="0"/>
                        </a:rPr>
                        <a:t>2,430,014 </a:t>
                      </a:r>
                    </a:p>
                  </a:txBody>
                  <a:tcPr marL="10160" marR="10160" marT="5715" marB="0" anchor="ctr"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ea typeface="Arial Unicode MS" pitchFamily="50" charset="-128"/>
                          <a:cs typeface="Arial" pitchFamily="34" charset="0"/>
                        </a:rPr>
                        <a:t>93%</a:t>
                      </a:r>
                    </a:p>
                  </a:txBody>
                  <a:tcPr marL="0" marR="0" marT="0" marB="0" anchor="ctr"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ea typeface="Arial Unicode MS" pitchFamily="50" charset="-128"/>
                          <a:cs typeface="Arial" pitchFamily="34" charset="0"/>
                        </a:rPr>
                        <a:t>88%</a:t>
                      </a:r>
                    </a:p>
                  </a:txBody>
                  <a:tcPr marL="0" marR="0" marT="0" marB="0" anchor="ctr"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ea typeface="Arial Unicode MS" pitchFamily="50" charset="-128"/>
                          <a:cs typeface="Arial" pitchFamily="34" charset="0"/>
                        </a:rPr>
                        <a:t>4,647</a:t>
                      </a:r>
                      <a:endParaRPr lang="en-US" altLang="ja-JP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ea typeface="Arial Unicode MS" pitchFamily="50" charset="-128"/>
                        <a:cs typeface="Arial" pitchFamily="34" charset="0"/>
                      </a:endParaRPr>
                    </a:p>
                  </a:txBody>
                  <a:tcPr marL="0" marR="0" marT="0" marB="0" anchor="ctr"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ea typeface="Arial Unicode MS" pitchFamily="50" charset="-128"/>
                          <a:cs typeface="Arial" pitchFamily="34" charset="0"/>
                        </a:rPr>
                        <a:t>74</a:t>
                      </a:r>
                    </a:p>
                  </a:txBody>
                  <a:tcPr marL="0" marR="0" marT="0" marB="0" anchor="ctr"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ea typeface="Arial Unicode MS" pitchFamily="50" charset="-128"/>
                          <a:cs typeface="Arial" pitchFamily="34" charset="0"/>
                        </a:rPr>
                        <a:t>268</a:t>
                      </a:r>
                    </a:p>
                  </a:txBody>
                  <a:tcPr marL="0" marR="0" marT="0" marB="0" anchor="ctr"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ea typeface="Arial Unicode MS" pitchFamily="50" charset="-128"/>
                          <a:cs typeface="Arial" pitchFamily="34" charset="0"/>
                        </a:rPr>
                        <a:t>690</a:t>
                      </a:r>
                    </a:p>
                  </a:txBody>
                  <a:tcPr marL="0" marR="0" marT="0" marB="0" anchor="ctr"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Arial Unicode MS" pitchFamily="50" charset="-128"/>
                          <a:cs typeface="Arial" pitchFamily="34" charset="0"/>
                        </a:rPr>
                        <a:t>Testis</a:t>
                      </a:r>
                    </a:p>
                  </a:txBody>
                  <a:tcPr marL="121920" marR="121920" marT="34290" marB="34290"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ea typeface="Arial Unicode MS" pitchFamily="50" charset="-128"/>
                          <a:cs typeface="Arial" pitchFamily="34" charset="0"/>
                        </a:rPr>
                        <a:t>-</a:t>
                      </a:r>
                    </a:p>
                  </a:txBody>
                  <a:tcPr marL="10160" marR="10160" marT="5715" marB="0" anchor="ctr"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ea typeface="Arial Unicode MS" pitchFamily="50" charset="-128"/>
                          <a:cs typeface="Arial" pitchFamily="34" charset="0"/>
                        </a:rPr>
                        <a:t>6,292,637 </a:t>
                      </a:r>
                    </a:p>
                  </a:txBody>
                  <a:tcPr marL="10160" marR="10160" marT="5715" marB="0" anchor="ctr"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ea typeface="Arial Unicode MS" pitchFamily="50" charset="-128"/>
                          <a:cs typeface="Arial" pitchFamily="34" charset="0"/>
                        </a:rPr>
                        <a:t>84%</a:t>
                      </a:r>
                    </a:p>
                  </a:txBody>
                  <a:tcPr marL="0" marR="0" marT="0" marB="0" anchor="ctr"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ea typeface="Arial Unicode MS" pitchFamily="50" charset="-128"/>
                          <a:cs typeface="Arial" pitchFamily="34" charset="0"/>
                        </a:rPr>
                        <a:t>85%</a:t>
                      </a:r>
                    </a:p>
                  </a:txBody>
                  <a:tcPr marL="0" marR="0" marT="0" marB="0" anchor="ctr"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ea typeface="Arial Unicode MS" pitchFamily="50" charset="-128"/>
                          <a:cs typeface="Arial" pitchFamily="34" charset="0"/>
                        </a:rPr>
                        <a:t>7,045</a:t>
                      </a:r>
                      <a:endParaRPr lang="en-US" altLang="ja-JP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ea typeface="Arial Unicode MS" pitchFamily="50" charset="-128"/>
                        <a:cs typeface="Arial" pitchFamily="34" charset="0"/>
                      </a:endParaRPr>
                    </a:p>
                  </a:txBody>
                  <a:tcPr marL="0" marR="0" marT="0" marB="0" anchor="ctr"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ea typeface="Arial Unicode MS" pitchFamily="50" charset="-128"/>
                          <a:cs typeface="Arial" pitchFamily="34" charset="0"/>
                        </a:rPr>
                        <a:t>384</a:t>
                      </a:r>
                    </a:p>
                  </a:txBody>
                  <a:tcPr marL="0" marR="0" marT="0" marB="0" anchor="ctr"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ea typeface="Arial Unicode MS" pitchFamily="50" charset="-128"/>
                          <a:cs typeface="Arial" pitchFamily="34" charset="0"/>
                        </a:rPr>
                        <a:t>532</a:t>
                      </a:r>
                    </a:p>
                  </a:txBody>
                  <a:tcPr marL="0" marR="0" marT="0" marB="0" anchor="ctr"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ea typeface="Arial Unicode MS" pitchFamily="50" charset="-128"/>
                          <a:cs typeface="Arial" pitchFamily="34" charset="0"/>
                        </a:rPr>
                        <a:t>989</a:t>
                      </a:r>
                    </a:p>
                  </a:txBody>
                  <a:tcPr marL="0" marR="0" marT="0" marB="0" anchor="ctr"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Arial Unicode MS" pitchFamily="50" charset="-128"/>
                          <a:cs typeface="Arial" pitchFamily="34" charset="0"/>
                        </a:rPr>
                        <a:t>Thyroid</a:t>
                      </a:r>
                    </a:p>
                  </a:txBody>
                  <a:tcPr marL="121920" marR="121920" marT="34290" marB="34290"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ea typeface="Arial Unicode MS" pitchFamily="50" charset="-128"/>
                          <a:cs typeface="Arial" pitchFamily="34" charset="0"/>
                        </a:rPr>
                        <a:t>-</a:t>
                      </a:r>
                    </a:p>
                  </a:txBody>
                  <a:tcPr marL="10160" marR="10160" marT="5715" marB="0" anchor="ctr"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ea typeface="Arial Unicode MS" pitchFamily="50" charset="-128"/>
                          <a:cs typeface="Arial" pitchFamily="34" charset="0"/>
                        </a:rPr>
                        <a:t>6,382,769 </a:t>
                      </a:r>
                    </a:p>
                  </a:txBody>
                  <a:tcPr marL="10160" marR="10160" marT="5715" marB="0" anchor="ctr"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ea typeface="Arial Unicode MS" pitchFamily="50" charset="-128"/>
                          <a:cs typeface="Arial" pitchFamily="34" charset="0"/>
                        </a:rPr>
                        <a:t>94%</a:t>
                      </a:r>
                    </a:p>
                  </a:txBody>
                  <a:tcPr marL="0" marR="0" marT="0" marB="0" anchor="ctr"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ea typeface="Arial Unicode MS" pitchFamily="50" charset="-128"/>
                          <a:cs typeface="Arial" pitchFamily="34" charset="0"/>
                        </a:rPr>
                        <a:t>82%</a:t>
                      </a:r>
                    </a:p>
                  </a:txBody>
                  <a:tcPr marL="0" marR="0" marT="0" marB="0" anchor="ctr"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ea typeface="Arial Unicode MS" pitchFamily="50" charset="-128"/>
                          <a:cs typeface="Arial" pitchFamily="34" charset="0"/>
                        </a:rPr>
                        <a:t>6,626</a:t>
                      </a:r>
                      <a:endParaRPr lang="en-US" altLang="ja-JP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ea typeface="Arial Unicode MS" pitchFamily="50" charset="-128"/>
                        <a:cs typeface="Arial" pitchFamily="34" charset="0"/>
                      </a:endParaRPr>
                    </a:p>
                  </a:txBody>
                  <a:tcPr marL="0" marR="0" marT="0" marB="0" anchor="ctr"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ea typeface="Arial Unicode MS" pitchFamily="50" charset="-128"/>
                          <a:cs typeface="Arial" pitchFamily="34" charset="0"/>
                        </a:rPr>
                        <a:t>106</a:t>
                      </a:r>
                    </a:p>
                  </a:txBody>
                  <a:tcPr marL="0" marR="0" marT="0" marB="0" anchor="ctr"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ea typeface="Arial Unicode MS" pitchFamily="50" charset="-128"/>
                          <a:cs typeface="Arial" pitchFamily="34" charset="0"/>
                        </a:rPr>
                        <a:t>312</a:t>
                      </a:r>
                    </a:p>
                  </a:txBody>
                  <a:tcPr marL="0" marR="0" marT="0" marB="0" anchor="ctr"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ea typeface="Arial Unicode MS" pitchFamily="50" charset="-128"/>
                          <a:cs typeface="Arial" pitchFamily="34" charset="0"/>
                        </a:rPr>
                        <a:t>1,155</a:t>
                      </a:r>
                      <a:endParaRPr lang="en-US" altLang="ja-JP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ea typeface="Arial Unicode MS" pitchFamily="50" charset="-128"/>
                        <a:cs typeface="Arial" pitchFamily="34" charset="0"/>
                      </a:endParaRPr>
                    </a:p>
                  </a:txBody>
                  <a:tcPr marL="0" marR="0" marT="0" marB="0" anchor="ctr"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Arial Unicode MS" pitchFamily="50" charset="-128"/>
                          <a:cs typeface="Arial" pitchFamily="34" charset="0"/>
                        </a:rPr>
                        <a:t>Average</a:t>
                      </a:r>
                    </a:p>
                  </a:txBody>
                  <a:tcPr marL="121920" marR="121920" marT="34290" marB="34290"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Arial Unicode MS" pitchFamily="50" charset="-128"/>
                          <a:cs typeface="Arial" pitchFamily="34" charset="0"/>
                        </a:rPr>
                        <a:t>-</a:t>
                      </a:r>
                    </a:p>
                  </a:txBody>
                  <a:tcPr marL="10160" marR="10160" marT="5715" marB="0" anchor="ctr"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000" b="0" i="0" u="none" strike="noStrike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Arial Unicode MS" pitchFamily="50" charset="-128"/>
                          <a:cs typeface="Arial" pitchFamily="34" charset="0"/>
                        </a:rPr>
                        <a:t>4,016,453</a:t>
                      </a:r>
                    </a:p>
                  </a:txBody>
                  <a:tcPr marL="10160" marR="10160" marT="5715" marB="0" anchor="ctr"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Arial Unicode MS" pitchFamily="50" charset="-128"/>
                          <a:cs typeface="Arial" pitchFamily="34" charset="0"/>
                        </a:rPr>
                        <a:t>92%</a:t>
                      </a:r>
                      <a:endParaRPr lang="en-US" altLang="ja-JP" sz="1000" b="0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ea typeface="Arial Unicode MS" pitchFamily="50" charset="-128"/>
                        <a:cs typeface="Arial" pitchFamily="34" charset="0"/>
                      </a:endParaRPr>
                    </a:p>
                  </a:txBody>
                  <a:tcPr marL="10160" marR="10160" marT="5715" marB="0" anchor="ctr"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Arial Unicode MS" pitchFamily="50" charset="-128"/>
                          <a:cs typeface="Arial" pitchFamily="34" charset="0"/>
                        </a:rPr>
                        <a:t>79%</a:t>
                      </a:r>
                      <a:endParaRPr lang="en-US" altLang="ja-JP" sz="1000" b="0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ea typeface="Arial Unicode MS" pitchFamily="50" charset="-128"/>
                        <a:cs typeface="Arial" pitchFamily="34" charset="0"/>
                      </a:endParaRPr>
                    </a:p>
                  </a:txBody>
                  <a:tcPr marL="10160" marR="10160" marT="5715" marB="0" anchor="ctr"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Arial Unicode MS" pitchFamily="50" charset="-128"/>
                          <a:cs typeface="Arial" pitchFamily="34" charset="0"/>
                        </a:rPr>
                        <a:t>5,983</a:t>
                      </a:r>
                      <a:endParaRPr lang="en-US" altLang="ja-JP" sz="1000" b="0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ea typeface="Arial Unicode MS" pitchFamily="50" charset="-128"/>
                        <a:cs typeface="Arial" pitchFamily="34" charset="0"/>
                      </a:endParaRPr>
                    </a:p>
                  </a:txBody>
                  <a:tcPr marL="10160" marR="10160" marT="5715" marB="0" anchor="ctr"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Arial Unicode MS" pitchFamily="50" charset="-128"/>
                          <a:cs typeface="Arial" pitchFamily="34" charset="0"/>
                        </a:rPr>
                        <a:t>107</a:t>
                      </a:r>
                      <a:endParaRPr lang="en-US" altLang="ja-JP" sz="1000" b="0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ea typeface="Arial Unicode MS" pitchFamily="50" charset="-128"/>
                        <a:cs typeface="Arial" pitchFamily="34" charset="0"/>
                      </a:endParaRPr>
                    </a:p>
                  </a:txBody>
                  <a:tcPr marL="10160" marR="10160" marT="5715" marB="0" anchor="ctr"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Arial Unicode MS" pitchFamily="50" charset="-128"/>
                          <a:cs typeface="Arial" pitchFamily="34" charset="0"/>
                        </a:rPr>
                        <a:t>281</a:t>
                      </a:r>
                      <a:endParaRPr lang="en-US" altLang="ja-JP" sz="1000" b="0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ea typeface="Arial Unicode MS" pitchFamily="50" charset="-128"/>
                        <a:cs typeface="Arial" pitchFamily="34" charset="0"/>
                      </a:endParaRPr>
                    </a:p>
                  </a:txBody>
                  <a:tcPr marL="10160" marR="10160" marT="5715" marB="0" anchor="ctr"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Arial Unicode MS" pitchFamily="50" charset="-128"/>
                          <a:cs typeface="Arial" pitchFamily="34" charset="0"/>
                        </a:rPr>
                        <a:t>1,033</a:t>
                      </a:r>
                      <a:endParaRPr lang="en-US" altLang="ja-JP" sz="1000" b="0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ea typeface="Arial Unicode MS" pitchFamily="50" charset="-128"/>
                        <a:cs typeface="Arial" pitchFamily="34" charset="0"/>
                      </a:endParaRPr>
                    </a:p>
                  </a:txBody>
                  <a:tcPr marL="10160" marR="10160" marT="5715" marB="0" anchor="ctr"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2470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Arial Unicode MS" pitchFamily="50" charset="-128"/>
                          <a:cs typeface="Arial" pitchFamily="34" charset="0"/>
                        </a:rPr>
                        <a:t>Total</a:t>
                      </a:r>
                      <a:endParaRPr kumimoji="1" lang="ja-JP" altLang="en-US" sz="1000" b="0" dirty="0" smtClean="0">
                        <a:solidFill>
                          <a:schemeClr val="tx1"/>
                        </a:solidFill>
                        <a:latin typeface="Arial" pitchFamily="34" charset="0"/>
                        <a:ea typeface="Arial Unicode MS" pitchFamily="50" charset="-128"/>
                        <a:cs typeface="Arial" pitchFamily="34" charset="0"/>
                      </a:endParaRPr>
                    </a:p>
                  </a:txBody>
                  <a:tcPr marL="121920" marR="121920" marT="34290" marB="34290"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Arial Unicode MS" pitchFamily="50" charset="-128"/>
                          <a:cs typeface="Arial" pitchFamily="34" charset="0"/>
                        </a:rPr>
                        <a:t>18</a:t>
                      </a:r>
                    </a:p>
                  </a:txBody>
                  <a:tcPr marL="10160" marR="10160" marT="5715" marB="0" anchor="ctr"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Arial Unicode MS" pitchFamily="50" charset="-128"/>
                          <a:cs typeface="Arial" pitchFamily="34" charset="0"/>
                        </a:rPr>
                        <a:t>72,296,154</a:t>
                      </a:r>
                      <a:endParaRPr lang="en-US" altLang="ja-JP" sz="1000" b="0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ea typeface="Arial Unicode MS" pitchFamily="50" charset="-128"/>
                        <a:cs typeface="Arial" pitchFamily="34" charset="0"/>
                      </a:endParaRPr>
                    </a:p>
                  </a:txBody>
                  <a:tcPr marL="10160" marR="10160" marT="5715" marB="0" anchor="ctr"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Arial Unicode MS" pitchFamily="50" charset="-128"/>
                          <a:cs typeface="Arial" pitchFamily="34" charset="0"/>
                        </a:rPr>
                        <a:t>91%</a:t>
                      </a:r>
                      <a:endParaRPr lang="en-US" altLang="ja-JP" sz="1000" b="0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ea typeface="Arial Unicode MS" pitchFamily="50" charset="-128"/>
                        <a:cs typeface="Arial" pitchFamily="34" charset="0"/>
                      </a:endParaRPr>
                    </a:p>
                  </a:txBody>
                  <a:tcPr marL="10160" marR="10160" marT="5715" marB="0" anchor="ctr"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Arial Unicode MS" pitchFamily="50" charset="-128"/>
                          <a:cs typeface="Arial" pitchFamily="34" charset="0"/>
                        </a:rPr>
                        <a:t>76%</a:t>
                      </a:r>
                      <a:endParaRPr lang="en-US" altLang="ja-JP" sz="1000" b="0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ea typeface="Arial Unicode MS" pitchFamily="50" charset="-128"/>
                        <a:cs typeface="Arial" pitchFamily="34" charset="0"/>
                      </a:endParaRPr>
                    </a:p>
                  </a:txBody>
                  <a:tcPr marL="10160" marR="10160" marT="5715" marB="0" anchor="ctr"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Arial Unicode MS" pitchFamily="50" charset="-128"/>
                          <a:cs typeface="Arial" pitchFamily="34" charset="0"/>
                        </a:rPr>
                        <a:t>10,038</a:t>
                      </a:r>
                      <a:endParaRPr lang="en-US" altLang="ja-JP" sz="1000" b="0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ea typeface="Arial Unicode MS" pitchFamily="50" charset="-128"/>
                        <a:cs typeface="Arial" pitchFamily="34" charset="0"/>
                      </a:endParaRPr>
                    </a:p>
                  </a:txBody>
                  <a:tcPr marL="10160" marR="10160" marT="5715" marB="0" anchor="ctr"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Arial Unicode MS" pitchFamily="50" charset="-128"/>
                          <a:cs typeface="Arial" pitchFamily="34" charset="0"/>
                        </a:rPr>
                        <a:t>574</a:t>
                      </a:r>
                      <a:endParaRPr lang="en-US" altLang="ja-JP" sz="1000" b="0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ea typeface="Arial Unicode MS" pitchFamily="50" charset="-128"/>
                        <a:cs typeface="Arial" pitchFamily="34" charset="0"/>
                      </a:endParaRPr>
                    </a:p>
                  </a:txBody>
                  <a:tcPr marL="10160" marR="10160" marT="5715" marB="0" anchor="ctr"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Arial Unicode MS" pitchFamily="50" charset="-128"/>
                          <a:cs typeface="Arial" pitchFamily="34" charset="0"/>
                        </a:rPr>
                        <a:t>2,488</a:t>
                      </a:r>
                      <a:endParaRPr lang="en-US" altLang="ja-JP" sz="1000" b="0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ea typeface="Arial Unicode MS" pitchFamily="50" charset="-128"/>
                        <a:cs typeface="Arial" pitchFamily="34" charset="0"/>
                      </a:endParaRPr>
                    </a:p>
                  </a:txBody>
                  <a:tcPr marL="10160" marR="10160" marT="5715" marB="0" anchor="ctr"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Arial Unicode MS" pitchFamily="50" charset="-128"/>
                          <a:cs typeface="Arial" pitchFamily="34" charset="0"/>
                        </a:rPr>
                        <a:t>5,096</a:t>
                      </a:r>
                      <a:endParaRPr lang="en-US" altLang="ja-JP" sz="1000" b="0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ea typeface="Arial Unicode MS" pitchFamily="50" charset="-128"/>
                        <a:cs typeface="Arial" pitchFamily="34" charset="0"/>
                      </a:endParaRPr>
                    </a:p>
                  </a:txBody>
                  <a:tcPr marL="10160" marR="10160" marT="5715" marB="0" anchor="ctr"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971600" y="548680"/>
            <a:ext cx="768096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100" b="1" dirty="0" smtClean="0">
                <a:latin typeface="Arial" pitchFamily="34" charset="0"/>
                <a:cs typeface="Arial" pitchFamily="34" charset="0"/>
              </a:rPr>
              <a:t>Primers for </a:t>
            </a:r>
            <a:r>
              <a:rPr lang="en-US" altLang="ja-JP" sz="1100" b="1" dirty="0" smtClean="0">
                <a:latin typeface="Arial" pitchFamily="34" charset="0"/>
                <a:cs typeface="Arial" pitchFamily="34" charset="0"/>
              </a:rPr>
              <a:t> validation analysis of the TSCs and PACs</a:t>
            </a:r>
            <a:r>
              <a:rPr kumimoji="1" lang="en-US" altLang="ja-JP" sz="1100" b="1" dirty="0" smtClean="0">
                <a:latin typeface="Arial" pitchFamily="34" charset="0"/>
                <a:cs typeface="Arial" pitchFamily="34" charset="0"/>
              </a:rPr>
              <a:t> (Fig. S3)</a:t>
            </a:r>
            <a:endParaRPr kumimoji="1" lang="ja-JP" altLang="en-US" sz="1100" b="1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5" name="表 4"/>
          <p:cNvGraphicFramePr>
            <a:graphicFrameLocks noGrp="1"/>
          </p:cNvGraphicFramePr>
          <p:nvPr/>
        </p:nvGraphicFramePr>
        <p:xfrm>
          <a:off x="926595" y="1268760"/>
          <a:ext cx="7740859" cy="1890208"/>
        </p:xfrm>
        <a:graphic>
          <a:graphicData uri="http://schemas.openxmlformats.org/drawingml/2006/table">
            <a:tbl>
              <a:tblPr/>
              <a:tblGrid>
                <a:gridCol w="3450745"/>
                <a:gridCol w="2331584"/>
                <a:gridCol w="1958530"/>
              </a:tblGrid>
              <a:tr h="171438">
                <a:tc>
                  <a:txBody>
                    <a:bodyPr/>
                    <a:lstStyle/>
                    <a:p>
                      <a:pPr algn="l" fontAlgn="ctr"/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latin typeface="Helvetica" pitchFamily="34" charset="0"/>
                        <a:cs typeface="Helvetica" pitchFamily="34" charset="0"/>
                      </a:endParaRPr>
                    </a:p>
                  </a:txBody>
                  <a:tcPr marL="7211" marR="7211" marT="7211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Helvetica" pitchFamily="34" charset="0"/>
                          <a:cs typeface="Helvetica" pitchFamily="34" charset="0"/>
                        </a:rPr>
                        <a:t>Forward 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Helvetica" pitchFamily="34" charset="0"/>
                          <a:cs typeface="Helvetica" pitchFamily="34" charset="0"/>
                        </a:rPr>
                        <a:t>Primer</a:t>
                      </a:r>
                    </a:p>
                  </a:txBody>
                  <a:tcPr marL="7211" marR="7211" marT="7211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Helvetica" pitchFamily="34" charset="0"/>
                          <a:cs typeface="Helvetica" pitchFamily="34" charset="0"/>
                        </a:rPr>
                        <a:t>Reverse 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Helvetica" pitchFamily="34" charset="0"/>
                          <a:cs typeface="Helvetica" pitchFamily="34" charset="0"/>
                        </a:rPr>
                        <a:t>Primer</a:t>
                      </a:r>
                    </a:p>
                  </a:txBody>
                  <a:tcPr marL="7211" marR="7211" marT="7211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1877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Helvetica" pitchFamily="34" charset="0"/>
                          <a:cs typeface="Helvetica" pitchFamily="34" charset="0"/>
                        </a:rPr>
                        <a:t>ACTB (NM_001101),</a:t>
                      </a:r>
                      <a:r>
                        <a:rPr lang="en-US" sz="1000" b="0" i="0" u="none" strike="noStrike" baseline="0" dirty="0" smtClean="0">
                          <a:solidFill>
                            <a:srgbClr val="000000"/>
                          </a:solidFill>
                          <a:latin typeface="Helvetica" pitchFamily="34" charset="0"/>
                          <a:cs typeface="Helvetica" pitchFamily="34" charset="0"/>
                        </a:rPr>
                        <a:t> full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Helvetica" pitchFamily="34" charset="0"/>
                        <a:cs typeface="Helvetica" pitchFamily="34" charset="0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000" dirty="0" smtClean="0">
                          <a:solidFill>
                            <a:schemeClr val="tx1"/>
                          </a:solidFill>
                          <a:latin typeface="Helvetica" pitchFamily="34" charset="0"/>
                          <a:cs typeface="Helvetica" pitchFamily="34" charset="0"/>
                        </a:rPr>
                        <a:t>TTTTTAAGGTGTGCACTTTTATTCA</a:t>
                      </a:r>
                      <a:endParaRPr lang="en-US" sz="1000" b="0" i="0" u="none" strike="noStrike" dirty="0">
                        <a:solidFill>
                          <a:schemeClr val="tx1"/>
                        </a:solidFill>
                        <a:latin typeface="Helvetica" pitchFamily="34" charset="0"/>
                        <a:cs typeface="Helvetica" pitchFamily="34" charset="0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000" dirty="0" smtClean="0">
                          <a:solidFill>
                            <a:schemeClr val="tx1"/>
                          </a:solidFill>
                          <a:latin typeface="Helvetica" pitchFamily="34" charset="0"/>
                          <a:cs typeface="Helvetica" pitchFamily="34" charset="0"/>
                        </a:rPr>
                        <a:t>AGCACAGAGCCTCGCCTTT</a:t>
                      </a:r>
                      <a:endParaRPr lang="en-US" altLang="ja-JP" sz="1000" b="0" i="0" u="none" strike="noStrike" dirty="0" smtClean="0">
                        <a:solidFill>
                          <a:schemeClr val="tx1"/>
                        </a:solidFill>
                        <a:latin typeface="Helvetica" pitchFamily="34" charset="0"/>
                        <a:cs typeface="Helvetica" pitchFamily="34" charset="0"/>
                      </a:endParaRPr>
                    </a:p>
                  </a:txBody>
                  <a:tcPr marL="7211" marR="7211" marT="7211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71877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Helvetica" pitchFamily="34" charset="0"/>
                          <a:cs typeface="Helvetica" pitchFamily="34" charset="0"/>
                        </a:rPr>
                        <a:t>FAH</a:t>
                      </a:r>
                      <a:r>
                        <a:rPr lang="en-US" sz="1000" b="0" i="0" u="none" strike="noStrike" baseline="0" dirty="0" smtClean="0">
                          <a:solidFill>
                            <a:srgbClr val="000000"/>
                          </a:solidFill>
                          <a:latin typeface="Helvetica" pitchFamily="34" charset="0"/>
                          <a:cs typeface="Helvetica" pitchFamily="34" charset="0"/>
                        </a:rPr>
                        <a:t> (NM_000137), full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Helvetica" pitchFamily="34" charset="0"/>
                        <a:cs typeface="Helvetica" pitchFamily="34" charset="0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Helvetica" pitchFamily="34" charset="0"/>
                          <a:cs typeface="Helvetica" pitchFamily="34" charset="0"/>
                        </a:rPr>
                        <a:t>GGCGAGACTGTGGAGGAC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Helvetica" pitchFamily="34" charset="0"/>
                          <a:cs typeface="Helvetica" pitchFamily="34" charset="0"/>
                        </a:rPr>
                        <a:t>CCTCAGAGCACAATGGCTTTA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71877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Helvetica" pitchFamily="34" charset="0"/>
                          <a:cs typeface="Helvetica" pitchFamily="34" charset="0"/>
                        </a:rPr>
                        <a:t>ICAM1</a:t>
                      </a:r>
                      <a:r>
                        <a:rPr lang="en-US" sz="1000" b="0" i="0" u="none" strike="noStrike" baseline="0" dirty="0" smtClean="0">
                          <a:solidFill>
                            <a:srgbClr val="000000"/>
                          </a:solidFill>
                          <a:latin typeface="Helvetica" pitchFamily="34" charset="0"/>
                          <a:cs typeface="Helvetica" pitchFamily="34" charset="0"/>
                        </a:rPr>
                        <a:t> (NM_000201), Alternative TSC – PAC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Helvetica" pitchFamily="34" charset="0"/>
                        <a:cs typeface="Helvetica" pitchFamily="34" charset="0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chemeClr val="tx1"/>
                          </a:solidFill>
                          <a:latin typeface="Helvetica" pitchFamily="34" charset="0"/>
                          <a:cs typeface="Helvetica" pitchFamily="34" charset="0"/>
                        </a:rPr>
                        <a:t>ATTTTCCCAGGCCTTCTGAG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chemeClr val="tx1"/>
                          </a:solidFill>
                          <a:latin typeface="Helvetica" pitchFamily="34" charset="0"/>
                          <a:cs typeface="Helvetica" pitchFamily="34" charset="0"/>
                        </a:rPr>
                        <a:t>CAGGTTGGCCAATGAGAAGT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71877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Helvetica" pitchFamily="34" charset="0"/>
                          <a:cs typeface="Helvetica" pitchFamily="34" charset="0"/>
                        </a:rPr>
                        <a:t>ICAM1</a:t>
                      </a:r>
                      <a:r>
                        <a:rPr lang="en-US" sz="1000" b="0" i="0" u="none" strike="noStrike" baseline="0" dirty="0" smtClean="0">
                          <a:solidFill>
                            <a:srgbClr val="000000"/>
                          </a:solidFill>
                          <a:latin typeface="Helvetica" pitchFamily="34" charset="0"/>
                          <a:cs typeface="Helvetica" pitchFamily="34" charset="0"/>
                        </a:rPr>
                        <a:t> (NM_000201), full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Helvetica" pitchFamily="34" charset="0"/>
                        <a:cs typeface="Helvetica" pitchFamily="34" charset="0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chemeClr val="tx1"/>
                          </a:solidFill>
                          <a:latin typeface="Helvetica" pitchFamily="34" charset="0"/>
                          <a:cs typeface="Helvetica" pitchFamily="34" charset="0"/>
                        </a:rPr>
                        <a:t>CGCTGAGCTCCTCTGCTACT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chemeClr val="tx1"/>
                          </a:solidFill>
                          <a:latin typeface="Helvetica" pitchFamily="34" charset="0"/>
                          <a:cs typeface="Helvetica" pitchFamily="34" charset="0"/>
                        </a:rPr>
                        <a:t>CAGGTTGGCCAATGAGAAGT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71877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Helvetica" pitchFamily="34" charset="0"/>
                          <a:cs typeface="Helvetica" pitchFamily="34" charset="0"/>
                        </a:rPr>
                        <a:t>ACAD8</a:t>
                      </a:r>
                      <a:r>
                        <a:rPr lang="en-US" sz="1000" b="0" i="0" u="none" strike="noStrike" baseline="0" dirty="0" smtClean="0">
                          <a:solidFill>
                            <a:srgbClr val="000000"/>
                          </a:solidFill>
                          <a:latin typeface="Helvetica" pitchFamily="34" charset="0"/>
                          <a:cs typeface="Helvetica" pitchFamily="34" charset="0"/>
                        </a:rPr>
                        <a:t> (NM_014384), TSC – Alternative PAC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Helvetica" pitchFamily="34" charset="0"/>
                        <a:cs typeface="Helvetica" pitchFamily="34" charset="0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000" b="0" i="0" u="none" strike="noStrike" dirty="0" smtClean="0">
                          <a:solidFill>
                            <a:schemeClr val="tx1"/>
                          </a:solidFill>
                          <a:latin typeface="Helvetica" pitchFamily="34" charset="0"/>
                          <a:cs typeface="Helvetica" pitchFamily="34" charset="0"/>
                        </a:rPr>
                        <a:t>AGGCGTTCAGACTCTTAGCTG</a:t>
                      </a:r>
                      <a:endParaRPr lang="en-US" sz="1000" b="0" i="0" u="none" strike="noStrike" dirty="0">
                        <a:solidFill>
                          <a:schemeClr val="tx1"/>
                        </a:solidFill>
                        <a:latin typeface="Helvetica" pitchFamily="34" charset="0"/>
                        <a:cs typeface="Helvetica" pitchFamily="34" charset="0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chemeClr val="tx1"/>
                          </a:solidFill>
                          <a:latin typeface="Helvetica" pitchFamily="34" charset="0"/>
                          <a:cs typeface="Helvetica" pitchFamily="34" charset="0"/>
                        </a:rPr>
                        <a:t>GGATCCCTGAGAACCACGTA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71877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Helvetica" pitchFamily="34" charset="0"/>
                          <a:cs typeface="Helvetica" pitchFamily="34" charset="0"/>
                        </a:rPr>
                        <a:t>ACAD8</a:t>
                      </a:r>
                      <a:r>
                        <a:rPr lang="en-US" sz="1000" b="0" i="0" u="none" strike="noStrike" baseline="0" dirty="0" smtClean="0">
                          <a:solidFill>
                            <a:srgbClr val="000000"/>
                          </a:solidFill>
                          <a:latin typeface="Helvetica" pitchFamily="34" charset="0"/>
                          <a:cs typeface="Helvetica" pitchFamily="34" charset="0"/>
                        </a:rPr>
                        <a:t> (NM_014384), full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Helvetica" pitchFamily="34" charset="0"/>
                        <a:cs typeface="Helvetica" pitchFamily="34" charset="0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chemeClr val="tx1"/>
                          </a:solidFill>
                          <a:latin typeface="Helvetica" pitchFamily="34" charset="0"/>
                          <a:cs typeface="Helvetica" pitchFamily="34" charset="0"/>
                        </a:rPr>
                        <a:t>AGGCGTTCAGACTCTTAGCTG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chemeClr val="tx1"/>
                          </a:solidFill>
                          <a:latin typeface="Helvetica" pitchFamily="34" charset="0"/>
                          <a:cs typeface="Helvetica" pitchFamily="34" charset="0"/>
                        </a:rPr>
                        <a:t>AAAGCCAAATTGGACGAGAG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71877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Helvetica" pitchFamily="34" charset="0"/>
                          <a:cs typeface="Helvetica" pitchFamily="34" charset="0"/>
                        </a:rPr>
                        <a:t>TRIP10</a:t>
                      </a:r>
                      <a:r>
                        <a:rPr lang="en-US" sz="1000" b="0" i="0" u="none" strike="noStrike" baseline="0" dirty="0" smtClean="0">
                          <a:solidFill>
                            <a:srgbClr val="000000"/>
                          </a:solidFill>
                          <a:latin typeface="Helvetica" pitchFamily="34" charset="0"/>
                          <a:cs typeface="Helvetica" pitchFamily="34" charset="0"/>
                        </a:rPr>
                        <a:t> (NM_004240), Alternative TSC – Alternative PAC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Helvetica" pitchFamily="34" charset="0"/>
                        <a:cs typeface="Helvetica" pitchFamily="34" charset="0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chemeClr val="tx1"/>
                          </a:solidFill>
                          <a:latin typeface="Helvetica" pitchFamily="34" charset="0"/>
                          <a:cs typeface="Helvetica" pitchFamily="34" charset="0"/>
                        </a:rPr>
                        <a:t>CTCCTTCTAGGAGCGCAGAG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chemeClr val="tx1"/>
                          </a:solidFill>
                          <a:latin typeface="Helvetica" pitchFamily="34" charset="0"/>
                          <a:cs typeface="Helvetica" pitchFamily="34" charset="0"/>
                        </a:rPr>
                        <a:t>GAGTTCAGGCCGTCCATC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1877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Helvetica" pitchFamily="34" charset="0"/>
                          <a:cs typeface="Helvetica" pitchFamily="34" charset="0"/>
                        </a:rPr>
                        <a:t>TRIP10</a:t>
                      </a:r>
                      <a:r>
                        <a:rPr lang="en-US" sz="1000" b="0" i="0" u="none" strike="noStrike" baseline="0" dirty="0" smtClean="0">
                          <a:solidFill>
                            <a:srgbClr val="000000"/>
                          </a:solidFill>
                          <a:latin typeface="Helvetica" pitchFamily="34" charset="0"/>
                          <a:cs typeface="Helvetica" pitchFamily="34" charset="0"/>
                        </a:rPr>
                        <a:t> (NM_004240), full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Helvetica" pitchFamily="34" charset="0"/>
                        <a:cs typeface="Helvetica" pitchFamily="34" charset="0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chemeClr val="tx1"/>
                          </a:solidFill>
                          <a:latin typeface="Helvetica" pitchFamily="34" charset="0"/>
                          <a:cs typeface="Helvetica" pitchFamily="34" charset="0"/>
                        </a:rPr>
                        <a:t>CTCCTTCTAGGAGCGCAGAG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chemeClr val="tx1"/>
                          </a:solidFill>
                          <a:latin typeface="Helvetica" pitchFamily="34" charset="0"/>
                          <a:cs typeface="Helvetica" pitchFamily="34" charset="0"/>
                        </a:rPr>
                        <a:t>CCGGTGTGACAGGTAGGACT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1877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Helvetica" pitchFamily="34" charset="0"/>
                          <a:cs typeface="Helvetica" pitchFamily="34" charset="0"/>
                        </a:rPr>
                        <a:t>GTPBP1</a:t>
                      </a:r>
                      <a:r>
                        <a:rPr lang="en-US" sz="1000" b="0" i="0" u="none" strike="noStrike" baseline="0" dirty="0" smtClean="0">
                          <a:solidFill>
                            <a:srgbClr val="000000"/>
                          </a:solidFill>
                          <a:latin typeface="Helvetica" pitchFamily="34" charset="0"/>
                          <a:cs typeface="Helvetica" pitchFamily="34" charset="0"/>
                        </a:rPr>
                        <a:t> (NM_004286), Alternative TSC – PAC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Helvetica" pitchFamily="34" charset="0"/>
                        <a:cs typeface="Helvetica" pitchFamily="34" charset="0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chemeClr val="tx1"/>
                          </a:solidFill>
                          <a:latin typeface="Helvetica" pitchFamily="34" charset="0"/>
                          <a:cs typeface="Helvetica" pitchFamily="34" charset="0"/>
                        </a:rPr>
                        <a:t>GTGGGCACTTCCTACAGTGG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chemeClr val="tx1"/>
                          </a:solidFill>
                          <a:latin typeface="Helvetica" pitchFamily="34" charset="0"/>
                          <a:cs typeface="Helvetica" pitchFamily="34" charset="0"/>
                        </a:rPr>
                        <a:t>AAGAAGGTGGGGAGGACAGT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1877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Helvetica" pitchFamily="34" charset="0"/>
                          <a:cs typeface="Helvetica" pitchFamily="34" charset="0"/>
                        </a:rPr>
                        <a:t>GTPBP1</a:t>
                      </a:r>
                      <a:r>
                        <a:rPr lang="en-US" sz="1000" b="0" i="0" u="none" strike="noStrike" baseline="0" dirty="0" smtClean="0">
                          <a:solidFill>
                            <a:srgbClr val="000000"/>
                          </a:solidFill>
                          <a:latin typeface="Helvetica" pitchFamily="34" charset="0"/>
                          <a:cs typeface="Helvetica" pitchFamily="34" charset="0"/>
                        </a:rPr>
                        <a:t> (NM_004286), TSC – Alternative PAC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Helvetica" pitchFamily="34" charset="0"/>
                        <a:cs typeface="Helvetica" pitchFamily="34" charset="0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chemeClr val="tx1"/>
                          </a:solidFill>
                          <a:latin typeface="Helvetica" pitchFamily="34" charset="0"/>
                          <a:cs typeface="Helvetica" pitchFamily="34" charset="0"/>
                        </a:rPr>
                        <a:t>AAGTTATTAAAGATGGCGAC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chemeClr val="tx1"/>
                          </a:solidFill>
                          <a:latin typeface="Helvetica" pitchFamily="34" charset="0"/>
                          <a:cs typeface="Helvetica" pitchFamily="34" charset="0"/>
                        </a:rPr>
                        <a:t>CTCAGTGTTGTCCCCGAAAC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テキスト ボックス 5"/>
          <p:cNvSpPr txBox="1"/>
          <p:nvPr/>
        </p:nvSpPr>
        <p:spPr>
          <a:xfrm>
            <a:off x="5352088" y="6489340"/>
            <a:ext cx="37919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en-US" altLang="ja-JP" dirty="0" smtClean="0">
                <a:latin typeface="Arial" pitchFamily="34" charset="0"/>
                <a:cs typeface="Arial" pitchFamily="34" charset="0"/>
              </a:rPr>
              <a:t>Supplementary Table2</a:t>
            </a:r>
            <a:endParaRPr kumimoji="1" lang="ja-JP" altLang="en-US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/>
          <p:cNvSpPr txBox="1"/>
          <p:nvPr/>
        </p:nvSpPr>
        <p:spPr>
          <a:xfrm>
            <a:off x="971600" y="548680"/>
            <a:ext cx="768096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100" b="1" dirty="0" smtClean="0">
                <a:latin typeface="Arial" pitchFamily="34" charset="0"/>
                <a:cs typeface="Arial" pitchFamily="34" charset="0"/>
              </a:rPr>
              <a:t>Primers for </a:t>
            </a:r>
            <a:r>
              <a:rPr lang="en-US" altLang="ja-JP" sz="1100" b="1" dirty="0" smtClean="0">
                <a:latin typeface="Arial" pitchFamily="34" charset="0"/>
                <a:cs typeface="Arial" pitchFamily="34" charset="0"/>
              </a:rPr>
              <a:t> validation analysis of the </a:t>
            </a:r>
            <a:r>
              <a:rPr lang="en-US" altLang="ja-JP" sz="1100" b="1" dirty="0" err="1" smtClean="0">
                <a:latin typeface="Arial" pitchFamily="34" charset="0"/>
                <a:cs typeface="Arial" pitchFamily="34" charset="0"/>
              </a:rPr>
              <a:t>ChIP</a:t>
            </a:r>
            <a:r>
              <a:rPr lang="en-US" altLang="ja-JP" sz="11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altLang="ja-JP" sz="1100" b="1" dirty="0" err="1" smtClean="0">
                <a:latin typeface="Arial" pitchFamily="34" charset="0"/>
                <a:cs typeface="Arial" pitchFamily="34" charset="0"/>
              </a:rPr>
              <a:t>Seq</a:t>
            </a:r>
            <a:r>
              <a:rPr lang="en-US" altLang="ja-JP" sz="1100" b="1" dirty="0" smtClean="0">
                <a:latin typeface="Arial" pitchFamily="34" charset="0"/>
                <a:cs typeface="Arial" pitchFamily="34" charset="0"/>
              </a:rPr>
              <a:t> of </a:t>
            </a:r>
            <a:r>
              <a:rPr lang="en-US" altLang="ja-JP" sz="1100" b="1" dirty="0" err="1" smtClean="0">
                <a:latin typeface="Arial" pitchFamily="34" charset="0"/>
                <a:cs typeface="Arial" pitchFamily="34" charset="0"/>
              </a:rPr>
              <a:t>histone</a:t>
            </a:r>
            <a:r>
              <a:rPr lang="en-US" altLang="ja-JP" sz="1100" b="1" dirty="0" smtClean="0">
                <a:latin typeface="Arial" pitchFamily="34" charset="0"/>
                <a:cs typeface="Arial" pitchFamily="34" charset="0"/>
              </a:rPr>
              <a:t> modifications (Fig. S5) </a:t>
            </a:r>
            <a:endParaRPr kumimoji="1" lang="ja-JP" altLang="en-US" sz="1100" b="1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8" name="表 7"/>
          <p:cNvGraphicFramePr>
            <a:graphicFrameLocks noGrp="1"/>
          </p:cNvGraphicFramePr>
          <p:nvPr/>
        </p:nvGraphicFramePr>
        <p:xfrm>
          <a:off x="971600" y="1268760"/>
          <a:ext cx="6795754" cy="3039971"/>
        </p:xfrm>
        <a:graphic>
          <a:graphicData uri="http://schemas.openxmlformats.org/drawingml/2006/table">
            <a:tbl>
              <a:tblPr/>
              <a:tblGrid>
                <a:gridCol w="1295887"/>
                <a:gridCol w="1295887"/>
                <a:gridCol w="2101990"/>
                <a:gridCol w="2101990"/>
              </a:tblGrid>
              <a:tr h="108696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000" b="0" i="0" u="none" strike="noStrike" dirty="0" smtClean="0">
                          <a:solidFill>
                            <a:srgbClr val="000000"/>
                          </a:solidFill>
                          <a:latin typeface="Helvetica" pitchFamily="34" charset="0"/>
                          <a:cs typeface="Helvetica" pitchFamily="34" charset="0"/>
                        </a:rPr>
                        <a:t>antibody</a:t>
                      </a:r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latin typeface="Helvetica" pitchFamily="34" charset="0"/>
                        <a:cs typeface="Helvetica" pitchFamily="34" charset="0"/>
                      </a:endParaRPr>
                    </a:p>
                  </a:txBody>
                  <a:tcPr marL="7211" marR="7211" marT="7211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000" b="0" i="0" u="none" strike="noStrike" dirty="0">
                          <a:solidFill>
                            <a:srgbClr val="000000"/>
                          </a:solidFill>
                          <a:latin typeface="Helvetica" pitchFamily="34" charset="0"/>
                          <a:cs typeface="Helvetica" pitchFamily="34" charset="0"/>
                        </a:rPr>
                        <a:t>　</a:t>
                      </a:r>
                      <a:r>
                        <a:rPr lang="en-US" altLang="ja-JP" sz="1000" b="0" i="0" u="none" strike="noStrike" dirty="0" smtClean="0">
                          <a:solidFill>
                            <a:srgbClr val="000000"/>
                          </a:solidFill>
                          <a:latin typeface="Helvetica" pitchFamily="34" charset="0"/>
                          <a:cs typeface="Helvetica" pitchFamily="34" charset="0"/>
                        </a:rPr>
                        <a:t>Region</a:t>
                      </a:r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latin typeface="Helvetica" pitchFamily="34" charset="0"/>
                        <a:cs typeface="Helvetica" pitchFamily="34" charset="0"/>
                      </a:endParaRPr>
                    </a:p>
                  </a:txBody>
                  <a:tcPr marL="7211" marR="7211" marT="7211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Helvetica" pitchFamily="34" charset="0"/>
                          <a:cs typeface="Helvetica" pitchFamily="34" charset="0"/>
                        </a:rPr>
                        <a:t>Forward 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Helvetica" pitchFamily="34" charset="0"/>
                          <a:cs typeface="Helvetica" pitchFamily="34" charset="0"/>
                        </a:rPr>
                        <a:t>Primer</a:t>
                      </a:r>
                    </a:p>
                  </a:txBody>
                  <a:tcPr marL="7211" marR="7211" marT="7211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Helvetica" pitchFamily="34" charset="0"/>
                          <a:cs typeface="Helvetica" pitchFamily="34" charset="0"/>
                        </a:rPr>
                        <a:t>Reverse 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Helvetica" pitchFamily="34" charset="0"/>
                          <a:cs typeface="Helvetica" pitchFamily="34" charset="0"/>
                        </a:rPr>
                        <a:t>Primer</a:t>
                      </a:r>
                    </a:p>
                  </a:txBody>
                  <a:tcPr marL="7211" marR="7211" marT="7211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8974">
                <a:tc rowSpan="2">
                  <a:txBody>
                    <a:bodyPr/>
                    <a:lstStyle/>
                    <a:p>
                      <a:pPr algn="l" rtl="0" fontAlgn="ctr"/>
                      <a:r>
                        <a:rPr lang="en-US" sz="1000" b="0" i="0" u="none" strike="noStrike" dirty="0" err="1" smtClean="0">
                          <a:solidFill>
                            <a:srgbClr val="000000"/>
                          </a:solidFill>
                          <a:latin typeface="Helvetica" pitchFamily="34" charset="0"/>
                          <a:cs typeface="Helvetica" pitchFamily="34" charset="0"/>
                        </a:rPr>
                        <a:t>Pol</a:t>
                      </a:r>
                      <a:r>
                        <a:rPr lang="ja-JP" altLang="en-US" sz="1000" b="0" i="0" u="none" strike="noStrike" baseline="0" dirty="0" smtClean="0">
                          <a:solidFill>
                            <a:srgbClr val="000000"/>
                          </a:solidFill>
                          <a:latin typeface="Helvetica" pitchFamily="34" charset="0"/>
                          <a:cs typeface="Helvetica" pitchFamily="34" charset="0"/>
                        </a:rPr>
                        <a:t> </a:t>
                      </a:r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Helvetica" pitchFamily="34" charset="0"/>
                          <a:cs typeface="Helvetica" pitchFamily="34" charset="0"/>
                        </a:rPr>
                        <a:t>II / H3K4me3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Helvetica" pitchFamily="34" charset="0"/>
                        <a:cs typeface="Helvetica" pitchFamily="34" charset="0"/>
                      </a:endParaRPr>
                    </a:p>
                  </a:txBody>
                  <a:tcPr marL="7211" marR="7211" marT="7211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Helvetica" pitchFamily="34" charset="0"/>
                          <a:cs typeface="Helvetica" pitchFamily="34" charset="0"/>
                        </a:rPr>
                        <a:t>GAPDH 30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Helvetica" pitchFamily="34" charset="0"/>
                        <a:cs typeface="Helvetica" pitchFamily="34" charset="0"/>
                      </a:endParaRPr>
                    </a:p>
                  </a:txBody>
                  <a:tcPr marL="7211" marR="7211" marT="7211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Helvetica" pitchFamily="34" charset="0"/>
                          <a:cs typeface="Helvetica" pitchFamily="34" charset="0"/>
                        </a:rPr>
                        <a:t>CTCTGCTCCTCCTGTTCGAC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Helvetica" pitchFamily="34" charset="0"/>
                          <a:cs typeface="Helvetica" pitchFamily="34" charset="0"/>
                        </a:rPr>
                        <a:t>CTAGCCTCCCGGGTTTCTCT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08974">
                <a:tc vMerge="1">
                  <a:txBody>
                    <a:bodyPr/>
                    <a:lstStyle/>
                    <a:p>
                      <a:pPr algn="ctr" fontAlgn="ctr"/>
                      <a:endParaRPr lang="ja-JP" altLang="en-US" sz="1000" b="1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211" marR="7211" marT="721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000" b="0" i="0" u="none" strike="noStrike" dirty="0" smtClean="0">
                          <a:solidFill>
                            <a:srgbClr val="000000"/>
                          </a:solidFill>
                          <a:latin typeface="Helvetica" pitchFamily="34" charset="0"/>
                          <a:cs typeface="Helvetica" pitchFamily="34" charset="0"/>
                        </a:rPr>
                        <a:t>GAPDH-359</a:t>
                      </a:r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latin typeface="Helvetica" pitchFamily="34" charset="0"/>
                        <a:cs typeface="Helvetica" pitchFamily="34" charset="0"/>
                      </a:endParaRPr>
                    </a:p>
                  </a:txBody>
                  <a:tcPr marL="7211" marR="7211" marT="721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Helvetica" pitchFamily="34" charset="0"/>
                          <a:cs typeface="Helvetica" pitchFamily="34" charset="0"/>
                        </a:rPr>
                        <a:t>CAATTCCCCATCTCAGTCGT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Helvetica" pitchFamily="34" charset="0"/>
                          <a:cs typeface="Helvetica" pitchFamily="34" charset="0"/>
                        </a:rPr>
                        <a:t>GCAGCAGGACACTAGGGAGT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8974">
                <a:tc rowSpan="2">
                  <a:txBody>
                    <a:bodyPr/>
                    <a:lstStyle/>
                    <a:p>
                      <a:pPr algn="l" fontAlgn="ctr"/>
                      <a:r>
                        <a:rPr lang="en-US" altLang="ja-JP" sz="1000" b="0" i="0" u="none" strike="noStrike" dirty="0" smtClean="0">
                          <a:solidFill>
                            <a:srgbClr val="000000"/>
                          </a:solidFill>
                          <a:latin typeface="Helvetica" pitchFamily="34" charset="0"/>
                          <a:cs typeface="Helvetica" pitchFamily="34" charset="0"/>
                        </a:rPr>
                        <a:t>H3K27Ac</a:t>
                      </a:r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latin typeface="Helvetica" pitchFamily="34" charset="0"/>
                        <a:cs typeface="Helvetica" pitchFamily="34" charset="0"/>
                      </a:endParaRPr>
                    </a:p>
                  </a:txBody>
                  <a:tcPr marL="7211" marR="7211" marT="721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000" b="0" i="0" u="none" strike="noStrike" dirty="0" smtClean="0">
                          <a:solidFill>
                            <a:srgbClr val="000000"/>
                          </a:solidFill>
                          <a:latin typeface="Helvetica" pitchFamily="34" charset="0"/>
                          <a:cs typeface="Helvetica" pitchFamily="34" charset="0"/>
                        </a:rPr>
                        <a:t>ACTB</a:t>
                      </a:r>
                      <a:r>
                        <a:rPr lang="en-US" altLang="ja-JP" sz="1000" b="0" i="0" u="none" strike="noStrike" baseline="0" dirty="0" smtClean="0">
                          <a:solidFill>
                            <a:srgbClr val="000000"/>
                          </a:solidFill>
                          <a:latin typeface="Helvetica" pitchFamily="34" charset="0"/>
                          <a:cs typeface="Helvetica" pitchFamily="34" charset="0"/>
                        </a:rPr>
                        <a:t> 356</a:t>
                      </a:r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latin typeface="Helvetica" pitchFamily="34" charset="0"/>
                        <a:cs typeface="Helvetica" pitchFamily="34" charset="0"/>
                      </a:endParaRPr>
                    </a:p>
                  </a:txBody>
                  <a:tcPr marL="7211" marR="7211" marT="721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Helvetica" pitchFamily="34" charset="0"/>
                          <a:cs typeface="Helvetica" pitchFamily="34" charset="0"/>
                        </a:rPr>
                        <a:t>TCTTGCCAATGGGGATCG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Helvetica" pitchFamily="34" charset="0"/>
                          <a:cs typeface="Helvetica" pitchFamily="34" charset="0"/>
                        </a:rPr>
                        <a:t>CAGTTAGCGCCCAAAGGAC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8974">
                <a:tc vMerge="1">
                  <a:txBody>
                    <a:bodyPr/>
                    <a:lstStyle/>
                    <a:p>
                      <a:pPr algn="ctr" fontAlgn="ctr"/>
                      <a:endParaRPr lang="ja-JP" altLang="en-US" sz="1000" b="1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211" marR="7211" marT="721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000" b="0" i="0" u="none" strike="noStrike" dirty="0" smtClean="0">
                          <a:solidFill>
                            <a:srgbClr val="000000"/>
                          </a:solidFill>
                          <a:latin typeface="Helvetica" pitchFamily="34" charset="0"/>
                          <a:cs typeface="Helvetica" pitchFamily="34" charset="0"/>
                        </a:rPr>
                        <a:t>CDKN1A 3959</a:t>
                      </a:r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latin typeface="Helvetica" pitchFamily="34" charset="0"/>
                        <a:cs typeface="Helvetica" pitchFamily="34" charset="0"/>
                      </a:endParaRPr>
                    </a:p>
                  </a:txBody>
                  <a:tcPr marL="7211" marR="7211" marT="721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Helvetica" pitchFamily="34" charset="0"/>
                          <a:cs typeface="Helvetica" pitchFamily="34" charset="0"/>
                        </a:rPr>
                        <a:t>AAAATCCAGTTGCTGCCAAG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Helvetica" pitchFamily="34" charset="0"/>
                          <a:cs typeface="Helvetica" pitchFamily="34" charset="0"/>
                        </a:rPr>
                        <a:t>AGGAGAGGGAAAACGGAGAG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8974">
                <a:tc rowSpan="2">
                  <a:txBody>
                    <a:bodyPr/>
                    <a:lstStyle/>
                    <a:p>
                      <a:pPr algn="l" fontAlgn="ctr"/>
                      <a:r>
                        <a:rPr lang="en-US" altLang="ja-JP" sz="1000" b="0" i="0" u="none" strike="noStrike" dirty="0" smtClean="0">
                          <a:solidFill>
                            <a:srgbClr val="000000"/>
                          </a:solidFill>
                          <a:latin typeface="Helvetica" pitchFamily="34" charset="0"/>
                          <a:cs typeface="Helvetica" pitchFamily="34" charset="0"/>
                        </a:rPr>
                        <a:t>H3K27me3</a:t>
                      </a:r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latin typeface="Helvetica" pitchFamily="34" charset="0"/>
                        <a:cs typeface="Helvetica" pitchFamily="34" charset="0"/>
                      </a:endParaRPr>
                    </a:p>
                  </a:txBody>
                  <a:tcPr marL="7211" marR="7211" marT="721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000" b="0" i="0" u="none" strike="noStrike" dirty="0" smtClean="0">
                          <a:solidFill>
                            <a:srgbClr val="000000"/>
                          </a:solidFill>
                          <a:latin typeface="Helvetica" pitchFamily="34" charset="0"/>
                          <a:cs typeface="Helvetica" pitchFamily="34" charset="0"/>
                        </a:rPr>
                        <a:t>HOXD13 -538</a:t>
                      </a:r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latin typeface="Helvetica" pitchFamily="34" charset="0"/>
                        <a:cs typeface="Helvetica" pitchFamily="34" charset="0"/>
                      </a:endParaRPr>
                    </a:p>
                  </a:txBody>
                  <a:tcPr marL="7211" marR="7211" marT="721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Helvetica" pitchFamily="34" charset="0"/>
                          <a:cs typeface="Helvetica" pitchFamily="34" charset="0"/>
                        </a:rPr>
                        <a:t>GGGCCTGTTTTCACATCATT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Helvetica" pitchFamily="34" charset="0"/>
                          <a:cs typeface="Helvetica" pitchFamily="34" charset="0"/>
                        </a:rPr>
                        <a:t>TGTTTTTGCCACCTCTCCTC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8974">
                <a:tc vMerge="1">
                  <a:txBody>
                    <a:bodyPr/>
                    <a:lstStyle/>
                    <a:p>
                      <a:pPr algn="ctr" fontAlgn="ctr"/>
                      <a:endParaRPr lang="ja-JP" altLang="en-US" sz="1000" b="1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211" marR="7211" marT="721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000" b="0" i="0" u="none" strike="noStrike" dirty="0" smtClean="0">
                          <a:solidFill>
                            <a:srgbClr val="000000"/>
                          </a:solidFill>
                          <a:latin typeface="Helvetica" pitchFamily="34" charset="0"/>
                          <a:cs typeface="Helvetica" pitchFamily="34" charset="0"/>
                        </a:rPr>
                        <a:t>HOXD13</a:t>
                      </a:r>
                      <a:r>
                        <a:rPr lang="en-US" altLang="ja-JP" sz="1000" b="0" i="0" u="none" strike="noStrike" baseline="0" dirty="0" smtClean="0">
                          <a:solidFill>
                            <a:srgbClr val="000000"/>
                          </a:solidFill>
                          <a:latin typeface="Helvetica" pitchFamily="34" charset="0"/>
                          <a:cs typeface="Helvetica" pitchFamily="34" charset="0"/>
                        </a:rPr>
                        <a:t> -925</a:t>
                      </a:r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latin typeface="Helvetica" pitchFamily="34" charset="0"/>
                        <a:cs typeface="Helvetica" pitchFamily="34" charset="0"/>
                      </a:endParaRPr>
                    </a:p>
                  </a:txBody>
                  <a:tcPr marL="7211" marR="7211" marT="721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Helvetica" pitchFamily="34" charset="0"/>
                          <a:cs typeface="Helvetica" pitchFamily="34" charset="0"/>
                        </a:rPr>
                        <a:t>CGTTCTCAGGGTCTTTCTGC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Helvetica" pitchFamily="34" charset="0"/>
                          <a:cs typeface="Helvetica" pitchFamily="34" charset="0"/>
                        </a:rPr>
                        <a:t>CAACGCTCTTCGCCTCTACT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8974">
                <a:tc rowSpan="2">
                  <a:txBody>
                    <a:bodyPr/>
                    <a:lstStyle/>
                    <a:p>
                      <a:pPr algn="l" fontAlgn="ctr"/>
                      <a:r>
                        <a:rPr lang="en-US" altLang="ja-JP" sz="1000" b="0" i="0" u="none" strike="noStrike" dirty="0" smtClean="0">
                          <a:solidFill>
                            <a:srgbClr val="000000"/>
                          </a:solidFill>
                          <a:latin typeface="Helvetica" pitchFamily="34" charset="0"/>
                          <a:cs typeface="Helvetica" pitchFamily="34" charset="0"/>
                        </a:rPr>
                        <a:t>H3K36me3</a:t>
                      </a:r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latin typeface="Helvetica" pitchFamily="34" charset="0"/>
                        <a:cs typeface="Helvetica" pitchFamily="34" charset="0"/>
                      </a:endParaRPr>
                    </a:p>
                  </a:txBody>
                  <a:tcPr marL="7211" marR="7211" marT="721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000" b="0" i="0" u="none" strike="noStrike" dirty="0" smtClean="0">
                          <a:solidFill>
                            <a:srgbClr val="000000"/>
                          </a:solidFill>
                          <a:latin typeface="Helvetica" pitchFamily="34" charset="0"/>
                          <a:cs typeface="Helvetica" pitchFamily="34" charset="0"/>
                        </a:rPr>
                        <a:t>GAPDH </a:t>
                      </a:r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latin typeface="Helvetica" pitchFamily="34" charset="0"/>
                        <a:cs typeface="Helvetica" pitchFamily="34" charset="0"/>
                      </a:endParaRPr>
                    </a:p>
                  </a:txBody>
                  <a:tcPr marL="7211" marR="7211" marT="721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Helvetica" pitchFamily="34" charset="0"/>
                          <a:cs typeface="Helvetica" pitchFamily="34" charset="0"/>
                        </a:rPr>
                        <a:t>CTTCGTATGACTGGGGGTGT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Helvetica" pitchFamily="34" charset="0"/>
                          <a:cs typeface="Helvetica" pitchFamily="34" charset="0"/>
                        </a:rPr>
                        <a:t>GGCCCAAGAGGTTGAATTTT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8974">
                <a:tc vMerge="1">
                  <a:txBody>
                    <a:bodyPr/>
                    <a:lstStyle/>
                    <a:p>
                      <a:pPr algn="ctr" fontAlgn="ctr"/>
                      <a:endParaRPr lang="ja-JP" altLang="en-US" sz="1000" b="1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211" marR="7211" marT="721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000" b="0" i="0" u="none" strike="noStrike" dirty="0" smtClean="0">
                          <a:solidFill>
                            <a:srgbClr val="000000"/>
                          </a:solidFill>
                          <a:latin typeface="Helvetica" pitchFamily="34" charset="0"/>
                          <a:cs typeface="Helvetica" pitchFamily="34" charset="0"/>
                        </a:rPr>
                        <a:t>ACTB</a:t>
                      </a:r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latin typeface="Helvetica" pitchFamily="34" charset="0"/>
                        <a:cs typeface="Helvetica" pitchFamily="34" charset="0"/>
                      </a:endParaRPr>
                    </a:p>
                  </a:txBody>
                  <a:tcPr marL="7211" marR="7211" marT="721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Helvetica" pitchFamily="34" charset="0"/>
                          <a:cs typeface="Helvetica" pitchFamily="34" charset="0"/>
                        </a:rPr>
                        <a:t>TTTGCACTTTCTGCATGTCC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Helvetica" pitchFamily="34" charset="0"/>
                          <a:cs typeface="Helvetica" pitchFamily="34" charset="0"/>
                        </a:rPr>
                        <a:t>GGGGTGTTGAAGGTCTCAAA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8974">
                <a:tc rowSpan="2">
                  <a:txBody>
                    <a:bodyPr/>
                    <a:lstStyle/>
                    <a:p>
                      <a:pPr algn="l" fontAlgn="ctr"/>
                      <a:r>
                        <a:rPr lang="en-US" altLang="ja-JP" sz="1000" b="0" i="0" u="none" strike="noStrike" dirty="0" smtClean="0">
                          <a:solidFill>
                            <a:srgbClr val="000000"/>
                          </a:solidFill>
                          <a:latin typeface="Helvetica" pitchFamily="34" charset="0"/>
                          <a:cs typeface="Helvetica" pitchFamily="34" charset="0"/>
                        </a:rPr>
                        <a:t>H3K4me1</a:t>
                      </a:r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latin typeface="Helvetica" pitchFamily="34" charset="0"/>
                        <a:cs typeface="Helvetica" pitchFamily="34" charset="0"/>
                      </a:endParaRPr>
                    </a:p>
                  </a:txBody>
                  <a:tcPr marL="7211" marR="7211" marT="721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000" b="0" i="0" u="none" strike="noStrike" dirty="0" smtClean="0">
                          <a:solidFill>
                            <a:srgbClr val="000000"/>
                          </a:solidFill>
                          <a:latin typeface="Helvetica" pitchFamily="34" charset="0"/>
                          <a:cs typeface="Helvetica" pitchFamily="34" charset="0"/>
                        </a:rPr>
                        <a:t>GAPDH 2165</a:t>
                      </a:r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latin typeface="Helvetica" pitchFamily="34" charset="0"/>
                        <a:cs typeface="Helvetica" pitchFamily="34" charset="0"/>
                      </a:endParaRPr>
                    </a:p>
                  </a:txBody>
                  <a:tcPr marL="7211" marR="7211" marT="721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Helvetica" pitchFamily="34" charset="0"/>
                          <a:cs typeface="Helvetica" pitchFamily="34" charset="0"/>
                        </a:rPr>
                        <a:t>CCCCTTCATACCCTCACGTA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Helvetica" pitchFamily="34" charset="0"/>
                          <a:cs typeface="Helvetica" pitchFamily="34" charset="0"/>
                        </a:rPr>
                        <a:t>GACAAGCTTCCCGTTCTCAG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8974">
                <a:tc vMerge="1">
                  <a:txBody>
                    <a:bodyPr/>
                    <a:lstStyle/>
                    <a:p>
                      <a:pPr algn="ctr" fontAlgn="ctr"/>
                      <a:endParaRPr lang="ja-JP" altLang="en-US" sz="1000" b="1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211" marR="7211" marT="721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000" b="0" i="0" u="none" strike="noStrike" dirty="0" smtClean="0">
                          <a:solidFill>
                            <a:srgbClr val="000000"/>
                          </a:solidFill>
                          <a:latin typeface="Helvetica" pitchFamily="34" charset="0"/>
                          <a:cs typeface="Helvetica" pitchFamily="34" charset="0"/>
                        </a:rPr>
                        <a:t>CDKN1A</a:t>
                      </a:r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latin typeface="Helvetica" pitchFamily="34" charset="0"/>
                        <a:cs typeface="Helvetica" pitchFamily="34" charset="0"/>
                      </a:endParaRPr>
                    </a:p>
                  </a:txBody>
                  <a:tcPr marL="7211" marR="7211" marT="721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Helvetica" pitchFamily="34" charset="0"/>
                          <a:cs typeface="Helvetica" pitchFamily="34" charset="0"/>
                        </a:rPr>
                        <a:t>AAAATCCAGTTGCTGCCAAG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Helvetica" pitchFamily="34" charset="0"/>
                          <a:cs typeface="Helvetica" pitchFamily="34" charset="0"/>
                        </a:rPr>
                        <a:t>AGGAGAGGGAAAACGGAGAG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8974">
                <a:tc rowSpan="3">
                  <a:txBody>
                    <a:bodyPr/>
                    <a:lstStyle/>
                    <a:p>
                      <a:pPr algn="l" fontAlgn="ctr"/>
                      <a:r>
                        <a:rPr lang="en-US" altLang="ja-JP" sz="1000" b="0" i="0" u="none" strike="noStrike" dirty="0" smtClean="0">
                          <a:solidFill>
                            <a:srgbClr val="000000"/>
                          </a:solidFill>
                          <a:latin typeface="Helvetica" pitchFamily="34" charset="0"/>
                          <a:cs typeface="Helvetica" pitchFamily="34" charset="0"/>
                        </a:rPr>
                        <a:t>CTCF</a:t>
                      </a:r>
                    </a:p>
                  </a:txBody>
                  <a:tcPr marL="7211" marR="7211" marT="721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000" b="0" i="0" u="none" strike="noStrike" dirty="0" smtClean="0">
                          <a:solidFill>
                            <a:srgbClr val="000000"/>
                          </a:solidFill>
                          <a:latin typeface="Helvetica" pitchFamily="34" charset="0"/>
                          <a:cs typeface="Helvetica" pitchFamily="34" charset="0"/>
                        </a:rPr>
                        <a:t>CTCF-1</a:t>
                      </a:r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latin typeface="Helvetica" pitchFamily="34" charset="0"/>
                        <a:cs typeface="Helvetica" pitchFamily="34" charset="0"/>
                      </a:endParaRPr>
                    </a:p>
                  </a:txBody>
                  <a:tcPr marL="7211" marR="7211" marT="721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Helvetica" pitchFamily="34" charset="0"/>
                          <a:cs typeface="Helvetica" pitchFamily="34" charset="0"/>
                        </a:rPr>
                        <a:t>TGGGAAAATTCCTCAAACCA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Helvetica" pitchFamily="34" charset="0"/>
                          <a:cs typeface="Helvetica" pitchFamily="34" charset="0"/>
                        </a:rPr>
                        <a:t>CGCCTATAGACAACAAGTGCAA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8974">
                <a:tc vMerge="1">
                  <a:txBody>
                    <a:bodyPr/>
                    <a:lstStyle/>
                    <a:p>
                      <a:pPr algn="ctr" fontAlgn="ctr"/>
                      <a:endParaRPr lang="en-US" altLang="ja-JP" sz="1000" b="1" i="0" u="none" strike="noStrike" dirty="0" smtClean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211" marR="7211" marT="721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000" b="0" i="0" u="none" strike="noStrike" dirty="0" smtClean="0">
                          <a:solidFill>
                            <a:srgbClr val="000000"/>
                          </a:solidFill>
                          <a:latin typeface="Helvetica" pitchFamily="34" charset="0"/>
                          <a:cs typeface="Helvetica" pitchFamily="34" charset="0"/>
                        </a:rPr>
                        <a:t>CTCF-2</a:t>
                      </a:r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latin typeface="Helvetica" pitchFamily="34" charset="0"/>
                        <a:cs typeface="Helvetica" pitchFamily="34" charset="0"/>
                      </a:endParaRPr>
                    </a:p>
                  </a:txBody>
                  <a:tcPr marL="7211" marR="7211" marT="721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Helvetica" pitchFamily="34" charset="0"/>
                          <a:cs typeface="Helvetica" pitchFamily="34" charset="0"/>
                        </a:rPr>
                        <a:t>GGTCAGACACTCTGGCCTGT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Helvetica" pitchFamily="34" charset="0"/>
                          <a:cs typeface="Helvetica" pitchFamily="34" charset="0"/>
                        </a:rPr>
                        <a:t>TTCAGCCATAGAGCTCCACA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8974">
                <a:tc vMerge="1">
                  <a:txBody>
                    <a:bodyPr/>
                    <a:lstStyle/>
                    <a:p>
                      <a:pPr algn="ctr" fontAlgn="ctr"/>
                      <a:endParaRPr lang="en-US" altLang="ja-JP" sz="1000" b="1" i="0" u="none" strike="noStrike" dirty="0" smtClean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211" marR="7211" marT="721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000" b="0" i="0" u="none" strike="noStrike" dirty="0" smtClean="0">
                          <a:solidFill>
                            <a:srgbClr val="000000"/>
                          </a:solidFill>
                          <a:latin typeface="Helvetica" pitchFamily="34" charset="0"/>
                          <a:cs typeface="Helvetica" pitchFamily="34" charset="0"/>
                        </a:rPr>
                        <a:t>CTCF-3</a:t>
                      </a:r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latin typeface="Helvetica" pitchFamily="34" charset="0"/>
                        <a:cs typeface="Helvetica" pitchFamily="34" charset="0"/>
                      </a:endParaRPr>
                    </a:p>
                  </a:txBody>
                  <a:tcPr marL="7211" marR="7211" marT="721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Helvetica" pitchFamily="34" charset="0"/>
                          <a:cs typeface="Helvetica" pitchFamily="34" charset="0"/>
                        </a:rPr>
                        <a:t>TTGCAGAGGTACAGGGCTTT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Helvetica" pitchFamily="34" charset="0"/>
                          <a:cs typeface="Helvetica" pitchFamily="34" charset="0"/>
                        </a:rPr>
                        <a:t>TGAGACTGAGCAGAGCTCCA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8974">
                <a:tc rowSpan="3">
                  <a:txBody>
                    <a:bodyPr/>
                    <a:lstStyle/>
                    <a:p>
                      <a:pPr algn="l" fontAlgn="ctr"/>
                      <a:r>
                        <a:rPr lang="en-US" altLang="ja-JP" sz="1000" b="0" i="0" u="none" strike="noStrike" dirty="0" smtClean="0">
                          <a:solidFill>
                            <a:srgbClr val="000000"/>
                          </a:solidFill>
                          <a:latin typeface="Helvetica" pitchFamily="34" charset="0"/>
                          <a:cs typeface="Helvetica" pitchFamily="34" charset="0"/>
                        </a:rPr>
                        <a:t>CTD-PS2</a:t>
                      </a:r>
                    </a:p>
                  </a:txBody>
                  <a:tcPr marL="7211" marR="7211" marT="721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000" b="0" i="0" u="none" strike="noStrike" dirty="0" smtClean="0">
                          <a:solidFill>
                            <a:srgbClr val="000000"/>
                          </a:solidFill>
                          <a:latin typeface="Helvetica" pitchFamily="34" charset="0"/>
                          <a:cs typeface="Helvetica" pitchFamily="34" charset="0"/>
                        </a:rPr>
                        <a:t>GAPDH_3end</a:t>
                      </a:r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latin typeface="Helvetica" pitchFamily="34" charset="0"/>
                        <a:cs typeface="Helvetica" pitchFamily="34" charset="0"/>
                      </a:endParaRPr>
                    </a:p>
                  </a:txBody>
                  <a:tcPr marL="7211" marR="7211" marT="721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Helvetica" pitchFamily="34" charset="0"/>
                          <a:cs typeface="Helvetica" pitchFamily="34" charset="0"/>
                        </a:rPr>
                        <a:t>CGGCCTCTTTTGCTTTCTTA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Helvetica" pitchFamily="34" charset="0"/>
                          <a:cs typeface="Helvetica" pitchFamily="34" charset="0"/>
                        </a:rPr>
                        <a:t>GGAGGACGTGGGAATCAGTA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8974">
                <a:tc vMerge="1">
                  <a:txBody>
                    <a:bodyPr/>
                    <a:lstStyle/>
                    <a:p>
                      <a:pPr algn="ctr" fontAlgn="ctr"/>
                      <a:endParaRPr lang="en-US" altLang="ja-JP" sz="1000" b="1" i="0" u="none" strike="noStrike" dirty="0" smtClean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211" marR="7211" marT="721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000" b="0" i="0" u="none" strike="noStrike" dirty="0" smtClean="0">
                          <a:solidFill>
                            <a:srgbClr val="000000"/>
                          </a:solidFill>
                          <a:latin typeface="Helvetica" pitchFamily="34" charset="0"/>
                          <a:cs typeface="Helvetica" pitchFamily="34" charset="0"/>
                        </a:rPr>
                        <a:t>NM153339_</a:t>
                      </a:r>
                      <a:r>
                        <a:rPr lang="en-US" altLang="ja-JP" sz="1000" b="0" i="0" u="none" strike="noStrike" baseline="0" dirty="0" smtClean="0">
                          <a:solidFill>
                            <a:srgbClr val="000000"/>
                          </a:solidFill>
                          <a:latin typeface="Helvetica" pitchFamily="34" charset="0"/>
                          <a:cs typeface="Helvetica" pitchFamily="34" charset="0"/>
                        </a:rPr>
                        <a:t>3end</a:t>
                      </a:r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latin typeface="Helvetica" pitchFamily="34" charset="0"/>
                        <a:cs typeface="Helvetica" pitchFamily="34" charset="0"/>
                      </a:endParaRPr>
                    </a:p>
                  </a:txBody>
                  <a:tcPr marL="7211" marR="7211" marT="721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Helvetica" pitchFamily="34" charset="0"/>
                          <a:cs typeface="Helvetica" pitchFamily="34" charset="0"/>
                        </a:rPr>
                        <a:t>TGCCTGGTCTCCACAGTAGC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Helvetica" pitchFamily="34" charset="0"/>
                          <a:cs typeface="Helvetica" pitchFamily="34" charset="0"/>
                        </a:rPr>
                        <a:t>TTAGGGCAGGTGGTCCTAGA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8974">
                <a:tc vMerge="1">
                  <a:txBody>
                    <a:bodyPr/>
                    <a:lstStyle/>
                    <a:p>
                      <a:pPr algn="ctr" fontAlgn="ctr"/>
                      <a:endParaRPr lang="en-US" altLang="ja-JP" sz="1000" b="1" i="0" u="none" strike="noStrike" dirty="0" smtClean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211" marR="7211" marT="721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000" b="0" i="0" u="none" strike="noStrike" dirty="0" smtClean="0">
                          <a:solidFill>
                            <a:srgbClr val="000000"/>
                          </a:solidFill>
                          <a:latin typeface="Helvetica" pitchFamily="34" charset="0"/>
                          <a:cs typeface="Helvetica" pitchFamily="34" charset="0"/>
                        </a:rPr>
                        <a:t>NM004781_3end</a:t>
                      </a:r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latin typeface="Helvetica" pitchFamily="34" charset="0"/>
                        <a:cs typeface="Helvetica" pitchFamily="34" charset="0"/>
                      </a:endParaRPr>
                    </a:p>
                  </a:txBody>
                  <a:tcPr marL="7211" marR="7211" marT="721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Helvetica" pitchFamily="34" charset="0"/>
                          <a:cs typeface="Helvetica" pitchFamily="34" charset="0"/>
                        </a:rPr>
                        <a:t>TGTTCCCTTAACATCGCTGA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Helvetica" pitchFamily="34" charset="0"/>
                          <a:cs typeface="Helvetica" pitchFamily="34" charset="0"/>
                        </a:rPr>
                        <a:t>CAGGAGCCAGTGGGTTACAT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8974">
                <a:tc rowSpan="2">
                  <a:txBody>
                    <a:bodyPr/>
                    <a:lstStyle/>
                    <a:p>
                      <a:pPr algn="l" fontAlgn="ctr"/>
                      <a:r>
                        <a:rPr lang="en-US" altLang="ja-JP" sz="1000" b="0" i="0" u="none" strike="noStrike" dirty="0" smtClean="0">
                          <a:solidFill>
                            <a:srgbClr val="000000"/>
                          </a:solidFill>
                          <a:latin typeface="Helvetica" pitchFamily="34" charset="0"/>
                          <a:cs typeface="Helvetica" pitchFamily="34" charset="0"/>
                        </a:rPr>
                        <a:t>Rad21</a:t>
                      </a:r>
                    </a:p>
                  </a:txBody>
                  <a:tcPr marL="7211" marR="7211" marT="721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000" b="0" i="0" u="none" strike="noStrike" dirty="0" smtClean="0">
                          <a:solidFill>
                            <a:srgbClr val="000000"/>
                          </a:solidFill>
                          <a:latin typeface="Helvetica" pitchFamily="34" charset="0"/>
                          <a:cs typeface="Helvetica" pitchFamily="34" charset="0"/>
                        </a:rPr>
                        <a:t>CSNP</a:t>
                      </a:r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latin typeface="Helvetica" pitchFamily="34" charset="0"/>
                        <a:cs typeface="Helvetica" pitchFamily="34" charset="0"/>
                      </a:endParaRPr>
                    </a:p>
                  </a:txBody>
                  <a:tcPr marL="7211" marR="7211" marT="721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Helvetica" pitchFamily="34" charset="0"/>
                          <a:cs typeface="Helvetica" pitchFamily="34" charset="0"/>
                        </a:rPr>
                        <a:t>AACTTTCCCAGCCTCGTTCT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Helvetica" pitchFamily="34" charset="0"/>
                          <a:cs typeface="Helvetica" pitchFamily="34" charset="0"/>
                        </a:rPr>
                        <a:t>GTCAGAGGTGGAGCTGGAAG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8974">
                <a:tc vMerge="1">
                  <a:txBody>
                    <a:bodyPr/>
                    <a:lstStyle/>
                    <a:p>
                      <a:pPr algn="ctr" fontAlgn="ctr"/>
                      <a:endParaRPr lang="en-US" altLang="ja-JP" sz="1000" b="1" i="0" u="none" strike="noStrike" dirty="0" smtClean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211" marR="7211" marT="721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000" b="0" i="0" u="none" strike="noStrike" dirty="0" smtClean="0">
                          <a:solidFill>
                            <a:srgbClr val="000000"/>
                          </a:solidFill>
                          <a:latin typeface="Helvetica" pitchFamily="34" charset="0"/>
                          <a:cs typeface="Helvetica" pitchFamily="34" charset="0"/>
                        </a:rPr>
                        <a:t>ERE2</a:t>
                      </a:r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latin typeface="Helvetica" pitchFamily="34" charset="0"/>
                        <a:cs typeface="Helvetica" pitchFamily="34" charset="0"/>
                      </a:endParaRPr>
                    </a:p>
                  </a:txBody>
                  <a:tcPr marL="7211" marR="7211" marT="721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Helvetica" pitchFamily="34" charset="0"/>
                          <a:cs typeface="Helvetica" pitchFamily="34" charset="0"/>
                        </a:rPr>
                        <a:t>GAGCTTCTCCCTAGCCCAGT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Helvetica" pitchFamily="34" charset="0"/>
                          <a:cs typeface="Helvetica" pitchFamily="34" charset="0"/>
                        </a:rPr>
                        <a:t>CCAGATGAATTGCCCTCATT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テキスト ボックス 4"/>
          <p:cNvSpPr txBox="1"/>
          <p:nvPr/>
        </p:nvSpPr>
        <p:spPr>
          <a:xfrm>
            <a:off x="5352088" y="6489340"/>
            <a:ext cx="37919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en-US" altLang="ja-JP" dirty="0" smtClean="0">
                <a:latin typeface="Arial" pitchFamily="34" charset="0"/>
                <a:cs typeface="Arial" pitchFamily="34" charset="0"/>
              </a:rPr>
              <a:t>Supplementary Table3</a:t>
            </a:r>
            <a:endParaRPr kumimoji="1" lang="ja-JP" altLang="en-US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941490" y="548680"/>
            <a:ext cx="768096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000" b="1" dirty="0" smtClean="0">
                <a:latin typeface="Arial" pitchFamily="34" charset="0"/>
                <a:cs typeface="Arial" pitchFamily="34" charset="0"/>
              </a:rPr>
              <a:t>Primers for </a:t>
            </a:r>
            <a:r>
              <a:rPr lang="en-US" altLang="ja-JP" sz="1000" b="1" dirty="0">
                <a:solidFill>
                  <a:srgbClr val="000000"/>
                </a:solidFill>
                <a:latin typeface="Arial" pitchFamily="34" charset="0"/>
                <a:ea typeface="ＭＳ 明朝" panose="02020609040205080304" pitchFamily="17" charset="-128"/>
                <a:cs typeface="Arial" pitchFamily="34" charset="0"/>
              </a:rPr>
              <a:t>v</a:t>
            </a:r>
            <a:r>
              <a:rPr lang="en-US" altLang="ja-JP" sz="1000" b="1" dirty="0" smtClean="0">
                <a:solidFill>
                  <a:srgbClr val="000000"/>
                </a:solidFill>
                <a:latin typeface="Arial" pitchFamily="34" charset="0"/>
                <a:ea typeface="ＭＳ 明朝" panose="02020609040205080304" pitchFamily="17" charset="-128"/>
                <a:cs typeface="Arial" pitchFamily="34" charset="0"/>
              </a:rPr>
              <a:t>alidation analysis of the adjoining </a:t>
            </a:r>
            <a:r>
              <a:rPr lang="en-US" altLang="ja-JP" sz="1000" b="1" dirty="0" err="1" smtClean="0">
                <a:solidFill>
                  <a:srgbClr val="000000"/>
                </a:solidFill>
                <a:latin typeface="Arial" pitchFamily="34" charset="0"/>
                <a:ea typeface="ＭＳ 明朝" panose="02020609040205080304" pitchFamily="17" charset="-128"/>
                <a:cs typeface="Arial" pitchFamily="34" charset="0"/>
              </a:rPr>
              <a:t>RefSeq</a:t>
            </a:r>
            <a:r>
              <a:rPr lang="en-US" altLang="ja-JP" sz="1000" b="1" dirty="0" smtClean="0">
                <a:solidFill>
                  <a:srgbClr val="000000"/>
                </a:solidFill>
                <a:latin typeface="Arial" pitchFamily="34" charset="0"/>
                <a:ea typeface="ＭＳ 明朝" panose="02020609040205080304" pitchFamily="17" charset="-128"/>
                <a:cs typeface="Arial" pitchFamily="34" charset="0"/>
              </a:rPr>
              <a:t> transcripts  (Fig. S7)</a:t>
            </a:r>
            <a:endParaRPr kumimoji="1" lang="ja-JP" altLang="en-US" sz="1000" b="1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8" name="表 7"/>
          <p:cNvGraphicFramePr>
            <a:graphicFrameLocks noGrp="1"/>
          </p:cNvGraphicFramePr>
          <p:nvPr/>
        </p:nvGraphicFramePr>
        <p:xfrm>
          <a:off x="971600" y="1268760"/>
          <a:ext cx="6840759" cy="1125127"/>
        </p:xfrm>
        <a:graphic>
          <a:graphicData uri="http://schemas.openxmlformats.org/drawingml/2006/table">
            <a:tbl>
              <a:tblPr/>
              <a:tblGrid>
                <a:gridCol w="1385023"/>
                <a:gridCol w="2727868"/>
                <a:gridCol w="2727868"/>
              </a:tblGrid>
              <a:tr h="196122">
                <a:tc>
                  <a:txBody>
                    <a:bodyPr/>
                    <a:lstStyle/>
                    <a:p>
                      <a:pPr algn="l" fontAlgn="ctr"/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latin typeface="Helvetica" pitchFamily="34" charset="0"/>
                        <a:cs typeface="Helvetica" pitchFamily="34" charset="0"/>
                      </a:endParaRPr>
                    </a:p>
                  </a:txBody>
                  <a:tcPr marL="7211" marR="7211" marT="7211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Helvetica" pitchFamily="34" charset="0"/>
                          <a:cs typeface="Helvetica" pitchFamily="34" charset="0"/>
                        </a:rPr>
                        <a:t>Forward 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Helvetica" pitchFamily="34" charset="0"/>
                          <a:cs typeface="Helvetica" pitchFamily="34" charset="0"/>
                        </a:rPr>
                        <a:t>Primer</a:t>
                      </a:r>
                    </a:p>
                  </a:txBody>
                  <a:tcPr marL="7211" marR="7211" marT="7211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Helvetica" pitchFamily="34" charset="0"/>
                          <a:cs typeface="Helvetica" pitchFamily="34" charset="0"/>
                        </a:rPr>
                        <a:t>Reverse 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Helvetica" pitchFamily="34" charset="0"/>
                          <a:cs typeface="Helvetica" pitchFamily="34" charset="0"/>
                        </a:rPr>
                        <a:t>Primer</a:t>
                      </a:r>
                    </a:p>
                  </a:txBody>
                  <a:tcPr marL="7211" marR="7211" marT="7211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5801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Helvetica" pitchFamily="34" charset="0"/>
                          <a:cs typeface="Helvetica" pitchFamily="34" charset="0"/>
                        </a:rPr>
                        <a:t>NDUFA13 / YJEFN3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Helvetica" pitchFamily="34" charset="0"/>
                        <a:cs typeface="Helvetica" pitchFamily="34" charset="0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Helvetica" pitchFamily="34" charset="0"/>
                          <a:cs typeface="Helvetica" pitchFamily="34" charset="0"/>
                        </a:rPr>
                        <a:t>CGTCAAAGGTGAAGCAGGA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000" b="0" i="0" u="none" strike="noStrike" dirty="0" smtClean="0">
                          <a:solidFill>
                            <a:srgbClr val="000000"/>
                          </a:solidFill>
                          <a:latin typeface="Helvetica" pitchFamily="34" charset="0"/>
                          <a:cs typeface="Helvetica" pitchFamily="34" charset="0"/>
                        </a:rPr>
                        <a:t>GGTGGGAGGGCTGTTTATTG</a:t>
                      </a:r>
                    </a:p>
                  </a:txBody>
                  <a:tcPr marL="7211" marR="7211" marT="7211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85801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Helvetica" pitchFamily="34" charset="0"/>
                          <a:cs typeface="Helvetica" pitchFamily="34" charset="0"/>
                        </a:rPr>
                        <a:t>VAMP8 / VAMP5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Helvetica" pitchFamily="34" charset="0"/>
                        <a:cs typeface="Helvetica" pitchFamily="34" charset="0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Helvetica" pitchFamily="34" charset="0"/>
                          <a:cs typeface="Helvetica" pitchFamily="34" charset="0"/>
                        </a:rPr>
                        <a:t>GGGCAAAGGTACCCCTTAGT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000" b="0" i="0" u="none" strike="noStrike" dirty="0" smtClean="0">
                          <a:solidFill>
                            <a:srgbClr val="000000"/>
                          </a:solidFill>
                          <a:latin typeface="Helvetica" pitchFamily="34" charset="0"/>
                          <a:cs typeface="Helvetica" pitchFamily="34" charset="0"/>
                        </a:rPr>
                        <a:t>AGCATGGCCAGTACAGCAG</a:t>
                      </a:r>
                    </a:p>
                  </a:txBody>
                  <a:tcPr marL="7211" marR="7211" marT="7211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85801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Helvetica" pitchFamily="34" charset="0"/>
                          <a:cs typeface="Helvetica" pitchFamily="34" charset="0"/>
                        </a:rPr>
                        <a:t>HLA-A</a:t>
                      </a:r>
                      <a:r>
                        <a:rPr lang="en-US" sz="1000" b="0" i="0" u="none" strike="noStrike" baseline="0" dirty="0" smtClean="0">
                          <a:solidFill>
                            <a:srgbClr val="000000"/>
                          </a:solidFill>
                          <a:latin typeface="Helvetica" pitchFamily="34" charset="0"/>
                          <a:cs typeface="Helvetica" pitchFamily="34" charset="0"/>
                        </a:rPr>
                        <a:t> / HLA-J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Helvetica" pitchFamily="34" charset="0"/>
                        <a:cs typeface="Helvetica" pitchFamily="34" charset="0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Helvetica" pitchFamily="34" charset="0"/>
                          <a:cs typeface="Helvetica" pitchFamily="34" charset="0"/>
                        </a:rPr>
                        <a:t>CGGTCCCGGTTCTAAAGTC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000" b="0" i="0" u="none" strike="noStrike" dirty="0" smtClean="0">
                          <a:solidFill>
                            <a:srgbClr val="000000"/>
                          </a:solidFill>
                          <a:latin typeface="Helvetica" pitchFamily="34" charset="0"/>
                          <a:cs typeface="Helvetica" pitchFamily="34" charset="0"/>
                        </a:rPr>
                        <a:t>TGTCTTCCATTTATTTTGTCTCTCA</a:t>
                      </a:r>
                    </a:p>
                  </a:txBody>
                  <a:tcPr marL="7211" marR="7211" marT="7211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85801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Helvetica" pitchFamily="34" charset="0"/>
                          <a:cs typeface="Helvetica" pitchFamily="34" charset="0"/>
                        </a:rPr>
                        <a:t>RPLP2</a:t>
                      </a:r>
                      <a:r>
                        <a:rPr lang="en-US" sz="1000" b="0" i="0" u="none" strike="noStrike" baseline="0" dirty="0" smtClean="0">
                          <a:solidFill>
                            <a:srgbClr val="000000"/>
                          </a:solidFill>
                          <a:latin typeface="Helvetica" pitchFamily="34" charset="0"/>
                          <a:cs typeface="Helvetica" pitchFamily="34" charset="0"/>
                        </a:rPr>
                        <a:t> / CD151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Helvetica" pitchFamily="34" charset="0"/>
                        <a:cs typeface="Helvetica" pitchFamily="34" charset="0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Helvetica" pitchFamily="34" charset="0"/>
                          <a:cs typeface="Helvetica" pitchFamily="34" charset="0"/>
                        </a:rPr>
                        <a:t>CCGCGTGAGTGTGGTGAC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000" b="0" i="0" u="none" strike="noStrike" dirty="0" smtClean="0">
                          <a:solidFill>
                            <a:srgbClr val="000000"/>
                          </a:solidFill>
                          <a:latin typeface="Helvetica" pitchFamily="34" charset="0"/>
                          <a:cs typeface="Helvetica" pitchFamily="34" charset="0"/>
                        </a:rPr>
                        <a:t>TTTATTGAGCACCTGTATGTGG</a:t>
                      </a:r>
                    </a:p>
                  </a:txBody>
                  <a:tcPr marL="7211" marR="7211" marT="7211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85801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Helvetica" pitchFamily="34" charset="0"/>
                          <a:cs typeface="Helvetica" pitchFamily="34" charset="0"/>
                        </a:rPr>
                        <a:t>HOXA4</a:t>
                      </a:r>
                      <a:r>
                        <a:rPr lang="en-US" sz="1000" b="0" i="0" u="none" strike="noStrike" baseline="0" dirty="0" smtClean="0">
                          <a:solidFill>
                            <a:srgbClr val="000000"/>
                          </a:solidFill>
                          <a:latin typeface="Helvetica" pitchFamily="34" charset="0"/>
                          <a:cs typeface="Helvetica" pitchFamily="34" charset="0"/>
                        </a:rPr>
                        <a:t> / HOXA3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Helvetica" pitchFamily="34" charset="0"/>
                        <a:cs typeface="Helvetica" pitchFamily="34" charset="0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Helvetica" pitchFamily="34" charset="0"/>
                          <a:cs typeface="Helvetica" pitchFamily="34" charset="0"/>
                        </a:rPr>
                        <a:t>TGTGGTTTGGACACTTCTGG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000" b="0" i="0" u="none" strike="noStrike" dirty="0" smtClean="0">
                          <a:solidFill>
                            <a:srgbClr val="000000"/>
                          </a:solidFill>
                          <a:latin typeface="Helvetica" pitchFamily="34" charset="0"/>
                          <a:cs typeface="Helvetica" pitchFamily="34" charset="0"/>
                        </a:rPr>
                        <a:t>AGATGGCCAATCTGCTGAAC</a:t>
                      </a:r>
                    </a:p>
                  </a:txBody>
                  <a:tcPr marL="7211" marR="7211" marT="721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テキスト ボックス 5"/>
          <p:cNvSpPr txBox="1"/>
          <p:nvPr/>
        </p:nvSpPr>
        <p:spPr>
          <a:xfrm>
            <a:off x="5352088" y="6489340"/>
            <a:ext cx="37919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en-US" altLang="ja-JP" dirty="0" smtClean="0">
                <a:latin typeface="Arial" pitchFamily="34" charset="0"/>
                <a:cs typeface="Arial" pitchFamily="34" charset="0"/>
              </a:rPr>
              <a:t>Supplementary Table4</a:t>
            </a:r>
            <a:endParaRPr kumimoji="1" lang="ja-JP" altLang="en-US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971600" y="548680"/>
            <a:ext cx="768096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000" b="1" dirty="0" smtClean="0">
                <a:latin typeface="Arial" pitchFamily="34" charset="0"/>
                <a:cs typeface="Arial" pitchFamily="34" charset="0"/>
              </a:rPr>
              <a:t>Primers for </a:t>
            </a:r>
            <a:r>
              <a:rPr lang="en-US" altLang="ja-JP" sz="1000" b="1" dirty="0" smtClean="0">
                <a:latin typeface="Arial" pitchFamily="34" charset="0"/>
                <a:cs typeface="Arial" pitchFamily="34" charset="0"/>
              </a:rPr>
              <a:t>Validation analysis of the putative </a:t>
            </a:r>
            <a:r>
              <a:rPr lang="en-US" altLang="ja-JP" sz="1000" b="1" dirty="0" err="1" smtClean="0">
                <a:latin typeface="Arial" pitchFamily="34" charset="0"/>
                <a:cs typeface="Arial" pitchFamily="34" charset="0"/>
              </a:rPr>
              <a:t>intergenic</a:t>
            </a:r>
            <a:r>
              <a:rPr lang="en-US" altLang="ja-JP" sz="10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altLang="ja-JP" sz="1000" b="1" dirty="0" err="1" smtClean="0">
                <a:latin typeface="Arial" pitchFamily="34" charset="0"/>
                <a:cs typeface="Arial" pitchFamily="34" charset="0"/>
              </a:rPr>
              <a:t>lncRNAs</a:t>
            </a:r>
            <a:r>
              <a:rPr lang="en-US" altLang="ja-JP" sz="1000" b="1" dirty="0" smtClean="0">
                <a:latin typeface="Arial" pitchFamily="34" charset="0"/>
                <a:cs typeface="Arial" pitchFamily="34" charset="0"/>
              </a:rPr>
              <a:t>  (Fig. S9)</a:t>
            </a:r>
            <a:endParaRPr kumimoji="1" lang="ja-JP" altLang="en-US" sz="1000" b="1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5" name="表 4"/>
          <p:cNvGraphicFramePr>
            <a:graphicFrameLocks noGrp="1"/>
          </p:cNvGraphicFramePr>
          <p:nvPr/>
        </p:nvGraphicFramePr>
        <p:xfrm>
          <a:off x="971600" y="1268760"/>
          <a:ext cx="6885766" cy="1530167"/>
        </p:xfrm>
        <a:graphic>
          <a:graphicData uri="http://schemas.openxmlformats.org/drawingml/2006/table">
            <a:tbl>
              <a:tblPr/>
              <a:tblGrid>
                <a:gridCol w="2533558"/>
                <a:gridCol w="2285170"/>
                <a:gridCol w="2067038"/>
              </a:tblGrid>
              <a:tr h="190843">
                <a:tc>
                  <a:txBody>
                    <a:bodyPr/>
                    <a:lstStyle/>
                    <a:p>
                      <a:pPr algn="l" fontAlgn="ctr"/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latin typeface="Helvetica" pitchFamily="34" charset="0"/>
                        <a:cs typeface="Helvetica" pitchFamily="34" charset="0"/>
                      </a:endParaRPr>
                    </a:p>
                  </a:txBody>
                  <a:tcPr marL="7211" marR="7211" marT="7211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Helvetica" pitchFamily="34" charset="0"/>
                          <a:cs typeface="Helvetica" pitchFamily="34" charset="0"/>
                        </a:rPr>
                        <a:t>Forward 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Helvetica" pitchFamily="34" charset="0"/>
                          <a:cs typeface="Helvetica" pitchFamily="34" charset="0"/>
                        </a:rPr>
                        <a:t>Primer</a:t>
                      </a:r>
                    </a:p>
                  </a:txBody>
                  <a:tcPr marL="7211" marR="7211" marT="7211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Helvetica" pitchFamily="34" charset="0"/>
                          <a:cs typeface="Helvetica" pitchFamily="34" charset="0"/>
                        </a:rPr>
                        <a:t>Reverse 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Helvetica" pitchFamily="34" charset="0"/>
                          <a:cs typeface="Helvetica" pitchFamily="34" charset="0"/>
                        </a:rPr>
                        <a:t>Primer</a:t>
                      </a:r>
                    </a:p>
                  </a:txBody>
                  <a:tcPr marL="7211" marR="7211" marT="7211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1332">
                <a:tc>
                  <a:txBody>
                    <a:bodyPr/>
                    <a:lstStyle/>
                    <a:p>
                      <a:pPr algn="l"/>
                      <a:r>
                        <a:rPr lang="en-US" altLang="ja-JP" sz="1000" dirty="0" smtClean="0">
                          <a:latin typeface="Helvetica" pitchFamily="34" charset="0"/>
                          <a:cs typeface="Helvetica" pitchFamily="34" charset="0"/>
                        </a:rPr>
                        <a:t>chr19:24,216,222-24,241,128</a:t>
                      </a:r>
                      <a:endParaRPr kumimoji="1" lang="ja-JP" altLang="en-US" sz="1000" dirty="0">
                        <a:latin typeface="Helvetica" pitchFamily="34" charset="0"/>
                        <a:cs typeface="Helvetica" pitchFamily="34" charset="0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Helvetica" pitchFamily="34" charset="0"/>
                          <a:cs typeface="Helvetica" pitchFamily="34" charset="0"/>
                        </a:rPr>
                        <a:t>TGAAGAGGAGTGCATGGTTTC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Helvetica" pitchFamily="34" charset="0"/>
                          <a:cs typeface="Helvetica" pitchFamily="34" charset="0"/>
                        </a:rPr>
                        <a:t>GAGGCAAGGAAATGGAGTCA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91332"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000" dirty="0" smtClean="0">
                          <a:latin typeface="Helvetica" pitchFamily="34" charset="0"/>
                          <a:cs typeface="Helvetica" pitchFamily="34" charset="0"/>
                        </a:rPr>
                        <a:t>chr5:179,894,258-179,910,338</a:t>
                      </a:r>
                      <a:endParaRPr lang="en-US" altLang="ja-JP" sz="1000" b="0" i="0" u="none" strike="noStrike" dirty="0">
                        <a:solidFill>
                          <a:srgbClr val="000000"/>
                        </a:solidFill>
                        <a:latin typeface="Helvetica" pitchFamily="34" charset="0"/>
                        <a:cs typeface="Helvetica" pitchFamily="34" charset="0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Helvetica" pitchFamily="34" charset="0"/>
                          <a:cs typeface="Helvetica" pitchFamily="34" charset="0"/>
                        </a:rPr>
                        <a:t>GGGTTGTCCAAGAGCTTGTC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Helvetica" pitchFamily="34" charset="0"/>
                          <a:cs typeface="Helvetica" pitchFamily="34" charset="0"/>
                        </a:rPr>
                        <a:t>TGTTGGCTCAGGGTAATGCT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91332">
                <a:tc>
                  <a:txBody>
                    <a:bodyPr/>
                    <a:lstStyle/>
                    <a:p>
                      <a:pPr algn="l"/>
                      <a:r>
                        <a:rPr lang="en-US" altLang="ja-JP" sz="1000" dirty="0" smtClean="0">
                          <a:latin typeface="Helvetica" pitchFamily="34" charset="0"/>
                          <a:cs typeface="Helvetica" pitchFamily="34" charset="0"/>
                        </a:rPr>
                        <a:t>chr11:2,454,029-2,465,780</a:t>
                      </a:r>
                      <a:endParaRPr kumimoji="1" lang="ja-JP" altLang="en-US" sz="1000" dirty="0">
                        <a:latin typeface="Helvetica" pitchFamily="34" charset="0"/>
                        <a:cs typeface="Helvetica" pitchFamily="34" charset="0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Helvetica" pitchFamily="34" charset="0"/>
                          <a:cs typeface="Helvetica" pitchFamily="34" charset="0"/>
                        </a:rPr>
                        <a:t>CACACAGTCTAGCCCCAGGT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Helvetica" pitchFamily="34" charset="0"/>
                          <a:cs typeface="Helvetica" pitchFamily="34" charset="0"/>
                        </a:rPr>
                        <a:t>GTCTGCATCTCCCCTGCTT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91332">
                <a:tc>
                  <a:txBody>
                    <a:bodyPr/>
                    <a:lstStyle/>
                    <a:p>
                      <a:pPr algn="l"/>
                      <a:r>
                        <a:rPr lang="en-US" altLang="ja-JP" sz="1000" dirty="0" smtClean="0">
                          <a:latin typeface="Helvetica" pitchFamily="34" charset="0"/>
                          <a:cs typeface="Helvetica" pitchFamily="34" charset="0"/>
                        </a:rPr>
                        <a:t>chr12:104,357,876-104,359,488</a:t>
                      </a:r>
                      <a:endParaRPr kumimoji="1" lang="ja-JP" altLang="en-US" sz="1000" dirty="0">
                        <a:latin typeface="Helvetica" pitchFamily="34" charset="0"/>
                        <a:cs typeface="Helvetica" pitchFamily="34" charset="0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Helvetica" pitchFamily="34" charset="0"/>
                          <a:cs typeface="Helvetica" pitchFamily="34" charset="0"/>
                        </a:rPr>
                        <a:t>TTCAGTGTCCTCACCGACAA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Helvetica" pitchFamily="34" charset="0"/>
                          <a:cs typeface="Helvetica" pitchFamily="34" charset="0"/>
                        </a:rPr>
                        <a:t>ACCAGAAGACGGGGACTAGG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91332">
                <a:tc>
                  <a:txBody>
                    <a:bodyPr/>
                    <a:lstStyle/>
                    <a:p>
                      <a:pPr algn="l"/>
                      <a:r>
                        <a:rPr lang="en-US" altLang="ja-JP" sz="1000" dirty="0" smtClean="0">
                          <a:latin typeface="Helvetica" pitchFamily="34" charset="0"/>
                          <a:cs typeface="Helvetica" pitchFamily="34" charset="0"/>
                        </a:rPr>
                        <a:t>chr14:54,173,737-54,317,608</a:t>
                      </a:r>
                      <a:endParaRPr kumimoji="1" lang="ja-JP" altLang="en-US" sz="1000" dirty="0">
                        <a:latin typeface="Helvetica" pitchFamily="34" charset="0"/>
                        <a:cs typeface="Helvetica" pitchFamily="34" charset="0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Helvetica" pitchFamily="34" charset="0"/>
                          <a:cs typeface="Helvetica" pitchFamily="34" charset="0"/>
                        </a:rPr>
                        <a:t>ATGCGCCTTGCCTACAAATA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Helvetica" pitchFamily="34" charset="0"/>
                          <a:cs typeface="Helvetica" pitchFamily="34" charset="0"/>
                        </a:rPr>
                        <a:t>TGCATGGCATTTTCTCTGAA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1332">
                <a:tc>
                  <a:txBody>
                    <a:bodyPr/>
                    <a:lstStyle/>
                    <a:p>
                      <a:pPr algn="l"/>
                      <a:r>
                        <a:rPr lang="en-US" altLang="ja-JP" sz="1000" dirty="0" smtClean="0">
                          <a:latin typeface="Helvetica" pitchFamily="34" charset="0"/>
                          <a:cs typeface="Helvetica" pitchFamily="34" charset="0"/>
                        </a:rPr>
                        <a:t>chr18:33,760,073-33,767,365</a:t>
                      </a:r>
                      <a:endParaRPr kumimoji="1" lang="ja-JP" altLang="en-US" sz="1000" dirty="0">
                        <a:latin typeface="Helvetica" pitchFamily="34" charset="0"/>
                        <a:cs typeface="Helvetica" pitchFamily="34" charset="0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Helvetica" pitchFamily="34" charset="0"/>
                          <a:cs typeface="Helvetica" pitchFamily="34" charset="0"/>
                        </a:rPr>
                        <a:t>ATTTCGCTGTCTGACGTCCT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Helvetica" pitchFamily="34" charset="0"/>
                          <a:cs typeface="Helvetica" pitchFamily="34" charset="0"/>
                        </a:rPr>
                        <a:t>GACCGGACTTTCACTTCTGG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1332">
                <a:tc>
                  <a:txBody>
                    <a:bodyPr/>
                    <a:lstStyle/>
                    <a:p>
                      <a:pPr algn="l"/>
                      <a:r>
                        <a:rPr lang="en-US" altLang="ja-JP" sz="1000" dirty="0" smtClean="0">
                          <a:latin typeface="Helvetica" pitchFamily="34" charset="0"/>
                          <a:cs typeface="Helvetica" pitchFamily="34" charset="0"/>
                        </a:rPr>
                        <a:t>chr21:40,389,228-40,394,316</a:t>
                      </a:r>
                      <a:endParaRPr kumimoji="1" lang="ja-JP" altLang="en-US" sz="1000" dirty="0">
                        <a:latin typeface="Helvetica" pitchFamily="34" charset="0"/>
                        <a:cs typeface="Helvetica" pitchFamily="34" charset="0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Helvetica" pitchFamily="34" charset="0"/>
                          <a:cs typeface="Helvetica" pitchFamily="34" charset="0"/>
                        </a:rPr>
                        <a:t>TGCCCCCATCACTTCTTAAA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Helvetica" pitchFamily="34" charset="0"/>
                          <a:cs typeface="Helvetica" pitchFamily="34" charset="0"/>
                        </a:rPr>
                        <a:t>GACTGACATCGTGCCCTAGC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テキスト ボックス 5"/>
          <p:cNvSpPr txBox="1"/>
          <p:nvPr/>
        </p:nvSpPr>
        <p:spPr>
          <a:xfrm>
            <a:off x="5352088" y="6489340"/>
            <a:ext cx="37919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en-US" altLang="ja-JP" dirty="0" smtClean="0">
                <a:latin typeface="Arial" pitchFamily="34" charset="0"/>
                <a:cs typeface="Arial" pitchFamily="34" charset="0"/>
              </a:rPr>
              <a:t>Supplementary Table5</a:t>
            </a:r>
            <a:endParaRPr kumimoji="1" lang="ja-JP" altLang="en-US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161510" y="0"/>
            <a:ext cx="4915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b="1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C</a:t>
            </a:r>
            <a:endParaRPr kumimoji="1" lang="ja-JP" altLang="en-US" b="1" dirty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5412094" y="6534345"/>
            <a:ext cx="37319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en-US" altLang="ja-JP" dirty="0" smtClean="0">
                <a:latin typeface="Arial" pitchFamily="34" charset="0"/>
                <a:cs typeface="Arial" pitchFamily="34" charset="0"/>
              </a:rPr>
              <a:t>Supplementary Figure S1</a:t>
            </a:r>
            <a:endParaRPr kumimoji="1" lang="ja-JP" altLang="en-US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7" name="表 6"/>
          <p:cNvGraphicFramePr>
            <a:graphicFrameLocks noGrp="1"/>
          </p:cNvGraphicFramePr>
          <p:nvPr/>
        </p:nvGraphicFramePr>
        <p:xfrm>
          <a:off x="143000" y="323655"/>
          <a:ext cx="8839490" cy="6237681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873605"/>
                <a:gridCol w="768963"/>
                <a:gridCol w="897981"/>
                <a:gridCol w="1212273"/>
                <a:gridCol w="1257173"/>
                <a:gridCol w="1397220"/>
                <a:gridCol w="1062154"/>
                <a:gridCol w="1370121"/>
              </a:tblGrid>
              <a:tr h="568401">
                <a:tc>
                  <a:txBody>
                    <a:bodyPr/>
                    <a:lstStyle/>
                    <a:p>
                      <a:endParaRPr kumimoji="1" lang="ja-JP" altLang="en-US" sz="1000" b="0" dirty="0">
                        <a:latin typeface="Arial" pitchFamily="34" charset="0"/>
                        <a:ea typeface="ＭＳ 明朝" pitchFamily="17" charset="-128"/>
                        <a:cs typeface="Arial" pitchFamily="34" charset="0"/>
                      </a:endParaRPr>
                    </a:p>
                  </a:txBody>
                  <a:tcPr marL="121920" marR="121920" marT="34290" marB="34290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u="none" strike="noStrike" baseline="0" dirty="0" smtClean="0">
                          <a:latin typeface="Arial" pitchFamily="34" charset="0"/>
                          <a:ea typeface="SimSun-PUA" pitchFamily="2" charset="-122"/>
                          <a:cs typeface="Arial" pitchFamily="34" charset="0"/>
                        </a:rPr>
                        <a:t>Number of library</a:t>
                      </a:r>
                    </a:p>
                  </a:txBody>
                  <a:tcPr marL="10160" marR="10160" marT="5715" marB="0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u="none" strike="noStrike" baseline="0" dirty="0" smtClean="0">
                          <a:latin typeface="Arial" pitchFamily="34" charset="0"/>
                          <a:ea typeface="SimSun-PUA" pitchFamily="2" charset="-122"/>
                          <a:cs typeface="Arial" pitchFamily="34" charset="0"/>
                        </a:rPr>
                        <a:t>Number of tags generated  </a:t>
                      </a:r>
                    </a:p>
                  </a:txBody>
                  <a:tcPr marL="10160" marR="10160" marT="5715" marB="0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u="none" strike="noStrike" dirty="0" smtClean="0">
                          <a:latin typeface="Arial" pitchFamily="34" charset="0"/>
                          <a:ea typeface="SimSun-PUA" pitchFamily="2" charset="-122"/>
                          <a:cs typeface="Arial" pitchFamily="34" charset="0"/>
                        </a:rPr>
                        <a:t>Number</a:t>
                      </a:r>
                      <a:r>
                        <a:rPr lang="en-US" altLang="ja-JP" sz="1000" b="0" u="none" strike="noStrike" baseline="0" dirty="0" smtClean="0">
                          <a:latin typeface="Arial" pitchFamily="34" charset="0"/>
                          <a:ea typeface="SimSun-PUA" pitchFamily="2" charset="-122"/>
                          <a:cs typeface="Arial" pitchFamily="34" charset="0"/>
                        </a:rPr>
                        <a:t> of </a:t>
                      </a:r>
                      <a:r>
                        <a:rPr lang="en-US" altLang="ja-JP" sz="1000" b="0" u="none" strike="noStrike" dirty="0" smtClean="0">
                          <a:latin typeface="Arial" pitchFamily="34" charset="0"/>
                          <a:ea typeface="SimSun-PUA" pitchFamily="2" charset="-122"/>
                          <a:cs typeface="Arial" pitchFamily="34" charset="0"/>
                        </a:rPr>
                        <a:t>tags mapped to upstream or  first </a:t>
                      </a:r>
                      <a:r>
                        <a:rPr lang="en-US" altLang="ja-JP" sz="1000" b="0" u="none" strike="noStrike" dirty="0" err="1" smtClean="0">
                          <a:latin typeface="Arial" pitchFamily="34" charset="0"/>
                          <a:ea typeface="SimSun-PUA" pitchFamily="2" charset="-122"/>
                          <a:cs typeface="Arial" pitchFamily="34" charset="0"/>
                        </a:rPr>
                        <a:t>exon</a:t>
                      </a:r>
                      <a:r>
                        <a:rPr lang="en-US" altLang="ja-JP" sz="1000" b="0" u="none" strike="noStrike" dirty="0" smtClean="0">
                          <a:latin typeface="Arial" pitchFamily="34" charset="0"/>
                          <a:ea typeface="SimSun-PUA" pitchFamily="2" charset="-122"/>
                          <a:cs typeface="Arial" pitchFamily="34" charset="0"/>
                        </a:rPr>
                        <a:t> (%)</a:t>
                      </a:r>
                    </a:p>
                  </a:txBody>
                  <a:tcPr marL="10160" marR="10160" marT="5715" marB="0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u="none" strike="noStrike" dirty="0" smtClean="0">
                          <a:latin typeface="Arial" pitchFamily="34" charset="0"/>
                          <a:ea typeface="SimSun-PUA" pitchFamily="2" charset="-122"/>
                          <a:cs typeface="Arial" pitchFamily="34" charset="0"/>
                        </a:rPr>
                        <a:t>Number of represented</a:t>
                      </a:r>
                      <a:r>
                        <a:rPr lang="en-US" altLang="ja-JP" sz="1000" b="0" u="none" strike="noStrike" baseline="0" dirty="0" smtClean="0">
                          <a:latin typeface="Arial" pitchFamily="34" charset="0"/>
                          <a:ea typeface="SimSun-PUA" pitchFamily="2" charset="-122"/>
                          <a:cs typeface="Arial" pitchFamily="34" charset="0"/>
                        </a:rPr>
                        <a:t> </a:t>
                      </a:r>
                    </a:p>
                    <a:p>
                      <a:pPr algn="ctr" fontAlgn="ctr"/>
                      <a:r>
                        <a:rPr lang="en-US" altLang="ja-JP" sz="1000" b="0" u="none" strike="noStrike" baseline="0" dirty="0" smtClean="0">
                          <a:latin typeface="Arial" pitchFamily="34" charset="0"/>
                          <a:ea typeface="SimSun-PUA" pitchFamily="2" charset="-122"/>
                          <a:cs typeface="Arial" pitchFamily="34" charset="0"/>
                        </a:rPr>
                        <a:t>NM covered by &gt;90%</a:t>
                      </a:r>
                      <a:endParaRPr lang="en-US" altLang="ja-JP" sz="1000" b="0" u="none" strike="noStrike" dirty="0" smtClean="0">
                        <a:latin typeface="Arial" pitchFamily="34" charset="0"/>
                        <a:ea typeface="SimSun-PUA" pitchFamily="2" charset="-122"/>
                        <a:cs typeface="Arial" pitchFamily="34" charset="0"/>
                      </a:endParaRPr>
                    </a:p>
                  </a:txBody>
                  <a:tcPr marL="10160" marR="10160" marT="5715" marB="0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u="none" strike="noStrike" dirty="0" smtClean="0">
                          <a:latin typeface="Arial" pitchFamily="34" charset="0"/>
                          <a:ea typeface="SimSun-PUA" pitchFamily="2" charset="-122"/>
                          <a:cs typeface="Arial" pitchFamily="34" charset="0"/>
                        </a:rPr>
                        <a:t>Number</a:t>
                      </a:r>
                      <a:r>
                        <a:rPr lang="en-US" altLang="ja-JP" sz="1000" b="0" u="none" strike="noStrike" baseline="0" dirty="0" smtClean="0">
                          <a:latin typeface="Arial" pitchFamily="34" charset="0"/>
                          <a:ea typeface="SimSun-PUA" pitchFamily="2" charset="-122"/>
                          <a:cs typeface="Arial" pitchFamily="34" charset="0"/>
                        </a:rPr>
                        <a:t> of </a:t>
                      </a:r>
                      <a:r>
                        <a:rPr lang="en-US" altLang="ja-JP" sz="1000" b="0" u="none" strike="noStrike" dirty="0" smtClean="0">
                          <a:latin typeface="Arial" pitchFamily="34" charset="0"/>
                          <a:ea typeface="SimSun-PUA" pitchFamily="2" charset="-122"/>
                          <a:cs typeface="Arial" pitchFamily="34" charset="0"/>
                        </a:rPr>
                        <a:t>represented</a:t>
                      </a:r>
                    </a:p>
                    <a:p>
                      <a:pPr algn="ctr" fontAlgn="ctr"/>
                      <a:r>
                        <a:rPr lang="en-US" altLang="ja-JP" sz="1000" b="0" u="none" strike="noStrike" dirty="0" smtClean="0">
                          <a:latin typeface="Arial" pitchFamily="34" charset="0"/>
                          <a:ea typeface="SimSun-PUA" pitchFamily="2" charset="-122"/>
                          <a:cs typeface="Arial" pitchFamily="34" charset="0"/>
                        </a:rPr>
                        <a:t> NM with all of the </a:t>
                      </a:r>
                      <a:r>
                        <a:rPr lang="en-US" altLang="ja-JP" sz="1000" b="0" u="none" strike="noStrike" dirty="0" err="1" smtClean="0">
                          <a:latin typeface="Arial" pitchFamily="34" charset="0"/>
                          <a:ea typeface="SimSun-PUA" pitchFamily="2" charset="-122"/>
                          <a:cs typeface="Arial" pitchFamily="34" charset="0"/>
                        </a:rPr>
                        <a:t>exons</a:t>
                      </a:r>
                      <a:r>
                        <a:rPr lang="en-US" altLang="ja-JP" sz="1000" b="0" u="none" strike="noStrike" dirty="0" smtClean="0">
                          <a:latin typeface="Arial" pitchFamily="34" charset="0"/>
                          <a:ea typeface="SimSun-PUA" pitchFamily="2" charset="-122"/>
                          <a:cs typeface="Arial" pitchFamily="34" charset="0"/>
                        </a:rPr>
                        <a:t> </a:t>
                      </a:r>
                    </a:p>
                    <a:p>
                      <a:pPr algn="ctr" fontAlgn="ctr"/>
                      <a:r>
                        <a:rPr lang="en-US" altLang="ja-JP" sz="1000" b="0" u="none" strike="noStrike" dirty="0" smtClean="0">
                          <a:latin typeface="Arial" pitchFamily="34" charset="0"/>
                          <a:ea typeface="SimSun-PUA" pitchFamily="2" charset="-122"/>
                          <a:cs typeface="Arial" pitchFamily="34" charset="0"/>
                        </a:rPr>
                        <a:t>covered by the</a:t>
                      </a:r>
                      <a:r>
                        <a:rPr lang="en-US" altLang="ja-JP" sz="1000" b="0" u="none" strike="noStrike" baseline="0" dirty="0" smtClean="0">
                          <a:latin typeface="Arial" pitchFamily="34" charset="0"/>
                          <a:ea typeface="SimSun-PUA" pitchFamily="2" charset="-122"/>
                          <a:cs typeface="Arial" pitchFamily="34" charset="0"/>
                        </a:rPr>
                        <a:t> tag</a:t>
                      </a:r>
                      <a:endParaRPr lang="en-US" altLang="ja-JP" sz="1000" b="0" u="none" strike="noStrike" dirty="0" smtClean="0">
                        <a:latin typeface="Arial" pitchFamily="34" charset="0"/>
                        <a:ea typeface="SimSun-PUA" pitchFamily="2" charset="-122"/>
                        <a:cs typeface="Arial" pitchFamily="34" charset="0"/>
                      </a:endParaRPr>
                    </a:p>
                  </a:txBody>
                  <a:tcPr marL="10160" marR="10160" marT="5715" marB="0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u="none" strike="noStrike" dirty="0" smtClean="0">
                          <a:latin typeface="Arial" pitchFamily="34" charset="0"/>
                          <a:ea typeface="SimSun-PUA" pitchFamily="2" charset="-122"/>
                          <a:cs typeface="Arial" pitchFamily="34" charset="0"/>
                        </a:rPr>
                        <a:t>Number of represented NR covered by &gt; 90%</a:t>
                      </a:r>
                    </a:p>
                  </a:txBody>
                  <a:tcPr marL="10160" marR="10160" marT="5715" marB="0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u="none" strike="noStrike" dirty="0" smtClean="0">
                          <a:latin typeface="Arial" pitchFamily="34" charset="0"/>
                          <a:ea typeface="SimSun-PUA" pitchFamily="2" charset="-122"/>
                          <a:cs typeface="Arial" pitchFamily="34" charset="0"/>
                        </a:rPr>
                        <a:t>Number</a:t>
                      </a:r>
                      <a:r>
                        <a:rPr lang="en-US" altLang="ja-JP" sz="1000" b="0" u="none" strike="noStrike" baseline="0" dirty="0" smtClean="0">
                          <a:latin typeface="Arial" pitchFamily="34" charset="0"/>
                          <a:ea typeface="SimSun-PUA" pitchFamily="2" charset="-122"/>
                          <a:cs typeface="Arial" pitchFamily="34" charset="0"/>
                        </a:rPr>
                        <a:t> of </a:t>
                      </a:r>
                      <a:r>
                        <a:rPr lang="en-US" altLang="ja-JP" sz="1000" b="0" u="none" strike="noStrike" dirty="0" smtClean="0">
                          <a:latin typeface="Arial" pitchFamily="34" charset="0"/>
                          <a:ea typeface="SimSun-PUA" pitchFamily="2" charset="-122"/>
                          <a:cs typeface="Arial" pitchFamily="34" charset="0"/>
                        </a:rPr>
                        <a:t>represented</a:t>
                      </a:r>
                    </a:p>
                    <a:p>
                      <a:pPr algn="ctr" fontAlgn="ctr"/>
                      <a:r>
                        <a:rPr lang="en-US" altLang="ja-JP" sz="1000" b="0" u="none" strike="noStrike" dirty="0" smtClean="0">
                          <a:latin typeface="Arial" pitchFamily="34" charset="0"/>
                          <a:ea typeface="SimSun-PUA" pitchFamily="2" charset="-122"/>
                          <a:cs typeface="Arial" pitchFamily="34" charset="0"/>
                        </a:rPr>
                        <a:t>NR with all of the </a:t>
                      </a:r>
                      <a:r>
                        <a:rPr lang="en-US" altLang="ja-JP" sz="1000" b="0" u="none" strike="noStrike" dirty="0" err="1" smtClean="0">
                          <a:latin typeface="Arial" pitchFamily="34" charset="0"/>
                          <a:ea typeface="SimSun-PUA" pitchFamily="2" charset="-122"/>
                          <a:cs typeface="Arial" pitchFamily="34" charset="0"/>
                        </a:rPr>
                        <a:t>exons</a:t>
                      </a:r>
                      <a:r>
                        <a:rPr lang="en-US" altLang="ja-JP" sz="1000" b="0" u="none" strike="noStrike" dirty="0" smtClean="0">
                          <a:latin typeface="Arial" pitchFamily="34" charset="0"/>
                          <a:ea typeface="SimSun-PUA" pitchFamily="2" charset="-122"/>
                          <a:cs typeface="Arial" pitchFamily="34" charset="0"/>
                        </a:rPr>
                        <a:t> covered by the tag</a:t>
                      </a:r>
                    </a:p>
                  </a:txBody>
                  <a:tcPr marL="10160" marR="10160" marT="5715" marB="0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25868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ＭＳ 明朝" pitchFamily="17" charset="-128"/>
                          <a:cs typeface="Arial" pitchFamily="34" charset="0"/>
                        </a:rPr>
                        <a:t>DLD1</a:t>
                      </a:r>
                    </a:p>
                  </a:txBody>
                  <a:tcPr marL="121920" marR="121920" marT="34290" marB="34290"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6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ea typeface="SimSun-PUA" pitchFamily="2" charset="-122"/>
                          <a:cs typeface="Arial" pitchFamily="34" charset="0"/>
                        </a:rPr>
                        <a:t>0.5</a:t>
                      </a:r>
                    </a:p>
                    <a:p>
                      <a:pPr algn="ctr" fontAlgn="ctr"/>
                      <a:r>
                        <a:rPr lang="en-US" altLang="ja-JP" sz="6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ea typeface="SimSun-PUA" pitchFamily="2" charset="-122"/>
                          <a:cs typeface="Arial" pitchFamily="34" charset="0"/>
                        </a:rPr>
                        <a:t>1</a:t>
                      </a:r>
                    </a:p>
                    <a:p>
                      <a:pPr algn="ctr" fontAlgn="ctr"/>
                      <a:r>
                        <a:rPr lang="en-US" altLang="ja-JP" sz="6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ea typeface="SimSun-PUA" pitchFamily="2" charset="-122"/>
                          <a:cs typeface="Arial" pitchFamily="34" charset="0"/>
                        </a:rPr>
                        <a:t>2</a:t>
                      </a:r>
                    </a:p>
                  </a:txBody>
                  <a:tcPr marL="10160" marR="10160" marT="5715" marB="0" anchor="ctr"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6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7,374,699</a:t>
                      </a:r>
                    </a:p>
                    <a:p>
                      <a:pPr algn="ctr" fontAlgn="ctr"/>
                      <a:r>
                        <a:rPr lang="en-US" altLang="ja-JP" sz="6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5,731,468</a:t>
                      </a:r>
                    </a:p>
                    <a:p>
                      <a:pPr algn="ctr" fontAlgn="ctr"/>
                      <a:r>
                        <a:rPr lang="en-US" altLang="ja-JP" sz="6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6,948,401</a:t>
                      </a:r>
                      <a:endParaRPr lang="en-US" altLang="ja-JP" sz="6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ea typeface="SimSun-PUA" pitchFamily="2" charset="-122"/>
                        <a:cs typeface="Arial" pitchFamily="34" charset="0"/>
                      </a:endParaRPr>
                    </a:p>
                  </a:txBody>
                  <a:tcPr marL="10160" marR="10160" marT="5715" marB="0" anchor="ctr"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ea typeface="SimSun-PUA" pitchFamily="2" charset="-122"/>
                          <a:cs typeface="Arial" pitchFamily="34" charset="0"/>
                        </a:rPr>
                        <a:t>92%</a:t>
                      </a:r>
                      <a:endParaRPr lang="en-US" altLang="ja-JP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ea typeface="SimSun-PUA" pitchFamily="2" charset="-122"/>
                        <a:cs typeface="Arial" pitchFamily="34" charset="0"/>
                      </a:endParaRPr>
                    </a:p>
                  </a:txBody>
                  <a:tcPr marL="10160" marR="10160" marT="5715" marB="0" anchor="ctr"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425</a:t>
                      </a:r>
                    </a:p>
                  </a:txBody>
                  <a:tcPr marL="10160" marR="10160" marT="5715" marB="0" anchor="ctr"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1,053</a:t>
                      </a:r>
                      <a:endParaRPr lang="en-US" altLang="ja-JP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0160" marR="10160" marT="5715" marB="0" anchor="ctr"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87</a:t>
                      </a:r>
                    </a:p>
                  </a:txBody>
                  <a:tcPr marL="10160" marR="10160" marT="5715" marB="0" anchor="ctr"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313</a:t>
                      </a:r>
                    </a:p>
                  </a:txBody>
                  <a:tcPr marL="10160" marR="10160" marT="5715" marB="0" anchor="ctr"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868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ＭＳ 明朝" pitchFamily="17" charset="-128"/>
                          <a:cs typeface="Arial" pitchFamily="34" charset="0"/>
                        </a:rPr>
                        <a:t>HEK293</a:t>
                      </a:r>
                    </a:p>
                  </a:txBody>
                  <a:tcPr marL="121920" marR="121920" marT="34290" marB="3429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6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ea typeface="SimSun-PUA" pitchFamily="2" charset="-122"/>
                          <a:cs typeface="Arial" pitchFamily="34" charset="0"/>
                        </a:rPr>
                        <a:t>0.5</a:t>
                      </a:r>
                    </a:p>
                    <a:p>
                      <a:pPr algn="ctr" fontAlgn="ctr"/>
                      <a:r>
                        <a:rPr lang="en-US" altLang="ja-JP" sz="6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ea typeface="SimSun-PUA" pitchFamily="2" charset="-122"/>
                          <a:cs typeface="Arial" pitchFamily="34" charset="0"/>
                        </a:rPr>
                        <a:t>1</a:t>
                      </a:r>
                    </a:p>
                    <a:p>
                      <a:pPr algn="ctr" fontAlgn="ctr"/>
                      <a:r>
                        <a:rPr lang="en-US" altLang="ja-JP" sz="6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ea typeface="SimSun-PUA" pitchFamily="2" charset="-122"/>
                          <a:cs typeface="Arial" pitchFamily="34" charset="0"/>
                        </a:rPr>
                        <a:t>2</a:t>
                      </a:r>
                    </a:p>
                  </a:txBody>
                  <a:tcPr marL="10160" marR="10160" marT="571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6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ea typeface="SimSun-PUA" pitchFamily="2" charset="-122"/>
                          <a:cs typeface="Arial" pitchFamily="34" charset="0"/>
                        </a:rPr>
                        <a:t>3,976,025</a:t>
                      </a:r>
                    </a:p>
                    <a:p>
                      <a:pPr algn="ctr" fontAlgn="ctr"/>
                      <a:r>
                        <a:rPr lang="en-US" altLang="ja-JP" sz="6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ea typeface="SimSun-PUA" pitchFamily="2" charset="-122"/>
                          <a:cs typeface="Arial" pitchFamily="34" charset="0"/>
                        </a:rPr>
                        <a:t>4,094,137</a:t>
                      </a:r>
                    </a:p>
                    <a:p>
                      <a:pPr algn="ctr" fontAlgn="ctr"/>
                      <a:r>
                        <a:rPr lang="en-US" altLang="ja-JP" sz="6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ea typeface="SimSun-PUA" pitchFamily="2" charset="-122"/>
                          <a:cs typeface="Arial" pitchFamily="34" charset="0"/>
                        </a:rPr>
                        <a:t>8,511,193</a:t>
                      </a:r>
                      <a:endParaRPr lang="en-US" altLang="ja-JP" sz="6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ea typeface="SimSun-PUA" pitchFamily="2" charset="-122"/>
                        <a:cs typeface="Arial" pitchFamily="34" charset="0"/>
                      </a:endParaRPr>
                    </a:p>
                  </a:txBody>
                  <a:tcPr marL="10160" marR="10160" marT="571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ea typeface="SimSun-PUA" pitchFamily="2" charset="-122"/>
                          <a:cs typeface="Arial" pitchFamily="34" charset="0"/>
                        </a:rPr>
                        <a:t>94%</a:t>
                      </a:r>
                    </a:p>
                  </a:txBody>
                  <a:tcPr marL="10160" marR="10160" marT="571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335</a:t>
                      </a:r>
                    </a:p>
                  </a:txBody>
                  <a:tcPr marL="10160" marR="10160" marT="571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1,430</a:t>
                      </a:r>
                      <a:endParaRPr lang="en-US" altLang="ja-JP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0160" marR="10160" marT="571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72</a:t>
                      </a:r>
                    </a:p>
                  </a:txBody>
                  <a:tcPr marL="10160" marR="10160" marT="571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353</a:t>
                      </a:r>
                    </a:p>
                  </a:txBody>
                  <a:tcPr marL="10160" marR="10160" marT="571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868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dirty="0" err="1" smtClean="0">
                          <a:solidFill>
                            <a:schemeClr val="tx1"/>
                          </a:solidFill>
                          <a:latin typeface="Arial" pitchFamily="34" charset="0"/>
                          <a:ea typeface="ＭＳ 明朝" pitchFamily="17" charset="-128"/>
                          <a:cs typeface="Arial" pitchFamily="34" charset="0"/>
                        </a:rPr>
                        <a:t>HeLa</a:t>
                      </a:r>
                      <a:endParaRPr kumimoji="1" lang="en-US" altLang="ja-JP" sz="1000" b="0" dirty="0" smtClean="0">
                        <a:solidFill>
                          <a:schemeClr val="tx1"/>
                        </a:solidFill>
                        <a:latin typeface="Arial" pitchFamily="34" charset="0"/>
                        <a:ea typeface="ＭＳ 明朝" pitchFamily="17" charset="-128"/>
                        <a:cs typeface="Arial" pitchFamily="34" charset="0"/>
                      </a:endParaRPr>
                    </a:p>
                  </a:txBody>
                  <a:tcPr marL="121920" marR="121920" marT="34290" marB="3429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6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ea typeface="SimSun-PUA" pitchFamily="2" charset="-122"/>
                          <a:cs typeface="Arial" pitchFamily="34" charset="0"/>
                        </a:rPr>
                        <a:t>0.5</a:t>
                      </a:r>
                    </a:p>
                    <a:p>
                      <a:pPr algn="ctr" fontAlgn="ctr"/>
                      <a:r>
                        <a:rPr lang="en-US" altLang="ja-JP" sz="6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ea typeface="SimSun-PUA" pitchFamily="2" charset="-122"/>
                          <a:cs typeface="Arial" pitchFamily="34" charset="0"/>
                        </a:rPr>
                        <a:t>1</a:t>
                      </a:r>
                    </a:p>
                    <a:p>
                      <a:pPr algn="ctr" fontAlgn="ctr"/>
                      <a:r>
                        <a:rPr lang="en-US" altLang="ja-JP" sz="6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ea typeface="SimSun-PUA" pitchFamily="2" charset="-122"/>
                          <a:cs typeface="Arial" pitchFamily="34" charset="0"/>
                        </a:rPr>
                        <a:t>2</a:t>
                      </a:r>
                    </a:p>
                  </a:txBody>
                  <a:tcPr marL="10160" marR="10160" marT="571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6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ea typeface="SimSun-PUA" pitchFamily="2" charset="-122"/>
                          <a:cs typeface="Arial" pitchFamily="34" charset="0"/>
                        </a:rPr>
                        <a:t>14,180,262</a:t>
                      </a:r>
                    </a:p>
                    <a:p>
                      <a:pPr algn="ctr" fontAlgn="ctr"/>
                      <a:r>
                        <a:rPr lang="en-US" altLang="ja-JP" sz="6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ea typeface="SimSun-PUA" pitchFamily="2" charset="-122"/>
                          <a:cs typeface="Arial" pitchFamily="34" charset="0"/>
                        </a:rPr>
                        <a:t>5,284,007</a:t>
                      </a:r>
                    </a:p>
                    <a:p>
                      <a:pPr algn="ctr" fontAlgn="ctr"/>
                      <a:r>
                        <a:rPr lang="en-US" altLang="ja-JP" sz="6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ea typeface="SimSun-PUA" pitchFamily="2" charset="-122"/>
                          <a:cs typeface="Arial" pitchFamily="34" charset="0"/>
                        </a:rPr>
                        <a:t>8,639,636</a:t>
                      </a:r>
                      <a:endParaRPr lang="en-US" altLang="ja-JP" sz="6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ea typeface="SimSun-PUA" pitchFamily="2" charset="-122"/>
                        <a:cs typeface="Arial" pitchFamily="34" charset="0"/>
                      </a:endParaRPr>
                    </a:p>
                  </a:txBody>
                  <a:tcPr marL="10160" marR="10160" marT="571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ea typeface="SimSun-PUA" pitchFamily="2" charset="-122"/>
                          <a:cs typeface="Arial" pitchFamily="34" charset="0"/>
                        </a:rPr>
                        <a:t>93%</a:t>
                      </a:r>
                      <a:endParaRPr lang="en-US" altLang="ja-JP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ea typeface="SimSun-PUA" pitchFamily="2" charset="-122"/>
                        <a:cs typeface="Arial" pitchFamily="34" charset="0"/>
                      </a:endParaRPr>
                    </a:p>
                  </a:txBody>
                  <a:tcPr marL="10160" marR="10160" marT="571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442</a:t>
                      </a:r>
                    </a:p>
                  </a:txBody>
                  <a:tcPr marL="10160" marR="10160" marT="571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2,040</a:t>
                      </a:r>
                      <a:endParaRPr lang="en-US" altLang="ja-JP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0160" marR="10160" marT="571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67</a:t>
                      </a:r>
                    </a:p>
                  </a:txBody>
                  <a:tcPr marL="10160" marR="10160" marT="571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345</a:t>
                      </a:r>
                    </a:p>
                  </a:txBody>
                  <a:tcPr marL="10160" marR="10160" marT="571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868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ＭＳ 明朝" pitchFamily="17" charset="-128"/>
                          <a:cs typeface="Arial" pitchFamily="34" charset="0"/>
                        </a:rPr>
                        <a:t>MCF7</a:t>
                      </a:r>
                    </a:p>
                  </a:txBody>
                  <a:tcPr marL="121920" marR="121920" marT="34290" marB="3429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6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ea typeface="SimSun-PUA" pitchFamily="2" charset="-122"/>
                          <a:cs typeface="Arial" pitchFamily="34" charset="0"/>
                        </a:rPr>
                        <a:t>0.5</a:t>
                      </a:r>
                    </a:p>
                    <a:p>
                      <a:pPr algn="ctr" fontAlgn="ctr"/>
                      <a:r>
                        <a:rPr lang="en-US" altLang="ja-JP" sz="6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ea typeface="SimSun-PUA" pitchFamily="2" charset="-122"/>
                          <a:cs typeface="Arial" pitchFamily="34" charset="0"/>
                        </a:rPr>
                        <a:t>1</a:t>
                      </a:r>
                    </a:p>
                    <a:p>
                      <a:pPr algn="ctr" fontAlgn="ctr"/>
                      <a:r>
                        <a:rPr lang="en-US" altLang="ja-JP" sz="6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ea typeface="SimSun-PUA" pitchFamily="2" charset="-122"/>
                          <a:cs typeface="Arial" pitchFamily="34" charset="0"/>
                        </a:rPr>
                        <a:t>2</a:t>
                      </a:r>
                    </a:p>
                  </a:txBody>
                  <a:tcPr marL="10160" marR="10160" marT="571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6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ea typeface="SimSun-PUA" pitchFamily="2" charset="-122"/>
                          <a:cs typeface="Arial" pitchFamily="34" charset="0"/>
                        </a:rPr>
                        <a:t>7,275,826</a:t>
                      </a:r>
                    </a:p>
                    <a:p>
                      <a:pPr algn="ctr" fontAlgn="ctr"/>
                      <a:r>
                        <a:rPr lang="en-US" altLang="ja-JP" sz="6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ea typeface="SimSun-PUA" pitchFamily="2" charset="-122"/>
                          <a:cs typeface="Arial" pitchFamily="34" charset="0"/>
                        </a:rPr>
                        <a:t>12,813,315</a:t>
                      </a:r>
                    </a:p>
                    <a:p>
                      <a:pPr algn="ctr" fontAlgn="ctr"/>
                      <a:r>
                        <a:rPr lang="en-US" altLang="ja-JP" sz="6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ea typeface="SimSun-PUA" pitchFamily="2" charset="-122"/>
                          <a:cs typeface="Arial" pitchFamily="34" charset="0"/>
                        </a:rPr>
                        <a:t>5,259,460</a:t>
                      </a:r>
                      <a:endParaRPr lang="en-US" altLang="ja-JP" sz="6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ea typeface="SimSun-PUA" pitchFamily="2" charset="-122"/>
                        <a:cs typeface="Arial" pitchFamily="34" charset="0"/>
                      </a:endParaRPr>
                    </a:p>
                  </a:txBody>
                  <a:tcPr marL="10160" marR="10160" marT="571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ea typeface="SimSun-PUA" pitchFamily="2" charset="-122"/>
                          <a:cs typeface="Arial" pitchFamily="34" charset="0"/>
                        </a:rPr>
                        <a:t>93%</a:t>
                      </a:r>
                      <a:endParaRPr lang="en-US" altLang="ja-JP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ea typeface="SimSun-PUA" pitchFamily="2" charset="-122"/>
                        <a:cs typeface="Arial" pitchFamily="34" charset="0"/>
                      </a:endParaRPr>
                    </a:p>
                  </a:txBody>
                  <a:tcPr marL="10160" marR="10160" marT="571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338</a:t>
                      </a:r>
                    </a:p>
                  </a:txBody>
                  <a:tcPr marL="10160" marR="10160" marT="571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1,728</a:t>
                      </a:r>
                      <a:endParaRPr lang="en-US" altLang="ja-JP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0160" marR="10160" marT="571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73</a:t>
                      </a:r>
                    </a:p>
                  </a:txBody>
                  <a:tcPr marL="10160" marR="10160" marT="571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357</a:t>
                      </a:r>
                    </a:p>
                  </a:txBody>
                  <a:tcPr marL="10160" marR="10160" marT="571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868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ＭＳ 明朝" pitchFamily="17" charset="-128"/>
                          <a:cs typeface="Arial" pitchFamily="34" charset="0"/>
                        </a:rPr>
                        <a:t>Adipose</a:t>
                      </a:r>
                    </a:p>
                  </a:txBody>
                  <a:tcPr marL="121920" marR="121920" marT="34290" marB="3429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6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ea typeface="SimSun-PUA" pitchFamily="2" charset="-122"/>
                          <a:cs typeface="Arial" pitchFamily="34" charset="0"/>
                        </a:rPr>
                        <a:t>0.5</a:t>
                      </a:r>
                    </a:p>
                    <a:p>
                      <a:pPr algn="ctr" fontAlgn="ctr"/>
                      <a:r>
                        <a:rPr lang="en-US" altLang="ja-JP" sz="6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ea typeface="SimSun-PUA" pitchFamily="2" charset="-122"/>
                          <a:cs typeface="Arial" pitchFamily="34" charset="0"/>
                        </a:rPr>
                        <a:t>1</a:t>
                      </a:r>
                    </a:p>
                    <a:p>
                      <a:pPr algn="ctr" fontAlgn="ctr"/>
                      <a:r>
                        <a:rPr lang="en-US" altLang="ja-JP" sz="6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ea typeface="SimSun-PUA" pitchFamily="2" charset="-122"/>
                          <a:cs typeface="Arial" pitchFamily="34" charset="0"/>
                        </a:rPr>
                        <a:t>2</a:t>
                      </a:r>
                    </a:p>
                  </a:txBody>
                  <a:tcPr marL="10160" marR="10160" marT="571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6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ea typeface="SimSun-PUA" pitchFamily="2" charset="-122"/>
                          <a:cs typeface="Arial" pitchFamily="34" charset="0"/>
                        </a:rPr>
                        <a:t>4,460,047</a:t>
                      </a:r>
                    </a:p>
                    <a:p>
                      <a:pPr algn="ctr" fontAlgn="ctr"/>
                      <a:r>
                        <a:rPr lang="en-US" altLang="ja-JP" sz="6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ea typeface="SimSun-PUA" pitchFamily="2" charset="-122"/>
                          <a:cs typeface="Arial" pitchFamily="34" charset="0"/>
                        </a:rPr>
                        <a:t>3,723,208</a:t>
                      </a:r>
                    </a:p>
                    <a:p>
                      <a:pPr algn="ctr" fontAlgn="ctr"/>
                      <a:r>
                        <a:rPr lang="en-US" altLang="ja-JP" sz="6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ea typeface="SimSun-PUA" pitchFamily="2" charset="-122"/>
                          <a:cs typeface="Arial" pitchFamily="34" charset="0"/>
                        </a:rPr>
                        <a:t>5,081,920</a:t>
                      </a:r>
                      <a:endParaRPr lang="en-US" altLang="ja-JP" sz="6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ea typeface="SimSun-PUA" pitchFamily="2" charset="-122"/>
                        <a:cs typeface="Arial" pitchFamily="34" charset="0"/>
                      </a:endParaRPr>
                    </a:p>
                  </a:txBody>
                  <a:tcPr marL="10160" marR="10160" marT="571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ea typeface="SimSun-PUA" pitchFamily="2" charset="-122"/>
                          <a:cs typeface="Arial" pitchFamily="34" charset="0"/>
                        </a:rPr>
                        <a:t>87%</a:t>
                      </a:r>
                      <a:endParaRPr lang="en-US" altLang="ja-JP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ea typeface="SimSun-PUA" pitchFamily="2" charset="-122"/>
                        <a:cs typeface="Arial" pitchFamily="34" charset="0"/>
                      </a:endParaRPr>
                    </a:p>
                  </a:txBody>
                  <a:tcPr marL="10160" marR="10160" marT="571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593</a:t>
                      </a:r>
                    </a:p>
                  </a:txBody>
                  <a:tcPr marL="10160" marR="10160" marT="571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1,768</a:t>
                      </a:r>
                      <a:endParaRPr lang="en-US" altLang="ja-JP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0160" marR="10160" marT="571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48</a:t>
                      </a:r>
                    </a:p>
                  </a:txBody>
                  <a:tcPr marL="10160" marR="10160" marT="571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277</a:t>
                      </a:r>
                    </a:p>
                  </a:txBody>
                  <a:tcPr marL="10160" marR="10160" marT="571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868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ＭＳ 明朝" pitchFamily="17" charset="-128"/>
                          <a:cs typeface="Arial" pitchFamily="34" charset="0"/>
                        </a:rPr>
                        <a:t>Lung</a:t>
                      </a:r>
                    </a:p>
                  </a:txBody>
                  <a:tcPr marL="121920" marR="121920" marT="34290" marB="3429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6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ea typeface="SimSun-PUA" pitchFamily="2" charset="-122"/>
                          <a:cs typeface="Arial" pitchFamily="34" charset="0"/>
                        </a:rPr>
                        <a:t>0.5</a:t>
                      </a:r>
                    </a:p>
                    <a:p>
                      <a:pPr algn="ctr" fontAlgn="ctr"/>
                      <a:r>
                        <a:rPr lang="en-US" altLang="ja-JP" sz="6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ea typeface="SimSun-PUA" pitchFamily="2" charset="-122"/>
                          <a:cs typeface="Arial" pitchFamily="34" charset="0"/>
                        </a:rPr>
                        <a:t>1</a:t>
                      </a:r>
                    </a:p>
                    <a:p>
                      <a:pPr algn="ctr" fontAlgn="ctr"/>
                      <a:r>
                        <a:rPr lang="en-US" altLang="ja-JP" sz="6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ea typeface="SimSun-PUA" pitchFamily="2" charset="-122"/>
                          <a:cs typeface="Arial" pitchFamily="34" charset="0"/>
                        </a:rPr>
                        <a:t>2</a:t>
                      </a:r>
                    </a:p>
                  </a:txBody>
                  <a:tcPr marL="10160" marR="10160" marT="571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6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ea typeface="SimSun-PUA" pitchFamily="2" charset="-122"/>
                          <a:cs typeface="Arial" pitchFamily="34" charset="0"/>
                        </a:rPr>
                        <a:t>4,116,414</a:t>
                      </a:r>
                    </a:p>
                    <a:p>
                      <a:pPr algn="ctr" fontAlgn="ctr"/>
                      <a:r>
                        <a:rPr lang="en-US" altLang="ja-JP" sz="6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ea typeface="SimSun-PUA" pitchFamily="2" charset="-122"/>
                          <a:cs typeface="Arial" pitchFamily="34" charset="0"/>
                        </a:rPr>
                        <a:t>6,741,772</a:t>
                      </a:r>
                    </a:p>
                    <a:p>
                      <a:pPr algn="ctr" fontAlgn="ctr"/>
                      <a:r>
                        <a:rPr lang="en-US" altLang="ja-JP" sz="6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ea typeface="SimSun-PUA" pitchFamily="2" charset="-122"/>
                          <a:cs typeface="Arial" pitchFamily="34" charset="0"/>
                        </a:rPr>
                        <a:t>15,416,440</a:t>
                      </a:r>
                      <a:endParaRPr lang="en-US" altLang="ja-JP" sz="6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ea typeface="SimSun-PUA" pitchFamily="2" charset="-122"/>
                        <a:cs typeface="Arial" pitchFamily="34" charset="0"/>
                      </a:endParaRPr>
                    </a:p>
                  </a:txBody>
                  <a:tcPr marL="10160" marR="10160" marT="571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ea typeface="SimSun-PUA" pitchFamily="2" charset="-122"/>
                          <a:cs typeface="Arial" pitchFamily="34" charset="0"/>
                        </a:rPr>
                        <a:t>85%</a:t>
                      </a:r>
                      <a:endParaRPr lang="en-US" altLang="ja-JP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ea typeface="SimSun-PUA" pitchFamily="2" charset="-122"/>
                        <a:cs typeface="Arial" pitchFamily="34" charset="0"/>
                      </a:endParaRPr>
                    </a:p>
                  </a:txBody>
                  <a:tcPr marL="10160" marR="10160" marT="571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734</a:t>
                      </a:r>
                    </a:p>
                  </a:txBody>
                  <a:tcPr marL="10160" marR="10160" marT="571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1,490</a:t>
                      </a:r>
                      <a:endParaRPr lang="en-US" altLang="ja-JP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0160" marR="10160" marT="571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58</a:t>
                      </a:r>
                    </a:p>
                  </a:txBody>
                  <a:tcPr marL="10160" marR="10160" marT="571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225</a:t>
                      </a:r>
                    </a:p>
                  </a:txBody>
                  <a:tcPr marL="10160" marR="10160" marT="571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868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ＭＳ 明朝" pitchFamily="17" charset="-128"/>
                          <a:cs typeface="Arial" pitchFamily="34" charset="0"/>
                        </a:rPr>
                        <a:t>Ovary</a:t>
                      </a:r>
                    </a:p>
                  </a:txBody>
                  <a:tcPr marL="121920" marR="121920" marT="34290" marB="3429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6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ea typeface="SimSun-PUA" pitchFamily="2" charset="-122"/>
                          <a:cs typeface="Arial" pitchFamily="34" charset="0"/>
                        </a:rPr>
                        <a:t>0.5</a:t>
                      </a:r>
                    </a:p>
                    <a:p>
                      <a:pPr algn="ctr" fontAlgn="ctr"/>
                      <a:r>
                        <a:rPr lang="en-US" altLang="ja-JP" sz="6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ea typeface="SimSun-PUA" pitchFamily="2" charset="-122"/>
                          <a:cs typeface="Arial" pitchFamily="34" charset="0"/>
                        </a:rPr>
                        <a:t>1</a:t>
                      </a:r>
                    </a:p>
                    <a:p>
                      <a:pPr algn="ctr" fontAlgn="ctr"/>
                      <a:r>
                        <a:rPr lang="en-US" altLang="ja-JP" sz="6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ea typeface="SimSun-PUA" pitchFamily="2" charset="-122"/>
                          <a:cs typeface="Arial" pitchFamily="34" charset="0"/>
                        </a:rPr>
                        <a:t>2</a:t>
                      </a:r>
                    </a:p>
                  </a:txBody>
                  <a:tcPr marL="10160" marR="10160" marT="571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6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ea typeface="SimSun-PUA" pitchFamily="2" charset="-122"/>
                          <a:cs typeface="Arial" pitchFamily="34" charset="0"/>
                        </a:rPr>
                        <a:t>3,522,169</a:t>
                      </a:r>
                    </a:p>
                    <a:p>
                      <a:pPr algn="ctr" fontAlgn="ctr"/>
                      <a:r>
                        <a:rPr lang="en-US" altLang="ja-JP" sz="6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ea typeface="SimSun-PUA" pitchFamily="2" charset="-122"/>
                          <a:cs typeface="Arial" pitchFamily="34" charset="0"/>
                        </a:rPr>
                        <a:t>5,027,249</a:t>
                      </a:r>
                    </a:p>
                    <a:p>
                      <a:pPr algn="ctr" fontAlgn="ctr"/>
                      <a:r>
                        <a:rPr lang="en-US" altLang="ja-JP" sz="6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ea typeface="SimSun-PUA" pitchFamily="2" charset="-122"/>
                          <a:cs typeface="Arial" pitchFamily="34" charset="0"/>
                        </a:rPr>
                        <a:t>6,962,983</a:t>
                      </a:r>
                      <a:endParaRPr lang="en-US" altLang="ja-JP" sz="6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ea typeface="SimSun-PUA" pitchFamily="2" charset="-122"/>
                        <a:cs typeface="Arial" pitchFamily="34" charset="0"/>
                      </a:endParaRPr>
                    </a:p>
                  </a:txBody>
                  <a:tcPr marL="10160" marR="10160" marT="571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ea typeface="SimSun-PUA" pitchFamily="2" charset="-122"/>
                          <a:cs typeface="Arial" pitchFamily="34" charset="0"/>
                        </a:rPr>
                        <a:t>92%</a:t>
                      </a:r>
                      <a:endParaRPr lang="en-US" altLang="ja-JP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ea typeface="SimSun-PUA" pitchFamily="2" charset="-122"/>
                        <a:cs typeface="Arial" pitchFamily="34" charset="0"/>
                      </a:endParaRPr>
                    </a:p>
                  </a:txBody>
                  <a:tcPr marL="10160" marR="10160" marT="571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879</a:t>
                      </a:r>
                    </a:p>
                  </a:txBody>
                  <a:tcPr marL="10160" marR="10160" marT="571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1,781</a:t>
                      </a:r>
                      <a:endParaRPr lang="en-US" altLang="ja-JP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0160" marR="10160" marT="571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76</a:t>
                      </a:r>
                    </a:p>
                  </a:txBody>
                  <a:tcPr marL="10160" marR="10160" marT="571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361</a:t>
                      </a:r>
                    </a:p>
                  </a:txBody>
                  <a:tcPr marL="10160" marR="10160" marT="571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868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ＭＳ 明朝" pitchFamily="17" charset="-128"/>
                          <a:cs typeface="Arial" pitchFamily="34" charset="0"/>
                        </a:rPr>
                        <a:t>Brain</a:t>
                      </a:r>
                    </a:p>
                  </a:txBody>
                  <a:tcPr marL="121920" marR="121920" marT="34290" marB="3429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6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ea typeface="SimSun-PUA" pitchFamily="2" charset="-122"/>
                          <a:cs typeface="Arial" pitchFamily="34" charset="0"/>
                        </a:rPr>
                        <a:t>0.5</a:t>
                      </a:r>
                    </a:p>
                    <a:p>
                      <a:pPr algn="ctr" fontAlgn="ctr"/>
                      <a:r>
                        <a:rPr lang="en-US" altLang="ja-JP" sz="6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ea typeface="SimSun-PUA" pitchFamily="2" charset="-122"/>
                          <a:cs typeface="Arial" pitchFamily="34" charset="0"/>
                        </a:rPr>
                        <a:t>1</a:t>
                      </a:r>
                    </a:p>
                    <a:p>
                      <a:pPr algn="ctr" fontAlgn="ctr"/>
                      <a:r>
                        <a:rPr lang="en-US" altLang="ja-JP" sz="6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ea typeface="SimSun-PUA" pitchFamily="2" charset="-122"/>
                          <a:cs typeface="Arial" pitchFamily="34" charset="0"/>
                        </a:rPr>
                        <a:t>2</a:t>
                      </a:r>
                    </a:p>
                  </a:txBody>
                  <a:tcPr marL="10160" marR="10160" marT="571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6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ea typeface="SimSun-PUA" pitchFamily="2" charset="-122"/>
                          <a:cs typeface="Arial" pitchFamily="34" charset="0"/>
                        </a:rPr>
                        <a:t>5,333,608</a:t>
                      </a:r>
                    </a:p>
                    <a:p>
                      <a:pPr algn="ctr" fontAlgn="ctr"/>
                      <a:r>
                        <a:rPr lang="en-US" altLang="ja-JP" sz="6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ea typeface="SimSun-PUA" pitchFamily="2" charset="-122"/>
                          <a:cs typeface="Arial" pitchFamily="34" charset="0"/>
                        </a:rPr>
                        <a:t>6,988,354</a:t>
                      </a:r>
                    </a:p>
                    <a:p>
                      <a:pPr algn="ctr" fontAlgn="ctr"/>
                      <a:r>
                        <a:rPr lang="en-US" altLang="ja-JP" sz="6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ea typeface="SimSun-PUA" pitchFamily="2" charset="-122"/>
                          <a:cs typeface="Arial" pitchFamily="34" charset="0"/>
                        </a:rPr>
                        <a:t>12,433,092</a:t>
                      </a:r>
                      <a:endParaRPr lang="en-US" altLang="ja-JP" sz="6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ea typeface="SimSun-PUA" pitchFamily="2" charset="-122"/>
                        <a:cs typeface="Arial" pitchFamily="34" charset="0"/>
                      </a:endParaRPr>
                    </a:p>
                  </a:txBody>
                  <a:tcPr marL="10160" marR="10160" marT="571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ea typeface="SimSun-PUA" pitchFamily="2" charset="-122"/>
                          <a:cs typeface="Arial" pitchFamily="34" charset="0"/>
                        </a:rPr>
                        <a:t>86%</a:t>
                      </a:r>
                    </a:p>
                  </a:txBody>
                  <a:tcPr marL="10160" marR="10160" marT="571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1732</a:t>
                      </a:r>
                    </a:p>
                  </a:txBody>
                  <a:tcPr marL="10160" marR="10160" marT="571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2,704</a:t>
                      </a:r>
                      <a:endParaRPr lang="en-US" altLang="ja-JP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0160" marR="10160" marT="571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93</a:t>
                      </a:r>
                    </a:p>
                  </a:txBody>
                  <a:tcPr marL="10160" marR="10160" marT="571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473</a:t>
                      </a:r>
                    </a:p>
                  </a:txBody>
                  <a:tcPr marL="10160" marR="10160" marT="571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868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ＭＳ 明朝" pitchFamily="17" charset="-128"/>
                          <a:cs typeface="Arial" pitchFamily="34" charset="0"/>
                        </a:rPr>
                        <a:t>Breast</a:t>
                      </a:r>
                    </a:p>
                  </a:txBody>
                  <a:tcPr marL="121920" marR="121920" marT="34290" marB="3429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6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ea typeface="SimSun-PUA" pitchFamily="2" charset="-122"/>
                          <a:cs typeface="Arial" pitchFamily="34" charset="0"/>
                        </a:rPr>
                        <a:t>0.5</a:t>
                      </a:r>
                    </a:p>
                    <a:p>
                      <a:pPr algn="ctr" fontAlgn="ctr"/>
                      <a:r>
                        <a:rPr lang="en-US" altLang="ja-JP" sz="6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ea typeface="SimSun-PUA" pitchFamily="2" charset="-122"/>
                          <a:cs typeface="Arial" pitchFamily="34" charset="0"/>
                        </a:rPr>
                        <a:t>1</a:t>
                      </a:r>
                    </a:p>
                    <a:p>
                      <a:pPr algn="ctr" fontAlgn="ctr"/>
                      <a:r>
                        <a:rPr lang="en-US" altLang="ja-JP" sz="6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ea typeface="SimSun-PUA" pitchFamily="2" charset="-122"/>
                          <a:cs typeface="Arial" pitchFamily="34" charset="0"/>
                        </a:rPr>
                        <a:t>2</a:t>
                      </a:r>
                    </a:p>
                  </a:txBody>
                  <a:tcPr marL="10160" marR="10160" marT="571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6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ea typeface="SimSun-PUA" pitchFamily="2" charset="-122"/>
                          <a:cs typeface="Arial" pitchFamily="34" charset="0"/>
                        </a:rPr>
                        <a:t>3,561,190</a:t>
                      </a:r>
                    </a:p>
                    <a:p>
                      <a:pPr algn="ctr" fontAlgn="ctr"/>
                      <a:r>
                        <a:rPr lang="en-US" altLang="ja-JP" sz="6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ea typeface="SimSun-PUA" pitchFamily="2" charset="-122"/>
                          <a:cs typeface="Arial" pitchFamily="34" charset="0"/>
                        </a:rPr>
                        <a:t>6,728,231</a:t>
                      </a:r>
                    </a:p>
                    <a:p>
                      <a:pPr algn="ctr" fontAlgn="ctr"/>
                      <a:r>
                        <a:rPr lang="en-US" altLang="ja-JP" sz="6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ea typeface="SimSun-PUA" pitchFamily="2" charset="-122"/>
                          <a:cs typeface="Arial" pitchFamily="34" charset="0"/>
                        </a:rPr>
                        <a:t>15,849,297</a:t>
                      </a:r>
                      <a:endParaRPr lang="en-US" altLang="ja-JP" sz="6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ea typeface="SimSun-PUA" pitchFamily="2" charset="-122"/>
                        <a:cs typeface="Arial" pitchFamily="34" charset="0"/>
                      </a:endParaRPr>
                    </a:p>
                  </a:txBody>
                  <a:tcPr marL="10160" marR="10160" marT="571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ea typeface="SimSun-PUA" pitchFamily="2" charset="-122"/>
                          <a:cs typeface="Arial" pitchFamily="34" charset="0"/>
                        </a:rPr>
                        <a:t>86%</a:t>
                      </a:r>
                    </a:p>
                  </a:txBody>
                  <a:tcPr marL="10160" marR="10160" marT="571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756</a:t>
                      </a:r>
                    </a:p>
                  </a:txBody>
                  <a:tcPr marL="10160" marR="10160" marT="571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2,033</a:t>
                      </a:r>
                      <a:endParaRPr lang="en-US" altLang="ja-JP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0160" marR="10160" marT="571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113</a:t>
                      </a:r>
                    </a:p>
                  </a:txBody>
                  <a:tcPr marL="10160" marR="10160" marT="571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447</a:t>
                      </a:r>
                    </a:p>
                  </a:txBody>
                  <a:tcPr marL="10160" marR="10160" marT="571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868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ＭＳ 明朝" pitchFamily="17" charset="-128"/>
                          <a:cs typeface="Arial" pitchFamily="34" charset="0"/>
                        </a:rPr>
                        <a:t>Colon</a:t>
                      </a:r>
                    </a:p>
                  </a:txBody>
                  <a:tcPr marL="121920" marR="121920" marT="34290" marB="3429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6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ea typeface="SimSun-PUA" pitchFamily="2" charset="-122"/>
                          <a:cs typeface="Arial" pitchFamily="34" charset="0"/>
                        </a:rPr>
                        <a:t>0.5</a:t>
                      </a:r>
                    </a:p>
                    <a:p>
                      <a:pPr algn="ctr" fontAlgn="ctr"/>
                      <a:r>
                        <a:rPr lang="en-US" altLang="ja-JP" sz="6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ea typeface="SimSun-PUA" pitchFamily="2" charset="-122"/>
                          <a:cs typeface="Arial" pitchFamily="34" charset="0"/>
                        </a:rPr>
                        <a:t>1</a:t>
                      </a:r>
                    </a:p>
                    <a:p>
                      <a:pPr algn="ctr" fontAlgn="ctr"/>
                      <a:r>
                        <a:rPr lang="en-US" altLang="ja-JP" sz="6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ea typeface="SimSun-PUA" pitchFamily="2" charset="-122"/>
                          <a:cs typeface="Arial" pitchFamily="34" charset="0"/>
                        </a:rPr>
                        <a:t>2</a:t>
                      </a:r>
                    </a:p>
                  </a:txBody>
                  <a:tcPr marL="10160" marR="10160" marT="571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6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ea typeface="SimSun-PUA" pitchFamily="2" charset="-122"/>
                          <a:cs typeface="Arial" pitchFamily="34" charset="0"/>
                        </a:rPr>
                        <a:t>2,739,680</a:t>
                      </a:r>
                    </a:p>
                    <a:p>
                      <a:pPr algn="ctr" fontAlgn="ctr"/>
                      <a:r>
                        <a:rPr lang="en-US" altLang="ja-JP" sz="6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ea typeface="SimSun-PUA" pitchFamily="2" charset="-122"/>
                          <a:cs typeface="Arial" pitchFamily="34" charset="0"/>
                        </a:rPr>
                        <a:t>5,931,351</a:t>
                      </a:r>
                    </a:p>
                    <a:p>
                      <a:pPr algn="ctr" fontAlgn="ctr"/>
                      <a:r>
                        <a:rPr lang="en-US" altLang="ja-JP" sz="6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ea typeface="SimSun-PUA" pitchFamily="2" charset="-122"/>
                          <a:cs typeface="Arial" pitchFamily="34" charset="0"/>
                        </a:rPr>
                        <a:t>10,413,570</a:t>
                      </a:r>
                      <a:endParaRPr lang="en-US" altLang="ja-JP" sz="6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ea typeface="SimSun-PUA" pitchFamily="2" charset="-122"/>
                        <a:cs typeface="Arial" pitchFamily="34" charset="0"/>
                      </a:endParaRPr>
                    </a:p>
                  </a:txBody>
                  <a:tcPr marL="10160" marR="10160" marT="571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ea typeface="SimSun-PUA" pitchFamily="2" charset="-122"/>
                          <a:cs typeface="Arial" pitchFamily="34" charset="0"/>
                        </a:rPr>
                        <a:t>92%</a:t>
                      </a:r>
                      <a:endParaRPr lang="en-US" altLang="ja-JP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ea typeface="SimSun-PUA" pitchFamily="2" charset="-122"/>
                        <a:cs typeface="Arial" pitchFamily="34" charset="0"/>
                      </a:endParaRPr>
                    </a:p>
                  </a:txBody>
                  <a:tcPr marL="10160" marR="10160" marT="571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657</a:t>
                      </a:r>
                    </a:p>
                  </a:txBody>
                  <a:tcPr marL="10160" marR="10160" marT="571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1,826</a:t>
                      </a:r>
                      <a:endParaRPr lang="en-US" altLang="ja-JP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0160" marR="10160" marT="571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78</a:t>
                      </a:r>
                    </a:p>
                  </a:txBody>
                  <a:tcPr marL="10160" marR="10160" marT="571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367</a:t>
                      </a:r>
                    </a:p>
                  </a:txBody>
                  <a:tcPr marL="10160" marR="10160" marT="571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868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ＭＳ 明朝" pitchFamily="17" charset="-128"/>
                          <a:cs typeface="Arial" pitchFamily="34" charset="0"/>
                        </a:rPr>
                        <a:t>Heart</a:t>
                      </a:r>
                    </a:p>
                  </a:txBody>
                  <a:tcPr marL="121920" marR="121920" marT="34290" marB="3429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6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ea typeface="SimSun-PUA" pitchFamily="2" charset="-122"/>
                          <a:cs typeface="Arial" pitchFamily="34" charset="0"/>
                        </a:rPr>
                        <a:t>0.5</a:t>
                      </a:r>
                    </a:p>
                    <a:p>
                      <a:pPr algn="ctr" fontAlgn="ctr"/>
                      <a:r>
                        <a:rPr lang="en-US" altLang="ja-JP" sz="6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ea typeface="SimSun-PUA" pitchFamily="2" charset="-122"/>
                          <a:cs typeface="Arial" pitchFamily="34" charset="0"/>
                        </a:rPr>
                        <a:t>1</a:t>
                      </a:r>
                    </a:p>
                    <a:p>
                      <a:pPr algn="ctr" fontAlgn="ctr"/>
                      <a:r>
                        <a:rPr lang="en-US" altLang="ja-JP" sz="6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ea typeface="SimSun-PUA" pitchFamily="2" charset="-122"/>
                          <a:cs typeface="Arial" pitchFamily="34" charset="0"/>
                        </a:rPr>
                        <a:t>2</a:t>
                      </a:r>
                    </a:p>
                  </a:txBody>
                  <a:tcPr marL="10160" marR="10160" marT="571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6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ea typeface="SimSun-PUA" pitchFamily="2" charset="-122"/>
                          <a:cs typeface="Arial" pitchFamily="34" charset="0"/>
                        </a:rPr>
                        <a:t>5,149,486</a:t>
                      </a:r>
                    </a:p>
                    <a:p>
                      <a:pPr algn="ctr" fontAlgn="ctr"/>
                      <a:r>
                        <a:rPr lang="en-US" altLang="ja-JP" sz="6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ea typeface="SimSun-PUA" pitchFamily="2" charset="-122"/>
                          <a:cs typeface="Arial" pitchFamily="34" charset="0"/>
                        </a:rPr>
                        <a:t>5,929,058</a:t>
                      </a:r>
                    </a:p>
                    <a:p>
                      <a:pPr algn="ctr" fontAlgn="ctr"/>
                      <a:r>
                        <a:rPr lang="en-US" altLang="ja-JP" sz="6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ea typeface="SimSun-PUA" pitchFamily="2" charset="-122"/>
                          <a:cs typeface="Arial" pitchFamily="34" charset="0"/>
                        </a:rPr>
                        <a:t>8,087,642</a:t>
                      </a:r>
                      <a:endParaRPr lang="en-US" altLang="ja-JP" sz="6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ea typeface="SimSun-PUA" pitchFamily="2" charset="-122"/>
                        <a:cs typeface="Arial" pitchFamily="34" charset="0"/>
                      </a:endParaRPr>
                    </a:p>
                  </a:txBody>
                  <a:tcPr marL="10160" marR="10160" marT="571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ea typeface="SimSun-PUA" pitchFamily="2" charset="-122"/>
                          <a:cs typeface="Arial" pitchFamily="34" charset="0"/>
                        </a:rPr>
                        <a:t>90%</a:t>
                      </a:r>
                      <a:endParaRPr lang="en-US" altLang="ja-JP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ea typeface="SimSun-PUA" pitchFamily="2" charset="-122"/>
                        <a:cs typeface="Arial" pitchFamily="34" charset="0"/>
                      </a:endParaRPr>
                    </a:p>
                  </a:txBody>
                  <a:tcPr marL="10160" marR="10160" marT="571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983</a:t>
                      </a:r>
                    </a:p>
                  </a:txBody>
                  <a:tcPr marL="10160" marR="10160" marT="571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2,496</a:t>
                      </a:r>
                      <a:endParaRPr lang="en-US" altLang="ja-JP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0160" marR="10160" marT="571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50</a:t>
                      </a:r>
                    </a:p>
                  </a:txBody>
                  <a:tcPr marL="10160" marR="10160" marT="571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335</a:t>
                      </a:r>
                    </a:p>
                  </a:txBody>
                  <a:tcPr marL="10160" marR="10160" marT="571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868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ＭＳ 明朝" pitchFamily="17" charset="-128"/>
                          <a:cs typeface="Arial" pitchFamily="34" charset="0"/>
                        </a:rPr>
                        <a:t>Kidney</a:t>
                      </a:r>
                    </a:p>
                  </a:txBody>
                  <a:tcPr marL="121920" marR="121920" marT="34290" marB="3429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6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ea typeface="SimSun-PUA" pitchFamily="2" charset="-122"/>
                          <a:cs typeface="Arial" pitchFamily="34" charset="0"/>
                        </a:rPr>
                        <a:t>0.5</a:t>
                      </a:r>
                    </a:p>
                    <a:p>
                      <a:pPr algn="ctr" fontAlgn="ctr"/>
                      <a:r>
                        <a:rPr lang="en-US" altLang="ja-JP" sz="6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ea typeface="SimSun-PUA" pitchFamily="2" charset="-122"/>
                          <a:cs typeface="Arial" pitchFamily="34" charset="0"/>
                        </a:rPr>
                        <a:t>1</a:t>
                      </a:r>
                    </a:p>
                    <a:p>
                      <a:pPr algn="ctr" fontAlgn="ctr"/>
                      <a:r>
                        <a:rPr lang="en-US" altLang="ja-JP" sz="6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ea typeface="SimSun-PUA" pitchFamily="2" charset="-122"/>
                          <a:cs typeface="Arial" pitchFamily="34" charset="0"/>
                        </a:rPr>
                        <a:t>2</a:t>
                      </a:r>
                    </a:p>
                  </a:txBody>
                  <a:tcPr marL="10160" marR="10160" marT="571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6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ea typeface="SimSun-PUA" pitchFamily="2" charset="-122"/>
                          <a:cs typeface="Arial" pitchFamily="34" charset="0"/>
                        </a:rPr>
                        <a:t>5,600,064</a:t>
                      </a:r>
                    </a:p>
                    <a:p>
                      <a:pPr algn="ctr" fontAlgn="ctr"/>
                      <a:r>
                        <a:rPr lang="en-US" altLang="ja-JP" sz="6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ea typeface="SimSun-PUA" pitchFamily="2" charset="-122"/>
                          <a:cs typeface="Arial" pitchFamily="34" charset="0"/>
                        </a:rPr>
                        <a:t>8,488,442</a:t>
                      </a:r>
                    </a:p>
                    <a:p>
                      <a:pPr algn="ctr" fontAlgn="ctr"/>
                      <a:r>
                        <a:rPr lang="en-US" altLang="ja-JP" sz="6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ea typeface="SimSun-PUA" pitchFamily="2" charset="-122"/>
                          <a:cs typeface="Arial" pitchFamily="34" charset="0"/>
                        </a:rPr>
                        <a:t>12,285,999</a:t>
                      </a:r>
                      <a:endParaRPr lang="en-US" altLang="ja-JP" sz="6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ea typeface="SimSun-PUA" pitchFamily="2" charset="-122"/>
                        <a:cs typeface="Arial" pitchFamily="34" charset="0"/>
                      </a:endParaRPr>
                    </a:p>
                  </a:txBody>
                  <a:tcPr marL="10160" marR="10160" marT="571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ea typeface="SimSun-PUA" pitchFamily="2" charset="-122"/>
                          <a:cs typeface="Arial" pitchFamily="34" charset="0"/>
                        </a:rPr>
                        <a:t>91%</a:t>
                      </a:r>
                      <a:endParaRPr lang="en-US" altLang="ja-JP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ea typeface="SimSun-PUA" pitchFamily="2" charset="-122"/>
                        <a:cs typeface="Arial" pitchFamily="34" charset="0"/>
                      </a:endParaRPr>
                    </a:p>
                  </a:txBody>
                  <a:tcPr marL="10160" marR="10160" marT="571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1193</a:t>
                      </a:r>
                    </a:p>
                  </a:txBody>
                  <a:tcPr marL="10160" marR="10160" marT="571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2,550</a:t>
                      </a:r>
                      <a:endParaRPr lang="en-US" altLang="ja-JP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0160" marR="10160" marT="571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66</a:t>
                      </a:r>
                    </a:p>
                  </a:txBody>
                  <a:tcPr marL="10160" marR="10160" marT="571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377</a:t>
                      </a:r>
                    </a:p>
                  </a:txBody>
                  <a:tcPr marL="10160" marR="10160" marT="571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868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ＭＳ 明朝" pitchFamily="17" charset="-128"/>
                          <a:cs typeface="Arial" pitchFamily="34" charset="0"/>
                        </a:rPr>
                        <a:t>Liver</a:t>
                      </a:r>
                    </a:p>
                  </a:txBody>
                  <a:tcPr marL="121920" marR="121920" marT="34290" marB="3429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6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ea typeface="SimSun-PUA" pitchFamily="2" charset="-122"/>
                          <a:cs typeface="Arial" pitchFamily="34" charset="0"/>
                        </a:rPr>
                        <a:t>0.5</a:t>
                      </a:r>
                    </a:p>
                    <a:p>
                      <a:pPr algn="ctr" fontAlgn="ctr"/>
                      <a:r>
                        <a:rPr lang="en-US" altLang="ja-JP" sz="6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ea typeface="SimSun-PUA" pitchFamily="2" charset="-122"/>
                          <a:cs typeface="Arial" pitchFamily="34" charset="0"/>
                        </a:rPr>
                        <a:t>1</a:t>
                      </a:r>
                    </a:p>
                    <a:p>
                      <a:pPr algn="ctr" fontAlgn="ctr"/>
                      <a:r>
                        <a:rPr lang="en-US" altLang="ja-JP" sz="6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ea typeface="SimSun-PUA" pitchFamily="2" charset="-122"/>
                          <a:cs typeface="Arial" pitchFamily="34" charset="0"/>
                        </a:rPr>
                        <a:t>2</a:t>
                      </a:r>
                    </a:p>
                  </a:txBody>
                  <a:tcPr marL="10160" marR="10160" marT="571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6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ea typeface="SimSun-PUA" pitchFamily="2" charset="-122"/>
                          <a:cs typeface="Arial" pitchFamily="34" charset="0"/>
                        </a:rPr>
                        <a:t>2,035,847</a:t>
                      </a:r>
                    </a:p>
                    <a:p>
                      <a:pPr algn="ctr" fontAlgn="ctr"/>
                      <a:r>
                        <a:rPr lang="en-US" altLang="ja-JP" sz="6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ea typeface="SimSun-PUA" pitchFamily="2" charset="-122"/>
                          <a:cs typeface="Arial" pitchFamily="34" charset="0"/>
                        </a:rPr>
                        <a:t>7,048,782</a:t>
                      </a:r>
                    </a:p>
                    <a:p>
                      <a:pPr algn="ctr" fontAlgn="ctr"/>
                      <a:r>
                        <a:rPr lang="en-US" altLang="ja-JP" sz="6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ea typeface="SimSun-PUA" pitchFamily="2" charset="-122"/>
                          <a:cs typeface="Arial" pitchFamily="34" charset="0"/>
                        </a:rPr>
                        <a:t>10,611,824</a:t>
                      </a:r>
                    </a:p>
                  </a:txBody>
                  <a:tcPr marL="10160" marR="10160" marT="571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ea typeface="SimSun-PUA" pitchFamily="2" charset="-122"/>
                          <a:cs typeface="Arial" pitchFamily="34" charset="0"/>
                        </a:rPr>
                        <a:t>93%</a:t>
                      </a:r>
                      <a:endParaRPr lang="en-US" altLang="ja-JP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ea typeface="SimSun-PUA" pitchFamily="2" charset="-122"/>
                        <a:cs typeface="Arial" pitchFamily="34" charset="0"/>
                      </a:endParaRPr>
                    </a:p>
                  </a:txBody>
                  <a:tcPr marL="10160" marR="10160" marT="571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387</a:t>
                      </a:r>
                    </a:p>
                  </a:txBody>
                  <a:tcPr marL="10160" marR="10160" marT="571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1,304</a:t>
                      </a:r>
                      <a:endParaRPr lang="en-US" altLang="ja-JP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0160" marR="10160" marT="571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37</a:t>
                      </a:r>
                    </a:p>
                  </a:txBody>
                  <a:tcPr marL="10160" marR="10160" marT="571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183</a:t>
                      </a:r>
                    </a:p>
                  </a:txBody>
                  <a:tcPr marL="10160" marR="10160" marT="571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491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ＭＳ 明朝" pitchFamily="17" charset="-128"/>
                          <a:cs typeface="Arial" pitchFamily="34" charset="0"/>
                        </a:rPr>
                        <a:t>Lymph Node</a:t>
                      </a:r>
                    </a:p>
                  </a:txBody>
                  <a:tcPr marL="121920" marR="121920" marT="34290" marB="3429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6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ea typeface="SimSun-PUA" pitchFamily="2" charset="-122"/>
                          <a:cs typeface="Arial" pitchFamily="34" charset="0"/>
                        </a:rPr>
                        <a:t>0.5</a:t>
                      </a:r>
                    </a:p>
                    <a:p>
                      <a:pPr algn="ctr" fontAlgn="ctr"/>
                      <a:r>
                        <a:rPr lang="en-US" altLang="ja-JP" sz="6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ea typeface="SimSun-PUA" pitchFamily="2" charset="-122"/>
                          <a:cs typeface="Arial" pitchFamily="34" charset="0"/>
                        </a:rPr>
                        <a:t>1</a:t>
                      </a:r>
                    </a:p>
                    <a:p>
                      <a:pPr algn="ctr" fontAlgn="ctr"/>
                      <a:r>
                        <a:rPr lang="en-US" altLang="ja-JP" sz="6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ea typeface="SimSun-PUA" pitchFamily="2" charset="-122"/>
                          <a:cs typeface="Arial" pitchFamily="34" charset="0"/>
                        </a:rPr>
                        <a:t>2</a:t>
                      </a:r>
                    </a:p>
                  </a:txBody>
                  <a:tcPr marL="10160" marR="10160" marT="571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6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ea typeface="SimSun-PUA" pitchFamily="2" charset="-122"/>
                          <a:cs typeface="Arial" pitchFamily="34" charset="0"/>
                        </a:rPr>
                        <a:t>2,770,236</a:t>
                      </a:r>
                    </a:p>
                    <a:p>
                      <a:pPr algn="ctr" fontAlgn="ctr"/>
                      <a:r>
                        <a:rPr lang="en-US" altLang="ja-JP" sz="6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ea typeface="SimSun-PUA" pitchFamily="2" charset="-122"/>
                          <a:cs typeface="Arial" pitchFamily="34" charset="0"/>
                        </a:rPr>
                        <a:t>4,822,871</a:t>
                      </a:r>
                    </a:p>
                    <a:p>
                      <a:pPr algn="ctr" fontAlgn="ctr"/>
                      <a:r>
                        <a:rPr lang="en-US" altLang="ja-JP" sz="6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ea typeface="SimSun-PUA" pitchFamily="2" charset="-122"/>
                          <a:cs typeface="Arial" pitchFamily="34" charset="0"/>
                        </a:rPr>
                        <a:t>7,336,121</a:t>
                      </a:r>
                      <a:endParaRPr lang="en-US" altLang="ja-JP" sz="6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ea typeface="SimSun-PUA" pitchFamily="2" charset="-122"/>
                        <a:cs typeface="Arial" pitchFamily="34" charset="0"/>
                      </a:endParaRPr>
                    </a:p>
                  </a:txBody>
                  <a:tcPr marL="10160" marR="10160" marT="571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ea typeface="SimSun-PUA" pitchFamily="2" charset="-122"/>
                          <a:cs typeface="Arial" pitchFamily="34" charset="0"/>
                        </a:rPr>
                        <a:t>82%</a:t>
                      </a:r>
                      <a:endParaRPr lang="en-US" altLang="ja-JP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ea typeface="SimSun-PUA" pitchFamily="2" charset="-122"/>
                        <a:cs typeface="Arial" pitchFamily="34" charset="0"/>
                      </a:endParaRPr>
                    </a:p>
                  </a:txBody>
                  <a:tcPr marL="10160" marR="10160" marT="571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399</a:t>
                      </a:r>
                    </a:p>
                  </a:txBody>
                  <a:tcPr marL="10160" marR="10160" marT="571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1,511</a:t>
                      </a:r>
                      <a:endParaRPr lang="en-US" altLang="ja-JP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0160" marR="10160" marT="571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52</a:t>
                      </a:r>
                    </a:p>
                  </a:txBody>
                  <a:tcPr marL="10160" marR="10160" marT="571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303</a:t>
                      </a:r>
                    </a:p>
                  </a:txBody>
                  <a:tcPr marL="10160" marR="10160" marT="571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868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ＭＳ 明朝" pitchFamily="17" charset="-128"/>
                          <a:cs typeface="Arial" pitchFamily="34" charset="0"/>
                        </a:rPr>
                        <a:t>Prostate</a:t>
                      </a:r>
                    </a:p>
                  </a:txBody>
                  <a:tcPr marL="121920" marR="121920" marT="34290" marB="3429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6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ea typeface="SimSun-PUA" pitchFamily="2" charset="-122"/>
                          <a:cs typeface="Arial" pitchFamily="34" charset="0"/>
                        </a:rPr>
                        <a:t>0.5</a:t>
                      </a:r>
                    </a:p>
                    <a:p>
                      <a:pPr algn="ctr" fontAlgn="ctr"/>
                      <a:r>
                        <a:rPr lang="en-US" altLang="ja-JP" sz="6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ea typeface="SimSun-PUA" pitchFamily="2" charset="-122"/>
                          <a:cs typeface="Arial" pitchFamily="34" charset="0"/>
                        </a:rPr>
                        <a:t>1</a:t>
                      </a:r>
                    </a:p>
                    <a:p>
                      <a:pPr algn="ctr" fontAlgn="ctr"/>
                      <a:r>
                        <a:rPr lang="en-US" altLang="ja-JP" sz="6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ea typeface="SimSun-PUA" pitchFamily="2" charset="-122"/>
                          <a:cs typeface="Arial" pitchFamily="34" charset="0"/>
                        </a:rPr>
                        <a:t>2</a:t>
                      </a:r>
                    </a:p>
                  </a:txBody>
                  <a:tcPr marL="10160" marR="10160" marT="571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6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ea typeface="SimSun-PUA" pitchFamily="2" charset="-122"/>
                          <a:cs typeface="Arial" pitchFamily="34" charset="0"/>
                        </a:rPr>
                        <a:t>3,386,518</a:t>
                      </a:r>
                    </a:p>
                    <a:p>
                      <a:pPr algn="ctr" fontAlgn="ctr"/>
                      <a:r>
                        <a:rPr lang="en-US" altLang="ja-JP" sz="6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ea typeface="SimSun-PUA" pitchFamily="2" charset="-122"/>
                          <a:cs typeface="Arial" pitchFamily="34" charset="0"/>
                        </a:rPr>
                        <a:t>3,498,422</a:t>
                      </a:r>
                    </a:p>
                    <a:p>
                      <a:pPr algn="ctr" fontAlgn="ctr"/>
                      <a:r>
                        <a:rPr lang="en-US" altLang="ja-JP" sz="6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ea typeface="SimSun-PUA" pitchFamily="2" charset="-122"/>
                          <a:cs typeface="Arial" pitchFamily="34" charset="0"/>
                        </a:rPr>
                        <a:t>7,484,706</a:t>
                      </a:r>
                      <a:endParaRPr lang="en-US" altLang="ja-JP" sz="6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ea typeface="SimSun-PUA" pitchFamily="2" charset="-122"/>
                        <a:cs typeface="Arial" pitchFamily="34" charset="0"/>
                      </a:endParaRPr>
                    </a:p>
                  </a:txBody>
                  <a:tcPr marL="10160" marR="10160" marT="571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ea typeface="SimSun-PUA" pitchFamily="2" charset="-122"/>
                          <a:cs typeface="Arial" pitchFamily="34" charset="0"/>
                        </a:rPr>
                        <a:t>88%</a:t>
                      </a:r>
                      <a:endParaRPr lang="en-US" altLang="ja-JP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ea typeface="SimSun-PUA" pitchFamily="2" charset="-122"/>
                        <a:cs typeface="Arial" pitchFamily="34" charset="0"/>
                      </a:endParaRPr>
                    </a:p>
                  </a:txBody>
                  <a:tcPr marL="10160" marR="10160" marT="571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113</a:t>
                      </a:r>
                    </a:p>
                  </a:txBody>
                  <a:tcPr marL="10160" marR="10160" marT="571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786</a:t>
                      </a:r>
                    </a:p>
                  </a:txBody>
                  <a:tcPr marL="10160" marR="10160" marT="571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21</a:t>
                      </a:r>
                    </a:p>
                  </a:txBody>
                  <a:tcPr marL="10160" marR="10160" marT="571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123</a:t>
                      </a:r>
                    </a:p>
                  </a:txBody>
                  <a:tcPr marL="10160" marR="10160" marT="571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491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ＭＳ 明朝" pitchFamily="17" charset="-128"/>
                          <a:cs typeface="Arial" pitchFamily="34" charset="0"/>
                        </a:rPr>
                        <a:t>Skeletal Muscle</a:t>
                      </a:r>
                    </a:p>
                  </a:txBody>
                  <a:tcPr marL="121920" marR="121920" marT="34290" marB="3429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6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ea typeface="SimSun-PUA" pitchFamily="2" charset="-122"/>
                          <a:cs typeface="Arial" pitchFamily="34" charset="0"/>
                        </a:rPr>
                        <a:t>0.5</a:t>
                      </a:r>
                    </a:p>
                    <a:p>
                      <a:pPr algn="ctr" fontAlgn="ctr"/>
                      <a:r>
                        <a:rPr lang="en-US" altLang="ja-JP" sz="6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ea typeface="SimSun-PUA" pitchFamily="2" charset="-122"/>
                          <a:cs typeface="Arial" pitchFamily="34" charset="0"/>
                        </a:rPr>
                        <a:t>1</a:t>
                      </a:r>
                    </a:p>
                    <a:p>
                      <a:pPr algn="ctr" fontAlgn="ctr"/>
                      <a:r>
                        <a:rPr lang="en-US" altLang="ja-JP" sz="6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ea typeface="SimSun-PUA" pitchFamily="2" charset="-122"/>
                          <a:cs typeface="Arial" pitchFamily="34" charset="0"/>
                        </a:rPr>
                        <a:t>2</a:t>
                      </a:r>
                    </a:p>
                  </a:txBody>
                  <a:tcPr marL="10160" marR="10160" marT="571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6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ea typeface="SimSun-PUA" pitchFamily="2" charset="-122"/>
                          <a:cs typeface="Arial" pitchFamily="34" charset="0"/>
                        </a:rPr>
                        <a:t>3,838,335</a:t>
                      </a:r>
                    </a:p>
                    <a:p>
                      <a:pPr algn="ctr" fontAlgn="ctr"/>
                      <a:r>
                        <a:rPr lang="en-US" altLang="ja-JP" sz="6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ea typeface="SimSun-PUA" pitchFamily="2" charset="-122"/>
                          <a:cs typeface="Arial" pitchFamily="34" charset="0"/>
                        </a:rPr>
                        <a:t>4,127,464</a:t>
                      </a:r>
                    </a:p>
                    <a:p>
                      <a:pPr algn="ctr" fontAlgn="ctr"/>
                      <a:r>
                        <a:rPr lang="en-US" altLang="ja-JP" sz="6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ea typeface="SimSun-PUA" pitchFamily="2" charset="-122"/>
                          <a:cs typeface="Arial" pitchFamily="34" charset="0"/>
                        </a:rPr>
                        <a:t>6,645.,758</a:t>
                      </a:r>
                      <a:endParaRPr lang="en-US" altLang="ja-JP" sz="6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ea typeface="SimSun-PUA" pitchFamily="2" charset="-122"/>
                        <a:cs typeface="Arial" pitchFamily="34" charset="0"/>
                      </a:endParaRPr>
                    </a:p>
                  </a:txBody>
                  <a:tcPr marL="10160" marR="10160" marT="571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ea typeface="SimSun-PUA" pitchFamily="2" charset="-122"/>
                          <a:cs typeface="Arial" pitchFamily="34" charset="0"/>
                        </a:rPr>
                        <a:t>87%</a:t>
                      </a:r>
                      <a:endParaRPr lang="en-US" altLang="ja-JP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ea typeface="SimSun-PUA" pitchFamily="2" charset="-122"/>
                        <a:cs typeface="Arial" pitchFamily="34" charset="0"/>
                      </a:endParaRPr>
                    </a:p>
                  </a:txBody>
                  <a:tcPr marL="10160" marR="10160" marT="571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727</a:t>
                      </a:r>
                    </a:p>
                  </a:txBody>
                  <a:tcPr marL="10160" marR="10160" marT="571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1,528</a:t>
                      </a:r>
                      <a:endParaRPr lang="en-US" altLang="ja-JP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0160" marR="10160" marT="571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40</a:t>
                      </a:r>
                    </a:p>
                  </a:txBody>
                  <a:tcPr marL="10160" marR="10160" marT="571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237</a:t>
                      </a:r>
                    </a:p>
                  </a:txBody>
                  <a:tcPr marL="10160" marR="10160" marT="571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868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ＭＳ 明朝" pitchFamily="17" charset="-128"/>
                          <a:cs typeface="Arial" pitchFamily="34" charset="0"/>
                        </a:rPr>
                        <a:t>Testis</a:t>
                      </a:r>
                    </a:p>
                  </a:txBody>
                  <a:tcPr marL="121920" marR="121920" marT="34290" marB="3429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6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ea typeface="SimSun-PUA" pitchFamily="2" charset="-122"/>
                          <a:cs typeface="Arial" pitchFamily="34" charset="0"/>
                        </a:rPr>
                        <a:t>0.5</a:t>
                      </a:r>
                    </a:p>
                    <a:p>
                      <a:pPr algn="ctr" fontAlgn="ctr"/>
                      <a:r>
                        <a:rPr lang="en-US" altLang="ja-JP" sz="6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ea typeface="SimSun-PUA" pitchFamily="2" charset="-122"/>
                          <a:cs typeface="Arial" pitchFamily="34" charset="0"/>
                        </a:rPr>
                        <a:t>1</a:t>
                      </a:r>
                    </a:p>
                    <a:p>
                      <a:pPr algn="ctr" fontAlgn="ctr"/>
                      <a:r>
                        <a:rPr lang="en-US" altLang="ja-JP" sz="6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ea typeface="SimSun-PUA" pitchFamily="2" charset="-122"/>
                          <a:cs typeface="Arial" pitchFamily="34" charset="0"/>
                        </a:rPr>
                        <a:t>2</a:t>
                      </a:r>
                    </a:p>
                  </a:txBody>
                  <a:tcPr marL="10160" marR="10160" marT="571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6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ea typeface="SimSun-PUA" pitchFamily="2" charset="-122"/>
                          <a:cs typeface="Arial" pitchFamily="34" charset="0"/>
                        </a:rPr>
                        <a:t>4,580,445</a:t>
                      </a:r>
                    </a:p>
                    <a:p>
                      <a:pPr algn="ctr" fontAlgn="ctr"/>
                      <a:r>
                        <a:rPr lang="en-US" altLang="ja-JP" sz="6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ea typeface="SimSun-PUA" pitchFamily="2" charset="-122"/>
                          <a:cs typeface="Arial" pitchFamily="34" charset="0"/>
                        </a:rPr>
                        <a:t>4,018,607</a:t>
                      </a:r>
                    </a:p>
                    <a:p>
                      <a:pPr algn="ctr" fontAlgn="ctr"/>
                      <a:r>
                        <a:rPr lang="en-US" altLang="ja-JP" sz="6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ea typeface="SimSun-PUA" pitchFamily="2" charset="-122"/>
                          <a:cs typeface="Arial" pitchFamily="34" charset="0"/>
                        </a:rPr>
                        <a:t>3,858,634</a:t>
                      </a:r>
                      <a:endParaRPr lang="en-US" altLang="ja-JP" sz="6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ea typeface="SimSun-PUA" pitchFamily="2" charset="-122"/>
                        <a:cs typeface="Arial" pitchFamily="34" charset="0"/>
                      </a:endParaRPr>
                    </a:p>
                  </a:txBody>
                  <a:tcPr marL="10160" marR="10160" marT="571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ea typeface="SimSun-PUA" pitchFamily="2" charset="-122"/>
                          <a:cs typeface="Arial" pitchFamily="34" charset="0"/>
                        </a:rPr>
                        <a:t>77%</a:t>
                      </a:r>
                      <a:endParaRPr lang="en-US" altLang="ja-JP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ea typeface="SimSun-PUA" pitchFamily="2" charset="-122"/>
                        <a:cs typeface="Arial" pitchFamily="34" charset="0"/>
                      </a:endParaRPr>
                    </a:p>
                  </a:txBody>
                  <a:tcPr marL="10160" marR="10160" marT="571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1086</a:t>
                      </a:r>
                    </a:p>
                  </a:txBody>
                  <a:tcPr marL="10160" marR="10160" marT="571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3,308</a:t>
                      </a:r>
                      <a:endParaRPr lang="en-US" altLang="ja-JP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0160" marR="10160" marT="571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123</a:t>
                      </a:r>
                    </a:p>
                  </a:txBody>
                  <a:tcPr marL="10160" marR="10160" marT="571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660</a:t>
                      </a:r>
                    </a:p>
                  </a:txBody>
                  <a:tcPr marL="10160" marR="10160" marT="571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868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ＭＳ 明朝" pitchFamily="17" charset="-128"/>
                          <a:cs typeface="Arial" pitchFamily="34" charset="0"/>
                        </a:rPr>
                        <a:t>Thyroid</a:t>
                      </a:r>
                    </a:p>
                  </a:txBody>
                  <a:tcPr marL="121920" marR="121920" marT="34290" marB="3429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6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ea typeface="SimSun-PUA" pitchFamily="2" charset="-122"/>
                          <a:cs typeface="Arial" pitchFamily="34" charset="0"/>
                        </a:rPr>
                        <a:t>0.5</a:t>
                      </a:r>
                    </a:p>
                    <a:p>
                      <a:pPr algn="ctr" fontAlgn="ctr"/>
                      <a:r>
                        <a:rPr lang="en-US" altLang="ja-JP" sz="6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ea typeface="SimSun-PUA" pitchFamily="2" charset="-122"/>
                          <a:cs typeface="Arial" pitchFamily="34" charset="0"/>
                        </a:rPr>
                        <a:t>1</a:t>
                      </a:r>
                    </a:p>
                    <a:p>
                      <a:pPr algn="ctr" fontAlgn="ctr"/>
                      <a:r>
                        <a:rPr lang="en-US" altLang="ja-JP" sz="6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ea typeface="SimSun-PUA" pitchFamily="2" charset="-122"/>
                          <a:cs typeface="Arial" pitchFamily="34" charset="0"/>
                        </a:rPr>
                        <a:t>2</a:t>
                      </a:r>
                    </a:p>
                  </a:txBody>
                  <a:tcPr marL="10160" marR="10160" marT="571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6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ea typeface="SimSun-PUA" pitchFamily="2" charset="-122"/>
                          <a:cs typeface="Arial" pitchFamily="34" charset="0"/>
                        </a:rPr>
                        <a:t>2,905,811</a:t>
                      </a:r>
                    </a:p>
                    <a:p>
                      <a:pPr algn="ctr" fontAlgn="ctr"/>
                      <a:r>
                        <a:rPr lang="en-US" altLang="ja-JP" sz="6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ea typeface="SimSun-PUA" pitchFamily="2" charset="-122"/>
                          <a:cs typeface="Arial" pitchFamily="34" charset="0"/>
                        </a:rPr>
                        <a:t>4,775,469</a:t>
                      </a:r>
                    </a:p>
                    <a:p>
                      <a:pPr algn="ctr" fontAlgn="ctr"/>
                      <a:r>
                        <a:rPr lang="en-US" altLang="ja-JP" sz="6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ea typeface="SimSun-PUA" pitchFamily="2" charset="-122"/>
                          <a:cs typeface="Arial" pitchFamily="34" charset="0"/>
                        </a:rPr>
                        <a:t>4,326,014</a:t>
                      </a:r>
                      <a:endParaRPr lang="en-US" altLang="ja-JP" sz="6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ea typeface="SimSun-PUA" pitchFamily="2" charset="-122"/>
                        <a:cs typeface="Arial" pitchFamily="34" charset="0"/>
                      </a:endParaRPr>
                    </a:p>
                  </a:txBody>
                  <a:tcPr marL="10160" marR="10160" marT="571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ea typeface="SimSun-PUA" pitchFamily="2" charset="-122"/>
                          <a:cs typeface="Arial" pitchFamily="34" charset="0"/>
                        </a:rPr>
                        <a:t>92%</a:t>
                      </a:r>
                      <a:endParaRPr lang="en-US" altLang="ja-JP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ea typeface="SimSun-PUA" pitchFamily="2" charset="-122"/>
                        <a:cs typeface="Arial" pitchFamily="34" charset="0"/>
                      </a:endParaRPr>
                    </a:p>
                  </a:txBody>
                  <a:tcPr marL="10160" marR="10160" marT="571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282</a:t>
                      </a:r>
                    </a:p>
                  </a:txBody>
                  <a:tcPr marL="10160" marR="10160" marT="571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1,275</a:t>
                      </a:r>
                      <a:endParaRPr lang="en-US" altLang="ja-JP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0160" marR="10160" marT="571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27</a:t>
                      </a:r>
                    </a:p>
                  </a:txBody>
                  <a:tcPr marL="10160" marR="10160" marT="571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211</a:t>
                      </a:r>
                    </a:p>
                  </a:txBody>
                  <a:tcPr marL="10160" marR="10160" marT="571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413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ＭＳ 明朝" pitchFamily="17" charset="-128"/>
                          <a:cs typeface="Arial" pitchFamily="34" charset="0"/>
                        </a:rPr>
                        <a:t>Average</a:t>
                      </a:r>
                    </a:p>
                  </a:txBody>
                  <a:tcPr marL="121920" marR="121920" marT="34290" marB="3429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ea typeface="SimSun-PUA" pitchFamily="2" charset="-122"/>
                          <a:cs typeface="Arial" pitchFamily="34" charset="0"/>
                        </a:rPr>
                        <a:t>-</a:t>
                      </a:r>
                    </a:p>
                  </a:txBody>
                  <a:tcPr marL="10160" marR="10160" marT="571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ea typeface="SimSun-PUA" pitchFamily="2" charset="-122"/>
                          <a:cs typeface="Arial" pitchFamily="34" charset="0"/>
                        </a:rPr>
                        <a:t>6,458,097</a:t>
                      </a:r>
                      <a:endParaRPr lang="en-US" altLang="ja-JP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ea typeface="SimSun-PUA" pitchFamily="2" charset="-122"/>
                        <a:cs typeface="Arial" pitchFamily="34" charset="0"/>
                      </a:endParaRPr>
                    </a:p>
                  </a:txBody>
                  <a:tcPr marL="10160" marR="10160" marT="571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ea typeface="SimSun-PUA" pitchFamily="2" charset="-122"/>
                          <a:cs typeface="Arial" pitchFamily="34" charset="0"/>
                        </a:rPr>
                        <a:t>89%</a:t>
                      </a:r>
                    </a:p>
                  </a:txBody>
                  <a:tcPr marL="10160" marR="10160" marT="571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ea typeface="SimSun-PUA" pitchFamily="2" charset="-122"/>
                          <a:cs typeface="Arial" pitchFamily="34" charset="0"/>
                        </a:rPr>
                        <a:t>647</a:t>
                      </a:r>
                      <a:endParaRPr lang="en-US" altLang="ja-JP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ea typeface="SimSun-PUA" pitchFamily="2" charset="-122"/>
                        <a:cs typeface="Arial" pitchFamily="34" charset="0"/>
                      </a:endParaRPr>
                    </a:p>
                  </a:txBody>
                  <a:tcPr marL="10160" marR="10160" marT="571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ea typeface="SimSun-PUA" pitchFamily="2" charset="-122"/>
                          <a:cs typeface="Arial" pitchFamily="34" charset="0"/>
                        </a:rPr>
                        <a:t>1,807</a:t>
                      </a:r>
                      <a:endParaRPr lang="en-US" altLang="ja-JP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ea typeface="SimSun-PUA" pitchFamily="2" charset="-122"/>
                        <a:cs typeface="Arial" pitchFamily="34" charset="0"/>
                      </a:endParaRPr>
                    </a:p>
                  </a:txBody>
                  <a:tcPr marL="10160" marR="10160" marT="571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ea typeface="SimSun-PUA" pitchFamily="2" charset="-122"/>
                          <a:cs typeface="Arial" pitchFamily="34" charset="0"/>
                        </a:rPr>
                        <a:t>66</a:t>
                      </a:r>
                      <a:endParaRPr lang="en-US" altLang="ja-JP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ea typeface="SimSun-PUA" pitchFamily="2" charset="-122"/>
                        <a:cs typeface="Arial" pitchFamily="34" charset="0"/>
                      </a:endParaRPr>
                    </a:p>
                  </a:txBody>
                  <a:tcPr marL="10160" marR="10160" marT="571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ea typeface="SimSun-PUA" pitchFamily="2" charset="-122"/>
                          <a:cs typeface="Arial" pitchFamily="34" charset="0"/>
                        </a:rPr>
                        <a:t>332</a:t>
                      </a:r>
                      <a:endParaRPr lang="en-US" altLang="ja-JP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ea typeface="SimSun-PUA" pitchFamily="2" charset="-122"/>
                        <a:cs typeface="Arial" pitchFamily="34" charset="0"/>
                      </a:endParaRPr>
                    </a:p>
                  </a:txBody>
                  <a:tcPr marL="10160" marR="10160" marT="571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413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ＭＳ 明朝" pitchFamily="17" charset="-128"/>
                          <a:cs typeface="Arial" pitchFamily="34" charset="0"/>
                        </a:rPr>
                        <a:t>Total</a:t>
                      </a:r>
                    </a:p>
                  </a:txBody>
                  <a:tcPr marL="121920" marR="121920" marT="34290" marB="3429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ea typeface="SimSun-PUA" pitchFamily="2" charset="-122"/>
                          <a:cs typeface="Arial" pitchFamily="34" charset="0"/>
                        </a:rPr>
                        <a:t>54</a:t>
                      </a:r>
                    </a:p>
                  </a:txBody>
                  <a:tcPr marL="10160" marR="10160" marT="571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ea typeface="SimSun-PUA" pitchFamily="2" charset="-122"/>
                          <a:cs typeface="Arial" pitchFamily="34" charset="0"/>
                        </a:rPr>
                        <a:t>348,737,226</a:t>
                      </a:r>
                    </a:p>
                  </a:txBody>
                  <a:tcPr marL="10160" marR="10160" marT="571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ea typeface="SimSun-PUA" pitchFamily="2" charset="-122"/>
                          <a:cs typeface="Arial" pitchFamily="34" charset="0"/>
                        </a:rPr>
                        <a:t>93%</a:t>
                      </a:r>
                    </a:p>
                  </a:txBody>
                  <a:tcPr marL="10160" marR="10160" marT="571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ea typeface="SimSun-PUA" pitchFamily="2" charset="-122"/>
                          <a:cs typeface="Arial" pitchFamily="34" charset="0"/>
                        </a:rPr>
                        <a:t>9,254</a:t>
                      </a:r>
                      <a:endParaRPr lang="en-US" altLang="ja-JP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ea typeface="SimSun-PUA" pitchFamily="2" charset="-122"/>
                        <a:cs typeface="Arial" pitchFamily="34" charset="0"/>
                      </a:endParaRPr>
                    </a:p>
                  </a:txBody>
                  <a:tcPr marL="10160" marR="10160" marT="571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ea typeface="SimSun-PUA" pitchFamily="2" charset="-122"/>
                          <a:cs typeface="Arial" pitchFamily="34" charset="0"/>
                        </a:rPr>
                        <a:t>1,2168</a:t>
                      </a:r>
                      <a:endParaRPr lang="en-US" altLang="ja-JP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ea typeface="SimSun-PUA" pitchFamily="2" charset="-122"/>
                        <a:cs typeface="Arial" pitchFamily="34" charset="0"/>
                      </a:endParaRPr>
                    </a:p>
                  </a:txBody>
                  <a:tcPr marL="10160" marR="10160" marT="571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ea typeface="SimSun-PUA" pitchFamily="2" charset="-122"/>
                          <a:cs typeface="Arial" pitchFamily="34" charset="0"/>
                        </a:rPr>
                        <a:t>497</a:t>
                      </a:r>
                      <a:endParaRPr lang="en-US" altLang="ja-JP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ea typeface="SimSun-PUA" pitchFamily="2" charset="-122"/>
                        <a:cs typeface="Arial" pitchFamily="34" charset="0"/>
                      </a:endParaRPr>
                    </a:p>
                  </a:txBody>
                  <a:tcPr marL="10160" marR="10160" marT="571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ea typeface="SimSun-PUA" pitchFamily="2" charset="-122"/>
                          <a:cs typeface="Arial" pitchFamily="34" charset="0"/>
                        </a:rPr>
                        <a:t>1,596</a:t>
                      </a:r>
                      <a:endParaRPr lang="en-US" altLang="ja-JP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ea typeface="SimSun-PUA" pitchFamily="2" charset="-122"/>
                        <a:cs typeface="Arial" pitchFamily="34" charset="0"/>
                      </a:endParaRPr>
                    </a:p>
                  </a:txBody>
                  <a:tcPr marL="10160" marR="10160" marT="571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5412095" y="6488668"/>
            <a:ext cx="37319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en-US" altLang="ja-JP" dirty="0" smtClean="0">
                <a:latin typeface="Arial" pitchFamily="34" charset="0"/>
                <a:cs typeface="Arial" pitchFamily="34" charset="0"/>
              </a:rPr>
              <a:t>Supplementary Figure S1</a:t>
            </a:r>
            <a:endParaRPr kumimoji="1" lang="ja-JP" alt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926595" y="188640"/>
            <a:ext cx="4915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b="1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D</a:t>
            </a:r>
            <a:endParaRPr kumimoji="1" lang="ja-JP" altLang="en-US" b="1" dirty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graphicFrame>
        <p:nvGraphicFramePr>
          <p:cNvPr id="7" name="表 6"/>
          <p:cNvGraphicFramePr>
            <a:graphicFrameLocks noGrp="1"/>
          </p:cNvGraphicFramePr>
          <p:nvPr/>
        </p:nvGraphicFramePr>
        <p:xfrm>
          <a:off x="971600" y="503675"/>
          <a:ext cx="6885764" cy="507660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990110"/>
                <a:gridCol w="1575175"/>
                <a:gridCol w="1125125"/>
                <a:gridCol w="937668"/>
                <a:gridCol w="1128843"/>
                <a:gridCol w="1128843"/>
              </a:tblGrid>
              <a:tr h="296738">
                <a:tc>
                  <a:txBody>
                    <a:bodyPr/>
                    <a:lstStyle/>
                    <a:p>
                      <a:endParaRPr kumimoji="1" lang="ja-JP" altLang="en-US" sz="1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dirty="0" smtClean="0">
                          <a:latin typeface="Arial" pitchFamily="34" charset="0"/>
                          <a:cs typeface="Arial" pitchFamily="34" charset="0"/>
                        </a:rPr>
                        <a:t>DLD1</a:t>
                      </a:r>
                      <a:endParaRPr kumimoji="1" lang="ja-JP" altLang="en-US" sz="1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dirty="0" smtClean="0">
                          <a:latin typeface="Arial" pitchFamily="34" charset="0"/>
                          <a:cs typeface="Arial" pitchFamily="34" charset="0"/>
                        </a:rPr>
                        <a:t>HEK293</a:t>
                      </a:r>
                      <a:endParaRPr kumimoji="1" lang="ja-JP" altLang="en-US" sz="1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dirty="0" err="1" smtClean="0">
                          <a:latin typeface="Arial" pitchFamily="34" charset="0"/>
                          <a:cs typeface="Arial" pitchFamily="34" charset="0"/>
                        </a:rPr>
                        <a:t>HeLa</a:t>
                      </a:r>
                      <a:endParaRPr kumimoji="1" lang="ja-JP" altLang="en-US" sz="1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dirty="0" smtClean="0">
                          <a:latin typeface="Arial" pitchFamily="34" charset="0"/>
                          <a:cs typeface="Arial" pitchFamily="34" charset="0"/>
                        </a:rPr>
                        <a:t>MCF7</a:t>
                      </a:r>
                      <a:endParaRPr kumimoji="1" lang="ja-JP" altLang="en-US" sz="1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265548">
                <a:tc rowSpan="2">
                  <a:txBody>
                    <a:bodyPr/>
                    <a:lstStyle/>
                    <a:p>
                      <a:r>
                        <a:rPr kumimoji="1" lang="en-US" altLang="ja-JP" sz="1000" dirty="0" smtClean="0">
                          <a:latin typeface="Arial" pitchFamily="34" charset="0"/>
                          <a:cs typeface="Arial" pitchFamily="34" charset="0"/>
                        </a:rPr>
                        <a:t>H3K4me1</a:t>
                      </a:r>
                      <a:endParaRPr kumimoji="1" lang="ja-JP" altLang="en-US" sz="1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000" baseline="0" dirty="0" smtClean="0">
                          <a:latin typeface="Arial" pitchFamily="34" charset="0"/>
                          <a:cs typeface="Arial" pitchFamily="34" charset="0"/>
                        </a:rPr>
                        <a:t>Number of used reads</a:t>
                      </a:r>
                      <a:endParaRPr kumimoji="1" lang="ja-JP" altLang="en-US" sz="1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000" dirty="0" smtClean="0">
                          <a:latin typeface="Arial" pitchFamily="34" charset="0"/>
                          <a:cs typeface="Arial" pitchFamily="34" charset="0"/>
                        </a:rPr>
                        <a:t>29,677,167</a:t>
                      </a:r>
                      <a:endParaRPr kumimoji="1" lang="ja-JP" altLang="en-US" sz="1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000" dirty="0" smtClean="0">
                          <a:latin typeface="Arial" pitchFamily="34" charset="0"/>
                          <a:cs typeface="Arial" pitchFamily="34" charset="0"/>
                        </a:rPr>
                        <a:t>39,535,295</a:t>
                      </a:r>
                      <a:endParaRPr kumimoji="1" lang="ja-JP" altLang="en-US" sz="1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000" dirty="0" smtClean="0">
                          <a:latin typeface="Arial" pitchFamily="34" charset="0"/>
                          <a:cs typeface="Arial" pitchFamily="34" charset="0"/>
                        </a:rPr>
                        <a:t>23,434,100</a:t>
                      </a:r>
                      <a:endParaRPr kumimoji="1" lang="ja-JP" altLang="en-US" sz="1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000" dirty="0" smtClean="0">
                          <a:latin typeface="Arial" pitchFamily="34" charset="0"/>
                          <a:cs typeface="Arial" pitchFamily="34" charset="0"/>
                        </a:rPr>
                        <a:t>33,209,524</a:t>
                      </a:r>
                      <a:endParaRPr kumimoji="1" lang="ja-JP" altLang="en-US" sz="1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5548">
                <a:tc vMerge="1">
                  <a:txBody>
                    <a:bodyPr/>
                    <a:lstStyle/>
                    <a:p>
                      <a:endParaRPr kumimoji="1" lang="ja-JP" altLang="en-US" sz="1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000" dirty="0" smtClean="0">
                          <a:latin typeface="Arial" pitchFamily="34" charset="0"/>
                          <a:cs typeface="Arial" pitchFamily="34" charset="0"/>
                        </a:rPr>
                        <a:t>Number o</a:t>
                      </a:r>
                      <a:r>
                        <a:rPr kumimoji="1" lang="en-US" altLang="ja-JP" sz="1000" baseline="0" dirty="0" smtClean="0">
                          <a:latin typeface="Arial" pitchFamily="34" charset="0"/>
                          <a:cs typeface="Arial" pitchFamily="34" charset="0"/>
                        </a:rPr>
                        <a:t>f MACS peaks</a:t>
                      </a:r>
                      <a:endParaRPr kumimoji="1" lang="ja-JP" altLang="en-US" sz="1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000" dirty="0" smtClean="0">
                          <a:latin typeface="Arial" pitchFamily="34" charset="0"/>
                          <a:cs typeface="Arial" pitchFamily="34" charset="0"/>
                        </a:rPr>
                        <a:t>91,412</a:t>
                      </a:r>
                      <a:endParaRPr kumimoji="1" lang="ja-JP" altLang="en-US" sz="1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000" dirty="0" smtClean="0">
                          <a:latin typeface="Arial" pitchFamily="34" charset="0"/>
                          <a:cs typeface="Arial" pitchFamily="34" charset="0"/>
                        </a:rPr>
                        <a:t>106,309</a:t>
                      </a:r>
                      <a:endParaRPr kumimoji="1" lang="ja-JP" altLang="en-US" sz="1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000" dirty="0" smtClean="0">
                          <a:latin typeface="Arial" pitchFamily="34" charset="0"/>
                          <a:cs typeface="Arial" pitchFamily="34" charset="0"/>
                        </a:rPr>
                        <a:t>100,902</a:t>
                      </a:r>
                      <a:endParaRPr kumimoji="1" lang="ja-JP" altLang="en-US" sz="1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000" dirty="0" smtClean="0">
                          <a:latin typeface="Arial" pitchFamily="34" charset="0"/>
                          <a:cs typeface="Arial" pitchFamily="34" charset="0"/>
                        </a:rPr>
                        <a:t>78,056</a:t>
                      </a:r>
                      <a:endParaRPr kumimoji="1" lang="ja-JP" altLang="en-US" sz="1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5548">
                <a:tc rowSpan="2">
                  <a:txBody>
                    <a:bodyPr/>
                    <a:lstStyle/>
                    <a:p>
                      <a:r>
                        <a:rPr kumimoji="1" lang="en-US" altLang="ja-JP" sz="1000" dirty="0" smtClean="0">
                          <a:latin typeface="Arial" pitchFamily="34" charset="0"/>
                          <a:cs typeface="Arial" pitchFamily="34" charset="0"/>
                        </a:rPr>
                        <a:t>H3K4me3</a:t>
                      </a:r>
                      <a:endParaRPr kumimoji="1" lang="ja-JP" altLang="en-US" sz="1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000" baseline="0" dirty="0" smtClean="0">
                          <a:latin typeface="Arial" pitchFamily="34" charset="0"/>
                          <a:cs typeface="Arial" pitchFamily="34" charset="0"/>
                        </a:rPr>
                        <a:t>Number of used reads</a:t>
                      </a:r>
                      <a:endParaRPr kumimoji="1" lang="ja-JP" altLang="en-US" sz="1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000" dirty="0" smtClean="0">
                          <a:latin typeface="Arial" pitchFamily="34" charset="0"/>
                          <a:cs typeface="Arial" pitchFamily="34" charset="0"/>
                        </a:rPr>
                        <a:t>15,279,900</a:t>
                      </a:r>
                      <a:endParaRPr kumimoji="1" lang="ja-JP" altLang="en-US" sz="1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000" dirty="0" smtClean="0">
                          <a:latin typeface="Arial" pitchFamily="34" charset="0"/>
                          <a:cs typeface="Arial" pitchFamily="34" charset="0"/>
                        </a:rPr>
                        <a:t>9,926,213</a:t>
                      </a:r>
                      <a:endParaRPr kumimoji="1" lang="ja-JP" altLang="en-US" sz="1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000" dirty="0" smtClean="0">
                          <a:latin typeface="Arial" pitchFamily="34" charset="0"/>
                          <a:cs typeface="Arial" pitchFamily="34" charset="0"/>
                        </a:rPr>
                        <a:t>22,520,220</a:t>
                      </a:r>
                      <a:endParaRPr kumimoji="1" lang="ja-JP" altLang="en-US" sz="1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000" dirty="0" smtClean="0">
                          <a:latin typeface="Arial" pitchFamily="34" charset="0"/>
                          <a:cs typeface="Arial" pitchFamily="34" charset="0"/>
                        </a:rPr>
                        <a:t>20,653,434</a:t>
                      </a:r>
                      <a:endParaRPr kumimoji="1" lang="ja-JP" altLang="en-US" sz="1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5548">
                <a:tc vMerge="1">
                  <a:txBody>
                    <a:bodyPr/>
                    <a:lstStyle/>
                    <a:p>
                      <a:endParaRPr kumimoji="1" lang="ja-JP" altLang="en-US" sz="1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000" dirty="0" smtClean="0">
                          <a:latin typeface="Arial" pitchFamily="34" charset="0"/>
                          <a:cs typeface="Arial" pitchFamily="34" charset="0"/>
                        </a:rPr>
                        <a:t>Number o</a:t>
                      </a:r>
                      <a:r>
                        <a:rPr kumimoji="1" lang="en-US" altLang="ja-JP" sz="1000" baseline="0" dirty="0" smtClean="0">
                          <a:latin typeface="Arial" pitchFamily="34" charset="0"/>
                          <a:cs typeface="Arial" pitchFamily="34" charset="0"/>
                        </a:rPr>
                        <a:t>f MACS peaks</a:t>
                      </a:r>
                      <a:endParaRPr kumimoji="1" lang="ja-JP" altLang="en-US" sz="1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000" dirty="0" smtClean="0">
                          <a:latin typeface="Arial" pitchFamily="34" charset="0"/>
                          <a:cs typeface="Arial" pitchFamily="34" charset="0"/>
                        </a:rPr>
                        <a:t>16,917</a:t>
                      </a:r>
                      <a:endParaRPr kumimoji="1" lang="ja-JP" altLang="en-US" sz="1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000" dirty="0" smtClean="0">
                          <a:latin typeface="Arial" pitchFamily="34" charset="0"/>
                          <a:cs typeface="Arial" pitchFamily="34" charset="0"/>
                        </a:rPr>
                        <a:t>14,172</a:t>
                      </a:r>
                      <a:endParaRPr kumimoji="1" lang="ja-JP" altLang="en-US" sz="1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000" dirty="0" smtClean="0">
                          <a:latin typeface="Arial" pitchFamily="34" charset="0"/>
                          <a:cs typeface="Arial" pitchFamily="34" charset="0"/>
                        </a:rPr>
                        <a:t>13,829</a:t>
                      </a:r>
                      <a:endParaRPr kumimoji="1" lang="ja-JP" altLang="en-US" sz="1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000" dirty="0" smtClean="0">
                          <a:latin typeface="Arial" pitchFamily="34" charset="0"/>
                          <a:cs typeface="Arial" pitchFamily="34" charset="0"/>
                        </a:rPr>
                        <a:t>15,698</a:t>
                      </a:r>
                      <a:endParaRPr kumimoji="1" lang="ja-JP" altLang="en-US" sz="1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5548">
                <a:tc rowSpan="2">
                  <a:txBody>
                    <a:bodyPr/>
                    <a:lstStyle/>
                    <a:p>
                      <a:r>
                        <a:rPr kumimoji="1" lang="en-US" altLang="ja-JP" sz="1000" dirty="0" smtClean="0">
                          <a:latin typeface="Arial" pitchFamily="34" charset="0"/>
                          <a:cs typeface="Arial" pitchFamily="34" charset="0"/>
                        </a:rPr>
                        <a:t>H3K27Ac</a:t>
                      </a:r>
                      <a:endParaRPr kumimoji="1" lang="ja-JP" altLang="en-US" sz="1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000" baseline="0" dirty="0" smtClean="0">
                          <a:latin typeface="Arial" pitchFamily="34" charset="0"/>
                          <a:cs typeface="Arial" pitchFamily="34" charset="0"/>
                        </a:rPr>
                        <a:t>Number of used reads</a:t>
                      </a:r>
                      <a:endParaRPr kumimoji="1" lang="ja-JP" altLang="en-US" sz="1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000" dirty="0" smtClean="0">
                          <a:latin typeface="Arial" pitchFamily="34" charset="0"/>
                          <a:cs typeface="Arial" pitchFamily="34" charset="0"/>
                        </a:rPr>
                        <a:t>9,904,703</a:t>
                      </a:r>
                      <a:endParaRPr kumimoji="1" lang="ja-JP" altLang="en-US" sz="1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000" dirty="0" smtClean="0">
                          <a:latin typeface="Arial" pitchFamily="34" charset="0"/>
                          <a:cs typeface="Arial" pitchFamily="34" charset="0"/>
                        </a:rPr>
                        <a:t>32,718,928</a:t>
                      </a:r>
                      <a:endParaRPr kumimoji="1" lang="ja-JP" altLang="en-US" sz="1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000" dirty="0" smtClean="0">
                          <a:latin typeface="Arial" pitchFamily="34" charset="0"/>
                          <a:cs typeface="Arial" pitchFamily="34" charset="0"/>
                        </a:rPr>
                        <a:t>62,651,043</a:t>
                      </a:r>
                      <a:endParaRPr kumimoji="1" lang="ja-JP" altLang="en-US" sz="1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000" dirty="0" smtClean="0">
                          <a:latin typeface="Arial" pitchFamily="34" charset="0"/>
                          <a:cs typeface="Arial" pitchFamily="34" charset="0"/>
                        </a:rPr>
                        <a:t>31,876,276</a:t>
                      </a:r>
                      <a:endParaRPr kumimoji="1" lang="ja-JP" altLang="en-US" sz="1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5548">
                <a:tc vMerge="1">
                  <a:txBody>
                    <a:bodyPr/>
                    <a:lstStyle/>
                    <a:p>
                      <a:endParaRPr kumimoji="1" lang="ja-JP" altLang="en-US" sz="1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000" dirty="0" smtClean="0">
                          <a:latin typeface="Arial" pitchFamily="34" charset="0"/>
                          <a:cs typeface="Arial" pitchFamily="34" charset="0"/>
                        </a:rPr>
                        <a:t>Number o</a:t>
                      </a:r>
                      <a:r>
                        <a:rPr kumimoji="1" lang="en-US" altLang="ja-JP" sz="1000" baseline="0" dirty="0" smtClean="0">
                          <a:latin typeface="Arial" pitchFamily="34" charset="0"/>
                          <a:cs typeface="Arial" pitchFamily="34" charset="0"/>
                        </a:rPr>
                        <a:t>f MACS peaks</a:t>
                      </a:r>
                      <a:endParaRPr kumimoji="1" lang="ja-JP" altLang="en-US" sz="1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000" dirty="0" smtClean="0">
                          <a:latin typeface="Arial" pitchFamily="34" charset="0"/>
                          <a:cs typeface="Arial" pitchFamily="34" charset="0"/>
                        </a:rPr>
                        <a:t>24,332</a:t>
                      </a:r>
                      <a:endParaRPr kumimoji="1" lang="ja-JP" altLang="en-US" sz="1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000" dirty="0" smtClean="0">
                          <a:latin typeface="Arial" pitchFamily="34" charset="0"/>
                          <a:cs typeface="Arial" pitchFamily="34" charset="0"/>
                        </a:rPr>
                        <a:t>35,877</a:t>
                      </a:r>
                      <a:endParaRPr kumimoji="1" lang="ja-JP" altLang="en-US" sz="1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000" dirty="0" smtClean="0">
                          <a:latin typeface="Arial" pitchFamily="34" charset="0"/>
                          <a:cs typeface="Arial" pitchFamily="34" charset="0"/>
                        </a:rPr>
                        <a:t>56,492</a:t>
                      </a:r>
                      <a:endParaRPr kumimoji="1" lang="ja-JP" altLang="en-US" sz="1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000" dirty="0" smtClean="0">
                          <a:latin typeface="Arial" pitchFamily="34" charset="0"/>
                          <a:cs typeface="Arial" pitchFamily="34" charset="0"/>
                        </a:rPr>
                        <a:t>39,646</a:t>
                      </a:r>
                      <a:endParaRPr kumimoji="1" lang="ja-JP" altLang="en-US" sz="1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5548">
                <a:tc rowSpan="2">
                  <a:txBody>
                    <a:bodyPr/>
                    <a:lstStyle/>
                    <a:p>
                      <a:r>
                        <a:rPr kumimoji="1" lang="en-US" altLang="ja-JP" sz="1000" dirty="0" err="1" smtClean="0">
                          <a:latin typeface="Arial" pitchFamily="34" charset="0"/>
                          <a:cs typeface="Arial" pitchFamily="34" charset="0"/>
                        </a:rPr>
                        <a:t>Pol</a:t>
                      </a:r>
                      <a:r>
                        <a:rPr kumimoji="1" lang="ja-JP" altLang="en-US" sz="1000" baseline="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kumimoji="1" lang="en-US" altLang="ja-JP" sz="1000" dirty="0" smtClean="0">
                          <a:latin typeface="Arial" pitchFamily="34" charset="0"/>
                          <a:cs typeface="Arial" pitchFamily="34" charset="0"/>
                        </a:rPr>
                        <a:t>II</a:t>
                      </a:r>
                      <a:endParaRPr kumimoji="1" lang="ja-JP" altLang="en-US" sz="1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000" baseline="0" dirty="0" smtClean="0">
                          <a:latin typeface="Arial" pitchFamily="34" charset="0"/>
                          <a:cs typeface="Arial" pitchFamily="34" charset="0"/>
                        </a:rPr>
                        <a:t>Number of used reads</a:t>
                      </a:r>
                      <a:endParaRPr kumimoji="1" lang="ja-JP" altLang="en-US" sz="1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000" dirty="0" smtClean="0">
                          <a:latin typeface="Arial" pitchFamily="34" charset="0"/>
                          <a:cs typeface="Arial" pitchFamily="34" charset="0"/>
                        </a:rPr>
                        <a:t>14,471,858</a:t>
                      </a:r>
                      <a:endParaRPr kumimoji="1" lang="ja-JP" altLang="en-US" sz="1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000" dirty="0" smtClean="0">
                          <a:latin typeface="Arial" pitchFamily="34" charset="0"/>
                          <a:cs typeface="Arial" pitchFamily="34" charset="0"/>
                        </a:rPr>
                        <a:t>9,926,213</a:t>
                      </a:r>
                      <a:endParaRPr kumimoji="1" lang="ja-JP" altLang="en-US" sz="1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000" dirty="0" smtClean="0">
                          <a:latin typeface="Arial" pitchFamily="34" charset="0"/>
                          <a:cs typeface="Arial" pitchFamily="34" charset="0"/>
                        </a:rPr>
                        <a:t>139,395,594</a:t>
                      </a:r>
                      <a:endParaRPr kumimoji="1" lang="ja-JP" altLang="en-US" sz="1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000" dirty="0" smtClean="0">
                          <a:latin typeface="Arial" pitchFamily="34" charset="0"/>
                          <a:cs typeface="Arial" pitchFamily="34" charset="0"/>
                        </a:rPr>
                        <a:t>35,905,171</a:t>
                      </a:r>
                      <a:endParaRPr kumimoji="1" lang="ja-JP" altLang="en-US" sz="1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5548">
                <a:tc vMerge="1">
                  <a:txBody>
                    <a:bodyPr/>
                    <a:lstStyle/>
                    <a:p>
                      <a:endParaRPr kumimoji="1" lang="ja-JP" altLang="en-US" sz="1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000" dirty="0" smtClean="0">
                          <a:latin typeface="Arial" pitchFamily="34" charset="0"/>
                          <a:cs typeface="Arial" pitchFamily="34" charset="0"/>
                        </a:rPr>
                        <a:t>Number o</a:t>
                      </a:r>
                      <a:r>
                        <a:rPr kumimoji="1" lang="en-US" altLang="ja-JP" sz="1000" baseline="0" dirty="0" smtClean="0">
                          <a:latin typeface="Arial" pitchFamily="34" charset="0"/>
                          <a:cs typeface="Arial" pitchFamily="34" charset="0"/>
                        </a:rPr>
                        <a:t>f MACS peaks</a:t>
                      </a:r>
                      <a:endParaRPr kumimoji="1" lang="ja-JP" altLang="en-US" sz="1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000" dirty="0" smtClean="0">
                          <a:latin typeface="Arial" pitchFamily="34" charset="0"/>
                          <a:cs typeface="Arial" pitchFamily="34" charset="0"/>
                        </a:rPr>
                        <a:t>32,865</a:t>
                      </a:r>
                      <a:endParaRPr kumimoji="1" lang="ja-JP" altLang="en-US" sz="1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000" dirty="0" smtClean="0">
                          <a:latin typeface="Arial" pitchFamily="34" charset="0"/>
                          <a:cs typeface="Arial" pitchFamily="34" charset="0"/>
                        </a:rPr>
                        <a:t>25,175</a:t>
                      </a:r>
                      <a:endParaRPr kumimoji="1" lang="ja-JP" altLang="en-US" sz="1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000" dirty="0" smtClean="0">
                          <a:latin typeface="Arial" pitchFamily="34" charset="0"/>
                          <a:cs typeface="Arial" pitchFamily="34" charset="0"/>
                        </a:rPr>
                        <a:t>11,395</a:t>
                      </a:r>
                      <a:endParaRPr kumimoji="1" lang="ja-JP" altLang="en-US" sz="1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000" dirty="0" smtClean="0">
                          <a:latin typeface="Arial" pitchFamily="34" charset="0"/>
                          <a:cs typeface="Arial" pitchFamily="34" charset="0"/>
                        </a:rPr>
                        <a:t>23,836</a:t>
                      </a:r>
                      <a:endParaRPr kumimoji="1" lang="ja-JP" altLang="en-US" sz="1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5548">
                <a:tc rowSpan="2">
                  <a:txBody>
                    <a:bodyPr/>
                    <a:lstStyle/>
                    <a:p>
                      <a:r>
                        <a:rPr kumimoji="1" lang="en-US" altLang="ja-JP" sz="1000" dirty="0" smtClean="0">
                          <a:latin typeface="Arial" pitchFamily="34" charset="0"/>
                          <a:cs typeface="Arial" pitchFamily="34" charset="0"/>
                        </a:rPr>
                        <a:t>H3K36me3</a:t>
                      </a:r>
                      <a:endParaRPr kumimoji="1" lang="ja-JP" altLang="en-US" sz="1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000" baseline="0" dirty="0" smtClean="0">
                          <a:latin typeface="Arial" pitchFamily="34" charset="0"/>
                          <a:cs typeface="Arial" pitchFamily="34" charset="0"/>
                        </a:rPr>
                        <a:t>Number of used reads</a:t>
                      </a:r>
                      <a:endParaRPr kumimoji="1" lang="ja-JP" altLang="en-US" sz="1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000" dirty="0" smtClean="0">
                          <a:latin typeface="Arial" pitchFamily="34" charset="0"/>
                          <a:cs typeface="Arial" pitchFamily="34" charset="0"/>
                        </a:rPr>
                        <a:t>42,143,304</a:t>
                      </a:r>
                      <a:endParaRPr kumimoji="1" lang="ja-JP" altLang="en-US" sz="1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000" dirty="0" smtClean="0">
                          <a:latin typeface="Arial" pitchFamily="34" charset="0"/>
                          <a:cs typeface="Arial" pitchFamily="34" charset="0"/>
                        </a:rPr>
                        <a:t>45,931,584</a:t>
                      </a:r>
                      <a:endParaRPr kumimoji="1" lang="ja-JP" altLang="en-US" sz="1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000" dirty="0" smtClean="0">
                          <a:latin typeface="Arial" pitchFamily="34" charset="0"/>
                          <a:cs typeface="Arial" pitchFamily="34" charset="0"/>
                        </a:rPr>
                        <a:t>34,927,046</a:t>
                      </a:r>
                      <a:endParaRPr kumimoji="1" lang="ja-JP" altLang="en-US" sz="1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000" dirty="0" smtClean="0">
                          <a:latin typeface="Arial" pitchFamily="34" charset="0"/>
                          <a:cs typeface="Arial" pitchFamily="34" charset="0"/>
                        </a:rPr>
                        <a:t>13,828,184</a:t>
                      </a:r>
                      <a:endParaRPr kumimoji="1" lang="ja-JP" altLang="en-US" sz="1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5548">
                <a:tc vMerge="1">
                  <a:txBody>
                    <a:bodyPr/>
                    <a:lstStyle/>
                    <a:p>
                      <a:endParaRPr kumimoji="1" lang="ja-JP" altLang="en-US" sz="1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000" dirty="0" smtClean="0">
                          <a:latin typeface="Arial" pitchFamily="34" charset="0"/>
                          <a:cs typeface="Arial" pitchFamily="34" charset="0"/>
                        </a:rPr>
                        <a:t>Number o</a:t>
                      </a:r>
                      <a:r>
                        <a:rPr kumimoji="1" lang="en-US" altLang="ja-JP" sz="1000" baseline="0" dirty="0" smtClean="0">
                          <a:latin typeface="Arial" pitchFamily="34" charset="0"/>
                          <a:cs typeface="Arial" pitchFamily="34" charset="0"/>
                        </a:rPr>
                        <a:t>f MACS peaks</a:t>
                      </a:r>
                      <a:endParaRPr kumimoji="1" lang="ja-JP" altLang="en-US" sz="1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000" dirty="0" smtClean="0">
                          <a:latin typeface="Arial" pitchFamily="34" charset="0"/>
                          <a:cs typeface="Arial" pitchFamily="34" charset="0"/>
                        </a:rPr>
                        <a:t>101,691</a:t>
                      </a:r>
                      <a:endParaRPr kumimoji="1" lang="ja-JP" altLang="en-US" sz="1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000" dirty="0" smtClean="0">
                          <a:latin typeface="Arial" pitchFamily="34" charset="0"/>
                          <a:cs typeface="Arial" pitchFamily="34" charset="0"/>
                        </a:rPr>
                        <a:t>58,624</a:t>
                      </a:r>
                      <a:endParaRPr kumimoji="1" lang="ja-JP" altLang="en-US" sz="1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000" dirty="0" smtClean="0">
                          <a:latin typeface="Arial" pitchFamily="34" charset="0"/>
                          <a:cs typeface="Arial" pitchFamily="34" charset="0"/>
                        </a:rPr>
                        <a:t>76,265</a:t>
                      </a:r>
                      <a:endParaRPr kumimoji="1" lang="ja-JP" altLang="en-US" sz="1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000" dirty="0" smtClean="0">
                          <a:latin typeface="Arial" pitchFamily="34" charset="0"/>
                          <a:cs typeface="Arial" pitchFamily="34" charset="0"/>
                        </a:rPr>
                        <a:t>47,560</a:t>
                      </a:r>
                      <a:endParaRPr kumimoji="1" lang="ja-JP" altLang="en-US" sz="1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5548">
                <a:tc rowSpan="2">
                  <a:txBody>
                    <a:bodyPr/>
                    <a:lstStyle/>
                    <a:p>
                      <a:r>
                        <a:rPr kumimoji="1" lang="en-US" altLang="ja-JP" sz="1000" dirty="0" smtClean="0">
                          <a:latin typeface="Arial" pitchFamily="34" charset="0"/>
                          <a:cs typeface="Arial" pitchFamily="34" charset="0"/>
                        </a:rPr>
                        <a:t>CTD-PS2</a:t>
                      </a:r>
                      <a:endParaRPr kumimoji="1" lang="ja-JP" altLang="en-US" sz="1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000" baseline="0" dirty="0" smtClean="0">
                          <a:latin typeface="Arial" pitchFamily="34" charset="0"/>
                          <a:cs typeface="Arial" pitchFamily="34" charset="0"/>
                        </a:rPr>
                        <a:t>Number of used reads</a:t>
                      </a:r>
                      <a:endParaRPr kumimoji="1" lang="ja-JP" altLang="en-US" sz="1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000" dirty="0" smtClean="0">
                          <a:latin typeface="Arial" pitchFamily="34" charset="0"/>
                          <a:cs typeface="Arial" pitchFamily="34" charset="0"/>
                        </a:rPr>
                        <a:t>40,176,827</a:t>
                      </a:r>
                      <a:endParaRPr kumimoji="1" lang="ja-JP" altLang="en-US" sz="1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000" dirty="0" smtClean="0">
                          <a:latin typeface="Arial" pitchFamily="34" charset="0"/>
                          <a:cs typeface="Arial" pitchFamily="34" charset="0"/>
                        </a:rPr>
                        <a:t>46,185,168</a:t>
                      </a:r>
                      <a:endParaRPr kumimoji="1" lang="ja-JP" altLang="en-US" sz="1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000" dirty="0" smtClean="0">
                          <a:latin typeface="Arial" pitchFamily="34" charset="0"/>
                          <a:cs typeface="Arial" pitchFamily="34" charset="0"/>
                        </a:rPr>
                        <a:t>38,011,086</a:t>
                      </a:r>
                      <a:endParaRPr kumimoji="1" lang="ja-JP" altLang="en-US" sz="1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000" dirty="0" smtClean="0">
                          <a:latin typeface="Arial" pitchFamily="34" charset="0"/>
                          <a:cs typeface="Arial" pitchFamily="34" charset="0"/>
                        </a:rPr>
                        <a:t>20,263,552</a:t>
                      </a:r>
                      <a:endParaRPr kumimoji="1" lang="ja-JP" altLang="en-US" sz="1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5548">
                <a:tc vMerge="1">
                  <a:txBody>
                    <a:bodyPr/>
                    <a:lstStyle/>
                    <a:p>
                      <a:endParaRPr kumimoji="1" lang="ja-JP" altLang="en-US" sz="1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000" dirty="0" smtClean="0">
                          <a:latin typeface="Arial" pitchFamily="34" charset="0"/>
                          <a:cs typeface="Arial" pitchFamily="34" charset="0"/>
                        </a:rPr>
                        <a:t>Number o</a:t>
                      </a:r>
                      <a:r>
                        <a:rPr kumimoji="1" lang="en-US" altLang="ja-JP" sz="1000" baseline="0" dirty="0" smtClean="0">
                          <a:latin typeface="Arial" pitchFamily="34" charset="0"/>
                          <a:cs typeface="Arial" pitchFamily="34" charset="0"/>
                        </a:rPr>
                        <a:t>f MACS peaks</a:t>
                      </a:r>
                      <a:endParaRPr kumimoji="1" lang="ja-JP" altLang="en-US" sz="1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dirty="0" smtClean="0">
                          <a:latin typeface="Arial" pitchFamily="34" charset="0"/>
                          <a:cs typeface="Arial" pitchFamily="34" charset="0"/>
                        </a:rPr>
                        <a:t>24,686</a:t>
                      </a:r>
                      <a:endParaRPr kumimoji="1" lang="ja-JP" altLang="en-US" sz="1000" dirty="0" smtClean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000" dirty="0" smtClean="0">
                          <a:latin typeface="Arial" pitchFamily="34" charset="0"/>
                          <a:cs typeface="Arial" pitchFamily="34" charset="0"/>
                        </a:rPr>
                        <a:t>14,379</a:t>
                      </a:r>
                      <a:endParaRPr kumimoji="1" lang="ja-JP" altLang="en-US" sz="1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000" dirty="0" smtClean="0">
                          <a:latin typeface="Arial" pitchFamily="34" charset="0"/>
                          <a:cs typeface="Arial" pitchFamily="34" charset="0"/>
                        </a:rPr>
                        <a:t>7,288</a:t>
                      </a:r>
                      <a:endParaRPr kumimoji="1" lang="ja-JP" altLang="en-US" sz="1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000" dirty="0" smtClean="0">
                          <a:latin typeface="Arial" pitchFamily="34" charset="0"/>
                          <a:cs typeface="Arial" pitchFamily="34" charset="0"/>
                        </a:rPr>
                        <a:t>9,965</a:t>
                      </a:r>
                      <a:endParaRPr kumimoji="1" lang="ja-JP" altLang="en-US" sz="1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5548">
                <a:tc rowSpan="2">
                  <a:txBody>
                    <a:bodyPr/>
                    <a:lstStyle/>
                    <a:p>
                      <a:r>
                        <a:rPr kumimoji="1" lang="en-US" altLang="ja-JP" sz="1000" dirty="0" smtClean="0">
                          <a:latin typeface="Arial" pitchFamily="34" charset="0"/>
                          <a:cs typeface="Arial" pitchFamily="34" charset="0"/>
                        </a:rPr>
                        <a:t>Rad21</a:t>
                      </a:r>
                      <a:endParaRPr kumimoji="1" lang="ja-JP" altLang="en-US" sz="1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000" baseline="0" dirty="0" smtClean="0">
                          <a:latin typeface="Arial" pitchFamily="34" charset="0"/>
                          <a:cs typeface="Arial" pitchFamily="34" charset="0"/>
                        </a:rPr>
                        <a:t>Number of used reads</a:t>
                      </a:r>
                      <a:endParaRPr kumimoji="1" lang="ja-JP" altLang="en-US" sz="1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000" dirty="0" smtClean="0">
                          <a:latin typeface="Arial" pitchFamily="34" charset="0"/>
                          <a:cs typeface="Arial" pitchFamily="34" charset="0"/>
                        </a:rPr>
                        <a:t>49,777,780</a:t>
                      </a:r>
                      <a:endParaRPr kumimoji="1" lang="ja-JP" altLang="en-US" sz="1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000" dirty="0" smtClean="0">
                          <a:latin typeface="Arial" pitchFamily="34" charset="0"/>
                          <a:cs typeface="Arial" pitchFamily="34" charset="0"/>
                        </a:rPr>
                        <a:t>55,483,641</a:t>
                      </a:r>
                      <a:endParaRPr kumimoji="1" lang="ja-JP" altLang="en-US" sz="1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000" dirty="0" smtClean="0">
                          <a:latin typeface="Arial" pitchFamily="34" charset="0"/>
                          <a:cs typeface="Arial" pitchFamily="34" charset="0"/>
                        </a:rPr>
                        <a:t>39,470,089</a:t>
                      </a:r>
                      <a:endParaRPr kumimoji="1" lang="ja-JP" altLang="en-US" sz="1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000" dirty="0" smtClean="0">
                          <a:latin typeface="Arial" pitchFamily="34" charset="0"/>
                          <a:cs typeface="Arial" pitchFamily="34" charset="0"/>
                        </a:rPr>
                        <a:t>7,724,200</a:t>
                      </a:r>
                      <a:endParaRPr kumimoji="1" lang="ja-JP" altLang="en-US" sz="1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5548">
                <a:tc vMerge="1">
                  <a:txBody>
                    <a:bodyPr/>
                    <a:lstStyle/>
                    <a:p>
                      <a:endParaRPr kumimoji="1" lang="ja-JP" altLang="en-US" sz="1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000" dirty="0" smtClean="0">
                          <a:latin typeface="Arial" pitchFamily="34" charset="0"/>
                          <a:cs typeface="Arial" pitchFamily="34" charset="0"/>
                        </a:rPr>
                        <a:t>Number o</a:t>
                      </a:r>
                      <a:r>
                        <a:rPr kumimoji="1" lang="en-US" altLang="ja-JP" sz="1000" baseline="0" dirty="0" smtClean="0">
                          <a:latin typeface="Arial" pitchFamily="34" charset="0"/>
                          <a:cs typeface="Arial" pitchFamily="34" charset="0"/>
                        </a:rPr>
                        <a:t>f MACS peaks</a:t>
                      </a:r>
                      <a:endParaRPr kumimoji="1" lang="ja-JP" altLang="en-US" sz="1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000" dirty="0" smtClean="0">
                          <a:latin typeface="Arial" pitchFamily="34" charset="0"/>
                          <a:cs typeface="Arial" pitchFamily="34" charset="0"/>
                        </a:rPr>
                        <a:t>43,108</a:t>
                      </a:r>
                      <a:endParaRPr kumimoji="1" lang="ja-JP" altLang="en-US" sz="1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000" dirty="0" smtClean="0">
                          <a:latin typeface="Arial" pitchFamily="34" charset="0"/>
                          <a:cs typeface="Arial" pitchFamily="34" charset="0"/>
                        </a:rPr>
                        <a:t>37,792</a:t>
                      </a:r>
                      <a:endParaRPr kumimoji="1" lang="ja-JP" altLang="en-US" sz="1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000" dirty="0" smtClean="0">
                          <a:latin typeface="Arial" pitchFamily="34" charset="0"/>
                          <a:cs typeface="Arial" pitchFamily="34" charset="0"/>
                        </a:rPr>
                        <a:t>77,372</a:t>
                      </a:r>
                      <a:endParaRPr kumimoji="1" lang="ja-JP" altLang="en-US" sz="1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000" dirty="0" smtClean="0">
                          <a:latin typeface="Arial" pitchFamily="34" charset="0"/>
                          <a:cs typeface="Arial" pitchFamily="34" charset="0"/>
                        </a:rPr>
                        <a:t>5,634</a:t>
                      </a:r>
                      <a:endParaRPr kumimoji="1" lang="ja-JP" altLang="en-US" sz="1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5548">
                <a:tc rowSpan="2">
                  <a:txBody>
                    <a:bodyPr/>
                    <a:lstStyle/>
                    <a:p>
                      <a:r>
                        <a:rPr kumimoji="1" lang="en-US" altLang="ja-JP" sz="1000" smtClean="0">
                          <a:latin typeface="Arial" pitchFamily="34" charset="0"/>
                          <a:cs typeface="Arial" pitchFamily="34" charset="0"/>
                        </a:rPr>
                        <a:t>CTCF</a:t>
                      </a:r>
                      <a:endParaRPr kumimoji="1" lang="ja-JP" altLang="en-US" sz="1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000" baseline="0" dirty="0" smtClean="0">
                          <a:latin typeface="Arial" pitchFamily="34" charset="0"/>
                          <a:cs typeface="Arial" pitchFamily="34" charset="0"/>
                        </a:rPr>
                        <a:t>Number of used reads</a:t>
                      </a:r>
                      <a:endParaRPr kumimoji="1" lang="ja-JP" altLang="en-US" sz="1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000" dirty="0" smtClean="0">
                          <a:latin typeface="Arial" pitchFamily="34" charset="0"/>
                          <a:cs typeface="Arial" pitchFamily="34" charset="0"/>
                        </a:rPr>
                        <a:t>40,743,100</a:t>
                      </a:r>
                      <a:endParaRPr kumimoji="1" lang="ja-JP" altLang="en-US" sz="1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000" dirty="0" smtClean="0">
                          <a:latin typeface="Arial" pitchFamily="34" charset="0"/>
                          <a:cs typeface="Arial" pitchFamily="34" charset="0"/>
                        </a:rPr>
                        <a:t>29,032,630</a:t>
                      </a:r>
                      <a:endParaRPr kumimoji="1" lang="ja-JP" altLang="en-US" sz="1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000" dirty="0" smtClean="0">
                          <a:latin typeface="Arial" pitchFamily="34" charset="0"/>
                          <a:cs typeface="Arial" pitchFamily="34" charset="0"/>
                        </a:rPr>
                        <a:t>24,818,196</a:t>
                      </a:r>
                      <a:endParaRPr kumimoji="1" lang="ja-JP" altLang="en-US" sz="1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000" dirty="0" smtClean="0">
                          <a:latin typeface="Arial" pitchFamily="34" charset="0"/>
                          <a:cs typeface="Arial" pitchFamily="34" charset="0"/>
                        </a:rPr>
                        <a:t>46,715,322</a:t>
                      </a:r>
                      <a:endParaRPr kumimoji="1" lang="ja-JP" altLang="en-US" sz="1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5548">
                <a:tc vMerge="1">
                  <a:txBody>
                    <a:bodyPr/>
                    <a:lstStyle/>
                    <a:p>
                      <a:endParaRPr kumimoji="1" lang="ja-JP" altLang="en-US" sz="1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000" dirty="0" smtClean="0">
                          <a:latin typeface="Arial" pitchFamily="34" charset="0"/>
                          <a:cs typeface="Arial" pitchFamily="34" charset="0"/>
                        </a:rPr>
                        <a:t>Number o</a:t>
                      </a:r>
                      <a:r>
                        <a:rPr kumimoji="1" lang="en-US" altLang="ja-JP" sz="1000" baseline="0" dirty="0" smtClean="0">
                          <a:latin typeface="Arial" pitchFamily="34" charset="0"/>
                          <a:cs typeface="Arial" pitchFamily="34" charset="0"/>
                        </a:rPr>
                        <a:t>f MACS peaks</a:t>
                      </a:r>
                      <a:endParaRPr kumimoji="1" lang="ja-JP" altLang="en-US" sz="1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000" dirty="0" smtClean="0">
                          <a:latin typeface="Arial" pitchFamily="34" charset="0"/>
                          <a:cs typeface="Arial" pitchFamily="34" charset="0"/>
                        </a:rPr>
                        <a:t>52,241</a:t>
                      </a:r>
                      <a:endParaRPr kumimoji="1" lang="ja-JP" altLang="en-US" sz="1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000" dirty="0" smtClean="0">
                          <a:latin typeface="Arial" pitchFamily="34" charset="0"/>
                          <a:cs typeface="Arial" pitchFamily="34" charset="0"/>
                        </a:rPr>
                        <a:t>50,027</a:t>
                      </a:r>
                      <a:endParaRPr kumimoji="1" lang="ja-JP" altLang="en-US" sz="1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000" dirty="0" smtClean="0">
                          <a:latin typeface="Arial" pitchFamily="34" charset="0"/>
                          <a:cs typeface="Arial" pitchFamily="34" charset="0"/>
                        </a:rPr>
                        <a:t>51,401</a:t>
                      </a:r>
                      <a:endParaRPr kumimoji="1" lang="ja-JP" altLang="en-US" sz="1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000" dirty="0" smtClean="0">
                          <a:latin typeface="Arial" pitchFamily="34" charset="0"/>
                          <a:cs typeface="Arial" pitchFamily="34" charset="0"/>
                        </a:rPr>
                        <a:t>30,208</a:t>
                      </a:r>
                      <a:endParaRPr kumimoji="1" lang="ja-JP" altLang="en-US" sz="1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5548">
                <a:tc rowSpan="2">
                  <a:txBody>
                    <a:bodyPr/>
                    <a:lstStyle/>
                    <a:p>
                      <a:r>
                        <a:rPr kumimoji="1" lang="en-US" altLang="ja-JP" sz="1000" dirty="0" smtClean="0">
                          <a:latin typeface="Arial" pitchFamily="34" charset="0"/>
                          <a:cs typeface="Arial" pitchFamily="34" charset="0"/>
                        </a:rPr>
                        <a:t>H3K27me3</a:t>
                      </a:r>
                      <a:endParaRPr kumimoji="1" lang="ja-JP" altLang="en-US" sz="1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000" baseline="0" dirty="0" smtClean="0">
                          <a:latin typeface="Arial" pitchFamily="34" charset="0"/>
                          <a:cs typeface="Arial" pitchFamily="34" charset="0"/>
                        </a:rPr>
                        <a:t>Number of used reads</a:t>
                      </a:r>
                      <a:endParaRPr kumimoji="1" lang="ja-JP" altLang="en-US" sz="1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000" dirty="0" smtClean="0">
                          <a:latin typeface="Arial" pitchFamily="34" charset="0"/>
                          <a:cs typeface="Arial" pitchFamily="34" charset="0"/>
                        </a:rPr>
                        <a:t>15,754,505</a:t>
                      </a:r>
                      <a:endParaRPr kumimoji="1" lang="ja-JP" altLang="en-US" sz="1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000" dirty="0" smtClean="0">
                          <a:latin typeface="Arial" pitchFamily="34" charset="0"/>
                          <a:cs typeface="Arial" pitchFamily="34" charset="0"/>
                        </a:rPr>
                        <a:t>47,865,947</a:t>
                      </a:r>
                      <a:endParaRPr kumimoji="1" lang="ja-JP" altLang="en-US" sz="1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000" dirty="0" smtClean="0">
                          <a:latin typeface="Arial" pitchFamily="34" charset="0"/>
                          <a:cs typeface="Arial" pitchFamily="34" charset="0"/>
                        </a:rPr>
                        <a:t>42,484,670</a:t>
                      </a:r>
                      <a:endParaRPr kumimoji="1" lang="ja-JP" altLang="en-US" sz="1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000" dirty="0" smtClean="0">
                          <a:latin typeface="Arial" pitchFamily="34" charset="0"/>
                          <a:cs typeface="Arial" pitchFamily="34" charset="0"/>
                        </a:rPr>
                        <a:t>20,988,401</a:t>
                      </a:r>
                      <a:endParaRPr kumimoji="1" lang="ja-JP" altLang="en-US" sz="1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5548">
                <a:tc vMerge="1">
                  <a:txBody>
                    <a:bodyPr/>
                    <a:lstStyle/>
                    <a:p>
                      <a:endParaRPr kumimoji="1" lang="ja-JP" altLang="en-US" sz="1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000" dirty="0" smtClean="0">
                          <a:latin typeface="Arial" pitchFamily="34" charset="0"/>
                          <a:cs typeface="Arial" pitchFamily="34" charset="0"/>
                        </a:rPr>
                        <a:t>Number o</a:t>
                      </a:r>
                      <a:r>
                        <a:rPr kumimoji="1" lang="en-US" altLang="ja-JP" sz="1000" baseline="0" dirty="0" smtClean="0">
                          <a:latin typeface="Arial" pitchFamily="34" charset="0"/>
                          <a:cs typeface="Arial" pitchFamily="34" charset="0"/>
                        </a:rPr>
                        <a:t>f MACS peaks</a:t>
                      </a:r>
                      <a:endParaRPr kumimoji="1" lang="ja-JP" altLang="en-US" sz="1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000" dirty="0" smtClean="0">
                          <a:latin typeface="Arial" pitchFamily="34" charset="0"/>
                          <a:cs typeface="Arial" pitchFamily="34" charset="0"/>
                        </a:rPr>
                        <a:t>6,326</a:t>
                      </a:r>
                      <a:endParaRPr kumimoji="1" lang="ja-JP" altLang="en-US" sz="1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000" dirty="0" smtClean="0">
                          <a:latin typeface="Arial" pitchFamily="34" charset="0"/>
                          <a:cs typeface="Arial" pitchFamily="34" charset="0"/>
                        </a:rPr>
                        <a:t>97,553</a:t>
                      </a:r>
                      <a:endParaRPr kumimoji="1" lang="ja-JP" altLang="en-US" sz="1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000" dirty="0" smtClean="0">
                          <a:latin typeface="Arial" pitchFamily="34" charset="0"/>
                          <a:cs typeface="Arial" pitchFamily="34" charset="0"/>
                        </a:rPr>
                        <a:t>70,776</a:t>
                      </a:r>
                      <a:endParaRPr kumimoji="1" lang="ja-JP" altLang="en-US" sz="1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000" dirty="0" smtClean="0">
                          <a:latin typeface="Arial" pitchFamily="34" charset="0"/>
                          <a:cs typeface="Arial" pitchFamily="34" charset="0"/>
                        </a:rPr>
                        <a:t>51,686</a:t>
                      </a:r>
                      <a:endParaRPr kumimoji="1" lang="ja-JP" altLang="en-US" sz="1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95305" y="4013400"/>
            <a:ext cx="5116788" cy="2790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24" name="グループ化 23"/>
          <p:cNvGrpSpPr/>
          <p:nvPr/>
        </p:nvGrpSpPr>
        <p:grpSpPr>
          <a:xfrm>
            <a:off x="5877145" y="2168860"/>
            <a:ext cx="1974678" cy="1530186"/>
            <a:chOff x="5208019" y="4194069"/>
            <a:chExt cx="1974678" cy="1530186"/>
          </a:xfrm>
        </p:grpSpPr>
        <p:sp>
          <p:nvSpPr>
            <p:cNvPr id="16" name="円/楕円 15"/>
            <p:cNvSpPr/>
            <p:nvPr/>
          </p:nvSpPr>
          <p:spPr>
            <a:xfrm>
              <a:off x="5208019" y="4194069"/>
              <a:ext cx="1704241" cy="1530186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 sz="1100"/>
            </a:p>
          </p:txBody>
        </p:sp>
        <p:sp>
          <p:nvSpPr>
            <p:cNvPr id="18" name="円/楕円 17"/>
            <p:cNvSpPr/>
            <p:nvPr/>
          </p:nvSpPr>
          <p:spPr>
            <a:xfrm>
              <a:off x="6097839" y="4466145"/>
              <a:ext cx="1084858" cy="988064"/>
            </a:xfrm>
            <a:prstGeom prst="ellipse">
              <a:avLst/>
            </a:prstGeom>
            <a:solidFill>
              <a:schemeClr val="bg1">
                <a:lumMod val="85000"/>
                <a:alpha val="80000"/>
              </a:schemeClr>
            </a:solidFill>
            <a:ln>
              <a:noFill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 sz="1100"/>
            </a:p>
          </p:txBody>
        </p:sp>
      </p:grpSp>
      <p:sp>
        <p:nvSpPr>
          <p:cNvPr id="4" name="テキスト ボックス 3"/>
          <p:cNvSpPr txBox="1"/>
          <p:nvPr/>
        </p:nvSpPr>
        <p:spPr>
          <a:xfrm>
            <a:off x="251520" y="188640"/>
            <a:ext cx="4915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b="1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A</a:t>
            </a:r>
            <a:endParaRPr kumimoji="1" lang="ja-JP" altLang="en-US" b="1" dirty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206515" y="1268760"/>
            <a:ext cx="4915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b="1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B</a:t>
            </a:r>
            <a:endParaRPr kumimoji="1" lang="ja-JP" altLang="en-US" b="1" dirty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206515" y="2573905"/>
            <a:ext cx="4915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b="1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C</a:t>
            </a:r>
            <a:endParaRPr kumimoji="1" lang="ja-JP" altLang="en-US" b="1" dirty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611560" y="143635"/>
            <a:ext cx="4731028" cy="12214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6"/>
          <p:cNvPicPr>
            <a:picLocks noChangeAspect="1" noChangeArrowheads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611560" y="1313765"/>
            <a:ext cx="4680520" cy="12214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7"/>
          <p:cNvPicPr>
            <a:picLocks noChangeAspect="1" noChangeArrowheads="1"/>
          </p:cNvPicPr>
          <p:nvPr/>
        </p:nvPicPr>
        <p:blipFill>
          <a:blip r:embed="rId5" cstate="print"/>
          <a:stretch>
            <a:fillRect/>
          </a:stretch>
        </p:blipFill>
        <p:spPr bwMode="auto">
          <a:xfrm>
            <a:off x="566555" y="2618910"/>
            <a:ext cx="4680520" cy="11455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テキスト ボックス 9"/>
          <p:cNvSpPr txBox="1"/>
          <p:nvPr/>
        </p:nvSpPr>
        <p:spPr>
          <a:xfrm>
            <a:off x="5412093" y="6488668"/>
            <a:ext cx="37319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en-US" altLang="ja-JP" dirty="0" smtClean="0">
                <a:latin typeface="Arial" pitchFamily="34" charset="0"/>
                <a:cs typeface="Arial" pitchFamily="34" charset="0"/>
              </a:rPr>
              <a:t>Supplementary Figure S2</a:t>
            </a:r>
            <a:endParaRPr kumimoji="1" lang="ja-JP" altLang="en-US" dirty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2" name="グループ化 21"/>
          <p:cNvGrpSpPr/>
          <p:nvPr/>
        </p:nvGrpSpPr>
        <p:grpSpPr>
          <a:xfrm>
            <a:off x="5877145" y="278650"/>
            <a:ext cx="2070708" cy="1575190"/>
            <a:chOff x="908685" y="4572000"/>
            <a:chExt cx="2351954" cy="1897955"/>
          </a:xfrm>
        </p:grpSpPr>
        <p:sp>
          <p:nvSpPr>
            <p:cNvPr id="11" name="円/楕円 10"/>
            <p:cNvSpPr/>
            <p:nvPr/>
          </p:nvSpPr>
          <p:spPr bwMode="auto">
            <a:xfrm>
              <a:off x="908685" y="4572000"/>
              <a:ext cx="2038190" cy="1897955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 sz="1100"/>
            </a:p>
          </p:txBody>
        </p:sp>
        <p:sp>
          <p:nvSpPr>
            <p:cNvPr id="12" name="円/楕円 11"/>
            <p:cNvSpPr/>
            <p:nvPr/>
          </p:nvSpPr>
          <p:spPr bwMode="auto">
            <a:xfrm>
              <a:off x="1958839" y="4893456"/>
              <a:ext cx="1301800" cy="1253775"/>
            </a:xfrm>
            <a:prstGeom prst="ellipse">
              <a:avLst/>
            </a:prstGeom>
            <a:solidFill>
              <a:schemeClr val="bg1">
                <a:lumMod val="75000"/>
                <a:alpha val="71000"/>
              </a:schemeClr>
            </a:solidFill>
            <a:ln>
              <a:noFill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 sz="1100"/>
            </a:p>
          </p:txBody>
        </p:sp>
      </p:grpSp>
      <p:sp>
        <p:nvSpPr>
          <p:cNvPr id="13" name="テキスト ボックス 54"/>
          <p:cNvSpPr txBox="1"/>
          <p:nvPr/>
        </p:nvSpPr>
        <p:spPr>
          <a:xfrm>
            <a:off x="5607115" y="728700"/>
            <a:ext cx="1505216" cy="532121"/>
          </a:xfrm>
          <a:prstGeom prst="rect">
            <a:avLst/>
          </a:prstGeom>
          <a:noFill/>
          <a:ln w="9525" cmpd="sng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 anchor="t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en-US" altLang="ja-JP" sz="1100" dirty="0"/>
              <a:t>our 5'</a:t>
            </a:r>
            <a:r>
              <a:rPr kumimoji="1" lang="en-US" altLang="ja-JP" sz="1100" baseline="0" dirty="0"/>
              <a:t> </a:t>
            </a:r>
            <a:r>
              <a:rPr kumimoji="1" lang="en-US" altLang="ja-JP" sz="1100" dirty="0"/>
              <a:t>cluster</a:t>
            </a:r>
          </a:p>
          <a:p>
            <a:pPr algn="ctr"/>
            <a:r>
              <a:rPr kumimoji="1" lang="en-US" altLang="ja-JP" sz="1100" b="1" dirty="0">
                <a:solidFill>
                  <a:schemeClr val="tx1"/>
                </a:solidFill>
              </a:rPr>
              <a:t>&gt;</a:t>
            </a:r>
            <a:r>
              <a:rPr kumimoji="1" lang="en-US" altLang="ja-JP" sz="1100" b="1" baseline="0" dirty="0">
                <a:solidFill>
                  <a:schemeClr val="tx1"/>
                </a:solidFill>
              </a:rPr>
              <a:t> 5ppm</a:t>
            </a:r>
            <a:endParaRPr kumimoji="1" lang="en-US" altLang="ja-JP" sz="1100" b="1" dirty="0">
              <a:solidFill>
                <a:schemeClr val="tx1"/>
              </a:solidFill>
            </a:endParaRPr>
          </a:p>
          <a:p>
            <a:pPr algn="ctr"/>
            <a:r>
              <a:rPr kumimoji="1" lang="en-US" altLang="ja-JP" sz="1100" dirty="0"/>
              <a:t>32,808</a:t>
            </a:r>
            <a:endParaRPr kumimoji="1" lang="ja-JP" altLang="en-US" sz="1100" dirty="0"/>
          </a:p>
        </p:txBody>
      </p:sp>
      <p:sp>
        <p:nvSpPr>
          <p:cNvPr id="14" name="テキスト ボックス 56"/>
          <p:cNvSpPr txBox="1"/>
          <p:nvPr/>
        </p:nvSpPr>
        <p:spPr>
          <a:xfrm>
            <a:off x="7497803" y="773720"/>
            <a:ext cx="1665184" cy="565738"/>
          </a:xfrm>
          <a:prstGeom prst="rect">
            <a:avLst/>
          </a:prstGeom>
          <a:noFill/>
          <a:ln w="9525" cmpd="sng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 anchor="t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en-US" altLang="ja-JP" sz="1100" dirty="0"/>
              <a:t>GIS-RNA-PET 5' cluster</a:t>
            </a:r>
          </a:p>
          <a:p>
            <a:pPr algn="ctr"/>
            <a:r>
              <a:rPr kumimoji="1" lang="en-US" altLang="ja-JP" sz="1100" b="1" dirty="0"/>
              <a:t>&gt;</a:t>
            </a:r>
            <a:r>
              <a:rPr kumimoji="1" lang="en-US" altLang="ja-JP" sz="1100" b="1" baseline="0" dirty="0"/>
              <a:t> 5ppm</a:t>
            </a:r>
            <a:endParaRPr kumimoji="1" lang="en-US" altLang="ja-JP" sz="1100" b="1" dirty="0"/>
          </a:p>
          <a:p>
            <a:pPr algn="ctr"/>
            <a:r>
              <a:rPr kumimoji="1" lang="en-US" altLang="ja-JP" sz="1100" dirty="0"/>
              <a:t>7,564</a:t>
            </a:r>
            <a:endParaRPr kumimoji="1" lang="ja-JP" altLang="en-US" sz="1100" dirty="0"/>
          </a:p>
        </p:txBody>
      </p:sp>
      <p:sp>
        <p:nvSpPr>
          <p:cNvPr id="15" name="テキスト ボックス 57"/>
          <p:cNvSpPr txBox="1"/>
          <p:nvPr/>
        </p:nvSpPr>
        <p:spPr>
          <a:xfrm>
            <a:off x="6622422" y="932584"/>
            <a:ext cx="1235421" cy="336176"/>
          </a:xfrm>
          <a:prstGeom prst="rect">
            <a:avLst/>
          </a:prstGeom>
          <a:noFill/>
          <a:ln w="9525" cmpd="sng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 anchor="t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en-US" altLang="ja-JP" sz="1100" dirty="0" smtClean="0"/>
              <a:t>6,503 </a:t>
            </a:r>
          </a:p>
        </p:txBody>
      </p:sp>
      <p:sp>
        <p:nvSpPr>
          <p:cNvPr id="17" name="テキスト ボックス 49"/>
          <p:cNvSpPr txBox="1"/>
          <p:nvPr/>
        </p:nvSpPr>
        <p:spPr>
          <a:xfrm>
            <a:off x="5652120" y="2618910"/>
            <a:ext cx="1516316" cy="532121"/>
          </a:xfrm>
          <a:prstGeom prst="rect">
            <a:avLst/>
          </a:prstGeom>
          <a:noFill/>
          <a:ln w="9525" cmpd="sng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 anchor="t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en-US" altLang="ja-JP" sz="1100" dirty="0"/>
              <a:t>our 3'</a:t>
            </a:r>
            <a:r>
              <a:rPr kumimoji="1" lang="en-US" altLang="ja-JP" sz="1100" baseline="0" dirty="0"/>
              <a:t> </a:t>
            </a:r>
            <a:r>
              <a:rPr kumimoji="1" lang="en-US" altLang="ja-JP" sz="1100" dirty="0"/>
              <a:t>cluster</a:t>
            </a:r>
          </a:p>
          <a:p>
            <a:pPr algn="ctr"/>
            <a:r>
              <a:rPr kumimoji="1" lang="en-US" altLang="ja-JP" sz="1100" b="1" dirty="0">
                <a:solidFill>
                  <a:schemeClr val="tx1"/>
                </a:solidFill>
              </a:rPr>
              <a:t>&gt;</a:t>
            </a:r>
            <a:r>
              <a:rPr kumimoji="1" lang="en-US" altLang="ja-JP" sz="1100" b="1" baseline="0" dirty="0">
                <a:solidFill>
                  <a:schemeClr val="tx1"/>
                </a:solidFill>
              </a:rPr>
              <a:t> 5ppm</a:t>
            </a:r>
            <a:endParaRPr kumimoji="1" lang="en-US" altLang="ja-JP" sz="1100" b="1" dirty="0">
              <a:solidFill>
                <a:schemeClr val="tx1"/>
              </a:solidFill>
            </a:endParaRPr>
          </a:p>
          <a:p>
            <a:pPr algn="ctr"/>
            <a:r>
              <a:rPr kumimoji="1" lang="en-US" altLang="ja-JP" sz="1100" dirty="0"/>
              <a:t>42,945</a:t>
            </a:r>
            <a:endParaRPr kumimoji="1" lang="ja-JP" altLang="en-US" sz="1100" dirty="0"/>
          </a:p>
        </p:txBody>
      </p:sp>
      <p:sp>
        <p:nvSpPr>
          <p:cNvPr id="19" name="テキスト ボックス 52"/>
          <p:cNvSpPr txBox="1"/>
          <p:nvPr/>
        </p:nvSpPr>
        <p:spPr>
          <a:xfrm>
            <a:off x="6507215" y="2778374"/>
            <a:ext cx="1372027" cy="470606"/>
          </a:xfrm>
          <a:prstGeom prst="rect">
            <a:avLst/>
          </a:prstGeom>
          <a:noFill/>
          <a:ln w="9525" cmpd="sng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 anchor="t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en-US" altLang="ja-JP" sz="1100" dirty="0" smtClean="0"/>
              <a:t>6,274 </a:t>
            </a:r>
            <a:endParaRPr kumimoji="1" lang="ja-JP" altLang="en-US" sz="1100" dirty="0"/>
          </a:p>
        </p:txBody>
      </p:sp>
      <p:sp>
        <p:nvSpPr>
          <p:cNvPr id="20" name="テキスト ボックス 51"/>
          <p:cNvSpPr txBox="1"/>
          <p:nvPr/>
        </p:nvSpPr>
        <p:spPr>
          <a:xfrm>
            <a:off x="7272300" y="2584247"/>
            <a:ext cx="1967113" cy="565738"/>
          </a:xfrm>
          <a:prstGeom prst="rect">
            <a:avLst/>
          </a:prstGeom>
          <a:noFill/>
          <a:ln w="9525" cmpd="sng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 anchor="t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en-US" altLang="ja-JP" sz="1100" dirty="0"/>
              <a:t>GIS-RNA-PET 3' cluster</a:t>
            </a:r>
          </a:p>
          <a:p>
            <a:pPr algn="ctr"/>
            <a:r>
              <a:rPr kumimoji="1" lang="en-US" altLang="ja-JP" sz="1100" b="1" dirty="0"/>
              <a:t>&gt;</a:t>
            </a:r>
            <a:r>
              <a:rPr kumimoji="1" lang="en-US" altLang="ja-JP" sz="1100" b="1" baseline="0" dirty="0"/>
              <a:t> 5ppm</a:t>
            </a:r>
            <a:endParaRPr kumimoji="1" lang="en-US" altLang="ja-JP" sz="1100" b="1" dirty="0"/>
          </a:p>
          <a:p>
            <a:pPr algn="ctr"/>
            <a:r>
              <a:rPr kumimoji="1" lang="en-US" altLang="ja-JP" sz="1100" dirty="0"/>
              <a:t>7,624</a:t>
            </a:r>
            <a:endParaRPr kumimoji="1" lang="ja-JP" altLang="en-US" sz="1100" dirty="0"/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5475608" y="143635"/>
            <a:ext cx="4915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b="1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D</a:t>
            </a:r>
            <a:endParaRPr kumimoji="1" lang="ja-JP" altLang="en-US" b="1" dirty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39" name="円/楕円 38"/>
          <p:cNvSpPr/>
          <p:nvPr/>
        </p:nvSpPr>
        <p:spPr>
          <a:xfrm>
            <a:off x="5742130" y="4149080"/>
            <a:ext cx="1673702" cy="1608438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kumimoji="1" lang="ja-JP" altLang="en-US" sz="1100"/>
          </a:p>
        </p:txBody>
      </p:sp>
      <p:sp>
        <p:nvSpPr>
          <p:cNvPr id="40" name="テキスト ボックス 46"/>
          <p:cNvSpPr txBox="1"/>
          <p:nvPr/>
        </p:nvSpPr>
        <p:spPr>
          <a:xfrm>
            <a:off x="5609550" y="4641033"/>
            <a:ext cx="1128272" cy="680038"/>
          </a:xfrm>
          <a:prstGeom prst="rect">
            <a:avLst/>
          </a:prstGeom>
          <a:noFill/>
          <a:ln w="9525" cmpd="sng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 anchor="t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en-US" altLang="ja-JP" sz="1100" dirty="0"/>
              <a:t>our 3'</a:t>
            </a:r>
            <a:r>
              <a:rPr kumimoji="1" lang="en-US" altLang="ja-JP" sz="1100" baseline="0" dirty="0"/>
              <a:t> </a:t>
            </a:r>
            <a:r>
              <a:rPr kumimoji="1" lang="en-US" altLang="ja-JP" sz="1100" dirty="0"/>
              <a:t>cluster</a:t>
            </a:r>
          </a:p>
          <a:p>
            <a:pPr algn="ctr"/>
            <a:r>
              <a:rPr kumimoji="1" lang="en-US" altLang="ja-JP" sz="1100" b="1" dirty="0">
                <a:solidFill>
                  <a:schemeClr val="tx1"/>
                </a:solidFill>
              </a:rPr>
              <a:t>&gt;</a:t>
            </a:r>
            <a:r>
              <a:rPr kumimoji="1" lang="en-US" altLang="ja-JP" sz="1100" b="1" baseline="0" dirty="0">
                <a:solidFill>
                  <a:schemeClr val="tx1"/>
                </a:solidFill>
              </a:rPr>
              <a:t> 5ppm</a:t>
            </a:r>
            <a:endParaRPr kumimoji="1" lang="en-US" altLang="ja-JP" sz="1100" b="1" dirty="0">
              <a:solidFill>
                <a:schemeClr val="tx1"/>
              </a:solidFill>
            </a:endParaRPr>
          </a:p>
          <a:p>
            <a:pPr algn="ctr"/>
            <a:r>
              <a:rPr kumimoji="1" lang="en-US" altLang="ja-JP" sz="1100" dirty="0"/>
              <a:t>42,945</a:t>
            </a:r>
            <a:endParaRPr kumimoji="1" lang="ja-JP" altLang="en-US" sz="1100" dirty="0"/>
          </a:p>
        </p:txBody>
      </p:sp>
      <p:sp>
        <p:nvSpPr>
          <p:cNvPr id="41" name="円/楕円 40"/>
          <p:cNvSpPr/>
          <p:nvPr/>
        </p:nvSpPr>
        <p:spPr>
          <a:xfrm>
            <a:off x="6772438" y="4149080"/>
            <a:ext cx="1625114" cy="1548284"/>
          </a:xfrm>
          <a:prstGeom prst="ellipse">
            <a:avLst/>
          </a:prstGeom>
          <a:solidFill>
            <a:schemeClr val="bg1">
              <a:lumMod val="85000"/>
              <a:alpha val="78000"/>
            </a:schemeClr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kumimoji="1" lang="ja-JP" altLang="en-US" sz="1100"/>
          </a:p>
        </p:txBody>
      </p:sp>
      <p:sp>
        <p:nvSpPr>
          <p:cNvPr id="42" name="テキスト ボックス 47"/>
          <p:cNvSpPr txBox="1"/>
          <p:nvPr/>
        </p:nvSpPr>
        <p:spPr>
          <a:xfrm>
            <a:off x="7563858" y="4599414"/>
            <a:ext cx="1239691" cy="843305"/>
          </a:xfrm>
          <a:prstGeom prst="rect">
            <a:avLst/>
          </a:prstGeom>
          <a:noFill/>
          <a:ln w="9525" cmpd="sng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 anchor="t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en-US" altLang="ja-JP" sz="1100" dirty="0"/>
              <a:t>PA-</a:t>
            </a:r>
            <a:r>
              <a:rPr kumimoji="1" lang="en-US" altLang="ja-JP" sz="1100" dirty="0" err="1"/>
              <a:t>seq</a:t>
            </a:r>
            <a:r>
              <a:rPr kumimoji="1" lang="en-US" altLang="ja-JP" sz="1100" dirty="0"/>
              <a:t> </a:t>
            </a:r>
            <a:r>
              <a:rPr kumimoji="1" lang="en-US" altLang="ja-JP" sz="1100" dirty="0" smtClean="0"/>
              <a:t> 3' </a:t>
            </a:r>
            <a:r>
              <a:rPr kumimoji="1" lang="en-US" altLang="ja-JP" sz="1100" dirty="0"/>
              <a:t>cluster</a:t>
            </a:r>
          </a:p>
          <a:p>
            <a:pPr algn="ctr"/>
            <a:r>
              <a:rPr kumimoji="1" lang="en-US" altLang="ja-JP" sz="1100" b="1" dirty="0"/>
              <a:t>&gt;</a:t>
            </a:r>
            <a:r>
              <a:rPr kumimoji="1" lang="en-US" altLang="ja-JP" sz="1100" b="1" baseline="0" dirty="0"/>
              <a:t> 5ppm</a:t>
            </a:r>
            <a:endParaRPr kumimoji="1" lang="en-US" altLang="ja-JP" sz="1100" b="1" dirty="0"/>
          </a:p>
          <a:p>
            <a:pPr algn="ctr"/>
            <a:r>
              <a:rPr kumimoji="1" lang="en-US" altLang="ja-JP" sz="1100" dirty="0"/>
              <a:t>59,692</a:t>
            </a:r>
            <a:endParaRPr kumimoji="1" lang="ja-JP" altLang="en-US" sz="1100" dirty="0"/>
          </a:p>
        </p:txBody>
      </p:sp>
      <p:sp>
        <p:nvSpPr>
          <p:cNvPr id="43" name="テキスト ボックス 48"/>
          <p:cNvSpPr txBox="1"/>
          <p:nvPr/>
        </p:nvSpPr>
        <p:spPr>
          <a:xfrm>
            <a:off x="6552220" y="4821047"/>
            <a:ext cx="1103940" cy="498163"/>
          </a:xfrm>
          <a:prstGeom prst="rect">
            <a:avLst/>
          </a:prstGeom>
          <a:noFill/>
          <a:ln w="9525" cmpd="sng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 anchor="t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en-US" altLang="ja-JP" sz="1100" dirty="0" smtClean="0"/>
              <a:t>12,250</a:t>
            </a:r>
          </a:p>
        </p:txBody>
      </p:sp>
      <p:sp>
        <p:nvSpPr>
          <p:cNvPr id="44" name="テキスト ボックス 43"/>
          <p:cNvSpPr txBox="1"/>
          <p:nvPr/>
        </p:nvSpPr>
        <p:spPr>
          <a:xfrm>
            <a:off x="5430603" y="3924055"/>
            <a:ext cx="4915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b="1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F</a:t>
            </a:r>
            <a:endParaRPr kumimoji="1" lang="ja-JP" altLang="en-US" b="1" dirty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32" name="テキスト ボックス 31"/>
          <p:cNvSpPr txBox="1"/>
          <p:nvPr/>
        </p:nvSpPr>
        <p:spPr>
          <a:xfrm>
            <a:off x="210023" y="3834045"/>
            <a:ext cx="9866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b="1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E (top)</a:t>
            </a:r>
            <a:endParaRPr kumimoji="1" lang="ja-JP" altLang="en-US" b="1" dirty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2" name="テキスト ボックス 1"/>
          <p:cNvSpPr txBox="1"/>
          <p:nvPr/>
        </p:nvSpPr>
        <p:spPr>
          <a:xfrm>
            <a:off x="1916705" y="4549763"/>
            <a:ext cx="89319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000" dirty="0" smtClean="0">
                <a:solidFill>
                  <a:srgbClr val="FF0000"/>
                </a:solidFill>
              </a:rPr>
              <a:t>TSS tags in Hs</a:t>
            </a:r>
            <a:endParaRPr kumimoji="1" lang="ja-JP" altLang="en-US" sz="1000" dirty="0">
              <a:solidFill>
                <a:srgbClr val="FF0000"/>
              </a:solidFill>
            </a:endParaRPr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1916705" y="4935126"/>
            <a:ext cx="114646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000" dirty="0" smtClean="0">
                <a:solidFill>
                  <a:srgbClr val="00B050"/>
                </a:solidFill>
              </a:rPr>
              <a:t>Random tags in Hs</a:t>
            </a:r>
            <a:endParaRPr kumimoji="1" lang="ja-JP" altLang="en-US" sz="1000" dirty="0">
              <a:solidFill>
                <a:srgbClr val="00B050"/>
              </a:solidFill>
            </a:endParaRPr>
          </a:p>
        </p:txBody>
      </p:sp>
      <p:sp>
        <p:nvSpPr>
          <p:cNvPr id="33" name="テキスト ボックス 32"/>
          <p:cNvSpPr txBox="1"/>
          <p:nvPr/>
        </p:nvSpPr>
        <p:spPr>
          <a:xfrm>
            <a:off x="3851920" y="6174305"/>
            <a:ext cx="94448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000" dirty="0" smtClean="0">
                <a:solidFill>
                  <a:srgbClr val="FF0000"/>
                </a:solidFill>
              </a:rPr>
              <a:t>TSS tags in </a:t>
            </a:r>
            <a:r>
              <a:rPr kumimoji="1" lang="en-US" altLang="ja-JP" sz="1000" dirty="0" err="1" smtClean="0">
                <a:solidFill>
                  <a:srgbClr val="FF0000"/>
                </a:solidFill>
              </a:rPr>
              <a:t>Dm</a:t>
            </a:r>
            <a:endParaRPr kumimoji="1" lang="ja-JP" altLang="en-US" sz="1000" dirty="0">
              <a:solidFill>
                <a:srgbClr val="FF0000"/>
              </a:solidFill>
            </a:endParaRPr>
          </a:p>
        </p:txBody>
      </p:sp>
      <p:sp>
        <p:nvSpPr>
          <p:cNvPr id="34" name="テキスト ボックス 33"/>
          <p:cNvSpPr txBox="1"/>
          <p:nvPr/>
        </p:nvSpPr>
        <p:spPr>
          <a:xfrm>
            <a:off x="3851477" y="5793964"/>
            <a:ext cx="119776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000" dirty="0" smtClean="0">
                <a:solidFill>
                  <a:srgbClr val="00B050"/>
                </a:solidFill>
              </a:rPr>
              <a:t>Random tags in </a:t>
            </a:r>
            <a:r>
              <a:rPr kumimoji="1" lang="en-US" altLang="ja-JP" sz="1000" dirty="0" err="1" smtClean="0">
                <a:solidFill>
                  <a:srgbClr val="00B050"/>
                </a:solidFill>
              </a:rPr>
              <a:t>Dm</a:t>
            </a:r>
            <a:endParaRPr kumimoji="1" lang="ja-JP" altLang="en-US" sz="1000" dirty="0">
              <a:solidFill>
                <a:srgbClr val="00B050"/>
              </a:solidFill>
            </a:endParaRPr>
          </a:p>
        </p:txBody>
      </p:sp>
      <p:sp>
        <p:nvSpPr>
          <p:cNvPr id="35" name="テキスト ボックス 34"/>
          <p:cNvSpPr txBox="1"/>
          <p:nvPr/>
        </p:nvSpPr>
        <p:spPr>
          <a:xfrm>
            <a:off x="1919557" y="5184195"/>
            <a:ext cx="110318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000" dirty="0" smtClean="0">
                <a:solidFill>
                  <a:schemeClr val="tx2"/>
                </a:solidFill>
              </a:rPr>
              <a:t>Gene model in Hs</a:t>
            </a:r>
            <a:endParaRPr kumimoji="1" lang="ja-JP" altLang="en-US" sz="1000" dirty="0">
              <a:solidFill>
                <a:schemeClr val="tx2"/>
              </a:solidFill>
            </a:endParaRPr>
          </a:p>
        </p:txBody>
      </p:sp>
      <p:sp>
        <p:nvSpPr>
          <p:cNvPr id="36" name="テキスト ボックス 35"/>
          <p:cNvSpPr txBox="1"/>
          <p:nvPr/>
        </p:nvSpPr>
        <p:spPr>
          <a:xfrm>
            <a:off x="1916705" y="5319153"/>
            <a:ext cx="115448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000" dirty="0" smtClean="0">
                <a:solidFill>
                  <a:schemeClr val="tx2"/>
                </a:solidFill>
              </a:rPr>
              <a:t>Gene model in </a:t>
            </a:r>
            <a:r>
              <a:rPr kumimoji="1" lang="en-US" altLang="ja-JP" sz="1000" dirty="0" err="1" smtClean="0">
                <a:solidFill>
                  <a:schemeClr val="tx2"/>
                </a:solidFill>
              </a:rPr>
              <a:t>Dm</a:t>
            </a:r>
            <a:endParaRPr kumimoji="1" lang="ja-JP" altLang="en-US" sz="1000" dirty="0">
              <a:solidFill>
                <a:schemeClr val="tx2"/>
              </a:solidFill>
            </a:endParaRPr>
          </a:p>
        </p:txBody>
      </p:sp>
      <p:sp>
        <p:nvSpPr>
          <p:cNvPr id="37" name="テキスト ボックス 36"/>
          <p:cNvSpPr txBox="1"/>
          <p:nvPr/>
        </p:nvSpPr>
        <p:spPr>
          <a:xfrm>
            <a:off x="4885443" y="5364215"/>
            <a:ext cx="72167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000" dirty="0" smtClean="0">
                <a:solidFill>
                  <a:srgbClr val="FF0000"/>
                </a:solidFill>
              </a:rPr>
              <a:t>Sequence </a:t>
            </a:r>
          </a:p>
          <a:p>
            <a:r>
              <a:rPr kumimoji="1" lang="en-US" altLang="ja-JP" sz="1000" dirty="0" smtClean="0">
                <a:solidFill>
                  <a:srgbClr val="FF0000"/>
                </a:solidFill>
              </a:rPr>
              <a:t>alignment</a:t>
            </a:r>
            <a:endParaRPr kumimoji="1" lang="ja-JP" altLang="en-US" sz="1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表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918721099"/>
              </p:ext>
            </p:extLst>
          </p:nvPr>
        </p:nvGraphicFramePr>
        <p:xfrm>
          <a:off x="341530" y="1975555"/>
          <a:ext cx="8640959" cy="43440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026384"/>
                <a:gridCol w="1026384"/>
                <a:gridCol w="1189047"/>
                <a:gridCol w="663297"/>
                <a:gridCol w="1232615"/>
                <a:gridCol w="1232615"/>
                <a:gridCol w="1100488"/>
                <a:gridCol w="1170129"/>
              </a:tblGrid>
              <a:tr h="49699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Hs tag </a:t>
                      </a:r>
                      <a:endParaRPr lang="en-US" sz="1000" u="none" strike="noStrike" dirty="0" smtClean="0"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algn="ctr" fontAlgn="ctr"/>
                      <a:r>
                        <a:rPr lang="en-US" sz="1000" u="none" strike="noStrike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(</a:t>
                      </a:r>
                      <a:r>
                        <a:rPr lang="en-US" sz="10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1:exist)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ＭＳ Ｐゴシック" panose="020B0600070205080204" pitchFamily="50" charset="-128"/>
                        <a:cs typeface="Arial" pitchFamily="34" charset="0"/>
                      </a:endParaRPr>
                    </a:p>
                  </a:txBody>
                  <a:tcPr marL="36000" marR="36000" marT="36000" marB="3600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Dm tag </a:t>
                      </a:r>
                      <a:endParaRPr lang="en-US" sz="1000" u="none" strike="noStrike" dirty="0" smtClean="0"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algn="ctr" fontAlgn="ctr"/>
                      <a:r>
                        <a:rPr lang="en-US" sz="1000" u="none" strike="noStrike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(</a:t>
                      </a:r>
                      <a:r>
                        <a:rPr lang="en-US" sz="10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1:exist)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ＭＳ Ｐゴシック" panose="020B0600070205080204" pitchFamily="50" charset="-128"/>
                        <a:cs typeface="Arial" pitchFamily="34" charset="0"/>
                      </a:endParaRPr>
                    </a:p>
                  </a:txBody>
                  <a:tcPr marL="36000" marR="36000" marT="36000" marB="3600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Base aligned</a:t>
                      </a:r>
                    </a:p>
                    <a:p>
                      <a:pPr algn="ctr" fontAlgn="ctr"/>
                      <a:r>
                        <a:rPr lang="en-US" sz="1000" u="none" strike="noStrike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(</a:t>
                      </a:r>
                      <a:r>
                        <a:rPr lang="en-US" sz="10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1:yes)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ＭＳ Ｐゴシック" panose="020B0600070205080204" pitchFamily="50" charset="-128"/>
                        <a:cs typeface="Arial" pitchFamily="34" charset="0"/>
                      </a:endParaRPr>
                    </a:p>
                  </a:txBody>
                  <a:tcPr marL="36000" marR="36000" marT="36000" marB="3600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Tags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ＭＳ Ｐゴシック" panose="020B0600070205080204" pitchFamily="50" charset="-128"/>
                        <a:cs typeface="Arial" pitchFamily="34" charset="0"/>
                      </a:endParaRPr>
                    </a:p>
                  </a:txBody>
                  <a:tcPr marL="36000" marR="36000" marT="36000" marB="3600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Number</a:t>
                      </a:r>
                      <a:r>
                        <a:rPr lang="en-US" sz="1000" u="none" strike="noStrike" baseline="0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 of genomic p</a:t>
                      </a:r>
                      <a:r>
                        <a:rPr lang="en-US" sz="1000" u="none" strike="noStrike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ositions</a:t>
                      </a:r>
                    </a:p>
                    <a:p>
                      <a:pPr algn="ctr" fontAlgn="ctr"/>
                      <a:r>
                        <a:rPr lang="en-US" sz="1000" u="none" strike="noStrike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in Hs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ＭＳ Ｐゴシック" panose="020B0600070205080204" pitchFamily="50" charset="-128"/>
                        <a:cs typeface="Arial" pitchFamily="34" charset="0"/>
                      </a:endParaRPr>
                    </a:p>
                  </a:txBody>
                  <a:tcPr marL="36000" marR="36000" marT="36000" marB="3600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Number of genomic position</a:t>
                      </a:r>
                    </a:p>
                    <a:p>
                      <a:pPr algn="ctr" fontAlgn="ctr"/>
                      <a:r>
                        <a:rPr lang="en-US" sz="1000" u="none" strike="noStrike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in Dm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ＭＳ Ｐゴシック" panose="020B0600070205080204" pitchFamily="50" charset="-128"/>
                        <a:cs typeface="Arial" pitchFamily="34" charset="0"/>
                      </a:endParaRPr>
                    </a:p>
                  </a:txBody>
                  <a:tcPr marL="36000" marR="36000" marT="36000" marB="3600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Number of Hs tags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ＭＳ Ｐゴシック" panose="020B0600070205080204" pitchFamily="50" charset="-128"/>
                        <a:cs typeface="Arial" pitchFamily="34" charset="0"/>
                      </a:endParaRPr>
                    </a:p>
                  </a:txBody>
                  <a:tcPr marL="36000" marR="36000" marT="36000" marB="3600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Number of Dm tags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ＭＳ Ｐゴシック" panose="020B0600070205080204" pitchFamily="50" charset="-128"/>
                        <a:cs typeface="Arial" pitchFamily="34" charset="0"/>
                      </a:endParaRPr>
                    </a:p>
                  </a:txBody>
                  <a:tcPr marL="36000" marR="36000" marT="36000" marB="3600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07161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altLang="ja-JP" sz="10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en-US" altLang="ja-JP" sz="10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ＭＳ Ｐゴシック" panose="020B0600070205080204" pitchFamily="50" charset="-128"/>
                        <a:cs typeface="Arial" pitchFamily="34" charset="0"/>
                      </a:endParaRPr>
                    </a:p>
                  </a:txBody>
                  <a:tcPr marL="36000" marR="36000" marT="36000" marB="3600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altLang="ja-JP" sz="10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en-US" altLang="ja-JP" sz="10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ＭＳ Ｐゴシック" panose="020B0600070205080204" pitchFamily="50" charset="-128"/>
                        <a:cs typeface="Arial" pitchFamily="34" charset="0"/>
                      </a:endParaRPr>
                    </a:p>
                  </a:txBody>
                  <a:tcPr marL="36000" marR="36000" marT="36000" marB="3600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altLang="ja-JP" sz="10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en-US" altLang="ja-JP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ＭＳ Ｐゴシック" panose="020B0600070205080204" pitchFamily="50" charset="-128"/>
                        <a:cs typeface="Arial" pitchFamily="34" charset="0"/>
                      </a:endParaRPr>
                    </a:p>
                  </a:txBody>
                  <a:tcPr marL="36000" marR="36000" marT="36000" marB="3600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TSS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ＭＳ Ｐゴシック" panose="020B0600070205080204" pitchFamily="50" charset="-128"/>
                        <a:cs typeface="Arial" pitchFamily="34" charset="0"/>
                      </a:endParaRPr>
                    </a:p>
                  </a:txBody>
                  <a:tcPr marL="36000" marR="36000" marT="36000" marB="3600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532</a:t>
                      </a:r>
                      <a:endParaRPr lang="en-US" altLang="ja-JP" sz="10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ＭＳ Ｐゴシック" panose="020B0600070205080204" pitchFamily="50" charset="-128"/>
                        <a:cs typeface="Arial" pitchFamily="34" charset="0"/>
                      </a:endParaRPr>
                    </a:p>
                  </a:txBody>
                  <a:tcPr marL="36000" marR="36000" marT="36000" marB="3600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513</a:t>
                      </a:r>
                      <a:endParaRPr lang="en-US" altLang="ja-JP" sz="10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ＭＳ Ｐゴシック" panose="020B0600070205080204" pitchFamily="50" charset="-128"/>
                        <a:cs typeface="Arial" pitchFamily="34" charset="0"/>
                      </a:endParaRPr>
                    </a:p>
                  </a:txBody>
                  <a:tcPr marL="36000" marR="36000" marT="36000" marB="3600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6,616</a:t>
                      </a:r>
                      <a:endParaRPr lang="en-US" altLang="ja-JP" sz="10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ＭＳ Ｐゴシック" panose="020B0600070205080204" pitchFamily="50" charset="-128"/>
                        <a:cs typeface="Arial" pitchFamily="34" charset="0"/>
                      </a:endParaRPr>
                    </a:p>
                  </a:txBody>
                  <a:tcPr marL="36000" marR="36000" marT="36000" marB="3600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887</a:t>
                      </a:r>
                      <a:endParaRPr lang="en-US" altLang="ja-JP" sz="10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ＭＳ Ｐゴシック" panose="020B0600070205080204" pitchFamily="50" charset="-128"/>
                        <a:cs typeface="Arial" pitchFamily="34" charset="0"/>
                      </a:endParaRPr>
                    </a:p>
                  </a:txBody>
                  <a:tcPr marL="36000" marR="36000" marT="36000" marB="3600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</a:tr>
              <a:tr h="207161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PAS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ＭＳ Ｐゴシック" panose="020B0600070205080204" pitchFamily="50" charset="-128"/>
                        <a:cs typeface="Arial" pitchFamily="34" charset="0"/>
                      </a:endParaRPr>
                    </a:p>
                  </a:txBody>
                  <a:tcPr marL="36000" marR="36000" marT="36000" marB="3600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25,548</a:t>
                      </a:r>
                      <a:endParaRPr lang="en-US" altLang="ja-JP" sz="10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ＭＳ Ｐゴシック" panose="020B0600070205080204" pitchFamily="50" charset="-128"/>
                        <a:cs typeface="Arial" pitchFamily="34" charset="0"/>
                      </a:endParaRPr>
                    </a:p>
                  </a:txBody>
                  <a:tcPr marL="36000" marR="36000" marT="36000" marB="3600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8,523</a:t>
                      </a:r>
                      <a:endParaRPr lang="en-US" altLang="ja-JP" sz="10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ＭＳ Ｐゴシック" panose="020B0600070205080204" pitchFamily="50" charset="-128"/>
                        <a:cs typeface="Arial" pitchFamily="34" charset="0"/>
                      </a:endParaRPr>
                    </a:p>
                  </a:txBody>
                  <a:tcPr marL="36000" marR="36000" marT="36000" marB="3600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5,553,380</a:t>
                      </a:r>
                      <a:endParaRPr lang="en-US" altLang="ja-JP" sz="10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ＭＳ Ｐゴシック" panose="020B0600070205080204" pitchFamily="50" charset="-128"/>
                        <a:cs typeface="Arial" pitchFamily="34" charset="0"/>
                      </a:endParaRPr>
                    </a:p>
                  </a:txBody>
                  <a:tcPr marL="36000" marR="36000" marT="36000" marB="3600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135,869</a:t>
                      </a:r>
                      <a:endParaRPr lang="en-US" altLang="ja-JP" sz="10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ＭＳ Ｐゴシック" panose="020B0600070205080204" pitchFamily="50" charset="-128"/>
                        <a:cs typeface="Arial" pitchFamily="34" charset="0"/>
                      </a:endParaRPr>
                    </a:p>
                  </a:txBody>
                  <a:tcPr marL="36000" marR="36000" marT="36000" marB="36000" anchor="ctr">
                    <a:noFill/>
                  </a:tcPr>
                </a:tc>
              </a:tr>
              <a:tr h="207161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altLang="ja-JP" sz="10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en-US" altLang="ja-JP" sz="10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ＭＳ Ｐゴシック" panose="020B0600070205080204" pitchFamily="50" charset="-128"/>
                        <a:cs typeface="Arial" pitchFamily="34" charset="0"/>
                      </a:endParaRPr>
                    </a:p>
                  </a:txBody>
                  <a:tcPr marL="36000" marR="36000" marT="36000" marB="36000" anchor="ctr"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altLang="ja-JP" sz="10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en-US" altLang="ja-JP" sz="10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ＭＳ Ｐゴシック" panose="020B0600070205080204" pitchFamily="50" charset="-128"/>
                        <a:cs typeface="Arial" pitchFamily="34" charset="0"/>
                      </a:endParaRPr>
                    </a:p>
                  </a:txBody>
                  <a:tcPr marL="36000" marR="36000" marT="36000" marB="36000" anchor="ctr"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altLang="ja-JP" sz="10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en-US" altLang="ja-JP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ＭＳ Ｐゴシック" panose="020B0600070205080204" pitchFamily="50" charset="-128"/>
                        <a:cs typeface="Arial" pitchFamily="34" charset="0"/>
                      </a:endParaRPr>
                    </a:p>
                  </a:txBody>
                  <a:tcPr marL="36000" marR="36000" marT="36000" marB="3600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TSS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ＭＳ Ｐゴシック" panose="020B0600070205080204" pitchFamily="50" charset="-128"/>
                        <a:cs typeface="Arial" pitchFamily="34" charset="0"/>
                      </a:endParaRPr>
                    </a:p>
                  </a:txBody>
                  <a:tcPr marL="36000" marR="36000" marT="36000" marB="3600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218</a:t>
                      </a:r>
                      <a:endParaRPr lang="en-US" altLang="ja-JP" sz="10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ＭＳ Ｐゴシック" panose="020B0600070205080204" pitchFamily="50" charset="-128"/>
                        <a:cs typeface="Arial" pitchFamily="34" charset="0"/>
                      </a:endParaRPr>
                    </a:p>
                  </a:txBody>
                  <a:tcPr marL="36000" marR="36000" marT="36000" marB="3600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199</a:t>
                      </a:r>
                      <a:endParaRPr lang="en-US" altLang="ja-JP" sz="10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ＭＳ Ｐゴシック" panose="020B0600070205080204" pitchFamily="50" charset="-128"/>
                        <a:cs typeface="Arial" pitchFamily="34" charset="0"/>
                      </a:endParaRPr>
                    </a:p>
                  </a:txBody>
                  <a:tcPr marL="36000" marR="36000" marT="36000" marB="3600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4,516</a:t>
                      </a:r>
                      <a:endParaRPr lang="en-US" altLang="ja-JP" sz="10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ＭＳ Ｐゴシック" panose="020B0600070205080204" pitchFamily="50" charset="-128"/>
                        <a:cs typeface="Arial" pitchFamily="34" charset="0"/>
                      </a:endParaRPr>
                    </a:p>
                  </a:txBody>
                  <a:tcPr marL="36000" marR="36000" marT="36000" marB="3600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350</a:t>
                      </a:r>
                      <a:endParaRPr lang="en-US" altLang="ja-JP" sz="10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ＭＳ Ｐゴシック" panose="020B0600070205080204" pitchFamily="50" charset="-128"/>
                        <a:cs typeface="Arial" pitchFamily="34" charset="0"/>
                      </a:endParaRPr>
                    </a:p>
                  </a:txBody>
                  <a:tcPr marL="36000" marR="36000" marT="36000" marB="36000" anchor="ctr">
                    <a:noFill/>
                  </a:tcPr>
                </a:tc>
              </a:tr>
              <a:tr h="207161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PAS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ＭＳ Ｐゴシック" panose="020B0600070205080204" pitchFamily="50" charset="-128"/>
                        <a:cs typeface="Arial" pitchFamily="34" charset="0"/>
                      </a:endParaRPr>
                    </a:p>
                  </a:txBody>
                  <a:tcPr marL="36000" marR="36000" marT="36000" marB="3600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11,156</a:t>
                      </a:r>
                      <a:endParaRPr lang="en-US" altLang="ja-JP" sz="10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ＭＳ Ｐゴシック" panose="020B0600070205080204" pitchFamily="50" charset="-128"/>
                        <a:cs typeface="Arial" pitchFamily="34" charset="0"/>
                      </a:endParaRPr>
                    </a:p>
                  </a:txBody>
                  <a:tcPr marL="36000" marR="36000" marT="36000" marB="3600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3,887</a:t>
                      </a:r>
                      <a:endParaRPr lang="en-US" altLang="ja-JP" sz="10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ＭＳ Ｐゴシック" panose="020B0600070205080204" pitchFamily="50" charset="-128"/>
                        <a:cs typeface="Arial" pitchFamily="34" charset="0"/>
                      </a:endParaRPr>
                    </a:p>
                  </a:txBody>
                  <a:tcPr marL="36000" marR="36000" marT="36000" marB="3600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2,250,707</a:t>
                      </a:r>
                      <a:endParaRPr lang="en-US" altLang="ja-JP" sz="10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ＭＳ Ｐゴシック" panose="020B0600070205080204" pitchFamily="50" charset="-128"/>
                        <a:cs typeface="Arial" pitchFamily="34" charset="0"/>
                      </a:endParaRPr>
                    </a:p>
                  </a:txBody>
                  <a:tcPr marL="36000" marR="36000" marT="36000" marB="3600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74,894</a:t>
                      </a:r>
                      <a:endParaRPr lang="en-US" altLang="ja-JP" sz="10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ＭＳ Ｐゴシック" panose="020B0600070205080204" pitchFamily="50" charset="-128"/>
                        <a:cs typeface="Arial" pitchFamily="34" charset="0"/>
                      </a:endParaRPr>
                    </a:p>
                  </a:txBody>
                  <a:tcPr marL="36000" marR="36000" marT="36000" marB="36000" anchor="ctr">
                    <a:noFill/>
                  </a:tcPr>
                </a:tc>
              </a:tr>
              <a:tr h="207161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altLang="ja-JP" sz="10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en-US" altLang="ja-JP" sz="10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ＭＳ Ｐゴシック" panose="020B0600070205080204" pitchFamily="50" charset="-128"/>
                        <a:cs typeface="Arial" pitchFamily="34" charset="0"/>
                      </a:endParaRPr>
                    </a:p>
                  </a:txBody>
                  <a:tcPr marL="36000" marR="36000" marT="36000" marB="36000" anchor="ctr"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altLang="ja-JP" sz="10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en-US" altLang="ja-JP" sz="10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ＭＳ Ｐゴシック" panose="020B0600070205080204" pitchFamily="50" charset="-128"/>
                        <a:cs typeface="Arial" pitchFamily="34" charset="0"/>
                      </a:endParaRPr>
                    </a:p>
                  </a:txBody>
                  <a:tcPr marL="36000" marR="36000" marT="36000" marB="36000" anchor="ctr"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altLang="ja-JP" sz="10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en-US" altLang="ja-JP" sz="10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ＭＳ Ｐゴシック" panose="020B0600070205080204" pitchFamily="50" charset="-128"/>
                        <a:cs typeface="Arial" pitchFamily="34" charset="0"/>
                      </a:endParaRPr>
                    </a:p>
                  </a:txBody>
                  <a:tcPr marL="36000" marR="36000" marT="36000" marB="3600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TSS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ＭＳ Ｐゴシック" panose="020B0600070205080204" pitchFamily="50" charset="-128"/>
                        <a:cs typeface="Arial" pitchFamily="34" charset="0"/>
                      </a:endParaRPr>
                    </a:p>
                  </a:txBody>
                  <a:tcPr marL="36000" marR="36000" marT="36000" marB="3600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394</a:t>
                      </a:r>
                      <a:endParaRPr lang="en-US" altLang="ja-JP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ＭＳ Ｐゴシック" panose="020B0600070205080204" pitchFamily="50" charset="-128"/>
                        <a:cs typeface="Arial" pitchFamily="34" charset="0"/>
                      </a:endParaRPr>
                    </a:p>
                  </a:txBody>
                  <a:tcPr marL="36000" marR="36000" marT="36000" marB="3600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23,235</a:t>
                      </a:r>
                      <a:endParaRPr lang="en-US" altLang="ja-JP" sz="10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ＭＳ Ｐゴシック" panose="020B0600070205080204" pitchFamily="50" charset="-128"/>
                        <a:cs typeface="Arial" pitchFamily="34" charset="0"/>
                      </a:endParaRPr>
                    </a:p>
                  </a:txBody>
                  <a:tcPr marL="36000" marR="36000" marT="36000" marB="3600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5,574</a:t>
                      </a:r>
                      <a:endParaRPr lang="en-US" altLang="ja-JP" sz="10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ＭＳ Ｐゴシック" panose="020B0600070205080204" pitchFamily="50" charset="-128"/>
                        <a:cs typeface="Arial" pitchFamily="34" charset="0"/>
                      </a:endParaRPr>
                    </a:p>
                  </a:txBody>
                  <a:tcPr marL="36000" marR="36000" marT="36000" marB="3600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en-US" altLang="ja-JP" sz="10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ＭＳ Ｐゴシック" panose="020B0600070205080204" pitchFamily="50" charset="-128"/>
                        <a:cs typeface="Arial" pitchFamily="34" charset="0"/>
                      </a:endParaRPr>
                    </a:p>
                  </a:txBody>
                  <a:tcPr marL="36000" marR="36000" marT="36000" marB="36000" anchor="ctr">
                    <a:noFill/>
                  </a:tcPr>
                </a:tc>
              </a:tr>
              <a:tr h="207161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PAS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ＭＳ Ｐゴシック" panose="020B0600070205080204" pitchFamily="50" charset="-128"/>
                        <a:cs typeface="Arial" pitchFamily="34" charset="0"/>
                      </a:endParaRPr>
                    </a:p>
                  </a:txBody>
                  <a:tcPr marL="36000" marR="36000" marT="36000" marB="3600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14,990</a:t>
                      </a:r>
                      <a:endParaRPr lang="en-US" altLang="ja-JP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ＭＳ Ｐゴシック" panose="020B0600070205080204" pitchFamily="50" charset="-128"/>
                        <a:cs typeface="Arial" pitchFamily="34" charset="0"/>
                      </a:endParaRPr>
                    </a:p>
                  </a:txBody>
                  <a:tcPr marL="36000" marR="36000" marT="36000" marB="3600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258,723</a:t>
                      </a:r>
                      <a:endParaRPr lang="en-US" altLang="ja-JP" sz="10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ＭＳ Ｐゴシック" panose="020B0600070205080204" pitchFamily="50" charset="-128"/>
                        <a:cs typeface="Arial" pitchFamily="34" charset="0"/>
                      </a:endParaRPr>
                    </a:p>
                  </a:txBody>
                  <a:tcPr marL="36000" marR="36000" marT="36000" marB="3600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1,112,303</a:t>
                      </a:r>
                      <a:endParaRPr lang="en-US" altLang="ja-JP" sz="10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ＭＳ Ｐゴシック" panose="020B0600070205080204" pitchFamily="50" charset="-128"/>
                        <a:cs typeface="Arial" pitchFamily="34" charset="0"/>
                      </a:endParaRPr>
                    </a:p>
                  </a:txBody>
                  <a:tcPr marL="36000" marR="36000" marT="36000" marB="3600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en-US" altLang="ja-JP" sz="10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ＭＳ Ｐゴシック" panose="020B0600070205080204" pitchFamily="50" charset="-128"/>
                        <a:cs typeface="Arial" pitchFamily="34" charset="0"/>
                      </a:endParaRPr>
                    </a:p>
                  </a:txBody>
                  <a:tcPr marL="36000" marR="36000" marT="36000" marB="36000" anchor="ctr">
                    <a:noFill/>
                  </a:tcPr>
                </a:tc>
              </a:tr>
              <a:tr h="207161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altLang="ja-JP" sz="10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en-US" altLang="ja-JP" sz="10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ＭＳ Ｐゴシック" panose="020B0600070205080204" pitchFamily="50" charset="-128"/>
                        <a:cs typeface="Arial" pitchFamily="34" charset="0"/>
                      </a:endParaRPr>
                    </a:p>
                  </a:txBody>
                  <a:tcPr marL="36000" marR="36000" marT="36000" marB="36000" anchor="ctr"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altLang="ja-JP" sz="10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en-US" altLang="ja-JP" sz="10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ＭＳ Ｐゴシック" panose="020B0600070205080204" pitchFamily="50" charset="-128"/>
                        <a:cs typeface="Arial" pitchFamily="34" charset="0"/>
                      </a:endParaRPr>
                    </a:p>
                  </a:txBody>
                  <a:tcPr marL="36000" marR="36000" marT="36000" marB="36000" anchor="ctr"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altLang="ja-JP" sz="10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en-US" altLang="ja-JP" sz="10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ＭＳ Ｐゴシック" panose="020B0600070205080204" pitchFamily="50" charset="-128"/>
                        <a:cs typeface="Arial" pitchFamily="34" charset="0"/>
                      </a:endParaRPr>
                    </a:p>
                  </a:txBody>
                  <a:tcPr marL="36000" marR="36000" marT="36000" marB="3600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TSS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ＭＳ Ｐゴシック" panose="020B0600070205080204" pitchFamily="50" charset="-128"/>
                        <a:cs typeface="Arial" pitchFamily="34" charset="0"/>
                      </a:endParaRPr>
                    </a:p>
                  </a:txBody>
                  <a:tcPr marL="36000" marR="36000" marT="36000" marB="3600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233</a:t>
                      </a:r>
                      <a:endParaRPr lang="en-US" altLang="ja-JP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ＭＳ Ｐゴシック" panose="020B0600070205080204" pitchFamily="50" charset="-128"/>
                        <a:cs typeface="Arial" pitchFamily="34" charset="0"/>
                      </a:endParaRPr>
                    </a:p>
                  </a:txBody>
                  <a:tcPr marL="36000" marR="36000" marT="36000" marB="3600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11,103</a:t>
                      </a:r>
                      <a:endParaRPr lang="en-US" altLang="ja-JP" sz="10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ＭＳ Ｐゴシック" panose="020B0600070205080204" pitchFamily="50" charset="-128"/>
                        <a:cs typeface="Arial" pitchFamily="34" charset="0"/>
                      </a:endParaRPr>
                    </a:p>
                  </a:txBody>
                  <a:tcPr marL="36000" marR="36000" marT="36000" marB="3600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2,611</a:t>
                      </a:r>
                      <a:endParaRPr lang="en-US" altLang="ja-JP" sz="10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ＭＳ Ｐゴシック" panose="020B0600070205080204" pitchFamily="50" charset="-128"/>
                        <a:cs typeface="Arial" pitchFamily="34" charset="0"/>
                      </a:endParaRPr>
                    </a:p>
                  </a:txBody>
                  <a:tcPr marL="36000" marR="36000" marT="36000" marB="3600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en-US" altLang="ja-JP" sz="10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ＭＳ Ｐゴシック" panose="020B0600070205080204" pitchFamily="50" charset="-128"/>
                        <a:cs typeface="Arial" pitchFamily="34" charset="0"/>
                      </a:endParaRPr>
                    </a:p>
                  </a:txBody>
                  <a:tcPr marL="36000" marR="36000" marT="36000" marB="36000" anchor="ctr">
                    <a:noFill/>
                  </a:tcPr>
                </a:tc>
              </a:tr>
              <a:tr h="207161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PAS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ＭＳ Ｐゴシック" panose="020B0600070205080204" pitchFamily="50" charset="-128"/>
                        <a:cs typeface="Arial" pitchFamily="34" charset="0"/>
                      </a:endParaRPr>
                    </a:p>
                  </a:txBody>
                  <a:tcPr marL="36000" marR="36000" marT="36000" marB="3600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7,553</a:t>
                      </a:r>
                      <a:endParaRPr lang="en-US" altLang="ja-JP" sz="10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ＭＳ Ｐゴシック" panose="020B0600070205080204" pitchFamily="50" charset="-128"/>
                        <a:cs typeface="Arial" pitchFamily="34" charset="0"/>
                      </a:endParaRPr>
                    </a:p>
                  </a:txBody>
                  <a:tcPr marL="36000" marR="36000" marT="36000" marB="3600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124,026</a:t>
                      </a:r>
                      <a:endParaRPr lang="en-US" altLang="ja-JP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ＭＳ Ｐゴシック" panose="020B0600070205080204" pitchFamily="50" charset="-128"/>
                        <a:cs typeface="Arial" pitchFamily="34" charset="0"/>
                      </a:endParaRPr>
                    </a:p>
                  </a:txBody>
                  <a:tcPr marL="36000" marR="36000" marT="36000" marB="3600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610,342</a:t>
                      </a:r>
                      <a:endParaRPr lang="en-US" altLang="ja-JP" sz="10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ＭＳ Ｐゴシック" panose="020B0600070205080204" pitchFamily="50" charset="-128"/>
                        <a:cs typeface="Arial" pitchFamily="34" charset="0"/>
                      </a:endParaRPr>
                    </a:p>
                  </a:txBody>
                  <a:tcPr marL="36000" marR="36000" marT="36000" marB="3600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en-US" altLang="ja-JP" sz="10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ＭＳ Ｐゴシック" panose="020B0600070205080204" pitchFamily="50" charset="-128"/>
                        <a:cs typeface="Arial" pitchFamily="34" charset="0"/>
                      </a:endParaRPr>
                    </a:p>
                  </a:txBody>
                  <a:tcPr marL="36000" marR="36000" marT="36000" marB="36000" anchor="ctr">
                    <a:noFill/>
                  </a:tcPr>
                </a:tc>
              </a:tr>
              <a:tr h="207161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altLang="ja-JP" sz="10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en-US" altLang="ja-JP" sz="10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ＭＳ Ｐゴシック" panose="020B0600070205080204" pitchFamily="50" charset="-128"/>
                        <a:cs typeface="Arial" pitchFamily="34" charset="0"/>
                      </a:endParaRPr>
                    </a:p>
                  </a:txBody>
                  <a:tcPr marL="36000" marR="36000" marT="36000" marB="36000" anchor="ctr"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altLang="ja-JP" sz="10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en-US" altLang="ja-JP" sz="10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ＭＳ Ｐゴシック" panose="020B0600070205080204" pitchFamily="50" charset="-128"/>
                        <a:cs typeface="Arial" pitchFamily="34" charset="0"/>
                      </a:endParaRPr>
                    </a:p>
                  </a:txBody>
                  <a:tcPr marL="36000" marR="36000" marT="36000" marB="36000" anchor="ctr"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altLang="ja-JP" sz="10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en-US" altLang="ja-JP" sz="10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ＭＳ Ｐゴシック" panose="020B0600070205080204" pitchFamily="50" charset="-128"/>
                        <a:cs typeface="Arial" pitchFamily="34" charset="0"/>
                      </a:endParaRPr>
                    </a:p>
                  </a:txBody>
                  <a:tcPr marL="36000" marR="36000" marT="36000" marB="3600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TSS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ＭＳ Ｐゴシック" panose="020B0600070205080204" pitchFamily="50" charset="-128"/>
                        <a:cs typeface="Arial" pitchFamily="34" charset="0"/>
                      </a:endParaRPr>
                    </a:p>
                  </a:txBody>
                  <a:tcPr marL="36000" marR="36000" marT="36000" marB="3600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198,911</a:t>
                      </a:r>
                      <a:endParaRPr lang="en-US" altLang="ja-JP" sz="10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ＭＳ Ｐゴシック" panose="020B0600070205080204" pitchFamily="50" charset="-128"/>
                        <a:cs typeface="Arial" pitchFamily="34" charset="0"/>
                      </a:endParaRPr>
                    </a:p>
                  </a:txBody>
                  <a:tcPr marL="36000" marR="36000" marT="36000" marB="3600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10,288</a:t>
                      </a:r>
                      <a:endParaRPr lang="en-US" altLang="ja-JP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ＭＳ Ｐゴシック" panose="020B0600070205080204" pitchFamily="50" charset="-128"/>
                        <a:cs typeface="Arial" pitchFamily="34" charset="0"/>
                      </a:endParaRPr>
                    </a:p>
                  </a:txBody>
                  <a:tcPr marL="36000" marR="36000" marT="36000" marB="3600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en-US" altLang="ja-JP" sz="10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ＭＳ Ｐゴシック" panose="020B0600070205080204" pitchFamily="50" charset="-128"/>
                        <a:cs typeface="Arial" pitchFamily="34" charset="0"/>
                      </a:endParaRPr>
                    </a:p>
                  </a:txBody>
                  <a:tcPr marL="36000" marR="36000" marT="36000" marB="3600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25,724</a:t>
                      </a:r>
                      <a:endParaRPr lang="en-US" altLang="ja-JP" sz="10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ＭＳ Ｐゴシック" panose="020B0600070205080204" pitchFamily="50" charset="-128"/>
                        <a:cs typeface="Arial" pitchFamily="34" charset="0"/>
                      </a:endParaRPr>
                    </a:p>
                  </a:txBody>
                  <a:tcPr marL="36000" marR="36000" marT="36000" marB="36000" anchor="ctr">
                    <a:noFill/>
                  </a:tcPr>
                </a:tc>
              </a:tr>
              <a:tr h="207161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PAS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ＭＳ Ｐゴシック" panose="020B0600070205080204" pitchFamily="50" charset="-128"/>
                        <a:cs typeface="Arial" pitchFamily="34" charset="0"/>
                      </a:endParaRPr>
                    </a:p>
                  </a:txBody>
                  <a:tcPr marL="36000" marR="36000" marT="36000" marB="3600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181,694</a:t>
                      </a:r>
                      <a:endParaRPr lang="en-US" altLang="ja-JP" sz="10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ＭＳ Ｐゴシック" panose="020B0600070205080204" pitchFamily="50" charset="-128"/>
                        <a:cs typeface="Arial" pitchFamily="34" charset="0"/>
                      </a:endParaRPr>
                    </a:p>
                  </a:txBody>
                  <a:tcPr marL="36000" marR="36000" marT="36000" marB="3600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2,597</a:t>
                      </a:r>
                      <a:endParaRPr lang="en-US" altLang="ja-JP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ＭＳ Ｐゴシック" panose="020B0600070205080204" pitchFamily="50" charset="-128"/>
                        <a:cs typeface="Arial" pitchFamily="34" charset="0"/>
                      </a:endParaRPr>
                    </a:p>
                  </a:txBody>
                  <a:tcPr marL="36000" marR="36000" marT="36000" marB="3600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en-US" altLang="ja-JP" sz="10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ＭＳ Ｐゴシック" panose="020B0600070205080204" pitchFamily="50" charset="-128"/>
                        <a:cs typeface="Arial" pitchFamily="34" charset="0"/>
                      </a:endParaRPr>
                    </a:p>
                  </a:txBody>
                  <a:tcPr marL="36000" marR="36000" marT="36000" marB="3600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49,156</a:t>
                      </a:r>
                      <a:endParaRPr lang="en-US" altLang="ja-JP" sz="10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ＭＳ Ｐゴシック" panose="020B0600070205080204" pitchFamily="50" charset="-128"/>
                        <a:cs typeface="Arial" pitchFamily="34" charset="0"/>
                      </a:endParaRPr>
                    </a:p>
                  </a:txBody>
                  <a:tcPr marL="36000" marR="36000" marT="36000" marB="36000" anchor="ctr">
                    <a:noFill/>
                  </a:tcPr>
                </a:tc>
              </a:tr>
              <a:tr h="207161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altLang="ja-JP" sz="10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en-US" altLang="ja-JP" sz="10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ＭＳ Ｐゴシック" panose="020B0600070205080204" pitchFamily="50" charset="-128"/>
                        <a:cs typeface="Arial" pitchFamily="34" charset="0"/>
                      </a:endParaRPr>
                    </a:p>
                  </a:txBody>
                  <a:tcPr marL="36000" marR="36000" marT="36000" marB="36000" anchor="ctr"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altLang="ja-JP" sz="10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en-US" altLang="ja-JP" sz="10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ＭＳ Ｐゴシック" panose="020B0600070205080204" pitchFamily="50" charset="-128"/>
                        <a:cs typeface="Arial" pitchFamily="34" charset="0"/>
                      </a:endParaRPr>
                    </a:p>
                  </a:txBody>
                  <a:tcPr marL="36000" marR="36000" marT="36000" marB="36000" anchor="ctr"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altLang="ja-JP" sz="10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en-US" altLang="ja-JP" sz="10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ＭＳ Ｐゴシック" panose="020B0600070205080204" pitchFamily="50" charset="-128"/>
                        <a:cs typeface="Arial" pitchFamily="34" charset="0"/>
                      </a:endParaRPr>
                    </a:p>
                  </a:txBody>
                  <a:tcPr marL="36000" marR="36000" marT="36000" marB="3600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TSS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ＭＳ Ｐゴシック" panose="020B0600070205080204" pitchFamily="50" charset="-128"/>
                        <a:cs typeface="Arial" pitchFamily="34" charset="0"/>
                      </a:endParaRPr>
                    </a:p>
                  </a:txBody>
                  <a:tcPr marL="36000" marR="36000" marT="36000" marB="3600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92,437</a:t>
                      </a:r>
                      <a:endParaRPr lang="en-US" altLang="ja-JP" sz="10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ＭＳ Ｐゴシック" panose="020B0600070205080204" pitchFamily="50" charset="-128"/>
                        <a:cs typeface="Arial" pitchFamily="34" charset="0"/>
                      </a:endParaRPr>
                    </a:p>
                  </a:txBody>
                  <a:tcPr marL="36000" marR="36000" marT="36000" marB="3600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3,889</a:t>
                      </a:r>
                      <a:endParaRPr lang="en-US" altLang="ja-JP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ＭＳ Ｐゴシック" panose="020B0600070205080204" pitchFamily="50" charset="-128"/>
                        <a:cs typeface="Arial" pitchFamily="34" charset="0"/>
                      </a:endParaRPr>
                    </a:p>
                  </a:txBody>
                  <a:tcPr marL="36000" marR="36000" marT="36000" marB="3600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en-US" altLang="ja-JP" sz="10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ＭＳ Ｐゴシック" panose="020B0600070205080204" pitchFamily="50" charset="-128"/>
                        <a:cs typeface="Arial" pitchFamily="34" charset="0"/>
                      </a:endParaRPr>
                    </a:p>
                  </a:txBody>
                  <a:tcPr marL="36000" marR="36000" marT="36000" marB="3600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9,574</a:t>
                      </a:r>
                      <a:endParaRPr lang="en-US" altLang="ja-JP" sz="10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ＭＳ Ｐゴシック" panose="020B0600070205080204" pitchFamily="50" charset="-128"/>
                        <a:cs typeface="Arial" pitchFamily="34" charset="0"/>
                      </a:endParaRPr>
                    </a:p>
                  </a:txBody>
                  <a:tcPr marL="36000" marR="36000" marT="36000" marB="36000" anchor="ctr">
                    <a:noFill/>
                  </a:tcPr>
                </a:tc>
              </a:tr>
              <a:tr h="207161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PAS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ＭＳ Ｐゴシック" panose="020B0600070205080204" pitchFamily="50" charset="-128"/>
                        <a:cs typeface="Arial" pitchFamily="34" charset="0"/>
                      </a:endParaRPr>
                    </a:p>
                  </a:txBody>
                  <a:tcPr marL="36000" marR="36000" marT="36000" marB="3600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84,939</a:t>
                      </a:r>
                      <a:endParaRPr lang="en-US" altLang="ja-JP" sz="10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ＭＳ Ｐゴシック" panose="020B0600070205080204" pitchFamily="50" charset="-128"/>
                        <a:cs typeface="Arial" pitchFamily="34" charset="0"/>
                      </a:endParaRPr>
                    </a:p>
                  </a:txBody>
                  <a:tcPr marL="36000" marR="36000" marT="36000" marB="3600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1,201</a:t>
                      </a:r>
                      <a:endParaRPr lang="en-US" altLang="ja-JP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ＭＳ Ｐゴシック" panose="020B0600070205080204" pitchFamily="50" charset="-128"/>
                        <a:cs typeface="Arial" pitchFamily="34" charset="0"/>
                      </a:endParaRPr>
                    </a:p>
                  </a:txBody>
                  <a:tcPr marL="36000" marR="36000" marT="36000" marB="3600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en-US" altLang="ja-JP" sz="10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ＭＳ Ｐゴシック" panose="020B0600070205080204" pitchFamily="50" charset="-128"/>
                        <a:cs typeface="Arial" pitchFamily="34" charset="0"/>
                      </a:endParaRPr>
                    </a:p>
                  </a:txBody>
                  <a:tcPr marL="36000" marR="36000" marT="36000" marB="3600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9,474</a:t>
                      </a:r>
                      <a:endParaRPr lang="en-US" altLang="ja-JP" sz="10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ＭＳ Ｐゴシック" panose="020B0600070205080204" pitchFamily="50" charset="-128"/>
                        <a:cs typeface="Arial" pitchFamily="34" charset="0"/>
                      </a:endParaRPr>
                    </a:p>
                  </a:txBody>
                  <a:tcPr marL="36000" marR="36000" marT="36000" marB="36000" anchor="ctr">
                    <a:noFill/>
                  </a:tcPr>
                </a:tc>
              </a:tr>
              <a:tr h="207161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altLang="ja-JP" sz="10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en-US" altLang="ja-JP" sz="10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ＭＳ Ｐゴシック" panose="020B0600070205080204" pitchFamily="50" charset="-128"/>
                        <a:cs typeface="Arial" pitchFamily="34" charset="0"/>
                      </a:endParaRPr>
                    </a:p>
                  </a:txBody>
                  <a:tcPr marL="36000" marR="36000" marT="36000" marB="36000" anchor="ctr"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altLang="ja-JP" sz="10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en-US" altLang="ja-JP" sz="10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ＭＳ Ｐゴシック" panose="020B0600070205080204" pitchFamily="50" charset="-128"/>
                        <a:cs typeface="Arial" pitchFamily="34" charset="0"/>
                      </a:endParaRPr>
                    </a:p>
                  </a:txBody>
                  <a:tcPr marL="36000" marR="36000" marT="36000" marB="36000" anchor="ctr"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altLang="ja-JP" sz="10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en-US" altLang="ja-JP" sz="10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ＭＳ Ｐゴシック" panose="020B0600070205080204" pitchFamily="50" charset="-128"/>
                        <a:cs typeface="Arial" pitchFamily="34" charset="0"/>
                      </a:endParaRPr>
                    </a:p>
                  </a:txBody>
                  <a:tcPr marL="36000" marR="36000" marT="36000" marB="3600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TSS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ＭＳ Ｐゴシック" panose="020B0600070205080204" pitchFamily="50" charset="-128"/>
                        <a:cs typeface="Arial" pitchFamily="34" charset="0"/>
                      </a:endParaRPr>
                    </a:p>
                  </a:txBody>
                  <a:tcPr marL="36000" marR="36000" marT="36000" marB="3600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199,543</a:t>
                      </a:r>
                      <a:endParaRPr lang="en-US" altLang="ja-JP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ＭＳ Ｐゴシック" panose="020B0600070205080204" pitchFamily="50" charset="-128"/>
                        <a:cs typeface="Arial" pitchFamily="34" charset="0"/>
                      </a:endParaRPr>
                    </a:p>
                  </a:txBody>
                  <a:tcPr marL="36000" marR="36000" marT="36000" marB="3600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365,344</a:t>
                      </a:r>
                      <a:endParaRPr lang="en-US" altLang="ja-JP" sz="10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ＭＳ Ｐゴシック" panose="020B0600070205080204" pitchFamily="50" charset="-128"/>
                        <a:cs typeface="Arial" pitchFamily="34" charset="0"/>
                      </a:endParaRPr>
                    </a:p>
                  </a:txBody>
                  <a:tcPr marL="36000" marR="36000" marT="36000" marB="3600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en-US" altLang="ja-JP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ＭＳ Ｐゴシック" panose="020B0600070205080204" pitchFamily="50" charset="-128"/>
                        <a:cs typeface="Arial" pitchFamily="34" charset="0"/>
                      </a:endParaRPr>
                    </a:p>
                  </a:txBody>
                  <a:tcPr marL="36000" marR="36000" marT="36000" marB="3600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en-US" altLang="ja-JP" sz="10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ＭＳ Ｐゴシック" panose="020B0600070205080204" pitchFamily="50" charset="-128"/>
                        <a:cs typeface="Arial" pitchFamily="34" charset="0"/>
                      </a:endParaRPr>
                    </a:p>
                  </a:txBody>
                  <a:tcPr marL="36000" marR="36000" marT="36000" marB="36000" anchor="ctr">
                    <a:noFill/>
                  </a:tcPr>
                </a:tc>
              </a:tr>
              <a:tr h="207161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PAS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ＭＳ Ｐゴシック" panose="020B0600070205080204" pitchFamily="50" charset="-128"/>
                        <a:cs typeface="Arial" pitchFamily="34" charset="0"/>
                      </a:endParaRPr>
                    </a:p>
                  </a:txBody>
                  <a:tcPr marL="36000" marR="36000" marT="36000" marB="3600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177,148</a:t>
                      </a:r>
                      <a:endParaRPr lang="en-US" altLang="ja-JP" sz="10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ＭＳ Ｐゴシック" panose="020B0600070205080204" pitchFamily="50" charset="-128"/>
                        <a:cs typeface="Arial" pitchFamily="34" charset="0"/>
                      </a:endParaRPr>
                    </a:p>
                  </a:txBody>
                  <a:tcPr marL="36000" marR="36000" marT="36000" marB="3600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129,537</a:t>
                      </a:r>
                      <a:endParaRPr lang="en-US" altLang="ja-JP" sz="10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ＭＳ Ｐゴシック" panose="020B0600070205080204" pitchFamily="50" charset="-128"/>
                        <a:cs typeface="Arial" pitchFamily="34" charset="0"/>
                      </a:endParaRPr>
                    </a:p>
                  </a:txBody>
                  <a:tcPr marL="36000" marR="36000" marT="36000" marB="3600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en-US" altLang="ja-JP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ＭＳ Ｐゴシック" panose="020B0600070205080204" pitchFamily="50" charset="-128"/>
                        <a:cs typeface="Arial" pitchFamily="34" charset="0"/>
                      </a:endParaRPr>
                    </a:p>
                  </a:txBody>
                  <a:tcPr marL="36000" marR="36000" marT="36000" marB="3600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en-US" altLang="ja-JP" sz="10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ＭＳ Ｐゴシック" panose="020B0600070205080204" pitchFamily="50" charset="-128"/>
                        <a:cs typeface="Arial" pitchFamily="34" charset="0"/>
                      </a:endParaRPr>
                    </a:p>
                  </a:txBody>
                  <a:tcPr marL="36000" marR="36000" marT="36000" marB="36000" anchor="ctr">
                    <a:noFill/>
                  </a:tcPr>
                </a:tc>
              </a:tr>
              <a:tr h="207161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altLang="ja-JP" sz="10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en-US" altLang="ja-JP" sz="10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ＭＳ Ｐゴシック" panose="020B0600070205080204" pitchFamily="50" charset="-128"/>
                        <a:cs typeface="Arial" pitchFamily="34" charset="0"/>
                      </a:endParaRPr>
                    </a:p>
                  </a:txBody>
                  <a:tcPr marL="36000" marR="36000" marT="36000" marB="3600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altLang="ja-JP" sz="10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en-US" altLang="ja-JP" sz="10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ＭＳ Ｐゴシック" panose="020B0600070205080204" pitchFamily="50" charset="-128"/>
                        <a:cs typeface="Arial" pitchFamily="34" charset="0"/>
                      </a:endParaRPr>
                    </a:p>
                  </a:txBody>
                  <a:tcPr marL="36000" marR="36000" marT="36000" marB="3600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altLang="ja-JP" sz="10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en-US" altLang="ja-JP" sz="10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ＭＳ Ｐゴシック" panose="020B0600070205080204" pitchFamily="50" charset="-128"/>
                        <a:cs typeface="Arial" pitchFamily="34" charset="0"/>
                      </a:endParaRPr>
                    </a:p>
                  </a:txBody>
                  <a:tcPr marL="36000" marR="36000" marT="36000" marB="3600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TSS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ＭＳ Ｐゴシック" panose="020B0600070205080204" pitchFamily="50" charset="-128"/>
                        <a:cs typeface="Arial" pitchFamily="34" charset="0"/>
                      </a:endParaRPr>
                    </a:p>
                  </a:txBody>
                  <a:tcPr marL="36000" marR="36000" marT="36000" marB="3600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102,599</a:t>
                      </a:r>
                      <a:endParaRPr lang="en-US" altLang="ja-JP" sz="10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ＭＳ Ｐゴシック" panose="020B0600070205080204" pitchFamily="50" charset="-128"/>
                        <a:cs typeface="Arial" pitchFamily="34" charset="0"/>
                      </a:endParaRPr>
                    </a:p>
                  </a:txBody>
                  <a:tcPr marL="36000" marR="36000" marT="36000" marB="3600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180,296</a:t>
                      </a:r>
                      <a:endParaRPr lang="en-US" altLang="ja-JP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ＭＳ Ｐゴシック" panose="020B0600070205080204" pitchFamily="50" charset="-128"/>
                        <a:cs typeface="Arial" pitchFamily="34" charset="0"/>
                      </a:endParaRPr>
                    </a:p>
                  </a:txBody>
                  <a:tcPr marL="36000" marR="36000" marT="36000" marB="3600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en-US" altLang="ja-JP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ＭＳ Ｐゴシック" panose="020B0600070205080204" pitchFamily="50" charset="-128"/>
                        <a:cs typeface="Arial" pitchFamily="34" charset="0"/>
                      </a:endParaRPr>
                    </a:p>
                  </a:txBody>
                  <a:tcPr marL="36000" marR="36000" marT="36000" marB="3600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en-US" altLang="ja-JP" sz="10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ＭＳ Ｐゴシック" panose="020B0600070205080204" pitchFamily="50" charset="-128"/>
                        <a:cs typeface="Arial" pitchFamily="34" charset="0"/>
                      </a:endParaRPr>
                    </a:p>
                  </a:txBody>
                  <a:tcPr marL="36000" marR="36000" marT="36000" marB="36000" anchor="ctr">
                    <a:noFill/>
                  </a:tcPr>
                </a:tc>
              </a:tr>
              <a:tr h="207161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PAS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ＭＳ Ｐゴシック" panose="020B0600070205080204" pitchFamily="50" charset="-128"/>
                        <a:cs typeface="Arial" pitchFamily="34" charset="0"/>
                      </a:endParaRPr>
                    </a:p>
                  </a:txBody>
                  <a:tcPr marL="36000" marR="36000" marT="36000" marB="3600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91,839</a:t>
                      </a:r>
                      <a:endParaRPr lang="en-US" altLang="ja-JP" sz="10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ＭＳ Ｐゴシック" panose="020B0600070205080204" pitchFamily="50" charset="-128"/>
                        <a:cs typeface="Arial" pitchFamily="34" charset="0"/>
                      </a:endParaRPr>
                    </a:p>
                  </a:txBody>
                  <a:tcPr marL="36000" marR="36000" marT="36000" marB="3600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66,373</a:t>
                      </a:r>
                      <a:endParaRPr lang="en-US" altLang="ja-JP" sz="10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ＭＳ Ｐゴシック" panose="020B0600070205080204" pitchFamily="50" charset="-128"/>
                        <a:cs typeface="Arial" pitchFamily="34" charset="0"/>
                      </a:endParaRPr>
                    </a:p>
                  </a:txBody>
                  <a:tcPr marL="36000" marR="36000" marT="36000" marB="3600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en-US" altLang="ja-JP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ＭＳ Ｐゴシック" panose="020B0600070205080204" pitchFamily="50" charset="-128"/>
                        <a:cs typeface="Arial" pitchFamily="34" charset="0"/>
                      </a:endParaRPr>
                    </a:p>
                  </a:txBody>
                  <a:tcPr marL="36000" marR="36000" marT="36000" marB="3600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en-US" altLang="ja-JP" sz="10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ＭＳ Ｐゴシック" panose="020B0600070205080204" pitchFamily="50" charset="-128"/>
                        <a:cs typeface="Arial" pitchFamily="34" charset="0"/>
                      </a:endParaRPr>
                    </a:p>
                  </a:txBody>
                  <a:tcPr marL="36000" marR="36000" marT="36000" marB="3600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07161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　</a:t>
                      </a:r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ＭＳ Ｐゴシック" panose="020B0600070205080204" pitchFamily="50" charset="-128"/>
                        <a:cs typeface="Arial" pitchFamily="34" charset="0"/>
                      </a:endParaRPr>
                    </a:p>
                  </a:txBody>
                  <a:tcPr marL="36000" marR="36000" marT="36000" marB="3600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　</a:t>
                      </a:r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ＭＳ Ｐゴシック" panose="020B0600070205080204" pitchFamily="50" charset="-128"/>
                        <a:cs typeface="Arial" pitchFamily="34" charset="0"/>
                      </a:endParaRPr>
                    </a:p>
                  </a:txBody>
                  <a:tcPr marL="36000" marR="36000" marT="36000" marB="3600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total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ＭＳ Ｐゴシック" panose="020B0600070205080204" pitchFamily="50" charset="-128"/>
                        <a:cs typeface="Arial" pitchFamily="34" charset="0"/>
                      </a:endParaRPr>
                    </a:p>
                  </a:txBody>
                  <a:tcPr marL="36000" marR="36000" marT="36000" marB="3600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　</a:t>
                      </a:r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ＭＳ Ｐゴシック" panose="020B0600070205080204" pitchFamily="50" charset="-128"/>
                        <a:cs typeface="Arial" pitchFamily="34" charset="0"/>
                      </a:endParaRPr>
                    </a:p>
                  </a:txBody>
                  <a:tcPr marL="36000" marR="36000" marT="36000" marB="3600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1,189,734</a:t>
                      </a:r>
                      <a:endParaRPr lang="en-US" altLang="ja-JP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ＭＳ Ｐゴシック" panose="020B0600070205080204" pitchFamily="50" charset="-128"/>
                        <a:cs typeface="Arial" pitchFamily="34" charset="0"/>
                      </a:endParaRPr>
                    </a:p>
                  </a:txBody>
                  <a:tcPr marL="36000" marR="36000" marT="36000" marB="3600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1,189,734</a:t>
                      </a:r>
                      <a:endParaRPr lang="en-US" altLang="ja-JP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ＭＳ Ｐゴシック" panose="020B0600070205080204" pitchFamily="50" charset="-128"/>
                        <a:cs typeface="Arial" pitchFamily="34" charset="0"/>
                      </a:endParaRPr>
                    </a:p>
                  </a:txBody>
                  <a:tcPr marL="36000" marR="36000" marT="36000" marB="3600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9,546,049</a:t>
                      </a:r>
                      <a:endParaRPr lang="en-US" altLang="ja-JP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ＭＳ Ｐゴシック" panose="020B0600070205080204" pitchFamily="50" charset="-128"/>
                        <a:cs typeface="Arial" pitchFamily="34" charset="0"/>
                      </a:endParaRPr>
                    </a:p>
                  </a:txBody>
                  <a:tcPr marL="36000" marR="36000" marT="36000" marB="3600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305,928</a:t>
                      </a:r>
                      <a:endParaRPr lang="en-US" altLang="ja-JP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ＭＳ Ｐゴシック" panose="020B0600070205080204" pitchFamily="50" charset="-128"/>
                        <a:cs typeface="Arial" pitchFamily="34" charset="0"/>
                      </a:endParaRPr>
                    </a:p>
                  </a:txBody>
                  <a:tcPr marL="36000" marR="36000" marT="36000" marB="3600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graphicFrame>
        <p:nvGraphicFramePr>
          <p:cNvPr id="8" name="表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814332276"/>
              </p:ext>
            </p:extLst>
          </p:nvPr>
        </p:nvGraphicFramePr>
        <p:xfrm>
          <a:off x="296525" y="368659"/>
          <a:ext cx="2700300" cy="144016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25774"/>
                <a:gridCol w="1974526"/>
              </a:tblGrid>
              <a:tr h="78540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Species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ＭＳ Ｐゴシック" panose="020B0600070205080204" pitchFamily="50" charset="-128"/>
                        <a:cs typeface="Arial" pitchFamily="34" charset="0"/>
                      </a:endParaRPr>
                    </a:p>
                  </a:txBody>
                  <a:tcPr marL="36000" marR="36000" marT="36000" marB="3600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Total number of </a:t>
                      </a:r>
                      <a:endParaRPr lang="en-US" sz="1000" u="none" strike="noStrike" dirty="0" smtClean="0"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algn="ctr" fontAlgn="ctr"/>
                      <a:r>
                        <a:rPr lang="en-US" sz="1000" u="none" strike="noStrike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valid </a:t>
                      </a:r>
                      <a:r>
                        <a:rPr lang="en-US" sz="10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tag pairs </a:t>
                      </a:r>
                      <a:endParaRPr lang="en-US" sz="1000" u="none" strike="noStrike" dirty="0" smtClean="0"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algn="ctr" fontAlgn="ctr"/>
                      <a:r>
                        <a:rPr lang="en-US" sz="1000" u="none" strike="noStrike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(</a:t>
                      </a:r>
                      <a:r>
                        <a:rPr lang="en-US" sz="10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TSS-Random)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ＭＳ Ｐゴシック" panose="020B0600070205080204" pitchFamily="50" charset="-128"/>
                        <a:cs typeface="Arial" pitchFamily="34" charset="0"/>
                      </a:endParaRPr>
                    </a:p>
                  </a:txBody>
                  <a:tcPr marL="36000" marR="36000" marT="36000" marB="3600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2737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Hs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ＭＳ Ｐゴシック" panose="020B0600070205080204" pitchFamily="50" charset="-128"/>
                        <a:cs typeface="Arial" pitchFamily="34" charset="0"/>
                      </a:endParaRPr>
                    </a:p>
                  </a:txBody>
                  <a:tcPr marL="36000" marR="36000" marT="36000" marB="3600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348,708,022 pairs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ＭＳ Ｐゴシック" panose="020B0600070205080204" pitchFamily="50" charset="-128"/>
                        <a:cs typeface="Arial" pitchFamily="34" charset="0"/>
                      </a:endParaRPr>
                    </a:p>
                  </a:txBody>
                  <a:tcPr marL="36000" marR="36000" marT="36000" marB="3600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</a:tr>
              <a:tr h="32737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Dm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ＭＳ Ｐゴシック" panose="020B0600070205080204" pitchFamily="50" charset="-128"/>
                        <a:cs typeface="Arial" pitchFamily="34" charset="0"/>
                      </a:endParaRPr>
                    </a:p>
                  </a:txBody>
                  <a:tcPr marL="36000" marR="36000" marT="36000" marB="3600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3,465,945 pairs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ＭＳ Ｐゴシック" panose="020B0600070205080204" pitchFamily="50" charset="-128"/>
                        <a:cs typeface="Arial" pitchFamily="34" charset="0"/>
                      </a:endParaRPr>
                    </a:p>
                  </a:txBody>
                  <a:tcPr marL="36000" marR="36000" marT="36000" marB="3600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graphicFrame>
        <p:nvGraphicFramePr>
          <p:cNvPr id="9" name="表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988537839"/>
              </p:ext>
            </p:extLst>
          </p:nvPr>
        </p:nvGraphicFramePr>
        <p:xfrm>
          <a:off x="3138745" y="368660"/>
          <a:ext cx="5922151" cy="144016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199827"/>
                <a:gridCol w="1149482"/>
                <a:gridCol w="859723"/>
                <a:gridCol w="1091428"/>
                <a:gridCol w="890202"/>
                <a:gridCol w="731489"/>
              </a:tblGrid>
              <a:tr h="106414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Gene pairs </a:t>
                      </a:r>
                      <a:r>
                        <a:rPr lang="en-US" sz="1000" u="none" strike="noStrike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</a:p>
                    <a:p>
                      <a:pPr algn="ctr" fontAlgn="ctr"/>
                      <a:r>
                        <a:rPr lang="en-US" sz="1000" u="none" strike="noStrike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in Homologene</a:t>
                      </a:r>
                    </a:p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ＭＳ Ｐゴシック" panose="020B0600070205080204" pitchFamily="50" charset="-128"/>
                          <a:cs typeface="Arial" pitchFamily="34" charset="0"/>
                        </a:rPr>
                        <a:t>(</a:t>
                      </a:r>
                      <a:r>
                        <a:rPr lang="en-US" altLang="ja-JP" sz="1000" u="none" strike="noStrike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between Hs and Dm</a:t>
                      </a:r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ＭＳ Ｐゴシック" panose="020B0600070205080204" pitchFamily="50" charset="-128"/>
                          <a:cs typeface="Arial" pitchFamily="34" charset="0"/>
                        </a:rPr>
                        <a:t>)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ＭＳ Ｐゴシック" panose="020B0600070205080204" pitchFamily="50" charset="-128"/>
                        <a:cs typeface="Arial" pitchFamily="34" charset="0"/>
                      </a:endParaRPr>
                    </a:p>
                  </a:txBody>
                  <a:tcPr marL="36000" marR="36000" marT="36000" marB="3600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Aligned gene pairs (with E(1) </a:t>
                      </a:r>
                      <a:r>
                        <a:rPr lang="en-US" sz="1000" u="sng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&lt;</a:t>
                      </a:r>
                      <a:r>
                        <a:rPr lang="en-US" sz="10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 1e-15)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ＭＳ Ｐゴシック" panose="020B0600070205080204" pitchFamily="50" charset="-128"/>
                        <a:cs typeface="Arial" pitchFamily="34" charset="0"/>
                      </a:endParaRPr>
                    </a:p>
                  </a:txBody>
                  <a:tcPr marL="36000" marR="36000" marT="36000" marB="3600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Total aligned </a:t>
                      </a:r>
                      <a:endParaRPr lang="en-US" sz="1000" u="none" strike="noStrike" dirty="0" smtClean="0"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algn="ctr" fontAlgn="ctr"/>
                      <a:r>
                        <a:rPr lang="en-US" sz="1000" u="none" strike="noStrike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base </a:t>
                      </a:r>
                      <a:r>
                        <a:rPr lang="en-US" sz="10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positions </a:t>
                      </a:r>
                      <a:endParaRPr lang="en-US" sz="1000" u="none" strike="noStrike" dirty="0" smtClean="0"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algn="ctr" fontAlgn="ctr"/>
                      <a:r>
                        <a:rPr lang="en-US" sz="1000" u="none" strike="noStrike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(</a:t>
                      </a:r>
                      <a:r>
                        <a:rPr lang="en-US" sz="10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including gap)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ＭＳ Ｐゴシック" panose="020B0600070205080204" pitchFamily="50" charset="-128"/>
                        <a:cs typeface="Arial" pitchFamily="34" charset="0"/>
                      </a:endParaRPr>
                    </a:p>
                  </a:txBody>
                  <a:tcPr marL="36000" marR="36000" marT="36000" marB="3600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Total identified base positions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ＭＳ Ｐゴシック" panose="020B0600070205080204" pitchFamily="50" charset="-128"/>
                        <a:cs typeface="Arial" pitchFamily="34" charset="0"/>
                      </a:endParaRPr>
                    </a:p>
                  </a:txBody>
                  <a:tcPr marL="36000" marR="36000" marT="36000" marB="3600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Total </a:t>
                      </a:r>
                      <a:r>
                        <a:rPr lang="en-US" sz="1000" u="none" strike="noStrike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mismatch</a:t>
                      </a:r>
                    </a:p>
                    <a:p>
                      <a:pPr algn="ctr" fontAlgn="ctr"/>
                      <a:r>
                        <a:rPr lang="en-US" sz="1000" u="none" strike="noStrike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sz="10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base positions </a:t>
                      </a:r>
                      <a:endParaRPr lang="en-US" sz="1000" u="none" strike="noStrike" dirty="0" smtClean="0"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algn="ctr" fontAlgn="ctr"/>
                      <a:r>
                        <a:rPr lang="en-US" sz="1000" u="none" strike="noStrike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(</a:t>
                      </a:r>
                      <a:r>
                        <a:rPr lang="en-US" sz="10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including gap)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ＭＳ Ｐゴシック" panose="020B0600070205080204" pitchFamily="50" charset="-128"/>
                        <a:cs typeface="Arial" pitchFamily="34" charset="0"/>
                      </a:endParaRPr>
                    </a:p>
                  </a:txBody>
                  <a:tcPr marL="36000" marR="36000" marT="36000" marB="3600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%identified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ＭＳ Ｐゴシック" panose="020B0600070205080204" pitchFamily="50" charset="-128"/>
                        <a:cs typeface="Arial" pitchFamily="34" charset="0"/>
                      </a:endParaRPr>
                    </a:p>
                  </a:txBody>
                  <a:tcPr marL="36000" marR="36000" marT="36000" marB="3600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6017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4,508</a:t>
                      </a:r>
                      <a:endParaRPr lang="en-US" altLang="ja-JP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ＭＳ Ｐゴシック" panose="020B0600070205080204" pitchFamily="50" charset="-128"/>
                        <a:cs typeface="Arial" pitchFamily="34" charset="0"/>
                      </a:endParaRPr>
                    </a:p>
                  </a:txBody>
                  <a:tcPr marL="36000" marR="36000" marT="36000" marB="3600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1,541</a:t>
                      </a:r>
                      <a:endParaRPr lang="en-US" altLang="ja-JP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ＭＳ Ｐゴシック" panose="020B0600070205080204" pitchFamily="50" charset="-128"/>
                        <a:cs typeface="Arial" pitchFamily="34" charset="0"/>
                      </a:endParaRPr>
                    </a:p>
                  </a:txBody>
                  <a:tcPr marL="36000" marR="36000" marT="36000" marB="3600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594,867</a:t>
                      </a:r>
                      <a:endParaRPr lang="en-US" altLang="ja-JP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ＭＳ Ｐゴシック" panose="020B0600070205080204" pitchFamily="50" charset="-128"/>
                        <a:cs typeface="Arial" pitchFamily="34" charset="0"/>
                      </a:endParaRPr>
                    </a:p>
                  </a:txBody>
                  <a:tcPr marL="36000" marR="36000" marT="36000" marB="3600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399,380</a:t>
                      </a:r>
                      <a:endParaRPr lang="en-US" altLang="ja-JP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ＭＳ Ｐゴシック" panose="020B0600070205080204" pitchFamily="50" charset="-128"/>
                        <a:cs typeface="Arial" pitchFamily="34" charset="0"/>
                      </a:endParaRPr>
                    </a:p>
                  </a:txBody>
                  <a:tcPr marL="36000" marR="36000" marT="36000" marB="3600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195,487</a:t>
                      </a:r>
                      <a:endParaRPr lang="en-US" altLang="ja-JP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ＭＳ Ｐゴシック" panose="020B0600070205080204" pitchFamily="50" charset="-128"/>
                        <a:cs typeface="Arial" pitchFamily="34" charset="0"/>
                      </a:endParaRPr>
                    </a:p>
                  </a:txBody>
                  <a:tcPr marL="36000" marR="36000" marT="36000" marB="3600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67.1%</a:t>
                      </a:r>
                      <a:endParaRPr lang="en-US" altLang="ja-JP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ＭＳ Ｐゴシック" panose="020B0600070205080204" pitchFamily="50" charset="-128"/>
                        <a:cs typeface="Arial" pitchFamily="34" charset="0"/>
                      </a:endParaRPr>
                    </a:p>
                  </a:txBody>
                  <a:tcPr marL="36000" marR="36000" marT="36000" marB="3600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11" name="テキスト ボックス 10"/>
          <p:cNvSpPr txBox="1"/>
          <p:nvPr/>
        </p:nvSpPr>
        <p:spPr>
          <a:xfrm>
            <a:off x="0" y="0"/>
            <a:ext cx="14216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b="1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E (bottom)</a:t>
            </a:r>
            <a:endParaRPr kumimoji="1" lang="ja-JP" altLang="en-US" b="1" dirty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5412093" y="6488668"/>
            <a:ext cx="37319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en-US" altLang="ja-JP" dirty="0" smtClean="0">
                <a:latin typeface="Arial" pitchFamily="34" charset="0"/>
                <a:cs typeface="Arial" pitchFamily="34" charset="0"/>
              </a:rPr>
              <a:t>Supplementary Figure S2</a:t>
            </a:r>
            <a:endParaRPr kumimoji="1" lang="ja-JP" altLang="en-US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64828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1720" y="28492"/>
            <a:ext cx="4230470" cy="24427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テキスト ボックス 6"/>
          <p:cNvSpPr txBox="1"/>
          <p:nvPr/>
        </p:nvSpPr>
        <p:spPr>
          <a:xfrm>
            <a:off x="5412093" y="6488668"/>
            <a:ext cx="37319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en-US" altLang="ja-JP" dirty="0" smtClean="0">
                <a:latin typeface="Arial" pitchFamily="34" charset="0"/>
                <a:cs typeface="Arial" pitchFamily="34" charset="0"/>
              </a:rPr>
              <a:t>Supplementary Figure S2</a:t>
            </a:r>
            <a:endParaRPr kumimoji="1" lang="ja-JP" altLang="en-US" dirty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10" name="グループ化 9"/>
          <p:cNvGrpSpPr/>
          <p:nvPr/>
        </p:nvGrpSpPr>
        <p:grpSpPr>
          <a:xfrm>
            <a:off x="296525" y="2483895"/>
            <a:ext cx="4680520" cy="3105345"/>
            <a:chOff x="495418" y="7931283"/>
            <a:chExt cx="4770530" cy="3041468"/>
          </a:xfrm>
        </p:grpSpPr>
        <p:graphicFrame>
          <p:nvGraphicFramePr>
            <p:cNvPr id="8" name="グラフ 7"/>
            <p:cNvGraphicFramePr/>
            <p:nvPr/>
          </p:nvGraphicFramePr>
          <p:xfrm>
            <a:off x="495418" y="7931283"/>
            <a:ext cx="4770530" cy="3041468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sp>
          <p:nvSpPr>
            <p:cNvPr id="9" name="テキスト ボックス 4"/>
            <p:cNvSpPr txBox="1"/>
            <p:nvPr/>
          </p:nvSpPr>
          <p:spPr>
            <a:xfrm>
              <a:off x="4404880" y="9107532"/>
              <a:ext cx="540061" cy="299405"/>
            </a:xfrm>
            <a:prstGeom prst="rect">
              <a:avLst/>
            </a:prstGeom>
            <a:noFill/>
            <a:ln w="9525" cmpd="sng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wrap="square" rtlCol="0" anchor="t"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en-US" altLang="ja-JP" sz="1100" dirty="0"/>
                <a:t>8%</a:t>
              </a:r>
              <a:endParaRPr kumimoji="1" lang="ja-JP" altLang="en-US" sz="1100" dirty="0"/>
            </a:p>
          </p:txBody>
        </p:sp>
      </p:grpSp>
      <p:sp>
        <p:nvSpPr>
          <p:cNvPr id="17" name="テキスト ボックス 16"/>
          <p:cNvSpPr txBox="1"/>
          <p:nvPr/>
        </p:nvSpPr>
        <p:spPr>
          <a:xfrm>
            <a:off x="161510" y="143635"/>
            <a:ext cx="4915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b="1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G</a:t>
            </a:r>
            <a:endParaRPr kumimoji="1" lang="ja-JP" altLang="en-US" b="1" dirty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grpSp>
        <p:nvGrpSpPr>
          <p:cNvPr id="33" name="グループ化 32"/>
          <p:cNvGrpSpPr/>
          <p:nvPr/>
        </p:nvGrpSpPr>
        <p:grpSpPr>
          <a:xfrm>
            <a:off x="5703100" y="278650"/>
            <a:ext cx="3234385" cy="1718714"/>
            <a:chOff x="3587865" y="3242808"/>
            <a:chExt cx="2745305" cy="1464940"/>
          </a:xfrm>
        </p:grpSpPr>
        <p:graphicFrame>
          <p:nvGraphicFramePr>
            <p:cNvPr id="11" name="グラフ 10"/>
            <p:cNvGraphicFramePr/>
            <p:nvPr/>
          </p:nvGraphicFramePr>
          <p:xfrm>
            <a:off x="3587865" y="3242808"/>
            <a:ext cx="2745305" cy="1330567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4"/>
            </a:graphicData>
          </a:graphic>
        </p:graphicFrame>
        <p:sp>
          <p:nvSpPr>
            <p:cNvPr id="14" name="テキスト ボックス 13"/>
            <p:cNvSpPr txBox="1"/>
            <p:nvPr/>
          </p:nvSpPr>
          <p:spPr>
            <a:xfrm>
              <a:off x="3987651" y="4497881"/>
              <a:ext cx="389758" cy="2098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1000" dirty="0" smtClean="0">
                  <a:latin typeface="Arial" pitchFamily="34" charset="0"/>
                  <a:cs typeface="Arial" pitchFamily="34" charset="0"/>
                </a:rPr>
                <a:t>GA</a:t>
              </a:r>
              <a:endParaRPr kumimoji="1" lang="ja-JP" altLang="en-US" sz="10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" name="テキスト ボックス 14"/>
            <p:cNvSpPr txBox="1"/>
            <p:nvPr/>
          </p:nvSpPr>
          <p:spPr>
            <a:xfrm>
              <a:off x="4491913" y="4497882"/>
              <a:ext cx="476370" cy="2098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1000" dirty="0" smtClean="0">
                  <a:latin typeface="Arial" pitchFamily="34" charset="0"/>
                  <a:cs typeface="Arial" pitchFamily="34" charset="0"/>
                </a:rPr>
                <a:t>GT</a:t>
              </a:r>
              <a:endParaRPr kumimoji="1" lang="ja-JP" altLang="en-US" sz="10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6" name="テキスト ボックス 15"/>
            <p:cNvSpPr txBox="1"/>
            <p:nvPr/>
          </p:nvSpPr>
          <p:spPr>
            <a:xfrm>
              <a:off x="5009831" y="4497882"/>
              <a:ext cx="389758" cy="2098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1000" dirty="0" smtClean="0">
                  <a:latin typeface="Arial" pitchFamily="34" charset="0"/>
                  <a:cs typeface="Arial" pitchFamily="34" charset="0"/>
                </a:rPr>
                <a:t>GG</a:t>
              </a:r>
              <a:endParaRPr kumimoji="1" lang="ja-JP" altLang="en-US" sz="10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8" name="テキスト ボックス 17"/>
            <p:cNvSpPr txBox="1"/>
            <p:nvPr/>
          </p:nvSpPr>
          <p:spPr>
            <a:xfrm>
              <a:off x="5522357" y="4497882"/>
              <a:ext cx="389758" cy="2098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1000" dirty="0" smtClean="0">
                  <a:latin typeface="Arial" pitchFamily="34" charset="0"/>
                  <a:cs typeface="Arial" pitchFamily="34" charset="0"/>
                </a:rPr>
                <a:t>GC</a:t>
              </a:r>
              <a:endParaRPr kumimoji="1" lang="ja-JP" altLang="en-US" sz="1000" dirty="0"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25" name="テキスト ボックス 24"/>
          <p:cNvSpPr txBox="1"/>
          <p:nvPr/>
        </p:nvSpPr>
        <p:spPr>
          <a:xfrm>
            <a:off x="5337085" y="89338"/>
            <a:ext cx="4915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b="1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H</a:t>
            </a:r>
            <a:endParaRPr kumimoji="1" lang="ja-JP" altLang="en-US" b="1" dirty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1500" y="0"/>
            <a:ext cx="3257548" cy="25652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56" name="グループ化 55"/>
          <p:cNvGrpSpPr/>
          <p:nvPr/>
        </p:nvGrpSpPr>
        <p:grpSpPr>
          <a:xfrm>
            <a:off x="5018670" y="2289799"/>
            <a:ext cx="3960440" cy="2939401"/>
            <a:chOff x="4436985" y="3023955"/>
            <a:chExt cx="3960440" cy="2939401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4572000" y="5274205"/>
              <a:ext cx="3603780" cy="6891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aphicFrame>
          <p:nvGraphicFramePr>
            <p:cNvPr id="34" name="グラフ 33"/>
            <p:cNvGraphicFramePr/>
            <p:nvPr/>
          </p:nvGraphicFramePr>
          <p:xfrm>
            <a:off x="4436985" y="3023955"/>
            <a:ext cx="3960440" cy="189021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7"/>
            </a:graphicData>
          </a:graphic>
        </p:graphicFrame>
        <p:sp>
          <p:nvSpPr>
            <p:cNvPr id="35" name="テキスト ボックス 34"/>
            <p:cNvSpPr txBox="1"/>
            <p:nvPr/>
          </p:nvSpPr>
          <p:spPr>
            <a:xfrm>
              <a:off x="4863920" y="4869160"/>
              <a:ext cx="169168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1000" dirty="0" smtClean="0">
                  <a:latin typeface="Arial" pitchFamily="34" charset="0"/>
                  <a:cs typeface="Arial" pitchFamily="34" charset="0"/>
                </a:rPr>
                <a:t>GAPDH </a:t>
              </a:r>
            </a:p>
            <a:p>
              <a:r>
                <a:rPr lang="en-US" altLang="ja-JP" sz="1000" dirty="0" smtClean="0">
                  <a:latin typeface="Arial" pitchFamily="34" charset="0"/>
                  <a:cs typeface="Arial" pitchFamily="34" charset="0"/>
                </a:rPr>
                <a:t>chr12: 6643680-6643697</a:t>
              </a:r>
              <a:endParaRPr kumimoji="1" lang="ja-JP" altLang="en-US" sz="1000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38" name="直線コネクタ 37"/>
            <p:cNvCxnSpPr/>
            <p:nvPr/>
          </p:nvCxnSpPr>
          <p:spPr>
            <a:xfrm flipV="1">
              <a:off x="4707015" y="4734145"/>
              <a:ext cx="180020" cy="54006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直線コネクタ 38"/>
            <p:cNvCxnSpPr/>
            <p:nvPr/>
          </p:nvCxnSpPr>
          <p:spPr>
            <a:xfrm flipV="1">
              <a:off x="4818915" y="4914165"/>
              <a:ext cx="2745305" cy="85509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5" name="テキスト ボックス 54"/>
          <p:cNvSpPr txBox="1"/>
          <p:nvPr/>
        </p:nvSpPr>
        <p:spPr>
          <a:xfrm>
            <a:off x="120013" y="2618910"/>
            <a:ext cx="4915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b="1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I</a:t>
            </a:r>
            <a:endParaRPr kumimoji="1" lang="ja-JP" altLang="en-US" b="1" dirty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24" name="テキスト ボックス 1"/>
          <p:cNvSpPr txBox="1"/>
          <p:nvPr/>
        </p:nvSpPr>
        <p:spPr>
          <a:xfrm rot="16200000">
            <a:off x="5399285" y="822711"/>
            <a:ext cx="493818" cy="258177"/>
          </a:xfrm>
          <a:prstGeom prst="rect">
            <a:avLst/>
          </a:prstGeom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sz="1100" dirty="0" smtClean="0"/>
              <a:t>%</a:t>
            </a:r>
            <a:endParaRPr lang="ja-JP" altLang="en-US" sz="1100" dirty="0"/>
          </a:p>
        </p:txBody>
      </p:sp>
      <p:sp>
        <p:nvSpPr>
          <p:cNvPr id="26" name="テキスト ボックス 1"/>
          <p:cNvSpPr txBox="1"/>
          <p:nvPr/>
        </p:nvSpPr>
        <p:spPr>
          <a:xfrm rot="16200000">
            <a:off x="4679205" y="2916751"/>
            <a:ext cx="493818" cy="258177"/>
          </a:xfrm>
          <a:prstGeom prst="rect">
            <a:avLst/>
          </a:prstGeom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sz="1100" dirty="0" smtClean="0"/>
              <a:t>tags</a:t>
            </a:r>
            <a:endParaRPr lang="ja-JP" altLang="en-US" sz="1100" dirty="0"/>
          </a:p>
        </p:txBody>
      </p:sp>
      <p:sp>
        <p:nvSpPr>
          <p:cNvPr id="27" name="テキスト ボックス 1"/>
          <p:cNvSpPr txBox="1"/>
          <p:nvPr/>
        </p:nvSpPr>
        <p:spPr>
          <a:xfrm>
            <a:off x="6327195" y="1943835"/>
            <a:ext cx="1935215" cy="225025"/>
          </a:xfrm>
          <a:prstGeom prst="rect">
            <a:avLst/>
          </a:prstGeom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dirty="0" smtClean="0"/>
              <a:t>The last bases of  the cap-</a:t>
            </a:r>
            <a:r>
              <a:rPr lang="en-US" altLang="ja-JP" dirty="0" err="1" smtClean="0"/>
              <a:t>oligo</a:t>
            </a:r>
            <a:endParaRPr lang="en-US" altLang="ja-JP" dirty="0" smtClean="0"/>
          </a:p>
        </p:txBody>
      </p:sp>
      <p:sp>
        <p:nvSpPr>
          <p:cNvPr id="28" name="テキスト ボックス 1"/>
          <p:cNvSpPr txBox="1"/>
          <p:nvPr/>
        </p:nvSpPr>
        <p:spPr>
          <a:xfrm>
            <a:off x="8235915" y="3999989"/>
            <a:ext cx="791580" cy="585065"/>
          </a:xfrm>
          <a:prstGeom prst="rect">
            <a:avLst/>
          </a:prstGeom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dirty="0" smtClean="0"/>
              <a:t>Genome sequence</a:t>
            </a:r>
          </a:p>
          <a:p>
            <a:r>
              <a:rPr lang="en-US" altLang="ja-JP" sz="1100" dirty="0" smtClean="0"/>
              <a:t>5’-&gt; 3’</a:t>
            </a:r>
            <a:endParaRPr lang="ja-JP" altLang="en-US" sz="1100" dirty="0"/>
          </a:p>
        </p:txBody>
      </p:sp>
      <p:sp>
        <p:nvSpPr>
          <p:cNvPr id="29" name="テキスト ボックス 1"/>
          <p:cNvSpPr txBox="1"/>
          <p:nvPr/>
        </p:nvSpPr>
        <p:spPr>
          <a:xfrm rot="5400000">
            <a:off x="8294167" y="921968"/>
            <a:ext cx="1331640" cy="225025"/>
          </a:xfrm>
          <a:prstGeom prst="rect">
            <a:avLst/>
          </a:prstGeom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dirty="0" smtClean="0"/>
              <a:t>First base of the TSS</a:t>
            </a:r>
          </a:p>
        </p:txBody>
      </p:sp>
      <p:sp>
        <p:nvSpPr>
          <p:cNvPr id="30" name="テキスト ボックス 1"/>
          <p:cNvSpPr txBox="1"/>
          <p:nvPr/>
        </p:nvSpPr>
        <p:spPr>
          <a:xfrm rot="5400000">
            <a:off x="8010890" y="3023955"/>
            <a:ext cx="1935215" cy="225025"/>
          </a:xfrm>
          <a:prstGeom prst="rect">
            <a:avLst/>
          </a:prstGeom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dirty="0" smtClean="0"/>
              <a:t>The last bases of  the cap-</a:t>
            </a:r>
            <a:r>
              <a:rPr lang="en-US" altLang="ja-JP" dirty="0" err="1" smtClean="0"/>
              <a:t>oligo</a:t>
            </a:r>
            <a:endParaRPr lang="en-US" altLang="ja-JP" dirty="0" smtClean="0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 flipH="1">
            <a:off x="206515" y="5274205"/>
            <a:ext cx="4725525" cy="1328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" name="テキスト ボックス 30"/>
          <p:cNvSpPr txBox="1"/>
          <p:nvPr/>
        </p:nvSpPr>
        <p:spPr>
          <a:xfrm>
            <a:off x="1466655" y="6579350"/>
            <a:ext cx="27003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800" b="1" u="sng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DDAH1 (</a:t>
            </a:r>
            <a:r>
              <a:rPr lang="en-US" altLang="ja-JP" sz="800" b="1" u="sng" dirty="0" err="1" smtClean="0">
                <a:solidFill>
                  <a:srgbClr val="0070C0"/>
                </a:solidFill>
              </a:rPr>
              <a:t>dimethylarginine</a:t>
            </a:r>
            <a:r>
              <a:rPr lang="en-US" altLang="ja-JP" sz="800" b="1" u="sng" dirty="0" smtClean="0">
                <a:solidFill>
                  <a:srgbClr val="0070C0"/>
                </a:solidFill>
              </a:rPr>
              <a:t> </a:t>
            </a:r>
            <a:r>
              <a:rPr lang="en-US" altLang="ja-JP" sz="800" b="1" u="sng" dirty="0" err="1" smtClean="0">
                <a:solidFill>
                  <a:srgbClr val="0070C0"/>
                </a:solidFill>
              </a:rPr>
              <a:t>dimethylaminohydrolase</a:t>
            </a:r>
            <a:r>
              <a:rPr lang="en-US" altLang="ja-JP" sz="800" b="1" u="sng" dirty="0" smtClean="0">
                <a:solidFill>
                  <a:srgbClr val="0070C0"/>
                </a:solidFill>
              </a:rPr>
              <a:t> 1</a:t>
            </a:r>
            <a:r>
              <a:rPr kumimoji="1" lang="en-US" altLang="ja-JP" sz="800" b="1" u="sng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)</a:t>
            </a:r>
            <a:endParaRPr kumimoji="1" lang="ja-JP" altLang="en-US" sz="800" b="1" u="sng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2" name="テキスト ボックス 31"/>
          <p:cNvSpPr txBox="1"/>
          <p:nvPr/>
        </p:nvSpPr>
        <p:spPr>
          <a:xfrm>
            <a:off x="4572000" y="5589240"/>
            <a:ext cx="1125125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600" dirty="0" smtClean="0">
                <a:latin typeface="Arial" pitchFamily="34" charset="0"/>
                <a:cs typeface="Arial" pitchFamily="34" charset="0"/>
              </a:rPr>
              <a:t>85,880 kb</a:t>
            </a:r>
            <a:endParaRPr kumimoji="1" lang="ja-JP" altLang="en-US" sz="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6" name="テキスト ボックス 35"/>
          <p:cNvSpPr txBox="1"/>
          <p:nvPr/>
        </p:nvSpPr>
        <p:spPr>
          <a:xfrm>
            <a:off x="2321750" y="5589240"/>
            <a:ext cx="1125125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600" dirty="0" smtClean="0">
                <a:latin typeface="Arial" pitchFamily="34" charset="0"/>
                <a:cs typeface="Arial" pitchFamily="34" charset="0"/>
              </a:rPr>
              <a:t>85,960 kb</a:t>
            </a:r>
            <a:endParaRPr kumimoji="1" lang="ja-JP" altLang="en-US" sz="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7" name="テキスト ボックス 36"/>
          <p:cNvSpPr txBox="1"/>
          <p:nvPr/>
        </p:nvSpPr>
        <p:spPr>
          <a:xfrm>
            <a:off x="0" y="5589240"/>
            <a:ext cx="1125125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600" dirty="0" smtClean="0">
                <a:latin typeface="Arial" pitchFamily="34" charset="0"/>
                <a:cs typeface="Arial" pitchFamily="34" charset="0"/>
              </a:rPr>
              <a:t>86,040 kb</a:t>
            </a:r>
            <a:endParaRPr kumimoji="1" lang="ja-JP" altLang="en-US" sz="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0" name="テキスト ボックス 39"/>
          <p:cNvSpPr txBox="1"/>
          <p:nvPr/>
        </p:nvSpPr>
        <p:spPr>
          <a:xfrm>
            <a:off x="2816805" y="5364215"/>
            <a:ext cx="1350150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6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chr1:85,877,055-86,045,353</a:t>
            </a:r>
            <a:endParaRPr kumimoji="1" lang="ja-JP" altLang="en-US" sz="6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1" name="テキスト ボックス 40"/>
          <p:cNvSpPr txBox="1"/>
          <p:nvPr/>
        </p:nvSpPr>
        <p:spPr>
          <a:xfrm>
            <a:off x="341530" y="6399330"/>
            <a:ext cx="139515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800" b="1" dirty="0" err="1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RefSeq</a:t>
            </a:r>
            <a:r>
              <a:rPr kumimoji="1" lang="en-US" altLang="ja-JP" sz="8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gene model</a:t>
            </a:r>
            <a:endParaRPr kumimoji="1" lang="ja-JP" altLang="en-US" sz="800" b="1" dirty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2" name="テキスト ボックス 41"/>
          <p:cNvSpPr txBox="1"/>
          <p:nvPr/>
        </p:nvSpPr>
        <p:spPr>
          <a:xfrm>
            <a:off x="386535" y="5949280"/>
            <a:ext cx="139515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800" b="1" u="sng" dirty="0" smtClean="0">
                <a:latin typeface="Arial" pitchFamily="34" charset="0"/>
                <a:cs typeface="Arial" pitchFamily="34" charset="0"/>
              </a:rPr>
              <a:t>TSS tags in DLD1</a:t>
            </a:r>
            <a:endParaRPr kumimoji="1" lang="ja-JP" altLang="en-US" sz="800" b="1" u="sng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5412093" y="6488668"/>
            <a:ext cx="37319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en-US" altLang="ja-JP" dirty="0" smtClean="0">
                <a:latin typeface="Arial" pitchFamily="34" charset="0"/>
                <a:cs typeface="Arial" pitchFamily="34" charset="0"/>
              </a:rPr>
              <a:t>Supplementary Figure S2</a:t>
            </a:r>
            <a:endParaRPr kumimoji="1" lang="ja-JP" alt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0" y="0"/>
            <a:ext cx="4915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b="1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J</a:t>
            </a:r>
            <a:endParaRPr kumimoji="1" lang="ja-JP" altLang="en-US" b="1" dirty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11" name="テキスト ボックス 20"/>
          <p:cNvSpPr txBox="1"/>
          <p:nvPr/>
        </p:nvSpPr>
        <p:spPr>
          <a:xfrm>
            <a:off x="1376645" y="3158970"/>
            <a:ext cx="2025225" cy="215442"/>
          </a:xfrm>
          <a:prstGeom prst="rect">
            <a:avLst/>
          </a:prstGeom>
          <a:noFill/>
        </p:spPr>
        <p:txBody>
          <a:bodyPr wrap="square" lIns="91437" tIns="45719" rIns="91437" bIns="45719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sz="800" dirty="0">
                <a:latin typeface="Arial" pitchFamily="34" charset="0"/>
                <a:ea typeface="SimSun-PUA" pitchFamily="2" charset="-122"/>
                <a:cs typeface="Arial" pitchFamily="34" charset="0"/>
              </a:rPr>
              <a:t>Distance from </a:t>
            </a:r>
            <a:r>
              <a:rPr lang="en-US" altLang="ja-JP" sz="800" dirty="0" err="1">
                <a:latin typeface="Arial" pitchFamily="34" charset="0"/>
                <a:ea typeface="SimSun-PUA" pitchFamily="2" charset="-122"/>
                <a:cs typeface="Arial" pitchFamily="34" charset="0"/>
              </a:rPr>
              <a:t>RefSeq</a:t>
            </a:r>
            <a:r>
              <a:rPr lang="en-US" altLang="ja-JP" sz="800" dirty="0">
                <a:latin typeface="Arial" pitchFamily="34" charset="0"/>
                <a:ea typeface="SimSun-PUA" pitchFamily="2" charset="-122"/>
                <a:cs typeface="Arial" pitchFamily="34" charset="0"/>
              </a:rPr>
              <a:t>  NM_TSS </a:t>
            </a:r>
            <a:r>
              <a:rPr lang="en-US" altLang="ja-JP" sz="800" dirty="0" smtClean="0">
                <a:latin typeface="Arial" pitchFamily="34" charset="0"/>
                <a:ea typeface="SimSun-PUA" pitchFamily="2" charset="-122"/>
                <a:cs typeface="Arial" pitchFamily="34" charset="0"/>
              </a:rPr>
              <a:t> (</a:t>
            </a:r>
            <a:r>
              <a:rPr lang="en-US" altLang="ja-JP" sz="800" dirty="0" err="1" smtClean="0">
                <a:latin typeface="Arial" pitchFamily="34" charset="0"/>
                <a:ea typeface="SimSun-PUA" pitchFamily="2" charset="-122"/>
                <a:cs typeface="Arial" pitchFamily="34" charset="0"/>
              </a:rPr>
              <a:t>kbp</a:t>
            </a:r>
            <a:r>
              <a:rPr lang="en-US" altLang="ja-JP" sz="800" dirty="0">
                <a:latin typeface="Arial" pitchFamily="34" charset="0"/>
                <a:ea typeface="SimSun-PUA" pitchFamily="2" charset="-122"/>
                <a:cs typeface="Arial" pitchFamily="34" charset="0"/>
              </a:rPr>
              <a:t>)</a:t>
            </a:r>
            <a:endParaRPr lang="ja-JP" altLang="en-US" sz="800" dirty="0">
              <a:latin typeface="SimSun-PUA" pitchFamily="2" charset="-122"/>
              <a:cs typeface="Arial" pitchFamily="34" charset="0"/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 rot="16200000">
            <a:off x="-293331" y="2218658"/>
            <a:ext cx="1575177" cy="215442"/>
          </a:xfrm>
          <a:prstGeom prst="rect">
            <a:avLst/>
          </a:prstGeom>
          <a:noFill/>
        </p:spPr>
        <p:txBody>
          <a:bodyPr wrap="square" lIns="91437" tIns="45719" rIns="91437" bIns="45719" rtlCol="0">
            <a:spAutoFit/>
          </a:bodyPr>
          <a:lstStyle/>
          <a:p>
            <a:r>
              <a:rPr lang="en-US" altLang="ja-JP" sz="800" dirty="0" smtClean="0">
                <a:latin typeface="Arial" pitchFamily="34" charset="0"/>
                <a:ea typeface="SimSun-PUA" pitchFamily="2" charset="-122"/>
                <a:cs typeface="Arial" pitchFamily="34" charset="0"/>
              </a:rPr>
              <a:t>Number of </a:t>
            </a:r>
            <a:r>
              <a:rPr lang="en-US" altLang="ja-JP" sz="800" dirty="0" err="1" smtClean="0">
                <a:latin typeface="Arial" pitchFamily="34" charset="0"/>
                <a:ea typeface="SimSun-PUA" pitchFamily="2" charset="-122"/>
                <a:cs typeface="Arial" pitchFamily="34" charset="0"/>
              </a:rPr>
              <a:t>RefSeq</a:t>
            </a:r>
            <a:r>
              <a:rPr lang="en-US" altLang="ja-JP" sz="800" dirty="0" smtClean="0">
                <a:latin typeface="Arial" pitchFamily="34" charset="0"/>
                <a:ea typeface="SimSun-PUA" pitchFamily="2" charset="-122"/>
                <a:cs typeface="Arial" pitchFamily="34" charset="0"/>
              </a:rPr>
              <a:t> NM genes</a:t>
            </a:r>
            <a:endParaRPr lang="ja-JP" altLang="en-US" sz="800" dirty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66" name="グループ化 65"/>
          <p:cNvGrpSpPr/>
          <p:nvPr/>
        </p:nvGrpSpPr>
        <p:grpSpPr>
          <a:xfrm>
            <a:off x="386535" y="4914165"/>
            <a:ext cx="3645405" cy="2205245"/>
            <a:chOff x="386535" y="3474005"/>
            <a:chExt cx="3645405" cy="2205245"/>
          </a:xfrm>
        </p:grpSpPr>
        <p:graphicFrame>
          <p:nvGraphicFramePr>
            <p:cNvPr id="5" name="グラフ 4"/>
            <p:cNvGraphicFramePr/>
            <p:nvPr/>
          </p:nvGraphicFramePr>
          <p:xfrm>
            <a:off x="521550" y="3519010"/>
            <a:ext cx="3510390" cy="216024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sp>
          <p:nvSpPr>
            <p:cNvPr id="9" name="大波 8"/>
            <p:cNvSpPr/>
            <p:nvPr/>
          </p:nvSpPr>
          <p:spPr>
            <a:xfrm>
              <a:off x="3311860" y="4014065"/>
              <a:ext cx="180020" cy="90010"/>
            </a:xfrm>
            <a:prstGeom prst="wave">
              <a:avLst/>
            </a:prstGeom>
            <a:solidFill>
              <a:schemeClr val="bg1"/>
            </a:solidFill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 sz="1100"/>
            </a:p>
          </p:txBody>
        </p:sp>
        <p:sp>
          <p:nvSpPr>
            <p:cNvPr id="13" name="テキスト ボックス 12"/>
            <p:cNvSpPr txBox="1"/>
            <p:nvPr/>
          </p:nvSpPr>
          <p:spPr>
            <a:xfrm rot="16200000">
              <a:off x="-293332" y="4153872"/>
              <a:ext cx="1575176" cy="215442"/>
            </a:xfrm>
            <a:prstGeom prst="rect">
              <a:avLst/>
            </a:prstGeom>
            <a:noFill/>
          </p:spPr>
          <p:txBody>
            <a:bodyPr wrap="square" lIns="91437" tIns="45719" rIns="91437" bIns="45719" rtlCol="0">
              <a:spAutoFit/>
            </a:bodyPr>
            <a:lstStyle/>
            <a:p>
              <a:r>
                <a:rPr lang="en-US" altLang="ja-JP" sz="800" dirty="0" smtClean="0">
                  <a:latin typeface="Arial" pitchFamily="34" charset="0"/>
                  <a:ea typeface="SimSun-PUA" pitchFamily="2" charset="-122"/>
                  <a:cs typeface="Arial" pitchFamily="34" charset="0"/>
                </a:rPr>
                <a:t>Number of </a:t>
              </a:r>
              <a:r>
                <a:rPr lang="en-US" altLang="ja-JP" sz="800" dirty="0" err="1" smtClean="0">
                  <a:latin typeface="Arial" pitchFamily="34" charset="0"/>
                  <a:ea typeface="SimSun-PUA" pitchFamily="2" charset="-122"/>
                  <a:cs typeface="Arial" pitchFamily="34" charset="0"/>
                </a:rPr>
                <a:t>RefSeq</a:t>
              </a:r>
              <a:r>
                <a:rPr lang="en-US" altLang="ja-JP" sz="800" dirty="0" smtClean="0">
                  <a:latin typeface="Arial" pitchFamily="34" charset="0"/>
                  <a:ea typeface="SimSun-PUA" pitchFamily="2" charset="-122"/>
                  <a:cs typeface="Arial" pitchFamily="34" charset="0"/>
                </a:rPr>
                <a:t> NM genes</a:t>
              </a:r>
              <a:endParaRPr lang="ja-JP" altLang="en-US" sz="800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37" name="グループ化 36"/>
          <p:cNvGrpSpPr/>
          <p:nvPr/>
        </p:nvGrpSpPr>
        <p:grpSpPr>
          <a:xfrm>
            <a:off x="4448665" y="818709"/>
            <a:ext cx="4758850" cy="1236069"/>
            <a:chOff x="4313650" y="818709"/>
            <a:chExt cx="4758850" cy="1236069"/>
          </a:xfrm>
        </p:grpSpPr>
        <p:pic>
          <p:nvPicPr>
            <p:cNvPr id="1028" name="Picture 4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313650" y="1043735"/>
              <a:ext cx="4488820" cy="8308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8" name="テキスト ボックス 17"/>
            <p:cNvSpPr txBox="1"/>
            <p:nvPr/>
          </p:nvSpPr>
          <p:spPr>
            <a:xfrm>
              <a:off x="5112060" y="818710"/>
              <a:ext cx="1125125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1000" dirty="0" smtClean="0">
                  <a:latin typeface="Arial" pitchFamily="34" charset="0"/>
                  <a:cs typeface="Arial" pitchFamily="34" charset="0"/>
                </a:rPr>
                <a:t>109,200 kb</a:t>
              </a:r>
              <a:endParaRPr kumimoji="1" lang="ja-JP" altLang="en-US" sz="10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" name="テキスト ボックス 18"/>
            <p:cNvSpPr txBox="1"/>
            <p:nvPr/>
          </p:nvSpPr>
          <p:spPr>
            <a:xfrm>
              <a:off x="6642230" y="818710"/>
              <a:ext cx="1125125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1000" dirty="0" smtClean="0">
                  <a:latin typeface="Arial" pitchFamily="34" charset="0"/>
                  <a:cs typeface="Arial" pitchFamily="34" charset="0"/>
                </a:rPr>
                <a:t>109,250 kb</a:t>
              </a:r>
              <a:endParaRPr kumimoji="1" lang="ja-JP" altLang="en-US" sz="10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" name="テキスト ボックス 19"/>
            <p:cNvSpPr txBox="1"/>
            <p:nvPr/>
          </p:nvSpPr>
          <p:spPr>
            <a:xfrm>
              <a:off x="8153890" y="818709"/>
              <a:ext cx="918610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1000" dirty="0" smtClean="0">
                  <a:latin typeface="Arial" pitchFamily="34" charset="0"/>
                  <a:cs typeface="Arial" pitchFamily="34" charset="0"/>
                </a:rPr>
                <a:t>109,300 kb</a:t>
              </a:r>
              <a:endParaRPr kumimoji="1" lang="ja-JP" altLang="en-US" sz="1000" dirty="0"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23" name="グループ化 22"/>
            <p:cNvGrpSpPr/>
            <p:nvPr/>
          </p:nvGrpSpPr>
          <p:grpSpPr>
            <a:xfrm>
              <a:off x="4481990" y="1628800"/>
              <a:ext cx="1080120" cy="380972"/>
              <a:chOff x="5202070" y="1808821"/>
              <a:chExt cx="2205246" cy="921033"/>
            </a:xfrm>
          </p:grpSpPr>
          <p:sp>
            <p:nvSpPr>
              <p:cNvPr id="21" name="円弧 20"/>
              <p:cNvSpPr/>
              <p:nvPr/>
            </p:nvSpPr>
            <p:spPr>
              <a:xfrm>
                <a:off x="5282480" y="1808821"/>
                <a:ext cx="1925666" cy="921033"/>
              </a:xfrm>
              <a:prstGeom prst="arc">
                <a:avLst>
                  <a:gd name="adj1" fmla="val 15599435"/>
                  <a:gd name="adj2" fmla="val 0"/>
                </a:avLst>
              </a:prstGeom>
              <a:noFill/>
              <a:ln w="22225">
                <a:solidFill>
                  <a:schemeClr val="tx1">
                    <a:lumMod val="85000"/>
                    <a:lumOff val="15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" name="円弧 21"/>
              <p:cNvSpPr/>
              <p:nvPr/>
            </p:nvSpPr>
            <p:spPr>
              <a:xfrm flipH="1">
                <a:off x="5202070" y="1808821"/>
                <a:ext cx="2205246" cy="921033"/>
              </a:xfrm>
              <a:prstGeom prst="arc">
                <a:avLst>
                  <a:gd name="adj1" fmla="val 17077212"/>
                  <a:gd name="adj2" fmla="val 0"/>
                </a:avLst>
              </a:prstGeom>
              <a:noFill/>
              <a:ln w="22225">
                <a:solidFill>
                  <a:schemeClr val="tx1">
                    <a:lumMod val="85000"/>
                    <a:lumOff val="15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4" name="グループ化 23"/>
            <p:cNvGrpSpPr/>
            <p:nvPr/>
          </p:nvGrpSpPr>
          <p:grpSpPr>
            <a:xfrm>
              <a:off x="6687234" y="1583795"/>
              <a:ext cx="1935215" cy="470983"/>
              <a:chOff x="5202070" y="1808821"/>
              <a:chExt cx="2205246" cy="921033"/>
            </a:xfrm>
          </p:grpSpPr>
          <p:sp>
            <p:nvSpPr>
              <p:cNvPr id="25" name="円弧 24"/>
              <p:cNvSpPr/>
              <p:nvPr/>
            </p:nvSpPr>
            <p:spPr>
              <a:xfrm>
                <a:off x="5282480" y="1808821"/>
                <a:ext cx="1925666" cy="921033"/>
              </a:xfrm>
              <a:prstGeom prst="arc">
                <a:avLst>
                  <a:gd name="adj1" fmla="val 15599435"/>
                  <a:gd name="adj2" fmla="val 0"/>
                </a:avLst>
              </a:prstGeom>
              <a:noFill/>
              <a:ln w="22225">
                <a:solidFill>
                  <a:schemeClr val="tx1">
                    <a:lumMod val="85000"/>
                    <a:lumOff val="15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" name="円弧 25"/>
              <p:cNvSpPr/>
              <p:nvPr/>
            </p:nvSpPr>
            <p:spPr>
              <a:xfrm flipH="1">
                <a:off x="5202070" y="1808821"/>
                <a:ext cx="2205246" cy="921033"/>
              </a:xfrm>
              <a:prstGeom prst="arc">
                <a:avLst>
                  <a:gd name="adj1" fmla="val 17162127"/>
                  <a:gd name="adj2" fmla="val 0"/>
                </a:avLst>
              </a:prstGeom>
              <a:noFill/>
              <a:ln w="22225">
                <a:solidFill>
                  <a:schemeClr val="tx1">
                    <a:lumMod val="85000"/>
                    <a:lumOff val="15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sp>
        <p:nvSpPr>
          <p:cNvPr id="27" name="テキスト ボックス 26"/>
          <p:cNvSpPr txBox="1"/>
          <p:nvPr/>
        </p:nvSpPr>
        <p:spPr>
          <a:xfrm>
            <a:off x="4391980" y="72788"/>
            <a:ext cx="4275475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100" b="1" i="1" dirty="0" smtClean="0">
                <a:latin typeface="Arial" pitchFamily="34" charset="0"/>
                <a:cs typeface="Arial" pitchFamily="34" charset="0"/>
              </a:rPr>
              <a:t>ARMC2</a:t>
            </a:r>
            <a:r>
              <a:rPr kumimoji="1" lang="en-US" altLang="ja-JP" sz="1100" i="1" dirty="0" smtClean="0">
                <a:latin typeface="Arial" pitchFamily="34" charset="0"/>
                <a:cs typeface="Arial" pitchFamily="34" charset="0"/>
              </a:rPr>
              <a:t>  </a:t>
            </a:r>
          </a:p>
          <a:p>
            <a:r>
              <a:rPr kumimoji="1" lang="en-US" altLang="ja-JP" sz="1100" dirty="0" smtClean="0">
                <a:latin typeface="Arial" pitchFamily="34" charset="0"/>
                <a:cs typeface="Arial" pitchFamily="34" charset="0"/>
              </a:rPr>
              <a:t>(NM_032131; </a:t>
            </a:r>
            <a:r>
              <a:rPr lang="en-US" altLang="ja-JP" sz="1100" dirty="0" smtClean="0">
                <a:latin typeface="Arial" pitchFamily="34" charset="0"/>
                <a:cs typeface="Arial" pitchFamily="34" charset="0"/>
              </a:rPr>
              <a:t>chr6:109,169,619-109,295,675 , strand : plus)</a:t>
            </a:r>
            <a:r>
              <a:rPr kumimoji="1" lang="en-US" altLang="ja-JP" sz="1100" dirty="0" smtClean="0">
                <a:latin typeface="Arial" pitchFamily="34" charset="0"/>
                <a:cs typeface="Arial" pitchFamily="34" charset="0"/>
              </a:rPr>
              <a:t>  </a:t>
            </a:r>
            <a:endParaRPr kumimoji="1" lang="ja-JP" altLang="en-US" sz="11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9" name="テキスト ボックス 28"/>
          <p:cNvSpPr txBox="1"/>
          <p:nvPr/>
        </p:nvSpPr>
        <p:spPr>
          <a:xfrm>
            <a:off x="4481990" y="2258870"/>
            <a:ext cx="2250251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100" dirty="0" smtClean="0"/>
              <a:t>Distance from </a:t>
            </a:r>
            <a:r>
              <a:rPr kumimoji="1" lang="en-US" altLang="ja-JP" sz="1100" dirty="0" err="1" smtClean="0"/>
              <a:t>Refseq</a:t>
            </a:r>
            <a:r>
              <a:rPr kumimoji="1" lang="en-US" altLang="ja-JP" sz="1100" dirty="0" smtClean="0"/>
              <a:t> start</a:t>
            </a:r>
          </a:p>
          <a:p>
            <a:r>
              <a:rPr lang="en-US" altLang="ja-JP" sz="1100" dirty="0" smtClean="0"/>
              <a:t>TSS1 :  </a:t>
            </a:r>
            <a:r>
              <a:rPr lang="en-US" altLang="ja-JP" sz="1100" b="1" dirty="0" smtClean="0">
                <a:solidFill>
                  <a:srgbClr val="FF0000"/>
                </a:solidFill>
              </a:rPr>
              <a:t>+7 </a:t>
            </a:r>
            <a:r>
              <a:rPr lang="en-US" altLang="ja-JP" sz="1100" b="1" dirty="0" err="1" smtClean="0">
                <a:solidFill>
                  <a:srgbClr val="FF0000"/>
                </a:solidFill>
              </a:rPr>
              <a:t>bp</a:t>
            </a:r>
            <a:endParaRPr kumimoji="1" lang="en-US" altLang="ja-JP" sz="1100" b="1" dirty="0" smtClean="0">
              <a:solidFill>
                <a:srgbClr val="FF0000"/>
              </a:solidFill>
            </a:endParaRPr>
          </a:p>
          <a:p>
            <a:endParaRPr kumimoji="1" lang="ja-JP" altLang="en-US" sz="1100" dirty="0"/>
          </a:p>
        </p:txBody>
      </p:sp>
      <p:sp>
        <p:nvSpPr>
          <p:cNvPr id="30" name="テキスト ボックス 29"/>
          <p:cNvSpPr txBox="1"/>
          <p:nvPr/>
        </p:nvSpPr>
        <p:spPr>
          <a:xfrm>
            <a:off x="6687235" y="2258870"/>
            <a:ext cx="2250251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100" dirty="0" smtClean="0"/>
              <a:t>Distance from </a:t>
            </a:r>
            <a:r>
              <a:rPr kumimoji="1" lang="en-US" altLang="ja-JP" sz="1100" dirty="0" err="1" smtClean="0"/>
              <a:t>Refseq</a:t>
            </a:r>
            <a:r>
              <a:rPr kumimoji="1" lang="en-US" altLang="ja-JP" sz="1100" dirty="0" smtClean="0"/>
              <a:t> start</a:t>
            </a:r>
          </a:p>
          <a:p>
            <a:r>
              <a:rPr lang="en-US" altLang="ja-JP" sz="1100" dirty="0" smtClean="0"/>
              <a:t>TSS2 :  </a:t>
            </a:r>
            <a:r>
              <a:rPr lang="en-US" altLang="ja-JP" sz="1100" b="1" dirty="0" smtClean="0">
                <a:solidFill>
                  <a:srgbClr val="FF0000"/>
                </a:solidFill>
              </a:rPr>
              <a:t>+68,519 </a:t>
            </a:r>
            <a:r>
              <a:rPr lang="en-US" altLang="ja-JP" sz="1100" b="1" dirty="0" err="1" smtClean="0">
                <a:solidFill>
                  <a:srgbClr val="FF0000"/>
                </a:solidFill>
              </a:rPr>
              <a:t>bp</a:t>
            </a:r>
            <a:endParaRPr kumimoji="1" lang="en-US" altLang="ja-JP" sz="1100" b="1" dirty="0" smtClean="0">
              <a:solidFill>
                <a:srgbClr val="FF0000"/>
              </a:solidFill>
            </a:endParaRPr>
          </a:p>
          <a:p>
            <a:endParaRPr kumimoji="1" lang="ja-JP" altLang="en-US" sz="1100" dirty="0"/>
          </a:p>
        </p:txBody>
      </p:sp>
      <p:cxnSp>
        <p:nvCxnSpPr>
          <p:cNvPr id="33" name="直線コネクタ 32"/>
          <p:cNvCxnSpPr/>
          <p:nvPr/>
        </p:nvCxnSpPr>
        <p:spPr>
          <a:xfrm>
            <a:off x="4615544" y="1887944"/>
            <a:ext cx="1461" cy="324000"/>
          </a:xfrm>
          <a:prstGeom prst="line">
            <a:avLst/>
          </a:prstGeom>
          <a:ln w="15875">
            <a:solidFill>
              <a:schemeClr val="tx1"/>
            </a:solidFill>
            <a:head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直線コネクタ 34"/>
          <p:cNvCxnSpPr/>
          <p:nvPr/>
        </p:nvCxnSpPr>
        <p:spPr>
          <a:xfrm>
            <a:off x="6800478" y="1887944"/>
            <a:ext cx="1461" cy="324000"/>
          </a:xfrm>
          <a:prstGeom prst="line">
            <a:avLst/>
          </a:prstGeom>
          <a:ln w="15875"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8" name="グループ化 37"/>
          <p:cNvGrpSpPr/>
          <p:nvPr/>
        </p:nvGrpSpPr>
        <p:grpSpPr>
          <a:xfrm>
            <a:off x="4385150" y="4043971"/>
            <a:ext cx="4758850" cy="1236069"/>
            <a:chOff x="4313650" y="818709"/>
            <a:chExt cx="4758850" cy="1236069"/>
          </a:xfrm>
        </p:grpSpPr>
        <p:pic>
          <p:nvPicPr>
            <p:cNvPr id="39" name="Picture 4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313650" y="1043735"/>
              <a:ext cx="4488820" cy="8308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0" name="テキスト ボックス 39"/>
            <p:cNvSpPr txBox="1"/>
            <p:nvPr/>
          </p:nvSpPr>
          <p:spPr>
            <a:xfrm>
              <a:off x="5112060" y="818710"/>
              <a:ext cx="1125125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1000" dirty="0" smtClean="0">
                  <a:latin typeface="Arial" pitchFamily="34" charset="0"/>
                  <a:cs typeface="Arial" pitchFamily="34" charset="0"/>
                </a:rPr>
                <a:t>109,200 kb</a:t>
              </a:r>
              <a:endParaRPr kumimoji="1" lang="ja-JP" altLang="en-US" sz="10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1" name="テキスト ボックス 40"/>
            <p:cNvSpPr txBox="1"/>
            <p:nvPr/>
          </p:nvSpPr>
          <p:spPr>
            <a:xfrm>
              <a:off x="6642230" y="818710"/>
              <a:ext cx="1125125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1000" dirty="0" smtClean="0">
                  <a:latin typeface="Arial" pitchFamily="34" charset="0"/>
                  <a:cs typeface="Arial" pitchFamily="34" charset="0"/>
                </a:rPr>
                <a:t>109,250 kb</a:t>
              </a:r>
              <a:endParaRPr kumimoji="1" lang="ja-JP" altLang="en-US" sz="10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2" name="テキスト ボックス 41"/>
            <p:cNvSpPr txBox="1"/>
            <p:nvPr/>
          </p:nvSpPr>
          <p:spPr>
            <a:xfrm>
              <a:off x="8153890" y="818709"/>
              <a:ext cx="918610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1000" dirty="0" smtClean="0">
                  <a:latin typeface="Arial" pitchFamily="34" charset="0"/>
                  <a:cs typeface="Arial" pitchFamily="34" charset="0"/>
                </a:rPr>
                <a:t>109,300 kb</a:t>
              </a:r>
              <a:endParaRPr kumimoji="1" lang="ja-JP" altLang="en-US" sz="1000" dirty="0"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43" name="グループ化 22"/>
            <p:cNvGrpSpPr/>
            <p:nvPr/>
          </p:nvGrpSpPr>
          <p:grpSpPr>
            <a:xfrm>
              <a:off x="4481990" y="1628800"/>
              <a:ext cx="1080120" cy="380972"/>
              <a:chOff x="5202070" y="1808821"/>
              <a:chExt cx="2205246" cy="921033"/>
            </a:xfrm>
          </p:grpSpPr>
          <p:sp>
            <p:nvSpPr>
              <p:cNvPr id="47" name="円弧 46"/>
              <p:cNvSpPr/>
              <p:nvPr/>
            </p:nvSpPr>
            <p:spPr>
              <a:xfrm>
                <a:off x="5282480" y="1808821"/>
                <a:ext cx="1925666" cy="921033"/>
              </a:xfrm>
              <a:prstGeom prst="arc">
                <a:avLst>
                  <a:gd name="adj1" fmla="val 15599435"/>
                  <a:gd name="adj2" fmla="val 0"/>
                </a:avLst>
              </a:prstGeom>
              <a:noFill/>
              <a:ln w="22225">
                <a:solidFill>
                  <a:schemeClr val="tx1">
                    <a:lumMod val="85000"/>
                    <a:lumOff val="15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" name="円弧 47"/>
              <p:cNvSpPr/>
              <p:nvPr/>
            </p:nvSpPr>
            <p:spPr>
              <a:xfrm flipH="1">
                <a:off x="5202070" y="1808821"/>
                <a:ext cx="2205246" cy="921033"/>
              </a:xfrm>
              <a:prstGeom prst="arc">
                <a:avLst>
                  <a:gd name="adj1" fmla="val 17077212"/>
                  <a:gd name="adj2" fmla="val 0"/>
                </a:avLst>
              </a:prstGeom>
              <a:noFill/>
              <a:ln w="22225">
                <a:solidFill>
                  <a:schemeClr val="tx1">
                    <a:lumMod val="85000"/>
                    <a:lumOff val="15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4" name="グループ化 23"/>
            <p:cNvGrpSpPr/>
            <p:nvPr/>
          </p:nvGrpSpPr>
          <p:grpSpPr>
            <a:xfrm>
              <a:off x="6687234" y="1583795"/>
              <a:ext cx="1935215" cy="470983"/>
              <a:chOff x="5202070" y="1808821"/>
              <a:chExt cx="2205246" cy="921033"/>
            </a:xfrm>
          </p:grpSpPr>
          <p:sp>
            <p:nvSpPr>
              <p:cNvPr id="45" name="円弧 44"/>
              <p:cNvSpPr/>
              <p:nvPr/>
            </p:nvSpPr>
            <p:spPr>
              <a:xfrm>
                <a:off x="5282480" y="1808821"/>
                <a:ext cx="1925666" cy="921033"/>
              </a:xfrm>
              <a:prstGeom prst="arc">
                <a:avLst>
                  <a:gd name="adj1" fmla="val 15599435"/>
                  <a:gd name="adj2" fmla="val 0"/>
                </a:avLst>
              </a:prstGeom>
              <a:noFill/>
              <a:ln w="22225">
                <a:solidFill>
                  <a:schemeClr val="tx1">
                    <a:lumMod val="85000"/>
                    <a:lumOff val="15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" name="円弧 45"/>
              <p:cNvSpPr/>
              <p:nvPr/>
            </p:nvSpPr>
            <p:spPr>
              <a:xfrm flipH="1">
                <a:off x="5202070" y="1808821"/>
                <a:ext cx="2205246" cy="921033"/>
              </a:xfrm>
              <a:prstGeom prst="arc">
                <a:avLst>
                  <a:gd name="adj1" fmla="val 17162127"/>
                  <a:gd name="adj2" fmla="val 0"/>
                </a:avLst>
              </a:prstGeom>
              <a:noFill/>
              <a:ln w="22225">
                <a:solidFill>
                  <a:schemeClr val="tx1">
                    <a:lumMod val="85000"/>
                    <a:lumOff val="15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cxnSp>
        <p:nvCxnSpPr>
          <p:cNvPr id="49" name="直線コネクタ 48"/>
          <p:cNvCxnSpPr/>
          <p:nvPr/>
        </p:nvCxnSpPr>
        <p:spPr>
          <a:xfrm>
            <a:off x="5562110" y="5079086"/>
            <a:ext cx="1461" cy="324000"/>
          </a:xfrm>
          <a:prstGeom prst="line">
            <a:avLst/>
          </a:prstGeom>
          <a:ln w="15875">
            <a:solidFill>
              <a:schemeClr val="tx1"/>
            </a:solidFill>
            <a:head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直線コネクタ 49"/>
          <p:cNvCxnSpPr/>
          <p:nvPr/>
        </p:nvCxnSpPr>
        <p:spPr>
          <a:xfrm>
            <a:off x="8532440" y="5079086"/>
            <a:ext cx="1461" cy="324000"/>
          </a:xfrm>
          <a:prstGeom prst="line">
            <a:avLst/>
          </a:prstGeom>
          <a:ln w="15875"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テキスト ボックス 50"/>
          <p:cNvSpPr txBox="1"/>
          <p:nvPr/>
        </p:nvSpPr>
        <p:spPr>
          <a:xfrm>
            <a:off x="4913529" y="5439126"/>
            <a:ext cx="1908721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100" dirty="0" smtClean="0"/>
              <a:t>Distance from </a:t>
            </a:r>
            <a:r>
              <a:rPr kumimoji="1" lang="en-US" altLang="ja-JP" sz="1100" dirty="0" err="1" smtClean="0"/>
              <a:t>Refseq</a:t>
            </a:r>
            <a:r>
              <a:rPr kumimoji="1" lang="en-US" altLang="ja-JP" sz="1100" dirty="0" smtClean="0"/>
              <a:t> end</a:t>
            </a:r>
          </a:p>
          <a:p>
            <a:r>
              <a:rPr lang="en-US" altLang="ja-JP" sz="1100" dirty="0" smtClean="0"/>
              <a:t>PAS1 :  </a:t>
            </a:r>
            <a:r>
              <a:rPr lang="en-US" altLang="ja-JP" sz="1100" b="1" dirty="0" smtClean="0">
                <a:solidFill>
                  <a:srgbClr val="FF0000"/>
                </a:solidFill>
              </a:rPr>
              <a:t>-94,217 </a:t>
            </a:r>
            <a:r>
              <a:rPr lang="en-US" altLang="ja-JP" sz="1100" b="1" dirty="0" err="1" smtClean="0">
                <a:solidFill>
                  <a:srgbClr val="FF0000"/>
                </a:solidFill>
              </a:rPr>
              <a:t>bp</a:t>
            </a:r>
            <a:endParaRPr kumimoji="1" lang="en-US" altLang="ja-JP" sz="1100" b="1" dirty="0" smtClean="0">
              <a:solidFill>
                <a:srgbClr val="FF0000"/>
              </a:solidFill>
            </a:endParaRPr>
          </a:p>
          <a:p>
            <a:endParaRPr kumimoji="1" lang="ja-JP" altLang="en-US" sz="1100" dirty="0"/>
          </a:p>
        </p:txBody>
      </p:sp>
      <p:sp>
        <p:nvSpPr>
          <p:cNvPr id="52" name="テキスト ボックス 51"/>
          <p:cNvSpPr txBox="1"/>
          <p:nvPr/>
        </p:nvSpPr>
        <p:spPr>
          <a:xfrm>
            <a:off x="7253789" y="5439126"/>
            <a:ext cx="1728701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100" dirty="0" smtClean="0"/>
              <a:t>Distance from </a:t>
            </a:r>
            <a:r>
              <a:rPr kumimoji="1" lang="en-US" altLang="ja-JP" sz="1100" dirty="0" err="1" smtClean="0"/>
              <a:t>Refseq</a:t>
            </a:r>
            <a:r>
              <a:rPr kumimoji="1" lang="en-US" altLang="ja-JP" sz="1100" dirty="0" smtClean="0"/>
              <a:t> end</a:t>
            </a:r>
          </a:p>
          <a:p>
            <a:r>
              <a:rPr lang="en-US" altLang="ja-JP" sz="1100" dirty="0" smtClean="0"/>
              <a:t>PAS2 :  </a:t>
            </a:r>
            <a:r>
              <a:rPr lang="en-US" altLang="ja-JP" sz="1100" b="1" dirty="0" smtClean="0">
                <a:solidFill>
                  <a:srgbClr val="FF0000"/>
                </a:solidFill>
              </a:rPr>
              <a:t>-939 </a:t>
            </a:r>
            <a:r>
              <a:rPr lang="en-US" altLang="ja-JP" sz="1100" b="1" dirty="0" err="1" smtClean="0">
                <a:solidFill>
                  <a:srgbClr val="FF0000"/>
                </a:solidFill>
              </a:rPr>
              <a:t>bp</a:t>
            </a:r>
            <a:endParaRPr kumimoji="1" lang="en-US" altLang="ja-JP" sz="1100" b="1" dirty="0" smtClean="0">
              <a:solidFill>
                <a:srgbClr val="FF0000"/>
              </a:solidFill>
            </a:endParaRPr>
          </a:p>
          <a:p>
            <a:endParaRPr kumimoji="1" lang="ja-JP" altLang="en-US" sz="1100" dirty="0"/>
          </a:p>
        </p:txBody>
      </p:sp>
      <p:sp>
        <p:nvSpPr>
          <p:cNvPr id="57" name="テキスト ボックス 56"/>
          <p:cNvSpPr txBox="1"/>
          <p:nvPr/>
        </p:nvSpPr>
        <p:spPr>
          <a:xfrm>
            <a:off x="4328085" y="1673805"/>
            <a:ext cx="51799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900" dirty="0" smtClean="0">
                <a:latin typeface="Helvetica" pitchFamily="34" charset="0"/>
                <a:cs typeface="Helvetica" pitchFamily="34" charset="0"/>
              </a:rPr>
              <a:t>0</a:t>
            </a:r>
            <a:endParaRPr kumimoji="1" lang="ja-JP" altLang="en-US" sz="900" dirty="0">
              <a:latin typeface="Helvetica" pitchFamily="34" charset="0"/>
              <a:cs typeface="Helvetica" pitchFamily="34" charset="0"/>
            </a:endParaRPr>
          </a:p>
        </p:txBody>
      </p:sp>
      <p:sp>
        <p:nvSpPr>
          <p:cNvPr id="58" name="テキスト ボックス 57"/>
          <p:cNvSpPr txBox="1"/>
          <p:nvPr/>
        </p:nvSpPr>
        <p:spPr>
          <a:xfrm>
            <a:off x="4166955" y="863715"/>
            <a:ext cx="113335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900" dirty="0" smtClean="0">
                <a:latin typeface="Helvetica" pitchFamily="34" charset="0"/>
                <a:cs typeface="Helvetica" pitchFamily="34" charset="0"/>
              </a:rPr>
              <a:t>(tag count)</a:t>
            </a:r>
            <a:endParaRPr kumimoji="1" lang="ja-JP" altLang="en-US" sz="900" dirty="0">
              <a:latin typeface="Helvetica" pitchFamily="34" charset="0"/>
              <a:cs typeface="Helvetica" pitchFamily="34" charset="0"/>
            </a:endParaRPr>
          </a:p>
        </p:txBody>
      </p:sp>
      <p:sp>
        <p:nvSpPr>
          <p:cNvPr id="59" name="テキスト ボックス 58"/>
          <p:cNvSpPr txBox="1"/>
          <p:nvPr/>
        </p:nvSpPr>
        <p:spPr>
          <a:xfrm>
            <a:off x="4221006" y="1217948"/>
            <a:ext cx="62102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900" dirty="0" smtClean="0">
                <a:latin typeface="Helvetica" pitchFamily="34" charset="0"/>
                <a:cs typeface="Helvetica" pitchFamily="34" charset="0"/>
              </a:rPr>
              <a:t>100</a:t>
            </a:r>
            <a:endParaRPr kumimoji="1" lang="ja-JP" altLang="en-US" sz="900" dirty="0">
              <a:latin typeface="Helvetica" pitchFamily="34" charset="0"/>
              <a:cs typeface="Helvetica" pitchFamily="34" charset="0"/>
            </a:endParaRPr>
          </a:p>
        </p:txBody>
      </p:sp>
      <p:sp>
        <p:nvSpPr>
          <p:cNvPr id="60" name="テキスト ボックス 59"/>
          <p:cNvSpPr txBox="1"/>
          <p:nvPr/>
        </p:nvSpPr>
        <p:spPr>
          <a:xfrm>
            <a:off x="4283080" y="4893259"/>
            <a:ext cx="51799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900" dirty="0" smtClean="0">
                <a:latin typeface="Helvetica" pitchFamily="34" charset="0"/>
                <a:cs typeface="Helvetica" pitchFamily="34" charset="0"/>
              </a:rPr>
              <a:t>0</a:t>
            </a:r>
            <a:endParaRPr kumimoji="1" lang="ja-JP" altLang="en-US" sz="900" dirty="0">
              <a:latin typeface="Helvetica" pitchFamily="34" charset="0"/>
              <a:cs typeface="Helvetica" pitchFamily="34" charset="0"/>
            </a:endParaRPr>
          </a:p>
        </p:txBody>
      </p:sp>
      <p:sp>
        <p:nvSpPr>
          <p:cNvPr id="61" name="テキスト ボックス 60"/>
          <p:cNvSpPr txBox="1"/>
          <p:nvPr/>
        </p:nvSpPr>
        <p:spPr>
          <a:xfrm>
            <a:off x="4121950" y="4083169"/>
            <a:ext cx="113335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900" dirty="0" smtClean="0">
                <a:latin typeface="Helvetica" pitchFamily="34" charset="0"/>
                <a:cs typeface="Helvetica" pitchFamily="34" charset="0"/>
              </a:rPr>
              <a:t>(tag count)</a:t>
            </a:r>
            <a:endParaRPr kumimoji="1" lang="ja-JP" altLang="en-US" sz="900" dirty="0">
              <a:latin typeface="Helvetica" pitchFamily="34" charset="0"/>
              <a:cs typeface="Helvetica" pitchFamily="34" charset="0"/>
            </a:endParaRPr>
          </a:p>
        </p:txBody>
      </p:sp>
      <p:sp>
        <p:nvSpPr>
          <p:cNvPr id="62" name="テキスト ボックス 61"/>
          <p:cNvSpPr txBox="1"/>
          <p:nvPr/>
        </p:nvSpPr>
        <p:spPr>
          <a:xfrm>
            <a:off x="4166955" y="4449016"/>
            <a:ext cx="62102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900" dirty="0" smtClean="0">
                <a:latin typeface="Helvetica" pitchFamily="34" charset="0"/>
                <a:cs typeface="Helvetica" pitchFamily="34" charset="0"/>
              </a:rPr>
              <a:t>100</a:t>
            </a:r>
            <a:endParaRPr kumimoji="1" lang="ja-JP" altLang="en-US" sz="900" dirty="0">
              <a:latin typeface="Helvetica" pitchFamily="34" charset="0"/>
              <a:cs typeface="Helvetica" pitchFamily="34" charset="0"/>
            </a:endParaRPr>
          </a:p>
        </p:txBody>
      </p:sp>
      <p:sp>
        <p:nvSpPr>
          <p:cNvPr id="63" name="テキスト ボックス 62"/>
          <p:cNvSpPr txBox="1"/>
          <p:nvPr/>
        </p:nvSpPr>
        <p:spPr>
          <a:xfrm>
            <a:off x="4436985" y="3338990"/>
            <a:ext cx="4275475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100" b="1" i="1" dirty="0" smtClean="0">
                <a:latin typeface="Arial" pitchFamily="34" charset="0"/>
                <a:cs typeface="Arial" pitchFamily="34" charset="0"/>
              </a:rPr>
              <a:t>ARMC2</a:t>
            </a:r>
            <a:r>
              <a:rPr kumimoji="1" lang="en-US" altLang="ja-JP" sz="1100" i="1" dirty="0" smtClean="0">
                <a:latin typeface="Arial" pitchFamily="34" charset="0"/>
                <a:cs typeface="Arial" pitchFamily="34" charset="0"/>
              </a:rPr>
              <a:t>  </a:t>
            </a:r>
          </a:p>
          <a:p>
            <a:r>
              <a:rPr kumimoji="1" lang="en-US" altLang="ja-JP" sz="1100" dirty="0" smtClean="0">
                <a:latin typeface="Arial" pitchFamily="34" charset="0"/>
                <a:cs typeface="Arial" pitchFamily="34" charset="0"/>
              </a:rPr>
              <a:t>(NM_032131; </a:t>
            </a:r>
            <a:r>
              <a:rPr lang="en-US" altLang="ja-JP" sz="1100" dirty="0" smtClean="0">
                <a:latin typeface="Arial" pitchFamily="34" charset="0"/>
                <a:cs typeface="Arial" pitchFamily="34" charset="0"/>
              </a:rPr>
              <a:t>chr6:109,169,619-109,295,675 , strand : plus)</a:t>
            </a:r>
            <a:r>
              <a:rPr kumimoji="1" lang="en-US" altLang="ja-JP" sz="1100" dirty="0" smtClean="0">
                <a:latin typeface="Arial" pitchFamily="34" charset="0"/>
                <a:cs typeface="Arial" pitchFamily="34" charset="0"/>
              </a:rPr>
              <a:t>  </a:t>
            </a:r>
            <a:endParaRPr kumimoji="1" lang="ja-JP" altLang="en-US" sz="1100" dirty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56" name="グループ化 55"/>
          <p:cNvGrpSpPr/>
          <p:nvPr/>
        </p:nvGrpSpPr>
        <p:grpSpPr>
          <a:xfrm>
            <a:off x="611560" y="1628800"/>
            <a:ext cx="3285365" cy="1575175"/>
            <a:chOff x="431540" y="818711"/>
            <a:chExt cx="3330370" cy="1890210"/>
          </a:xfrm>
        </p:grpSpPr>
        <p:grpSp>
          <p:nvGrpSpPr>
            <p:cNvPr id="6" name="グループ化 5"/>
            <p:cNvGrpSpPr/>
            <p:nvPr/>
          </p:nvGrpSpPr>
          <p:grpSpPr>
            <a:xfrm>
              <a:off x="431540" y="818711"/>
              <a:ext cx="3330370" cy="1890210"/>
              <a:chOff x="-1602525" y="-1933575"/>
              <a:chExt cx="4895850" cy="2990850"/>
            </a:xfrm>
          </p:grpSpPr>
          <p:graphicFrame>
            <p:nvGraphicFramePr>
              <p:cNvPr id="7" name="グラフ 6"/>
              <p:cNvGraphicFramePr/>
              <p:nvPr/>
            </p:nvGraphicFramePr>
            <p:xfrm>
              <a:off x="-1602525" y="-1933575"/>
              <a:ext cx="4895850" cy="2990850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4"/>
              </a:graphicData>
            </a:graphic>
          </p:graphicFrame>
          <p:sp>
            <p:nvSpPr>
              <p:cNvPr id="8" name="大波 7"/>
              <p:cNvSpPr/>
              <p:nvPr/>
            </p:nvSpPr>
            <p:spPr>
              <a:xfrm>
                <a:off x="-690626" y="-1245707"/>
                <a:ext cx="238123" cy="136709"/>
              </a:xfrm>
              <a:prstGeom prst="wave">
                <a:avLst/>
              </a:prstGeom>
              <a:solidFill>
                <a:schemeClr val="bg1"/>
              </a:solidFill>
              <a:ln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 sz="1100"/>
              </a:p>
            </p:txBody>
          </p:sp>
        </p:grpSp>
        <p:sp>
          <p:nvSpPr>
            <p:cNvPr id="53" name="テキスト ボックス 52"/>
            <p:cNvSpPr txBox="1"/>
            <p:nvPr/>
          </p:nvSpPr>
          <p:spPr>
            <a:xfrm>
              <a:off x="1174672" y="972923"/>
              <a:ext cx="765085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1000" dirty="0" smtClean="0">
                  <a:latin typeface="Arial" pitchFamily="34" charset="0"/>
                  <a:cs typeface="Arial" pitchFamily="34" charset="0"/>
                </a:rPr>
                <a:t>12,819</a:t>
              </a:r>
              <a:endParaRPr kumimoji="1" lang="ja-JP" altLang="en-US" sz="1000" dirty="0"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54" name="テキスト ボックス 53"/>
          <p:cNvSpPr txBox="1"/>
          <p:nvPr/>
        </p:nvSpPr>
        <p:spPr>
          <a:xfrm>
            <a:off x="2861810" y="5184195"/>
            <a:ext cx="58506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000" dirty="0" smtClean="0">
                <a:latin typeface="Arial" pitchFamily="34" charset="0"/>
                <a:cs typeface="Arial" pitchFamily="34" charset="0"/>
              </a:rPr>
              <a:t>19,091</a:t>
            </a:r>
            <a:endParaRPr kumimoji="1" lang="ja-JP" altLang="en-US" sz="1000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55" name="グラフ 54"/>
          <p:cNvGraphicFramePr/>
          <p:nvPr/>
        </p:nvGraphicFramePr>
        <p:xfrm>
          <a:off x="611560" y="53625"/>
          <a:ext cx="3116885" cy="146984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64" name="テキスト ボックス 63"/>
          <p:cNvSpPr txBox="1"/>
          <p:nvPr/>
        </p:nvSpPr>
        <p:spPr>
          <a:xfrm rot="16200000">
            <a:off x="-293332" y="688488"/>
            <a:ext cx="1575177" cy="215442"/>
          </a:xfrm>
          <a:prstGeom prst="rect">
            <a:avLst/>
          </a:prstGeom>
          <a:noFill/>
        </p:spPr>
        <p:txBody>
          <a:bodyPr wrap="square" lIns="91437" tIns="45719" rIns="91437" bIns="45719" rtlCol="0">
            <a:spAutoFit/>
          </a:bodyPr>
          <a:lstStyle/>
          <a:p>
            <a:r>
              <a:rPr lang="en-US" altLang="ja-JP" sz="800" dirty="0" smtClean="0">
                <a:latin typeface="Arial" pitchFamily="34" charset="0"/>
                <a:ea typeface="SimSun-PUA" pitchFamily="2" charset="-122"/>
                <a:cs typeface="Arial" pitchFamily="34" charset="0"/>
              </a:rPr>
              <a:t>Number of </a:t>
            </a:r>
            <a:r>
              <a:rPr lang="en-US" altLang="ja-JP" sz="800" dirty="0" err="1" smtClean="0">
                <a:latin typeface="Arial" pitchFamily="34" charset="0"/>
                <a:ea typeface="SimSun-PUA" pitchFamily="2" charset="-122"/>
                <a:cs typeface="Arial" pitchFamily="34" charset="0"/>
              </a:rPr>
              <a:t>RefSeq</a:t>
            </a:r>
            <a:r>
              <a:rPr lang="en-US" altLang="ja-JP" sz="800" dirty="0" smtClean="0">
                <a:latin typeface="Arial" pitchFamily="34" charset="0"/>
                <a:ea typeface="SimSun-PUA" pitchFamily="2" charset="-122"/>
                <a:cs typeface="Arial" pitchFamily="34" charset="0"/>
              </a:rPr>
              <a:t> NM genes</a:t>
            </a:r>
            <a:endParaRPr lang="ja-JP" altLang="en-US" sz="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5" name="テキスト ボックス 20"/>
          <p:cNvSpPr txBox="1"/>
          <p:nvPr/>
        </p:nvSpPr>
        <p:spPr>
          <a:xfrm>
            <a:off x="1466655" y="1493785"/>
            <a:ext cx="2025225" cy="215442"/>
          </a:xfrm>
          <a:prstGeom prst="rect">
            <a:avLst/>
          </a:prstGeom>
          <a:noFill/>
        </p:spPr>
        <p:txBody>
          <a:bodyPr wrap="square" lIns="91437" tIns="45719" rIns="91437" bIns="45719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sz="800" dirty="0">
                <a:latin typeface="Arial" pitchFamily="34" charset="0"/>
                <a:ea typeface="SimSun-PUA" pitchFamily="2" charset="-122"/>
                <a:cs typeface="Arial" pitchFamily="34" charset="0"/>
              </a:rPr>
              <a:t>Distance from </a:t>
            </a:r>
            <a:r>
              <a:rPr lang="en-US" altLang="ja-JP" sz="800" dirty="0" err="1">
                <a:latin typeface="Arial" pitchFamily="34" charset="0"/>
                <a:ea typeface="SimSun-PUA" pitchFamily="2" charset="-122"/>
                <a:cs typeface="Arial" pitchFamily="34" charset="0"/>
              </a:rPr>
              <a:t>RefSeq</a:t>
            </a:r>
            <a:r>
              <a:rPr lang="en-US" altLang="ja-JP" sz="800" dirty="0">
                <a:latin typeface="Arial" pitchFamily="34" charset="0"/>
                <a:ea typeface="SimSun-PUA" pitchFamily="2" charset="-122"/>
                <a:cs typeface="Arial" pitchFamily="34" charset="0"/>
              </a:rPr>
              <a:t>  NM_TSS </a:t>
            </a:r>
            <a:r>
              <a:rPr lang="en-US" altLang="ja-JP" sz="800" dirty="0" smtClean="0">
                <a:latin typeface="Arial" pitchFamily="34" charset="0"/>
                <a:ea typeface="SimSun-PUA" pitchFamily="2" charset="-122"/>
                <a:cs typeface="Arial" pitchFamily="34" charset="0"/>
              </a:rPr>
              <a:t> (</a:t>
            </a:r>
            <a:r>
              <a:rPr lang="en-US" altLang="ja-JP" sz="800" dirty="0" err="1" smtClean="0">
                <a:latin typeface="Arial" pitchFamily="34" charset="0"/>
                <a:ea typeface="SimSun-PUA" pitchFamily="2" charset="-122"/>
                <a:cs typeface="Arial" pitchFamily="34" charset="0"/>
              </a:rPr>
              <a:t>kbp</a:t>
            </a:r>
            <a:r>
              <a:rPr lang="en-US" altLang="ja-JP" sz="800" dirty="0">
                <a:latin typeface="Arial" pitchFamily="34" charset="0"/>
                <a:ea typeface="SimSun-PUA" pitchFamily="2" charset="-122"/>
                <a:cs typeface="Arial" pitchFamily="34" charset="0"/>
              </a:rPr>
              <a:t>)</a:t>
            </a:r>
            <a:endParaRPr lang="ja-JP" altLang="en-US" sz="800" dirty="0">
              <a:latin typeface="SimSun-PUA" pitchFamily="2" charset="-122"/>
              <a:cs typeface="Arial" pitchFamily="34" charset="0"/>
            </a:endParaRPr>
          </a:p>
        </p:txBody>
      </p:sp>
      <p:grpSp>
        <p:nvGrpSpPr>
          <p:cNvPr id="73" name="グループ化 72"/>
          <p:cNvGrpSpPr/>
          <p:nvPr/>
        </p:nvGrpSpPr>
        <p:grpSpPr>
          <a:xfrm>
            <a:off x="386535" y="3293985"/>
            <a:ext cx="3555395" cy="1845206"/>
            <a:chOff x="386535" y="3338990"/>
            <a:chExt cx="3555395" cy="1845206"/>
          </a:xfrm>
        </p:grpSpPr>
        <p:graphicFrame>
          <p:nvGraphicFramePr>
            <p:cNvPr id="68" name="グラフ 67"/>
            <p:cNvGraphicFramePr/>
            <p:nvPr/>
          </p:nvGraphicFramePr>
          <p:xfrm>
            <a:off x="611560" y="3429000"/>
            <a:ext cx="3330370" cy="1755196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6"/>
            </a:graphicData>
          </a:graphic>
        </p:graphicFrame>
        <p:sp>
          <p:nvSpPr>
            <p:cNvPr id="69" name="テキスト ボックス 68"/>
            <p:cNvSpPr txBox="1"/>
            <p:nvPr/>
          </p:nvSpPr>
          <p:spPr>
            <a:xfrm rot="16200000">
              <a:off x="-293332" y="4018857"/>
              <a:ext cx="1575176" cy="215442"/>
            </a:xfrm>
            <a:prstGeom prst="rect">
              <a:avLst/>
            </a:prstGeom>
            <a:noFill/>
          </p:spPr>
          <p:txBody>
            <a:bodyPr wrap="square" lIns="91437" tIns="45719" rIns="91437" bIns="45719" rtlCol="0">
              <a:spAutoFit/>
            </a:bodyPr>
            <a:lstStyle/>
            <a:p>
              <a:r>
                <a:rPr lang="en-US" altLang="ja-JP" sz="800" dirty="0" smtClean="0">
                  <a:latin typeface="Arial" pitchFamily="34" charset="0"/>
                  <a:ea typeface="SimSun-PUA" pitchFamily="2" charset="-122"/>
                  <a:cs typeface="Arial" pitchFamily="34" charset="0"/>
                </a:rPr>
                <a:t>Number of </a:t>
              </a:r>
              <a:r>
                <a:rPr lang="en-US" altLang="ja-JP" sz="800" dirty="0" err="1" smtClean="0">
                  <a:latin typeface="Arial" pitchFamily="34" charset="0"/>
                  <a:ea typeface="SimSun-PUA" pitchFamily="2" charset="-122"/>
                  <a:cs typeface="Arial" pitchFamily="34" charset="0"/>
                </a:rPr>
                <a:t>RefSeq</a:t>
              </a:r>
              <a:r>
                <a:rPr lang="en-US" altLang="ja-JP" sz="800" dirty="0" smtClean="0">
                  <a:latin typeface="Arial" pitchFamily="34" charset="0"/>
                  <a:ea typeface="SimSun-PUA" pitchFamily="2" charset="-122"/>
                  <a:cs typeface="Arial" pitchFamily="34" charset="0"/>
                </a:rPr>
                <a:t> NM genes</a:t>
              </a:r>
              <a:endParaRPr lang="ja-JP" altLang="en-US" sz="8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0" name="テキスト ボックス 69"/>
            <p:cNvSpPr txBox="1"/>
            <p:nvPr/>
          </p:nvSpPr>
          <p:spPr>
            <a:xfrm>
              <a:off x="900640" y="3677834"/>
              <a:ext cx="585065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1000" dirty="0" smtClean="0">
                  <a:latin typeface="Arial" pitchFamily="34" charset="0"/>
                  <a:cs typeface="Arial" pitchFamily="34" charset="0"/>
                </a:rPr>
                <a:t>1,287</a:t>
              </a:r>
              <a:endParaRPr kumimoji="1" lang="ja-JP" altLang="en-US" sz="10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1" name="テキスト ボックス 70"/>
            <p:cNvSpPr txBox="1"/>
            <p:nvPr/>
          </p:nvSpPr>
          <p:spPr>
            <a:xfrm>
              <a:off x="2351990" y="3474005"/>
              <a:ext cx="585065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1000" dirty="0" smtClean="0">
                  <a:latin typeface="Arial" pitchFamily="34" charset="0"/>
                  <a:cs typeface="Arial" pitchFamily="34" charset="0"/>
                </a:rPr>
                <a:t>8,112</a:t>
              </a:r>
              <a:endParaRPr kumimoji="1" lang="ja-JP" altLang="en-US" sz="1000" dirty="0"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72" name="テキスト ボックス 20"/>
          <p:cNvSpPr txBox="1"/>
          <p:nvPr/>
        </p:nvSpPr>
        <p:spPr>
          <a:xfrm>
            <a:off x="1286635" y="4923790"/>
            <a:ext cx="2260164" cy="265159"/>
          </a:xfrm>
          <a:prstGeom prst="rect">
            <a:avLst/>
          </a:prstGeom>
          <a:noFill/>
        </p:spPr>
        <p:txBody>
          <a:bodyPr wrap="square" lIns="91437" tIns="45719" rIns="91437" bIns="45719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sz="800" dirty="0">
                <a:latin typeface="Arial" pitchFamily="34" charset="0"/>
                <a:ea typeface="SimSun-PUA" pitchFamily="2" charset="-122"/>
                <a:cs typeface="Arial" pitchFamily="34" charset="0"/>
              </a:rPr>
              <a:t>Distance from </a:t>
            </a:r>
            <a:r>
              <a:rPr lang="en-US" altLang="ja-JP" sz="800" dirty="0" err="1">
                <a:latin typeface="Arial" pitchFamily="34" charset="0"/>
                <a:ea typeface="SimSun-PUA" pitchFamily="2" charset="-122"/>
                <a:cs typeface="Arial" pitchFamily="34" charset="0"/>
              </a:rPr>
              <a:t>RefSeq</a:t>
            </a:r>
            <a:r>
              <a:rPr lang="en-US" altLang="ja-JP" sz="800" dirty="0">
                <a:latin typeface="Arial" pitchFamily="34" charset="0"/>
                <a:ea typeface="SimSun-PUA" pitchFamily="2" charset="-122"/>
                <a:cs typeface="Arial" pitchFamily="34" charset="0"/>
              </a:rPr>
              <a:t>  NM_PAS </a:t>
            </a:r>
            <a:r>
              <a:rPr lang="en-US" altLang="ja-JP" sz="800" dirty="0" smtClean="0">
                <a:latin typeface="Arial" pitchFamily="34" charset="0"/>
                <a:ea typeface="SimSun-PUA" pitchFamily="2" charset="-122"/>
                <a:cs typeface="Arial" pitchFamily="34" charset="0"/>
              </a:rPr>
              <a:t> (</a:t>
            </a:r>
            <a:r>
              <a:rPr lang="en-US" altLang="ja-JP" sz="800" dirty="0" err="1" smtClean="0">
                <a:latin typeface="Arial" pitchFamily="34" charset="0"/>
                <a:ea typeface="SimSun-PUA" pitchFamily="2" charset="-122"/>
                <a:cs typeface="Arial" pitchFamily="34" charset="0"/>
              </a:rPr>
              <a:t>kbp</a:t>
            </a:r>
            <a:r>
              <a:rPr lang="en-US" altLang="ja-JP" sz="800" dirty="0">
                <a:latin typeface="Arial" pitchFamily="34" charset="0"/>
                <a:ea typeface="SimSun-PUA" pitchFamily="2" charset="-122"/>
                <a:cs typeface="Arial" pitchFamily="34" charset="0"/>
              </a:rPr>
              <a:t>)</a:t>
            </a:r>
            <a:endParaRPr lang="ja-JP" altLang="en-US" sz="800" dirty="0">
              <a:latin typeface="SimSun-PUA" pitchFamily="2" charset="-122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5412093" y="6489340"/>
            <a:ext cx="37319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en-US" altLang="ja-JP" dirty="0" smtClean="0">
                <a:latin typeface="Arial" pitchFamily="34" charset="0"/>
                <a:cs typeface="Arial" pitchFamily="34" charset="0"/>
              </a:rPr>
              <a:t>Supplementary Figure S3</a:t>
            </a:r>
            <a:endParaRPr kumimoji="1" lang="ja-JP" altLang="en-US" dirty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9" name="グループ化 8"/>
          <p:cNvGrpSpPr/>
          <p:nvPr/>
        </p:nvGrpSpPr>
        <p:grpSpPr>
          <a:xfrm>
            <a:off x="1" y="14042"/>
            <a:ext cx="9143999" cy="1119703"/>
            <a:chOff x="385941" y="-40749"/>
            <a:chExt cx="7950271" cy="810089"/>
          </a:xfrm>
        </p:grpSpPr>
        <p:cxnSp>
          <p:nvCxnSpPr>
            <p:cNvPr id="10" name="直線コネクタ 9"/>
            <p:cNvCxnSpPr/>
            <p:nvPr/>
          </p:nvCxnSpPr>
          <p:spPr>
            <a:xfrm>
              <a:off x="791580" y="279306"/>
              <a:ext cx="36004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1" name="Picture 2"/>
            <p:cNvPicPr>
              <a:picLocks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836585" y="207314"/>
              <a:ext cx="720000" cy="288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2" name="テキスト ボックス 11"/>
            <p:cNvSpPr txBox="1"/>
            <p:nvPr/>
          </p:nvSpPr>
          <p:spPr>
            <a:xfrm>
              <a:off x="2521227" y="233645"/>
              <a:ext cx="964576" cy="33400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200" b="1" dirty="0" smtClean="0">
                  <a:latin typeface="Helvetica" pitchFamily="34" charset="0"/>
                  <a:cs typeface="Helvetica" pitchFamily="34" charset="0"/>
                </a:rPr>
                <a:t>ACTB</a:t>
              </a:r>
              <a:endParaRPr lang="en-US" altLang="ja-JP" sz="1200" b="1" dirty="0" smtClean="0">
                <a:latin typeface="Helvetica" pitchFamily="34" charset="0"/>
                <a:cs typeface="Helvetica" pitchFamily="34" charset="0"/>
              </a:endParaRPr>
            </a:p>
            <a:p>
              <a:r>
                <a:rPr lang="en-US" altLang="ja-JP" sz="1200" dirty="0" smtClean="0">
                  <a:latin typeface="Helvetica" pitchFamily="34" charset="0"/>
                  <a:cs typeface="Helvetica" pitchFamily="34" charset="0"/>
                </a:rPr>
                <a:t>(NM_001101)</a:t>
              </a:r>
              <a:endParaRPr lang="ja-JP" altLang="en-US" sz="1200" dirty="0" smtClean="0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13" name="テキスト ボックス 12"/>
            <p:cNvSpPr txBox="1"/>
            <p:nvPr/>
          </p:nvSpPr>
          <p:spPr>
            <a:xfrm>
              <a:off x="385941" y="135306"/>
              <a:ext cx="375193" cy="20040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200" dirty="0" smtClean="0">
                  <a:latin typeface="Helvetica" pitchFamily="34" charset="0"/>
                  <a:cs typeface="Helvetica" pitchFamily="34" charset="0"/>
                </a:rPr>
                <a:t>2kb</a:t>
              </a:r>
              <a:endParaRPr kumimoji="1" lang="ja-JP" altLang="en-US" sz="1200" dirty="0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14" name="テキスト ボックス 13"/>
            <p:cNvSpPr txBox="1"/>
            <p:nvPr/>
          </p:nvSpPr>
          <p:spPr>
            <a:xfrm>
              <a:off x="1016605" y="8620"/>
              <a:ext cx="508992" cy="20040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200" dirty="0" smtClean="0">
                  <a:latin typeface="Helvetica" pitchFamily="34" charset="0"/>
                  <a:cs typeface="Helvetica" pitchFamily="34" charset="0"/>
                </a:rPr>
                <a:t>-      +</a:t>
              </a:r>
              <a:endParaRPr kumimoji="1" lang="ja-JP" altLang="en-US" sz="1200" dirty="0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15" name="テキスト ボックス 14"/>
            <p:cNvSpPr txBox="1"/>
            <p:nvPr/>
          </p:nvSpPr>
          <p:spPr>
            <a:xfrm>
              <a:off x="656565" y="23376"/>
              <a:ext cx="336560" cy="20040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200" dirty="0" smtClean="0">
                  <a:latin typeface="Helvetica" pitchFamily="34" charset="0"/>
                  <a:cs typeface="Helvetica" pitchFamily="34" charset="0"/>
                </a:rPr>
                <a:t>RT</a:t>
              </a:r>
              <a:endParaRPr kumimoji="1" lang="ja-JP" altLang="en-US" sz="1200" dirty="0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16" name="テキスト ボックス 15"/>
            <p:cNvSpPr txBox="1"/>
            <p:nvPr/>
          </p:nvSpPr>
          <p:spPr>
            <a:xfrm>
              <a:off x="1251790" y="458670"/>
              <a:ext cx="330594" cy="20040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200" dirty="0" smtClean="0">
                  <a:latin typeface="Helvetica" pitchFamily="34" charset="0"/>
                  <a:cs typeface="Helvetica" pitchFamily="34" charset="0"/>
                </a:rPr>
                <a:t>full</a:t>
              </a:r>
              <a:endParaRPr kumimoji="1" lang="ja-JP" altLang="en-US" sz="1200" dirty="0">
                <a:latin typeface="Helvetica" pitchFamily="34" charset="0"/>
                <a:cs typeface="Helvetica" pitchFamily="34" charset="0"/>
              </a:endParaRPr>
            </a:p>
          </p:txBody>
        </p:sp>
        <p:pic>
          <p:nvPicPr>
            <p:cNvPr id="17" name="Picture 2"/>
            <p:cNvPicPr>
              <a:picLocks noChangeAspect="1" noChangeArrowheads="1"/>
            </p:cNvPicPr>
            <p:nvPr/>
          </p:nvPicPr>
          <p:blipFill>
            <a:blip r:embed="rId3" cstate="print">
              <a:grayscl/>
            </a:blip>
            <a:srcRect/>
            <a:stretch>
              <a:fillRect/>
            </a:stretch>
          </p:blipFill>
          <p:spPr bwMode="auto">
            <a:xfrm>
              <a:off x="4386004" y="94270"/>
              <a:ext cx="3950208" cy="5730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8" name="テキスト ボックス 17"/>
            <p:cNvSpPr txBox="1"/>
            <p:nvPr/>
          </p:nvSpPr>
          <p:spPr>
            <a:xfrm>
              <a:off x="4250986" y="518200"/>
              <a:ext cx="452525" cy="16700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900" dirty="0" smtClean="0">
                  <a:latin typeface="Helvetica" pitchFamily="34" charset="0"/>
                  <a:cs typeface="Helvetica" pitchFamily="34" charset="0"/>
                </a:rPr>
                <a:t>0</a:t>
              </a:r>
              <a:endParaRPr kumimoji="1" lang="ja-JP" altLang="en-US" sz="900" dirty="0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19" name="テキスト ボックス 18"/>
            <p:cNvSpPr txBox="1"/>
            <p:nvPr/>
          </p:nvSpPr>
          <p:spPr>
            <a:xfrm>
              <a:off x="3811724" y="94265"/>
              <a:ext cx="990110" cy="16700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900" dirty="0" smtClean="0">
                  <a:latin typeface="Helvetica" pitchFamily="34" charset="0"/>
                  <a:cs typeface="Helvetica" pitchFamily="34" charset="0"/>
                </a:rPr>
                <a:t>(tag count)</a:t>
              </a:r>
              <a:endParaRPr kumimoji="1" lang="ja-JP" altLang="en-US" sz="900" dirty="0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20" name="テキスト ボックス 19"/>
            <p:cNvSpPr txBox="1"/>
            <p:nvPr/>
          </p:nvSpPr>
          <p:spPr>
            <a:xfrm>
              <a:off x="4115971" y="229280"/>
              <a:ext cx="542535" cy="16700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900" dirty="0" smtClean="0">
                  <a:latin typeface="Helvetica" pitchFamily="34" charset="0"/>
                  <a:cs typeface="Helvetica" pitchFamily="34" charset="0"/>
                </a:rPr>
                <a:t>50000</a:t>
              </a:r>
              <a:endParaRPr kumimoji="1" lang="ja-JP" altLang="en-US" sz="900" dirty="0">
                <a:latin typeface="Helvetica" pitchFamily="34" charset="0"/>
                <a:cs typeface="Helvetica" pitchFamily="34" charset="0"/>
              </a:endParaRPr>
            </a:p>
          </p:txBody>
        </p:sp>
        <p:grpSp>
          <p:nvGrpSpPr>
            <p:cNvPr id="21" name="グループ化 119"/>
            <p:cNvGrpSpPr/>
            <p:nvPr/>
          </p:nvGrpSpPr>
          <p:grpSpPr>
            <a:xfrm>
              <a:off x="4727531" y="544315"/>
              <a:ext cx="3084829" cy="225025"/>
              <a:chOff x="3581889" y="4580240"/>
              <a:chExt cx="4995555" cy="423935"/>
            </a:xfrm>
          </p:grpSpPr>
          <p:sp>
            <p:nvSpPr>
              <p:cNvPr id="26" name="円弧 25"/>
              <p:cNvSpPr/>
              <p:nvPr/>
            </p:nvSpPr>
            <p:spPr>
              <a:xfrm>
                <a:off x="3857774" y="4580240"/>
                <a:ext cx="4408352" cy="423935"/>
              </a:xfrm>
              <a:prstGeom prst="arc">
                <a:avLst>
                  <a:gd name="adj1" fmla="val 16200000"/>
                  <a:gd name="adj2" fmla="val 0"/>
                </a:avLst>
              </a:prstGeom>
              <a:noFill/>
              <a:ln w="15875">
                <a:solidFill>
                  <a:schemeClr val="tx1">
                    <a:lumMod val="85000"/>
                    <a:lumOff val="15000"/>
                  </a:schemeClr>
                </a:solidFill>
                <a:prstDash val="sysDot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sz="1200">
                  <a:latin typeface="Helvetica" pitchFamily="34" charset="0"/>
                  <a:cs typeface="Helvetica" pitchFamily="34" charset="0"/>
                </a:endParaRPr>
              </a:p>
            </p:txBody>
          </p:sp>
          <p:sp>
            <p:nvSpPr>
              <p:cNvPr id="27" name="円弧 26"/>
              <p:cNvSpPr/>
              <p:nvPr/>
            </p:nvSpPr>
            <p:spPr>
              <a:xfrm flipH="1">
                <a:off x="3581889" y="4580240"/>
                <a:ext cx="4995555" cy="423935"/>
              </a:xfrm>
              <a:prstGeom prst="arc">
                <a:avLst/>
              </a:prstGeom>
              <a:noFill/>
              <a:ln w="15875">
                <a:solidFill>
                  <a:schemeClr val="tx1">
                    <a:lumMod val="85000"/>
                    <a:lumOff val="15000"/>
                  </a:schemeClr>
                </a:solidFill>
                <a:prstDash val="sysDot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sz="1200">
                  <a:latin typeface="Helvetica" pitchFamily="34" charset="0"/>
                  <a:cs typeface="Helvetica" pitchFamily="34" charset="0"/>
                </a:endParaRPr>
              </a:p>
            </p:txBody>
          </p:sp>
        </p:grpSp>
        <p:sp>
          <p:nvSpPr>
            <p:cNvPr id="22" name="右矢印 21"/>
            <p:cNvSpPr/>
            <p:nvPr/>
          </p:nvSpPr>
          <p:spPr>
            <a:xfrm>
              <a:off x="4662010" y="193328"/>
              <a:ext cx="108000" cy="108000"/>
            </a:xfrm>
            <a:prstGeom prst="rightArrow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23" name="右矢印 22"/>
            <p:cNvSpPr/>
            <p:nvPr/>
          </p:nvSpPr>
          <p:spPr>
            <a:xfrm flipH="1">
              <a:off x="8082390" y="184275"/>
              <a:ext cx="108000" cy="108000"/>
            </a:xfrm>
            <a:prstGeom prst="rightArrow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24" name="テキスト ボックス 23"/>
            <p:cNvSpPr txBox="1"/>
            <p:nvPr/>
          </p:nvSpPr>
          <p:spPr>
            <a:xfrm>
              <a:off x="4481990" y="-40749"/>
              <a:ext cx="452525" cy="2004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1200" dirty="0" smtClean="0">
                  <a:latin typeface="Helvetica" pitchFamily="34" charset="0"/>
                  <a:cs typeface="Helvetica" pitchFamily="34" charset="0"/>
                </a:rPr>
                <a:t>TSS</a:t>
              </a:r>
              <a:endParaRPr kumimoji="1" lang="ja-JP" altLang="en-US" sz="1200" dirty="0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25" name="テキスト ボックス 24"/>
            <p:cNvSpPr txBox="1"/>
            <p:nvPr/>
          </p:nvSpPr>
          <p:spPr>
            <a:xfrm rot="10800000" flipH="1" flipV="1">
              <a:off x="7589442" y="-25138"/>
              <a:ext cx="657848" cy="2004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1200" dirty="0" smtClean="0">
                  <a:latin typeface="Helvetica" pitchFamily="34" charset="0"/>
                  <a:cs typeface="Helvetica" pitchFamily="34" charset="0"/>
                </a:rPr>
                <a:t>PAS</a:t>
              </a:r>
              <a:endParaRPr kumimoji="1" lang="ja-JP" altLang="en-US" sz="1200" dirty="0">
                <a:latin typeface="Helvetica" pitchFamily="34" charset="0"/>
                <a:cs typeface="Helvetica" pitchFamily="34" charset="0"/>
              </a:endParaRPr>
            </a:p>
          </p:txBody>
        </p:sp>
      </p:grpSp>
      <p:grpSp>
        <p:nvGrpSpPr>
          <p:cNvPr id="28" name="グループ化 27"/>
          <p:cNvGrpSpPr/>
          <p:nvPr/>
        </p:nvGrpSpPr>
        <p:grpSpPr>
          <a:xfrm>
            <a:off x="12526" y="916147"/>
            <a:ext cx="8847476" cy="1391262"/>
            <a:chOff x="385941" y="624165"/>
            <a:chExt cx="7729269" cy="930580"/>
          </a:xfrm>
        </p:grpSpPr>
        <p:cxnSp>
          <p:nvCxnSpPr>
            <p:cNvPr id="29" name="直線コネクタ 28"/>
            <p:cNvCxnSpPr/>
            <p:nvPr/>
          </p:nvCxnSpPr>
          <p:spPr>
            <a:xfrm>
              <a:off x="791580" y="1023694"/>
              <a:ext cx="36004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30" name="Picture 5"/>
            <p:cNvPicPr>
              <a:picLocks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836585" y="807670"/>
              <a:ext cx="720000" cy="288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1" name="テキスト ボックス 30"/>
            <p:cNvSpPr txBox="1"/>
            <p:nvPr/>
          </p:nvSpPr>
          <p:spPr>
            <a:xfrm>
              <a:off x="385941" y="890711"/>
              <a:ext cx="55976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200" dirty="0" smtClean="0">
                  <a:latin typeface="Helvetica" pitchFamily="34" charset="0"/>
                  <a:cs typeface="Helvetica" pitchFamily="34" charset="0"/>
                </a:rPr>
                <a:t>1.5</a:t>
              </a:r>
              <a:r>
                <a:rPr kumimoji="1" lang="en-US" altLang="ja-JP" sz="1200" dirty="0" smtClean="0">
                  <a:latin typeface="Helvetica" pitchFamily="34" charset="0"/>
                  <a:cs typeface="Helvetica" pitchFamily="34" charset="0"/>
                </a:rPr>
                <a:t>kb</a:t>
              </a:r>
              <a:endParaRPr kumimoji="1" lang="ja-JP" altLang="en-US" sz="1200" dirty="0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32" name="テキスト ボックス 31"/>
            <p:cNvSpPr txBox="1"/>
            <p:nvPr/>
          </p:nvSpPr>
          <p:spPr>
            <a:xfrm>
              <a:off x="2521227" y="849190"/>
              <a:ext cx="112082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200" b="1" dirty="0" smtClean="0">
                  <a:latin typeface="Helvetica" pitchFamily="34" charset="0"/>
                  <a:cs typeface="Helvetica" pitchFamily="34" charset="0"/>
                </a:rPr>
                <a:t>FAH</a:t>
              </a:r>
            </a:p>
            <a:p>
              <a:r>
                <a:rPr lang="en-US" altLang="ja-JP" sz="1200" dirty="0" smtClean="0">
                  <a:latin typeface="Helvetica" pitchFamily="34" charset="0"/>
                  <a:cs typeface="Helvetica" pitchFamily="34" charset="0"/>
                </a:rPr>
                <a:t>(NM_000137)</a:t>
              </a:r>
              <a:endParaRPr kumimoji="1" lang="ja-JP" altLang="en-US" sz="1200" dirty="0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33" name="テキスト ボックス 32"/>
            <p:cNvSpPr txBox="1"/>
            <p:nvPr/>
          </p:nvSpPr>
          <p:spPr>
            <a:xfrm>
              <a:off x="1288343" y="1064055"/>
              <a:ext cx="38023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200" dirty="0" smtClean="0">
                  <a:latin typeface="Helvetica" pitchFamily="34" charset="0"/>
                  <a:cs typeface="Helvetica" pitchFamily="34" charset="0"/>
                </a:rPr>
                <a:t>full</a:t>
              </a:r>
              <a:endParaRPr kumimoji="1" lang="ja-JP" altLang="en-US" sz="1200" dirty="0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34" name="テキスト ボックス 33"/>
            <p:cNvSpPr txBox="1"/>
            <p:nvPr/>
          </p:nvSpPr>
          <p:spPr>
            <a:xfrm>
              <a:off x="1016605" y="624165"/>
              <a:ext cx="62869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200" dirty="0" smtClean="0">
                  <a:latin typeface="Helvetica" pitchFamily="34" charset="0"/>
                  <a:cs typeface="Helvetica" pitchFamily="34" charset="0"/>
                </a:rPr>
                <a:t>-      + </a:t>
              </a:r>
              <a:endParaRPr kumimoji="1" lang="ja-JP" altLang="en-US" sz="1200" dirty="0">
                <a:latin typeface="Helvetica" pitchFamily="34" charset="0"/>
                <a:cs typeface="Helvetica" pitchFamily="34" charset="0"/>
              </a:endParaRPr>
            </a:p>
          </p:txBody>
        </p:sp>
        <p:pic>
          <p:nvPicPr>
            <p:cNvPr id="35" name="Picture 3"/>
            <p:cNvPicPr>
              <a:picLocks noChangeAspect="1" noChangeArrowheads="1"/>
            </p:cNvPicPr>
            <p:nvPr/>
          </p:nvPicPr>
          <p:blipFill>
            <a:blip r:embed="rId5" cstate="print">
              <a:grayscl/>
            </a:blip>
            <a:srcRect/>
            <a:stretch>
              <a:fillRect/>
            </a:stretch>
          </p:blipFill>
          <p:spPr bwMode="auto">
            <a:xfrm>
              <a:off x="4436986" y="809980"/>
              <a:ext cx="3426333" cy="6477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36" name="グループ化 120"/>
            <p:cNvGrpSpPr/>
            <p:nvPr/>
          </p:nvGrpSpPr>
          <p:grpSpPr>
            <a:xfrm>
              <a:off x="4662011" y="1220820"/>
              <a:ext cx="3240360" cy="333925"/>
              <a:chOff x="3581889" y="4580240"/>
              <a:chExt cx="4995555" cy="423935"/>
            </a:xfrm>
          </p:grpSpPr>
          <p:sp>
            <p:nvSpPr>
              <p:cNvPr id="45" name="円弧 44"/>
              <p:cNvSpPr/>
              <p:nvPr/>
            </p:nvSpPr>
            <p:spPr>
              <a:xfrm>
                <a:off x="3857774" y="4580240"/>
                <a:ext cx="4408352" cy="423935"/>
              </a:xfrm>
              <a:prstGeom prst="arc">
                <a:avLst>
                  <a:gd name="adj1" fmla="val 16200000"/>
                  <a:gd name="adj2" fmla="val 0"/>
                </a:avLst>
              </a:prstGeom>
              <a:noFill/>
              <a:ln w="15875">
                <a:solidFill>
                  <a:schemeClr val="tx1">
                    <a:lumMod val="85000"/>
                    <a:lumOff val="15000"/>
                  </a:schemeClr>
                </a:solidFill>
                <a:prstDash val="sysDot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sz="1200">
                  <a:latin typeface="Helvetica" pitchFamily="34" charset="0"/>
                  <a:cs typeface="Helvetica" pitchFamily="34" charset="0"/>
                </a:endParaRPr>
              </a:p>
            </p:txBody>
          </p:sp>
          <p:sp>
            <p:nvSpPr>
              <p:cNvPr id="46" name="円弧 45"/>
              <p:cNvSpPr/>
              <p:nvPr/>
            </p:nvSpPr>
            <p:spPr>
              <a:xfrm flipH="1">
                <a:off x="3581889" y="4580240"/>
                <a:ext cx="4995555" cy="423935"/>
              </a:xfrm>
              <a:prstGeom prst="arc">
                <a:avLst/>
              </a:prstGeom>
              <a:noFill/>
              <a:ln w="15875">
                <a:solidFill>
                  <a:schemeClr val="tx1">
                    <a:lumMod val="85000"/>
                    <a:lumOff val="15000"/>
                  </a:schemeClr>
                </a:solidFill>
                <a:prstDash val="sysDot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sz="1200">
                  <a:latin typeface="Helvetica" pitchFamily="34" charset="0"/>
                  <a:cs typeface="Helvetica" pitchFamily="34" charset="0"/>
                </a:endParaRPr>
              </a:p>
            </p:txBody>
          </p:sp>
        </p:grpSp>
        <p:sp>
          <p:nvSpPr>
            <p:cNvPr id="37" name="テキスト ボックス 36"/>
            <p:cNvSpPr txBox="1"/>
            <p:nvPr/>
          </p:nvSpPr>
          <p:spPr>
            <a:xfrm>
              <a:off x="4291182" y="1280350"/>
              <a:ext cx="452525" cy="1543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900" dirty="0" smtClean="0">
                  <a:latin typeface="Helvetica" pitchFamily="34" charset="0"/>
                  <a:cs typeface="Helvetica" pitchFamily="34" charset="0"/>
                </a:rPr>
                <a:t>0</a:t>
              </a:r>
              <a:endParaRPr kumimoji="1" lang="ja-JP" altLang="en-US" sz="900" dirty="0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38" name="テキスト ボックス 37"/>
            <p:cNvSpPr txBox="1"/>
            <p:nvPr/>
          </p:nvSpPr>
          <p:spPr>
            <a:xfrm>
              <a:off x="3851920" y="785295"/>
              <a:ext cx="990110" cy="1543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900" dirty="0" smtClean="0">
                  <a:latin typeface="Helvetica" pitchFamily="34" charset="0"/>
                  <a:cs typeface="Helvetica" pitchFamily="34" charset="0"/>
                </a:rPr>
                <a:t>(tag count)</a:t>
              </a:r>
              <a:endParaRPr kumimoji="1" lang="ja-JP" altLang="en-US" sz="900" dirty="0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39" name="テキスト ボックス 38"/>
            <p:cNvSpPr txBox="1"/>
            <p:nvPr/>
          </p:nvSpPr>
          <p:spPr>
            <a:xfrm>
              <a:off x="4156167" y="920310"/>
              <a:ext cx="542535" cy="1543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900" dirty="0" smtClean="0">
                  <a:latin typeface="Helvetica" pitchFamily="34" charset="0"/>
                  <a:cs typeface="Helvetica" pitchFamily="34" charset="0"/>
                </a:rPr>
                <a:t>400</a:t>
              </a:r>
              <a:endParaRPr kumimoji="1" lang="ja-JP" altLang="en-US" sz="900" dirty="0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40" name="テキスト ボックス 39"/>
            <p:cNvSpPr txBox="1"/>
            <p:nvPr/>
          </p:nvSpPr>
          <p:spPr>
            <a:xfrm>
              <a:off x="656565" y="624165"/>
              <a:ext cx="38709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200" dirty="0" smtClean="0">
                  <a:latin typeface="Helvetica" pitchFamily="34" charset="0"/>
                  <a:cs typeface="Helvetica" pitchFamily="34" charset="0"/>
                </a:rPr>
                <a:t>RT</a:t>
              </a:r>
              <a:endParaRPr kumimoji="1" lang="ja-JP" altLang="en-US" sz="1200" dirty="0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41" name="右矢印 40"/>
            <p:cNvSpPr/>
            <p:nvPr/>
          </p:nvSpPr>
          <p:spPr>
            <a:xfrm>
              <a:off x="4617005" y="929363"/>
              <a:ext cx="108000" cy="108000"/>
            </a:xfrm>
            <a:prstGeom prst="rightArrow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42" name="右矢印 41"/>
            <p:cNvSpPr/>
            <p:nvPr/>
          </p:nvSpPr>
          <p:spPr>
            <a:xfrm flipH="1">
              <a:off x="7632340" y="920310"/>
              <a:ext cx="108000" cy="108000"/>
            </a:xfrm>
            <a:prstGeom prst="rightArrow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43" name="テキスト ボックス 42"/>
            <p:cNvSpPr txBox="1"/>
            <p:nvPr/>
          </p:nvSpPr>
          <p:spPr>
            <a:xfrm>
              <a:off x="4481990" y="668363"/>
              <a:ext cx="62947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1200" dirty="0" smtClean="0">
                  <a:latin typeface="Helvetica" pitchFamily="34" charset="0"/>
                  <a:cs typeface="Helvetica" pitchFamily="34" charset="0"/>
                </a:rPr>
                <a:t>TSS</a:t>
              </a:r>
              <a:endParaRPr kumimoji="1" lang="ja-JP" altLang="en-US" sz="1200" dirty="0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44" name="テキスト ボックス 43"/>
            <p:cNvSpPr txBox="1"/>
            <p:nvPr/>
          </p:nvSpPr>
          <p:spPr>
            <a:xfrm rot="10800000" flipH="1" flipV="1">
              <a:off x="7457362" y="655837"/>
              <a:ext cx="65784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1200" dirty="0" smtClean="0">
                  <a:latin typeface="Helvetica" pitchFamily="34" charset="0"/>
                  <a:cs typeface="Helvetica" pitchFamily="34" charset="0"/>
                </a:rPr>
                <a:t>PAS</a:t>
              </a:r>
              <a:endParaRPr kumimoji="1" lang="ja-JP" altLang="en-US" sz="1200" dirty="0">
                <a:latin typeface="Helvetica" pitchFamily="34" charset="0"/>
                <a:cs typeface="Helvetica" pitchFamily="34" charset="0"/>
              </a:endParaRPr>
            </a:p>
          </p:txBody>
        </p:sp>
      </p:grpSp>
      <p:grpSp>
        <p:nvGrpSpPr>
          <p:cNvPr id="47" name="グループ化 46"/>
          <p:cNvGrpSpPr/>
          <p:nvPr/>
        </p:nvGrpSpPr>
        <p:grpSpPr>
          <a:xfrm>
            <a:off x="0" y="1906257"/>
            <a:ext cx="8982490" cy="1350150"/>
            <a:chOff x="385941" y="1290510"/>
            <a:chExt cx="7184167" cy="1068530"/>
          </a:xfrm>
        </p:grpSpPr>
        <p:pic>
          <p:nvPicPr>
            <p:cNvPr id="48" name="Picture 8"/>
            <p:cNvPicPr>
              <a:picLocks noChangeAspect="1" noChangeArrowheads="1"/>
            </p:cNvPicPr>
            <p:nvPr/>
          </p:nvPicPr>
          <p:blipFill>
            <a:blip r:embed="rId6" cstate="print">
              <a:grayscl/>
            </a:blip>
            <a:srcRect/>
            <a:stretch>
              <a:fillRect/>
            </a:stretch>
          </p:blipFill>
          <p:spPr bwMode="auto">
            <a:xfrm>
              <a:off x="4481990" y="1554169"/>
              <a:ext cx="2743200" cy="7924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49" name="直線コネクタ 48"/>
            <p:cNvCxnSpPr/>
            <p:nvPr/>
          </p:nvCxnSpPr>
          <p:spPr>
            <a:xfrm>
              <a:off x="791580" y="1639506"/>
              <a:ext cx="36004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50" name="Picture 6"/>
            <p:cNvPicPr>
              <a:picLocks noChangeArrowheads="1"/>
            </p:cNvPicPr>
            <p:nvPr/>
          </p:nvPicPr>
          <p:blipFill>
            <a:blip r:embed="rId7" cstate="print">
              <a:extLst>
                <a:ext uri="{BEBA8EAE-BF5A-486C-A8C5-ECC9F3942E4B}">
                  <a14:imgProps xmlns:a14="http://schemas.microsoft.com/office/drawing/2010/main" xmlns="">
                    <a14:imgLayer r:embed="rId8">
                      <a14:imgEffect>
                        <a14:brightnessContrast bright="-40000" contrast="40000"/>
                      </a14:imgEffect>
                    </a14:imgLayer>
                  </a14:imgProps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36585" y="1495506"/>
              <a:ext cx="1440000" cy="432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1" name="テキスト ボックス 50"/>
            <p:cNvSpPr txBox="1"/>
            <p:nvPr/>
          </p:nvSpPr>
          <p:spPr>
            <a:xfrm>
              <a:off x="385941" y="1495506"/>
              <a:ext cx="345135" cy="219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200" dirty="0" smtClean="0">
                  <a:latin typeface="Helvetica" pitchFamily="34" charset="0"/>
                  <a:cs typeface="Helvetica" pitchFamily="34" charset="0"/>
                </a:rPr>
                <a:t>3kb</a:t>
              </a:r>
              <a:endParaRPr kumimoji="1" lang="ja-JP" altLang="en-US" sz="1200" dirty="0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52" name="テキスト ボックス 51"/>
            <p:cNvSpPr txBox="1"/>
            <p:nvPr/>
          </p:nvSpPr>
          <p:spPr>
            <a:xfrm>
              <a:off x="981760" y="1290510"/>
              <a:ext cx="1169511" cy="219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200" dirty="0" smtClean="0">
                  <a:latin typeface="Helvetica" pitchFamily="34" charset="0"/>
                  <a:cs typeface="Helvetica" pitchFamily="34" charset="0"/>
                </a:rPr>
                <a:t>-        +       -        +</a:t>
              </a:r>
              <a:endParaRPr kumimoji="1" lang="ja-JP" altLang="en-US" sz="1200" dirty="0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53" name="テキスト ボックス 52"/>
            <p:cNvSpPr txBox="1"/>
            <p:nvPr/>
          </p:nvSpPr>
          <p:spPr>
            <a:xfrm>
              <a:off x="1961710" y="1889224"/>
              <a:ext cx="304108" cy="219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200" dirty="0" smtClean="0">
                  <a:latin typeface="Helvetica" pitchFamily="34" charset="0"/>
                  <a:cs typeface="Helvetica" pitchFamily="34" charset="0"/>
                </a:rPr>
                <a:t>full</a:t>
              </a:r>
              <a:endParaRPr kumimoji="1" lang="ja-JP" altLang="en-US" sz="1200" dirty="0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54" name="テキスト ボックス 53"/>
            <p:cNvSpPr txBox="1"/>
            <p:nvPr/>
          </p:nvSpPr>
          <p:spPr>
            <a:xfrm>
              <a:off x="1046705" y="1875575"/>
              <a:ext cx="727194" cy="36536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sz="1200" dirty="0" smtClean="0">
                  <a:latin typeface="Helvetica" pitchFamily="34" charset="0"/>
                  <a:cs typeface="Helvetica" pitchFamily="34" charset="0"/>
                </a:rPr>
                <a:t>Alternative</a:t>
              </a:r>
            </a:p>
            <a:p>
              <a:pPr algn="ctr"/>
              <a:r>
                <a:rPr lang="en-US" altLang="ja-JP" sz="1200" dirty="0" smtClean="0">
                  <a:latin typeface="Helvetica" pitchFamily="34" charset="0"/>
                  <a:cs typeface="Helvetica" pitchFamily="34" charset="0"/>
                </a:rPr>
                <a:t>TSC</a:t>
              </a:r>
              <a:endParaRPr kumimoji="1" lang="ja-JP" altLang="en-US" sz="1200" dirty="0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55" name="テキスト ボックス 54"/>
            <p:cNvSpPr txBox="1"/>
            <p:nvPr/>
          </p:nvSpPr>
          <p:spPr>
            <a:xfrm>
              <a:off x="2521227" y="1605545"/>
              <a:ext cx="896428" cy="36536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200" b="1" dirty="0" smtClean="0">
                  <a:latin typeface="Helvetica" pitchFamily="34" charset="0"/>
                  <a:cs typeface="Helvetica" pitchFamily="34" charset="0"/>
                </a:rPr>
                <a:t>ICAM1</a:t>
              </a:r>
            </a:p>
            <a:p>
              <a:r>
                <a:rPr lang="en-US" altLang="ja-JP" sz="1200" dirty="0" smtClean="0">
                  <a:latin typeface="Helvetica" pitchFamily="34" charset="0"/>
                  <a:cs typeface="Helvetica" pitchFamily="34" charset="0"/>
                </a:rPr>
                <a:t>(NM_000201)</a:t>
              </a:r>
              <a:endParaRPr kumimoji="1" lang="ja-JP" altLang="en-US" sz="1200" dirty="0">
                <a:latin typeface="Helvetica" pitchFamily="34" charset="0"/>
                <a:cs typeface="Helvetica" pitchFamily="34" charset="0"/>
              </a:endParaRPr>
            </a:p>
          </p:txBody>
        </p:sp>
        <p:grpSp>
          <p:nvGrpSpPr>
            <p:cNvPr id="56" name="グループ化 127"/>
            <p:cNvGrpSpPr/>
            <p:nvPr/>
          </p:nvGrpSpPr>
          <p:grpSpPr>
            <a:xfrm>
              <a:off x="4887035" y="2070120"/>
              <a:ext cx="2295255" cy="288920"/>
              <a:chOff x="3581889" y="4580240"/>
              <a:chExt cx="4995555" cy="423935"/>
            </a:xfrm>
          </p:grpSpPr>
          <p:sp>
            <p:nvSpPr>
              <p:cNvPr id="66" name="円弧 65"/>
              <p:cNvSpPr/>
              <p:nvPr/>
            </p:nvSpPr>
            <p:spPr>
              <a:xfrm>
                <a:off x="3857774" y="4580240"/>
                <a:ext cx="4408352" cy="423935"/>
              </a:xfrm>
              <a:prstGeom prst="arc">
                <a:avLst>
                  <a:gd name="adj1" fmla="val 16200000"/>
                  <a:gd name="adj2" fmla="val 0"/>
                </a:avLst>
              </a:prstGeom>
              <a:noFill/>
              <a:ln w="15875">
                <a:solidFill>
                  <a:schemeClr val="tx1">
                    <a:lumMod val="85000"/>
                    <a:lumOff val="15000"/>
                  </a:schemeClr>
                </a:solidFill>
                <a:prstDash val="sysDot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sz="1200">
                  <a:latin typeface="Helvetica" pitchFamily="34" charset="0"/>
                  <a:cs typeface="Helvetica" pitchFamily="34" charset="0"/>
                </a:endParaRPr>
              </a:p>
            </p:txBody>
          </p:sp>
          <p:sp>
            <p:nvSpPr>
              <p:cNvPr id="67" name="円弧 66"/>
              <p:cNvSpPr/>
              <p:nvPr/>
            </p:nvSpPr>
            <p:spPr>
              <a:xfrm flipH="1">
                <a:off x="3581889" y="4580240"/>
                <a:ext cx="4995555" cy="423935"/>
              </a:xfrm>
              <a:prstGeom prst="arc">
                <a:avLst/>
              </a:prstGeom>
              <a:noFill/>
              <a:ln w="15875">
                <a:solidFill>
                  <a:schemeClr val="tx1">
                    <a:lumMod val="85000"/>
                    <a:lumOff val="15000"/>
                  </a:schemeClr>
                </a:solidFill>
                <a:prstDash val="sysDot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sz="1200">
                  <a:latin typeface="Helvetica" pitchFamily="34" charset="0"/>
                  <a:cs typeface="Helvetica" pitchFamily="34" charset="0"/>
                </a:endParaRPr>
              </a:p>
            </p:txBody>
          </p:sp>
        </p:grpSp>
        <p:sp>
          <p:nvSpPr>
            <p:cNvPr id="57" name="テキスト ボックス 56"/>
            <p:cNvSpPr txBox="1"/>
            <p:nvPr/>
          </p:nvSpPr>
          <p:spPr>
            <a:xfrm>
              <a:off x="4336187" y="2139231"/>
              <a:ext cx="452525" cy="18268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900" dirty="0" smtClean="0">
                  <a:latin typeface="Helvetica" pitchFamily="34" charset="0"/>
                  <a:cs typeface="Helvetica" pitchFamily="34" charset="0"/>
                </a:rPr>
                <a:t>0</a:t>
              </a:r>
              <a:endParaRPr kumimoji="1" lang="ja-JP" altLang="en-US" sz="900" dirty="0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58" name="テキスト ボックス 57"/>
            <p:cNvSpPr txBox="1"/>
            <p:nvPr/>
          </p:nvSpPr>
          <p:spPr>
            <a:xfrm>
              <a:off x="3896925" y="1644176"/>
              <a:ext cx="990110" cy="18268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900" dirty="0" smtClean="0">
                  <a:latin typeface="Helvetica" pitchFamily="34" charset="0"/>
                  <a:cs typeface="Helvetica" pitchFamily="34" charset="0"/>
                </a:rPr>
                <a:t>(tag count)</a:t>
              </a:r>
              <a:endParaRPr kumimoji="1" lang="ja-JP" altLang="en-US" sz="900" dirty="0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59" name="テキスト ボックス 58"/>
            <p:cNvSpPr txBox="1"/>
            <p:nvPr/>
          </p:nvSpPr>
          <p:spPr>
            <a:xfrm>
              <a:off x="4201172" y="1779191"/>
              <a:ext cx="542535" cy="18268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900" dirty="0" smtClean="0">
                  <a:latin typeface="Helvetica" pitchFamily="34" charset="0"/>
                  <a:cs typeface="Helvetica" pitchFamily="34" charset="0"/>
                </a:rPr>
                <a:t>200</a:t>
              </a:r>
              <a:endParaRPr kumimoji="1" lang="ja-JP" altLang="en-US" sz="900" dirty="0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60" name="テキスト ボックス 59"/>
            <p:cNvSpPr txBox="1"/>
            <p:nvPr/>
          </p:nvSpPr>
          <p:spPr>
            <a:xfrm>
              <a:off x="656565" y="1290510"/>
              <a:ext cx="309597" cy="219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200" dirty="0" smtClean="0">
                  <a:latin typeface="Helvetica" pitchFamily="34" charset="0"/>
                  <a:cs typeface="Helvetica" pitchFamily="34" charset="0"/>
                </a:rPr>
                <a:t>RT</a:t>
              </a:r>
              <a:endParaRPr kumimoji="1" lang="ja-JP" altLang="en-US" sz="1200" dirty="0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61" name="右矢印 60"/>
            <p:cNvSpPr/>
            <p:nvPr/>
          </p:nvSpPr>
          <p:spPr>
            <a:xfrm>
              <a:off x="4526995" y="1770257"/>
              <a:ext cx="108000" cy="108000"/>
            </a:xfrm>
            <a:prstGeom prst="rightArrow">
              <a:avLst/>
            </a:prstGeom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62" name="右矢印 61"/>
            <p:cNvSpPr/>
            <p:nvPr/>
          </p:nvSpPr>
          <p:spPr>
            <a:xfrm>
              <a:off x="4842030" y="1779194"/>
              <a:ext cx="108000" cy="108000"/>
            </a:xfrm>
            <a:prstGeom prst="rightArrow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63" name="右矢印 62"/>
            <p:cNvSpPr/>
            <p:nvPr/>
          </p:nvSpPr>
          <p:spPr>
            <a:xfrm flipH="1">
              <a:off x="7092280" y="1779194"/>
              <a:ext cx="108000" cy="108000"/>
            </a:xfrm>
            <a:prstGeom prst="rightArrow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64" name="テキスト ボックス 63"/>
            <p:cNvSpPr txBox="1"/>
            <p:nvPr/>
          </p:nvSpPr>
          <p:spPr>
            <a:xfrm>
              <a:off x="4678568" y="1440050"/>
              <a:ext cx="452525" cy="219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1200" dirty="0" smtClean="0">
                  <a:latin typeface="Helvetica" pitchFamily="34" charset="0"/>
                  <a:cs typeface="Helvetica" pitchFamily="34" charset="0"/>
                </a:rPr>
                <a:t>TSS</a:t>
              </a:r>
              <a:endParaRPr kumimoji="1" lang="ja-JP" altLang="en-US" sz="1200" dirty="0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65" name="テキスト ボックス 64"/>
            <p:cNvSpPr txBox="1"/>
            <p:nvPr/>
          </p:nvSpPr>
          <p:spPr>
            <a:xfrm rot="10800000" flipH="1" flipV="1">
              <a:off x="6912260" y="1456413"/>
              <a:ext cx="657848" cy="219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1200" dirty="0" smtClean="0">
                  <a:latin typeface="Helvetica" pitchFamily="34" charset="0"/>
                  <a:cs typeface="Helvetica" pitchFamily="34" charset="0"/>
                </a:rPr>
                <a:t>PAS</a:t>
              </a:r>
              <a:endParaRPr kumimoji="1" lang="ja-JP" altLang="en-US" sz="1200" dirty="0">
                <a:latin typeface="Helvetica" pitchFamily="34" charset="0"/>
                <a:cs typeface="Helvetica" pitchFamily="34" charset="0"/>
              </a:endParaRPr>
            </a:p>
          </p:txBody>
        </p:sp>
      </p:grpSp>
      <p:grpSp>
        <p:nvGrpSpPr>
          <p:cNvPr id="68" name="グループ化 67"/>
          <p:cNvGrpSpPr/>
          <p:nvPr/>
        </p:nvGrpSpPr>
        <p:grpSpPr>
          <a:xfrm>
            <a:off x="161510" y="3031382"/>
            <a:ext cx="8982490" cy="1485165"/>
            <a:chOff x="385941" y="2155765"/>
            <a:chExt cx="8146499" cy="1271730"/>
          </a:xfrm>
        </p:grpSpPr>
        <p:cxnSp>
          <p:nvCxnSpPr>
            <p:cNvPr id="69" name="直線コネクタ 68"/>
            <p:cNvCxnSpPr/>
            <p:nvPr/>
          </p:nvCxnSpPr>
          <p:spPr>
            <a:xfrm>
              <a:off x="791580" y="2423082"/>
              <a:ext cx="36004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70" name="Picture 4"/>
            <p:cNvPicPr>
              <a:picLocks noChangeArrowheads="1"/>
            </p:cNvPicPr>
            <p:nvPr/>
          </p:nvPicPr>
          <p:blipFill>
            <a:blip r:embed="rId9" cstate="print">
              <a:lum bright="-7000" contrast="39000"/>
            </a:blip>
            <a:srcRect/>
            <a:stretch>
              <a:fillRect/>
            </a:stretch>
          </p:blipFill>
          <p:spPr bwMode="auto">
            <a:xfrm>
              <a:off x="836585" y="2351074"/>
              <a:ext cx="1440160" cy="432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1" name="テキスト ボックス 70"/>
            <p:cNvSpPr txBox="1"/>
            <p:nvPr/>
          </p:nvSpPr>
          <p:spPr>
            <a:xfrm>
              <a:off x="385941" y="2279082"/>
              <a:ext cx="38985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200" dirty="0" smtClean="0">
                  <a:latin typeface="Helvetica" pitchFamily="34" charset="0"/>
                  <a:cs typeface="Helvetica" pitchFamily="34" charset="0"/>
                </a:rPr>
                <a:t>2kb</a:t>
              </a:r>
              <a:endParaRPr kumimoji="1" lang="ja-JP" altLang="en-US" sz="1200" dirty="0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72" name="テキスト ボックス 71"/>
            <p:cNvSpPr txBox="1"/>
            <p:nvPr/>
          </p:nvSpPr>
          <p:spPr>
            <a:xfrm>
              <a:off x="1037318" y="2176730"/>
              <a:ext cx="1365421" cy="23719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200" dirty="0" smtClean="0">
                  <a:latin typeface="Helvetica" pitchFamily="34" charset="0"/>
                  <a:cs typeface="Helvetica" pitchFamily="34" charset="0"/>
                </a:rPr>
                <a:t>-        +         -       +</a:t>
              </a:r>
              <a:endParaRPr kumimoji="1" lang="ja-JP" altLang="en-US" sz="1200" dirty="0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73" name="テキスト ボックス 72"/>
            <p:cNvSpPr txBox="1"/>
            <p:nvPr/>
          </p:nvSpPr>
          <p:spPr>
            <a:xfrm>
              <a:off x="2521227" y="2356981"/>
              <a:ext cx="1016506" cy="39531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200" b="1" dirty="0" smtClean="0">
                  <a:latin typeface="Helvetica" pitchFamily="34" charset="0"/>
                  <a:cs typeface="Helvetica" pitchFamily="34" charset="0"/>
                </a:rPr>
                <a:t>ACAD8</a:t>
              </a:r>
            </a:p>
            <a:p>
              <a:r>
                <a:rPr lang="en-US" altLang="ja-JP" sz="1200" dirty="0" smtClean="0">
                  <a:latin typeface="Helvetica" pitchFamily="34" charset="0"/>
                  <a:cs typeface="Helvetica" pitchFamily="34" charset="0"/>
                </a:rPr>
                <a:t>(NM_014384)</a:t>
              </a:r>
              <a:endParaRPr kumimoji="1" lang="ja-JP" altLang="en-US" sz="1200" dirty="0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74" name="テキスト ボックス 73"/>
            <p:cNvSpPr txBox="1"/>
            <p:nvPr/>
          </p:nvSpPr>
          <p:spPr>
            <a:xfrm>
              <a:off x="1928573" y="2739070"/>
              <a:ext cx="34817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200" dirty="0" smtClean="0">
                  <a:latin typeface="Helvetica" pitchFamily="34" charset="0"/>
                  <a:cs typeface="Helvetica" pitchFamily="34" charset="0"/>
                </a:rPr>
                <a:t>full</a:t>
              </a:r>
              <a:endParaRPr kumimoji="1" lang="ja-JP" altLang="en-US" sz="1200" dirty="0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75" name="テキスト ボックス 74"/>
            <p:cNvSpPr txBox="1"/>
            <p:nvPr/>
          </p:nvSpPr>
          <p:spPr>
            <a:xfrm>
              <a:off x="957371" y="2772362"/>
              <a:ext cx="956988" cy="3953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ja-JP" sz="1200" dirty="0" smtClean="0">
                  <a:latin typeface="Helvetica" pitchFamily="34" charset="0"/>
                  <a:cs typeface="Helvetica" pitchFamily="34" charset="0"/>
                </a:rPr>
                <a:t>Alternative</a:t>
              </a:r>
            </a:p>
            <a:p>
              <a:pPr algn="ctr"/>
              <a:r>
                <a:rPr kumimoji="1" lang="en-US" altLang="ja-JP" sz="1200" dirty="0" smtClean="0">
                  <a:latin typeface="Helvetica" pitchFamily="34" charset="0"/>
                  <a:cs typeface="Helvetica" pitchFamily="34" charset="0"/>
                </a:rPr>
                <a:t>PAC</a:t>
              </a:r>
              <a:endParaRPr kumimoji="1" lang="ja-JP" altLang="en-US" sz="1200" dirty="0">
                <a:latin typeface="Helvetica" pitchFamily="34" charset="0"/>
                <a:cs typeface="Helvetica" pitchFamily="34" charset="0"/>
              </a:endParaRPr>
            </a:p>
          </p:txBody>
        </p:sp>
        <p:grpSp>
          <p:nvGrpSpPr>
            <p:cNvPr id="76" name="グループ化 181"/>
            <p:cNvGrpSpPr>
              <a:grpSpLocks noChangeAspect="1"/>
            </p:cNvGrpSpPr>
            <p:nvPr/>
          </p:nvGrpSpPr>
          <p:grpSpPr>
            <a:xfrm>
              <a:off x="4481995" y="2512738"/>
              <a:ext cx="3965391" cy="914757"/>
              <a:chOff x="4481990" y="2359115"/>
              <a:chExt cx="4455495" cy="1027815"/>
            </a:xfrm>
          </p:grpSpPr>
          <p:pic>
            <p:nvPicPr>
              <p:cNvPr id="86" name="Picture 5"/>
              <p:cNvPicPr>
                <a:picLocks noChangeAspect="1" noChangeArrowheads="1"/>
              </p:cNvPicPr>
              <p:nvPr/>
            </p:nvPicPr>
            <p:blipFill>
              <a:blip r:embed="rId10" cstate="print">
                <a:grayscl/>
              </a:blip>
              <a:srcRect/>
              <a:stretch>
                <a:fillRect/>
              </a:stretch>
            </p:blipFill>
            <p:spPr bwMode="auto">
              <a:xfrm>
                <a:off x="4481990" y="2359115"/>
                <a:ext cx="4411980" cy="71628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grpSp>
            <p:nvGrpSpPr>
              <p:cNvPr id="87" name="グループ化 137"/>
              <p:cNvGrpSpPr/>
              <p:nvPr/>
            </p:nvGrpSpPr>
            <p:grpSpPr>
              <a:xfrm>
                <a:off x="4707014" y="2669710"/>
                <a:ext cx="3285365" cy="717220"/>
                <a:chOff x="3581889" y="4580240"/>
                <a:chExt cx="4995555" cy="423935"/>
              </a:xfrm>
            </p:grpSpPr>
            <p:sp>
              <p:nvSpPr>
                <p:cNvPr id="91" name="円弧 90"/>
                <p:cNvSpPr/>
                <p:nvPr/>
              </p:nvSpPr>
              <p:spPr>
                <a:xfrm>
                  <a:off x="3857774" y="4580240"/>
                  <a:ext cx="4408352" cy="423935"/>
                </a:xfrm>
                <a:prstGeom prst="arc">
                  <a:avLst>
                    <a:gd name="adj1" fmla="val 16200000"/>
                    <a:gd name="adj2" fmla="val 0"/>
                  </a:avLst>
                </a:prstGeom>
                <a:noFill/>
                <a:ln w="15875">
                  <a:solidFill>
                    <a:schemeClr val="tx1">
                      <a:lumMod val="85000"/>
                      <a:lumOff val="15000"/>
                    </a:schemeClr>
                  </a:solidFill>
                  <a:prstDash val="sysDot"/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sz="1200">
                    <a:latin typeface="Helvetica" pitchFamily="34" charset="0"/>
                    <a:cs typeface="Helvetica" pitchFamily="34" charset="0"/>
                  </a:endParaRPr>
                </a:p>
              </p:txBody>
            </p:sp>
            <p:sp>
              <p:nvSpPr>
                <p:cNvPr id="92" name="円弧 91"/>
                <p:cNvSpPr/>
                <p:nvPr/>
              </p:nvSpPr>
              <p:spPr>
                <a:xfrm flipH="1">
                  <a:off x="3581889" y="4580240"/>
                  <a:ext cx="4995555" cy="423935"/>
                </a:xfrm>
                <a:prstGeom prst="arc">
                  <a:avLst/>
                </a:prstGeom>
                <a:noFill/>
                <a:ln w="15875">
                  <a:solidFill>
                    <a:schemeClr val="tx1">
                      <a:lumMod val="85000"/>
                      <a:lumOff val="15000"/>
                    </a:schemeClr>
                  </a:solidFill>
                  <a:prstDash val="sysDot"/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sz="1200">
                    <a:latin typeface="Helvetica" pitchFamily="34" charset="0"/>
                    <a:cs typeface="Helvetica" pitchFamily="34" charset="0"/>
                  </a:endParaRPr>
                </a:p>
              </p:txBody>
            </p:sp>
          </p:grpSp>
          <p:grpSp>
            <p:nvGrpSpPr>
              <p:cNvPr id="88" name="グループ化 140"/>
              <p:cNvGrpSpPr/>
              <p:nvPr/>
            </p:nvGrpSpPr>
            <p:grpSpPr>
              <a:xfrm>
                <a:off x="4707015" y="2899175"/>
                <a:ext cx="4230470" cy="243915"/>
                <a:chOff x="3581889" y="4580240"/>
                <a:chExt cx="4995555" cy="423935"/>
              </a:xfrm>
            </p:grpSpPr>
            <p:sp>
              <p:nvSpPr>
                <p:cNvPr id="89" name="円弧 88"/>
                <p:cNvSpPr/>
                <p:nvPr/>
              </p:nvSpPr>
              <p:spPr>
                <a:xfrm>
                  <a:off x="3857774" y="4580240"/>
                  <a:ext cx="4408352" cy="423935"/>
                </a:xfrm>
                <a:prstGeom prst="arc">
                  <a:avLst>
                    <a:gd name="adj1" fmla="val 16200000"/>
                    <a:gd name="adj2" fmla="val 0"/>
                  </a:avLst>
                </a:prstGeom>
                <a:noFill/>
                <a:ln w="15875">
                  <a:solidFill>
                    <a:schemeClr val="tx1">
                      <a:lumMod val="85000"/>
                      <a:lumOff val="15000"/>
                    </a:schemeClr>
                  </a:solidFill>
                  <a:prstDash val="sysDot"/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sz="1200">
                    <a:latin typeface="Helvetica" pitchFamily="34" charset="0"/>
                    <a:cs typeface="Helvetica" pitchFamily="34" charset="0"/>
                  </a:endParaRPr>
                </a:p>
              </p:txBody>
            </p:sp>
            <p:sp>
              <p:nvSpPr>
                <p:cNvPr id="90" name="円弧 89"/>
                <p:cNvSpPr/>
                <p:nvPr/>
              </p:nvSpPr>
              <p:spPr>
                <a:xfrm flipH="1">
                  <a:off x="3581889" y="4580240"/>
                  <a:ext cx="4995555" cy="423935"/>
                </a:xfrm>
                <a:prstGeom prst="arc">
                  <a:avLst/>
                </a:prstGeom>
                <a:noFill/>
                <a:ln w="15875">
                  <a:solidFill>
                    <a:schemeClr val="tx1">
                      <a:lumMod val="85000"/>
                      <a:lumOff val="15000"/>
                    </a:schemeClr>
                  </a:solidFill>
                  <a:prstDash val="sysDot"/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sz="1200">
                    <a:latin typeface="Helvetica" pitchFamily="34" charset="0"/>
                    <a:cs typeface="Helvetica" pitchFamily="34" charset="0"/>
                  </a:endParaRPr>
                </a:p>
              </p:txBody>
            </p:sp>
          </p:grpSp>
        </p:grpSp>
        <p:sp>
          <p:nvSpPr>
            <p:cNvPr id="77" name="テキスト ボックス 76"/>
            <p:cNvSpPr txBox="1"/>
            <p:nvPr/>
          </p:nvSpPr>
          <p:spPr>
            <a:xfrm>
              <a:off x="4381192" y="2942021"/>
              <a:ext cx="452525" cy="19765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900" dirty="0" smtClean="0">
                  <a:latin typeface="Helvetica" pitchFamily="34" charset="0"/>
                  <a:cs typeface="Helvetica" pitchFamily="34" charset="0"/>
                </a:rPr>
                <a:t>0</a:t>
              </a:r>
              <a:endParaRPr kumimoji="1" lang="ja-JP" altLang="en-US" sz="900" dirty="0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78" name="テキスト ボックス 77"/>
            <p:cNvSpPr txBox="1"/>
            <p:nvPr/>
          </p:nvSpPr>
          <p:spPr>
            <a:xfrm>
              <a:off x="3941930" y="2446966"/>
              <a:ext cx="990110" cy="19765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900" dirty="0" smtClean="0">
                  <a:latin typeface="Helvetica" pitchFamily="34" charset="0"/>
                  <a:cs typeface="Helvetica" pitchFamily="34" charset="0"/>
                </a:rPr>
                <a:t>(tag count)</a:t>
              </a:r>
              <a:endParaRPr kumimoji="1" lang="ja-JP" altLang="en-US" sz="900" dirty="0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79" name="テキスト ボックス 78"/>
            <p:cNvSpPr txBox="1"/>
            <p:nvPr/>
          </p:nvSpPr>
          <p:spPr>
            <a:xfrm>
              <a:off x="4246177" y="2581981"/>
              <a:ext cx="542535" cy="19765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900" dirty="0" smtClean="0">
                  <a:latin typeface="Helvetica" pitchFamily="34" charset="0"/>
                  <a:cs typeface="Helvetica" pitchFamily="34" charset="0"/>
                </a:rPr>
                <a:t>200</a:t>
              </a:r>
              <a:endParaRPr kumimoji="1" lang="ja-JP" altLang="en-US" sz="900" dirty="0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80" name="テキスト ボックス 79"/>
            <p:cNvSpPr txBox="1"/>
            <p:nvPr/>
          </p:nvSpPr>
          <p:spPr>
            <a:xfrm>
              <a:off x="656565" y="2155765"/>
              <a:ext cx="35618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200" dirty="0" smtClean="0">
                  <a:latin typeface="Helvetica" pitchFamily="34" charset="0"/>
                  <a:cs typeface="Helvetica" pitchFamily="34" charset="0"/>
                </a:rPr>
                <a:t>RT</a:t>
              </a:r>
              <a:endParaRPr kumimoji="1" lang="ja-JP" altLang="en-US" sz="1200" dirty="0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81" name="右矢印 80"/>
            <p:cNvSpPr/>
            <p:nvPr/>
          </p:nvSpPr>
          <p:spPr>
            <a:xfrm>
              <a:off x="4626058" y="2644160"/>
              <a:ext cx="108000" cy="108000"/>
            </a:xfrm>
            <a:prstGeom prst="rightArrow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82" name="右矢印 81"/>
            <p:cNvSpPr/>
            <p:nvPr/>
          </p:nvSpPr>
          <p:spPr>
            <a:xfrm rot="10800000">
              <a:off x="7407315" y="2662410"/>
              <a:ext cx="108000" cy="108000"/>
            </a:xfrm>
            <a:prstGeom prst="rightArrow">
              <a:avLst/>
            </a:prstGeom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83" name="右矢印 82"/>
            <p:cNvSpPr/>
            <p:nvPr/>
          </p:nvSpPr>
          <p:spPr>
            <a:xfrm flipH="1">
              <a:off x="8082390" y="2662410"/>
              <a:ext cx="108000" cy="108000"/>
            </a:xfrm>
            <a:prstGeom prst="rightArrow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84" name="テキスト ボックス 83"/>
            <p:cNvSpPr txBox="1"/>
            <p:nvPr/>
          </p:nvSpPr>
          <p:spPr>
            <a:xfrm>
              <a:off x="4526168" y="2337215"/>
              <a:ext cx="452525" cy="23719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1200" dirty="0" smtClean="0">
                  <a:latin typeface="Helvetica" pitchFamily="34" charset="0"/>
                  <a:cs typeface="Helvetica" pitchFamily="34" charset="0"/>
                </a:rPr>
                <a:t>TSS</a:t>
              </a:r>
              <a:endParaRPr kumimoji="1" lang="ja-JP" altLang="en-US" sz="1200" dirty="0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85" name="テキスト ボックス 84"/>
            <p:cNvSpPr txBox="1"/>
            <p:nvPr/>
          </p:nvSpPr>
          <p:spPr>
            <a:xfrm rot="10800000" flipH="1" flipV="1">
              <a:off x="7874592" y="2344593"/>
              <a:ext cx="657848" cy="23719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1200" dirty="0" smtClean="0">
                  <a:latin typeface="Helvetica" pitchFamily="34" charset="0"/>
                  <a:cs typeface="Helvetica" pitchFamily="34" charset="0"/>
                </a:rPr>
                <a:t>PAS</a:t>
              </a:r>
              <a:endParaRPr kumimoji="1" lang="ja-JP" altLang="en-US" sz="1200" dirty="0">
                <a:latin typeface="Helvetica" pitchFamily="34" charset="0"/>
                <a:cs typeface="Helvetica" pitchFamily="34" charset="0"/>
              </a:endParaRPr>
            </a:p>
          </p:txBody>
        </p:sp>
      </p:grpSp>
      <p:grpSp>
        <p:nvGrpSpPr>
          <p:cNvPr id="93" name="グループ化 92"/>
          <p:cNvGrpSpPr/>
          <p:nvPr/>
        </p:nvGrpSpPr>
        <p:grpSpPr>
          <a:xfrm>
            <a:off x="50105" y="4036345"/>
            <a:ext cx="8892480" cy="1575175"/>
            <a:chOff x="385941" y="2969344"/>
            <a:chExt cx="7696449" cy="1307451"/>
          </a:xfrm>
        </p:grpSpPr>
        <p:cxnSp>
          <p:nvCxnSpPr>
            <p:cNvPr id="94" name="直線コネクタ 93"/>
            <p:cNvCxnSpPr/>
            <p:nvPr/>
          </p:nvCxnSpPr>
          <p:spPr>
            <a:xfrm>
              <a:off x="791580" y="3239653"/>
              <a:ext cx="36004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5" name="テキスト ボックス 94"/>
            <p:cNvSpPr txBox="1"/>
            <p:nvPr/>
          </p:nvSpPr>
          <p:spPr>
            <a:xfrm>
              <a:off x="385941" y="3086345"/>
              <a:ext cx="373488" cy="22991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200" dirty="0" smtClean="0">
                  <a:latin typeface="Helvetica" pitchFamily="34" charset="0"/>
                  <a:cs typeface="Helvetica" pitchFamily="34" charset="0"/>
                </a:rPr>
                <a:t>2kb</a:t>
              </a:r>
              <a:endParaRPr kumimoji="1" lang="ja-JP" altLang="en-US" sz="1200" dirty="0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96" name="テキスト ボックス 95"/>
            <p:cNvSpPr txBox="1"/>
            <p:nvPr/>
          </p:nvSpPr>
          <p:spPr>
            <a:xfrm>
              <a:off x="1841602" y="3732661"/>
              <a:ext cx="329091" cy="22991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200" dirty="0" smtClean="0">
                  <a:latin typeface="Helvetica" pitchFamily="34" charset="0"/>
                  <a:cs typeface="Helvetica" pitchFamily="34" charset="0"/>
                </a:rPr>
                <a:t>full</a:t>
              </a:r>
              <a:endParaRPr kumimoji="1" lang="ja-JP" altLang="en-US" sz="1200" dirty="0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97" name="テキスト ボックス 96"/>
            <p:cNvSpPr txBox="1"/>
            <p:nvPr/>
          </p:nvSpPr>
          <p:spPr>
            <a:xfrm>
              <a:off x="905498" y="2996335"/>
              <a:ext cx="1303046" cy="22991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200" dirty="0" smtClean="0">
                  <a:latin typeface="Helvetica" pitchFamily="34" charset="0"/>
                  <a:cs typeface="Helvetica" pitchFamily="34" charset="0"/>
                </a:rPr>
                <a:t>-         +         -      +</a:t>
              </a:r>
              <a:endParaRPr kumimoji="1" lang="ja-JP" altLang="en-US" sz="1200" dirty="0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98" name="テキスト ボックス 97"/>
            <p:cNvSpPr txBox="1"/>
            <p:nvPr/>
          </p:nvSpPr>
          <p:spPr>
            <a:xfrm>
              <a:off x="2521227" y="3378533"/>
              <a:ext cx="970071" cy="3831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200" b="1" dirty="0" smtClean="0">
                  <a:latin typeface="Helvetica" pitchFamily="34" charset="0"/>
                  <a:cs typeface="Helvetica" pitchFamily="34" charset="0"/>
                </a:rPr>
                <a:t>TRIP10</a:t>
              </a:r>
            </a:p>
            <a:p>
              <a:r>
                <a:rPr lang="en-US" altLang="ja-JP" sz="1200" dirty="0" smtClean="0">
                  <a:latin typeface="Helvetica" pitchFamily="34" charset="0"/>
                  <a:cs typeface="Helvetica" pitchFamily="34" charset="0"/>
                </a:rPr>
                <a:t>(NM_004240)</a:t>
              </a:r>
              <a:endParaRPr kumimoji="1" lang="ja-JP" altLang="en-US" sz="1200" dirty="0">
                <a:latin typeface="Helvetica" pitchFamily="34" charset="0"/>
                <a:cs typeface="Helvetica" pitchFamily="34" charset="0"/>
              </a:endParaRPr>
            </a:p>
          </p:txBody>
        </p:sp>
        <p:grpSp>
          <p:nvGrpSpPr>
            <p:cNvPr id="99" name="グループ化 182"/>
            <p:cNvGrpSpPr>
              <a:grpSpLocks noChangeAspect="1"/>
            </p:cNvGrpSpPr>
            <p:nvPr/>
          </p:nvGrpSpPr>
          <p:grpSpPr>
            <a:xfrm>
              <a:off x="4436986" y="3319754"/>
              <a:ext cx="3402378" cy="957041"/>
              <a:chOff x="4436985" y="3203975"/>
              <a:chExt cx="3780420" cy="1063381"/>
            </a:xfrm>
          </p:grpSpPr>
          <p:pic>
            <p:nvPicPr>
              <p:cNvPr id="112" name="Picture 6"/>
              <p:cNvPicPr>
                <a:picLocks noChangeAspect="1" noChangeArrowheads="1"/>
              </p:cNvPicPr>
              <p:nvPr/>
            </p:nvPicPr>
            <p:blipFill>
              <a:blip r:embed="rId11" cstate="print">
                <a:grayscl/>
              </a:blip>
              <a:srcRect/>
              <a:stretch>
                <a:fillRect/>
              </a:stretch>
            </p:blipFill>
            <p:spPr bwMode="auto">
              <a:xfrm>
                <a:off x="4436985" y="3203975"/>
                <a:ext cx="3692119" cy="74409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grpSp>
            <p:nvGrpSpPr>
              <p:cNvPr id="113" name="グループ化 149"/>
              <p:cNvGrpSpPr/>
              <p:nvPr/>
            </p:nvGrpSpPr>
            <p:grpSpPr>
              <a:xfrm>
                <a:off x="4617004" y="3654025"/>
                <a:ext cx="3600401" cy="450050"/>
                <a:chOff x="3581889" y="4580240"/>
                <a:chExt cx="4995555" cy="423935"/>
              </a:xfrm>
            </p:grpSpPr>
            <p:sp>
              <p:nvSpPr>
                <p:cNvPr id="117" name="円弧 116"/>
                <p:cNvSpPr/>
                <p:nvPr/>
              </p:nvSpPr>
              <p:spPr>
                <a:xfrm>
                  <a:off x="3857774" y="4580240"/>
                  <a:ext cx="4408352" cy="423935"/>
                </a:xfrm>
                <a:prstGeom prst="arc">
                  <a:avLst>
                    <a:gd name="adj1" fmla="val 16200000"/>
                    <a:gd name="adj2" fmla="val 0"/>
                  </a:avLst>
                </a:prstGeom>
                <a:noFill/>
                <a:ln w="15875">
                  <a:solidFill>
                    <a:schemeClr val="tx1">
                      <a:lumMod val="85000"/>
                      <a:lumOff val="15000"/>
                    </a:schemeClr>
                  </a:solidFill>
                  <a:prstDash val="sysDot"/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sz="1200">
                    <a:latin typeface="Helvetica" pitchFamily="34" charset="0"/>
                    <a:cs typeface="Helvetica" pitchFamily="34" charset="0"/>
                  </a:endParaRPr>
                </a:p>
              </p:txBody>
            </p:sp>
            <p:sp>
              <p:nvSpPr>
                <p:cNvPr id="118" name="円弧 117"/>
                <p:cNvSpPr/>
                <p:nvPr/>
              </p:nvSpPr>
              <p:spPr>
                <a:xfrm flipH="1">
                  <a:off x="3581889" y="4580240"/>
                  <a:ext cx="4995555" cy="423935"/>
                </a:xfrm>
                <a:prstGeom prst="arc">
                  <a:avLst/>
                </a:prstGeom>
                <a:noFill/>
                <a:ln w="15875">
                  <a:solidFill>
                    <a:schemeClr val="tx1">
                      <a:lumMod val="85000"/>
                      <a:lumOff val="15000"/>
                    </a:schemeClr>
                  </a:solidFill>
                  <a:prstDash val="sysDot"/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sz="1200">
                    <a:latin typeface="Helvetica" pitchFamily="34" charset="0"/>
                    <a:cs typeface="Helvetica" pitchFamily="34" charset="0"/>
                  </a:endParaRPr>
                </a:p>
              </p:txBody>
            </p:sp>
          </p:grpSp>
          <p:grpSp>
            <p:nvGrpSpPr>
              <p:cNvPr id="114" name="グループ化 152"/>
              <p:cNvGrpSpPr/>
              <p:nvPr/>
            </p:nvGrpSpPr>
            <p:grpSpPr>
              <a:xfrm>
                <a:off x="4985838" y="3547276"/>
                <a:ext cx="1215135" cy="720080"/>
                <a:chOff x="3581889" y="4580240"/>
                <a:chExt cx="4995555" cy="423935"/>
              </a:xfrm>
            </p:grpSpPr>
            <p:sp>
              <p:nvSpPr>
                <p:cNvPr id="115" name="円弧 114"/>
                <p:cNvSpPr/>
                <p:nvPr/>
              </p:nvSpPr>
              <p:spPr>
                <a:xfrm>
                  <a:off x="3857774" y="4580240"/>
                  <a:ext cx="4408352" cy="423935"/>
                </a:xfrm>
                <a:prstGeom prst="arc">
                  <a:avLst>
                    <a:gd name="adj1" fmla="val 16200000"/>
                    <a:gd name="adj2" fmla="val 0"/>
                  </a:avLst>
                </a:prstGeom>
                <a:noFill/>
                <a:ln w="15875">
                  <a:solidFill>
                    <a:schemeClr val="tx1">
                      <a:lumMod val="85000"/>
                      <a:lumOff val="15000"/>
                    </a:schemeClr>
                  </a:solidFill>
                  <a:prstDash val="sysDot"/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sz="1200">
                    <a:latin typeface="Helvetica" pitchFamily="34" charset="0"/>
                    <a:cs typeface="Helvetica" pitchFamily="34" charset="0"/>
                  </a:endParaRPr>
                </a:p>
              </p:txBody>
            </p:sp>
            <p:sp>
              <p:nvSpPr>
                <p:cNvPr id="116" name="円弧 115"/>
                <p:cNvSpPr/>
                <p:nvPr/>
              </p:nvSpPr>
              <p:spPr>
                <a:xfrm flipH="1">
                  <a:off x="3581889" y="4580240"/>
                  <a:ext cx="4995555" cy="423935"/>
                </a:xfrm>
                <a:prstGeom prst="arc">
                  <a:avLst/>
                </a:prstGeom>
                <a:noFill/>
                <a:ln w="15875">
                  <a:solidFill>
                    <a:schemeClr val="tx1">
                      <a:lumMod val="85000"/>
                      <a:lumOff val="15000"/>
                    </a:schemeClr>
                  </a:solidFill>
                  <a:prstDash val="sysDot"/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sz="1200">
                    <a:latin typeface="Helvetica" pitchFamily="34" charset="0"/>
                    <a:cs typeface="Helvetica" pitchFamily="34" charset="0"/>
                  </a:endParaRPr>
                </a:p>
              </p:txBody>
            </p:sp>
          </p:grpSp>
        </p:grpSp>
        <p:sp>
          <p:nvSpPr>
            <p:cNvPr id="100" name="テキスト ボックス 99"/>
            <p:cNvSpPr txBox="1"/>
            <p:nvPr/>
          </p:nvSpPr>
          <p:spPr>
            <a:xfrm>
              <a:off x="4346975" y="3814809"/>
              <a:ext cx="452525" cy="1915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900" dirty="0" smtClean="0">
                  <a:latin typeface="Helvetica" pitchFamily="34" charset="0"/>
                  <a:cs typeface="Helvetica" pitchFamily="34" charset="0"/>
                </a:rPr>
                <a:t>0</a:t>
              </a:r>
              <a:endParaRPr kumimoji="1" lang="ja-JP" altLang="en-US" sz="900" dirty="0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101" name="テキスト ボックス 100"/>
            <p:cNvSpPr txBox="1"/>
            <p:nvPr/>
          </p:nvSpPr>
          <p:spPr>
            <a:xfrm>
              <a:off x="3941930" y="3364759"/>
              <a:ext cx="990110" cy="1915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900" dirty="0" smtClean="0">
                  <a:latin typeface="Helvetica" pitchFamily="34" charset="0"/>
                  <a:cs typeface="Helvetica" pitchFamily="34" charset="0"/>
                </a:rPr>
                <a:t>(tag count)</a:t>
              </a:r>
              <a:endParaRPr kumimoji="1" lang="ja-JP" altLang="en-US" sz="900" dirty="0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102" name="テキスト ボックス 101"/>
            <p:cNvSpPr txBox="1"/>
            <p:nvPr/>
          </p:nvSpPr>
          <p:spPr>
            <a:xfrm>
              <a:off x="4314020" y="3544779"/>
              <a:ext cx="542535" cy="1915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900" dirty="0" smtClean="0">
                  <a:latin typeface="Helvetica" pitchFamily="34" charset="0"/>
                  <a:cs typeface="Helvetica" pitchFamily="34" charset="0"/>
                </a:rPr>
                <a:t>30</a:t>
              </a:r>
              <a:endParaRPr kumimoji="1" lang="ja-JP" altLang="en-US" sz="900" dirty="0">
                <a:latin typeface="Helvetica" pitchFamily="34" charset="0"/>
                <a:cs typeface="Helvetica" pitchFamily="34" charset="0"/>
              </a:endParaRPr>
            </a:p>
          </p:txBody>
        </p:sp>
        <p:pic>
          <p:nvPicPr>
            <p:cNvPr id="103" name="Picture 2"/>
            <p:cNvPicPr>
              <a:picLocks noChangeAspect="1" noChangeArrowheads="1"/>
            </p:cNvPicPr>
            <p:nvPr/>
          </p:nvPicPr>
          <p:blipFill>
            <a:blip r:embed="rId12" cstate="print">
              <a:extLst>
                <a:ext uri="{BEBA8EAE-BF5A-486C-A8C5-ECC9F3942E4B}">
                  <a14:imgProps xmlns:a14="http://schemas.microsoft.com/office/drawing/2010/main" xmlns="">
                    <a14:imgLayer r:embed="rId13">
                      <a14:imgEffect>
                        <a14:brightnessContrast bright="-40000" contras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36585" y="3198513"/>
              <a:ext cx="1426587" cy="5821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4" name="テキスト ボックス 103"/>
            <p:cNvSpPr txBox="1"/>
            <p:nvPr/>
          </p:nvSpPr>
          <p:spPr>
            <a:xfrm>
              <a:off x="1003168" y="3738573"/>
              <a:ext cx="824394" cy="3831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sz="1200" dirty="0" smtClean="0">
                  <a:latin typeface="Helvetica" pitchFamily="34" charset="0"/>
                  <a:cs typeface="Helvetica" pitchFamily="34" charset="0"/>
                </a:rPr>
                <a:t>Alternative </a:t>
              </a:r>
              <a:br>
                <a:rPr lang="en-US" altLang="ja-JP" sz="1200" dirty="0" smtClean="0">
                  <a:latin typeface="Helvetica" pitchFamily="34" charset="0"/>
                  <a:cs typeface="Helvetica" pitchFamily="34" charset="0"/>
                </a:rPr>
              </a:br>
              <a:r>
                <a:rPr lang="en-US" altLang="ja-JP" sz="1200" dirty="0" smtClean="0">
                  <a:latin typeface="Helvetica" pitchFamily="34" charset="0"/>
                  <a:cs typeface="Helvetica" pitchFamily="34" charset="0"/>
                </a:rPr>
                <a:t>TSC - PAC</a:t>
              </a:r>
              <a:endParaRPr kumimoji="1" lang="ja-JP" altLang="en-US" sz="1200" dirty="0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105" name="テキスト ボックス 104"/>
            <p:cNvSpPr txBox="1"/>
            <p:nvPr/>
          </p:nvSpPr>
          <p:spPr>
            <a:xfrm>
              <a:off x="656565" y="2969344"/>
              <a:ext cx="335030" cy="22991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200" dirty="0" smtClean="0">
                  <a:latin typeface="Helvetica" pitchFamily="34" charset="0"/>
                  <a:cs typeface="Helvetica" pitchFamily="34" charset="0"/>
                </a:rPr>
                <a:t>RT</a:t>
              </a:r>
              <a:endParaRPr kumimoji="1" lang="ja-JP" altLang="en-US" sz="1200" dirty="0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106" name="右矢印 105"/>
            <p:cNvSpPr/>
            <p:nvPr/>
          </p:nvSpPr>
          <p:spPr>
            <a:xfrm>
              <a:off x="4824040" y="3526789"/>
              <a:ext cx="108000" cy="108000"/>
            </a:xfrm>
            <a:prstGeom prst="rightArrow">
              <a:avLst/>
            </a:prstGeom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107" name="右矢印 106"/>
            <p:cNvSpPr/>
            <p:nvPr/>
          </p:nvSpPr>
          <p:spPr>
            <a:xfrm rot="10800000">
              <a:off x="5967155" y="3526789"/>
              <a:ext cx="108000" cy="108000"/>
            </a:xfrm>
            <a:prstGeom prst="rightArrow">
              <a:avLst/>
            </a:prstGeom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108" name="右矢印 107"/>
            <p:cNvSpPr/>
            <p:nvPr/>
          </p:nvSpPr>
          <p:spPr>
            <a:xfrm>
              <a:off x="4526995" y="3508539"/>
              <a:ext cx="108000" cy="108000"/>
            </a:xfrm>
            <a:prstGeom prst="rightArrow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109" name="右矢印 108"/>
            <p:cNvSpPr/>
            <p:nvPr/>
          </p:nvSpPr>
          <p:spPr>
            <a:xfrm flipH="1">
              <a:off x="7632340" y="3499774"/>
              <a:ext cx="108000" cy="108000"/>
            </a:xfrm>
            <a:prstGeom prst="rightArrow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110" name="テキスト ボックス 109"/>
            <p:cNvSpPr txBox="1"/>
            <p:nvPr/>
          </p:nvSpPr>
          <p:spPr>
            <a:xfrm>
              <a:off x="4428700" y="3180374"/>
              <a:ext cx="452525" cy="2299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1200" dirty="0" smtClean="0">
                  <a:latin typeface="Helvetica" pitchFamily="34" charset="0"/>
                  <a:cs typeface="Helvetica" pitchFamily="34" charset="0"/>
                </a:rPr>
                <a:t>TSS</a:t>
              </a:r>
              <a:endParaRPr kumimoji="1" lang="ja-JP" altLang="en-US" sz="1200" dirty="0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111" name="テキスト ボックス 110"/>
            <p:cNvSpPr txBox="1"/>
            <p:nvPr/>
          </p:nvSpPr>
          <p:spPr>
            <a:xfrm rot="10800000" flipH="1" flipV="1">
              <a:off x="7424542" y="3191388"/>
              <a:ext cx="657848" cy="2299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1200" dirty="0" smtClean="0">
                  <a:latin typeface="Helvetica" pitchFamily="34" charset="0"/>
                  <a:cs typeface="Helvetica" pitchFamily="34" charset="0"/>
                </a:rPr>
                <a:t>PAS</a:t>
              </a:r>
              <a:endParaRPr kumimoji="1" lang="ja-JP" altLang="en-US" sz="1200" dirty="0">
                <a:latin typeface="Helvetica" pitchFamily="34" charset="0"/>
                <a:cs typeface="Helvetica" pitchFamily="34" charset="0"/>
              </a:endParaRPr>
            </a:p>
          </p:txBody>
        </p:sp>
      </p:grpSp>
      <p:grpSp>
        <p:nvGrpSpPr>
          <p:cNvPr id="119" name="グループ化 118"/>
          <p:cNvGrpSpPr/>
          <p:nvPr/>
        </p:nvGrpSpPr>
        <p:grpSpPr>
          <a:xfrm>
            <a:off x="206515" y="5454224"/>
            <a:ext cx="8370930" cy="1332473"/>
            <a:chOff x="385941" y="4018822"/>
            <a:chExt cx="7498885" cy="1000316"/>
          </a:xfrm>
        </p:grpSpPr>
        <p:cxnSp>
          <p:nvCxnSpPr>
            <p:cNvPr id="120" name="直線コネクタ 119"/>
            <p:cNvCxnSpPr/>
            <p:nvPr/>
          </p:nvCxnSpPr>
          <p:spPr>
            <a:xfrm>
              <a:off x="791580" y="4414141"/>
              <a:ext cx="36004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1" name="テキスト ボックス 120"/>
            <p:cNvSpPr txBox="1"/>
            <p:nvPr/>
          </p:nvSpPr>
          <p:spPr>
            <a:xfrm>
              <a:off x="385941" y="4260833"/>
              <a:ext cx="386573" cy="2079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200" dirty="0" smtClean="0">
                  <a:latin typeface="Helvetica" pitchFamily="34" charset="0"/>
                  <a:cs typeface="Helvetica" pitchFamily="34" charset="0"/>
                </a:rPr>
                <a:t>2kb</a:t>
              </a:r>
              <a:endParaRPr kumimoji="1" lang="ja-JP" altLang="en-US" sz="1200" dirty="0">
                <a:latin typeface="Helvetica" pitchFamily="34" charset="0"/>
                <a:cs typeface="Helvetica" pitchFamily="34" charset="0"/>
              </a:endParaRPr>
            </a:p>
          </p:txBody>
        </p:sp>
        <p:pic>
          <p:nvPicPr>
            <p:cNvPr id="122" name="Picture 9"/>
            <p:cNvPicPr>
              <a:picLocks noChangeArrowheads="1"/>
            </p:cNvPicPr>
            <p:nvPr/>
          </p:nvPicPr>
          <p:blipFill>
            <a:blip r:embed="rId14" cstate="print"/>
            <a:srcRect/>
            <a:stretch>
              <a:fillRect/>
            </a:stretch>
          </p:blipFill>
          <p:spPr bwMode="auto">
            <a:xfrm>
              <a:off x="836585" y="4249800"/>
              <a:ext cx="1440000" cy="432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23" name="テキスト ボックス 122"/>
            <p:cNvSpPr txBox="1"/>
            <p:nvPr/>
          </p:nvSpPr>
          <p:spPr>
            <a:xfrm>
              <a:off x="943721" y="4672556"/>
              <a:ext cx="853277" cy="34658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sz="1200" dirty="0" smtClean="0">
                  <a:latin typeface="Helvetica" pitchFamily="34" charset="0"/>
                  <a:cs typeface="Helvetica" pitchFamily="34" charset="0"/>
                </a:rPr>
                <a:t>Alternative </a:t>
              </a:r>
              <a:br>
                <a:rPr lang="en-US" altLang="ja-JP" sz="1200" dirty="0" smtClean="0">
                  <a:latin typeface="Helvetica" pitchFamily="34" charset="0"/>
                  <a:cs typeface="Helvetica" pitchFamily="34" charset="0"/>
                </a:rPr>
              </a:br>
              <a:r>
                <a:rPr lang="en-US" altLang="ja-JP" sz="1200" dirty="0" smtClean="0">
                  <a:latin typeface="Helvetica" pitchFamily="34" charset="0"/>
                  <a:cs typeface="Helvetica" pitchFamily="34" charset="0"/>
                </a:rPr>
                <a:t>TSC</a:t>
              </a:r>
              <a:endParaRPr kumimoji="1" lang="ja-JP" altLang="en-US" sz="1200" dirty="0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124" name="テキスト ボックス 123"/>
            <p:cNvSpPr txBox="1"/>
            <p:nvPr/>
          </p:nvSpPr>
          <p:spPr>
            <a:xfrm>
              <a:off x="1682755" y="4672556"/>
              <a:ext cx="814505" cy="34658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sz="1200" dirty="0" smtClean="0">
                  <a:latin typeface="Helvetica" pitchFamily="34" charset="0"/>
                  <a:cs typeface="Helvetica" pitchFamily="34" charset="0"/>
                </a:rPr>
                <a:t>Alternative</a:t>
              </a:r>
            </a:p>
            <a:p>
              <a:pPr algn="ctr"/>
              <a:r>
                <a:rPr lang="en-US" altLang="ja-JP" sz="1200" dirty="0" smtClean="0">
                  <a:latin typeface="Helvetica" pitchFamily="34" charset="0"/>
                  <a:cs typeface="Helvetica" pitchFamily="34" charset="0"/>
                </a:rPr>
                <a:t> PAC</a:t>
              </a:r>
              <a:endParaRPr kumimoji="1" lang="ja-JP" altLang="en-US" sz="1200" dirty="0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125" name="テキスト ボックス 124"/>
            <p:cNvSpPr txBox="1"/>
            <p:nvPr/>
          </p:nvSpPr>
          <p:spPr>
            <a:xfrm>
              <a:off x="940277" y="4041610"/>
              <a:ext cx="1387473" cy="2079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200" dirty="0" smtClean="0">
                  <a:latin typeface="Helvetica" pitchFamily="34" charset="0"/>
                  <a:cs typeface="Helvetica" pitchFamily="34" charset="0"/>
                </a:rPr>
                <a:t>-         +       -         +</a:t>
              </a:r>
              <a:endParaRPr kumimoji="1" lang="ja-JP" altLang="en-US" sz="1200" dirty="0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126" name="テキスト ボックス 125"/>
            <p:cNvSpPr txBox="1"/>
            <p:nvPr/>
          </p:nvSpPr>
          <p:spPr>
            <a:xfrm>
              <a:off x="2521227" y="4267511"/>
              <a:ext cx="1004058" cy="34658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200" b="1" dirty="0" smtClean="0">
                  <a:latin typeface="Helvetica" pitchFamily="34" charset="0"/>
                  <a:cs typeface="Helvetica" pitchFamily="34" charset="0"/>
                </a:rPr>
                <a:t>GTPBP1</a:t>
              </a:r>
            </a:p>
            <a:p>
              <a:r>
                <a:rPr lang="en-US" altLang="ja-JP" sz="1200" dirty="0" smtClean="0">
                  <a:latin typeface="Helvetica" pitchFamily="34" charset="0"/>
                  <a:cs typeface="Helvetica" pitchFamily="34" charset="0"/>
                </a:rPr>
                <a:t>(NM_004286)</a:t>
              </a:r>
              <a:endParaRPr kumimoji="1" lang="ja-JP" altLang="en-US" sz="1200" dirty="0">
                <a:latin typeface="Helvetica" pitchFamily="34" charset="0"/>
                <a:cs typeface="Helvetica" pitchFamily="34" charset="0"/>
              </a:endParaRPr>
            </a:p>
          </p:txBody>
        </p:sp>
        <p:grpSp>
          <p:nvGrpSpPr>
            <p:cNvPr id="127" name="グループ化 185"/>
            <p:cNvGrpSpPr>
              <a:grpSpLocks noChangeAspect="1"/>
            </p:cNvGrpSpPr>
            <p:nvPr/>
          </p:nvGrpSpPr>
          <p:grpSpPr>
            <a:xfrm>
              <a:off x="4481990" y="4141083"/>
              <a:ext cx="3402836" cy="828247"/>
              <a:chOff x="4481990" y="4149080"/>
              <a:chExt cx="3823411" cy="930616"/>
            </a:xfrm>
          </p:grpSpPr>
          <p:pic>
            <p:nvPicPr>
              <p:cNvPr id="138" name="Picture 7"/>
              <p:cNvPicPr>
                <a:picLocks noChangeAspect="1" noChangeArrowheads="1"/>
              </p:cNvPicPr>
              <p:nvPr/>
            </p:nvPicPr>
            <p:blipFill>
              <a:blip r:embed="rId15" cstate="print">
                <a:grayscl/>
              </a:blip>
              <a:srcRect/>
              <a:stretch>
                <a:fillRect/>
              </a:stretch>
            </p:blipFill>
            <p:spPr bwMode="auto">
              <a:xfrm>
                <a:off x="4481990" y="4149080"/>
                <a:ext cx="3823411" cy="79903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grpSp>
            <p:nvGrpSpPr>
              <p:cNvPr id="139" name="グループ化 159"/>
              <p:cNvGrpSpPr/>
              <p:nvPr/>
            </p:nvGrpSpPr>
            <p:grpSpPr>
              <a:xfrm>
                <a:off x="5022050" y="4764661"/>
                <a:ext cx="2160240" cy="315035"/>
                <a:chOff x="3581889" y="4621293"/>
                <a:chExt cx="4995555" cy="423934"/>
              </a:xfrm>
            </p:grpSpPr>
            <p:sp>
              <p:nvSpPr>
                <p:cNvPr id="143" name="円弧 142"/>
                <p:cNvSpPr/>
                <p:nvPr/>
              </p:nvSpPr>
              <p:spPr>
                <a:xfrm>
                  <a:off x="3857773" y="4621293"/>
                  <a:ext cx="4408352" cy="423934"/>
                </a:xfrm>
                <a:prstGeom prst="arc">
                  <a:avLst>
                    <a:gd name="adj1" fmla="val 16200000"/>
                    <a:gd name="adj2" fmla="val 0"/>
                  </a:avLst>
                </a:prstGeom>
                <a:noFill/>
                <a:ln w="15875">
                  <a:solidFill>
                    <a:schemeClr val="tx1">
                      <a:lumMod val="85000"/>
                      <a:lumOff val="15000"/>
                    </a:schemeClr>
                  </a:solidFill>
                  <a:prstDash val="sysDot"/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sz="1200">
                    <a:latin typeface="Helvetica" pitchFamily="34" charset="0"/>
                    <a:cs typeface="Helvetica" pitchFamily="34" charset="0"/>
                  </a:endParaRPr>
                </a:p>
              </p:txBody>
            </p:sp>
            <p:sp>
              <p:nvSpPr>
                <p:cNvPr id="144" name="円弧 143"/>
                <p:cNvSpPr/>
                <p:nvPr/>
              </p:nvSpPr>
              <p:spPr>
                <a:xfrm flipH="1">
                  <a:off x="3581889" y="4621293"/>
                  <a:ext cx="4995555" cy="423934"/>
                </a:xfrm>
                <a:prstGeom prst="arc">
                  <a:avLst/>
                </a:prstGeom>
                <a:noFill/>
                <a:ln w="15875">
                  <a:solidFill>
                    <a:schemeClr val="tx1">
                      <a:lumMod val="85000"/>
                      <a:lumOff val="15000"/>
                    </a:schemeClr>
                  </a:solidFill>
                  <a:prstDash val="sysDot"/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sz="1200">
                    <a:latin typeface="Helvetica" pitchFamily="34" charset="0"/>
                    <a:cs typeface="Helvetica" pitchFamily="34" charset="0"/>
                  </a:endParaRPr>
                </a:p>
              </p:txBody>
            </p:sp>
          </p:grpSp>
          <p:grpSp>
            <p:nvGrpSpPr>
              <p:cNvPr id="140" name="グループ化 162"/>
              <p:cNvGrpSpPr/>
              <p:nvPr/>
            </p:nvGrpSpPr>
            <p:grpSpPr>
              <a:xfrm>
                <a:off x="7112600" y="4734146"/>
                <a:ext cx="495055" cy="315034"/>
                <a:chOff x="3581889" y="4580240"/>
                <a:chExt cx="4995555" cy="423935"/>
              </a:xfrm>
            </p:grpSpPr>
            <p:sp>
              <p:nvSpPr>
                <p:cNvPr id="141" name="円弧 140"/>
                <p:cNvSpPr/>
                <p:nvPr/>
              </p:nvSpPr>
              <p:spPr>
                <a:xfrm>
                  <a:off x="3857774" y="4580240"/>
                  <a:ext cx="4408352" cy="423935"/>
                </a:xfrm>
                <a:prstGeom prst="arc">
                  <a:avLst>
                    <a:gd name="adj1" fmla="val 16200000"/>
                    <a:gd name="adj2" fmla="val 0"/>
                  </a:avLst>
                </a:prstGeom>
                <a:noFill/>
                <a:ln w="15875">
                  <a:solidFill>
                    <a:schemeClr val="tx1">
                      <a:lumMod val="85000"/>
                      <a:lumOff val="15000"/>
                    </a:schemeClr>
                  </a:solidFill>
                  <a:prstDash val="sysDot"/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sz="1200">
                    <a:latin typeface="Helvetica" pitchFamily="34" charset="0"/>
                    <a:cs typeface="Helvetica" pitchFamily="34" charset="0"/>
                  </a:endParaRPr>
                </a:p>
              </p:txBody>
            </p:sp>
            <p:sp>
              <p:nvSpPr>
                <p:cNvPr id="142" name="円弧 141"/>
                <p:cNvSpPr/>
                <p:nvPr/>
              </p:nvSpPr>
              <p:spPr>
                <a:xfrm flipH="1">
                  <a:off x="3581889" y="4580240"/>
                  <a:ext cx="4995555" cy="423935"/>
                </a:xfrm>
                <a:prstGeom prst="arc">
                  <a:avLst/>
                </a:prstGeom>
                <a:noFill/>
                <a:ln w="15875">
                  <a:solidFill>
                    <a:schemeClr val="tx1">
                      <a:lumMod val="85000"/>
                      <a:lumOff val="15000"/>
                    </a:schemeClr>
                  </a:solidFill>
                  <a:prstDash val="sysDot"/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sz="1200">
                    <a:latin typeface="Helvetica" pitchFamily="34" charset="0"/>
                    <a:cs typeface="Helvetica" pitchFamily="34" charset="0"/>
                  </a:endParaRPr>
                </a:p>
              </p:txBody>
            </p:sp>
          </p:grpSp>
        </p:grpSp>
        <p:sp>
          <p:nvSpPr>
            <p:cNvPr id="128" name="テキスト ボックス 127"/>
            <p:cNvSpPr txBox="1"/>
            <p:nvPr/>
          </p:nvSpPr>
          <p:spPr>
            <a:xfrm>
              <a:off x="4381192" y="4681148"/>
              <a:ext cx="452525" cy="17329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900" dirty="0" smtClean="0">
                  <a:latin typeface="Helvetica" pitchFamily="34" charset="0"/>
                  <a:cs typeface="Helvetica" pitchFamily="34" charset="0"/>
                </a:rPr>
                <a:t>0</a:t>
              </a:r>
              <a:endParaRPr kumimoji="1" lang="ja-JP" altLang="en-US" sz="900" dirty="0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129" name="テキスト ボックス 128"/>
            <p:cNvSpPr txBox="1"/>
            <p:nvPr/>
          </p:nvSpPr>
          <p:spPr>
            <a:xfrm>
              <a:off x="3941930" y="4186093"/>
              <a:ext cx="990110" cy="17329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900" dirty="0" smtClean="0">
                  <a:latin typeface="Helvetica" pitchFamily="34" charset="0"/>
                  <a:cs typeface="Helvetica" pitchFamily="34" charset="0"/>
                </a:rPr>
                <a:t>(tag count)</a:t>
              </a:r>
              <a:endParaRPr kumimoji="1" lang="ja-JP" altLang="en-US" sz="900" dirty="0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130" name="テキスト ボックス 129"/>
            <p:cNvSpPr txBox="1"/>
            <p:nvPr/>
          </p:nvSpPr>
          <p:spPr>
            <a:xfrm>
              <a:off x="4314020" y="4321108"/>
              <a:ext cx="542535" cy="17329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900" dirty="0" smtClean="0">
                  <a:latin typeface="Helvetica" pitchFamily="34" charset="0"/>
                  <a:cs typeface="Helvetica" pitchFamily="34" charset="0"/>
                </a:rPr>
                <a:t>500</a:t>
              </a:r>
              <a:endParaRPr kumimoji="1" lang="ja-JP" altLang="en-US" sz="900" dirty="0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131" name="テキスト ボックス 130"/>
            <p:cNvSpPr txBox="1"/>
            <p:nvPr/>
          </p:nvSpPr>
          <p:spPr>
            <a:xfrm>
              <a:off x="656565" y="4065419"/>
              <a:ext cx="346768" cy="2079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200" dirty="0" smtClean="0">
                  <a:latin typeface="Helvetica" pitchFamily="34" charset="0"/>
                  <a:cs typeface="Helvetica" pitchFamily="34" charset="0"/>
                </a:rPr>
                <a:t>RT</a:t>
              </a:r>
              <a:endParaRPr kumimoji="1" lang="ja-JP" altLang="en-US" sz="1200" dirty="0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132" name="右矢印 131"/>
            <p:cNvSpPr/>
            <p:nvPr/>
          </p:nvSpPr>
          <p:spPr>
            <a:xfrm>
              <a:off x="6759255" y="4420339"/>
              <a:ext cx="108000" cy="108000"/>
            </a:xfrm>
            <a:prstGeom prst="rightArrow">
              <a:avLst/>
            </a:prstGeom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133" name="右矢印 132"/>
            <p:cNvSpPr/>
            <p:nvPr/>
          </p:nvSpPr>
          <p:spPr>
            <a:xfrm flipH="1">
              <a:off x="7263507" y="4384127"/>
              <a:ext cx="108000" cy="108000"/>
            </a:xfrm>
            <a:prstGeom prst="rightArrow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134" name="右矢印 133"/>
            <p:cNvSpPr/>
            <p:nvPr/>
          </p:nvSpPr>
          <p:spPr>
            <a:xfrm>
              <a:off x="4869045" y="4366165"/>
              <a:ext cx="108000" cy="108000"/>
            </a:xfrm>
            <a:prstGeom prst="rightArrow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135" name="右矢印 134"/>
            <p:cNvSpPr/>
            <p:nvPr/>
          </p:nvSpPr>
          <p:spPr>
            <a:xfrm rot="10800000">
              <a:off x="6766807" y="4319255"/>
              <a:ext cx="108000" cy="108000"/>
            </a:xfrm>
            <a:prstGeom prst="rightArrow">
              <a:avLst/>
            </a:prstGeom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136" name="テキスト ボックス 135"/>
            <p:cNvSpPr txBox="1"/>
            <p:nvPr/>
          </p:nvSpPr>
          <p:spPr>
            <a:xfrm>
              <a:off x="4743735" y="4018822"/>
              <a:ext cx="452525" cy="2079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1200" dirty="0" smtClean="0">
                  <a:latin typeface="Helvetica" pitchFamily="34" charset="0"/>
                  <a:cs typeface="Helvetica" pitchFamily="34" charset="0"/>
                </a:rPr>
                <a:t>TSS</a:t>
              </a:r>
              <a:endParaRPr kumimoji="1" lang="ja-JP" altLang="en-US" sz="1200" dirty="0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137" name="テキスト ボックス 136"/>
            <p:cNvSpPr txBox="1"/>
            <p:nvPr/>
          </p:nvSpPr>
          <p:spPr>
            <a:xfrm rot="10800000" flipH="1" flipV="1">
              <a:off x="7217135" y="4040821"/>
              <a:ext cx="657848" cy="2079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1200" dirty="0" smtClean="0">
                  <a:latin typeface="Helvetica" pitchFamily="34" charset="0"/>
                  <a:cs typeface="Helvetica" pitchFamily="34" charset="0"/>
                </a:rPr>
                <a:t>PA</a:t>
              </a:r>
              <a:r>
                <a:rPr kumimoji="1" lang="en-US" altLang="ja-JP" sz="1200" dirty="0" smtClean="0">
                  <a:latin typeface="Helvetica" pitchFamily="34" charset="0"/>
                  <a:cs typeface="Helvetica" pitchFamily="34" charset="0"/>
                </a:rPr>
                <a:t>S</a:t>
              </a:r>
              <a:endParaRPr kumimoji="1" lang="ja-JP" altLang="en-US" sz="1200" dirty="0">
                <a:latin typeface="Helvetica" pitchFamily="34" charset="0"/>
                <a:cs typeface="Helvetica" pitchFamily="34" charset="0"/>
              </a:endParaRP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10829</TotalTime>
  <Words>2492</Words>
  <Application>Microsoft Office PowerPoint</Application>
  <PresentationFormat>画面に合わせる (4:3)</PresentationFormat>
  <Paragraphs>1549</Paragraphs>
  <Slides>23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23</vt:i4>
      </vt:variant>
    </vt:vector>
  </HeadingPairs>
  <TitlesOfParts>
    <vt:vector size="24" baseType="lpstr">
      <vt:lpstr>Office テーマ</vt:lpstr>
      <vt:lpstr>スライド 1</vt:lpstr>
      <vt:lpstr>スライド 2</vt:lpstr>
      <vt:lpstr>スライド 3</vt:lpstr>
      <vt:lpstr>スライド 4</vt:lpstr>
      <vt:lpstr>スライド 5</vt:lpstr>
      <vt:lpstr>スライド 6</vt:lpstr>
      <vt:lpstr>スライド 7</vt:lpstr>
      <vt:lpstr>スライド 8</vt:lpstr>
      <vt:lpstr>スライド 9</vt:lpstr>
      <vt:lpstr>スライド 10</vt:lpstr>
      <vt:lpstr>スライド 11</vt:lpstr>
      <vt:lpstr>スライド 12</vt:lpstr>
      <vt:lpstr>スライド 13</vt:lpstr>
      <vt:lpstr>スライド 14</vt:lpstr>
      <vt:lpstr>スライド 15</vt:lpstr>
      <vt:lpstr>スライド 16</vt:lpstr>
      <vt:lpstr>スライド 17</vt:lpstr>
      <vt:lpstr>スライド 18</vt:lpstr>
      <vt:lpstr>スライド 19</vt:lpstr>
      <vt:lpstr>スライド 20</vt:lpstr>
      <vt:lpstr>スライド 21</vt:lpstr>
      <vt:lpstr>スライド 22</vt:lpstr>
      <vt:lpstr>スライド 23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admin</dc:creator>
  <cp:lastModifiedBy>Terumi Horiuchi</cp:lastModifiedBy>
  <cp:revision>561</cp:revision>
  <dcterms:created xsi:type="dcterms:W3CDTF">2014-04-02T05:08:38Z</dcterms:created>
  <dcterms:modified xsi:type="dcterms:W3CDTF">2014-05-20T07:58:10Z</dcterms:modified>
</cp:coreProperties>
</file>