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vml" ContentType="application/vnd.openxmlformats-officedocument.vmlDrawing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9" r:id="rId2"/>
    <p:sldId id="286" r:id="rId3"/>
    <p:sldId id="273" r:id="rId4"/>
    <p:sldId id="272" r:id="rId5"/>
    <p:sldId id="275" r:id="rId6"/>
    <p:sldId id="284" r:id="rId7"/>
    <p:sldId id="280" r:id="rId8"/>
    <p:sldId id="288" r:id="rId9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4776" autoAdjust="0"/>
    <p:restoredTop sz="94660"/>
  </p:normalViewPr>
  <p:slideViewPr>
    <p:cSldViewPr snapToGrid="0">
      <p:cViewPr>
        <p:scale>
          <a:sx n="70" d="100"/>
          <a:sy n="70" d="100"/>
        </p:scale>
        <p:origin x="-2184" y="-23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1962" y="-102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MWSFNAS06\JB131902$\LDHA\Manuscripts%20abstracts\Biology%20paper%202012\808%20452%20433%201%20and%20a%20half%20h%20perm%20data%20summar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MWSFNAS06\JB131902$\LDHA\Manuscripts%20abstracts\Biology%20paper%202012\LDHA%20B%20expression%20levels\LDHA%20and%20B%20levels%20in%20cells%20SG%2011-1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UMWSFNAS06\JB131902$\LDHA\Manuscripts%20abstracts\Biology%20paper%202012\LDHA%20B%20expression%20levels\LDHA%20in%20tissues%20v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UMWSFNAS06\JB131902$\LDHA\Manuscripts%20abstracts\Biology%20paper%202012\Supplementary%20Fig%204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UMWSFNAS06\JB131902$\LDHA\Manuscripts%20abstracts\Biology%20paper%202012\Hep%20vs%20Snu%20metabolism%20signat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noFill/>
            <a:ln w="12700"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Sheet1!$K$4:$K$6</c:f>
                <c:numCache>
                  <c:formatCode>General</c:formatCode>
                  <c:ptCount val="3"/>
                  <c:pt idx="0">
                    <c:v>5.7070248572153703</c:v>
                  </c:pt>
                  <c:pt idx="1">
                    <c:v>31.942972187650987</c:v>
                  </c:pt>
                  <c:pt idx="2">
                    <c:v>11.318968860472141</c:v>
                  </c:pt>
                </c:numCache>
              </c:numRef>
            </c:plus>
            <c:minus>
              <c:numRef>
                <c:f>Sheet1!$K$4:$K$6</c:f>
                <c:numCache>
                  <c:formatCode>General</c:formatCode>
                  <c:ptCount val="3"/>
                  <c:pt idx="0">
                    <c:v>5.7070248572153703</c:v>
                  </c:pt>
                  <c:pt idx="1">
                    <c:v>31.942972187650987</c:v>
                  </c:pt>
                  <c:pt idx="2">
                    <c:v>11.318968860472141</c:v>
                  </c:pt>
                </c:numCache>
              </c:numRef>
            </c:minus>
          </c:errBars>
          <c:val>
            <c:numRef>
              <c:f>Sheet1!$J$4:$J$6</c:f>
              <c:numCache>
                <c:formatCode>0.0</c:formatCode>
                <c:ptCount val="3"/>
                <c:pt idx="0">
                  <c:v>25.114640399405801</c:v>
                </c:pt>
                <c:pt idx="1">
                  <c:v>55.951000964471028</c:v>
                </c:pt>
                <c:pt idx="2">
                  <c:v>80.048107939361017</c:v>
                </c:pt>
              </c:numCache>
            </c:numRef>
          </c:val>
        </c:ser>
        <c:ser>
          <c:idx val="1"/>
          <c:order val="1"/>
          <c:spPr>
            <a:solidFill>
              <a:schemeClr val="tx1"/>
            </a:solidFill>
          </c:spPr>
          <c:val>
            <c:numRef>
              <c:f>Sheet1!$L$4:$L$6</c:f>
              <c:numCache>
                <c:formatCode>General</c:formatCode>
                <c:ptCount val="3"/>
                <c:pt idx="0">
                  <c:v>8.3715467998019815</c:v>
                </c:pt>
                <c:pt idx="1">
                  <c:v>18</c:v>
                </c:pt>
                <c:pt idx="2">
                  <c:v>26.682702646453606</c:v>
                </c:pt>
              </c:numCache>
            </c:numRef>
          </c:val>
        </c:ser>
        <c:axId val="119760384"/>
        <c:axId val="120613504"/>
      </c:barChart>
      <c:catAx>
        <c:axId val="119760384"/>
        <c:scaling>
          <c:orientation val="minMax"/>
        </c:scaling>
        <c:axPos val="b"/>
        <c:majorTickMark val="none"/>
        <c:tickLblPos val="none"/>
        <c:crossAx val="120613504"/>
        <c:crosses val="autoZero"/>
        <c:auto val="1"/>
        <c:lblAlgn val="ctr"/>
        <c:lblOffset val="100"/>
      </c:catAx>
      <c:valAx>
        <c:axId val="120613504"/>
        <c:scaling>
          <c:orientation val="minMax"/>
          <c:max val="95"/>
          <c:min val="0"/>
        </c:scaling>
        <c:axPos val="l"/>
        <c:numFmt formatCode="0" sourceLinked="0"/>
        <c:tickLblPos val="nextTo"/>
        <c:txPr>
          <a:bodyPr/>
          <a:lstStyle/>
          <a:p>
            <a:pPr>
              <a:defRPr sz="1200" b="1" i="0" baseline="0"/>
            </a:pPr>
            <a:endParaRPr lang="en-US"/>
          </a:p>
        </c:txPr>
        <c:crossAx val="119760384"/>
        <c:crosses val="autoZero"/>
        <c:crossBetween val="between"/>
        <c:majorUnit val="20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noFill/>
            <a:ln w="12700">
              <a:solidFill>
                <a:schemeClr val="tx1"/>
              </a:solidFill>
            </a:ln>
          </c:spPr>
          <c:cat>
            <c:strRef>
              <c:f>Sheet1!$C$3:$K$3</c:f>
              <c:strCache>
                <c:ptCount val="9"/>
                <c:pt idx="0">
                  <c:v>A2780</c:v>
                </c:pt>
                <c:pt idx="1">
                  <c:v>MDA-MB-453</c:v>
                </c:pt>
                <c:pt idx="2">
                  <c:v>Snu423</c:v>
                </c:pt>
                <c:pt idx="3">
                  <c:v>NCI-H1395</c:v>
                </c:pt>
                <c:pt idx="4">
                  <c:v>CAL-27</c:v>
                </c:pt>
                <c:pt idx="5">
                  <c:v>MiaPaCa-2</c:v>
                </c:pt>
                <c:pt idx="6">
                  <c:v>HepG2</c:v>
                </c:pt>
                <c:pt idx="7">
                  <c:v>786-O</c:v>
                </c:pt>
                <c:pt idx="8">
                  <c:v>Snu398</c:v>
                </c:pt>
              </c:strCache>
            </c:strRef>
          </c:cat>
          <c:val>
            <c:numRef>
              <c:f>Sheet1!$C$12:$K$12</c:f>
              <c:numCache>
                <c:formatCode>0.00</c:formatCode>
                <c:ptCount val="9"/>
                <c:pt idx="0">
                  <c:v>1.8741536713280431</c:v>
                </c:pt>
                <c:pt idx="1">
                  <c:v>2.8889385013716602</c:v>
                </c:pt>
                <c:pt idx="2">
                  <c:v>1.1206909143277881</c:v>
                </c:pt>
                <c:pt idx="3">
                  <c:v>3.6488582759061288</c:v>
                </c:pt>
                <c:pt idx="4">
                  <c:v>2.1776045459397841</c:v>
                </c:pt>
                <c:pt idx="5">
                  <c:v>1.1954042731075358</c:v>
                </c:pt>
                <c:pt idx="6">
                  <c:v>2.4119427012684977</c:v>
                </c:pt>
                <c:pt idx="7">
                  <c:v>2.250616820499213</c:v>
                </c:pt>
                <c:pt idx="8">
                  <c:v>1.5</c:v>
                </c:pt>
              </c:numCache>
            </c:numRef>
          </c:val>
        </c:ser>
        <c:axId val="84521728"/>
        <c:axId val="84523264"/>
      </c:barChart>
      <c:catAx>
        <c:axId val="84521728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84523264"/>
        <c:crosses val="autoZero"/>
        <c:auto val="1"/>
        <c:lblAlgn val="ctr"/>
        <c:lblOffset val="100"/>
      </c:catAx>
      <c:valAx>
        <c:axId val="84523264"/>
        <c:scaling>
          <c:orientation val="minMax"/>
          <c:max val="4"/>
          <c:min val="0"/>
        </c:scaling>
        <c:axPos val="l"/>
        <c:numFmt formatCode="0" sourceLinked="0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84521728"/>
        <c:crosses val="autoZero"/>
        <c:crossBetween val="between"/>
        <c:majorUnit val="1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noFill/>
            <a:ln w="12700">
              <a:solidFill>
                <a:schemeClr val="tx1"/>
              </a:solidFill>
            </a:ln>
          </c:spPr>
          <c:cat>
            <c:strRef>
              <c:f>'tumor lysates'!$B$4:$B$10</c:f>
              <c:strCache>
                <c:ptCount val="7"/>
                <c:pt idx="0">
                  <c:v>HepG2</c:v>
                </c:pt>
                <c:pt idx="1">
                  <c:v>Kidney</c:v>
                </c:pt>
                <c:pt idx="2">
                  <c:v>Melanoma</c:v>
                </c:pt>
                <c:pt idx="3">
                  <c:v>Liver</c:v>
                </c:pt>
                <c:pt idx="4">
                  <c:v>Colon</c:v>
                </c:pt>
                <c:pt idx="5">
                  <c:v>Pancreas</c:v>
                </c:pt>
                <c:pt idx="6">
                  <c:v>Breast</c:v>
                </c:pt>
              </c:strCache>
            </c:strRef>
          </c:cat>
          <c:val>
            <c:numRef>
              <c:f>'tumor lysates'!$E$4:$E$10</c:f>
              <c:numCache>
                <c:formatCode>General</c:formatCode>
                <c:ptCount val="7"/>
                <c:pt idx="0">
                  <c:v>2.6</c:v>
                </c:pt>
                <c:pt idx="1">
                  <c:v>4.4980000000000002</c:v>
                </c:pt>
                <c:pt idx="2">
                  <c:v>2.9899999999999998</c:v>
                </c:pt>
                <c:pt idx="3">
                  <c:v>1.9500000000000033</c:v>
                </c:pt>
                <c:pt idx="4">
                  <c:v>1.534</c:v>
                </c:pt>
                <c:pt idx="5">
                  <c:v>0.20800000000000021</c:v>
                </c:pt>
                <c:pt idx="6">
                  <c:v>1.04</c:v>
                </c:pt>
              </c:numCache>
            </c:numRef>
          </c:val>
        </c:ser>
        <c:axId val="86456192"/>
        <c:axId val="86457728"/>
      </c:barChart>
      <c:catAx>
        <c:axId val="86456192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86457728"/>
        <c:crosses val="autoZero"/>
        <c:auto val="1"/>
        <c:lblAlgn val="ctr"/>
        <c:lblOffset val="100"/>
      </c:catAx>
      <c:valAx>
        <c:axId val="86457728"/>
        <c:scaling>
          <c:orientation val="minMax"/>
          <c:max val="4.5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86456192"/>
        <c:crosses val="autoZero"/>
        <c:crossBetween val="between"/>
        <c:majorUnit val="1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noFill/>
            <a:ln w="12700">
              <a:solidFill>
                <a:schemeClr val="tx1"/>
              </a:solidFill>
            </a:ln>
          </c:spPr>
          <c:val>
            <c:numRef>
              <c:f>Sheet1!$C$4:$C$6</c:f>
              <c:numCache>
                <c:formatCode>General</c:formatCode>
                <c:ptCount val="3"/>
                <c:pt idx="0">
                  <c:v>0.2</c:v>
                </c:pt>
                <c:pt idx="1">
                  <c:v>3</c:v>
                </c:pt>
                <c:pt idx="2">
                  <c:v>0.60000000000000064</c:v>
                </c:pt>
              </c:numCache>
            </c:numRef>
          </c:val>
        </c:ser>
        <c:axId val="58352768"/>
        <c:axId val="58354304"/>
      </c:barChart>
      <c:catAx>
        <c:axId val="58352768"/>
        <c:scaling>
          <c:orientation val="minMax"/>
        </c:scaling>
        <c:axPos val="b"/>
        <c:majorTickMark val="none"/>
        <c:tickLblPos val="none"/>
        <c:crossAx val="58354304"/>
        <c:crosses val="autoZero"/>
        <c:auto val="1"/>
        <c:lblAlgn val="ctr"/>
        <c:lblOffset val="100"/>
      </c:catAx>
      <c:valAx>
        <c:axId val="58354304"/>
        <c:scaling>
          <c:orientation val="minMax"/>
          <c:max val="3.5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58352768"/>
        <c:crosses val="autoZero"/>
        <c:crossBetween val="between"/>
        <c:majorUnit val="1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spPr>
            <a:noFill/>
            <a:ln w="12700">
              <a:solidFill>
                <a:schemeClr val="tx1"/>
              </a:solidFill>
            </a:ln>
          </c:spPr>
          <c:val>
            <c:numRef>
              <c:f>Sheet1!$D$4:$D$6</c:f>
              <c:numCache>
                <c:formatCode>General</c:formatCode>
                <c:ptCount val="3"/>
                <c:pt idx="0">
                  <c:v>0</c:v>
                </c:pt>
                <c:pt idx="1">
                  <c:v>4.5999999999999996</c:v>
                </c:pt>
                <c:pt idx="2">
                  <c:v>1.4</c:v>
                </c:pt>
              </c:numCache>
            </c:numRef>
          </c:val>
        </c:ser>
        <c:axId val="58387072"/>
        <c:axId val="58388864"/>
      </c:barChart>
      <c:catAx>
        <c:axId val="58387072"/>
        <c:scaling>
          <c:orientation val="minMax"/>
        </c:scaling>
        <c:axPos val="b"/>
        <c:majorTickMark val="none"/>
        <c:tickLblPos val="none"/>
        <c:crossAx val="58388864"/>
        <c:crosses val="autoZero"/>
        <c:auto val="1"/>
        <c:lblAlgn val="ctr"/>
        <c:lblOffset val="100"/>
      </c:catAx>
      <c:valAx>
        <c:axId val="58388864"/>
        <c:scaling>
          <c:orientation val="minMax"/>
          <c:max val="5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1" i="0" baseline="0"/>
            </a:pPr>
            <a:endParaRPr lang="en-US"/>
          </a:p>
        </c:txPr>
        <c:crossAx val="58387072"/>
        <c:crosses val="autoZero"/>
        <c:crossBetween val="between"/>
        <c:majorUnit val="1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spPr>
            <a:noFill/>
            <a:ln w="12700">
              <a:solidFill>
                <a:schemeClr val="tx1"/>
              </a:solidFill>
            </a:ln>
          </c:spPr>
          <c:val>
            <c:numRef>
              <c:f>Sheet1!$J$7:$K$7</c:f>
              <c:numCache>
                <c:formatCode>General</c:formatCode>
                <c:ptCount val="2"/>
                <c:pt idx="0">
                  <c:v>3.8299999999999987</c:v>
                </c:pt>
                <c:pt idx="1">
                  <c:v>-9.26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75000"/>
              </a:schemeClr>
            </a:solidFill>
            <a:ln w="12700">
              <a:solidFill>
                <a:prstClr val="black"/>
              </a:solidFill>
            </a:ln>
          </c:spPr>
          <c:val>
            <c:numRef>
              <c:f>Sheet1!$J$8:$K$8</c:f>
              <c:numCache>
                <c:formatCode>General</c:formatCode>
                <c:ptCount val="2"/>
                <c:pt idx="0">
                  <c:v>3.69</c:v>
                </c:pt>
                <c:pt idx="1">
                  <c:v>-2.68</c:v>
                </c:pt>
              </c:numCache>
            </c:numRef>
          </c:val>
        </c:ser>
        <c:ser>
          <c:idx val="2"/>
          <c:order val="2"/>
          <c:spPr>
            <a:solidFill>
              <a:schemeClr val="tx1"/>
            </a:solidFill>
          </c:spPr>
          <c:val>
            <c:numRef>
              <c:f>Sheet1!$J$9:$K$9</c:f>
              <c:numCache>
                <c:formatCode>General</c:formatCode>
                <c:ptCount val="2"/>
                <c:pt idx="0">
                  <c:v>-0.52</c:v>
                </c:pt>
                <c:pt idx="1">
                  <c:v>7.79</c:v>
                </c:pt>
              </c:numCache>
            </c:numRef>
          </c:val>
        </c:ser>
        <c:ser>
          <c:idx val="3"/>
          <c:order val="3"/>
          <c:spPr>
            <a:pattFill prst="dkDnDiag"/>
            <a:ln w="12700">
              <a:solidFill>
                <a:prstClr val="black"/>
              </a:solidFill>
            </a:ln>
          </c:spPr>
          <c:val>
            <c:numRef>
              <c:f>Sheet1!$J$10:$K$10</c:f>
              <c:numCache>
                <c:formatCode>General</c:formatCode>
                <c:ptCount val="2"/>
                <c:pt idx="0">
                  <c:v>-2.94</c:v>
                </c:pt>
                <c:pt idx="1">
                  <c:v>9.17</c:v>
                </c:pt>
              </c:numCache>
            </c:numRef>
          </c:val>
        </c:ser>
        <c:axId val="86533248"/>
        <c:axId val="86534784"/>
      </c:barChart>
      <c:catAx>
        <c:axId val="86533248"/>
        <c:scaling>
          <c:orientation val="minMax"/>
        </c:scaling>
        <c:axPos val="b"/>
        <c:majorTickMark val="none"/>
        <c:tickLblPos val="none"/>
        <c:crossAx val="86534784"/>
        <c:crosses val="autoZero"/>
        <c:auto val="1"/>
        <c:lblAlgn val="ctr"/>
        <c:lblOffset val="100"/>
      </c:catAx>
      <c:valAx>
        <c:axId val="865347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b="1" i="0" baseline="0"/>
            </a:pPr>
            <a:endParaRPr lang="en-US"/>
          </a:p>
        </c:txPr>
        <c:crossAx val="86533248"/>
        <c:crosses val="autoZero"/>
        <c:crossBetween val="between"/>
      </c:valAx>
    </c:plotArea>
    <c:plotVisOnly val="1"/>
    <c:dispBlanksAs val="gap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D5955-E782-492F-886A-E8AA05EC055E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A760A9-E8FF-4942-A3F5-FF4ACBA3B7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6608E-676F-422B-A684-7DD5AE073615}" type="datetimeFigureOut">
              <a:rPr lang="en-US" smtClean="0"/>
              <a:pPr/>
              <a:t>7/24/2013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ACAC0B-2F69-4217-A657-3E61468134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tiff"/><Relationship Id="rId7" Type="http://schemas.openxmlformats.org/officeDocument/2006/relationships/image" Target="../media/image1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tiff"/><Relationship Id="rId5" Type="http://schemas.openxmlformats.org/officeDocument/2006/relationships/image" Target="../media/image9.tiff"/><Relationship Id="rId10" Type="http://schemas.openxmlformats.org/officeDocument/2006/relationships/chart" Target="../charts/chart3.xml"/><Relationship Id="rId4" Type="http://schemas.openxmlformats.org/officeDocument/2006/relationships/image" Target="../media/image8.tiff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3.bin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2248654" y="375833"/>
          <a:ext cx="2296050" cy="2408310"/>
        </p:xfrm>
        <a:graphic>
          <a:graphicData uri="http://schemas.openxmlformats.org/drawingml/2006/table">
            <a:tbl>
              <a:tblPr/>
              <a:tblGrid>
                <a:gridCol w="722461"/>
                <a:gridCol w="1573589"/>
              </a:tblGrid>
              <a:tr h="30655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342900" algn="l"/>
                        </a:tabLst>
                      </a:pPr>
                      <a:r>
                        <a:rPr lang="en-GB" sz="700" b="1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Compound</a:t>
                      </a:r>
                      <a:endParaRPr lang="en-US" sz="700" dirty="0">
                        <a:latin typeface="Calibri"/>
                        <a:ea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000" b="1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383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342900" algn="l"/>
                        </a:tabLst>
                      </a:pPr>
                      <a:r>
                        <a:rPr lang="en-GB" sz="7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Structure</a:t>
                      </a:r>
                      <a:endParaRPr lang="en-US" sz="700">
                        <a:latin typeface="Calibri"/>
                        <a:ea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7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943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342900" algn="l"/>
                        </a:tabLst>
                      </a:pPr>
                      <a:r>
                        <a:rPr lang="en-GB" sz="1000" b="1" kern="12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hLDHA</a:t>
                      </a:r>
                      <a:r>
                        <a:rPr lang="en-GB" sz="1000" b="1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GB" sz="1000" b="1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IC</a:t>
                      </a:r>
                      <a:r>
                        <a:rPr lang="en-GB" sz="1000" b="1" kern="1200" baseline="-25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n-US" sz="1000" b="1" dirty="0">
                        <a:latin typeface="Calibri"/>
                        <a:ea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342900" algn="l"/>
                        </a:tabLst>
                      </a:pPr>
                      <a:r>
                        <a:rPr lang="en-GB" sz="1000" b="1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0.032 ±</a:t>
                      </a:r>
                      <a:r>
                        <a:rPr lang="en-GB" sz="1000" b="1" kern="1200" baseline="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GB" sz="1000" b="1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0.016 </a:t>
                      </a:r>
                      <a:r>
                        <a:rPr lang="en-GB" sz="1000" b="1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µM</a:t>
                      </a:r>
                      <a:endParaRPr lang="en-US" sz="1000" b="1" dirty="0">
                        <a:latin typeface="Calibri"/>
                        <a:ea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849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342900" algn="l"/>
                        </a:tabLst>
                      </a:pPr>
                      <a:r>
                        <a:rPr lang="en-GB" sz="1000" b="1" kern="12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hLDHB</a:t>
                      </a:r>
                      <a:endParaRPr lang="en-GB" sz="1000" b="1" kern="12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342900" algn="l"/>
                        </a:tabLst>
                      </a:pPr>
                      <a:r>
                        <a:rPr lang="en-GB" sz="1000" b="1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IC</a:t>
                      </a:r>
                      <a:r>
                        <a:rPr lang="en-GB" sz="1000" b="1" kern="1200" baseline="-25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50</a:t>
                      </a:r>
                      <a:endParaRPr lang="en-US" sz="1000" b="1" dirty="0">
                        <a:latin typeface="Calibri"/>
                        <a:ea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r"/>
                          <a:tab pos="342900" algn="l"/>
                        </a:tabLst>
                      </a:pPr>
                      <a:r>
                        <a:rPr lang="en-GB" sz="1000" b="1" kern="12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2.512 </a:t>
                      </a:r>
                      <a:r>
                        <a:rPr lang="en-GB" sz="1000" b="1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± </a:t>
                      </a:r>
                      <a:r>
                        <a:rPr lang="en-GB" sz="1000" b="1" kern="120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0.07 </a:t>
                      </a:r>
                      <a:r>
                        <a:rPr lang="en-GB" sz="1000" b="1" kern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µM</a:t>
                      </a:r>
                      <a:endParaRPr lang="en-US" sz="1000" b="1" dirty="0">
                        <a:latin typeface="Calibri"/>
                        <a:ea typeface="Times New Roman"/>
                      </a:endParaRPr>
                    </a:p>
                  </a:txBody>
                  <a:tcPr marL="44186" marR="4418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2" cstate="print"/>
          <a:srcRect b="24369"/>
          <a:stretch>
            <a:fillRect/>
          </a:stretch>
        </p:blipFill>
        <p:spPr bwMode="auto">
          <a:xfrm>
            <a:off x="3015873" y="820571"/>
            <a:ext cx="1518218" cy="1158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10433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S1</a:t>
            </a:r>
            <a:endParaRPr lang="en-US" b="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10433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S2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41985" name="Picture 2" descr="image001"/>
          <p:cNvPicPr>
            <a:picLocks noChangeAspect="1" noChangeArrowheads="1"/>
          </p:cNvPicPr>
          <p:nvPr/>
        </p:nvPicPr>
        <p:blipFill>
          <a:blip r:embed="rId2" cstate="print"/>
          <a:srcRect l="10051" r="13813" b="14925"/>
          <a:stretch>
            <a:fillRect/>
          </a:stretch>
        </p:blipFill>
        <p:spPr bwMode="auto">
          <a:xfrm>
            <a:off x="846161" y="4742170"/>
            <a:ext cx="3930556" cy="268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170530" y="7669909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Compound 2</a:t>
            </a:r>
            <a:endParaRPr lang="en-US" sz="1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32514" y="7438029"/>
            <a:ext cx="330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-9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640007" y="7438029"/>
            <a:ext cx="330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-8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47500" y="7438029"/>
            <a:ext cx="330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-7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14049" y="7438029"/>
            <a:ext cx="330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-6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021543" y="7438029"/>
            <a:ext cx="3305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-5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94999" y="5827461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% inhibition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73208" y="6594142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25</a:t>
            </a:r>
            <a:endParaRPr lang="en-US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73208" y="6036859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50</a:t>
            </a:r>
            <a:endParaRPr lang="en-US" sz="1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73208" y="5479575"/>
            <a:ext cx="3674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75</a:t>
            </a:r>
            <a:endParaRPr lang="en-US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481836" y="4922292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100</a:t>
            </a:r>
            <a:endParaRPr lang="en-US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733500" y="5768318"/>
            <a:ext cx="577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5 </a:t>
            </a:r>
            <a:r>
              <a:rPr lang="en-US" sz="1400" b="1" dirty="0" err="1" smtClean="0">
                <a:latin typeface="Symbol" pitchFamily="18" charset="2"/>
              </a:rPr>
              <a:t>m</a:t>
            </a:r>
            <a:r>
              <a:rPr lang="en-US" sz="1400" b="1" dirty="0" err="1" smtClean="0"/>
              <a:t>M</a:t>
            </a:r>
            <a:endParaRPr lang="en-US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33500" y="5477300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30 </a:t>
            </a:r>
            <a:r>
              <a:rPr lang="en-US" sz="1400" b="1" dirty="0" err="1" smtClean="0">
                <a:latin typeface="Symbol" pitchFamily="18" charset="2"/>
              </a:rPr>
              <a:t>m</a:t>
            </a:r>
            <a:r>
              <a:rPr lang="en-US" sz="1400" b="1" dirty="0" err="1" smtClean="0"/>
              <a:t>M</a:t>
            </a:r>
            <a:endParaRPr lang="en-US" sz="1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733500" y="5179323"/>
            <a:ext cx="6687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60 </a:t>
            </a:r>
            <a:r>
              <a:rPr lang="en-US" sz="1400" b="1" dirty="0" err="1" smtClean="0">
                <a:latin typeface="Symbol" pitchFamily="18" charset="2"/>
              </a:rPr>
              <a:t>m</a:t>
            </a:r>
            <a:r>
              <a:rPr lang="en-US" sz="1400" b="1" dirty="0" err="1" smtClean="0"/>
              <a:t>M</a:t>
            </a:r>
            <a:endParaRPr lang="en-US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33500" y="4881348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120 </a:t>
            </a:r>
            <a:r>
              <a:rPr lang="en-US" sz="1400" b="1" dirty="0" err="1" smtClean="0">
                <a:latin typeface="Symbol" pitchFamily="18" charset="2"/>
              </a:rPr>
              <a:t>m</a:t>
            </a:r>
            <a:r>
              <a:rPr lang="en-US" sz="1400" b="1" dirty="0" err="1" smtClean="0"/>
              <a:t>M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177421" y="4431053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66199" y="177424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-215922" y="1727244"/>
            <a:ext cx="204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concentration in cell, </a:t>
            </a:r>
            <a:r>
              <a:rPr lang="en-US" sz="1400" b="1" dirty="0" err="1" smtClean="0">
                <a:latin typeface="Symbol" pitchFamily="18" charset="2"/>
              </a:rPr>
              <a:t>m</a:t>
            </a:r>
            <a:r>
              <a:rPr lang="en-US" sz="1400" b="1" dirty="0" err="1" smtClean="0"/>
              <a:t>M</a:t>
            </a:r>
            <a:endParaRPr lang="en-US" sz="1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763570" y="3313997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1</a:t>
            </a:r>
            <a:endParaRPr lang="en-US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301017" y="3313997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2</a:t>
            </a:r>
            <a:endParaRPr lang="en-US" sz="1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851911" y="3313997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3</a:t>
            </a:r>
            <a:endParaRPr lang="en-US" sz="1400" b="1" dirty="0"/>
          </a:p>
        </p:txBody>
      </p:sp>
      <p:graphicFrame>
        <p:nvGraphicFramePr>
          <p:cNvPr id="30" name="Chart 29"/>
          <p:cNvGraphicFramePr/>
          <p:nvPr/>
        </p:nvGraphicFramePr>
        <p:xfrm>
          <a:off x="1017765" y="374507"/>
          <a:ext cx="5124450" cy="291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4749955" y="4530922"/>
            <a:ext cx="6399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NADH</a:t>
            </a:r>
            <a:endParaRPr lang="en-US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543800" y="4530922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IC50</a:t>
            </a:r>
            <a:endParaRPr lang="en-US" sz="14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673457" y="4881348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67 </a:t>
            </a:r>
            <a:r>
              <a:rPr lang="en-US" sz="1400" b="1" dirty="0" err="1" smtClean="0"/>
              <a:t>nM</a:t>
            </a:r>
            <a:endParaRPr lang="en-US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673457" y="5179323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43 </a:t>
            </a:r>
            <a:r>
              <a:rPr lang="en-US" sz="1400" b="1" dirty="0" err="1" smtClean="0"/>
              <a:t>nM</a:t>
            </a:r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673457" y="5477300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22 </a:t>
            </a:r>
            <a:r>
              <a:rPr lang="en-US" sz="1400" b="1" dirty="0" err="1" smtClean="0"/>
              <a:t>nM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673457" y="5768318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12 </a:t>
            </a:r>
            <a:r>
              <a:rPr lang="en-US" sz="1400" b="1" dirty="0" err="1" smtClean="0"/>
              <a:t>nM</a:t>
            </a:r>
            <a:endParaRPr lang="en-US" sz="1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10"/>
          <p:cNvGrpSpPr>
            <a:grpSpLocks/>
          </p:cNvGrpSpPr>
          <p:nvPr/>
        </p:nvGrpSpPr>
        <p:grpSpPr bwMode="auto">
          <a:xfrm>
            <a:off x="221162" y="532908"/>
            <a:ext cx="1401762" cy="412750"/>
            <a:chOff x="3424" y="436"/>
            <a:chExt cx="771" cy="228"/>
          </a:xfrm>
          <a:noFill/>
        </p:grpSpPr>
        <p:sp>
          <p:nvSpPr>
            <p:cNvPr id="28" name="Freeform 11"/>
            <p:cNvSpPr>
              <a:spLocks/>
            </p:cNvSpPr>
            <p:nvPr/>
          </p:nvSpPr>
          <p:spPr bwMode="auto">
            <a:xfrm>
              <a:off x="3424" y="436"/>
              <a:ext cx="771" cy="228"/>
            </a:xfrm>
            <a:custGeom>
              <a:avLst/>
              <a:gdLst/>
              <a:ahLst/>
              <a:cxnLst>
                <a:cxn ang="0">
                  <a:pos x="1607" y="0"/>
                </a:cxn>
                <a:cxn ang="0">
                  <a:pos x="0" y="149"/>
                </a:cxn>
                <a:cxn ang="0">
                  <a:pos x="0" y="798"/>
                </a:cxn>
                <a:cxn ang="0">
                  <a:pos x="1607" y="946"/>
                </a:cxn>
                <a:cxn ang="0">
                  <a:pos x="3213" y="798"/>
                </a:cxn>
                <a:cxn ang="0">
                  <a:pos x="3213" y="149"/>
                </a:cxn>
                <a:cxn ang="0">
                  <a:pos x="1607" y="0"/>
                </a:cxn>
              </a:cxnLst>
              <a:rect l="0" t="0" r="r" b="b"/>
              <a:pathLst>
                <a:path w="3213" h="946">
                  <a:moveTo>
                    <a:pt x="1607" y="0"/>
                  </a:moveTo>
                  <a:cubicBezTo>
                    <a:pt x="719" y="0"/>
                    <a:pt x="0" y="67"/>
                    <a:pt x="0" y="149"/>
                  </a:cubicBezTo>
                  <a:lnTo>
                    <a:pt x="0" y="798"/>
                  </a:lnTo>
                  <a:cubicBezTo>
                    <a:pt x="0" y="880"/>
                    <a:pt x="719" y="946"/>
                    <a:pt x="1607" y="946"/>
                  </a:cubicBezTo>
                  <a:cubicBezTo>
                    <a:pt x="2494" y="946"/>
                    <a:pt x="3213" y="880"/>
                    <a:pt x="3213" y="798"/>
                  </a:cubicBezTo>
                  <a:lnTo>
                    <a:pt x="3213" y="149"/>
                  </a:lnTo>
                  <a:cubicBezTo>
                    <a:pt x="3213" y="67"/>
                    <a:pt x="2494" y="0"/>
                    <a:pt x="1607" y="0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2"/>
            <p:cNvSpPr>
              <a:spLocks/>
            </p:cNvSpPr>
            <p:nvPr/>
          </p:nvSpPr>
          <p:spPr bwMode="auto">
            <a:xfrm>
              <a:off x="3424" y="436"/>
              <a:ext cx="771" cy="228"/>
            </a:xfrm>
            <a:custGeom>
              <a:avLst/>
              <a:gdLst/>
              <a:ahLst/>
              <a:cxnLst>
                <a:cxn ang="0">
                  <a:pos x="1607" y="0"/>
                </a:cxn>
                <a:cxn ang="0">
                  <a:pos x="0" y="149"/>
                </a:cxn>
                <a:cxn ang="0">
                  <a:pos x="0" y="798"/>
                </a:cxn>
                <a:cxn ang="0">
                  <a:pos x="1607" y="946"/>
                </a:cxn>
                <a:cxn ang="0">
                  <a:pos x="3213" y="798"/>
                </a:cxn>
                <a:cxn ang="0">
                  <a:pos x="3213" y="149"/>
                </a:cxn>
                <a:cxn ang="0">
                  <a:pos x="1607" y="0"/>
                </a:cxn>
              </a:cxnLst>
              <a:rect l="0" t="0" r="r" b="b"/>
              <a:pathLst>
                <a:path w="3213" h="946">
                  <a:moveTo>
                    <a:pt x="1607" y="0"/>
                  </a:moveTo>
                  <a:cubicBezTo>
                    <a:pt x="719" y="0"/>
                    <a:pt x="0" y="67"/>
                    <a:pt x="0" y="149"/>
                  </a:cubicBezTo>
                  <a:lnTo>
                    <a:pt x="0" y="798"/>
                  </a:lnTo>
                  <a:cubicBezTo>
                    <a:pt x="0" y="880"/>
                    <a:pt x="719" y="946"/>
                    <a:pt x="1607" y="946"/>
                  </a:cubicBezTo>
                  <a:cubicBezTo>
                    <a:pt x="2494" y="946"/>
                    <a:pt x="3213" y="880"/>
                    <a:pt x="3213" y="798"/>
                  </a:cubicBezTo>
                  <a:lnTo>
                    <a:pt x="3213" y="149"/>
                  </a:lnTo>
                  <a:cubicBezTo>
                    <a:pt x="3213" y="67"/>
                    <a:pt x="2494" y="0"/>
                    <a:pt x="1607" y="0"/>
                  </a:cubicBezTo>
                  <a:close/>
                </a:path>
              </a:pathLst>
            </a:custGeom>
            <a:grp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>
              <a:off x="3424" y="472"/>
              <a:ext cx="771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6" y="36"/>
                </a:cxn>
                <a:cxn ang="0">
                  <a:pos x="771" y="0"/>
                </a:cxn>
              </a:cxnLst>
              <a:rect l="0" t="0" r="r" b="b"/>
              <a:pathLst>
                <a:path w="771" h="36">
                  <a:moveTo>
                    <a:pt x="0" y="0"/>
                  </a:moveTo>
                  <a:cubicBezTo>
                    <a:pt x="0" y="20"/>
                    <a:pt x="172" y="36"/>
                    <a:pt x="386" y="36"/>
                  </a:cubicBezTo>
                  <a:cubicBezTo>
                    <a:pt x="598" y="36"/>
                    <a:pt x="771" y="20"/>
                    <a:pt x="771" y="0"/>
                  </a:cubicBezTo>
                </a:path>
              </a:pathLst>
            </a:custGeom>
            <a:grp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49"/>
          <p:cNvGrpSpPr>
            <a:grpSpLocks/>
          </p:cNvGrpSpPr>
          <p:nvPr/>
        </p:nvGrpSpPr>
        <p:grpSpPr bwMode="auto">
          <a:xfrm>
            <a:off x="254499" y="669433"/>
            <a:ext cx="1292225" cy="220663"/>
            <a:chOff x="3402" y="570"/>
            <a:chExt cx="814" cy="139"/>
          </a:xfrm>
          <a:noFill/>
        </p:grpSpPr>
        <p:sp>
          <p:nvSpPr>
            <p:cNvPr id="32" name="Rectangle 18"/>
            <p:cNvSpPr>
              <a:spLocks noChangeArrowheads="1"/>
            </p:cNvSpPr>
            <p:nvPr/>
          </p:nvSpPr>
          <p:spPr bwMode="auto">
            <a:xfrm>
              <a:off x="3402" y="570"/>
              <a:ext cx="161" cy="1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400" b="1" baseline="3000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13</a:t>
              </a:r>
              <a:r>
                <a:rPr lang="en-US" altLang="zh-CN" sz="1400" b="1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C</a:t>
              </a:r>
              <a:endParaRPr lang="en-US" altLang="zh-CN" sz="1400">
                <a:ea typeface="SimSun" pitchFamily="2" charset="-122"/>
                <a:cs typeface="Arial" charset="0"/>
              </a:endParaRPr>
            </a:p>
          </p:txBody>
        </p:sp>
        <p:sp>
          <p:nvSpPr>
            <p:cNvPr id="33" name="Rectangle 19"/>
            <p:cNvSpPr>
              <a:spLocks noChangeArrowheads="1"/>
            </p:cNvSpPr>
            <p:nvPr/>
          </p:nvSpPr>
          <p:spPr bwMode="auto">
            <a:xfrm>
              <a:off x="3537" y="570"/>
              <a:ext cx="229" cy="1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400" b="1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</a:t>
              </a:r>
              <a:r>
                <a:rPr lang="en-US" altLang="zh-CN" sz="1400" b="1" baseline="300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15</a:t>
              </a:r>
              <a:r>
                <a:rPr lang="en-US" altLang="zh-CN" sz="1400" b="1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N-</a:t>
              </a:r>
              <a:endParaRPr lang="en-US" altLang="zh-CN" sz="1400" dirty="0">
                <a:ea typeface="SimSun" pitchFamily="2" charset="-122"/>
                <a:cs typeface="Arial" charset="0"/>
              </a:endParaRPr>
            </a:p>
          </p:txBody>
        </p:sp>
        <p:sp>
          <p:nvSpPr>
            <p:cNvPr id="34" name="Rectangle 20"/>
            <p:cNvSpPr>
              <a:spLocks noChangeArrowheads="1"/>
            </p:cNvSpPr>
            <p:nvPr/>
          </p:nvSpPr>
          <p:spPr bwMode="auto">
            <a:xfrm>
              <a:off x="3800" y="575"/>
              <a:ext cx="416" cy="1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400" b="1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Arg/Lys</a:t>
              </a:r>
              <a:endParaRPr lang="en-US" altLang="zh-CN" sz="1400">
                <a:ea typeface="SimSun" pitchFamily="2" charset="-122"/>
                <a:cs typeface="Arial" charset="0"/>
              </a:endParaRPr>
            </a:p>
          </p:txBody>
        </p:sp>
      </p:grpSp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638730" y="963259"/>
            <a:ext cx="57387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HEK293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sp>
        <p:nvSpPr>
          <p:cNvPr id="40" name="Text Box 47"/>
          <p:cNvSpPr txBox="1">
            <a:spLocks noChangeArrowheads="1"/>
          </p:cNvSpPr>
          <p:nvPr/>
        </p:nvSpPr>
        <p:spPr bwMode="auto">
          <a:xfrm>
            <a:off x="539087" y="168819"/>
            <a:ext cx="77316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SILAC</a:t>
            </a:r>
            <a:endParaRPr lang="en-US" sz="2000" b="1" dirty="0"/>
          </a:p>
        </p:txBody>
      </p:sp>
      <p:grpSp>
        <p:nvGrpSpPr>
          <p:cNvPr id="35" name="Group 34"/>
          <p:cNvGrpSpPr/>
          <p:nvPr/>
        </p:nvGrpSpPr>
        <p:grpSpPr>
          <a:xfrm rot="16200000">
            <a:off x="1474351" y="4030369"/>
            <a:ext cx="1600200" cy="865188"/>
            <a:chOff x="1240389" y="2335212"/>
            <a:chExt cx="2735262" cy="865188"/>
          </a:xfrm>
        </p:grpSpPr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2569126" y="2768600"/>
              <a:ext cx="76200" cy="43180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00"/>
                </a:cxn>
                <a:cxn ang="0">
                  <a:pos x="18" y="200"/>
                </a:cxn>
                <a:cxn ang="0">
                  <a:pos x="18" y="0"/>
                </a:cxn>
                <a:cxn ang="0">
                  <a:pos x="30" y="0"/>
                </a:cxn>
                <a:cxn ang="0">
                  <a:pos x="48" y="192"/>
                </a:cxn>
                <a:cxn ang="0">
                  <a:pos x="24" y="272"/>
                </a:cxn>
                <a:cxn ang="0">
                  <a:pos x="0" y="192"/>
                </a:cxn>
                <a:cxn ang="0">
                  <a:pos x="48" y="192"/>
                </a:cxn>
              </a:cxnLst>
              <a:rect l="0" t="0" r="r" b="b"/>
              <a:pathLst>
                <a:path w="48" h="272">
                  <a:moveTo>
                    <a:pt x="30" y="0"/>
                  </a:moveTo>
                  <a:lnTo>
                    <a:pt x="30" y="200"/>
                  </a:lnTo>
                  <a:lnTo>
                    <a:pt x="18" y="200"/>
                  </a:lnTo>
                  <a:lnTo>
                    <a:pt x="18" y="0"/>
                  </a:lnTo>
                  <a:lnTo>
                    <a:pt x="30" y="0"/>
                  </a:lnTo>
                  <a:close/>
                  <a:moveTo>
                    <a:pt x="48" y="192"/>
                  </a:moveTo>
                  <a:lnTo>
                    <a:pt x="24" y="272"/>
                  </a:lnTo>
                  <a:lnTo>
                    <a:pt x="0" y="192"/>
                  </a:lnTo>
                  <a:lnTo>
                    <a:pt x="48" y="192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23"/>
            <p:cNvSpPr>
              <a:spLocks noChangeShapeType="1"/>
            </p:cNvSpPr>
            <p:nvPr/>
          </p:nvSpPr>
          <p:spPr bwMode="auto">
            <a:xfrm>
              <a:off x="1240389" y="2335212"/>
              <a:ext cx="1366837" cy="433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24"/>
            <p:cNvSpPr>
              <a:spLocks noChangeShapeType="1"/>
            </p:cNvSpPr>
            <p:nvPr/>
          </p:nvSpPr>
          <p:spPr bwMode="auto">
            <a:xfrm flipH="1">
              <a:off x="2607226" y="2335212"/>
              <a:ext cx="1368425" cy="433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Rectangle 34"/>
          <p:cNvSpPr>
            <a:spLocks noChangeArrowheads="1"/>
          </p:cNvSpPr>
          <p:nvPr/>
        </p:nvSpPr>
        <p:spPr bwMode="auto">
          <a:xfrm>
            <a:off x="961744" y="4651322"/>
            <a:ext cx="939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200" b="1" dirty="0">
                <a:solidFill>
                  <a:srgbClr val="000000"/>
                </a:solidFill>
                <a:ea typeface="SimSun" pitchFamily="2" charset="-122"/>
                <a:cs typeface="Arial" charset="0"/>
              </a:rPr>
              <a:t>Mix 1:1 Ratio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306328" y="5242889"/>
            <a:ext cx="1490662" cy="641800"/>
            <a:chOff x="184052" y="746113"/>
            <a:chExt cx="1490662" cy="641800"/>
          </a:xfrm>
        </p:grpSpPr>
        <p:sp>
          <p:nvSpPr>
            <p:cNvPr id="22" name="Freeform 4"/>
            <p:cNvSpPr>
              <a:spLocks/>
            </p:cNvSpPr>
            <p:nvPr/>
          </p:nvSpPr>
          <p:spPr bwMode="auto">
            <a:xfrm>
              <a:off x="184052" y="746113"/>
              <a:ext cx="1490662" cy="412750"/>
            </a:xfrm>
            <a:custGeom>
              <a:avLst/>
              <a:gdLst/>
              <a:ahLst/>
              <a:cxnLst>
                <a:cxn ang="0">
                  <a:pos x="3213" y="0"/>
                </a:cxn>
                <a:cxn ang="0">
                  <a:pos x="0" y="297"/>
                </a:cxn>
                <a:cxn ang="0">
                  <a:pos x="0" y="1595"/>
                </a:cxn>
                <a:cxn ang="0">
                  <a:pos x="3213" y="1892"/>
                </a:cxn>
                <a:cxn ang="0">
                  <a:pos x="6425" y="1595"/>
                </a:cxn>
                <a:cxn ang="0">
                  <a:pos x="6425" y="297"/>
                </a:cxn>
                <a:cxn ang="0">
                  <a:pos x="3213" y="0"/>
                </a:cxn>
              </a:cxnLst>
              <a:rect l="0" t="0" r="r" b="b"/>
              <a:pathLst>
                <a:path w="6425" h="1892">
                  <a:moveTo>
                    <a:pt x="3213" y="0"/>
                  </a:moveTo>
                  <a:cubicBezTo>
                    <a:pt x="1438" y="0"/>
                    <a:pt x="0" y="133"/>
                    <a:pt x="0" y="297"/>
                  </a:cubicBezTo>
                  <a:lnTo>
                    <a:pt x="0" y="1595"/>
                  </a:lnTo>
                  <a:cubicBezTo>
                    <a:pt x="0" y="1759"/>
                    <a:pt x="1438" y="1892"/>
                    <a:pt x="3213" y="1892"/>
                  </a:cubicBezTo>
                  <a:cubicBezTo>
                    <a:pt x="4987" y="1892"/>
                    <a:pt x="6425" y="1759"/>
                    <a:pt x="6425" y="1595"/>
                  </a:cubicBezTo>
                  <a:lnTo>
                    <a:pt x="6425" y="297"/>
                  </a:lnTo>
                  <a:cubicBezTo>
                    <a:pt x="6425" y="133"/>
                    <a:pt x="4987" y="0"/>
                    <a:pt x="3213" y="0"/>
                  </a:cubicBezTo>
                  <a:close/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6"/>
            <p:cNvSpPr>
              <a:spLocks/>
            </p:cNvSpPr>
            <p:nvPr/>
          </p:nvSpPr>
          <p:spPr bwMode="auto">
            <a:xfrm>
              <a:off x="184052" y="811284"/>
              <a:ext cx="1490662" cy="6517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6" y="36"/>
                </a:cxn>
                <a:cxn ang="0">
                  <a:pos x="771" y="0"/>
                </a:cxn>
              </a:cxnLst>
              <a:rect l="0" t="0" r="r" b="b"/>
              <a:pathLst>
                <a:path w="771" h="36">
                  <a:moveTo>
                    <a:pt x="0" y="0"/>
                  </a:moveTo>
                  <a:cubicBezTo>
                    <a:pt x="0" y="20"/>
                    <a:pt x="173" y="36"/>
                    <a:pt x="386" y="36"/>
                  </a:cubicBezTo>
                  <a:cubicBezTo>
                    <a:pt x="598" y="36"/>
                    <a:pt x="771" y="20"/>
                    <a:pt x="771" y="0"/>
                  </a:cubicBezTo>
                </a:path>
              </a:pathLst>
            </a:custGeom>
            <a:no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15"/>
            <p:cNvSpPr>
              <a:spLocks noChangeArrowheads="1"/>
            </p:cNvSpPr>
            <p:nvPr/>
          </p:nvSpPr>
          <p:spPr bwMode="auto">
            <a:xfrm>
              <a:off x="601562" y="1172469"/>
              <a:ext cx="594715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400" b="1" dirty="0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SNU398</a:t>
              </a:r>
              <a:endParaRPr lang="en-US" altLang="zh-CN" sz="1800" dirty="0">
                <a:ea typeface="SimSun" pitchFamily="2" charset="-122"/>
                <a:cs typeface="Arial" charset="0"/>
              </a:endParaRPr>
            </a:p>
          </p:txBody>
        </p:sp>
        <p:grpSp>
          <p:nvGrpSpPr>
            <p:cNvPr id="41" name="Group 50"/>
            <p:cNvGrpSpPr>
              <a:grpSpLocks/>
            </p:cNvGrpSpPr>
            <p:nvPr/>
          </p:nvGrpSpPr>
          <p:grpSpPr bwMode="auto">
            <a:xfrm>
              <a:off x="284064" y="900101"/>
              <a:ext cx="1292225" cy="220662"/>
              <a:chOff x="3402" y="570"/>
              <a:chExt cx="814" cy="139"/>
            </a:xfrm>
          </p:grpSpPr>
          <p:sp>
            <p:nvSpPr>
              <p:cNvPr id="42" name="Rectangle 51"/>
              <p:cNvSpPr>
                <a:spLocks noChangeArrowheads="1"/>
              </p:cNvSpPr>
              <p:nvPr/>
            </p:nvSpPr>
            <p:spPr bwMode="auto">
              <a:xfrm>
                <a:off x="3402" y="570"/>
                <a:ext cx="161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1400" b="1" baseline="30000">
                    <a:solidFill>
                      <a:srgbClr val="000000"/>
                    </a:solidFill>
                    <a:ea typeface="SimSun" pitchFamily="2" charset="-122"/>
                    <a:cs typeface="Arial" charset="0"/>
                  </a:rPr>
                  <a:t>12</a:t>
                </a:r>
                <a:r>
                  <a:rPr lang="en-US" altLang="zh-CN" sz="1400" b="1">
                    <a:solidFill>
                      <a:srgbClr val="000000"/>
                    </a:solidFill>
                    <a:ea typeface="SimSun" pitchFamily="2" charset="-122"/>
                    <a:cs typeface="Arial" charset="0"/>
                  </a:rPr>
                  <a:t>C</a:t>
                </a:r>
                <a:endParaRPr lang="en-US" altLang="zh-CN" sz="1400">
                  <a:ea typeface="SimSun" pitchFamily="2" charset="-122"/>
                  <a:cs typeface="Arial" charset="0"/>
                </a:endParaRPr>
              </a:p>
            </p:txBody>
          </p:sp>
          <p:sp>
            <p:nvSpPr>
              <p:cNvPr id="43" name="Rectangle 52"/>
              <p:cNvSpPr>
                <a:spLocks noChangeArrowheads="1"/>
              </p:cNvSpPr>
              <p:nvPr/>
            </p:nvSpPr>
            <p:spPr bwMode="auto">
              <a:xfrm>
                <a:off x="3537" y="570"/>
                <a:ext cx="229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1400" b="1">
                    <a:solidFill>
                      <a:srgbClr val="000000"/>
                    </a:solidFill>
                    <a:ea typeface="SimSun" pitchFamily="2" charset="-122"/>
                    <a:cs typeface="Arial" charset="0"/>
                  </a:rPr>
                  <a:t> </a:t>
                </a:r>
                <a:r>
                  <a:rPr lang="en-US" altLang="zh-CN" sz="1400" b="1" baseline="30000">
                    <a:solidFill>
                      <a:srgbClr val="000000"/>
                    </a:solidFill>
                    <a:ea typeface="SimSun" pitchFamily="2" charset="-122"/>
                    <a:cs typeface="Arial" charset="0"/>
                  </a:rPr>
                  <a:t>14</a:t>
                </a:r>
                <a:r>
                  <a:rPr lang="en-US" altLang="zh-CN" sz="1400" b="1">
                    <a:solidFill>
                      <a:srgbClr val="000000"/>
                    </a:solidFill>
                    <a:ea typeface="SimSun" pitchFamily="2" charset="-122"/>
                    <a:cs typeface="Arial" charset="0"/>
                  </a:rPr>
                  <a:t>N-</a:t>
                </a:r>
                <a:endParaRPr lang="en-US" altLang="zh-CN" sz="1400">
                  <a:ea typeface="SimSun" pitchFamily="2" charset="-122"/>
                  <a:cs typeface="Arial" charset="0"/>
                </a:endParaRPr>
              </a:p>
            </p:txBody>
          </p:sp>
          <p:sp>
            <p:nvSpPr>
              <p:cNvPr id="44" name="Rectangle 53"/>
              <p:cNvSpPr>
                <a:spLocks noChangeArrowheads="1"/>
              </p:cNvSpPr>
              <p:nvPr/>
            </p:nvSpPr>
            <p:spPr bwMode="auto">
              <a:xfrm>
                <a:off x="3800" y="575"/>
                <a:ext cx="416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altLang="zh-CN" sz="1400" b="1" dirty="0" err="1">
                    <a:solidFill>
                      <a:srgbClr val="000000"/>
                    </a:solidFill>
                    <a:ea typeface="SimSun" pitchFamily="2" charset="-122"/>
                    <a:cs typeface="Arial" charset="0"/>
                  </a:rPr>
                  <a:t>Arg</a:t>
                </a:r>
                <a:r>
                  <a:rPr lang="en-US" altLang="zh-CN" sz="1400" b="1" dirty="0">
                    <a:solidFill>
                      <a:srgbClr val="000000"/>
                    </a:solidFill>
                    <a:ea typeface="SimSun" pitchFamily="2" charset="-122"/>
                    <a:cs typeface="Arial" charset="0"/>
                  </a:rPr>
                  <a:t>/Lys</a:t>
                </a:r>
                <a:endParaRPr lang="en-US" altLang="zh-CN" sz="1400" dirty="0">
                  <a:ea typeface="SimSun" pitchFamily="2" charset="-122"/>
                  <a:cs typeface="Arial" charset="0"/>
                </a:endParaRPr>
              </a:p>
            </p:txBody>
          </p:sp>
        </p:grpSp>
      </p:grpSp>
      <p:sp>
        <p:nvSpPr>
          <p:cNvPr id="47" name="Rectangle 34"/>
          <p:cNvSpPr>
            <a:spLocks noChangeArrowheads="1"/>
          </p:cNvSpPr>
          <p:nvPr/>
        </p:nvSpPr>
        <p:spPr bwMode="auto">
          <a:xfrm>
            <a:off x="645377" y="4345693"/>
            <a:ext cx="141032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200" b="1" dirty="0" smtClean="0">
                <a:ea typeface="SimSun" pitchFamily="2" charset="-122"/>
                <a:cs typeface="Arial" charset="0"/>
              </a:rPr>
              <a:t>Protein Concentration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sp>
        <p:nvSpPr>
          <p:cNvPr id="48" name="Rectangle 34"/>
          <p:cNvSpPr>
            <a:spLocks noChangeArrowheads="1"/>
          </p:cNvSpPr>
          <p:nvPr/>
        </p:nvSpPr>
        <p:spPr bwMode="auto">
          <a:xfrm>
            <a:off x="842361" y="4192477"/>
            <a:ext cx="968535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200" b="1" dirty="0" smtClean="0">
                <a:ea typeface="SimSun" pitchFamily="2" charset="-122"/>
                <a:cs typeface="Arial" charset="0"/>
              </a:rPr>
              <a:t>Prepare </a:t>
            </a:r>
            <a:r>
              <a:rPr lang="en-US" altLang="zh-CN" sz="1200" b="1" dirty="0" err="1" smtClean="0">
                <a:ea typeface="SimSun" pitchFamily="2" charset="-122"/>
                <a:cs typeface="Arial" charset="0"/>
              </a:rPr>
              <a:t>lysates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sp>
        <p:nvSpPr>
          <p:cNvPr id="49" name="Rectangle 34"/>
          <p:cNvSpPr>
            <a:spLocks noChangeArrowheads="1"/>
          </p:cNvSpPr>
          <p:nvPr/>
        </p:nvSpPr>
        <p:spPr bwMode="auto">
          <a:xfrm>
            <a:off x="1058806" y="4793439"/>
            <a:ext cx="57131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2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triplicate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pic>
        <p:nvPicPr>
          <p:cNvPr id="56" name="Picture 55" descr="test tub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7789" y="1548535"/>
            <a:ext cx="426484" cy="605146"/>
          </a:xfrm>
          <a:prstGeom prst="rect">
            <a:avLst/>
          </a:prstGeom>
        </p:spPr>
      </p:pic>
      <p:sp>
        <p:nvSpPr>
          <p:cNvPr id="57" name="Rectangle 34"/>
          <p:cNvSpPr>
            <a:spLocks noChangeArrowheads="1"/>
          </p:cNvSpPr>
          <p:nvPr/>
        </p:nvSpPr>
        <p:spPr bwMode="auto">
          <a:xfrm>
            <a:off x="363417" y="2336560"/>
            <a:ext cx="141032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200" b="1" dirty="0" smtClean="0">
                <a:ea typeface="SimSun" pitchFamily="2" charset="-122"/>
                <a:cs typeface="Arial" charset="0"/>
              </a:rPr>
              <a:t>Protein Concentration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sp>
        <p:nvSpPr>
          <p:cNvPr id="58" name="Rectangle 34"/>
          <p:cNvSpPr>
            <a:spLocks noChangeArrowheads="1"/>
          </p:cNvSpPr>
          <p:nvPr/>
        </p:nvSpPr>
        <p:spPr bwMode="auto">
          <a:xfrm>
            <a:off x="615634" y="2151335"/>
            <a:ext cx="905889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200" b="1" dirty="0" err="1" smtClean="0">
                <a:ea typeface="SimSun" pitchFamily="2" charset="-122"/>
                <a:cs typeface="Arial" charset="0"/>
              </a:rPr>
              <a:t>recomb</a:t>
            </a:r>
            <a:r>
              <a:rPr lang="en-US" altLang="zh-CN" sz="1200" b="1" dirty="0" smtClean="0">
                <a:ea typeface="SimSun" pitchFamily="2" charset="-122"/>
                <a:cs typeface="Arial" charset="0"/>
              </a:rPr>
              <a:t> LDHA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 rot="16200000">
            <a:off x="1389184" y="1008970"/>
            <a:ext cx="1600200" cy="865188"/>
            <a:chOff x="1240389" y="2335212"/>
            <a:chExt cx="2735262" cy="865188"/>
          </a:xfrm>
        </p:grpSpPr>
        <p:sp>
          <p:nvSpPr>
            <p:cNvPr id="60" name="Freeform 21"/>
            <p:cNvSpPr>
              <a:spLocks noEditPoints="1"/>
            </p:cNvSpPr>
            <p:nvPr/>
          </p:nvSpPr>
          <p:spPr bwMode="auto">
            <a:xfrm>
              <a:off x="2569126" y="2768600"/>
              <a:ext cx="76200" cy="431800"/>
            </a:xfrm>
            <a:custGeom>
              <a:avLst/>
              <a:gdLst/>
              <a:ahLst/>
              <a:cxnLst>
                <a:cxn ang="0">
                  <a:pos x="30" y="0"/>
                </a:cxn>
                <a:cxn ang="0">
                  <a:pos x="30" y="200"/>
                </a:cxn>
                <a:cxn ang="0">
                  <a:pos x="18" y="200"/>
                </a:cxn>
                <a:cxn ang="0">
                  <a:pos x="18" y="0"/>
                </a:cxn>
                <a:cxn ang="0">
                  <a:pos x="30" y="0"/>
                </a:cxn>
                <a:cxn ang="0">
                  <a:pos x="48" y="192"/>
                </a:cxn>
                <a:cxn ang="0">
                  <a:pos x="24" y="272"/>
                </a:cxn>
                <a:cxn ang="0">
                  <a:pos x="0" y="192"/>
                </a:cxn>
                <a:cxn ang="0">
                  <a:pos x="48" y="192"/>
                </a:cxn>
              </a:cxnLst>
              <a:rect l="0" t="0" r="r" b="b"/>
              <a:pathLst>
                <a:path w="48" h="272">
                  <a:moveTo>
                    <a:pt x="30" y="0"/>
                  </a:moveTo>
                  <a:lnTo>
                    <a:pt x="30" y="200"/>
                  </a:lnTo>
                  <a:lnTo>
                    <a:pt x="18" y="200"/>
                  </a:lnTo>
                  <a:lnTo>
                    <a:pt x="18" y="0"/>
                  </a:lnTo>
                  <a:lnTo>
                    <a:pt x="30" y="0"/>
                  </a:lnTo>
                  <a:close/>
                  <a:moveTo>
                    <a:pt x="48" y="192"/>
                  </a:moveTo>
                  <a:lnTo>
                    <a:pt x="24" y="272"/>
                  </a:lnTo>
                  <a:lnTo>
                    <a:pt x="0" y="192"/>
                  </a:lnTo>
                  <a:lnTo>
                    <a:pt x="48" y="192"/>
                  </a:lnTo>
                  <a:close/>
                </a:path>
              </a:pathLst>
            </a:custGeom>
            <a:solidFill>
              <a:srgbClr val="000000"/>
            </a:solidFill>
            <a:ln w="3175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23"/>
            <p:cNvSpPr>
              <a:spLocks noChangeShapeType="1"/>
            </p:cNvSpPr>
            <p:nvPr/>
          </p:nvSpPr>
          <p:spPr bwMode="auto">
            <a:xfrm>
              <a:off x="1240389" y="2335212"/>
              <a:ext cx="1366837" cy="433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Line 24"/>
            <p:cNvSpPr>
              <a:spLocks noChangeShapeType="1"/>
            </p:cNvSpPr>
            <p:nvPr/>
          </p:nvSpPr>
          <p:spPr bwMode="auto">
            <a:xfrm flipH="1">
              <a:off x="2607226" y="2335212"/>
              <a:ext cx="1368425" cy="43338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3" name="Rectangle 34"/>
          <p:cNvSpPr>
            <a:spLocks noChangeArrowheads="1"/>
          </p:cNvSpPr>
          <p:nvPr/>
        </p:nvSpPr>
        <p:spPr bwMode="auto">
          <a:xfrm>
            <a:off x="1562127" y="1677593"/>
            <a:ext cx="34041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2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Spike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2743200" y="1057967"/>
            <a:ext cx="872197" cy="827108"/>
            <a:chOff x="1322363" y="2169310"/>
            <a:chExt cx="872197" cy="981853"/>
          </a:xfrm>
        </p:grpSpPr>
        <p:sp>
          <p:nvSpPr>
            <p:cNvPr id="9" name="Rectangle 8"/>
            <p:cNvSpPr/>
            <p:nvPr/>
          </p:nvSpPr>
          <p:spPr>
            <a:xfrm>
              <a:off x="1322363" y="2169310"/>
              <a:ext cx="872197" cy="98185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/>
            <p:cNvGrpSpPr/>
            <p:nvPr/>
          </p:nvGrpSpPr>
          <p:grpSpPr>
            <a:xfrm>
              <a:off x="1462346" y="2207743"/>
              <a:ext cx="614985" cy="929353"/>
              <a:chOff x="1251330" y="2418758"/>
              <a:chExt cx="614985" cy="929353"/>
            </a:xfrm>
          </p:grpSpPr>
          <p:pic>
            <p:nvPicPr>
              <p:cNvPr id="64" name="Picture 63" descr="protein gel.jpg"/>
              <p:cNvPicPr>
                <a:picLocks noChangeAspect="1"/>
              </p:cNvPicPr>
              <p:nvPr/>
            </p:nvPicPr>
            <p:blipFill>
              <a:blip r:embed="rId3" cstate="print"/>
              <a:srcRect l="14305" t="4503" r="66578" b="17913"/>
              <a:stretch>
                <a:fillRect/>
              </a:stretch>
            </p:blipFill>
            <p:spPr>
              <a:xfrm>
                <a:off x="1251330" y="2418758"/>
                <a:ext cx="183576" cy="929353"/>
              </a:xfrm>
              <a:prstGeom prst="rect">
                <a:avLst/>
              </a:prstGeom>
            </p:spPr>
          </p:pic>
          <p:pic>
            <p:nvPicPr>
              <p:cNvPr id="65" name="Picture 64" descr="protein gel.jpg"/>
              <p:cNvPicPr>
                <a:picLocks noChangeAspect="1"/>
              </p:cNvPicPr>
              <p:nvPr/>
            </p:nvPicPr>
            <p:blipFill>
              <a:blip r:embed="rId3" cstate="print"/>
              <a:srcRect l="14305" t="4503" r="66578" b="17913"/>
              <a:stretch>
                <a:fillRect/>
              </a:stretch>
            </p:blipFill>
            <p:spPr>
              <a:xfrm>
                <a:off x="1460000" y="2418758"/>
                <a:ext cx="183576" cy="929353"/>
              </a:xfrm>
              <a:prstGeom prst="rect">
                <a:avLst/>
              </a:prstGeom>
            </p:spPr>
          </p:pic>
          <p:pic>
            <p:nvPicPr>
              <p:cNvPr id="66" name="Picture 65" descr="protein gel.jpg"/>
              <p:cNvPicPr>
                <a:picLocks noChangeAspect="1"/>
              </p:cNvPicPr>
              <p:nvPr/>
            </p:nvPicPr>
            <p:blipFill>
              <a:blip r:embed="rId3" cstate="print"/>
              <a:srcRect l="14305" t="4503" r="66578" b="17913"/>
              <a:stretch>
                <a:fillRect/>
              </a:stretch>
            </p:blipFill>
            <p:spPr>
              <a:xfrm>
                <a:off x="1682739" y="2418758"/>
                <a:ext cx="183576" cy="929353"/>
              </a:xfrm>
              <a:prstGeom prst="rect">
                <a:avLst/>
              </a:prstGeom>
            </p:spPr>
          </p:pic>
        </p:grpSp>
      </p:grpSp>
      <p:grpSp>
        <p:nvGrpSpPr>
          <p:cNvPr id="75" name="Group 10"/>
          <p:cNvGrpSpPr>
            <a:grpSpLocks/>
          </p:cNvGrpSpPr>
          <p:nvPr/>
        </p:nvGrpSpPr>
        <p:grpSpPr bwMode="auto">
          <a:xfrm>
            <a:off x="306328" y="3344097"/>
            <a:ext cx="1401762" cy="412750"/>
            <a:chOff x="3424" y="436"/>
            <a:chExt cx="771" cy="228"/>
          </a:xfrm>
          <a:noFill/>
        </p:grpSpPr>
        <p:sp>
          <p:nvSpPr>
            <p:cNvPr id="82" name="Freeform 11"/>
            <p:cNvSpPr>
              <a:spLocks/>
            </p:cNvSpPr>
            <p:nvPr/>
          </p:nvSpPr>
          <p:spPr bwMode="auto">
            <a:xfrm>
              <a:off x="3424" y="436"/>
              <a:ext cx="771" cy="228"/>
            </a:xfrm>
            <a:custGeom>
              <a:avLst/>
              <a:gdLst/>
              <a:ahLst/>
              <a:cxnLst>
                <a:cxn ang="0">
                  <a:pos x="1607" y="0"/>
                </a:cxn>
                <a:cxn ang="0">
                  <a:pos x="0" y="149"/>
                </a:cxn>
                <a:cxn ang="0">
                  <a:pos x="0" y="798"/>
                </a:cxn>
                <a:cxn ang="0">
                  <a:pos x="1607" y="946"/>
                </a:cxn>
                <a:cxn ang="0">
                  <a:pos x="3213" y="798"/>
                </a:cxn>
                <a:cxn ang="0">
                  <a:pos x="3213" y="149"/>
                </a:cxn>
                <a:cxn ang="0">
                  <a:pos x="1607" y="0"/>
                </a:cxn>
              </a:cxnLst>
              <a:rect l="0" t="0" r="r" b="b"/>
              <a:pathLst>
                <a:path w="3213" h="946">
                  <a:moveTo>
                    <a:pt x="1607" y="0"/>
                  </a:moveTo>
                  <a:cubicBezTo>
                    <a:pt x="719" y="0"/>
                    <a:pt x="0" y="67"/>
                    <a:pt x="0" y="149"/>
                  </a:cubicBezTo>
                  <a:lnTo>
                    <a:pt x="0" y="798"/>
                  </a:lnTo>
                  <a:cubicBezTo>
                    <a:pt x="0" y="880"/>
                    <a:pt x="719" y="946"/>
                    <a:pt x="1607" y="946"/>
                  </a:cubicBezTo>
                  <a:cubicBezTo>
                    <a:pt x="2494" y="946"/>
                    <a:pt x="3213" y="880"/>
                    <a:pt x="3213" y="798"/>
                  </a:cubicBezTo>
                  <a:lnTo>
                    <a:pt x="3213" y="149"/>
                  </a:lnTo>
                  <a:cubicBezTo>
                    <a:pt x="3213" y="67"/>
                    <a:pt x="2494" y="0"/>
                    <a:pt x="1607" y="0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" name="Freeform 12"/>
            <p:cNvSpPr>
              <a:spLocks/>
            </p:cNvSpPr>
            <p:nvPr/>
          </p:nvSpPr>
          <p:spPr bwMode="auto">
            <a:xfrm>
              <a:off x="3424" y="436"/>
              <a:ext cx="771" cy="228"/>
            </a:xfrm>
            <a:custGeom>
              <a:avLst/>
              <a:gdLst/>
              <a:ahLst/>
              <a:cxnLst>
                <a:cxn ang="0">
                  <a:pos x="1607" y="0"/>
                </a:cxn>
                <a:cxn ang="0">
                  <a:pos x="0" y="149"/>
                </a:cxn>
                <a:cxn ang="0">
                  <a:pos x="0" y="798"/>
                </a:cxn>
                <a:cxn ang="0">
                  <a:pos x="1607" y="946"/>
                </a:cxn>
                <a:cxn ang="0">
                  <a:pos x="3213" y="798"/>
                </a:cxn>
                <a:cxn ang="0">
                  <a:pos x="3213" y="149"/>
                </a:cxn>
                <a:cxn ang="0">
                  <a:pos x="1607" y="0"/>
                </a:cxn>
              </a:cxnLst>
              <a:rect l="0" t="0" r="r" b="b"/>
              <a:pathLst>
                <a:path w="3213" h="946">
                  <a:moveTo>
                    <a:pt x="1607" y="0"/>
                  </a:moveTo>
                  <a:cubicBezTo>
                    <a:pt x="719" y="0"/>
                    <a:pt x="0" y="67"/>
                    <a:pt x="0" y="149"/>
                  </a:cubicBezTo>
                  <a:lnTo>
                    <a:pt x="0" y="798"/>
                  </a:lnTo>
                  <a:cubicBezTo>
                    <a:pt x="0" y="880"/>
                    <a:pt x="719" y="946"/>
                    <a:pt x="1607" y="946"/>
                  </a:cubicBezTo>
                  <a:cubicBezTo>
                    <a:pt x="2494" y="946"/>
                    <a:pt x="3213" y="880"/>
                    <a:pt x="3213" y="798"/>
                  </a:cubicBezTo>
                  <a:lnTo>
                    <a:pt x="3213" y="149"/>
                  </a:lnTo>
                  <a:cubicBezTo>
                    <a:pt x="3213" y="67"/>
                    <a:pt x="2494" y="0"/>
                    <a:pt x="1607" y="0"/>
                  </a:cubicBezTo>
                  <a:close/>
                </a:path>
              </a:pathLst>
            </a:custGeom>
            <a:grp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4" name="Freeform 13"/>
            <p:cNvSpPr>
              <a:spLocks/>
            </p:cNvSpPr>
            <p:nvPr/>
          </p:nvSpPr>
          <p:spPr bwMode="auto">
            <a:xfrm>
              <a:off x="3424" y="472"/>
              <a:ext cx="771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86" y="36"/>
                </a:cxn>
                <a:cxn ang="0">
                  <a:pos x="771" y="0"/>
                </a:cxn>
              </a:cxnLst>
              <a:rect l="0" t="0" r="r" b="b"/>
              <a:pathLst>
                <a:path w="771" h="36">
                  <a:moveTo>
                    <a:pt x="0" y="0"/>
                  </a:moveTo>
                  <a:cubicBezTo>
                    <a:pt x="0" y="20"/>
                    <a:pt x="172" y="36"/>
                    <a:pt x="386" y="36"/>
                  </a:cubicBezTo>
                  <a:cubicBezTo>
                    <a:pt x="598" y="36"/>
                    <a:pt x="771" y="20"/>
                    <a:pt x="771" y="0"/>
                  </a:cubicBezTo>
                </a:path>
              </a:pathLst>
            </a:custGeom>
            <a:grpFill/>
            <a:ln w="952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6" name="Group 49"/>
          <p:cNvGrpSpPr>
            <a:grpSpLocks/>
          </p:cNvGrpSpPr>
          <p:nvPr/>
        </p:nvGrpSpPr>
        <p:grpSpPr bwMode="auto">
          <a:xfrm>
            <a:off x="339665" y="3480622"/>
            <a:ext cx="1292225" cy="220663"/>
            <a:chOff x="3402" y="570"/>
            <a:chExt cx="814" cy="139"/>
          </a:xfrm>
          <a:noFill/>
        </p:grpSpPr>
        <p:sp>
          <p:nvSpPr>
            <p:cNvPr id="79" name="Rectangle 18"/>
            <p:cNvSpPr>
              <a:spLocks noChangeArrowheads="1"/>
            </p:cNvSpPr>
            <p:nvPr/>
          </p:nvSpPr>
          <p:spPr bwMode="auto">
            <a:xfrm>
              <a:off x="3402" y="570"/>
              <a:ext cx="161" cy="1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400" b="1" baseline="3000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13</a:t>
              </a:r>
              <a:r>
                <a:rPr lang="en-US" altLang="zh-CN" sz="1400" b="1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C</a:t>
              </a:r>
              <a:endParaRPr lang="en-US" altLang="zh-CN" sz="1400">
                <a:ea typeface="SimSun" pitchFamily="2" charset="-122"/>
                <a:cs typeface="Arial" charset="0"/>
              </a:endParaRPr>
            </a:p>
          </p:txBody>
        </p:sp>
        <p:sp>
          <p:nvSpPr>
            <p:cNvPr id="80" name="Rectangle 19"/>
            <p:cNvSpPr>
              <a:spLocks noChangeArrowheads="1"/>
            </p:cNvSpPr>
            <p:nvPr/>
          </p:nvSpPr>
          <p:spPr bwMode="auto">
            <a:xfrm>
              <a:off x="3537" y="570"/>
              <a:ext cx="229" cy="1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400" b="1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</a:t>
              </a:r>
              <a:r>
                <a:rPr lang="en-US" altLang="zh-CN" sz="1400" b="1" baseline="30000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15</a:t>
              </a:r>
              <a:r>
                <a:rPr lang="en-US" altLang="zh-CN" sz="1400" b="1" dirty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N-</a:t>
              </a:r>
              <a:endParaRPr lang="en-US" altLang="zh-CN" sz="1400" dirty="0">
                <a:ea typeface="SimSun" pitchFamily="2" charset="-122"/>
                <a:cs typeface="Arial" charset="0"/>
              </a:endParaRPr>
            </a:p>
          </p:txBody>
        </p:sp>
        <p:sp>
          <p:nvSpPr>
            <p:cNvPr id="81" name="Rectangle 20"/>
            <p:cNvSpPr>
              <a:spLocks noChangeArrowheads="1"/>
            </p:cNvSpPr>
            <p:nvPr/>
          </p:nvSpPr>
          <p:spPr bwMode="auto">
            <a:xfrm>
              <a:off x="3800" y="575"/>
              <a:ext cx="416" cy="13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400" b="1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Arg/Lys</a:t>
              </a:r>
              <a:endParaRPr lang="en-US" altLang="zh-CN" sz="1400">
                <a:ea typeface="SimSun" pitchFamily="2" charset="-122"/>
                <a:cs typeface="Arial" charset="0"/>
              </a:endParaRPr>
            </a:p>
          </p:txBody>
        </p:sp>
      </p:grpSp>
      <p:sp>
        <p:nvSpPr>
          <p:cNvPr id="77" name="Rectangle 14"/>
          <p:cNvSpPr>
            <a:spLocks noChangeArrowheads="1"/>
          </p:cNvSpPr>
          <p:nvPr/>
        </p:nvSpPr>
        <p:spPr bwMode="auto">
          <a:xfrm>
            <a:off x="723896" y="3774448"/>
            <a:ext cx="57387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altLang="zh-CN" sz="1400" b="1" dirty="0" smtClean="0">
                <a:solidFill>
                  <a:srgbClr val="000000"/>
                </a:solidFill>
                <a:ea typeface="SimSun" pitchFamily="2" charset="-122"/>
                <a:cs typeface="Arial" charset="0"/>
              </a:rPr>
              <a:t>HEK293</a:t>
            </a:r>
            <a:endParaRPr lang="en-US" altLang="zh-CN" sz="1800" dirty="0">
              <a:ea typeface="SimSun" pitchFamily="2" charset="-122"/>
              <a:cs typeface="Arial" charset="0"/>
            </a:endParaRPr>
          </a:p>
        </p:txBody>
      </p:sp>
      <p:sp>
        <p:nvSpPr>
          <p:cNvPr id="78" name="Text Box 47"/>
          <p:cNvSpPr txBox="1">
            <a:spLocks noChangeArrowheads="1"/>
          </p:cNvSpPr>
          <p:nvPr/>
        </p:nvSpPr>
        <p:spPr bwMode="auto">
          <a:xfrm>
            <a:off x="624253" y="2980008"/>
            <a:ext cx="77316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SILAC</a:t>
            </a:r>
            <a:endParaRPr lang="en-US" sz="2000" b="1" dirty="0"/>
          </a:p>
        </p:txBody>
      </p:sp>
      <p:grpSp>
        <p:nvGrpSpPr>
          <p:cNvPr id="88" name="Group 87"/>
          <p:cNvGrpSpPr/>
          <p:nvPr/>
        </p:nvGrpSpPr>
        <p:grpSpPr>
          <a:xfrm>
            <a:off x="2783817" y="4080172"/>
            <a:ext cx="872197" cy="827108"/>
            <a:chOff x="1322363" y="2169310"/>
            <a:chExt cx="872197" cy="981853"/>
          </a:xfrm>
        </p:grpSpPr>
        <p:sp>
          <p:nvSpPr>
            <p:cNvPr id="89" name="Rectangle 88"/>
            <p:cNvSpPr/>
            <p:nvPr/>
          </p:nvSpPr>
          <p:spPr>
            <a:xfrm>
              <a:off x="1322363" y="2169310"/>
              <a:ext cx="872197" cy="981853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66"/>
            <p:cNvGrpSpPr/>
            <p:nvPr/>
          </p:nvGrpSpPr>
          <p:grpSpPr>
            <a:xfrm>
              <a:off x="1462346" y="2207743"/>
              <a:ext cx="614985" cy="929353"/>
              <a:chOff x="1251330" y="2418758"/>
              <a:chExt cx="614985" cy="929353"/>
            </a:xfrm>
          </p:grpSpPr>
          <p:pic>
            <p:nvPicPr>
              <p:cNvPr id="91" name="Picture 90" descr="protein gel.jpg"/>
              <p:cNvPicPr>
                <a:picLocks noChangeAspect="1"/>
              </p:cNvPicPr>
              <p:nvPr/>
            </p:nvPicPr>
            <p:blipFill>
              <a:blip r:embed="rId3" cstate="print"/>
              <a:srcRect l="14305" t="4503" r="66578" b="17913"/>
              <a:stretch>
                <a:fillRect/>
              </a:stretch>
            </p:blipFill>
            <p:spPr>
              <a:xfrm>
                <a:off x="1251330" y="2418758"/>
                <a:ext cx="183576" cy="929353"/>
              </a:xfrm>
              <a:prstGeom prst="rect">
                <a:avLst/>
              </a:prstGeom>
            </p:spPr>
          </p:pic>
          <p:pic>
            <p:nvPicPr>
              <p:cNvPr id="92" name="Picture 91" descr="protein gel.jpg"/>
              <p:cNvPicPr>
                <a:picLocks noChangeAspect="1"/>
              </p:cNvPicPr>
              <p:nvPr/>
            </p:nvPicPr>
            <p:blipFill>
              <a:blip r:embed="rId3" cstate="print"/>
              <a:srcRect l="14305" t="4503" r="66578" b="17913"/>
              <a:stretch>
                <a:fillRect/>
              </a:stretch>
            </p:blipFill>
            <p:spPr>
              <a:xfrm>
                <a:off x="1460000" y="2418758"/>
                <a:ext cx="183576" cy="929353"/>
              </a:xfrm>
              <a:prstGeom prst="rect">
                <a:avLst/>
              </a:prstGeom>
            </p:spPr>
          </p:pic>
          <p:pic>
            <p:nvPicPr>
              <p:cNvPr id="93" name="Picture 92" descr="protein gel.jpg"/>
              <p:cNvPicPr>
                <a:picLocks noChangeAspect="1"/>
              </p:cNvPicPr>
              <p:nvPr/>
            </p:nvPicPr>
            <p:blipFill>
              <a:blip r:embed="rId3" cstate="print"/>
              <a:srcRect l="14305" t="4503" r="66578" b="17913"/>
              <a:stretch>
                <a:fillRect/>
              </a:stretch>
            </p:blipFill>
            <p:spPr>
              <a:xfrm>
                <a:off x="1682739" y="2418758"/>
                <a:ext cx="183576" cy="929353"/>
              </a:xfrm>
              <a:prstGeom prst="rect">
                <a:avLst/>
              </a:prstGeom>
            </p:spPr>
          </p:pic>
        </p:grpSp>
      </p:grpSp>
      <p:sp>
        <p:nvSpPr>
          <p:cNvPr id="94" name="TextBox 93"/>
          <p:cNvSpPr txBox="1"/>
          <p:nvPr/>
        </p:nvSpPr>
        <p:spPr>
          <a:xfrm>
            <a:off x="3929483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S3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98" name="Group 97"/>
          <p:cNvGrpSpPr/>
          <p:nvPr/>
        </p:nvGrpSpPr>
        <p:grpSpPr>
          <a:xfrm>
            <a:off x="3790005" y="1434909"/>
            <a:ext cx="879921" cy="616891"/>
            <a:chOff x="3764212" y="1406770"/>
            <a:chExt cx="879921" cy="616891"/>
          </a:xfrm>
        </p:grpSpPr>
        <p:sp>
          <p:nvSpPr>
            <p:cNvPr id="5" name="Rectangle 34"/>
            <p:cNvSpPr>
              <a:spLocks noChangeArrowheads="1"/>
            </p:cNvSpPr>
            <p:nvPr/>
          </p:nvSpPr>
          <p:spPr bwMode="auto">
            <a:xfrm>
              <a:off x="3764212" y="1593844"/>
              <a:ext cx="87992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200" b="1" dirty="0" err="1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Trypsin</a:t>
              </a:r>
              <a:r>
                <a:rPr lang="en-US" altLang="zh-CN" sz="1200" b="1" dirty="0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digest</a:t>
              </a:r>
              <a:endParaRPr lang="en-US" altLang="zh-CN" sz="1800" dirty="0">
                <a:ea typeface="SimSun" pitchFamily="2" charset="-122"/>
                <a:cs typeface="Arial" charset="0"/>
              </a:endParaRPr>
            </a:p>
          </p:txBody>
        </p:sp>
        <p:sp>
          <p:nvSpPr>
            <p:cNvPr id="6" name="Rectangle 34"/>
            <p:cNvSpPr>
              <a:spLocks noChangeArrowheads="1"/>
            </p:cNvSpPr>
            <p:nvPr/>
          </p:nvSpPr>
          <p:spPr bwMode="auto">
            <a:xfrm>
              <a:off x="3868471" y="1838995"/>
              <a:ext cx="67140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LC-MS/MS</a:t>
              </a:r>
              <a:endParaRPr lang="en-US" altLang="zh-CN" sz="1800" dirty="0">
                <a:ea typeface="SimSun" pitchFamily="2" charset="-122"/>
                <a:cs typeface="Arial" charset="0"/>
              </a:endParaRPr>
            </a:p>
          </p:txBody>
        </p:sp>
        <p:cxnSp>
          <p:nvCxnSpPr>
            <p:cNvPr id="96" name="Straight Arrow Connector 95"/>
            <p:cNvCxnSpPr/>
            <p:nvPr/>
          </p:nvCxnSpPr>
          <p:spPr>
            <a:xfrm>
              <a:off x="3768074" y="1406770"/>
              <a:ext cx="87219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3875171" y="4471181"/>
            <a:ext cx="879921" cy="616891"/>
            <a:chOff x="3764212" y="1406770"/>
            <a:chExt cx="879921" cy="616891"/>
          </a:xfrm>
        </p:grpSpPr>
        <p:sp>
          <p:nvSpPr>
            <p:cNvPr id="100" name="Rectangle 34"/>
            <p:cNvSpPr>
              <a:spLocks noChangeArrowheads="1"/>
            </p:cNvSpPr>
            <p:nvPr/>
          </p:nvSpPr>
          <p:spPr bwMode="auto">
            <a:xfrm>
              <a:off x="3764212" y="1593844"/>
              <a:ext cx="87992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200" b="1" dirty="0" err="1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Trypsin</a:t>
              </a:r>
              <a:r>
                <a:rPr lang="en-US" altLang="zh-CN" sz="1200" b="1" dirty="0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 digest</a:t>
              </a:r>
              <a:endParaRPr lang="en-US" altLang="zh-CN" sz="1800" dirty="0">
                <a:ea typeface="SimSun" pitchFamily="2" charset="-122"/>
                <a:cs typeface="Arial" charset="0"/>
              </a:endParaRPr>
            </a:p>
          </p:txBody>
        </p:sp>
        <p:sp>
          <p:nvSpPr>
            <p:cNvPr id="101" name="Rectangle 34"/>
            <p:cNvSpPr>
              <a:spLocks noChangeArrowheads="1"/>
            </p:cNvSpPr>
            <p:nvPr/>
          </p:nvSpPr>
          <p:spPr bwMode="auto">
            <a:xfrm>
              <a:off x="3868471" y="1838995"/>
              <a:ext cx="671402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altLang="zh-CN" sz="1200" b="1" dirty="0" smtClean="0">
                  <a:solidFill>
                    <a:srgbClr val="000000"/>
                  </a:solidFill>
                  <a:ea typeface="SimSun" pitchFamily="2" charset="-122"/>
                  <a:cs typeface="Arial" charset="0"/>
                </a:rPr>
                <a:t>LC-MS/MS</a:t>
              </a:r>
              <a:endParaRPr lang="en-US" altLang="zh-CN" sz="1800" dirty="0">
                <a:ea typeface="SimSun" pitchFamily="2" charset="-122"/>
                <a:cs typeface="Arial" charset="0"/>
              </a:endParaRPr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>
              <a:off x="3768074" y="1406770"/>
              <a:ext cx="872196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TextBox 102"/>
          <p:cNvSpPr txBox="1"/>
          <p:nvPr/>
        </p:nvSpPr>
        <p:spPr>
          <a:xfrm>
            <a:off x="0" y="2902502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sp>
        <p:nvSpPr>
          <p:cNvPr id="104" name="TextBox 103"/>
          <p:cNvSpPr txBox="1"/>
          <p:nvPr/>
        </p:nvSpPr>
        <p:spPr>
          <a:xfrm>
            <a:off x="0" y="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71" name="Rectangle 70"/>
          <p:cNvSpPr/>
          <p:nvPr/>
        </p:nvSpPr>
        <p:spPr bwMode="auto">
          <a:xfrm>
            <a:off x="1280163" y="6808769"/>
            <a:ext cx="4515729" cy="173032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456503" y="7818661"/>
            <a:ext cx="8162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Snu398</a:t>
            </a:r>
            <a:endParaRPr lang="en-US" sz="16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1456503" y="8133285"/>
            <a:ext cx="7633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HepG2</a:t>
            </a:r>
            <a:endParaRPr lang="en-US" sz="1600" b="1" dirty="0"/>
          </a:p>
        </p:txBody>
      </p:sp>
      <p:sp>
        <p:nvSpPr>
          <p:cNvPr id="74" name="TextBox 73"/>
          <p:cNvSpPr txBox="1"/>
          <p:nvPr/>
        </p:nvSpPr>
        <p:spPr>
          <a:xfrm>
            <a:off x="2552033" y="6863160"/>
            <a:ext cx="985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LDHA </a:t>
            </a:r>
          </a:p>
          <a:p>
            <a:pPr algn="ctr"/>
            <a:r>
              <a:rPr lang="en-US" sz="1400" b="1" dirty="0" smtClean="0"/>
              <a:t>copies/cell</a:t>
            </a:r>
            <a:endParaRPr lang="en-US" sz="14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3982822" y="6802263"/>
            <a:ext cx="1514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LDHA</a:t>
            </a:r>
          </a:p>
          <a:p>
            <a:pPr algn="ctr"/>
            <a:r>
              <a:rPr lang="en-US" sz="1400" b="1" dirty="0" smtClean="0"/>
              <a:t>cell concentration</a:t>
            </a:r>
            <a:endParaRPr lang="en-US" sz="1400" b="1" dirty="0"/>
          </a:p>
        </p:txBody>
      </p:sp>
      <p:cxnSp>
        <p:nvCxnSpPr>
          <p:cNvPr id="86" name="Straight Connector 85"/>
          <p:cNvCxnSpPr/>
          <p:nvPr/>
        </p:nvCxnSpPr>
        <p:spPr>
          <a:xfrm>
            <a:off x="1280163" y="7471490"/>
            <a:ext cx="452979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2634363" y="8194840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4.7 x 10</a:t>
            </a:r>
            <a:r>
              <a:rPr lang="en-US" sz="1400" b="1" baseline="30000" dirty="0" smtClean="0"/>
              <a:t>6</a:t>
            </a:r>
            <a:endParaRPr lang="en-US" sz="1400" b="1" baseline="30000" dirty="0"/>
          </a:p>
        </p:txBody>
      </p:sp>
      <p:sp>
        <p:nvSpPr>
          <p:cNvPr id="95" name="TextBox 94"/>
          <p:cNvSpPr txBox="1"/>
          <p:nvPr/>
        </p:nvSpPr>
        <p:spPr>
          <a:xfrm>
            <a:off x="2634363" y="7873089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2.9 x 10</a:t>
            </a:r>
            <a:r>
              <a:rPr lang="en-US" sz="1400" b="1" baseline="30000" dirty="0" smtClean="0"/>
              <a:t>6</a:t>
            </a:r>
            <a:endParaRPr lang="en-US" sz="1400" b="1" baseline="30000" dirty="0"/>
          </a:p>
        </p:txBody>
      </p:sp>
      <p:sp>
        <p:nvSpPr>
          <p:cNvPr id="97" name="TextBox 96"/>
          <p:cNvSpPr txBox="1"/>
          <p:nvPr/>
        </p:nvSpPr>
        <p:spPr>
          <a:xfrm>
            <a:off x="4530825" y="8194840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2.6</a:t>
            </a:r>
            <a:endParaRPr lang="en-US" sz="14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4530825" y="7873089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1.5</a:t>
            </a:r>
            <a:endParaRPr lang="en-US" sz="1400" b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0" y="6445216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  <p:sp>
        <p:nvSpPr>
          <p:cNvPr id="107" name="TextBox 106"/>
          <p:cNvSpPr txBox="1"/>
          <p:nvPr/>
        </p:nvSpPr>
        <p:spPr>
          <a:xfrm>
            <a:off x="1454158" y="7506825"/>
            <a:ext cx="821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Hek293</a:t>
            </a:r>
            <a:endParaRPr lang="en-US" sz="1600" b="1" dirty="0"/>
          </a:p>
        </p:txBody>
      </p:sp>
      <p:sp>
        <p:nvSpPr>
          <p:cNvPr id="108" name="TextBox 107"/>
          <p:cNvSpPr txBox="1"/>
          <p:nvPr/>
        </p:nvSpPr>
        <p:spPr>
          <a:xfrm>
            <a:off x="2634363" y="7561253"/>
            <a:ext cx="821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3.8 x 10</a:t>
            </a:r>
            <a:r>
              <a:rPr lang="en-US" sz="1400" b="1" baseline="30000" dirty="0" smtClean="0"/>
              <a:t>6</a:t>
            </a:r>
            <a:endParaRPr lang="en-US" sz="1400" b="1" baseline="30000" dirty="0"/>
          </a:p>
        </p:txBody>
      </p:sp>
      <p:sp>
        <p:nvSpPr>
          <p:cNvPr id="109" name="TextBox 108"/>
          <p:cNvSpPr txBox="1"/>
          <p:nvPr/>
        </p:nvSpPr>
        <p:spPr>
          <a:xfrm>
            <a:off x="4539731" y="7553340"/>
            <a:ext cx="415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5.4</a:t>
            </a:r>
            <a:endParaRPr lang="en-US" sz="1400" b="1" dirty="0"/>
          </a:p>
        </p:txBody>
      </p:sp>
      <p:sp>
        <p:nvSpPr>
          <p:cNvPr id="110" name="TextBox 109"/>
          <p:cNvSpPr txBox="1"/>
          <p:nvPr/>
        </p:nvSpPr>
        <p:spPr>
          <a:xfrm>
            <a:off x="4501528" y="7193815"/>
            <a:ext cx="4459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Symbol" pitchFamily="18" charset="2"/>
              </a:rPr>
              <a:t>m</a:t>
            </a:r>
            <a:r>
              <a:rPr lang="en-US" sz="1400" b="1" dirty="0" err="1" smtClean="0"/>
              <a:t>M</a:t>
            </a:r>
            <a:endParaRPr lang="en-US" sz="1400" b="1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4697087" y="598584"/>
            <a:ext cx="1925686" cy="2578053"/>
            <a:chOff x="753655" y="1981200"/>
            <a:chExt cx="2161824" cy="3529981"/>
          </a:xfrm>
        </p:grpSpPr>
        <p:grpSp>
          <p:nvGrpSpPr>
            <p:cNvPr id="116" name="Group 42"/>
            <p:cNvGrpSpPr/>
            <p:nvPr/>
          </p:nvGrpSpPr>
          <p:grpSpPr>
            <a:xfrm>
              <a:off x="753655" y="1981200"/>
              <a:ext cx="2161824" cy="3198821"/>
              <a:chOff x="753655" y="1981200"/>
              <a:chExt cx="2161824" cy="3198821"/>
            </a:xfrm>
          </p:grpSpPr>
          <p:sp>
            <p:nvSpPr>
              <p:cNvPr id="119" name="TextBox 118"/>
              <p:cNvSpPr txBox="1"/>
              <p:nvPr/>
            </p:nvSpPr>
            <p:spPr>
              <a:xfrm>
                <a:off x="1475046" y="4910189"/>
                <a:ext cx="401664" cy="259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973</a:t>
                </a:r>
                <a:endParaRPr lang="en-US" sz="900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1930577" y="4915536"/>
                <a:ext cx="401664" cy="259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975</a:t>
                </a:r>
                <a:endParaRPr lang="en-US" sz="900" dirty="0"/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416857" y="4920883"/>
                <a:ext cx="401664" cy="2591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977</a:t>
                </a:r>
                <a:endParaRPr lang="en-US" sz="900" dirty="0"/>
              </a:p>
            </p:txBody>
          </p:sp>
          <p:sp>
            <p:nvSpPr>
              <p:cNvPr id="122" name="Rectangle 121"/>
              <p:cNvSpPr/>
              <p:nvPr/>
            </p:nvSpPr>
            <p:spPr>
              <a:xfrm>
                <a:off x="1345095" y="1981200"/>
                <a:ext cx="18473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endParaRPr lang="en-US" sz="1200" dirty="0"/>
              </a:p>
            </p:txBody>
          </p:sp>
          <p:sp>
            <p:nvSpPr>
              <p:cNvPr id="123" name="Rectangle 122"/>
              <p:cNvSpPr/>
              <p:nvPr/>
            </p:nvSpPr>
            <p:spPr>
              <a:xfrm rot="16200000">
                <a:off x="241676" y="3448330"/>
                <a:ext cx="1317648" cy="2936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100" dirty="0" smtClean="0"/>
                  <a:t>Relative Intensity</a:t>
                </a:r>
                <a:endParaRPr lang="en-US" sz="1100" dirty="0"/>
              </a:p>
            </p:txBody>
          </p:sp>
          <p:cxnSp>
            <p:nvCxnSpPr>
              <p:cNvPr id="124" name="Straight Connector 123"/>
              <p:cNvCxnSpPr/>
              <p:nvPr/>
            </p:nvCxnSpPr>
            <p:spPr>
              <a:xfrm>
                <a:off x="1196470" y="4938857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>
                <a:off x="1196470" y="3587163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1196470" y="2231045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1196470" y="2901531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1196470" y="4264764"/>
                <a:ext cx="76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9" name="Rectangle 128"/>
              <p:cNvSpPr/>
              <p:nvPr/>
            </p:nvSpPr>
            <p:spPr>
              <a:xfrm>
                <a:off x="961190" y="3441444"/>
                <a:ext cx="2952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dirty="0" smtClean="0"/>
                  <a:t>%</a:t>
                </a:r>
                <a:endParaRPr lang="en-US" sz="1200" dirty="0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1017208" y="4800103"/>
                <a:ext cx="235962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 smtClean="0"/>
                  <a:t>0</a:t>
                </a:r>
                <a:endParaRPr lang="en-US" sz="800" dirty="0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890139" y="2097668"/>
                <a:ext cx="338554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800" dirty="0" smtClean="0"/>
                  <a:t>100</a:t>
                </a:r>
                <a:endParaRPr lang="en-US" sz="800" dirty="0"/>
              </a:p>
            </p:txBody>
          </p:sp>
          <p:pic>
            <p:nvPicPr>
              <p:cNvPr id="132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244" t="3466" r="3825" b="4182"/>
              <a:stretch>
                <a:fillRect/>
              </a:stretch>
            </p:blipFill>
            <p:spPr bwMode="auto">
              <a:xfrm>
                <a:off x="1295400" y="2223117"/>
                <a:ext cx="1620079" cy="2736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3" name="Rectangle 132"/>
              <p:cNvSpPr/>
              <p:nvPr/>
            </p:nvSpPr>
            <p:spPr>
              <a:xfrm>
                <a:off x="1275522" y="2233868"/>
                <a:ext cx="1620078" cy="270675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7" name="TextBox 116"/>
            <p:cNvSpPr txBox="1"/>
            <p:nvPr/>
          </p:nvSpPr>
          <p:spPr>
            <a:xfrm>
              <a:off x="1387243" y="5127714"/>
              <a:ext cx="666202" cy="3792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/>
                <a:t>rLDHA</a:t>
              </a:r>
              <a:endParaRPr lang="en-US" sz="1200" b="1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103838" y="5131902"/>
              <a:ext cx="761579" cy="3792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HEK293</a:t>
              </a:r>
              <a:endParaRPr lang="en-US" sz="1200" b="1" dirty="0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4701347" y="3671504"/>
            <a:ext cx="1920064" cy="2463521"/>
            <a:chOff x="3267019" y="2074410"/>
            <a:chExt cx="2173667" cy="3434321"/>
          </a:xfrm>
        </p:grpSpPr>
        <p:grpSp>
          <p:nvGrpSpPr>
            <p:cNvPr id="135" name="Group 41"/>
            <p:cNvGrpSpPr/>
            <p:nvPr/>
          </p:nvGrpSpPr>
          <p:grpSpPr>
            <a:xfrm>
              <a:off x="3267019" y="2074410"/>
              <a:ext cx="2173667" cy="3129080"/>
              <a:chOff x="3421649" y="2074410"/>
              <a:chExt cx="2173667" cy="3129080"/>
            </a:xfrm>
          </p:grpSpPr>
          <p:pic>
            <p:nvPicPr>
              <p:cNvPr id="138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6807" t="4542" r="22338" b="4921"/>
              <a:stretch>
                <a:fillRect/>
              </a:stretch>
            </p:blipFill>
            <p:spPr bwMode="auto">
              <a:xfrm>
                <a:off x="3935002" y="2188160"/>
                <a:ext cx="1641608" cy="28161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9" name="Rectangle 138"/>
              <p:cNvSpPr/>
              <p:nvPr/>
            </p:nvSpPr>
            <p:spPr>
              <a:xfrm>
                <a:off x="3937752" y="2212760"/>
                <a:ext cx="1657564" cy="275433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0" name="Group 37"/>
              <p:cNvGrpSpPr/>
              <p:nvPr/>
            </p:nvGrpSpPr>
            <p:grpSpPr>
              <a:xfrm>
                <a:off x="3421649" y="2074410"/>
                <a:ext cx="528307" cy="2971944"/>
                <a:chOff x="3442149" y="2111405"/>
                <a:chExt cx="528307" cy="2904541"/>
              </a:xfrm>
            </p:grpSpPr>
            <p:sp>
              <p:nvSpPr>
                <p:cNvPr id="144" name="Rectangle 143"/>
                <p:cNvSpPr/>
                <p:nvPr/>
              </p:nvSpPr>
              <p:spPr>
                <a:xfrm rot="16200000">
                  <a:off x="2937505" y="3456258"/>
                  <a:ext cx="1305451" cy="29616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100" dirty="0" smtClean="0"/>
                    <a:t>Relative Intensity</a:t>
                  </a:r>
                  <a:endParaRPr lang="en-US" sz="1100" dirty="0"/>
                </a:p>
              </p:txBody>
            </p:sp>
            <p:cxnSp>
              <p:nvCxnSpPr>
                <p:cNvPr id="145" name="Straight Connector 144"/>
                <p:cNvCxnSpPr/>
                <p:nvPr/>
              </p:nvCxnSpPr>
              <p:spPr>
                <a:xfrm>
                  <a:off x="3886200" y="4939250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Straight Connector 145"/>
                <p:cNvCxnSpPr/>
                <p:nvPr/>
              </p:nvCxnSpPr>
              <p:spPr>
                <a:xfrm>
                  <a:off x="3882172" y="3596328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7" name="Straight Connector 146"/>
                <p:cNvCxnSpPr/>
                <p:nvPr/>
              </p:nvCxnSpPr>
              <p:spPr>
                <a:xfrm>
                  <a:off x="3894256" y="2244341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8" name="Straight Connector 147"/>
                <p:cNvCxnSpPr/>
                <p:nvPr/>
              </p:nvCxnSpPr>
              <p:spPr>
                <a:xfrm>
                  <a:off x="3882172" y="2910697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Straight Connector 148"/>
                <p:cNvCxnSpPr/>
                <p:nvPr/>
              </p:nvCxnSpPr>
              <p:spPr>
                <a:xfrm>
                  <a:off x="3882172" y="4273930"/>
                  <a:ext cx="762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0" name="Rectangle 149"/>
                <p:cNvSpPr/>
                <p:nvPr/>
              </p:nvSpPr>
              <p:spPr>
                <a:xfrm>
                  <a:off x="3650920" y="3450610"/>
                  <a:ext cx="29527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1200" dirty="0" smtClean="0"/>
                    <a:t>%</a:t>
                  </a:r>
                  <a:endParaRPr lang="en-US" sz="1200" dirty="0"/>
                </a:p>
              </p:txBody>
            </p:sp>
            <p:sp>
              <p:nvSpPr>
                <p:cNvPr id="151" name="Rectangle 150"/>
                <p:cNvSpPr/>
                <p:nvPr/>
              </p:nvSpPr>
              <p:spPr>
                <a:xfrm>
                  <a:off x="3710865" y="4800502"/>
                  <a:ext cx="235962" cy="21544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800" dirty="0" smtClean="0"/>
                    <a:t>0</a:t>
                  </a:r>
                  <a:endParaRPr lang="en-US" sz="800" dirty="0"/>
                </a:p>
              </p:txBody>
            </p:sp>
            <p:sp>
              <p:nvSpPr>
                <p:cNvPr id="152" name="Rectangle 151"/>
                <p:cNvSpPr/>
                <p:nvPr/>
              </p:nvSpPr>
              <p:spPr>
                <a:xfrm>
                  <a:off x="3587622" y="2111405"/>
                  <a:ext cx="338554" cy="21544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sz="800" dirty="0" smtClean="0"/>
                    <a:t>100</a:t>
                  </a:r>
                  <a:endParaRPr lang="en-US" sz="800" dirty="0"/>
                </a:p>
              </p:txBody>
            </p:sp>
          </p:grpSp>
          <p:sp>
            <p:nvSpPr>
              <p:cNvPr id="141" name="TextBox 140"/>
              <p:cNvSpPr txBox="1"/>
              <p:nvPr/>
            </p:nvSpPr>
            <p:spPr>
              <a:xfrm>
                <a:off x="4072435" y="4930100"/>
                <a:ext cx="405047" cy="262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973</a:t>
                </a:r>
                <a:endParaRPr lang="en-US" sz="900" dirty="0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4556666" y="4935446"/>
                <a:ext cx="405047" cy="262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975</a:t>
                </a:r>
                <a:endParaRPr lang="en-US" sz="900" dirty="0"/>
              </a:p>
            </p:txBody>
          </p:sp>
          <p:sp>
            <p:nvSpPr>
              <p:cNvPr id="143" name="TextBox 142"/>
              <p:cNvSpPr txBox="1"/>
              <p:nvPr/>
            </p:nvSpPr>
            <p:spPr>
              <a:xfrm>
                <a:off x="5051146" y="4940793"/>
                <a:ext cx="405047" cy="262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977</a:t>
                </a:r>
                <a:endParaRPr lang="en-US" sz="900" dirty="0"/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4634001" y="5122575"/>
              <a:ext cx="767993" cy="3861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HEK293</a:t>
              </a:r>
              <a:endParaRPr lang="en-US" sz="1200" b="1" dirty="0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3769563" y="5122575"/>
              <a:ext cx="746217" cy="3861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Snu398</a:t>
              </a:r>
              <a:endParaRPr lang="en-US" sz="1200" b="1" dirty="0"/>
            </a:p>
          </p:txBody>
        </p:sp>
      </p:grpSp>
      <p:sp>
        <p:nvSpPr>
          <p:cNvPr id="153" name="Rectangle 152"/>
          <p:cNvSpPr/>
          <p:nvPr/>
        </p:nvSpPr>
        <p:spPr>
          <a:xfrm>
            <a:off x="4724400" y="359988"/>
            <a:ext cx="2147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LLIVSNPVDILTYVAWK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Chart 30"/>
          <p:cNvGraphicFramePr/>
          <p:nvPr/>
        </p:nvGraphicFramePr>
        <p:xfrm>
          <a:off x="308096" y="4120262"/>
          <a:ext cx="2978834" cy="25814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498517" y="132812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LDHA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1503326" y="2257764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LDHB</a:t>
            </a:r>
            <a:endParaRPr lang="en-US" sz="1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218" y="-18528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3218" y="3813286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C</a:t>
            </a:r>
            <a:endParaRPr lang="en-US" sz="20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3657593" y="3813286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D</a:t>
            </a:r>
            <a:endParaRPr lang="en-US" sz="2000" b="1" dirty="0"/>
          </a:p>
        </p:txBody>
      </p:sp>
      <p:pic>
        <p:nvPicPr>
          <p:cNvPr id="75" name="Picture 74" descr="LDHA.tif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rcRect l="58446" t="70024" r="16760" b="10903"/>
          <a:stretch>
            <a:fillRect/>
          </a:stretch>
        </p:blipFill>
        <p:spPr>
          <a:xfrm>
            <a:off x="281154" y="856350"/>
            <a:ext cx="2569751" cy="458883"/>
          </a:xfrm>
          <a:prstGeom prst="rect">
            <a:avLst/>
          </a:prstGeom>
          <a:ln>
            <a:noFill/>
          </a:ln>
        </p:spPr>
      </p:pic>
      <p:sp>
        <p:nvSpPr>
          <p:cNvPr id="76" name="TextBox 75"/>
          <p:cNvSpPr txBox="1"/>
          <p:nvPr/>
        </p:nvSpPr>
        <p:spPr>
          <a:xfrm rot="19040727">
            <a:off x="2533130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Snu398</a:t>
            </a:r>
            <a:endParaRPr lang="en-US" sz="1100" dirty="0"/>
          </a:p>
        </p:txBody>
      </p:sp>
      <p:sp>
        <p:nvSpPr>
          <p:cNvPr id="77" name="TextBox 76"/>
          <p:cNvSpPr txBox="1"/>
          <p:nvPr/>
        </p:nvSpPr>
        <p:spPr>
          <a:xfrm rot="19040727">
            <a:off x="468685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MDA-MB-453</a:t>
            </a:r>
            <a:endParaRPr lang="en-US" sz="1100" dirty="0"/>
          </a:p>
        </p:txBody>
      </p:sp>
      <p:sp>
        <p:nvSpPr>
          <p:cNvPr id="78" name="TextBox 77"/>
          <p:cNvSpPr txBox="1"/>
          <p:nvPr/>
        </p:nvSpPr>
        <p:spPr>
          <a:xfrm rot="19040727">
            <a:off x="1652294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MiaPaCa-2</a:t>
            </a:r>
            <a:endParaRPr lang="en-US" sz="1100" dirty="0"/>
          </a:p>
        </p:txBody>
      </p:sp>
      <p:sp>
        <p:nvSpPr>
          <p:cNvPr id="79" name="TextBox 78"/>
          <p:cNvSpPr txBox="1"/>
          <p:nvPr/>
        </p:nvSpPr>
        <p:spPr>
          <a:xfrm rot="19040727">
            <a:off x="1068857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NCI-H1395</a:t>
            </a:r>
            <a:endParaRPr lang="en-US" sz="1100" dirty="0"/>
          </a:p>
        </p:txBody>
      </p:sp>
      <p:sp>
        <p:nvSpPr>
          <p:cNvPr id="80" name="TextBox 79"/>
          <p:cNvSpPr txBox="1"/>
          <p:nvPr/>
        </p:nvSpPr>
        <p:spPr>
          <a:xfrm rot="19040727">
            <a:off x="778066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Snu423</a:t>
            </a:r>
            <a:endParaRPr lang="en-US" sz="1100" dirty="0"/>
          </a:p>
        </p:txBody>
      </p:sp>
      <p:sp>
        <p:nvSpPr>
          <p:cNvPr id="82" name="TextBox 81"/>
          <p:cNvSpPr txBox="1"/>
          <p:nvPr/>
        </p:nvSpPr>
        <p:spPr>
          <a:xfrm rot="19040727">
            <a:off x="2816535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U251</a:t>
            </a:r>
            <a:endParaRPr lang="en-US" sz="1100" dirty="0"/>
          </a:p>
        </p:txBody>
      </p:sp>
      <p:sp>
        <p:nvSpPr>
          <p:cNvPr id="83" name="TextBox 82"/>
          <p:cNvSpPr txBox="1"/>
          <p:nvPr/>
        </p:nvSpPr>
        <p:spPr>
          <a:xfrm rot="19040727">
            <a:off x="174100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A2780</a:t>
            </a:r>
            <a:endParaRPr lang="en-US" sz="1100" dirty="0"/>
          </a:p>
        </p:txBody>
      </p:sp>
      <p:sp>
        <p:nvSpPr>
          <p:cNvPr id="84" name="TextBox 83"/>
          <p:cNvSpPr txBox="1"/>
          <p:nvPr/>
        </p:nvSpPr>
        <p:spPr>
          <a:xfrm rot="19040727">
            <a:off x="1381807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Cal-27</a:t>
            </a:r>
            <a:endParaRPr lang="en-US" sz="1100" dirty="0"/>
          </a:p>
        </p:txBody>
      </p:sp>
      <p:sp>
        <p:nvSpPr>
          <p:cNvPr id="85" name="TextBox 84"/>
          <p:cNvSpPr txBox="1"/>
          <p:nvPr/>
        </p:nvSpPr>
        <p:spPr>
          <a:xfrm rot="19040727">
            <a:off x="1950211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HepG2</a:t>
            </a:r>
            <a:endParaRPr lang="en-US" sz="1100" dirty="0"/>
          </a:p>
        </p:txBody>
      </p:sp>
      <p:sp>
        <p:nvSpPr>
          <p:cNvPr id="86" name="TextBox 85"/>
          <p:cNvSpPr txBox="1"/>
          <p:nvPr/>
        </p:nvSpPr>
        <p:spPr>
          <a:xfrm rot="19040727">
            <a:off x="2255069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786-O</a:t>
            </a:r>
            <a:endParaRPr lang="en-US" sz="1100" dirty="0"/>
          </a:p>
        </p:txBody>
      </p:sp>
      <p:pic>
        <p:nvPicPr>
          <p:cNvPr id="87" name="Picture 86" descr="LDHB actin.tif"/>
          <p:cNvPicPr>
            <a:picLocks/>
          </p:cNvPicPr>
          <p:nvPr/>
        </p:nvPicPr>
        <p:blipFill>
          <a:blip r:embed="rId4" cstate="print">
            <a:lum bright="-10000" contrast="20000"/>
          </a:blip>
          <a:srcRect l="12169" t="73593" r="63772" b="17491"/>
          <a:stretch>
            <a:fillRect/>
          </a:stretch>
        </p:blipFill>
        <p:spPr>
          <a:xfrm>
            <a:off x="281154" y="1794184"/>
            <a:ext cx="2569464" cy="457200"/>
          </a:xfrm>
          <a:prstGeom prst="rect">
            <a:avLst/>
          </a:prstGeom>
          <a:ln>
            <a:noFill/>
          </a:ln>
        </p:spPr>
      </p:pic>
      <p:sp>
        <p:nvSpPr>
          <p:cNvPr id="91" name="TextBox 90"/>
          <p:cNvSpPr txBox="1"/>
          <p:nvPr/>
        </p:nvSpPr>
        <p:spPr>
          <a:xfrm rot="16200000">
            <a:off x="-187791" y="4898449"/>
            <a:ext cx="724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LDHA, </a:t>
            </a:r>
            <a:r>
              <a:rPr lang="en-US" sz="1000" b="1" dirty="0" err="1" smtClean="0">
                <a:latin typeface="Symbol" pitchFamily="18" charset="2"/>
              </a:rPr>
              <a:t>m</a:t>
            </a:r>
            <a:r>
              <a:rPr lang="en-US" sz="1000" b="1" dirty="0" err="1" smtClean="0"/>
              <a:t>M</a:t>
            </a:r>
            <a:endParaRPr lang="en-US" sz="1000" b="1" dirty="0"/>
          </a:p>
        </p:txBody>
      </p:sp>
      <p:pic>
        <p:nvPicPr>
          <p:cNvPr id="92" name="Picture 91" descr="LDHB actin.tif"/>
          <p:cNvPicPr>
            <a:picLocks/>
          </p:cNvPicPr>
          <p:nvPr/>
        </p:nvPicPr>
        <p:blipFill>
          <a:blip r:embed="rId4" cstate="print">
            <a:lum bright="-10000" contrast="20000"/>
          </a:blip>
          <a:srcRect l="58447" t="64562" r="17290" b="19780"/>
          <a:stretch>
            <a:fillRect/>
          </a:stretch>
        </p:blipFill>
        <p:spPr>
          <a:xfrm>
            <a:off x="281154" y="2699657"/>
            <a:ext cx="2569464" cy="457881"/>
          </a:xfrm>
          <a:prstGeom prst="rect">
            <a:avLst/>
          </a:prstGeom>
          <a:ln>
            <a:noFill/>
          </a:ln>
        </p:spPr>
      </p:pic>
      <p:sp>
        <p:nvSpPr>
          <p:cNvPr id="94" name="TextBox 93"/>
          <p:cNvSpPr txBox="1"/>
          <p:nvPr/>
        </p:nvSpPr>
        <p:spPr>
          <a:xfrm>
            <a:off x="1436000" y="3237744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</a:t>
            </a:r>
            <a:r>
              <a:rPr lang="en-US" sz="1600" b="1" dirty="0" err="1" smtClean="0"/>
              <a:t>actin</a:t>
            </a:r>
            <a:endParaRPr lang="en-US" sz="16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910433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</a:t>
            </a:r>
            <a:r>
              <a:rPr lang="en-US" b="1" dirty="0" smtClean="0">
                <a:latin typeface="Arial"/>
                <a:cs typeface="Arial"/>
              </a:rPr>
              <a:t>S4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867105" y="7553884"/>
            <a:ext cx="4571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7=0</a:t>
            </a:r>
            <a:endParaRPr lang="en-US" sz="14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596818" y="755388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3714258" y="755388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052031" y="8040654"/>
            <a:ext cx="7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LDHA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493829" y="755388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2</a:t>
            </a:r>
            <a:endParaRPr lang="en-US" sz="14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1298691" y="755388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3</a:t>
            </a:r>
            <a:endParaRPr lang="en-US" sz="1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2070216" y="7553884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4</a:t>
            </a:r>
            <a:endParaRPr lang="en-US" sz="1400" b="1" dirty="0"/>
          </a:p>
        </p:txBody>
      </p:sp>
      <p:sp>
        <p:nvSpPr>
          <p:cNvPr id="41" name="Rectangle 40"/>
          <p:cNvSpPr/>
          <p:nvPr/>
        </p:nvSpPr>
        <p:spPr>
          <a:xfrm>
            <a:off x="216965" y="8435798"/>
            <a:ext cx="5131048" cy="140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83628" y="7854776"/>
            <a:ext cx="5672138" cy="1401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2705460" y="7834800"/>
            <a:ext cx="81545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638059" y="7834800"/>
            <a:ext cx="6778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55705" y="7834800"/>
            <a:ext cx="81005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103429" y="7834800"/>
            <a:ext cx="74337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1941202" y="7834800"/>
            <a:ext cx="6771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Left Brace 47"/>
          <p:cNvSpPr/>
          <p:nvPr/>
        </p:nvSpPr>
        <p:spPr>
          <a:xfrm rot="5400000">
            <a:off x="4224067" y="5792459"/>
            <a:ext cx="292075" cy="3358147"/>
          </a:xfrm>
          <a:prstGeom prst="leftBrace">
            <a:avLst>
              <a:gd name="adj1" fmla="val 8333"/>
              <a:gd name="adj2" fmla="val 4960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3936602" y="7010960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trxn</a:t>
            </a:r>
            <a:r>
              <a:rPr lang="en-US" sz="1400" b="1" dirty="0" smtClean="0"/>
              <a:t> 2, days</a:t>
            </a:r>
            <a:endParaRPr lang="en-US" sz="1400" b="1" dirty="0"/>
          </a:p>
        </p:txBody>
      </p:sp>
      <p:sp>
        <p:nvSpPr>
          <p:cNvPr id="50" name="Left Brace 49"/>
          <p:cNvSpPr/>
          <p:nvPr/>
        </p:nvSpPr>
        <p:spPr>
          <a:xfrm rot="5400000">
            <a:off x="1712249" y="5887361"/>
            <a:ext cx="319369" cy="3195638"/>
          </a:xfrm>
          <a:prstGeom prst="leftBrace">
            <a:avLst>
              <a:gd name="adj1" fmla="val 8333"/>
              <a:gd name="adj2" fmla="val 4960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962595" y="6983664"/>
            <a:ext cx="10442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trxn</a:t>
            </a:r>
            <a:r>
              <a:rPr lang="en-US" sz="1400" b="1" dirty="0" smtClean="0"/>
              <a:t> 1, days</a:t>
            </a:r>
            <a:endParaRPr lang="en-US" sz="1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6161212" y="7578906"/>
            <a:ext cx="7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WB</a:t>
            </a:r>
            <a:endParaRPr lang="en-US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740201" y="8450080"/>
            <a:ext cx="5277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+             +             +               +               +            +             +</a:t>
            </a:r>
            <a:endParaRPr lang="en-US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086150" y="8466011"/>
            <a:ext cx="911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LDHAsi</a:t>
            </a:r>
            <a:endParaRPr lang="en-US" sz="1400" b="1" dirty="0"/>
          </a:p>
        </p:txBody>
      </p:sp>
      <p:pic>
        <p:nvPicPr>
          <p:cNvPr id="55" name="Picture 2" descr="C:\Documents and Settings\jb131902\Desktop\Picture1 v2.TIF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</a:blip>
          <a:srcRect t="55026" r="21270" b="16292"/>
          <a:stretch>
            <a:fillRect/>
          </a:stretch>
        </p:blipFill>
        <p:spPr bwMode="auto">
          <a:xfrm>
            <a:off x="166994" y="7988333"/>
            <a:ext cx="3384645" cy="516341"/>
          </a:xfrm>
          <a:prstGeom prst="rect">
            <a:avLst/>
          </a:prstGeom>
          <a:noFill/>
        </p:spPr>
      </p:pic>
      <p:sp>
        <p:nvSpPr>
          <p:cNvPr id="56" name="TextBox 55"/>
          <p:cNvSpPr txBox="1"/>
          <p:nvPr/>
        </p:nvSpPr>
        <p:spPr>
          <a:xfrm>
            <a:off x="5499846" y="7556160"/>
            <a:ext cx="2760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7</a:t>
            </a:r>
            <a:endParaRPr lang="en-US" sz="1400" b="1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5259870" y="7837076"/>
            <a:ext cx="7233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425082" y="7834800"/>
            <a:ext cx="72333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Picture 61" descr="LDHA.tif"/>
          <p:cNvPicPr>
            <a:picLocks noChangeAspect="1"/>
          </p:cNvPicPr>
          <p:nvPr/>
        </p:nvPicPr>
        <p:blipFill>
          <a:blip r:embed="rId6" cstate="print">
            <a:lum bright="-20000"/>
          </a:blip>
          <a:srcRect l="75393" t="37484" r="6387" b="50509"/>
          <a:stretch>
            <a:fillRect/>
          </a:stretch>
        </p:blipFill>
        <p:spPr>
          <a:xfrm flipH="1">
            <a:off x="5150491" y="7989554"/>
            <a:ext cx="816922" cy="521208"/>
          </a:xfrm>
          <a:prstGeom prst="rect">
            <a:avLst/>
          </a:prstGeom>
        </p:spPr>
      </p:pic>
      <p:pic>
        <p:nvPicPr>
          <p:cNvPr id="63" name="Picture 62" descr="LDHA.tif"/>
          <p:cNvPicPr>
            <a:picLocks noChangeAspect="1"/>
          </p:cNvPicPr>
          <p:nvPr/>
        </p:nvPicPr>
        <p:blipFill>
          <a:blip r:embed="rId6" cstate="print">
            <a:lum bright="-20000"/>
          </a:blip>
          <a:srcRect l="64251" t="10188" r="24322" b="79207"/>
          <a:stretch>
            <a:fillRect/>
          </a:stretch>
        </p:blipFill>
        <p:spPr>
          <a:xfrm flipH="1">
            <a:off x="3554515" y="7988333"/>
            <a:ext cx="828359" cy="521208"/>
          </a:xfrm>
          <a:prstGeom prst="rect">
            <a:avLst/>
          </a:prstGeom>
        </p:spPr>
      </p:pic>
      <p:pic>
        <p:nvPicPr>
          <p:cNvPr id="64" name="Picture 63" descr="LDHA.tif"/>
          <p:cNvPicPr>
            <a:picLocks noChangeAspect="1"/>
          </p:cNvPicPr>
          <p:nvPr/>
        </p:nvPicPr>
        <p:blipFill>
          <a:blip r:embed="rId6" cstate="print">
            <a:lum bright="-20000"/>
          </a:blip>
          <a:srcRect l="30146" t="10101" r="58399" b="77903"/>
          <a:stretch>
            <a:fillRect/>
          </a:stretch>
        </p:blipFill>
        <p:spPr>
          <a:xfrm flipH="1">
            <a:off x="4358984" y="7989872"/>
            <a:ext cx="793261" cy="521208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23218" y="6953072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</a:t>
            </a:r>
            <a:endParaRPr lang="en-US" sz="2000" b="1" dirty="0"/>
          </a:p>
        </p:txBody>
      </p:sp>
      <p:sp>
        <p:nvSpPr>
          <p:cNvPr id="70" name="TextBox 69"/>
          <p:cNvSpPr txBox="1"/>
          <p:nvPr/>
        </p:nvSpPr>
        <p:spPr>
          <a:xfrm rot="19040727">
            <a:off x="3800782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HepG2</a:t>
            </a:r>
            <a:endParaRPr lang="en-US" sz="1100" dirty="0"/>
          </a:p>
        </p:txBody>
      </p:sp>
      <p:sp>
        <p:nvSpPr>
          <p:cNvPr id="71" name="TextBox 70"/>
          <p:cNvSpPr txBox="1"/>
          <p:nvPr/>
        </p:nvSpPr>
        <p:spPr>
          <a:xfrm rot="19040727">
            <a:off x="4193577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Kidney</a:t>
            </a:r>
            <a:endParaRPr lang="en-US" sz="1100" dirty="0"/>
          </a:p>
        </p:txBody>
      </p:sp>
      <p:sp>
        <p:nvSpPr>
          <p:cNvPr id="72" name="TextBox 71"/>
          <p:cNvSpPr txBox="1"/>
          <p:nvPr/>
        </p:nvSpPr>
        <p:spPr>
          <a:xfrm rot="19040727">
            <a:off x="4552803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Melanoma</a:t>
            </a:r>
            <a:endParaRPr lang="en-US" sz="1100" dirty="0"/>
          </a:p>
        </p:txBody>
      </p:sp>
      <p:sp>
        <p:nvSpPr>
          <p:cNvPr id="74" name="TextBox 73"/>
          <p:cNvSpPr txBox="1"/>
          <p:nvPr/>
        </p:nvSpPr>
        <p:spPr>
          <a:xfrm rot="19040727">
            <a:off x="4986870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Liver</a:t>
            </a:r>
            <a:endParaRPr lang="en-US" sz="1100" dirty="0"/>
          </a:p>
        </p:txBody>
      </p:sp>
      <p:sp>
        <p:nvSpPr>
          <p:cNvPr id="89" name="TextBox 88"/>
          <p:cNvSpPr txBox="1"/>
          <p:nvPr/>
        </p:nvSpPr>
        <p:spPr>
          <a:xfrm rot="19040727">
            <a:off x="5348368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Colon</a:t>
            </a:r>
            <a:endParaRPr lang="en-US" sz="1100" dirty="0"/>
          </a:p>
        </p:txBody>
      </p:sp>
      <p:sp>
        <p:nvSpPr>
          <p:cNvPr id="90" name="TextBox 89"/>
          <p:cNvSpPr txBox="1"/>
          <p:nvPr/>
        </p:nvSpPr>
        <p:spPr>
          <a:xfrm rot="19040727">
            <a:off x="5723681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Pancreas</a:t>
            </a:r>
            <a:endParaRPr lang="en-US" sz="1100" dirty="0"/>
          </a:p>
        </p:txBody>
      </p:sp>
      <p:sp>
        <p:nvSpPr>
          <p:cNvPr id="93" name="TextBox 92"/>
          <p:cNvSpPr txBox="1"/>
          <p:nvPr/>
        </p:nvSpPr>
        <p:spPr>
          <a:xfrm rot="19040727">
            <a:off x="6130989" y="262670"/>
            <a:ext cx="1219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Breast</a:t>
            </a:r>
            <a:endParaRPr lang="en-US" sz="1100" dirty="0"/>
          </a:p>
        </p:txBody>
      </p:sp>
      <p:sp>
        <p:nvSpPr>
          <p:cNvPr id="95" name="TextBox 94"/>
          <p:cNvSpPr txBox="1"/>
          <p:nvPr/>
        </p:nvSpPr>
        <p:spPr>
          <a:xfrm>
            <a:off x="4897167" y="1328129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LDHA</a:t>
            </a:r>
            <a:endParaRPr lang="en-US" sz="1600" b="1" dirty="0"/>
          </a:p>
        </p:txBody>
      </p:sp>
      <p:sp>
        <p:nvSpPr>
          <p:cNvPr id="96" name="TextBox 95"/>
          <p:cNvSpPr txBox="1"/>
          <p:nvPr/>
        </p:nvSpPr>
        <p:spPr>
          <a:xfrm>
            <a:off x="4834650" y="3237744"/>
            <a:ext cx="780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Symbol" pitchFamily="18" charset="2"/>
              </a:rPr>
              <a:t>b</a:t>
            </a:r>
            <a:r>
              <a:rPr lang="en-US" sz="1600" b="1" dirty="0" smtClean="0"/>
              <a:t>-</a:t>
            </a:r>
            <a:r>
              <a:rPr lang="en-US" sz="1600" b="1" dirty="0" err="1" smtClean="0"/>
              <a:t>actin</a:t>
            </a:r>
            <a:endParaRPr lang="en-US" sz="1600" b="1" dirty="0"/>
          </a:p>
        </p:txBody>
      </p:sp>
      <p:sp>
        <p:nvSpPr>
          <p:cNvPr id="98" name="TextBox 97"/>
          <p:cNvSpPr txBox="1"/>
          <p:nvPr/>
        </p:nvSpPr>
        <p:spPr>
          <a:xfrm>
            <a:off x="4901976" y="2257764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LDHB</a:t>
            </a:r>
            <a:endParaRPr lang="en-US" sz="1600" b="1" dirty="0"/>
          </a:p>
        </p:txBody>
      </p:sp>
      <p:sp>
        <p:nvSpPr>
          <p:cNvPr id="100" name="TextBox 99"/>
          <p:cNvSpPr txBox="1"/>
          <p:nvPr/>
        </p:nvSpPr>
        <p:spPr>
          <a:xfrm rot="16200000">
            <a:off x="3645796" y="4898449"/>
            <a:ext cx="724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LDHA, </a:t>
            </a:r>
            <a:r>
              <a:rPr lang="en-US" sz="1000" b="1" dirty="0" err="1" smtClean="0">
                <a:latin typeface="Symbol" pitchFamily="18" charset="2"/>
              </a:rPr>
              <a:t>m</a:t>
            </a:r>
            <a:r>
              <a:rPr lang="en-US" sz="1000" b="1" dirty="0" err="1" smtClean="0"/>
              <a:t>M</a:t>
            </a:r>
            <a:endParaRPr lang="en-US" sz="1000" b="1" dirty="0"/>
          </a:p>
        </p:txBody>
      </p:sp>
      <p:sp>
        <p:nvSpPr>
          <p:cNvPr id="101" name="TextBox 100"/>
          <p:cNvSpPr txBox="1"/>
          <p:nvPr/>
        </p:nvSpPr>
        <p:spPr>
          <a:xfrm>
            <a:off x="3804190" y="0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  <p:grpSp>
        <p:nvGrpSpPr>
          <p:cNvPr id="116" name="Group 115"/>
          <p:cNvGrpSpPr/>
          <p:nvPr/>
        </p:nvGrpSpPr>
        <p:grpSpPr>
          <a:xfrm>
            <a:off x="3765549" y="856350"/>
            <a:ext cx="2871336" cy="463543"/>
            <a:chOff x="3708399" y="3546482"/>
            <a:chExt cx="2871336" cy="463543"/>
          </a:xfrm>
        </p:grpSpPr>
        <p:pic>
          <p:nvPicPr>
            <p:cNvPr id="102" name="Picture 101" descr="LDHA.jpg"/>
            <p:cNvPicPr>
              <a:picLocks/>
            </p:cNvPicPr>
            <p:nvPr/>
          </p:nvPicPr>
          <p:blipFill>
            <a:blip r:embed="rId7" cstate="print">
              <a:lum bright="-20000"/>
            </a:blip>
            <a:srcRect l="7517" t="15088" r="60432" b="5454"/>
            <a:stretch>
              <a:fillRect/>
            </a:stretch>
          </p:blipFill>
          <p:spPr>
            <a:xfrm>
              <a:off x="3708399" y="3548750"/>
              <a:ext cx="1304248" cy="45719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3" name="Picture 102" descr="LDHA.jpg"/>
            <p:cNvPicPr>
              <a:picLocks/>
            </p:cNvPicPr>
            <p:nvPr/>
          </p:nvPicPr>
          <p:blipFill>
            <a:blip r:embed="rId7" cstate="print">
              <a:lum bright="-20000"/>
            </a:blip>
            <a:srcRect l="49391" t="15088" r="41530" b="4744"/>
            <a:stretch>
              <a:fillRect/>
            </a:stretch>
          </p:blipFill>
          <p:spPr>
            <a:xfrm>
              <a:off x="5007429" y="3548750"/>
              <a:ext cx="369434" cy="461275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4" name="Picture 103" descr="LDHA.jpg"/>
            <p:cNvPicPr>
              <a:picLocks/>
            </p:cNvPicPr>
            <p:nvPr/>
          </p:nvPicPr>
          <p:blipFill>
            <a:blip r:embed="rId7" cstate="print">
              <a:lum bright="-20000"/>
            </a:blip>
            <a:srcRect l="68927" t="15088" r="1468" b="4192"/>
            <a:stretch>
              <a:fillRect/>
            </a:stretch>
          </p:blipFill>
          <p:spPr>
            <a:xfrm>
              <a:off x="5375050" y="3546482"/>
              <a:ext cx="1204685" cy="4572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13" name="Group 112"/>
          <p:cNvGrpSpPr/>
          <p:nvPr/>
        </p:nvGrpSpPr>
        <p:grpSpPr>
          <a:xfrm>
            <a:off x="3767995" y="1794185"/>
            <a:ext cx="2871216" cy="452809"/>
            <a:chOff x="443772" y="3756335"/>
            <a:chExt cx="2116910" cy="452809"/>
          </a:xfrm>
        </p:grpSpPr>
        <p:pic>
          <p:nvPicPr>
            <p:cNvPr id="105" name="Picture 104" descr="LDHB.jpg"/>
            <p:cNvPicPr>
              <a:picLocks/>
            </p:cNvPicPr>
            <p:nvPr/>
          </p:nvPicPr>
          <p:blipFill>
            <a:blip r:embed="rId8" cstate="print">
              <a:lum bright="-20000"/>
            </a:blip>
            <a:srcRect l="5553" r="61198" b="4770"/>
            <a:stretch>
              <a:fillRect/>
            </a:stretch>
          </p:blipFill>
          <p:spPr>
            <a:xfrm>
              <a:off x="443772" y="3756335"/>
              <a:ext cx="949599" cy="452808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7" name="Picture 106" descr="LDHB.jpg"/>
            <p:cNvPicPr>
              <a:picLocks/>
            </p:cNvPicPr>
            <p:nvPr/>
          </p:nvPicPr>
          <p:blipFill>
            <a:blip r:embed="rId8" cstate="print">
              <a:lum bright="-20000"/>
            </a:blip>
            <a:srcRect l="69801" b="4769"/>
            <a:stretch>
              <a:fillRect/>
            </a:stretch>
          </p:blipFill>
          <p:spPr>
            <a:xfrm>
              <a:off x="1698172" y="3756335"/>
              <a:ext cx="862510" cy="452809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9" name="Picture 108" descr="LDHB.jpg"/>
            <p:cNvPicPr>
              <a:picLocks/>
            </p:cNvPicPr>
            <p:nvPr/>
          </p:nvPicPr>
          <p:blipFill>
            <a:blip r:embed="rId8" cstate="print">
              <a:lum bright="-20000"/>
            </a:blip>
            <a:srcRect l="48457" r="39855" b="4770"/>
            <a:stretch>
              <a:fillRect/>
            </a:stretch>
          </p:blipFill>
          <p:spPr>
            <a:xfrm>
              <a:off x="1393371" y="3756335"/>
              <a:ext cx="333829" cy="45280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15" name="Group 114"/>
          <p:cNvGrpSpPr/>
          <p:nvPr/>
        </p:nvGrpSpPr>
        <p:grpSpPr>
          <a:xfrm>
            <a:off x="3786593" y="2716357"/>
            <a:ext cx="2871216" cy="458788"/>
            <a:chOff x="1633944" y="2489200"/>
            <a:chExt cx="2142533" cy="458788"/>
          </a:xfrm>
        </p:grpSpPr>
        <p:pic>
          <p:nvPicPr>
            <p:cNvPr id="110" name="Picture 109" descr="Beta-Actin_1.jpg"/>
            <p:cNvPicPr>
              <a:picLocks/>
            </p:cNvPicPr>
            <p:nvPr/>
          </p:nvPicPr>
          <p:blipFill>
            <a:blip r:embed="rId9" cstate="print">
              <a:lum bright="-20000"/>
            </a:blip>
            <a:srcRect l="8188" t="13801" r="60479" b="35876"/>
            <a:stretch>
              <a:fillRect/>
            </a:stretch>
          </p:blipFill>
          <p:spPr>
            <a:xfrm>
              <a:off x="1633944" y="2489200"/>
              <a:ext cx="920570" cy="4572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1" name="Picture 110" descr="Beta-Actin_1.jpg"/>
            <p:cNvPicPr>
              <a:picLocks/>
            </p:cNvPicPr>
            <p:nvPr/>
          </p:nvPicPr>
          <p:blipFill>
            <a:blip r:embed="rId9" cstate="print">
              <a:lum bright="-20000"/>
            </a:blip>
            <a:srcRect l="48359" t="13801" r="41267" b="35725"/>
            <a:stretch>
              <a:fillRect/>
            </a:stretch>
          </p:blipFill>
          <p:spPr>
            <a:xfrm>
              <a:off x="2538413" y="2489425"/>
              <a:ext cx="304800" cy="45856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2" name="Picture 111" descr="Beta-Actin_1.jpg"/>
            <p:cNvPicPr>
              <a:picLocks/>
            </p:cNvPicPr>
            <p:nvPr/>
          </p:nvPicPr>
          <p:blipFill>
            <a:blip r:embed="rId9" cstate="print">
              <a:lum bright="-20000"/>
            </a:blip>
            <a:srcRect l="68235" t="13801" b="36427"/>
            <a:stretch>
              <a:fillRect/>
            </a:stretch>
          </p:blipFill>
          <p:spPr>
            <a:xfrm>
              <a:off x="2843212" y="2491014"/>
              <a:ext cx="933265" cy="452211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17" name="Chart 116"/>
          <p:cNvGraphicFramePr/>
          <p:nvPr/>
        </p:nvGraphicFramePr>
        <p:xfrm>
          <a:off x="3990975" y="4057649"/>
          <a:ext cx="2681287" cy="2590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88" name="Picture 87" descr="LDHA.tif"/>
          <p:cNvPicPr>
            <a:picLocks noChangeAspect="1"/>
          </p:cNvPicPr>
          <p:nvPr/>
        </p:nvPicPr>
        <p:blipFill>
          <a:blip r:embed="rId3" cstate="print">
            <a:lum bright="-10000" contrast="10000"/>
          </a:blip>
          <a:srcRect l="85517" t="70024" r="11782" b="10990"/>
          <a:stretch>
            <a:fillRect/>
          </a:stretch>
        </p:blipFill>
        <p:spPr>
          <a:xfrm>
            <a:off x="2843407" y="855438"/>
            <a:ext cx="279986" cy="456795"/>
          </a:xfrm>
          <a:prstGeom prst="rect">
            <a:avLst/>
          </a:prstGeom>
          <a:ln>
            <a:noFill/>
          </a:ln>
        </p:spPr>
      </p:pic>
      <p:pic>
        <p:nvPicPr>
          <p:cNvPr id="97" name="Picture 96" descr="LDHB actin.tif"/>
          <p:cNvPicPr>
            <a:picLocks/>
          </p:cNvPicPr>
          <p:nvPr/>
        </p:nvPicPr>
        <p:blipFill>
          <a:blip r:embed="rId4" cstate="print">
            <a:lum bright="-10000" contrast="20000"/>
          </a:blip>
          <a:srcRect l="38891" t="73593" r="58536" b="17393"/>
          <a:stretch>
            <a:fillRect/>
          </a:stretch>
        </p:blipFill>
        <p:spPr>
          <a:xfrm>
            <a:off x="2805112" y="1794185"/>
            <a:ext cx="283464" cy="457200"/>
          </a:xfrm>
          <a:prstGeom prst="rect">
            <a:avLst/>
          </a:prstGeom>
          <a:ln>
            <a:noFill/>
          </a:ln>
        </p:spPr>
      </p:pic>
      <p:pic>
        <p:nvPicPr>
          <p:cNvPr id="99" name="Picture 98" descr="LDHB actin.tif"/>
          <p:cNvPicPr>
            <a:picLocks/>
          </p:cNvPicPr>
          <p:nvPr/>
        </p:nvPicPr>
        <p:blipFill>
          <a:blip r:embed="rId4" cstate="print">
            <a:lum bright="-10000" contrast="20000"/>
          </a:blip>
          <a:srcRect l="85375" t="64562" r="11730" b="20268"/>
          <a:stretch>
            <a:fillRect/>
          </a:stretch>
        </p:blipFill>
        <p:spPr>
          <a:xfrm>
            <a:off x="2843218" y="2699655"/>
            <a:ext cx="283464" cy="457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42648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</a:t>
            </a:r>
            <a:r>
              <a:rPr lang="en-US" b="1" dirty="0" smtClean="0">
                <a:latin typeface="Arial"/>
                <a:cs typeface="Arial"/>
              </a:rPr>
              <a:t>S5</a:t>
            </a:r>
            <a:endParaRPr lang="en-US" b="1" dirty="0">
              <a:latin typeface="Arial"/>
              <a:cs typeface="Arial"/>
            </a:endParaRPr>
          </a:p>
        </p:txBody>
      </p:sp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0" y="161365"/>
          <a:ext cx="6615953" cy="7285982"/>
        </p:xfrm>
        <a:graphic>
          <a:graphicData uri="http://schemas.openxmlformats.org/presentationml/2006/ole">
            <p:oleObj spid="_x0000_s31746" name="Prism Project" r:id="rId3" imgW="4608000" imgH="5076000" progId="Prism5.Document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1250577" y="42774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 rot="16200000">
            <a:off x="228600" y="1691773"/>
            <a:ext cx="1644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FBP, </a:t>
            </a:r>
            <a:r>
              <a:rPr lang="en-US" sz="1400" b="1" dirty="0" err="1" smtClean="0"/>
              <a:t>nmol</a:t>
            </a:r>
            <a:r>
              <a:rPr lang="en-US" sz="1400" b="1" dirty="0" smtClean="0"/>
              <a:t>/</a:t>
            </a:r>
            <a:r>
              <a:rPr lang="en-US" sz="1400" b="1" dirty="0" err="1" smtClean="0"/>
              <a:t>mln</a:t>
            </a:r>
            <a:r>
              <a:rPr lang="en-US" sz="1400" b="1" dirty="0" smtClean="0"/>
              <a:t> cells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307681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DMSO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39353" y="3076819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1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61647" y="3076819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2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910433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</a:t>
            </a:r>
            <a:r>
              <a:rPr lang="en-US" b="1" dirty="0" smtClean="0">
                <a:latin typeface="Arial"/>
                <a:cs typeface="Arial"/>
              </a:rPr>
              <a:t>S6</a:t>
            </a:r>
            <a:endParaRPr lang="en-US" b="1" dirty="0">
              <a:latin typeface="Arial"/>
              <a:cs typeface="Arial"/>
            </a:endParaRPr>
          </a:p>
        </p:txBody>
      </p:sp>
      <p:graphicFrame>
        <p:nvGraphicFramePr>
          <p:cNvPr id="9" name="Chart 8"/>
          <p:cNvGraphicFramePr/>
          <p:nvPr/>
        </p:nvGraphicFramePr>
        <p:xfrm>
          <a:off x="1273627" y="440508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/>
          <p:cNvSpPr txBox="1"/>
          <p:nvPr/>
        </p:nvSpPr>
        <p:spPr>
          <a:xfrm rot="16200000">
            <a:off x="228601" y="5588854"/>
            <a:ext cx="16444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FBP, </a:t>
            </a:r>
            <a:r>
              <a:rPr lang="en-US" sz="1400" b="1" dirty="0" err="1" smtClean="0"/>
              <a:t>nmol</a:t>
            </a:r>
            <a:r>
              <a:rPr lang="en-US" sz="1400" b="1" dirty="0" smtClean="0"/>
              <a:t>/</a:t>
            </a:r>
            <a:r>
              <a:rPr lang="en-US" sz="1400" b="1" dirty="0" err="1" smtClean="0"/>
              <a:t>mln</a:t>
            </a:r>
            <a:r>
              <a:rPr lang="en-US" sz="1400" b="1" dirty="0" smtClean="0"/>
              <a:t> cells</a:t>
            </a:r>
            <a:endParaRPr lang="en-US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104568" y="6560455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&lt; 0.3 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057400" y="710452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DMSO</a:t>
            </a:r>
            <a:endParaRPr lang="en-US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39353" y="7104529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1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61647" y="7104529"/>
            <a:ext cx="7489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 smtClean="0"/>
              <a:t>Cmpd</a:t>
            </a:r>
            <a:r>
              <a:rPr lang="en-US" sz="1400" b="1" dirty="0" smtClean="0"/>
              <a:t> 2</a:t>
            </a:r>
            <a:endParaRPr lang="en-US" sz="1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82872" y="242724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7422" y="4393846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309563"/>
          <a:ext cx="6708775" cy="5199062"/>
        </p:xfrm>
        <a:graphic>
          <a:graphicData uri="http://schemas.openxmlformats.org/presentationml/2006/ole">
            <p:oleObj spid="_x0000_s2050" name="Prism Project" r:id="rId3" imgW="6876000" imgH="5328000" progId="Prism5.Document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900908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</a:t>
            </a:r>
            <a:r>
              <a:rPr lang="en-US" b="1" dirty="0" smtClean="0">
                <a:latin typeface="Arial"/>
                <a:cs typeface="Arial"/>
              </a:rPr>
              <a:t>S7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1588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685798" y="580571"/>
          <a:ext cx="4775202" cy="22787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-296524" y="1462978"/>
            <a:ext cx="1753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relative pathway activity</a:t>
            </a:r>
            <a:endParaRPr lang="en-US" sz="1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002353" y="331802"/>
            <a:ext cx="689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HepG2</a:t>
            </a:r>
            <a:endParaRPr lang="en-US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16159" y="331802"/>
            <a:ext cx="7360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Snu398</a:t>
            </a:r>
            <a:endParaRPr lang="en-US" sz="1400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3190025" y="725714"/>
            <a:ext cx="0" cy="1973943"/>
          </a:xfrm>
          <a:prstGeom prst="line">
            <a:avLst/>
          </a:prstGeom>
          <a:ln w="127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Picture1.png"/>
          <p:cNvPicPr>
            <a:picLocks/>
          </p:cNvPicPr>
          <p:nvPr/>
        </p:nvPicPr>
        <p:blipFill>
          <a:blip r:embed="rId4" cstate="print"/>
          <a:srcRect l="86352" t="25357" r="12575" b="65158"/>
          <a:stretch>
            <a:fillRect/>
          </a:stretch>
        </p:blipFill>
        <p:spPr>
          <a:xfrm rot="16200000">
            <a:off x="4856408" y="2808635"/>
            <a:ext cx="120701" cy="4114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711018" y="2344770"/>
            <a:ext cx="411480" cy="12001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711018" y="2567249"/>
            <a:ext cx="411480" cy="12001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711018" y="2760695"/>
            <a:ext cx="411480" cy="120015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1" name="TextBox 10"/>
          <p:cNvSpPr txBox="1"/>
          <p:nvPr/>
        </p:nvSpPr>
        <p:spPr>
          <a:xfrm>
            <a:off x="5234894" y="2266278"/>
            <a:ext cx="14144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pentose phosphate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34894" y="2459729"/>
            <a:ext cx="7837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glycolysis</a:t>
            </a:r>
            <a:endParaRPr lang="en-US" sz="1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34894" y="2682203"/>
            <a:ext cx="13983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fatty acid synthesis</a:t>
            </a:r>
            <a:endParaRPr lang="en-US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34894" y="2875876"/>
            <a:ext cx="110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/>
              <a:t>glutaminolysis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00908" y="8774668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Supplementary Figure </a:t>
            </a:r>
            <a:r>
              <a:rPr lang="en-US" b="1" dirty="0" smtClean="0">
                <a:latin typeface="Arial"/>
                <a:cs typeface="Arial"/>
              </a:rPr>
              <a:t>S8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8120" y="21336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A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8120" y="443484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6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728663" y="4805045"/>
          <a:ext cx="3584257" cy="3215499"/>
        </p:xfrm>
        <a:graphic>
          <a:graphicData uri="http://schemas.openxmlformats.org/presentationml/2006/ole">
            <p:oleObj spid="_x0000_s38915" name="Prism Project" r:id="rId5" imgW="2808000" imgH="2520000" progId="Prism5.Document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14421</TotalTime>
  <Words>265</Words>
  <Application>Microsoft Office PowerPoint</Application>
  <PresentationFormat>On-screen Show (4:3)</PresentationFormat>
  <Paragraphs>167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Prism Project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GlaxoSmithKline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jb131902</dc:creator>
  <cp:lastModifiedBy>jb131902</cp:lastModifiedBy>
  <cp:revision>701</cp:revision>
  <dcterms:created xsi:type="dcterms:W3CDTF">2012-09-25T11:23:23Z</dcterms:created>
  <dcterms:modified xsi:type="dcterms:W3CDTF">2013-07-24T16:55:40Z</dcterms:modified>
</cp:coreProperties>
</file>