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handoutMasterIdLst>
    <p:handoutMasterId r:id="rId5"/>
  </p:handoutMasterIdLst>
  <p:sldIdLst>
    <p:sldId id="325" r:id="rId2"/>
    <p:sldId id="326" r:id="rId3"/>
  </p:sldIdLst>
  <p:sldSz cx="6858000" cy="9144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F91E27-BF0C-4DC5-9C25-CA4AD5921D1B}">
          <p14:sldIdLst>
            <p14:sldId id="325"/>
            <p14:sldId id="32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444" autoAdjust="0"/>
    <p:restoredTop sz="85053" autoAdjust="0"/>
  </p:normalViewPr>
  <p:slideViewPr>
    <p:cSldViewPr>
      <p:cViewPr>
        <p:scale>
          <a:sx n="100" d="100"/>
          <a:sy n="100" d="100"/>
        </p:scale>
        <p:origin x="-72" y="18"/>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119" cy="464820"/>
          </a:xfrm>
          <a:prstGeom prst="rect">
            <a:avLst/>
          </a:prstGeom>
        </p:spPr>
        <p:txBody>
          <a:bodyPr vert="horz" lIns="93173" tIns="46586" rIns="93173" bIns="46586" rtlCol="0"/>
          <a:lstStyle>
            <a:lvl1pPr algn="l">
              <a:defRPr sz="1300"/>
            </a:lvl1pPr>
          </a:lstStyle>
          <a:p>
            <a:endParaRPr lang="en-US"/>
          </a:p>
        </p:txBody>
      </p:sp>
      <p:sp>
        <p:nvSpPr>
          <p:cNvPr id="3" name="Date Placeholder 2"/>
          <p:cNvSpPr>
            <a:spLocks noGrp="1"/>
          </p:cNvSpPr>
          <p:nvPr>
            <p:ph type="dt" sz="quarter" idx="1"/>
          </p:nvPr>
        </p:nvSpPr>
        <p:spPr>
          <a:xfrm>
            <a:off x="3898103" y="0"/>
            <a:ext cx="2982119" cy="464820"/>
          </a:xfrm>
          <a:prstGeom prst="rect">
            <a:avLst/>
          </a:prstGeom>
        </p:spPr>
        <p:txBody>
          <a:bodyPr vert="horz" lIns="93173" tIns="46586" rIns="93173" bIns="46586" rtlCol="0"/>
          <a:lstStyle>
            <a:lvl1pPr algn="r">
              <a:defRPr sz="1300"/>
            </a:lvl1pPr>
          </a:lstStyle>
          <a:p>
            <a:fld id="{6D6E5E00-BD0A-42B9-8B77-B06EC336A7F1}" type="datetimeFigureOut">
              <a:rPr lang="en-US" smtClean="0"/>
              <a:pPr/>
              <a:t>8/14/2014</a:t>
            </a:fld>
            <a:endParaRPr lang="en-US"/>
          </a:p>
        </p:txBody>
      </p:sp>
      <p:sp>
        <p:nvSpPr>
          <p:cNvPr id="4" name="Footer Placeholder 3"/>
          <p:cNvSpPr>
            <a:spLocks noGrp="1"/>
          </p:cNvSpPr>
          <p:nvPr>
            <p:ph type="ftr" sz="quarter" idx="2"/>
          </p:nvPr>
        </p:nvSpPr>
        <p:spPr>
          <a:xfrm>
            <a:off x="1" y="8829967"/>
            <a:ext cx="2982119" cy="464820"/>
          </a:xfrm>
          <a:prstGeom prst="rect">
            <a:avLst/>
          </a:prstGeom>
        </p:spPr>
        <p:txBody>
          <a:bodyPr vert="horz" lIns="93173" tIns="46586" rIns="93173" bIns="46586" rtlCol="0" anchor="b"/>
          <a:lstStyle>
            <a:lvl1pPr algn="l">
              <a:defRPr sz="1300"/>
            </a:lvl1pPr>
          </a:lstStyle>
          <a:p>
            <a:endParaRPr lang="en-US"/>
          </a:p>
        </p:txBody>
      </p:sp>
      <p:sp>
        <p:nvSpPr>
          <p:cNvPr id="5" name="Slide Number Placeholder 4"/>
          <p:cNvSpPr>
            <a:spLocks noGrp="1"/>
          </p:cNvSpPr>
          <p:nvPr>
            <p:ph type="sldNum" sz="quarter" idx="3"/>
          </p:nvPr>
        </p:nvSpPr>
        <p:spPr>
          <a:xfrm>
            <a:off x="3898103" y="8829967"/>
            <a:ext cx="2982119" cy="464820"/>
          </a:xfrm>
          <a:prstGeom prst="rect">
            <a:avLst/>
          </a:prstGeom>
        </p:spPr>
        <p:txBody>
          <a:bodyPr vert="horz" lIns="93173" tIns="46586" rIns="93173" bIns="46586" rtlCol="0" anchor="b"/>
          <a:lstStyle>
            <a:lvl1pPr algn="r">
              <a:defRPr sz="1300"/>
            </a:lvl1pPr>
          </a:lstStyle>
          <a:p>
            <a:fld id="{3A654CC2-F1BF-4ADA-A2E0-964DB5762A90}" type="slidenum">
              <a:rPr lang="en-US" smtClean="0"/>
              <a:pPr/>
              <a:t>‹#›</a:t>
            </a:fld>
            <a:endParaRPr lang="en-US"/>
          </a:p>
        </p:txBody>
      </p:sp>
    </p:spTree>
    <p:extLst>
      <p:ext uri="{BB962C8B-B14F-4D97-AF65-F5344CB8AC3E}">
        <p14:creationId xmlns:p14="http://schemas.microsoft.com/office/powerpoint/2010/main" val="30431888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119" cy="464820"/>
          </a:xfrm>
          <a:prstGeom prst="rect">
            <a:avLst/>
          </a:prstGeom>
        </p:spPr>
        <p:txBody>
          <a:bodyPr vert="horz" lIns="93173" tIns="46586" rIns="93173" bIns="46586" rtlCol="0"/>
          <a:lstStyle>
            <a:lvl1pPr algn="l">
              <a:defRPr sz="1300"/>
            </a:lvl1pPr>
          </a:lstStyle>
          <a:p>
            <a:endParaRPr lang="en-US"/>
          </a:p>
        </p:txBody>
      </p:sp>
      <p:sp>
        <p:nvSpPr>
          <p:cNvPr id="3" name="Date Placeholder 2"/>
          <p:cNvSpPr>
            <a:spLocks noGrp="1"/>
          </p:cNvSpPr>
          <p:nvPr>
            <p:ph type="dt" idx="1"/>
          </p:nvPr>
        </p:nvSpPr>
        <p:spPr>
          <a:xfrm>
            <a:off x="3898103" y="0"/>
            <a:ext cx="2982119" cy="464820"/>
          </a:xfrm>
          <a:prstGeom prst="rect">
            <a:avLst/>
          </a:prstGeom>
        </p:spPr>
        <p:txBody>
          <a:bodyPr vert="horz" lIns="93173" tIns="46586" rIns="93173" bIns="46586" rtlCol="0"/>
          <a:lstStyle>
            <a:lvl1pPr algn="r">
              <a:defRPr sz="1300"/>
            </a:lvl1pPr>
          </a:lstStyle>
          <a:p>
            <a:fld id="{F4FAA390-EC2A-41E1-8717-6AF21D6AC72D}" type="datetimeFigureOut">
              <a:rPr lang="en-US" smtClean="0"/>
              <a:pPr/>
              <a:t>8/14/2014</a:t>
            </a:fld>
            <a:endParaRPr lang="en-US"/>
          </a:p>
        </p:txBody>
      </p:sp>
      <p:sp>
        <p:nvSpPr>
          <p:cNvPr id="4" name="Slide Image Placeholder 3"/>
          <p:cNvSpPr>
            <a:spLocks noGrp="1" noRot="1" noChangeAspect="1"/>
          </p:cNvSpPr>
          <p:nvPr>
            <p:ph type="sldImg" idx="2"/>
          </p:nvPr>
        </p:nvSpPr>
        <p:spPr>
          <a:xfrm>
            <a:off x="2133600" y="696913"/>
            <a:ext cx="2614613" cy="3486150"/>
          </a:xfrm>
          <a:prstGeom prst="rect">
            <a:avLst/>
          </a:prstGeom>
          <a:noFill/>
          <a:ln w="12700">
            <a:solidFill>
              <a:prstClr val="black"/>
            </a:solidFill>
          </a:ln>
        </p:spPr>
        <p:txBody>
          <a:bodyPr vert="horz" lIns="93173" tIns="46586" rIns="93173" bIns="46586"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3173" tIns="46586" rIns="93173" bIns="4658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967"/>
            <a:ext cx="2982119" cy="464820"/>
          </a:xfrm>
          <a:prstGeom prst="rect">
            <a:avLst/>
          </a:prstGeom>
        </p:spPr>
        <p:txBody>
          <a:bodyPr vert="horz" lIns="93173" tIns="46586" rIns="93173" bIns="46586" rtlCol="0" anchor="b"/>
          <a:lstStyle>
            <a:lvl1pPr algn="l">
              <a:defRPr sz="1300"/>
            </a:lvl1pPr>
          </a:lstStyle>
          <a:p>
            <a:endParaRPr lang="en-US"/>
          </a:p>
        </p:txBody>
      </p:sp>
      <p:sp>
        <p:nvSpPr>
          <p:cNvPr id="7" name="Slide Number Placeholder 6"/>
          <p:cNvSpPr>
            <a:spLocks noGrp="1"/>
          </p:cNvSpPr>
          <p:nvPr>
            <p:ph type="sldNum" sz="quarter" idx="5"/>
          </p:nvPr>
        </p:nvSpPr>
        <p:spPr>
          <a:xfrm>
            <a:off x="3898103" y="8829967"/>
            <a:ext cx="2982119" cy="464820"/>
          </a:xfrm>
          <a:prstGeom prst="rect">
            <a:avLst/>
          </a:prstGeom>
        </p:spPr>
        <p:txBody>
          <a:bodyPr vert="horz" lIns="93173" tIns="46586" rIns="93173" bIns="46586" rtlCol="0" anchor="b"/>
          <a:lstStyle>
            <a:lvl1pPr algn="r">
              <a:defRPr sz="1300"/>
            </a:lvl1pPr>
          </a:lstStyle>
          <a:p>
            <a:fld id="{8CE1DF55-602B-4995-B975-FBBD4EAE3612}" type="slidenum">
              <a:rPr lang="en-US" smtClean="0"/>
              <a:pPr/>
              <a:t>‹#›</a:t>
            </a:fld>
            <a:endParaRPr lang="en-US"/>
          </a:p>
        </p:txBody>
      </p:sp>
    </p:spTree>
    <p:extLst>
      <p:ext uri="{BB962C8B-B14F-4D97-AF65-F5344CB8AC3E}">
        <p14:creationId xmlns:p14="http://schemas.microsoft.com/office/powerpoint/2010/main" val="33948897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E1DF55-602B-4995-B975-FBBD4EAE3612}" type="slidenum">
              <a:rPr lang="en-US" smtClean="0"/>
              <a:pPr/>
              <a:t>2</a:t>
            </a:fld>
            <a:endParaRPr lang="en-US"/>
          </a:p>
        </p:txBody>
      </p:sp>
    </p:spTree>
    <p:extLst>
      <p:ext uri="{BB962C8B-B14F-4D97-AF65-F5344CB8AC3E}">
        <p14:creationId xmlns:p14="http://schemas.microsoft.com/office/powerpoint/2010/main" val="20705824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9"/>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6"/>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6"/>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20"/>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2"/>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2"/>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1"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1"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70"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70"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8" y="364069"/>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1" y="1913469"/>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1"/>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2"/>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6"/>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8/14/2014</a:t>
            </a:fld>
            <a:endParaRPr lang="en-US"/>
          </a:p>
        </p:txBody>
      </p:sp>
      <p:sp>
        <p:nvSpPr>
          <p:cNvPr id="5" name="Footer Placeholder 4"/>
          <p:cNvSpPr>
            <a:spLocks noGrp="1"/>
          </p:cNvSpPr>
          <p:nvPr>
            <p:ph type="ftr" sz="quarter" idx="3"/>
          </p:nvPr>
        </p:nvSpPr>
        <p:spPr>
          <a:xfrm>
            <a:off x="2343150" y="8475136"/>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6"/>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279958" y="303213"/>
            <a:ext cx="3358592" cy="30638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r>
              <a:rPr kumimoji="0" lang="en-US" sz="1200" b="1" i="0" u="none" strike="noStrike" cap="none" normalizeH="0" baseline="0" dirty="0" smtClean="0">
                <a:ln>
                  <a:noFill/>
                </a:ln>
                <a:solidFill>
                  <a:schemeClr val="tx1"/>
                </a:solidFill>
                <a:effectLst/>
                <a:latin typeface="Arial" pitchFamily="34" charset="0"/>
                <a:cs typeface="Arial" pitchFamily="34" charset="0"/>
              </a:rPr>
              <a:t>Supplementary </a:t>
            </a:r>
            <a:r>
              <a:rPr lang="en-US" sz="1200" b="1" dirty="0">
                <a:latin typeface="Arial" pitchFamily="34" charset="0"/>
                <a:cs typeface="Arial" pitchFamily="34" charset="0"/>
              </a:rPr>
              <a:t>Figure Legends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34" charset="0"/>
              <a:cs typeface="Arial" pitchFamily="34" charset="0"/>
            </a:endParaRPr>
          </a:p>
        </p:txBody>
      </p:sp>
      <p:sp>
        <p:nvSpPr>
          <p:cNvPr id="5" name="Text Box 2"/>
          <p:cNvSpPr txBox="1">
            <a:spLocks noChangeArrowheads="1"/>
          </p:cNvSpPr>
          <p:nvPr/>
        </p:nvSpPr>
        <p:spPr bwMode="auto">
          <a:xfrm>
            <a:off x="374483" y="762000"/>
            <a:ext cx="6187515" cy="6096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fontAlgn="base">
              <a:spcBef>
                <a:spcPct val="0"/>
              </a:spcBef>
              <a:spcAft>
                <a:spcPts val="1000"/>
              </a:spcAft>
            </a:pPr>
            <a:r>
              <a:rPr kumimoji="0" lang="en-US" sz="1200" b="1" i="0" u="none" strike="noStrike" cap="none" normalizeH="0" baseline="0" dirty="0" smtClean="0">
                <a:ln>
                  <a:noFill/>
                </a:ln>
                <a:solidFill>
                  <a:schemeClr val="tx1"/>
                </a:solidFill>
                <a:effectLst/>
                <a:latin typeface="Arial" pitchFamily="34" charset="0"/>
                <a:cs typeface="Arial" pitchFamily="34" charset="0"/>
              </a:rPr>
              <a:t>Supplementary Figure S1.</a:t>
            </a:r>
            <a:r>
              <a:rPr kumimoji="0" lang="en-US" sz="1200" b="1" i="0" u="none" strike="noStrike" cap="none" normalizeH="0" dirty="0" smtClean="0">
                <a:ln>
                  <a:noFill/>
                </a:ln>
                <a:solidFill>
                  <a:schemeClr val="tx1"/>
                </a:solidFill>
                <a:effectLst/>
                <a:latin typeface="Arial" pitchFamily="34" charset="0"/>
                <a:cs typeface="Arial" pitchFamily="34" charset="0"/>
              </a:rPr>
              <a:t> </a:t>
            </a:r>
            <a:r>
              <a:rPr lang="en-US" sz="1200" dirty="0">
                <a:latin typeface="Arial" panose="020B0604020202020204" pitchFamily="34" charset="0"/>
                <a:cs typeface="Arial" panose="020B0604020202020204" pitchFamily="34" charset="0"/>
              </a:rPr>
              <a:t>Increasing the concentration of ATP to 25µM abrogated the inhibitory effect of DJ4 on MRCK</a:t>
            </a:r>
            <a:r>
              <a:rPr lang="el-GR" sz="1200" dirty="0">
                <a:latin typeface="Arial" panose="020B0604020202020204" pitchFamily="34" charset="0"/>
                <a:cs typeface="Arial" panose="020B0604020202020204" pitchFamily="34" charset="0"/>
              </a:rPr>
              <a:t>β</a:t>
            </a:r>
            <a:r>
              <a:rPr lang="en-US" sz="1200" dirty="0">
                <a:latin typeface="Arial" panose="020B0604020202020204" pitchFamily="34" charset="0"/>
                <a:cs typeface="Arial" panose="020B0604020202020204" pitchFamily="34" charset="0"/>
              </a:rPr>
              <a:t> at 5µM ATP.</a:t>
            </a:r>
          </a:p>
          <a:p>
            <a:r>
              <a:rPr lang="en-US" sz="1200" dirty="0" smtClean="0">
                <a:latin typeface="Arial" panose="020B0604020202020204" pitchFamily="34" charset="0"/>
                <a:cs typeface="Arial" panose="020B0604020202020204" pitchFamily="34" charset="0"/>
              </a:rPr>
              <a:t>Recombinant </a:t>
            </a:r>
            <a:r>
              <a:rPr lang="en-US" sz="1200" dirty="0">
                <a:latin typeface="Arial" panose="020B0604020202020204" pitchFamily="34" charset="0"/>
                <a:cs typeface="Arial" panose="020B0604020202020204" pitchFamily="34" charset="0"/>
              </a:rPr>
              <a:t>MRCK</a:t>
            </a:r>
            <a:r>
              <a:rPr lang="el-GR" sz="1200" dirty="0">
                <a:latin typeface="Arial" panose="020B0604020202020204" pitchFamily="34" charset="0"/>
                <a:cs typeface="Arial" panose="020B0604020202020204" pitchFamily="34" charset="0"/>
              </a:rPr>
              <a:t>β</a:t>
            </a:r>
            <a:r>
              <a:rPr lang="en-US" sz="1200" dirty="0">
                <a:latin typeface="Arial" panose="020B0604020202020204" pitchFamily="34" charset="0"/>
                <a:cs typeface="Arial" panose="020B0604020202020204" pitchFamily="34" charset="0"/>
              </a:rPr>
              <a:t> kinase was incubated in the presence of recombinant MYPT1 peptide substrate, ATP (5, 25, 50µM) and either DMSO or DJ4 (500nM) in triplicate. Phosphorylation of the MYPT1 </a:t>
            </a:r>
            <a:r>
              <a:rPr lang="en-US" sz="1200" dirty="0" smtClean="0">
                <a:latin typeface="Arial" panose="020B0604020202020204" pitchFamily="34" charset="0"/>
                <a:cs typeface="Arial" panose="020B0604020202020204" pitchFamily="34" charset="0"/>
              </a:rPr>
              <a:t>was </a:t>
            </a:r>
            <a:r>
              <a:rPr lang="en-US" sz="1200" dirty="0">
                <a:latin typeface="Arial" panose="020B0604020202020204" pitchFamily="34" charset="0"/>
                <a:cs typeface="Arial" panose="020B0604020202020204" pitchFamily="34" charset="0"/>
              </a:rPr>
              <a:t>detected by western blot analysis using antibodies specific for phospho-Thr696 of MYPT1.</a:t>
            </a:r>
            <a:endParaRPr lang="en-US" sz="1200" dirty="0" smtClean="0">
              <a:latin typeface="Arial" panose="020B0604020202020204" pitchFamily="34" charset="0"/>
              <a:cs typeface="Arial" panose="020B0604020202020204" pitchFamily="34" charset="0"/>
            </a:endParaRPr>
          </a:p>
          <a:p>
            <a:endParaRPr lang="en-US" sz="1200" dirty="0" smtClean="0">
              <a:latin typeface="Arial" panose="020B0604020202020204" pitchFamily="34" charset="0"/>
              <a:cs typeface="Arial" panose="020B0604020202020204" pitchFamily="34" charset="0"/>
            </a:endParaRPr>
          </a:p>
          <a:p>
            <a:r>
              <a:rPr lang="en-US" sz="1200" b="1" dirty="0">
                <a:latin typeface="Arial" pitchFamily="34" charset="0"/>
                <a:cs typeface="Arial" pitchFamily="34" charset="0"/>
              </a:rPr>
              <a:t>Supplementary Figure </a:t>
            </a:r>
            <a:r>
              <a:rPr lang="en-US" sz="1200" b="1" dirty="0" smtClean="0">
                <a:latin typeface="Arial" pitchFamily="34" charset="0"/>
                <a:cs typeface="Arial" pitchFamily="34" charset="0"/>
              </a:rPr>
              <a:t>S2. </a:t>
            </a:r>
            <a:r>
              <a:rPr lang="en-US" sz="1200" dirty="0" smtClean="0">
                <a:latin typeface="Arial" pitchFamily="34" charset="0"/>
                <a:cs typeface="Arial" pitchFamily="34" charset="0"/>
              </a:rPr>
              <a:t>Kinase inhibitory effect of DJ4 in various NSCLC </a:t>
            </a:r>
            <a:r>
              <a:rPr lang="en-US" sz="1200" dirty="0" smtClean="0">
                <a:latin typeface="Arial" pitchFamily="34" charset="0"/>
                <a:cs typeface="Arial" pitchFamily="34" charset="0"/>
              </a:rPr>
              <a:t>cells.</a:t>
            </a:r>
            <a:endParaRPr lang="en-US" sz="1200" dirty="0" smtClean="0">
              <a:latin typeface="Arial" pitchFamily="34" charset="0"/>
              <a:cs typeface="Arial" pitchFamily="34" charset="0"/>
            </a:endParaRPr>
          </a:p>
          <a:p>
            <a:endParaRPr lang="en-US" sz="1200" dirty="0">
              <a:latin typeface="Arial" pitchFamily="34" charset="0"/>
              <a:cs typeface="Arial" pitchFamily="34" charset="0"/>
            </a:endParaRPr>
          </a:p>
          <a:p>
            <a:r>
              <a:rPr lang="en-US" sz="1200" dirty="0" smtClean="0">
                <a:latin typeface="Arial" panose="020B0604020202020204" pitchFamily="34" charset="0"/>
                <a:cs typeface="Arial" panose="020B0604020202020204" pitchFamily="34" charset="0"/>
              </a:rPr>
              <a:t>NSCLC cells (H2126, H23, H460 and H522) </a:t>
            </a:r>
            <a:r>
              <a:rPr lang="en-US" sz="1200" dirty="0">
                <a:latin typeface="Arial" panose="020B0604020202020204" pitchFamily="34" charset="0"/>
                <a:cs typeface="Arial" panose="020B0604020202020204" pitchFamily="34" charset="0"/>
              </a:rPr>
              <a:t>were treated with </a:t>
            </a:r>
            <a:r>
              <a:rPr lang="en-US" sz="1200" dirty="0" smtClean="0">
                <a:latin typeface="Arial" panose="020B0604020202020204" pitchFamily="34" charset="0"/>
                <a:cs typeface="Arial" panose="020B0604020202020204" pitchFamily="34" charset="0"/>
              </a:rPr>
              <a:t>5µm DJ4 </a:t>
            </a:r>
            <a:r>
              <a:rPr lang="en-US" sz="1200" dirty="0">
                <a:latin typeface="Arial" panose="020B0604020202020204" pitchFamily="34" charset="0"/>
                <a:cs typeface="Arial" panose="020B0604020202020204" pitchFamily="34" charset="0"/>
              </a:rPr>
              <a:t>or DMSO for 24h. Equal amounts of total protein lysates were incubated with recombinant MYPT1 peptide substrate in presence of ATP (25µM). Phosphorylation of the MYPT1 peptide substrate was detected by western blot analysis using antibodies specific for phospho-Thr696 of MYPT1. Cell lysate without recombinant </a:t>
            </a:r>
            <a:r>
              <a:rPr lang="en-US" sz="1200" dirty="0" smtClean="0">
                <a:latin typeface="Arial" panose="020B0604020202020204" pitchFamily="34" charset="0"/>
                <a:cs typeface="Arial" panose="020B0604020202020204" pitchFamily="34" charset="0"/>
              </a:rPr>
              <a:t>MYPT1 and, MYPT1 alone without cell lysate and recombinant ROCK1 were used </a:t>
            </a:r>
            <a:r>
              <a:rPr lang="en-US" sz="1200" dirty="0">
                <a:latin typeface="Arial" panose="020B0604020202020204" pitchFamily="34" charset="0"/>
                <a:cs typeface="Arial" panose="020B0604020202020204" pitchFamily="34" charset="0"/>
              </a:rPr>
              <a:t>as negative </a:t>
            </a:r>
            <a:r>
              <a:rPr lang="en-US" sz="1200" dirty="0" smtClean="0">
                <a:latin typeface="Arial" panose="020B0604020202020204" pitchFamily="34" charset="0"/>
                <a:cs typeface="Arial" panose="020B0604020202020204" pitchFamily="34" charset="0"/>
              </a:rPr>
              <a:t>controls. The positive control sample contains recombinant MYPT1 and ROCK1 without cell lysate. </a:t>
            </a:r>
          </a:p>
          <a:p>
            <a:endParaRPr lang="en-US" sz="1200" dirty="0">
              <a:latin typeface="Arial" panose="020B0604020202020204" pitchFamily="34" charset="0"/>
              <a:cs typeface="Arial" panose="020B0604020202020204" pitchFamily="34" charset="0"/>
            </a:endParaRPr>
          </a:p>
          <a:p>
            <a:pPr algn="just" fontAlgn="base">
              <a:spcBef>
                <a:spcPct val="0"/>
              </a:spcBef>
              <a:spcAft>
                <a:spcPts val="1000"/>
              </a:spcAft>
            </a:pPr>
            <a:r>
              <a:rPr lang="en-US" sz="1200" b="1" dirty="0" smtClean="0">
                <a:latin typeface="Arial" pitchFamily="34" charset="0"/>
                <a:cs typeface="Arial" pitchFamily="34" charset="0"/>
              </a:rPr>
              <a:t>Supplementary </a:t>
            </a:r>
            <a:r>
              <a:rPr lang="en-US" sz="1200" b="1" dirty="0">
                <a:latin typeface="Arial" pitchFamily="34" charset="0"/>
                <a:cs typeface="Arial" pitchFamily="34" charset="0"/>
              </a:rPr>
              <a:t>Figure </a:t>
            </a:r>
            <a:r>
              <a:rPr lang="en-US" sz="1200" b="1" dirty="0" smtClean="0">
                <a:latin typeface="Arial" pitchFamily="34" charset="0"/>
                <a:cs typeface="Arial" pitchFamily="34" charset="0"/>
              </a:rPr>
              <a:t>S3</a:t>
            </a:r>
            <a:r>
              <a:rPr lang="en-US" sz="1200" dirty="0" smtClean="0">
                <a:latin typeface="Arial" pitchFamily="34" charset="0"/>
                <a:cs typeface="Arial" pitchFamily="34" charset="0"/>
              </a:rPr>
              <a:t>. DJ4 Loss of stress fibers in DJ4 treated fibroblasts and H522 </a:t>
            </a:r>
            <a:r>
              <a:rPr lang="en-US" sz="1200" dirty="0" smtClean="0">
                <a:latin typeface="Arial" pitchFamily="34" charset="0"/>
                <a:cs typeface="Arial" pitchFamily="34" charset="0"/>
              </a:rPr>
              <a:t>cells.</a:t>
            </a:r>
            <a:endParaRPr lang="en-US" sz="1200" dirty="0">
              <a:latin typeface="Arial" pitchFamily="34" charset="0"/>
              <a:cs typeface="Arial" pitchFamily="34" charset="0"/>
            </a:endParaRPr>
          </a:p>
          <a:p>
            <a:pPr algn="just" fontAlgn="base">
              <a:spcBef>
                <a:spcPct val="0"/>
              </a:spcBef>
              <a:spcAft>
                <a:spcPts val="1000"/>
              </a:spcAft>
            </a:pPr>
            <a:r>
              <a:rPr lang="en-US" sz="1200" dirty="0" smtClean="0">
                <a:solidFill>
                  <a:srgbClr val="000000"/>
                </a:solidFill>
                <a:latin typeface="Arial" pitchFamily="34" charset="0"/>
                <a:cs typeface="Arial" pitchFamily="34" charset="0"/>
              </a:rPr>
              <a:t>Human adult fibroblasts and H522 cells were </a:t>
            </a:r>
            <a:r>
              <a:rPr lang="en-US" sz="1200" dirty="0">
                <a:solidFill>
                  <a:srgbClr val="000000"/>
                </a:solidFill>
                <a:latin typeface="Arial" pitchFamily="34" charset="0"/>
                <a:cs typeface="Arial" pitchFamily="34" charset="0"/>
              </a:rPr>
              <a:t>treated with DJ4 for </a:t>
            </a:r>
            <a:r>
              <a:rPr lang="en-US" sz="1200" dirty="0" smtClean="0">
                <a:solidFill>
                  <a:srgbClr val="000000"/>
                </a:solidFill>
                <a:latin typeface="Arial" pitchFamily="34" charset="0"/>
                <a:cs typeface="Arial" pitchFamily="34" charset="0"/>
              </a:rPr>
              <a:t>8h and 3.5h respectively. Cells were stained </a:t>
            </a:r>
            <a:r>
              <a:rPr lang="en-US" sz="1200" dirty="0">
                <a:solidFill>
                  <a:srgbClr val="000000"/>
                </a:solidFill>
                <a:latin typeface="Arial" pitchFamily="34" charset="0"/>
                <a:cs typeface="Arial" pitchFamily="34" charset="0"/>
              </a:rPr>
              <a:t>with </a:t>
            </a:r>
            <a:r>
              <a:rPr lang="en-US" sz="1200" dirty="0" err="1">
                <a:solidFill>
                  <a:srgbClr val="000000"/>
                </a:solidFill>
                <a:latin typeface="Arial" pitchFamily="34" charset="0"/>
                <a:cs typeface="Arial" pitchFamily="34" charset="0"/>
              </a:rPr>
              <a:t>rhodamine-phalloidin</a:t>
            </a:r>
            <a:r>
              <a:rPr lang="en-US" sz="1200" dirty="0">
                <a:solidFill>
                  <a:srgbClr val="000000"/>
                </a:solidFill>
                <a:latin typeface="Arial" pitchFamily="34" charset="0"/>
                <a:cs typeface="Arial" pitchFamily="34" charset="0"/>
              </a:rPr>
              <a:t> and DAPI for visualization of stress fibers (red; indicated by white arrow) and nuclei (blue) respectively. </a:t>
            </a:r>
            <a:r>
              <a:rPr lang="en-US" sz="1200" dirty="0" smtClean="0">
                <a:solidFill>
                  <a:srgbClr val="000000"/>
                </a:solidFill>
                <a:latin typeface="Arial" pitchFamily="34" charset="0"/>
                <a:cs typeface="Arial" pitchFamily="34" charset="0"/>
              </a:rPr>
              <a:t>Confocal images were </a:t>
            </a:r>
            <a:r>
              <a:rPr lang="en-US" sz="1200" dirty="0">
                <a:solidFill>
                  <a:srgbClr val="000000"/>
                </a:solidFill>
                <a:latin typeface="Arial" pitchFamily="34" charset="0"/>
                <a:cs typeface="Arial" pitchFamily="34" charset="0"/>
              </a:rPr>
              <a:t>taken under </a:t>
            </a:r>
            <a:r>
              <a:rPr lang="en-US" sz="1200" dirty="0" smtClean="0">
                <a:solidFill>
                  <a:srgbClr val="000000"/>
                </a:solidFill>
                <a:latin typeface="Arial" pitchFamily="34" charset="0"/>
                <a:cs typeface="Arial" pitchFamily="34" charset="0"/>
              </a:rPr>
              <a:t>400X magnification (with 4X zoom). Images were further processed on </a:t>
            </a:r>
            <a:r>
              <a:rPr lang="en-US" sz="1200" dirty="0" err="1" smtClean="0">
                <a:solidFill>
                  <a:srgbClr val="000000"/>
                </a:solidFill>
                <a:latin typeface="Arial" pitchFamily="34" charset="0"/>
                <a:cs typeface="Arial" pitchFamily="34" charset="0"/>
              </a:rPr>
              <a:t>Imaris</a:t>
            </a:r>
            <a:r>
              <a:rPr lang="en-US" sz="1200" dirty="0" smtClean="0">
                <a:solidFill>
                  <a:srgbClr val="000000"/>
                </a:solidFill>
                <a:latin typeface="Arial" pitchFamily="34" charset="0"/>
                <a:cs typeface="Arial" pitchFamily="34" charset="0"/>
              </a:rPr>
              <a:t> image processing software. Red and blue color of H522 control cells was enhanced for better visualization of stress fibers without gamma adjustment.</a:t>
            </a:r>
          </a:p>
          <a:p>
            <a:pPr algn="just" fontAlgn="base">
              <a:spcBef>
                <a:spcPct val="0"/>
              </a:spcBef>
              <a:spcAft>
                <a:spcPts val="1000"/>
              </a:spcAft>
            </a:pPr>
            <a:r>
              <a:rPr lang="en-US" sz="1200" b="1" dirty="0">
                <a:latin typeface="Arial" pitchFamily="34" charset="0"/>
                <a:cs typeface="Arial" pitchFamily="34" charset="0"/>
              </a:rPr>
              <a:t>Supplementary Figure </a:t>
            </a:r>
            <a:r>
              <a:rPr lang="en-US" sz="1200" b="1" dirty="0" smtClean="0">
                <a:latin typeface="Arial" pitchFamily="34" charset="0"/>
                <a:cs typeface="Arial" pitchFamily="34" charset="0"/>
              </a:rPr>
              <a:t>S4. </a:t>
            </a:r>
            <a:r>
              <a:rPr lang="en-US" sz="1200" dirty="0" smtClean="0">
                <a:latin typeface="Arial" pitchFamily="34" charset="0"/>
                <a:cs typeface="Arial" pitchFamily="34" charset="0"/>
              </a:rPr>
              <a:t>DJ4 inhibits invasion of A549 and A375M cells through </a:t>
            </a:r>
            <a:r>
              <a:rPr lang="en-US" sz="1200" dirty="0" err="1" smtClean="0">
                <a:latin typeface="Arial" pitchFamily="34" charset="0"/>
                <a:cs typeface="Arial" pitchFamily="34" charset="0"/>
              </a:rPr>
              <a:t>Matrigel</a:t>
            </a:r>
            <a:r>
              <a:rPr lang="en-US" sz="1200" dirty="0" smtClean="0">
                <a:latin typeface="Arial" pitchFamily="34" charset="0"/>
                <a:cs typeface="Arial" pitchFamily="34" charset="0"/>
              </a:rPr>
              <a:t> coated transmembrane </a:t>
            </a:r>
            <a:r>
              <a:rPr lang="en-US" sz="1200" dirty="0" smtClean="0">
                <a:latin typeface="Arial" pitchFamily="34" charset="0"/>
                <a:cs typeface="Arial" pitchFamily="34" charset="0"/>
              </a:rPr>
              <a:t>pores.</a:t>
            </a:r>
            <a:endParaRPr lang="en-US" sz="1200" dirty="0" smtClean="0">
              <a:latin typeface="Arial" pitchFamily="34" charset="0"/>
              <a:cs typeface="Arial" pitchFamily="34" charset="0"/>
            </a:endParaRPr>
          </a:p>
          <a:p>
            <a:pPr algn="just" fontAlgn="base">
              <a:spcBef>
                <a:spcPct val="0"/>
              </a:spcBef>
              <a:spcAft>
                <a:spcPts val="1000"/>
              </a:spcAft>
            </a:pPr>
            <a:r>
              <a:rPr lang="en-US" sz="1200" dirty="0" smtClean="0">
                <a:latin typeface="Arial" pitchFamily="34" charset="0"/>
                <a:cs typeface="Arial" pitchFamily="34" charset="0"/>
              </a:rPr>
              <a:t>A549 and A375M cells </a:t>
            </a:r>
            <a:r>
              <a:rPr lang="en-US" sz="1200" dirty="0">
                <a:latin typeface="Arial" pitchFamily="34" charset="0"/>
                <a:cs typeface="Arial" pitchFamily="34" charset="0"/>
              </a:rPr>
              <a:t>were treated with DMSO or the indicated concentrations of DJ4 and allowed to invade through </a:t>
            </a:r>
            <a:r>
              <a:rPr lang="en-US" sz="1200" dirty="0" err="1">
                <a:latin typeface="Arial" pitchFamily="34" charset="0"/>
                <a:cs typeface="Arial" pitchFamily="34" charset="0"/>
              </a:rPr>
              <a:t>Matrigel</a:t>
            </a:r>
            <a:r>
              <a:rPr lang="en-US" sz="1200" dirty="0">
                <a:latin typeface="Arial" pitchFamily="34" charset="0"/>
                <a:cs typeface="Arial" pitchFamily="34" charset="0"/>
              </a:rPr>
              <a:t> coated membranes (</a:t>
            </a:r>
            <a:r>
              <a:rPr lang="en-US" sz="1200" dirty="0" smtClean="0">
                <a:latin typeface="Arial" pitchFamily="34" charset="0"/>
                <a:cs typeface="Arial" pitchFamily="34" charset="0"/>
              </a:rPr>
              <a:t>8.0</a:t>
            </a:r>
            <a:r>
              <a:rPr lang="en-US" sz="1200" dirty="0" smtClean="0">
                <a:latin typeface="Symbol" panose="05050102010706020507" pitchFamily="18" charset="2"/>
                <a:cs typeface="Arial" pitchFamily="34" charset="0"/>
              </a:rPr>
              <a:t>m</a:t>
            </a:r>
            <a:r>
              <a:rPr lang="en-US" sz="1200" dirty="0" smtClean="0">
                <a:latin typeface="Arial" pitchFamily="34" charset="0"/>
                <a:cs typeface="Arial" pitchFamily="34" charset="0"/>
              </a:rPr>
              <a:t>m</a:t>
            </a:r>
            <a:r>
              <a:rPr lang="en-US" sz="1200" dirty="0">
                <a:latin typeface="Arial" pitchFamily="34" charset="0"/>
                <a:cs typeface="Arial" pitchFamily="34" charset="0"/>
              </a:rPr>
              <a:t>) for 48h</a:t>
            </a:r>
            <a:r>
              <a:rPr lang="en-US" sz="1200" dirty="0" smtClean="0">
                <a:latin typeface="Arial" pitchFamily="34" charset="0"/>
                <a:cs typeface="Arial" pitchFamily="34" charset="0"/>
              </a:rPr>
              <a:t>.</a:t>
            </a:r>
          </a:p>
        </p:txBody>
      </p:sp>
    </p:spTree>
    <p:extLst>
      <p:ext uri="{BB962C8B-B14F-4D97-AF65-F5344CB8AC3E}">
        <p14:creationId xmlns:p14="http://schemas.microsoft.com/office/powerpoint/2010/main" val="14760541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279958" y="303213"/>
            <a:ext cx="1929842" cy="30638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cs typeface="Arial" pitchFamily="34" charset="0"/>
              </a:rPr>
              <a:t>Supplementary Movies</a:t>
            </a:r>
          </a:p>
        </p:txBody>
      </p:sp>
      <p:sp>
        <p:nvSpPr>
          <p:cNvPr id="8" name="Text Box 2"/>
          <p:cNvSpPr txBox="1">
            <a:spLocks noChangeArrowheads="1"/>
          </p:cNvSpPr>
          <p:nvPr/>
        </p:nvSpPr>
        <p:spPr bwMode="auto">
          <a:xfrm>
            <a:off x="279958" y="762000"/>
            <a:ext cx="6187515" cy="4495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cs typeface="Arial" pitchFamily="34" charset="0"/>
              </a:rPr>
              <a:t>Supplementary Movies.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34" charset="0"/>
              <a:cs typeface="Arial" pitchFamily="34" charset="0"/>
            </a:endParaRPr>
          </a:p>
          <a:p>
            <a:pPr marL="228600" lvl="0" indent="-228600" algn="just" fontAlgn="base">
              <a:spcBef>
                <a:spcPct val="0"/>
              </a:spcBef>
              <a:spcAft>
                <a:spcPts val="1000"/>
              </a:spcAft>
              <a:buAutoNum type="alphaUcPeriod"/>
            </a:pPr>
            <a:r>
              <a:rPr lang="en-US" sz="1200" b="1" dirty="0" smtClean="0">
                <a:solidFill>
                  <a:srgbClr val="000000"/>
                </a:solidFill>
                <a:latin typeface="Arial" pitchFamily="34" charset="0"/>
                <a:cs typeface="Arial" pitchFamily="34" charset="0"/>
              </a:rPr>
              <a:t>3D </a:t>
            </a:r>
            <a:r>
              <a:rPr lang="en-US" sz="1200" b="1" dirty="0">
                <a:solidFill>
                  <a:srgbClr val="000000"/>
                </a:solidFill>
                <a:latin typeface="Arial" pitchFamily="34" charset="0"/>
                <a:cs typeface="Arial" pitchFamily="34" charset="0"/>
              </a:rPr>
              <a:t>reconstruction of confocal images of stress fibers in human adult </a:t>
            </a:r>
            <a:r>
              <a:rPr lang="en-US" sz="1200" b="1" dirty="0" smtClean="0">
                <a:solidFill>
                  <a:srgbClr val="000000"/>
                </a:solidFill>
                <a:latin typeface="Arial" pitchFamily="34" charset="0"/>
                <a:cs typeface="Arial" pitchFamily="34" charset="0"/>
              </a:rPr>
              <a:t>fibroblasts.</a:t>
            </a:r>
            <a:r>
              <a:rPr lang="en-US" sz="1200" dirty="0" smtClean="0">
                <a:solidFill>
                  <a:srgbClr val="000000"/>
                </a:solidFill>
                <a:latin typeface="Arial" pitchFamily="34" charset="0"/>
                <a:cs typeface="Arial" pitchFamily="34" charset="0"/>
              </a:rPr>
              <a:t> </a:t>
            </a:r>
          </a:p>
          <a:p>
            <a:pPr lvl="0" algn="just" fontAlgn="base">
              <a:spcBef>
                <a:spcPct val="0"/>
              </a:spcBef>
              <a:spcAft>
                <a:spcPts val="1000"/>
              </a:spcAft>
            </a:pPr>
            <a:r>
              <a:rPr lang="en-US" sz="1200" dirty="0" smtClean="0">
                <a:solidFill>
                  <a:srgbClr val="000000"/>
                </a:solidFill>
                <a:latin typeface="Arial" pitchFamily="34" charset="0"/>
                <a:cs typeface="Arial" pitchFamily="34" charset="0"/>
              </a:rPr>
              <a:t>The </a:t>
            </a:r>
            <a:r>
              <a:rPr lang="en-US" sz="1200" dirty="0">
                <a:solidFill>
                  <a:srgbClr val="000000"/>
                </a:solidFill>
                <a:latin typeface="Arial" pitchFamily="34" charset="0"/>
                <a:cs typeface="Arial" pitchFamily="34" charset="0"/>
              </a:rPr>
              <a:t>fibroblasts </a:t>
            </a:r>
            <a:r>
              <a:rPr lang="en-US" sz="1200" dirty="0" smtClean="0">
                <a:solidFill>
                  <a:srgbClr val="000000"/>
                </a:solidFill>
                <a:latin typeface="Arial" pitchFamily="34" charset="0"/>
                <a:cs typeface="Arial" pitchFamily="34" charset="0"/>
              </a:rPr>
              <a:t>were </a:t>
            </a:r>
            <a:r>
              <a:rPr lang="en-US" sz="1200" dirty="0">
                <a:solidFill>
                  <a:srgbClr val="000000"/>
                </a:solidFill>
                <a:latin typeface="Arial" pitchFamily="34" charset="0"/>
                <a:cs typeface="Arial" pitchFamily="34" charset="0"/>
              </a:rPr>
              <a:t>treated for 8h  </a:t>
            </a:r>
            <a:r>
              <a:rPr lang="en-US" sz="1200" dirty="0" smtClean="0">
                <a:solidFill>
                  <a:srgbClr val="000000"/>
                </a:solidFill>
                <a:latin typeface="Arial" pitchFamily="34" charset="0"/>
                <a:cs typeface="Arial" pitchFamily="34" charset="0"/>
              </a:rPr>
              <a:t>with </a:t>
            </a:r>
            <a:r>
              <a:rPr lang="en-US" sz="1200" dirty="0">
                <a:solidFill>
                  <a:srgbClr val="000000"/>
                </a:solidFill>
                <a:latin typeface="Arial" pitchFamily="34" charset="0"/>
                <a:cs typeface="Arial" pitchFamily="34" charset="0"/>
              </a:rPr>
              <a:t>either DMSO or DJ4 (5µM). Cells stained with </a:t>
            </a:r>
            <a:r>
              <a:rPr lang="en-US" sz="1200" dirty="0" err="1">
                <a:solidFill>
                  <a:srgbClr val="000000"/>
                </a:solidFill>
                <a:latin typeface="Arial" pitchFamily="34" charset="0"/>
                <a:cs typeface="Arial" pitchFamily="34" charset="0"/>
              </a:rPr>
              <a:t>rhodamine-phalloidin</a:t>
            </a:r>
            <a:r>
              <a:rPr lang="en-US" sz="1200" dirty="0">
                <a:solidFill>
                  <a:srgbClr val="000000"/>
                </a:solidFill>
                <a:latin typeface="Arial" pitchFamily="34" charset="0"/>
                <a:cs typeface="Arial" pitchFamily="34" charset="0"/>
              </a:rPr>
              <a:t> and DAPI were observed by confocal microscopy under a 60X oil objective.  Reconstruction of 3D images and image processing was performed using </a:t>
            </a:r>
            <a:r>
              <a:rPr lang="en-US" sz="1200" dirty="0" err="1">
                <a:solidFill>
                  <a:srgbClr val="000000"/>
                </a:solidFill>
                <a:latin typeface="Arial" pitchFamily="34" charset="0"/>
                <a:cs typeface="Arial" pitchFamily="34" charset="0"/>
              </a:rPr>
              <a:t>Imaris</a:t>
            </a:r>
            <a:r>
              <a:rPr lang="en-US" sz="1200" dirty="0">
                <a:solidFill>
                  <a:srgbClr val="000000"/>
                </a:solidFill>
                <a:latin typeface="Arial" pitchFamily="34" charset="0"/>
                <a:cs typeface="Arial" pitchFamily="34" charset="0"/>
              </a:rPr>
              <a:t> software.  </a:t>
            </a:r>
          </a:p>
          <a:p>
            <a:pPr lvl="0" fontAlgn="base">
              <a:spcBef>
                <a:spcPct val="0"/>
              </a:spcBef>
              <a:spcAft>
                <a:spcPts val="1000"/>
              </a:spcAft>
            </a:pPr>
            <a:r>
              <a:rPr lang="en-US" sz="1200" b="1" dirty="0">
                <a:solidFill>
                  <a:srgbClr val="000000"/>
                </a:solidFill>
                <a:latin typeface="Arial" pitchFamily="34" charset="0"/>
                <a:cs typeface="Arial" pitchFamily="34" charset="0"/>
              </a:rPr>
              <a:t>S1.</a:t>
            </a:r>
            <a:r>
              <a:rPr lang="en-US" sz="1200" dirty="0">
                <a:solidFill>
                  <a:srgbClr val="000000"/>
                </a:solidFill>
                <a:latin typeface="Arial" pitchFamily="34" charset="0"/>
                <a:cs typeface="Arial" pitchFamily="34" charset="0"/>
              </a:rPr>
              <a:t> DMSO</a:t>
            </a:r>
          </a:p>
          <a:p>
            <a:pPr lvl="0" fontAlgn="base">
              <a:spcBef>
                <a:spcPct val="0"/>
              </a:spcBef>
              <a:spcAft>
                <a:spcPts val="1000"/>
              </a:spcAft>
            </a:pPr>
            <a:r>
              <a:rPr lang="en-US" sz="1200" b="1" dirty="0">
                <a:solidFill>
                  <a:srgbClr val="000000"/>
                </a:solidFill>
                <a:latin typeface="Arial" pitchFamily="34" charset="0"/>
                <a:cs typeface="Arial" pitchFamily="34" charset="0"/>
              </a:rPr>
              <a:t>S2.</a:t>
            </a:r>
            <a:r>
              <a:rPr lang="en-US" sz="1200" dirty="0">
                <a:solidFill>
                  <a:srgbClr val="000000"/>
                </a:solidFill>
                <a:latin typeface="Arial" pitchFamily="34" charset="0"/>
                <a:cs typeface="Arial" pitchFamily="34" charset="0"/>
              </a:rPr>
              <a:t> DJ4-5µM</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cs typeface="Arial" pitchFamily="34" charset="0"/>
              </a:rPr>
              <a:t>B. </a:t>
            </a:r>
            <a:r>
              <a:rPr lang="en-US" sz="1200" b="1" dirty="0" smtClean="0">
                <a:solidFill>
                  <a:srgbClr val="000000"/>
                </a:solidFill>
                <a:latin typeface="Arial" pitchFamily="34" charset="0"/>
                <a:cs typeface="Arial" pitchFamily="34" charset="0"/>
              </a:rPr>
              <a:t>Time-lapse </a:t>
            </a:r>
            <a:r>
              <a:rPr lang="en-US" sz="1200" b="1" dirty="0">
                <a:solidFill>
                  <a:srgbClr val="000000"/>
                </a:solidFill>
                <a:latin typeface="Arial" pitchFamily="34" charset="0"/>
                <a:cs typeface="Arial" pitchFamily="34" charset="0"/>
              </a:rPr>
              <a:t>microscopy of lung (A549) and breast cancer cells (MDA-MB-231</a:t>
            </a:r>
            <a:r>
              <a:rPr lang="en-US" sz="1200" b="1" dirty="0" smtClean="0">
                <a:solidFill>
                  <a:srgbClr val="000000"/>
                </a:solidFill>
                <a:latin typeface="Arial" pitchFamily="34" charset="0"/>
                <a:cs typeface="Arial" pitchFamily="34" charset="0"/>
              </a:rPr>
              <a:t>).</a:t>
            </a:r>
            <a:r>
              <a:rPr lang="en-US" sz="1200" dirty="0">
                <a:solidFill>
                  <a:srgbClr val="000000"/>
                </a:solidFill>
                <a:latin typeface="Arial" pitchFamily="34" charset="0"/>
                <a:cs typeface="Arial" pitchFamily="34" charset="0"/>
              </a:rPr>
              <a:t> </a:t>
            </a:r>
            <a:r>
              <a:rPr lang="en-US" sz="1200" dirty="0" smtClean="0">
                <a:solidFill>
                  <a:srgbClr val="000000"/>
                </a:solidFill>
                <a:latin typeface="Arial" pitchFamily="34" charset="0"/>
                <a:cs typeface="Arial" pitchFamily="34" charset="0"/>
              </a:rPr>
              <a:t> A549 and MDA-MB-231 cells </a:t>
            </a:r>
            <a:r>
              <a:rPr lang="en-US" sz="1200" dirty="0">
                <a:solidFill>
                  <a:srgbClr val="000000"/>
                </a:solidFill>
                <a:latin typeface="Arial" pitchFamily="34" charset="0"/>
                <a:cs typeface="Arial" pitchFamily="34" charset="0"/>
              </a:rPr>
              <a:t>were treated with either DJ4 (5µM) or DMSO (vehicle control) and </a:t>
            </a:r>
            <a:r>
              <a:rPr lang="en-US" sz="1200" dirty="0" smtClean="0">
                <a:solidFill>
                  <a:srgbClr val="000000"/>
                </a:solidFill>
                <a:latin typeface="Arial" pitchFamily="34" charset="0"/>
                <a:cs typeface="Arial" pitchFamily="34" charset="0"/>
              </a:rPr>
              <a:t>individual cells were tracked for 21-24h </a:t>
            </a:r>
            <a:r>
              <a:rPr lang="en-US" sz="1200" dirty="0">
                <a:solidFill>
                  <a:srgbClr val="000000"/>
                </a:solidFill>
                <a:latin typeface="Arial" pitchFamily="34" charset="0"/>
                <a:cs typeface="Arial" pitchFamily="34" charset="0"/>
              </a:rPr>
              <a:t>in presence of </a:t>
            </a:r>
            <a:r>
              <a:rPr lang="en-US" sz="1200" dirty="0" smtClean="0">
                <a:solidFill>
                  <a:srgbClr val="000000"/>
                </a:solidFill>
                <a:latin typeface="Arial" pitchFamily="34" charset="0"/>
                <a:cs typeface="Arial" pitchFamily="34" charset="0"/>
              </a:rPr>
              <a:t>treatments at 10min interval. </a:t>
            </a:r>
          </a:p>
          <a:p>
            <a:pPr marL="0" marR="0" lvl="0" indent="0" algn="just" defTabSz="914400" rtl="0" eaLnBrk="1" fontAlgn="base" latinLnBrk="0" hangingPunct="1">
              <a:lnSpc>
                <a:spcPct val="100000"/>
              </a:lnSpc>
              <a:spcBef>
                <a:spcPct val="0"/>
              </a:spcBef>
              <a:spcAft>
                <a:spcPct val="0"/>
              </a:spcAft>
              <a:buClrTx/>
              <a:buSzTx/>
              <a:buFontTx/>
              <a:buNone/>
              <a:tabLst/>
            </a:pPr>
            <a:endParaRPr lang="en-US" sz="1200" dirty="0" smtClean="0">
              <a:solidFill>
                <a:srgbClr val="000000"/>
              </a:solidFill>
              <a:latin typeface="Arial" pitchFamily="34" charset="0"/>
              <a:cs typeface="Arial" pitchFamily="34" charset="0"/>
            </a:endParaRPr>
          </a:p>
          <a:p>
            <a:pPr lvl="0" fontAlgn="base">
              <a:spcBef>
                <a:spcPct val="0"/>
              </a:spcBef>
              <a:spcAft>
                <a:spcPts val="1000"/>
              </a:spcAft>
            </a:pPr>
            <a:r>
              <a:rPr lang="en-US" sz="1200" b="1" dirty="0" smtClean="0">
                <a:solidFill>
                  <a:srgbClr val="000000"/>
                </a:solidFill>
                <a:latin typeface="Arial" pitchFamily="34" charset="0"/>
                <a:cs typeface="Arial" pitchFamily="34" charset="0"/>
              </a:rPr>
              <a:t>S3.</a:t>
            </a:r>
            <a:r>
              <a:rPr lang="en-US" sz="1200" dirty="0" smtClean="0">
                <a:solidFill>
                  <a:srgbClr val="000000"/>
                </a:solidFill>
                <a:latin typeface="Arial" pitchFamily="34" charset="0"/>
                <a:cs typeface="Arial" pitchFamily="34" charset="0"/>
              </a:rPr>
              <a:t>  A549 cells </a:t>
            </a:r>
            <a:r>
              <a:rPr lang="en-US" sz="1200" dirty="0">
                <a:solidFill>
                  <a:srgbClr val="000000"/>
                </a:solidFill>
                <a:latin typeface="Arial" pitchFamily="34" charset="0"/>
                <a:cs typeface="Arial" pitchFamily="34" charset="0"/>
              </a:rPr>
              <a:t>– DMSO</a:t>
            </a:r>
            <a:endParaRPr lang="en-US" sz="1200" dirty="0" smtClean="0">
              <a:solidFill>
                <a:srgbClr val="000000"/>
              </a:solidFill>
              <a:latin typeface="Arial" pitchFamily="34" charset="0"/>
              <a:cs typeface="Arial" pitchFamily="34" charset="0"/>
            </a:endParaRPr>
          </a:p>
          <a:p>
            <a:pPr lvl="0" fontAlgn="base">
              <a:spcBef>
                <a:spcPct val="0"/>
              </a:spcBef>
              <a:spcAft>
                <a:spcPts val="1000"/>
              </a:spcAft>
            </a:pPr>
            <a:r>
              <a:rPr lang="en-US" sz="1200" b="1" dirty="0" smtClean="0">
                <a:solidFill>
                  <a:srgbClr val="000000"/>
                </a:solidFill>
                <a:latin typeface="Arial" pitchFamily="34" charset="0"/>
                <a:cs typeface="Arial" pitchFamily="34" charset="0"/>
              </a:rPr>
              <a:t>S4.</a:t>
            </a:r>
            <a:r>
              <a:rPr lang="en-US" sz="1200" dirty="0" smtClean="0">
                <a:solidFill>
                  <a:srgbClr val="000000"/>
                </a:solidFill>
                <a:latin typeface="Arial" pitchFamily="34" charset="0"/>
                <a:cs typeface="Arial" pitchFamily="34" charset="0"/>
              </a:rPr>
              <a:t>  A549 cells – DJ4 treated</a:t>
            </a:r>
          </a:p>
          <a:p>
            <a:pPr lvl="0" fontAlgn="base">
              <a:spcBef>
                <a:spcPct val="0"/>
              </a:spcBef>
              <a:spcAft>
                <a:spcPts val="1000"/>
              </a:spcAft>
            </a:pPr>
            <a:r>
              <a:rPr lang="en-US" sz="1200" b="1" dirty="0" smtClean="0">
                <a:solidFill>
                  <a:srgbClr val="000000"/>
                </a:solidFill>
                <a:latin typeface="Arial" pitchFamily="34" charset="0"/>
                <a:cs typeface="Arial" pitchFamily="34" charset="0"/>
              </a:rPr>
              <a:t>S5.</a:t>
            </a:r>
            <a:r>
              <a:rPr lang="en-US" sz="1200" dirty="0" smtClean="0">
                <a:solidFill>
                  <a:srgbClr val="000000"/>
                </a:solidFill>
                <a:latin typeface="Arial" pitchFamily="34" charset="0"/>
                <a:cs typeface="Arial" pitchFamily="34" charset="0"/>
              </a:rPr>
              <a:t>  MDA-MB-231 cells  – DMSO</a:t>
            </a:r>
          </a:p>
          <a:p>
            <a:pPr lvl="0" fontAlgn="base">
              <a:spcBef>
                <a:spcPct val="0"/>
              </a:spcBef>
              <a:spcAft>
                <a:spcPts val="1000"/>
              </a:spcAft>
            </a:pPr>
            <a:r>
              <a:rPr lang="en-US" sz="1200" b="1" dirty="0" smtClean="0">
                <a:solidFill>
                  <a:srgbClr val="000000"/>
                </a:solidFill>
                <a:latin typeface="Arial" pitchFamily="34" charset="0"/>
                <a:cs typeface="Arial" pitchFamily="34" charset="0"/>
              </a:rPr>
              <a:t>S6.</a:t>
            </a:r>
            <a:r>
              <a:rPr lang="en-US" sz="1200" dirty="0" smtClean="0">
                <a:solidFill>
                  <a:srgbClr val="000000"/>
                </a:solidFill>
                <a:latin typeface="Arial" pitchFamily="34" charset="0"/>
                <a:cs typeface="Arial" pitchFamily="34" charset="0"/>
              </a:rPr>
              <a:t>  MDA-MB-231 cells – DJ4 treated</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79987700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41320</TotalTime>
  <Words>480</Words>
  <Application>Microsoft Office PowerPoint</Application>
  <PresentationFormat>On-screen Show (4:3)</PresentationFormat>
  <Paragraphs>26</Paragraphs>
  <Slides>2</Slides>
  <Notes>1</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Fig.1 Chemical structures of DJ compounds</dc:title>
  <dc:creator>Yun Lab</dc:creator>
  <cp:lastModifiedBy>Vijay</cp:lastModifiedBy>
  <cp:revision>410</cp:revision>
  <cp:lastPrinted>2014-08-06T14:41:02Z</cp:lastPrinted>
  <dcterms:created xsi:type="dcterms:W3CDTF">2006-08-16T00:00:00Z</dcterms:created>
  <dcterms:modified xsi:type="dcterms:W3CDTF">2014-08-14T23:14:36Z</dcterms:modified>
</cp:coreProperties>
</file>