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2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01" autoAdjust="0"/>
    <p:restoredTop sz="99201" autoAdjust="0"/>
  </p:normalViewPr>
  <p:slideViewPr>
    <p:cSldViewPr snapToGrid="0" snapToObjects="1">
      <p:cViewPr>
        <p:scale>
          <a:sx n="89" d="100"/>
          <a:sy n="89" d="100"/>
        </p:scale>
        <p:origin x="-936" y="-352"/>
      </p:cViewPr>
      <p:guideLst>
        <p:guide orient="horz" pos="2751"/>
        <p:guide pos="272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rensman:Dawson%20Lab:Mike%20Lab:Assays:MTT%202013-10-04%20Aspc1%20Panc1%20Miapaca%20ICG%20Ge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'All Relative (3)'!$C$5</c:f>
              <c:strCache>
                <c:ptCount val="1"/>
                <c:pt idx="0">
                  <c:v>AsPC-1</c:v>
                </c:pt>
              </c:strCache>
            </c:strRef>
          </c:tx>
          <c:spPr>
            <a:ln w="47625">
              <a:noFill/>
            </a:ln>
          </c:spPr>
          <c:marker>
            <c:symbol val="square"/>
            <c:size val="9"/>
          </c:marker>
          <c:trendline>
            <c:spPr>
              <a:ln w="25400">
                <a:solidFill>
                  <a:schemeClr val="accent1"/>
                </a:solidFill>
              </a:ln>
            </c:spPr>
            <c:trendlineType val="exp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'All Relative (3)'!$D$10:$N$10</c:f>
                <c:numCache>
                  <c:formatCode>General</c:formatCode>
                  <c:ptCount val="11"/>
                  <c:pt idx="0">
                    <c:v>0.0509497007084559</c:v>
                  </c:pt>
                  <c:pt idx="1">
                    <c:v>0.0416887647769522</c:v>
                  </c:pt>
                  <c:pt idx="2">
                    <c:v>0.0494539032613966</c:v>
                  </c:pt>
                  <c:pt idx="3">
                    <c:v>0.00586149876417931</c:v>
                  </c:pt>
                  <c:pt idx="4">
                    <c:v>0.0406003299369073</c:v>
                  </c:pt>
                  <c:pt idx="5">
                    <c:v>0.0412791889627882</c:v>
                  </c:pt>
                  <c:pt idx="6">
                    <c:v>0.00179047724244115</c:v>
                  </c:pt>
                  <c:pt idx="7">
                    <c:v>0.0036655403461987</c:v>
                  </c:pt>
                  <c:pt idx="8">
                    <c:v>0.00972891861650514</c:v>
                  </c:pt>
                  <c:pt idx="9">
                    <c:v>0.00719335971368576</c:v>
                  </c:pt>
                  <c:pt idx="10">
                    <c:v>0.0112829623446941</c:v>
                  </c:pt>
                </c:numCache>
              </c:numRef>
            </c:plus>
            <c:minus>
              <c:numRef>
                <c:f>'All Relative (3)'!$D$10:$N$10</c:f>
                <c:numCache>
                  <c:formatCode>General</c:formatCode>
                  <c:ptCount val="11"/>
                  <c:pt idx="0">
                    <c:v>0.0509497007084559</c:v>
                  </c:pt>
                  <c:pt idx="1">
                    <c:v>0.0416887647769522</c:v>
                  </c:pt>
                  <c:pt idx="2">
                    <c:v>0.0494539032613966</c:v>
                  </c:pt>
                  <c:pt idx="3">
                    <c:v>0.00586149876417931</c:v>
                  </c:pt>
                  <c:pt idx="4">
                    <c:v>0.0406003299369073</c:v>
                  </c:pt>
                  <c:pt idx="5">
                    <c:v>0.0412791889627882</c:v>
                  </c:pt>
                  <c:pt idx="6">
                    <c:v>0.00179047724244115</c:v>
                  </c:pt>
                  <c:pt idx="7">
                    <c:v>0.0036655403461987</c:v>
                  </c:pt>
                  <c:pt idx="8">
                    <c:v>0.00972891861650514</c:v>
                  </c:pt>
                  <c:pt idx="9">
                    <c:v>0.00719335971368576</c:v>
                  </c:pt>
                  <c:pt idx="10">
                    <c:v>0.0112829623446941</c:v>
                  </c:pt>
                </c:numCache>
              </c:numRef>
            </c:minus>
          </c:errBars>
          <c:xVal>
            <c:numRef>
              <c:f>'All Relative (3)'!$D$4:$N$4</c:f>
              <c:numCache>
                <c:formatCode>General</c:formatCode>
                <c:ptCount val="11"/>
                <c:pt idx="0">
                  <c:v>0.0</c:v>
                </c:pt>
                <c:pt idx="1">
                  <c:v>0.5</c:v>
                </c:pt>
                <c:pt idx="2">
                  <c:v>1.0</c:v>
                </c:pt>
                <c:pt idx="3">
                  <c:v>2.0</c:v>
                </c:pt>
                <c:pt idx="4">
                  <c:v>4.0</c:v>
                </c:pt>
                <c:pt idx="5">
                  <c:v>6.0</c:v>
                </c:pt>
                <c:pt idx="6">
                  <c:v>8.0</c:v>
                </c:pt>
                <c:pt idx="7">
                  <c:v>10.0</c:v>
                </c:pt>
                <c:pt idx="8">
                  <c:v>15.0</c:v>
                </c:pt>
                <c:pt idx="9">
                  <c:v>20.0</c:v>
                </c:pt>
                <c:pt idx="10">
                  <c:v>25.0</c:v>
                </c:pt>
              </c:numCache>
            </c:numRef>
          </c:xVal>
          <c:yVal>
            <c:numRef>
              <c:f>'All Relative (3)'!$D$5:$N$5</c:f>
              <c:numCache>
                <c:formatCode>General</c:formatCode>
                <c:ptCount val="11"/>
                <c:pt idx="0">
                  <c:v>1.0</c:v>
                </c:pt>
                <c:pt idx="1">
                  <c:v>0.857487740024646</c:v>
                </c:pt>
                <c:pt idx="2">
                  <c:v>0.820566044225414</c:v>
                </c:pt>
                <c:pt idx="3">
                  <c:v>0.703851878514076</c:v>
                </c:pt>
                <c:pt idx="4">
                  <c:v>0.589959330438334</c:v>
                </c:pt>
                <c:pt idx="5">
                  <c:v>0.442345864789146</c:v>
                </c:pt>
                <c:pt idx="6">
                  <c:v>0.32187352443618</c:v>
                </c:pt>
                <c:pt idx="7">
                  <c:v>0.261193956514505</c:v>
                </c:pt>
                <c:pt idx="8">
                  <c:v>0.178148923643483</c:v>
                </c:pt>
                <c:pt idx="9">
                  <c:v>0.131335717582733</c:v>
                </c:pt>
                <c:pt idx="10">
                  <c:v>0.111712868443559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'All Relative (3)'!$C$6</c:f>
              <c:strCache>
                <c:ptCount val="1"/>
                <c:pt idx="0">
                  <c:v>L3.6pl</c:v>
                </c:pt>
              </c:strCache>
            </c:strRef>
          </c:tx>
          <c:spPr>
            <a:ln w="47625">
              <a:noFill/>
            </a:ln>
          </c:spPr>
          <c:trendline>
            <c:trendlineType val="log"/>
            <c:dispRSqr val="1"/>
            <c:dispEq val="1"/>
            <c:trendlineLbl>
              <c:layout/>
              <c:numFmt formatCode="General" sourceLinked="0"/>
            </c:trendlineLbl>
          </c:trendline>
          <c:trendline>
            <c:spPr>
              <a:ln w="25400">
                <a:solidFill>
                  <a:schemeClr val="accent2"/>
                </a:solidFill>
              </a:ln>
            </c:spPr>
            <c:trendlineType val="exp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'All Relative (3)'!$D$11:$N$11</c:f>
                <c:numCache>
                  <c:formatCode>General</c:formatCode>
                  <c:ptCount val="11"/>
                  <c:pt idx="0">
                    <c:v>0.0737203233974603</c:v>
                  </c:pt>
                  <c:pt idx="1">
                    <c:v>0.043271116859051</c:v>
                  </c:pt>
                  <c:pt idx="2">
                    <c:v>0.0230428421241561</c:v>
                  </c:pt>
                  <c:pt idx="3">
                    <c:v>0.0375569785164239</c:v>
                  </c:pt>
                  <c:pt idx="4">
                    <c:v>0.112377848461138</c:v>
                  </c:pt>
                  <c:pt idx="5">
                    <c:v>0.0157159850859043</c:v>
                  </c:pt>
                  <c:pt idx="6">
                    <c:v>0.0134774954515928</c:v>
                  </c:pt>
                  <c:pt idx="7">
                    <c:v>0.0360367568140967</c:v>
                  </c:pt>
                  <c:pt idx="8">
                    <c:v>0.0166588766237688</c:v>
                  </c:pt>
                  <c:pt idx="9">
                    <c:v>0.00669711403253403</c:v>
                  </c:pt>
                  <c:pt idx="10">
                    <c:v>0.0192916175968991</c:v>
                  </c:pt>
                </c:numCache>
              </c:numRef>
            </c:plus>
            <c:minus>
              <c:numRef>
                <c:f>'All Relative (3)'!$D$11:$N$11</c:f>
                <c:numCache>
                  <c:formatCode>General</c:formatCode>
                  <c:ptCount val="11"/>
                  <c:pt idx="0">
                    <c:v>0.0737203233974603</c:v>
                  </c:pt>
                  <c:pt idx="1">
                    <c:v>0.043271116859051</c:v>
                  </c:pt>
                  <c:pt idx="2">
                    <c:v>0.0230428421241561</c:v>
                  </c:pt>
                  <c:pt idx="3">
                    <c:v>0.0375569785164239</c:v>
                  </c:pt>
                  <c:pt idx="4">
                    <c:v>0.112377848461138</c:v>
                  </c:pt>
                  <c:pt idx="5">
                    <c:v>0.0157159850859043</c:v>
                  </c:pt>
                  <c:pt idx="6">
                    <c:v>0.0134774954515928</c:v>
                  </c:pt>
                  <c:pt idx="7">
                    <c:v>0.0360367568140967</c:v>
                  </c:pt>
                  <c:pt idx="8">
                    <c:v>0.0166588766237688</c:v>
                  </c:pt>
                  <c:pt idx="9">
                    <c:v>0.00669711403253403</c:v>
                  </c:pt>
                  <c:pt idx="10">
                    <c:v>0.0192916175968991</c:v>
                  </c:pt>
                </c:numCache>
              </c:numRef>
            </c:minus>
          </c:errBars>
          <c:xVal>
            <c:numRef>
              <c:f>'All Relative (3)'!$D$4:$N$4</c:f>
              <c:numCache>
                <c:formatCode>General</c:formatCode>
                <c:ptCount val="11"/>
                <c:pt idx="0">
                  <c:v>0.0</c:v>
                </c:pt>
                <c:pt idx="1">
                  <c:v>0.5</c:v>
                </c:pt>
                <c:pt idx="2">
                  <c:v>1.0</c:v>
                </c:pt>
                <c:pt idx="3">
                  <c:v>2.0</c:v>
                </c:pt>
                <c:pt idx="4">
                  <c:v>4.0</c:v>
                </c:pt>
                <c:pt idx="5">
                  <c:v>6.0</c:v>
                </c:pt>
                <c:pt idx="6">
                  <c:v>8.0</c:v>
                </c:pt>
                <c:pt idx="7">
                  <c:v>10.0</c:v>
                </c:pt>
                <c:pt idx="8">
                  <c:v>15.0</c:v>
                </c:pt>
                <c:pt idx="9">
                  <c:v>20.0</c:v>
                </c:pt>
                <c:pt idx="10">
                  <c:v>25.0</c:v>
                </c:pt>
              </c:numCache>
            </c:numRef>
          </c:xVal>
          <c:yVal>
            <c:numRef>
              <c:f>'All Relative (3)'!$D$6:$N$6</c:f>
              <c:numCache>
                <c:formatCode>General</c:formatCode>
                <c:ptCount val="11"/>
                <c:pt idx="0">
                  <c:v>1.0</c:v>
                </c:pt>
                <c:pt idx="1">
                  <c:v>1.017146288913805</c:v>
                </c:pt>
                <c:pt idx="2">
                  <c:v>1.044074172182752</c:v>
                </c:pt>
                <c:pt idx="3">
                  <c:v>0.876569518854447</c:v>
                </c:pt>
                <c:pt idx="4">
                  <c:v>0.685768423489779</c:v>
                </c:pt>
                <c:pt idx="5">
                  <c:v>0.601992104760297</c:v>
                </c:pt>
                <c:pt idx="6">
                  <c:v>0.730612985642169</c:v>
                </c:pt>
                <c:pt idx="7">
                  <c:v>0.609611739025374</c:v>
                </c:pt>
                <c:pt idx="8">
                  <c:v>0.540959298416605</c:v>
                </c:pt>
                <c:pt idx="9">
                  <c:v>0.315372539246186</c:v>
                </c:pt>
                <c:pt idx="10">
                  <c:v>0.341286143545952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'All Relative (3)'!$C$7</c:f>
              <c:strCache>
                <c:ptCount val="1"/>
                <c:pt idx="0">
                  <c:v>PANC-1</c:v>
                </c:pt>
              </c:strCache>
            </c:strRef>
          </c:tx>
          <c:spPr>
            <a:ln w="47625">
              <a:noFill/>
            </a:ln>
          </c:spPr>
          <c:marker>
            <c:symbol val="square"/>
            <c:size val="9"/>
          </c:marker>
          <c:trendline>
            <c:spPr>
              <a:ln w="25400">
                <a:solidFill>
                  <a:schemeClr val="accent3"/>
                </a:solidFill>
              </a:ln>
            </c:spPr>
            <c:trendlineType val="exp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'All Relative (3)'!$D$12:$N$12</c:f>
                <c:numCache>
                  <c:formatCode>General</c:formatCode>
                  <c:ptCount val="11"/>
                  <c:pt idx="0">
                    <c:v>0.0530172139631616</c:v>
                  </c:pt>
                  <c:pt idx="1">
                    <c:v>0.049434995097642</c:v>
                  </c:pt>
                  <c:pt idx="2">
                    <c:v>0.0269201475340701</c:v>
                  </c:pt>
                  <c:pt idx="3">
                    <c:v>0.0397048269028344</c:v>
                  </c:pt>
                  <c:pt idx="4">
                    <c:v>0.0401822030496638</c:v>
                  </c:pt>
                  <c:pt idx="5">
                    <c:v>0.0038574407480877</c:v>
                  </c:pt>
                  <c:pt idx="6">
                    <c:v>0.00775331785205773</c:v>
                  </c:pt>
                  <c:pt idx="7">
                    <c:v>0.00361379477446752</c:v>
                  </c:pt>
                  <c:pt idx="8">
                    <c:v>0.0062846266464855</c:v>
                  </c:pt>
                  <c:pt idx="9">
                    <c:v>0.0061020471864717</c:v>
                  </c:pt>
                  <c:pt idx="10">
                    <c:v>0.00629774476909657</c:v>
                  </c:pt>
                </c:numCache>
              </c:numRef>
            </c:plus>
            <c:minus>
              <c:numRef>
                <c:f>'All Relative (3)'!$D$12:$N$12</c:f>
                <c:numCache>
                  <c:formatCode>General</c:formatCode>
                  <c:ptCount val="11"/>
                  <c:pt idx="0">
                    <c:v>0.0530172139631616</c:v>
                  </c:pt>
                  <c:pt idx="1">
                    <c:v>0.049434995097642</c:v>
                  </c:pt>
                  <c:pt idx="2">
                    <c:v>0.0269201475340701</c:v>
                  </c:pt>
                  <c:pt idx="3">
                    <c:v>0.0397048269028344</c:v>
                  </c:pt>
                  <c:pt idx="4">
                    <c:v>0.0401822030496638</c:v>
                  </c:pt>
                  <c:pt idx="5">
                    <c:v>0.0038574407480877</c:v>
                  </c:pt>
                  <c:pt idx="6">
                    <c:v>0.00775331785205773</c:v>
                  </c:pt>
                  <c:pt idx="7">
                    <c:v>0.00361379477446752</c:v>
                  </c:pt>
                  <c:pt idx="8">
                    <c:v>0.0062846266464855</c:v>
                  </c:pt>
                  <c:pt idx="9">
                    <c:v>0.0061020471864717</c:v>
                  </c:pt>
                  <c:pt idx="10">
                    <c:v>0.00629774476909657</c:v>
                  </c:pt>
                </c:numCache>
              </c:numRef>
            </c:minus>
          </c:errBars>
          <c:xVal>
            <c:numRef>
              <c:f>'All Relative (3)'!$D$4:$N$4</c:f>
              <c:numCache>
                <c:formatCode>General</c:formatCode>
                <c:ptCount val="11"/>
                <c:pt idx="0">
                  <c:v>0.0</c:v>
                </c:pt>
                <c:pt idx="1">
                  <c:v>0.5</c:v>
                </c:pt>
                <c:pt idx="2">
                  <c:v>1.0</c:v>
                </c:pt>
                <c:pt idx="3">
                  <c:v>2.0</c:v>
                </c:pt>
                <c:pt idx="4">
                  <c:v>4.0</c:v>
                </c:pt>
                <c:pt idx="5">
                  <c:v>6.0</c:v>
                </c:pt>
                <c:pt idx="6">
                  <c:v>8.0</c:v>
                </c:pt>
                <c:pt idx="7">
                  <c:v>10.0</c:v>
                </c:pt>
                <c:pt idx="8">
                  <c:v>15.0</c:v>
                </c:pt>
                <c:pt idx="9">
                  <c:v>20.0</c:v>
                </c:pt>
                <c:pt idx="10">
                  <c:v>25.0</c:v>
                </c:pt>
              </c:numCache>
            </c:numRef>
          </c:xVal>
          <c:yVal>
            <c:numRef>
              <c:f>'All Relative (3)'!$D$7:$N$7</c:f>
              <c:numCache>
                <c:formatCode>General</c:formatCode>
                <c:ptCount val="11"/>
                <c:pt idx="0">
                  <c:v>1.0</c:v>
                </c:pt>
                <c:pt idx="1">
                  <c:v>0.954839534136886</c:v>
                </c:pt>
                <c:pt idx="2">
                  <c:v>0.90971804901035</c:v>
                </c:pt>
                <c:pt idx="3">
                  <c:v>0.88138653849251</c:v>
                </c:pt>
                <c:pt idx="4">
                  <c:v>0.483990838559744</c:v>
                </c:pt>
                <c:pt idx="5">
                  <c:v>0.229616302139311</c:v>
                </c:pt>
                <c:pt idx="6">
                  <c:v>0.128546863318526</c:v>
                </c:pt>
                <c:pt idx="7">
                  <c:v>0.129727134423451</c:v>
                </c:pt>
                <c:pt idx="8">
                  <c:v>0.0927088908079765</c:v>
                </c:pt>
                <c:pt idx="9">
                  <c:v>0.0544344330344376</c:v>
                </c:pt>
                <c:pt idx="10">
                  <c:v>0.0355904217055506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'All Relative (3)'!$C$8</c:f>
              <c:strCache>
                <c:ptCount val="1"/>
                <c:pt idx="0">
                  <c:v>MiaPaCa-2</c:v>
                </c:pt>
              </c:strCache>
            </c:strRef>
          </c:tx>
          <c:spPr>
            <a:ln w="47625">
              <a:noFill/>
            </a:ln>
          </c:spPr>
          <c:marker>
            <c:symbol val="square"/>
            <c:size val="9"/>
          </c:marker>
          <c:trendline>
            <c:spPr>
              <a:ln w="25400">
                <a:solidFill>
                  <a:schemeClr val="accent4"/>
                </a:solidFill>
              </a:ln>
            </c:spPr>
            <c:trendlineType val="exp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'All Relative (3)'!$D$13:$N$13</c:f>
                <c:numCache>
                  <c:formatCode>General</c:formatCode>
                  <c:ptCount val="11"/>
                  <c:pt idx="0">
                    <c:v>0.053445295398256</c:v>
                  </c:pt>
                  <c:pt idx="1">
                    <c:v>0.0850322807529568</c:v>
                  </c:pt>
                  <c:pt idx="2">
                    <c:v>0.0493204928056496</c:v>
                  </c:pt>
                  <c:pt idx="3">
                    <c:v>0.00835448276869598</c:v>
                  </c:pt>
                  <c:pt idx="4">
                    <c:v>0.0113254024935926</c:v>
                  </c:pt>
                  <c:pt idx="5">
                    <c:v>0.00278039929601896</c:v>
                  </c:pt>
                  <c:pt idx="6">
                    <c:v>0.00586074761191162</c:v>
                  </c:pt>
                  <c:pt idx="7">
                    <c:v>0.00893654938682723</c:v>
                  </c:pt>
                  <c:pt idx="8">
                    <c:v>0.00664371981211992</c:v>
                  </c:pt>
                  <c:pt idx="9">
                    <c:v>0.0050577932007778</c:v>
                  </c:pt>
                  <c:pt idx="10">
                    <c:v>0.00852854718029204</c:v>
                  </c:pt>
                </c:numCache>
              </c:numRef>
            </c:plus>
            <c:minus>
              <c:numRef>
                <c:f>'All Relative (3)'!$D$13:$N$13</c:f>
                <c:numCache>
                  <c:formatCode>General</c:formatCode>
                  <c:ptCount val="11"/>
                  <c:pt idx="0">
                    <c:v>0.053445295398256</c:v>
                  </c:pt>
                  <c:pt idx="1">
                    <c:v>0.0850322807529568</c:v>
                  </c:pt>
                  <c:pt idx="2">
                    <c:v>0.0493204928056496</c:v>
                  </c:pt>
                  <c:pt idx="3">
                    <c:v>0.00835448276869598</c:v>
                  </c:pt>
                  <c:pt idx="4">
                    <c:v>0.0113254024935926</c:v>
                  </c:pt>
                  <c:pt idx="5">
                    <c:v>0.00278039929601896</c:v>
                  </c:pt>
                  <c:pt idx="6">
                    <c:v>0.00586074761191162</c:v>
                  </c:pt>
                  <c:pt idx="7">
                    <c:v>0.00893654938682723</c:v>
                  </c:pt>
                  <c:pt idx="8">
                    <c:v>0.00664371981211992</c:v>
                  </c:pt>
                  <c:pt idx="9">
                    <c:v>0.0050577932007778</c:v>
                  </c:pt>
                  <c:pt idx="10">
                    <c:v>0.00852854718029204</c:v>
                  </c:pt>
                </c:numCache>
              </c:numRef>
            </c:minus>
          </c:errBars>
          <c:xVal>
            <c:numRef>
              <c:f>'All Relative (3)'!$D$4:$N$4</c:f>
              <c:numCache>
                <c:formatCode>General</c:formatCode>
                <c:ptCount val="11"/>
                <c:pt idx="0">
                  <c:v>0.0</c:v>
                </c:pt>
                <c:pt idx="1">
                  <c:v>0.5</c:v>
                </c:pt>
                <c:pt idx="2">
                  <c:v>1.0</c:v>
                </c:pt>
                <c:pt idx="3">
                  <c:v>2.0</c:v>
                </c:pt>
                <c:pt idx="4">
                  <c:v>4.0</c:v>
                </c:pt>
                <c:pt idx="5">
                  <c:v>6.0</c:v>
                </c:pt>
                <c:pt idx="6">
                  <c:v>8.0</c:v>
                </c:pt>
                <c:pt idx="7">
                  <c:v>10.0</c:v>
                </c:pt>
                <c:pt idx="8">
                  <c:v>15.0</c:v>
                </c:pt>
                <c:pt idx="9">
                  <c:v>20.0</c:v>
                </c:pt>
                <c:pt idx="10">
                  <c:v>25.0</c:v>
                </c:pt>
              </c:numCache>
            </c:numRef>
          </c:xVal>
          <c:yVal>
            <c:numRef>
              <c:f>'All Relative (3)'!$D$8:$N$8</c:f>
              <c:numCache>
                <c:formatCode>General</c:formatCode>
                <c:ptCount val="11"/>
                <c:pt idx="0">
                  <c:v>1.0</c:v>
                </c:pt>
                <c:pt idx="1">
                  <c:v>0.705842998567821</c:v>
                </c:pt>
                <c:pt idx="2">
                  <c:v>0.609004885788869</c:v>
                </c:pt>
                <c:pt idx="3">
                  <c:v>0.681050653152094</c:v>
                </c:pt>
                <c:pt idx="4">
                  <c:v>0.449925037832885</c:v>
                </c:pt>
                <c:pt idx="5">
                  <c:v>0.343758489975696</c:v>
                </c:pt>
                <c:pt idx="6">
                  <c:v>0.224872302525146</c:v>
                </c:pt>
                <c:pt idx="7">
                  <c:v>0.189267903730474</c:v>
                </c:pt>
                <c:pt idx="8">
                  <c:v>0.125776038450407</c:v>
                </c:pt>
                <c:pt idx="9">
                  <c:v>0.0897693502987267</c:v>
                </c:pt>
                <c:pt idx="10">
                  <c:v>0.064224372301194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9675560"/>
        <c:axId val="2123203848"/>
      </c:scatterChart>
      <c:valAx>
        <c:axId val="2109675560"/>
        <c:scaling>
          <c:orientation val="minMax"/>
          <c:max val="25.0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Arial"/>
                    <a:cs typeface="Arial"/>
                  </a:defRPr>
                </a:pPr>
                <a:r>
                  <a:rPr lang="en-US">
                    <a:latin typeface="Arial"/>
                    <a:cs typeface="Arial"/>
                  </a:rPr>
                  <a:t>uM ICG-001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/>
                <a:cs typeface="Arial"/>
              </a:defRPr>
            </a:pPr>
            <a:endParaRPr lang="en-US"/>
          </a:p>
        </c:txPr>
        <c:crossAx val="2123203848"/>
        <c:crosses val="autoZero"/>
        <c:crossBetween val="midCat"/>
      </c:valAx>
      <c:valAx>
        <c:axId val="2123203848"/>
        <c:scaling>
          <c:orientation val="minMax"/>
          <c:max val="1.1"/>
          <c:min val="0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Relative Proliferation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/>
                <a:cs typeface="Arial"/>
              </a:defRPr>
            </a:pPr>
            <a:endParaRPr lang="en-US"/>
          </a:p>
        </c:txPr>
        <c:crossAx val="2109675560"/>
        <c:crosses val="autoZero"/>
        <c:crossBetween val="midCat"/>
        <c:majorUnit val="0.25"/>
      </c:valAx>
    </c:plotArea>
    <c:legend>
      <c:legendPos val="r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.662302931187367"/>
          <c:y val="0.100688219135943"/>
          <c:w val="0.196005554566871"/>
          <c:h val="0.238291647308805"/>
        </c:manualLayout>
      </c:layout>
      <c:overlay val="1"/>
      <c:txPr>
        <a:bodyPr/>
        <a:lstStyle/>
        <a:p>
          <a:pPr>
            <a:defRPr>
              <a:latin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1512B-3BE4-1A46-8AAA-86CB0EF0A22B}" type="datetimeFigureOut">
              <a:rPr lang="en-US" smtClean="0"/>
              <a:t>5/14/14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EC64EF-E4DA-9045-83CB-6856806CAB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930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888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025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439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552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798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102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39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764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788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380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664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7957919"/>
              </p:ext>
            </p:extLst>
          </p:nvPr>
        </p:nvGraphicFramePr>
        <p:xfrm>
          <a:off x="1161677" y="1538994"/>
          <a:ext cx="4534647" cy="4109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640911"/>
              </p:ext>
            </p:extLst>
          </p:nvPr>
        </p:nvGraphicFramePr>
        <p:xfrm>
          <a:off x="2603500" y="5813899"/>
          <a:ext cx="1651000" cy="97790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Cell Line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IC50 (μM)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AsPC-1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5.48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L3.6pl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14.07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PANC-1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3.43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MiaPaCa-2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3.31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" y="0"/>
            <a:ext cx="6857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/>
                <a:cs typeface="Arial"/>
              </a:rPr>
              <a:t>Supplemental Figure 1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01033" y="139493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A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5531" y="5463339"/>
            <a:ext cx="529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B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7101319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Supplemental Figure 1.  </a:t>
            </a:r>
            <a:r>
              <a:rPr lang="en-US" sz="1200" dirty="0">
                <a:latin typeface="Arial"/>
                <a:cs typeface="Arial"/>
              </a:rPr>
              <a:t>(A) Dose response curves from MTT assays at 6 days of treatment with indicated concentrations of ICG-001.  (B) IC50 values for PDAC cell lines after treatment with ICG-001.  </a:t>
            </a:r>
            <a:endParaRPr lang="en-US" sz="12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8788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34469</TotalTime>
  <Words>73</Words>
  <Application>Microsoft Macintosh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Arensman</dc:creator>
  <cp:lastModifiedBy>Michael Arensman</cp:lastModifiedBy>
  <cp:revision>296</cp:revision>
  <cp:lastPrinted>2013-11-14T21:54:21Z</cp:lastPrinted>
  <dcterms:created xsi:type="dcterms:W3CDTF">2013-07-22T03:40:04Z</dcterms:created>
  <dcterms:modified xsi:type="dcterms:W3CDTF">2014-05-14T23:43:44Z</dcterms:modified>
</cp:coreProperties>
</file>