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835338291046958E-2"/>
          <c:y val="4.6260498687664041E-2"/>
          <c:w val="0.90267169728783903"/>
          <c:h val="0.84935761154855638"/>
        </c:manualLayout>
      </c:layout>
      <c:scatterChart>
        <c:scatterStyle val="lineMarker"/>
        <c:varyColors val="0"/>
        <c:ser>
          <c:idx val="0"/>
          <c:order val="0"/>
          <c:tx>
            <c:v>EpCAM(-)　(n=7)</c:v>
          </c:tx>
          <c:xVal>
            <c:numRef>
              <c:f>Sheet2!$A$45:$A$57</c:f>
              <c:numCache>
                <c:formatCode>General</c:formatCode>
                <c:ptCount val="13"/>
                <c:pt idx="0">
                  <c:v>0</c:v>
                </c:pt>
                <c:pt idx="1">
                  <c:v>1.2821917808219179</c:v>
                </c:pt>
                <c:pt idx="2">
                  <c:v>1.2821917808219179</c:v>
                </c:pt>
                <c:pt idx="3">
                  <c:v>4.7013698630136984</c:v>
                </c:pt>
                <c:pt idx="4">
                  <c:v>4.7013698630136984</c:v>
                </c:pt>
                <c:pt idx="5">
                  <c:v>6.1479452054794521</c:v>
                </c:pt>
                <c:pt idx="6">
                  <c:v>6.1808219178082187</c:v>
                </c:pt>
                <c:pt idx="7">
                  <c:v>6.1808219178082187</c:v>
                </c:pt>
                <c:pt idx="8">
                  <c:v>8.6136986301369873</c:v>
                </c:pt>
                <c:pt idx="9">
                  <c:v>8.6136986301369873</c:v>
                </c:pt>
                <c:pt idx="10">
                  <c:v>17.391780821917806</c:v>
                </c:pt>
                <c:pt idx="11">
                  <c:v>17.391780821917806</c:v>
                </c:pt>
                <c:pt idx="12">
                  <c:v>45.764383561643832</c:v>
                </c:pt>
              </c:numCache>
            </c:numRef>
          </c:xVal>
          <c:yVal>
            <c:numRef>
              <c:f>Sheet2!$B$45:$B$57</c:f>
              <c:numCache>
                <c:formatCode>General</c:formatCode>
                <c:ptCount val="13"/>
                <c:pt idx="0">
                  <c:v>1</c:v>
                </c:pt>
                <c:pt idx="1">
                  <c:v>1</c:v>
                </c:pt>
                <c:pt idx="2">
                  <c:v>0.8571428571428571</c:v>
                </c:pt>
                <c:pt idx="3">
                  <c:v>0.8571428571428571</c:v>
                </c:pt>
                <c:pt idx="4">
                  <c:v>0.71428571428571419</c:v>
                </c:pt>
                <c:pt idx="5">
                  <c:v>0.71428571428571419</c:v>
                </c:pt>
                <c:pt idx="6">
                  <c:v>0.71428571428571419</c:v>
                </c:pt>
                <c:pt idx="7">
                  <c:v>0.53571428571428559</c:v>
                </c:pt>
                <c:pt idx="8">
                  <c:v>0.53571428571428559</c:v>
                </c:pt>
                <c:pt idx="9">
                  <c:v>0.35714285714285704</c:v>
                </c:pt>
                <c:pt idx="10">
                  <c:v>0.35714285714285704</c:v>
                </c:pt>
                <c:pt idx="11">
                  <c:v>0.17857142857142852</c:v>
                </c:pt>
                <c:pt idx="12">
                  <c:v>0.17857142857142852</c:v>
                </c:pt>
              </c:numCache>
            </c:numRef>
          </c:yVal>
          <c:smooth val="0"/>
        </c:ser>
        <c:ser>
          <c:idx val="1"/>
          <c:order val="1"/>
          <c:tx>
            <c:v>EpCAM(+)　(n=10)</c:v>
          </c:tx>
          <c:xVal>
            <c:numLit>
              <c:formatCode>General</c:formatCode>
              <c:ptCount val="17"/>
              <c:pt idx="0">
                <c:v>0</c:v>
              </c:pt>
              <c:pt idx="1">
                <c:v>5.6547945205479451</c:v>
              </c:pt>
              <c:pt idx="2">
                <c:v>5.720547945205479</c:v>
              </c:pt>
              <c:pt idx="3">
                <c:v>5.720547945205479</c:v>
              </c:pt>
              <c:pt idx="4">
                <c:v>6.1150684931506856</c:v>
              </c:pt>
              <c:pt idx="5">
                <c:v>6.1150684931506856</c:v>
              </c:pt>
              <c:pt idx="6">
                <c:v>10.323287671232876</c:v>
              </c:pt>
              <c:pt idx="7">
                <c:v>10.323287671232876</c:v>
              </c:pt>
              <c:pt idx="8">
                <c:v>12.591780821917808</c:v>
              </c:pt>
              <c:pt idx="9">
                <c:v>12.591780821917808</c:v>
              </c:pt>
              <c:pt idx="10">
                <c:v>14.268493150684932</c:v>
              </c:pt>
              <c:pt idx="11">
                <c:v>14.268493150684932</c:v>
              </c:pt>
              <c:pt idx="12">
                <c:v>16.832876712328769</c:v>
              </c:pt>
              <c:pt idx="13">
                <c:v>16.832876712328769</c:v>
              </c:pt>
              <c:pt idx="14">
                <c:v>26.597260273972601</c:v>
              </c:pt>
              <c:pt idx="15">
                <c:v>28.504109589041093</c:v>
              </c:pt>
              <c:pt idx="16">
                <c:v>104.94246575342467</c:v>
              </c:pt>
            </c:numLit>
          </c:xVal>
          <c:yVal>
            <c:numLit>
              <c:formatCode>General</c:formatCode>
              <c:ptCount val="17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0.88888888888888884</c:v>
              </c:pt>
              <c:pt idx="4">
                <c:v>0.88888888888888884</c:v>
              </c:pt>
              <c:pt idx="5">
                <c:v>0.77777777777777768</c:v>
              </c:pt>
              <c:pt idx="6">
                <c:v>0.77777777777777768</c:v>
              </c:pt>
              <c:pt idx="7">
                <c:v>0.66666666666666663</c:v>
              </c:pt>
              <c:pt idx="8">
                <c:v>0.66666666666666663</c:v>
              </c:pt>
              <c:pt idx="9">
                <c:v>0.55555555555555558</c:v>
              </c:pt>
              <c:pt idx="10">
                <c:v>0.55555555555555558</c:v>
              </c:pt>
              <c:pt idx="11">
                <c:v>0.44444444444444448</c:v>
              </c:pt>
              <c:pt idx="12">
                <c:v>0.44444444444444448</c:v>
              </c:pt>
              <c:pt idx="13">
                <c:v>0.33333333333333337</c:v>
              </c:pt>
              <c:pt idx="14">
                <c:v>0.33333333333333337</c:v>
              </c:pt>
              <c:pt idx="15">
                <c:v>0.33333333333333337</c:v>
              </c:pt>
              <c:pt idx="16">
                <c:v>0.33333333333333337</c:v>
              </c:pt>
            </c:numLit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905408"/>
        <c:axId val="111924352"/>
      </c:scatterChart>
      <c:valAx>
        <c:axId val="111905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1924352"/>
        <c:crosses val="autoZero"/>
        <c:crossBetween val="midCat"/>
      </c:valAx>
      <c:valAx>
        <c:axId val="111924352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none"/>
        <c:tickLblPos val="nextTo"/>
        <c:crossAx val="1119054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9559730744422211"/>
          <c:y val="0.24238866835860393"/>
          <c:w val="0.51984073623178817"/>
          <c:h val="0.2222129671807552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81081641110651"/>
          <c:y val="3.3877693753551603E-2"/>
          <c:w val="0.90267169728783903"/>
          <c:h val="0.84935761154855638"/>
        </c:manualLayout>
      </c:layout>
      <c:scatterChart>
        <c:scatterStyle val="lineMarker"/>
        <c:varyColors val="0"/>
        <c:ser>
          <c:idx val="0"/>
          <c:order val="0"/>
          <c:tx>
            <c:v>CD24(-)　(n=11)</c:v>
          </c:tx>
          <c:xVal>
            <c:numRef>
              <c:f>Sheet3!$A$46:$A$63</c:f>
              <c:numCache>
                <c:formatCode>General</c:formatCode>
                <c:ptCount val="18"/>
                <c:pt idx="0">
                  <c:v>0</c:v>
                </c:pt>
                <c:pt idx="1">
                  <c:v>4.7013698630136984</c:v>
                </c:pt>
                <c:pt idx="2">
                  <c:v>4.7013698630136984</c:v>
                </c:pt>
                <c:pt idx="3">
                  <c:v>5.720547945205479</c:v>
                </c:pt>
                <c:pt idx="4">
                  <c:v>5.720547945205479</c:v>
                </c:pt>
                <c:pt idx="5">
                  <c:v>6.1479452054794521</c:v>
                </c:pt>
                <c:pt idx="6">
                  <c:v>6.1808219178082187</c:v>
                </c:pt>
                <c:pt idx="7">
                  <c:v>6.1808219178082187</c:v>
                </c:pt>
                <c:pt idx="8">
                  <c:v>8.6136986301369873</c:v>
                </c:pt>
                <c:pt idx="9">
                  <c:v>8.6136986301369873</c:v>
                </c:pt>
                <c:pt idx="10">
                  <c:v>12.591780821917808</c:v>
                </c:pt>
                <c:pt idx="11">
                  <c:v>12.591780821917808</c:v>
                </c:pt>
                <c:pt idx="12">
                  <c:v>14.268493150684932</c:v>
                </c:pt>
                <c:pt idx="13">
                  <c:v>14.268493150684932</c:v>
                </c:pt>
                <c:pt idx="14">
                  <c:v>26.597260273972601</c:v>
                </c:pt>
                <c:pt idx="15">
                  <c:v>28.504109589041093</c:v>
                </c:pt>
                <c:pt idx="16">
                  <c:v>45.764383561643832</c:v>
                </c:pt>
                <c:pt idx="17">
                  <c:v>104.94246575342467</c:v>
                </c:pt>
              </c:numCache>
            </c:numRef>
          </c:xVal>
          <c:yVal>
            <c:numRef>
              <c:f>Sheet3!$B$46:$B$63</c:f>
              <c:numCache>
                <c:formatCode>General</c:formatCode>
                <c:ptCount val="18"/>
                <c:pt idx="0">
                  <c:v>1</c:v>
                </c:pt>
                <c:pt idx="1">
                  <c:v>1</c:v>
                </c:pt>
                <c:pt idx="2">
                  <c:v>0.90909090909090906</c:v>
                </c:pt>
                <c:pt idx="3">
                  <c:v>0.90909090909090906</c:v>
                </c:pt>
                <c:pt idx="4">
                  <c:v>0.81818181818181812</c:v>
                </c:pt>
                <c:pt idx="5">
                  <c:v>0.81818181818181812</c:v>
                </c:pt>
                <c:pt idx="6">
                  <c:v>0.81818181818181812</c:v>
                </c:pt>
                <c:pt idx="7">
                  <c:v>0.71590909090909083</c:v>
                </c:pt>
                <c:pt idx="8">
                  <c:v>0.71590909090909083</c:v>
                </c:pt>
                <c:pt idx="9">
                  <c:v>0.61363636363636354</c:v>
                </c:pt>
                <c:pt idx="10">
                  <c:v>0.61363636363636354</c:v>
                </c:pt>
                <c:pt idx="11">
                  <c:v>0.51136363636363624</c:v>
                </c:pt>
                <c:pt idx="12">
                  <c:v>0.51136363636363624</c:v>
                </c:pt>
                <c:pt idx="13">
                  <c:v>0.40909090909090901</c:v>
                </c:pt>
                <c:pt idx="14">
                  <c:v>0.40909090909090901</c:v>
                </c:pt>
                <c:pt idx="15">
                  <c:v>0.40909090909090901</c:v>
                </c:pt>
                <c:pt idx="16">
                  <c:v>0.40909090909090901</c:v>
                </c:pt>
                <c:pt idx="17">
                  <c:v>0.40909090909090901</c:v>
                </c:pt>
              </c:numCache>
            </c:numRef>
          </c:yVal>
          <c:smooth val="0"/>
        </c:ser>
        <c:ser>
          <c:idx val="1"/>
          <c:order val="1"/>
          <c:tx>
            <c:v>CD24(+)　(n=6)</c:v>
          </c:tx>
          <c:xVal>
            <c:numLit>
              <c:formatCode>General</c:formatCode>
              <c:ptCount val="12"/>
              <c:pt idx="0">
                <c:v>0</c:v>
              </c:pt>
              <c:pt idx="1">
                <c:v>1.2821917808219179</c:v>
              </c:pt>
              <c:pt idx="2">
                <c:v>1.2821917808219179</c:v>
              </c:pt>
              <c:pt idx="3">
                <c:v>5.6547945205479451</c:v>
              </c:pt>
              <c:pt idx="4">
                <c:v>6.1150684931506856</c:v>
              </c:pt>
              <c:pt idx="5">
                <c:v>6.1150684931506856</c:v>
              </c:pt>
              <c:pt idx="6">
                <c:v>10.323287671232876</c:v>
              </c:pt>
              <c:pt idx="7">
                <c:v>10.323287671232876</c:v>
              </c:pt>
              <c:pt idx="8">
                <c:v>16.832876712328769</c:v>
              </c:pt>
              <c:pt idx="9">
                <c:v>16.832876712328769</c:v>
              </c:pt>
              <c:pt idx="10">
                <c:v>17.391780821917806</c:v>
              </c:pt>
              <c:pt idx="11">
                <c:v>17.391780821917806</c:v>
              </c:pt>
            </c:numLit>
          </c:xVal>
          <c:yVal>
            <c:numLit>
              <c:formatCode>General</c:formatCode>
              <c:ptCount val="12"/>
              <c:pt idx="0">
                <c:v>1</c:v>
              </c:pt>
              <c:pt idx="1">
                <c:v>1</c:v>
              </c:pt>
              <c:pt idx="2">
                <c:v>0.83333333333333337</c:v>
              </c:pt>
              <c:pt idx="3">
                <c:v>0.83333333333333337</c:v>
              </c:pt>
              <c:pt idx="4">
                <c:v>0.83333333333333337</c:v>
              </c:pt>
              <c:pt idx="5">
                <c:v>0.625</c:v>
              </c:pt>
              <c:pt idx="6">
                <c:v>0.625</c:v>
              </c:pt>
              <c:pt idx="7">
                <c:v>0.41666666666666669</c:v>
              </c:pt>
              <c:pt idx="8">
                <c:v>0.41666666666666669</c:v>
              </c:pt>
              <c:pt idx="9">
                <c:v>0.20833333333333334</c:v>
              </c:pt>
              <c:pt idx="10">
                <c:v>0.20833333333333334</c:v>
              </c:pt>
              <c:pt idx="11">
                <c:v>0</c:v>
              </c:pt>
            </c:numLit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818240"/>
        <c:axId val="49828224"/>
      </c:scatterChart>
      <c:valAx>
        <c:axId val="49818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9828224"/>
        <c:crosses val="autoZero"/>
        <c:crossBetween val="midCat"/>
      </c:valAx>
      <c:valAx>
        <c:axId val="49828224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none"/>
        <c:tickLblPos val="nextTo"/>
        <c:crossAx val="498182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4718262190910348"/>
          <c:y val="0.17882119422572179"/>
          <c:w val="0.51166666666666671"/>
          <c:h val="0.2131796940016643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835338291046958E-2"/>
          <c:y val="4.6260498687664041E-2"/>
          <c:w val="0.90267169728783903"/>
          <c:h val="0.84935761154855638"/>
        </c:manualLayout>
      </c:layout>
      <c:scatterChart>
        <c:scatterStyle val="lineMarker"/>
        <c:varyColors val="0"/>
        <c:ser>
          <c:idx val="0"/>
          <c:order val="0"/>
          <c:tx>
            <c:v>CD44(-)　(n=3)</c:v>
          </c:tx>
          <c:xVal>
            <c:numRef>
              <c:f>Sheet5!$A$49:$A$53</c:f>
              <c:numCache>
                <c:formatCode>General</c:formatCode>
                <c:ptCount val="5"/>
                <c:pt idx="0">
                  <c:v>0</c:v>
                </c:pt>
                <c:pt idx="1">
                  <c:v>5.6547945205479451</c:v>
                </c:pt>
                <c:pt idx="2">
                  <c:v>17.391780821917806</c:v>
                </c:pt>
                <c:pt idx="3">
                  <c:v>17.391780821917806</c:v>
                </c:pt>
                <c:pt idx="4">
                  <c:v>45.764383561643832</c:v>
                </c:pt>
              </c:numCache>
            </c:numRef>
          </c:xVal>
          <c:yVal>
            <c:numRef>
              <c:f>Sheet5!$B$49:$B$53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0.5</c:v>
                </c:pt>
                <c:pt idx="4">
                  <c:v>0.5</c:v>
                </c:pt>
              </c:numCache>
            </c:numRef>
          </c:yVal>
          <c:smooth val="0"/>
        </c:ser>
        <c:ser>
          <c:idx val="1"/>
          <c:order val="1"/>
          <c:tx>
            <c:v>CD44(+)　(n=14)</c:v>
          </c:tx>
          <c:xVal>
            <c:numLit>
              <c:formatCode>General</c:formatCode>
              <c:ptCount val="25"/>
              <c:pt idx="0">
                <c:v>0</c:v>
              </c:pt>
              <c:pt idx="1">
                <c:v>1.2821917808219179</c:v>
              </c:pt>
              <c:pt idx="2">
                <c:v>1.2821917808219179</c:v>
              </c:pt>
              <c:pt idx="3">
                <c:v>4.7013698630136984</c:v>
              </c:pt>
              <c:pt idx="4">
                <c:v>4.7013698630136984</c:v>
              </c:pt>
              <c:pt idx="5">
                <c:v>5.720547945205479</c:v>
              </c:pt>
              <c:pt idx="6">
                <c:v>5.720547945205479</c:v>
              </c:pt>
              <c:pt idx="7">
                <c:v>6.1150684931506856</c:v>
              </c:pt>
              <c:pt idx="8">
                <c:v>6.1150684931506856</c:v>
              </c:pt>
              <c:pt idx="9">
                <c:v>6.1479452054794521</c:v>
              </c:pt>
              <c:pt idx="10">
                <c:v>6.1808219178082187</c:v>
              </c:pt>
              <c:pt idx="11">
                <c:v>6.1808219178082187</c:v>
              </c:pt>
              <c:pt idx="12">
                <c:v>8.6136986301369873</c:v>
              </c:pt>
              <c:pt idx="13">
                <c:v>8.6136986301369873</c:v>
              </c:pt>
              <c:pt idx="14">
                <c:v>10.323287671232876</c:v>
              </c:pt>
              <c:pt idx="15">
                <c:v>10.323287671232876</c:v>
              </c:pt>
              <c:pt idx="16">
                <c:v>12.591780821917808</c:v>
              </c:pt>
              <c:pt idx="17">
                <c:v>12.591780821917808</c:v>
              </c:pt>
              <c:pt idx="18">
                <c:v>14.268493150684932</c:v>
              </c:pt>
              <c:pt idx="19">
                <c:v>14.268493150684932</c:v>
              </c:pt>
              <c:pt idx="20">
                <c:v>16.832876712328769</c:v>
              </c:pt>
              <c:pt idx="21">
                <c:v>16.832876712328769</c:v>
              </c:pt>
              <c:pt idx="22">
                <c:v>26.597260273972601</c:v>
              </c:pt>
              <c:pt idx="23">
                <c:v>28.504109589041093</c:v>
              </c:pt>
              <c:pt idx="24">
                <c:v>104.94246575342467</c:v>
              </c:pt>
            </c:numLit>
          </c:xVal>
          <c:yVal>
            <c:numLit>
              <c:formatCode>General</c:formatCode>
              <c:ptCount val="25"/>
              <c:pt idx="0">
                <c:v>1</c:v>
              </c:pt>
              <c:pt idx="1">
                <c:v>1</c:v>
              </c:pt>
              <c:pt idx="2">
                <c:v>0.9285714285714286</c:v>
              </c:pt>
              <c:pt idx="3">
                <c:v>0.9285714285714286</c:v>
              </c:pt>
              <c:pt idx="4">
                <c:v>0.85714285714285721</c:v>
              </c:pt>
              <c:pt idx="5">
                <c:v>0.85714285714285721</c:v>
              </c:pt>
              <c:pt idx="6">
                <c:v>0.78571428571428581</c:v>
              </c:pt>
              <c:pt idx="7">
                <c:v>0.78571428571428581</c:v>
              </c:pt>
              <c:pt idx="8">
                <c:v>0.71428571428571441</c:v>
              </c:pt>
              <c:pt idx="9">
                <c:v>0.71428571428571441</c:v>
              </c:pt>
              <c:pt idx="10">
                <c:v>0.71428571428571441</c:v>
              </c:pt>
              <c:pt idx="11">
                <c:v>0.634920634920635</c:v>
              </c:pt>
              <c:pt idx="12">
                <c:v>0.634920634920635</c:v>
              </c:pt>
              <c:pt idx="13">
                <c:v>0.55555555555555558</c:v>
              </c:pt>
              <c:pt idx="14">
                <c:v>0.55555555555555558</c:v>
              </c:pt>
              <c:pt idx="15">
                <c:v>0.47619047619047622</c:v>
              </c:pt>
              <c:pt idx="16">
                <c:v>0.47619047619047622</c:v>
              </c:pt>
              <c:pt idx="17">
                <c:v>0.39682539682539686</c:v>
              </c:pt>
              <c:pt idx="18">
                <c:v>0.39682539682539686</c:v>
              </c:pt>
              <c:pt idx="19">
                <c:v>0.3174603174603175</c:v>
              </c:pt>
              <c:pt idx="20">
                <c:v>0.3174603174603175</c:v>
              </c:pt>
              <c:pt idx="21">
                <c:v>0.23809523809523814</c:v>
              </c:pt>
              <c:pt idx="22">
                <c:v>0.23809523809523814</c:v>
              </c:pt>
              <c:pt idx="23">
                <c:v>0.23809523809523814</c:v>
              </c:pt>
              <c:pt idx="24">
                <c:v>0.23809523809523814</c:v>
              </c:pt>
            </c:numLit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176768"/>
        <c:axId val="50178304"/>
      </c:scatterChart>
      <c:valAx>
        <c:axId val="50176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0178304"/>
        <c:crosses val="autoZero"/>
        <c:crossBetween val="midCat"/>
      </c:valAx>
      <c:valAx>
        <c:axId val="50178304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none"/>
        <c:tickLblPos val="nextTo"/>
        <c:crossAx val="501767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6968740886555849"/>
          <c:y val="0.22882119422572178"/>
          <c:w val="0.44290249433106577"/>
          <c:h val="0.2351048074346142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53009753600279"/>
          <c:y val="4.1072336775023748E-2"/>
          <c:w val="0.89978966170895303"/>
          <c:h val="0.84935761154855638"/>
        </c:manualLayout>
      </c:layout>
      <c:scatterChart>
        <c:scatterStyle val="lineMarker"/>
        <c:varyColors val="0"/>
        <c:ser>
          <c:idx val="0"/>
          <c:order val="0"/>
          <c:tx>
            <c:v>CD133(-)　(n=12)</c:v>
          </c:tx>
          <c:xVal>
            <c:numRef>
              <c:f>Sheet6!$A$47:$A$66</c:f>
              <c:numCache>
                <c:formatCode>General</c:formatCode>
                <c:ptCount val="20"/>
                <c:pt idx="0">
                  <c:v>0</c:v>
                </c:pt>
                <c:pt idx="1">
                  <c:v>4.7013698630136984</c:v>
                </c:pt>
                <c:pt idx="2">
                  <c:v>4.7013698630136984</c:v>
                </c:pt>
                <c:pt idx="3">
                  <c:v>5.6547945205479451</c:v>
                </c:pt>
                <c:pt idx="4">
                  <c:v>5.720547945205479</c:v>
                </c:pt>
                <c:pt idx="5">
                  <c:v>5.720547945205479</c:v>
                </c:pt>
                <c:pt idx="6">
                  <c:v>6.1150684931506856</c:v>
                </c:pt>
                <c:pt idx="7">
                  <c:v>6.1150684931506856</c:v>
                </c:pt>
                <c:pt idx="8">
                  <c:v>6.1808219178082187</c:v>
                </c:pt>
                <c:pt idx="9">
                  <c:v>6.1808219178082187</c:v>
                </c:pt>
                <c:pt idx="10">
                  <c:v>8.6136986301369873</c:v>
                </c:pt>
                <c:pt idx="11">
                  <c:v>8.6136986301369873</c:v>
                </c:pt>
                <c:pt idx="12">
                  <c:v>14.268493150684932</c:v>
                </c:pt>
                <c:pt idx="13">
                  <c:v>14.268493150684932</c:v>
                </c:pt>
                <c:pt idx="14">
                  <c:v>17.391780821917806</c:v>
                </c:pt>
                <c:pt idx="15">
                  <c:v>17.391780821917806</c:v>
                </c:pt>
                <c:pt idx="16">
                  <c:v>26.597260273972601</c:v>
                </c:pt>
                <c:pt idx="17">
                  <c:v>28.504109589041093</c:v>
                </c:pt>
                <c:pt idx="18">
                  <c:v>45.764383561643832</c:v>
                </c:pt>
                <c:pt idx="19">
                  <c:v>104.94246575342467</c:v>
                </c:pt>
              </c:numCache>
            </c:numRef>
          </c:xVal>
          <c:yVal>
            <c:numRef>
              <c:f>Sheet6!$B$47:$B$66</c:f>
              <c:numCache>
                <c:formatCode>General</c:formatCode>
                <c:ptCount val="20"/>
                <c:pt idx="0">
                  <c:v>1</c:v>
                </c:pt>
                <c:pt idx="1">
                  <c:v>1</c:v>
                </c:pt>
                <c:pt idx="2">
                  <c:v>0.91666666666666663</c:v>
                </c:pt>
                <c:pt idx="3">
                  <c:v>0.91666666666666663</c:v>
                </c:pt>
                <c:pt idx="4">
                  <c:v>0.91666666666666663</c:v>
                </c:pt>
                <c:pt idx="5">
                  <c:v>0.82499999999999996</c:v>
                </c:pt>
                <c:pt idx="6">
                  <c:v>0.82499999999999996</c:v>
                </c:pt>
                <c:pt idx="7">
                  <c:v>0.73333333333333328</c:v>
                </c:pt>
                <c:pt idx="8">
                  <c:v>0.73333333333333328</c:v>
                </c:pt>
                <c:pt idx="9">
                  <c:v>0.64166666666666661</c:v>
                </c:pt>
                <c:pt idx="10">
                  <c:v>0.64166666666666661</c:v>
                </c:pt>
                <c:pt idx="11">
                  <c:v>0.54999999999999993</c:v>
                </c:pt>
                <c:pt idx="12">
                  <c:v>0.54999999999999993</c:v>
                </c:pt>
                <c:pt idx="13">
                  <c:v>0.45833333333333326</c:v>
                </c:pt>
                <c:pt idx="14">
                  <c:v>0.45833333333333326</c:v>
                </c:pt>
                <c:pt idx="15">
                  <c:v>0.36666666666666659</c:v>
                </c:pt>
                <c:pt idx="16">
                  <c:v>0.36666666666666659</c:v>
                </c:pt>
                <c:pt idx="17">
                  <c:v>0.36666666666666659</c:v>
                </c:pt>
                <c:pt idx="18">
                  <c:v>0.36666666666666659</c:v>
                </c:pt>
                <c:pt idx="19">
                  <c:v>0.36666666666666659</c:v>
                </c:pt>
              </c:numCache>
            </c:numRef>
          </c:yVal>
          <c:smooth val="0"/>
        </c:ser>
        <c:ser>
          <c:idx val="1"/>
          <c:order val="1"/>
          <c:tx>
            <c:v>CD133(+)　(n=5)</c:v>
          </c:tx>
          <c:xVal>
            <c:numLit>
              <c:formatCode>General</c:formatCode>
              <c:ptCount val="10"/>
              <c:pt idx="0">
                <c:v>0</c:v>
              </c:pt>
              <c:pt idx="1">
                <c:v>1.2821917808219179</c:v>
              </c:pt>
              <c:pt idx="2">
                <c:v>1.2821917808219179</c:v>
              </c:pt>
              <c:pt idx="3">
                <c:v>6.1479452054794521</c:v>
              </c:pt>
              <c:pt idx="4">
                <c:v>10.323287671232876</c:v>
              </c:pt>
              <c:pt idx="5">
                <c:v>10.323287671232876</c:v>
              </c:pt>
              <c:pt idx="6">
                <c:v>12.591780821917808</c:v>
              </c:pt>
              <c:pt idx="7">
                <c:v>12.591780821917808</c:v>
              </c:pt>
              <c:pt idx="8">
                <c:v>16.832876712328769</c:v>
              </c:pt>
              <c:pt idx="9">
                <c:v>16.832876712328769</c:v>
              </c:pt>
            </c:numLit>
          </c:xVal>
          <c:yVal>
            <c:numLit>
              <c:formatCode>General</c:formatCode>
              <c:ptCount val="10"/>
              <c:pt idx="0">
                <c:v>1</c:v>
              </c:pt>
              <c:pt idx="1">
                <c:v>1</c:v>
              </c:pt>
              <c:pt idx="2">
                <c:v>0.8</c:v>
              </c:pt>
              <c:pt idx="3">
                <c:v>0.8</c:v>
              </c:pt>
              <c:pt idx="4">
                <c:v>0.8</c:v>
              </c:pt>
              <c:pt idx="5">
                <c:v>0.53333333333333333</c:v>
              </c:pt>
              <c:pt idx="6">
                <c:v>0.53333333333333333</c:v>
              </c:pt>
              <c:pt idx="7">
                <c:v>0.26666666666666666</c:v>
              </c:pt>
              <c:pt idx="8">
                <c:v>0.26666666666666666</c:v>
              </c:pt>
              <c:pt idx="9">
                <c:v>0</c:v>
              </c:pt>
            </c:numLit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408064"/>
        <c:axId val="50409856"/>
      </c:scatterChart>
      <c:valAx>
        <c:axId val="50408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0409856"/>
        <c:crosses val="autoZero"/>
        <c:crossBetween val="midCat"/>
      </c:valAx>
      <c:valAx>
        <c:axId val="50409856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none"/>
        <c:tickLblPos val="nextTo"/>
        <c:crossAx val="504080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4628335792391363"/>
          <c:y val="0.26215452755905511"/>
          <c:w val="0.56512840355986393"/>
          <c:h val="0.2040552713012040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49168274495489"/>
          <c:y val="4.6260533222820838E-2"/>
          <c:w val="0.90267169728783903"/>
          <c:h val="0.84935761154855638"/>
        </c:manualLayout>
      </c:layout>
      <c:scatterChart>
        <c:scatterStyle val="lineMarker"/>
        <c:varyColors val="0"/>
        <c:ser>
          <c:idx val="0"/>
          <c:order val="0"/>
          <c:tx>
            <c:v>CXCR4(-) (n=9)</c:v>
          </c:tx>
          <c:xVal>
            <c:numRef>
              <c:f>Sheet7!$A$44:$A$57</c:f>
              <c:numCache>
                <c:formatCode>General</c:formatCode>
                <c:ptCount val="14"/>
                <c:pt idx="0">
                  <c:v>0</c:v>
                </c:pt>
                <c:pt idx="1">
                  <c:v>4.7013698630136984</c:v>
                </c:pt>
                <c:pt idx="2">
                  <c:v>4.7013698630136984</c:v>
                </c:pt>
                <c:pt idx="3">
                  <c:v>5.6547945205479451</c:v>
                </c:pt>
                <c:pt idx="4">
                  <c:v>6.1479452054794521</c:v>
                </c:pt>
                <c:pt idx="5">
                  <c:v>8.6136986301369873</c:v>
                </c:pt>
                <c:pt idx="6">
                  <c:v>8.6136986301369873</c:v>
                </c:pt>
                <c:pt idx="7">
                  <c:v>10.323287671232876</c:v>
                </c:pt>
                <c:pt idx="8">
                  <c:v>10.323287671232876</c:v>
                </c:pt>
                <c:pt idx="9">
                  <c:v>12.591780821917808</c:v>
                </c:pt>
                <c:pt idx="10">
                  <c:v>12.591780821917808</c:v>
                </c:pt>
                <c:pt idx="11">
                  <c:v>26.597260273972601</c:v>
                </c:pt>
                <c:pt idx="12">
                  <c:v>28.504109589041093</c:v>
                </c:pt>
                <c:pt idx="13">
                  <c:v>104.94246575342467</c:v>
                </c:pt>
              </c:numCache>
            </c:numRef>
          </c:xVal>
          <c:yVal>
            <c:numRef>
              <c:f>Sheet7!$B$44:$B$57</c:f>
              <c:numCache>
                <c:formatCode>General</c:formatCode>
                <c:ptCount val="14"/>
                <c:pt idx="0">
                  <c:v>1</c:v>
                </c:pt>
                <c:pt idx="1">
                  <c:v>1</c:v>
                </c:pt>
                <c:pt idx="2">
                  <c:v>0.88888888888888884</c:v>
                </c:pt>
                <c:pt idx="3">
                  <c:v>0.88888888888888884</c:v>
                </c:pt>
                <c:pt idx="4">
                  <c:v>0.88888888888888884</c:v>
                </c:pt>
                <c:pt idx="5">
                  <c:v>0.88888888888888884</c:v>
                </c:pt>
                <c:pt idx="6">
                  <c:v>0.7407407407407407</c:v>
                </c:pt>
                <c:pt idx="7">
                  <c:v>0.7407407407407407</c:v>
                </c:pt>
                <c:pt idx="8">
                  <c:v>0.59259259259259256</c:v>
                </c:pt>
                <c:pt idx="9">
                  <c:v>0.59259259259259256</c:v>
                </c:pt>
                <c:pt idx="10">
                  <c:v>0.44444444444444442</c:v>
                </c:pt>
                <c:pt idx="11">
                  <c:v>0.44444444444444442</c:v>
                </c:pt>
                <c:pt idx="12">
                  <c:v>0.44444444444444442</c:v>
                </c:pt>
                <c:pt idx="13">
                  <c:v>0.44444444444444442</c:v>
                </c:pt>
              </c:numCache>
            </c:numRef>
          </c:yVal>
          <c:smooth val="0"/>
        </c:ser>
        <c:ser>
          <c:idx val="1"/>
          <c:order val="1"/>
          <c:tx>
            <c:v>CXCR4(+) (n=8)</c:v>
          </c:tx>
          <c:xVal>
            <c:numLit>
              <c:formatCode>General</c:formatCode>
              <c:ptCount val="16"/>
              <c:pt idx="0">
                <c:v>0</c:v>
              </c:pt>
              <c:pt idx="1">
                <c:v>1.2821917808219179</c:v>
              </c:pt>
              <c:pt idx="2">
                <c:v>1.2821917808219179</c:v>
              </c:pt>
              <c:pt idx="3">
                <c:v>5.720547945205479</c:v>
              </c:pt>
              <c:pt idx="4">
                <c:v>5.720547945205479</c:v>
              </c:pt>
              <c:pt idx="5">
                <c:v>6.1150684931506856</c:v>
              </c:pt>
              <c:pt idx="6">
                <c:v>6.1150684931506856</c:v>
              </c:pt>
              <c:pt idx="7">
                <c:v>6.1808219178082187</c:v>
              </c:pt>
              <c:pt idx="8">
                <c:v>6.1808219178082187</c:v>
              </c:pt>
              <c:pt idx="9">
                <c:v>14.268493150684932</c:v>
              </c:pt>
              <c:pt idx="10">
                <c:v>14.268493150684932</c:v>
              </c:pt>
              <c:pt idx="11">
                <c:v>16.832876712328769</c:v>
              </c:pt>
              <c:pt idx="12">
                <c:v>16.832876712328769</c:v>
              </c:pt>
              <c:pt idx="13">
                <c:v>17.391780821917806</c:v>
              </c:pt>
              <c:pt idx="14">
                <c:v>17.391780821917806</c:v>
              </c:pt>
              <c:pt idx="15">
                <c:v>45.764383561643832</c:v>
              </c:pt>
            </c:numLit>
          </c:xVal>
          <c:yVal>
            <c:numLit>
              <c:formatCode>General</c:formatCode>
              <c:ptCount val="16"/>
              <c:pt idx="0">
                <c:v>1</c:v>
              </c:pt>
              <c:pt idx="1">
                <c:v>1</c:v>
              </c:pt>
              <c:pt idx="2">
                <c:v>0.875</c:v>
              </c:pt>
              <c:pt idx="3">
                <c:v>0.875</c:v>
              </c:pt>
              <c:pt idx="4">
                <c:v>0.75</c:v>
              </c:pt>
              <c:pt idx="5">
                <c:v>0.75</c:v>
              </c:pt>
              <c:pt idx="6">
                <c:v>0.625</c:v>
              </c:pt>
              <c:pt idx="7">
                <c:v>0.625</c:v>
              </c:pt>
              <c:pt idx="8">
                <c:v>0.5</c:v>
              </c:pt>
              <c:pt idx="9">
                <c:v>0.5</c:v>
              </c:pt>
              <c:pt idx="10">
                <c:v>0.375</c:v>
              </c:pt>
              <c:pt idx="11">
                <c:v>0.375</c:v>
              </c:pt>
              <c:pt idx="12">
                <c:v>0.25</c:v>
              </c:pt>
              <c:pt idx="13">
                <c:v>0.25</c:v>
              </c:pt>
              <c:pt idx="14">
                <c:v>0.125</c:v>
              </c:pt>
              <c:pt idx="15">
                <c:v>0.125</c:v>
              </c:pt>
            </c:numLit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832128"/>
        <c:axId val="50833664"/>
      </c:scatterChart>
      <c:valAx>
        <c:axId val="50832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0833664"/>
        <c:crosses val="autoZero"/>
        <c:crossBetween val="midCat"/>
      </c:valAx>
      <c:valAx>
        <c:axId val="50833664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none"/>
        <c:tickLblPos val="nextTo"/>
        <c:crossAx val="508321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7296935565173548"/>
          <c:y val="0.26219902830847525"/>
          <c:w val="0.45646799116997794"/>
          <c:h val="0.1601546158794058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58952457598232"/>
          <c:y val="4.5797334156759816E-2"/>
          <c:w val="0.90267169728783903"/>
          <c:h val="0.84935761154855638"/>
        </c:manualLayout>
      </c:layout>
      <c:scatterChart>
        <c:scatterStyle val="lineMarker"/>
        <c:varyColors val="0"/>
        <c:ser>
          <c:idx val="0"/>
          <c:order val="0"/>
          <c:tx>
            <c:v>ALDH1(-)　(n=6)</c:v>
          </c:tx>
          <c:xVal>
            <c:numRef>
              <c:f>Sheet8!$A$46:$A$56</c:f>
              <c:numCache>
                <c:formatCode>General</c:formatCode>
                <c:ptCount val="11"/>
                <c:pt idx="0">
                  <c:v>0</c:v>
                </c:pt>
                <c:pt idx="1">
                  <c:v>1.2821917808219179</c:v>
                </c:pt>
                <c:pt idx="2">
                  <c:v>1.2821917808219179</c:v>
                </c:pt>
                <c:pt idx="3">
                  <c:v>6.1150684931506856</c:v>
                </c:pt>
                <c:pt idx="4">
                  <c:v>6.1150684931506856</c:v>
                </c:pt>
                <c:pt idx="5">
                  <c:v>6.1479452054794521</c:v>
                </c:pt>
                <c:pt idx="6">
                  <c:v>10.323287671232876</c:v>
                </c:pt>
                <c:pt idx="7">
                  <c:v>10.323287671232876</c:v>
                </c:pt>
                <c:pt idx="8">
                  <c:v>12.591780821917808</c:v>
                </c:pt>
                <c:pt idx="9">
                  <c:v>12.591780821917808</c:v>
                </c:pt>
                <c:pt idx="10">
                  <c:v>45.764383561643832</c:v>
                </c:pt>
              </c:numCache>
            </c:numRef>
          </c:xVal>
          <c:yVal>
            <c:numRef>
              <c:f>Sheet8!$B$46:$B$56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0.83333333333333337</c:v>
                </c:pt>
                <c:pt idx="3">
                  <c:v>0.83333333333333337</c:v>
                </c:pt>
                <c:pt idx="4">
                  <c:v>0.66666666666666674</c:v>
                </c:pt>
                <c:pt idx="5">
                  <c:v>0.66666666666666674</c:v>
                </c:pt>
                <c:pt idx="6">
                  <c:v>0.66666666666666674</c:v>
                </c:pt>
                <c:pt idx="7">
                  <c:v>0.44444444444444448</c:v>
                </c:pt>
                <c:pt idx="8">
                  <c:v>0.44444444444444448</c:v>
                </c:pt>
                <c:pt idx="9">
                  <c:v>0.22222222222222224</c:v>
                </c:pt>
                <c:pt idx="10">
                  <c:v>0.22222222222222224</c:v>
                </c:pt>
              </c:numCache>
            </c:numRef>
          </c:yVal>
          <c:smooth val="0"/>
        </c:ser>
        <c:ser>
          <c:idx val="1"/>
          <c:order val="1"/>
          <c:tx>
            <c:v>ALDH1(+)　(n=11)</c:v>
          </c:tx>
          <c:xVal>
            <c:numLit>
              <c:formatCode>General</c:formatCode>
              <c:ptCount val="19"/>
              <c:pt idx="0">
                <c:v>0</c:v>
              </c:pt>
              <c:pt idx="1">
                <c:v>4.7013698630136984</c:v>
              </c:pt>
              <c:pt idx="2">
                <c:v>4.7013698630136984</c:v>
              </c:pt>
              <c:pt idx="3">
                <c:v>5.6547945205479451</c:v>
              </c:pt>
              <c:pt idx="4">
                <c:v>5.720547945205479</c:v>
              </c:pt>
              <c:pt idx="5">
                <c:v>5.720547945205479</c:v>
              </c:pt>
              <c:pt idx="6">
                <c:v>6.1808219178082187</c:v>
              </c:pt>
              <c:pt idx="7">
                <c:v>6.1808219178082187</c:v>
              </c:pt>
              <c:pt idx="8">
                <c:v>8.6136986301369873</c:v>
              </c:pt>
              <c:pt idx="9">
                <c:v>8.6136986301369873</c:v>
              </c:pt>
              <c:pt idx="10">
                <c:v>14.268493150684932</c:v>
              </c:pt>
              <c:pt idx="11">
                <c:v>14.268493150684932</c:v>
              </c:pt>
              <c:pt idx="12">
                <c:v>16.832876712328769</c:v>
              </c:pt>
              <c:pt idx="13">
                <c:v>16.832876712328769</c:v>
              </c:pt>
              <c:pt idx="14">
                <c:v>17.391780821917806</c:v>
              </c:pt>
              <c:pt idx="15">
                <c:v>17.391780821917806</c:v>
              </c:pt>
              <c:pt idx="16">
                <c:v>26.597260273972601</c:v>
              </c:pt>
              <c:pt idx="17">
                <c:v>28.504109589041093</c:v>
              </c:pt>
              <c:pt idx="18">
                <c:v>104.94246575342467</c:v>
              </c:pt>
            </c:numLit>
          </c:xVal>
          <c:yVal>
            <c:numLit>
              <c:formatCode>General</c:formatCode>
              <c:ptCount val="19"/>
              <c:pt idx="0">
                <c:v>1</c:v>
              </c:pt>
              <c:pt idx="1">
                <c:v>1</c:v>
              </c:pt>
              <c:pt idx="2">
                <c:v>0.90909090909090906</c:v>
              </c:pt>
              <c:pt idx="3">
                <c:v>0.90909090909090906</c:v>
              </c:pt>
              <c:pt idx="4">
                <c:v>0.90909090909090906</c:v>
              </c:pt>
              <c:pt idx="5">
                <c:v>0.80808080808080807</c:v>
              </c:pt>
              <c:pt idx="6">
                <c:v>0.80808080808080807</c:v>
              </c:pt>
              <c:pt idx="7">
                <c:v>0.70707070707070707</c:v>
              </c:pt>
              <c:pt idx="8">
                <c:v>0.70707070707070707</c:v>
              </c:pt>
              <c:pt idx="9">
                <c:v>0.60606060606060608</c:v>
              </c:pt>
              <c:pt idx="10">
                <c:v>0.60606060606060608</c:v>
              </c:pt>
              <c:pt idx="11">
                <c:v>0.50505050505050508</c:v>
              </c:pt>
              <c:pt idx="12">
                <c:v>0.50505050505050508</c:v>
              </c:pt>
              <c:pt idx="13">
                <c:v>0.40404040404040409</c:v>
              </c:pt>
              <c:pt idx="14">
                <c:v>0.40404040404040409</c:v>
              </c:pt>
              <c:pt idx="15">
                <c:v>0.30303030303030309</c:v>
              </c:pt>
              <c:pt idx="16">
                <c:v>0.30303030303030309</c:v>
              </c:pt>
              <c:pt idx="17">
                <c:v>0.30303030303030309</c:v>
              </c:pt>
              <c:pt idx="18">
                <c:v>0.30303030303030309</c:v>
              </c:pt>
            </c:numLit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329664"/>
        <c:axId val="51331456"/>
      </c:scatterChart>
      <c:valAx>
        <c:axId val="51329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1331456"/>
        <c:crosses val="autoZero"/>
        <c:crossBetween val="midCat"/>
      </c:valAx>
      <c:valAx>
        <c:axId val="51331456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none"/>
        <c:tickLblPos val="nextTo"/>
        <c:crossAx val="513296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3976109802124497"/>
          <c:y val="0.28527528176624983"/>
          <c:w val="0.47513530365868756"/>
          <c:h val="0.1742831557819978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984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43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52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179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3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99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492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03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56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412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511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E9307-6F65-4F8F-A0D3-4BEBF5E2E5B6}" type="datetimeFigureOut">
              <a:rPr kumimoji="1" lang="ja-JP" altLang="en-US" smtClean="0"/>
              <a:t>2014/9/9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A1947-37E8-425E-B212-76A1FD46FD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47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2001783" y="522920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P= 0.301</a:t>
            </a:r>
            <a:endParaRPr kumimoji="1" lang="ja-JP" alt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82103" y="5085184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P= 0.256</a:t>
            </a:r>
            <a:endParaRPr kumimoji="1" lang="ja-JP" altLang="en-US" sz="16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762423" y="4962654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P= 0.527</a:t>
            </a:r>
            <a:endParaRPr kumimoji="1" lang="ja-JP" altLang="en-US" sz="16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979712" y="222635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P= 0.397</a:t>
            </a:r>
            <a:endParaRPr kumimoji="1" lang="ja-JP" altLang="en-US" sz="1600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7668344" y="2370366"/>
            <a:ext cx="9140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/>
              <a:t>P= 0.264</a:t>
            </a:r>
            <a:endParaRPr lang="ja-JP" altLang="en-US" sz="16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64967" y="2082334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P= 0.241</a:t>
            </a:r>
            <a:endParaRPr kumimoji="1" lang="ja-JP" altLang="en-US" sz="1600" b="1" dirty="0"/>
          </a:p>
        </p:txBody>
      </p:sp>
      <p:sp>
        <p:nvSpPr>
          <p:cNvPr id="19" name="正方形/長方形 18"/>
          <p:cNvSpPr/>
          <p:nvPr/>
        </p:nvSpPr>
        <p:spPr>
          <a:xfrm>
            <a:off x="3783180" y="3354377"/>
            <a:ext cx="19090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/>
              <a:t>Time after surgery (month)</a:t>
            </a:r>
            <a:endParaRPr lang="ja-JP" altLang="en-US" sz="1200" b="1" dirty="0"/>
          </a:p>
        </p:txBody>
      </p:sp>
      <p:sp>
        <p:nvSpPr>
          <p:cNvPr id="20" name="正方形/長方形 19"/>
          <p:cNvSpPr/>
          <p:nvPr/>
        </p:nvSpPr>
        <p:spPr>
          <a:xfrm>
            <a:off x="903442" y="3353518"/>
            <a:ext cx="19090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/>
              <a:t>Time after surgery (month)</a:t>
            </a:r>
            <a:endParaRPr lang="ja-JP" altLang="en-US" sz="1200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6749656" y="3335726"/>
            <a:ext cx="19090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/>
              <a:t>Time after surgery (month)</a:t>
            </a:r>
            <a:endParaRPr lang="ja-JP" altLang="en-US" sz="1200" b="1" dirty="0"/>
          </a:p>
        </p:txBody>
      </p:sp>
      <p:sp>
        <p:nvSpPr>
          <p:cNvPr id="22" name="正方形/長方形 21"/>
          <p:cNvSpPr/>
          <p:nvPr/>
        </p:nvSpPr>
        <p:spPr>
          <a:xfrm>
            <a:off x="3815079" y="6005025"/>
            <a:ext cx="19090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/>
              <a:t>Time after surgery (month)</a:t>
            </a:r>
            <a:endParaRPr lang="ja-JP" altLang="en-US" sz="1200" b="1" dirty="0"/>
          </a:p>
        </p:txBody>
      </p:sp>
      <p:sp>
        <p:nvSpPr>
          <p:cNvPr id="23" name="正方形/長方形 22"/>
          <p:cNvSpPr/>
          <p:nvPr/>
        </p:nvSpPr>
        <p:spPr>
          <a:xfrm>
            <a:off x="899592" y="6022123"/>
            <a:ext cx="19090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/>
              <a:t>Time after surgery (month)</a:t>
            </a:r>
            <a:endParaRPr lang="ja-JP" altLang="en-US" sz="1200" b="1" dirty="0"/>
          </a:p>
        </p:txBody>
      </p:sp>
      <p:sp>
        <p:nvSpPr>
          <p:cNvPr id="24" name="正方形/長方形 23"/>
          <p:cNvSpPr/>
          <p:nvPr/>
        </p:nvSpPr>
        <p:spPr>
          <a:xfrm>
            <a:off x="6796941" y="6048117"/>
            <a:ext cx="1735499" cy="189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/>
              <a:t>Time after surgery (</a:t>
            </a:r>
            <a:r>
              <a:rPr lang="en-US" altLang="ja-JP" sz="1200" b="1" dirty="0" smtClean="0"/>
              <a:t>month)</a:t>
            </a:r>
            <a:endParaRPr lang="ja-JP" altLang="en-US" sz="1200" b="1" dirty="0"/>
          </a:p>
        </p:txBody>
      </p:sp>
      <p:sp>
        <p:nvSpPr>
          <p:cNvPr id="25" name="正方形/長方形 24"/>
          <p:cNvSpPr/>
          <p:nvPr/>
        </p:nvSpPr>
        <p:spPr>
          <a:xfrm rot="16200000">
            <a:off x="-232265" y="2123617"/>
            <a:ext cx="9786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/>
              <a:t>Survival rate</a:t>
            </a:r>
            <a:endParaRPr lang="ja-JP" altLang="en-US" sz="1200" b="1" dirty="0"/>
          </a:p>
        </p:txBody>
      </p:sp>
      <p:sp>
        <p:nvSpPr>
          <p:cNvPr id="26" name="正方形/長方形 25"/>
          <p:cNvSpPr/>
          <p:nvPr/>
        </p:nvSpPr>
        <p:spPr>
          <a:xfrm rot="16200000">
            <a:off x="-229648" y="4846273"/>
            <a:ext cx="9786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/>
              <a:t>Survival rate</a:t>
            </a:r>
            <a:endParaRPr lang="ja-JP" altLang="en-US" sz="12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75656" y="1043444"/>
            <a:ext cx="88357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/>
              <a:t>EpCAM</a:t>
            </a:r>
            <a:endParaRPr kumimoji="1" lang="ja-JP" altLang="en-US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342328" y="1011545"/>
            <a:ext cx="68480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CD24</a:t>
            </a:r>
            <a:endParaRPr kumimoji="1" lang="ja-JP" altLang="en-US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398563" y="1042103"/>
            <a:ext cx="68480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CD44</a:t>
            </a:r>
            <a:endParaRPr kumimoji="1" lang="ja-JP" altLang="en-US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34016" y="3844220"/>
            <a:ext cx="80182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CD133</a:t>
            </a:r>
            <a:endParaRPr kumimoji="1" lang="ja-JP" altLang="en-US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319725" y="3879052"/>
            <a:ext cx="78739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CXCR4</a:t>
            </a:r>
            <a:endParaRPr kumimoji="1" lang="ja-JP" altLang="en-US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320539" y="3851756"/>
            <a:ext cx="8306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ALDH1</a:t>
            </a:r>
            <a:endParaRPr kumimoji="1" lang="ja-JP" altLang="en-US" b="1" dirty="0"/>
          </a:p>
        </p:txBody>
      </p:sp>
      <p:graphicFrame>
        <p:nvGraphicFramePr>
          <p:cNvPr id="33" name="グラフ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3723438"/>
              </p:ext>
            </p:extLst>
          </p:nvPr>
        </p:nvGraphicFramePr>
        <p:xfrm>
          <a:off x="395536" y="1228109"/>
          <a:ext cx="2781298" cy="2186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5" name="グラフ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5289890"/>
              </p:ext>
            </p:extLst>
          </p:nvPr>
        </p:nvGraphicFramePr>
        <p:xfrm>
          <a:off x="3177787" y="1160959"/>
          <a:ext cx="2895600" cy="228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6" name="グラフ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2988264"/>
              </p:ext>
            </p:extLst>
          </p:nvPr>
        </p:nvGraphicFramePr>
        <p:xfrm>
          <a:off x="6177740" y="1228109"/>
          <a:ext cx="2800350" cy="2212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7" name="グラフ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7483714"/>
              </p:ext>
            </p:extLst>
          </p:nvPr>
        </p:nvGraphicFramePr>
        <p:xfrm>
          <a:off x="411709" y="3916085"/>
          <a:ext cx="2847974" cy="2212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8" name="グラフ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8349506"/>
              </p:ext>
            </p:extLst>
          </p:nvPr>
        </p:nvGraphicFramePr>
        <p:xfrm>
          <a:off x="3187312" y="3844220"/>
          <a:ext cx="2876550" cy="2288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9" name="グラフ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3034236"/>
              </p:ext>
            </p:extLst>
          </p:nvPr>
        </p:nvGraphicFramePr>
        <p:xfrm>
          <a:off x="6168215" y="3731747"/>
          <a:ext cx="2819399" cy="242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30217" y="35332"/>
            <a:ext cx="12718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/>
              <a:t> </a:t>
            </a:r>
            <a:r>
              <a:rPr lang="en-US" altLang="ja-JP" sz="2000" b="1" dirty="0" smtClean="0"/>
              <a:t>Figure </a:t>
            </a:r>
            <a:r>
              <a:rPr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19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67</Words>
  <Application>Microsoft Office PowerPoint</Application>
  <PresentationFormat>画面に合わせる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t-mizukami</dc:creator>
  <cp:lastModifiedBy>t-mizukami</cp:lastModifiedBy>
  <cp:revision>7</cp:revision>
  <dcterms:created xsi:type="dcterms:W3CDTF">2014-06-30T07:19:09Z</dcterms:created>
  <dcterms:modified xsi:type="dcterms:W3CDTF">2014-09-09T00:44:39Z</dcterms:modified>
</cp:coreProperties>
</file>