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charts/chart16.xml" ContentType="application/vnd.openxmlformats-officedocument.drawingml.chart+xml"/>
  <Override PartName="/ppt/charts/chart17.xml" ContentType="application/vnd.openxmlformats-officedocument.drawingml.char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vml" ContentType="application/vnd.openxmlformats-officedocument.vmlDrawing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263" r:id="rId3"/>
    <p:sldId id="257" r:id="rId4"/>
    <p:sldId id="256" r:id="rId5"/>
    <p:sldId id="261" r:id="rId6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7" autoAdjust="0"/>
    <p:restoredTop sz="94660"/>
  </p:normalViewPr>
  <p:slideViewPr>
    <p:cSldViewPr>
      <p:cViewPr>
        <p:scale>
          <a:sx n="60" d="100"/>
          <a:sy n="60" d="100"/>
        </p:scale>
        <p:origin x="-2040" y="30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t358\Dropbox\OTHER\cancer%20res\CCR%20submission\MTT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Cancer%20VS%20Normal%20EC\INVASION\0807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t358\Dropbox\OTHER\cancer%20res\CCR%20submission\MTT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Cancer%20VS%20Normal%20EC\INVASION\08071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cytokin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cytokin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cytokin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cytokin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u1\Desktop\ENPP2%20paper\Sutent-resista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0400218722659671"/>
          <c:y val="6.0659813356663754E-2"/>
          <c:w val="0.78449912510936137"/>
          <c:h val="0.8326195683872849"/>
        </c:manualLayout>
      </c:layout>
      <c:barChart>
        <c:barDir val="col"/>
        <c:grouping val="clustered"/>
        <c:ser>
          <c:idx val="0"/>
          <c:order val="0"/>
          <c:tx>
            <c:strRef>
              <c:f>Sheet2!$B$2</c:f>
              <c:strCache>
                <c:ptCount val="1"/>
                <c:pt idx="0">
                  <c:v>CTL</c:v>
                </c:pt>
              </c:strCache>
            </c:strRef>
          </c:tx>
          <c:cat>
            <c:strRef>
              <c:f>Sheet2!$A$3:$A$6</c:f>
              <c:strCache>
                <c:ptCount val="4"/>
                <c:pt idx="0">
                  <c:v>12 hr</c:v>
                </c:pt>
                <c:pt idx="1">
                  <c:v>24 hr</c:v>
                </c:pt>
                <c:pt idx="2">
                  <c:v>48 hr</c:v>
                </c:pt>
                <c:pt idx="3">
                  <c:v>72 hr</c:v>
                </c:pt>
              </c:strCache>
            </c:strRef>
          </c:cat>
          <c:val>
            <c:numRef>
              <c:f>Sheet2!$B$3:$B$6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Sheet2!$C$2</c:f>
              <c:strCache>
                <c:ptCount val="1"/>
                <c:pt idx="0">
                  <c:v>LPC</c:v>
                </c:pt>
              </c:strCache>
            </c:strRef>
          </c:tx>
          <c:errBars>
            <c:errBarType val="both"/>
            <c:errValType val="cust"/>
            <c:plus>
              <c:numRef>
                <c:f>Sheet2!$C$8:$C$11</c:f>
                <c:numCache>
                  <c:formatCode>General</c:formatCode>
                  <c:ptCount val="4"/>
                  <c:pt idx="0">
                    <c:v>0.08</c:v>
                  </c:pt>
                  <c:pt idx="1">
                    <c:v>0.1</c:v>
                  </c:pt>
                  <c:pt idx="2">
                    <c:v>0.14000000000000001</c:v>
                  </c:pt>
                  <c:pt idx="3">
                    <c:v>0.08</c:v>
                  </c:pt>
                </c:numCache>
              </c:numRef>
            </c:plus>
            <c:minus>
              <c:numRef>
                <c:f>Sheet2!$C$8:$C$11</c:f>
                <c:numCache>
                  <c:formatCode>General</c:formatCode>
                  <c:ptCount val="4"/>
                  <c:pt idx="0">
                    <c:v>0.08</c:v>
                  </c:pt>
                  <c:pt idx="1">
                    <c:v>0.1</c:v>
                  </c:pt>
                  <c:pt idx="2">
                    <c:v>0.14000000000000001</c:v>
                  </c:pt>
                  <c:pt idx="3">
                    <c:v>0.08</c:v>
                  </c:pt>
                </c:numCache>
              </c:numRef>
            </c:minus>
          </c:errBars>
          <c:cat>
            <c:strRef>
              <c:f>Sheet2!$A$3:$A$6</c:f>
              <c:strCache>
                <c:ptCount val="4"/>
                <c:pt idx="0">
                  <c:v>12 hr</c:v>
                </c:pt>
                <c:pt idx="1">
                  <c:v>24 hr</c:v>
                </c:pt>
                <c:pt idx="2">
                  <c:v>48 hr</c:v>
                </c:pt>
                <c:pt idx="3">
                  <c:v>72 hr</c:v>
                </c:pt>
              </c:strCache>
            </c:strRef>
          </c:cat>
          <c:val>
            <c:numRef>
              <c:f>Sheet2!$C$3:$C$6</c:f>
              <c:numCache>
                <c:formatCode>General</c:formatCode>
                <c:ptCount val="4"/>
                <c:pt idx="0">
                  <c:v>0.97</c:v>
                </c:pt>
                <c:pt idx="1">
                  <c:v>0.97</c:v>
                </c:pt>
                <c:pt idx="2">
                  <c:v>0.91</c:v>
                </c:pt>
                <c:pt idx="3">
                  <c:v>1.19</c:v>
                </c:pt>
              </c:numCache>
            </c:numRef>
          </c:val>
        </c:ser>
        <c:ser>
          <c:idx val="2"/>
          <c:order val="2"/>
          <c:tx>
            <c:strRef>
              <c:f>Sheet2!$D$2</c:f>
              <c:strCache>
                <c:ptCount val="1"/>
                <c:pt idx="0">
                  <c:v>LPA</c:v>
                </c:pt>
              </c:strCache>
            </c:strRef>
          </c:tx>
          <c:errBars>
            <c:errBarType val="both"/>
            <c:errValType val="cust"/>
            <c:plus>
              <c:numRef>
                <c:f>Sheet2!$D$8:$D$11</c:f>
                <c:numCache>
                  <c:formatCode>General</c:formatCode>
                  <c:ptCount val="4"/>
                  <c:pt idx="0">
                    <c:v>0.12</c:v>
                  </c:pt>
                  <c:pt idx="1">
                    <c:v>0.1</c:v>
                  </c:pt>
                  <c:pt idx="2">
                    <c:v>0.16</c:v>
                  </c:pt>
                  <c:pt idx="3">
                    <c:v>0.17</c:v>
                  </c:pt>
                </c:numCache>
              </c:numRef>
            </c:plus>
            <c:minus>
              <c:numRef>
                <c:f>Sheet2!$D$8:$D$11</c:f>
                <c:numCache>
                  <c:formatCode>General</c:formatCode>
                  <c:ptCount val="4"/>
                  <c:pt idx="0">
                    <c:v>0.12</c:v>
                  </c:pt>
                  <c:pt idx="1">
                    <c:v>0.1</c:v>
                  </c:pt>
                  <c:pt idx="2">
                    <c:v>0.16</c:v>
                  </c:pt>
                  <c:pt idx="3">
                    <c:v>0.17</c:v>
                  </c:pt>
                </c:numCache>
              </c:numRef>
            </c:minus>
          </c:errBars>
          <c:cat>
            <c:strRef>
              <c:f>Sheet2!$A$3:$A$6</c:f>
              <c:strCache>
                <c:ptCount val="4"/>
                <c:pt idx="0">
                  <c:v>12 hr</c:v>
                </c:pt>
                <c:pt idx="1">
                  <c:v>24 hr</c:v>
                </c:pt>
                <c:pt idx="2">
                  <c:v>48 hr</c:v>
                </c:pt>
                <c:pt idx="3">
                  <c:v>72 hr</c:v>
                </c:pt>
              </c:strCache>
            </c:strRef>
          </c:cat>
          <c:val>
            <c:numRef>
              <c:f>Sheet2!$D$3:$D$6</c:f>
              <c:numCache>
                <c:formatCode>General</c:formatCode>
                <c:ptCount val="4"/>
                <c:pt idx="0">
                  <c:v>1.98</c:v>
                </c:pt>
                <c:pt idx="1">
                  <c:v>1.64</c:v>
                </c:pt>
                <c:pt idx="2">
                  <c:v>1.59</c:v>
                </c:pt>
                <c:pt idx="3">
                  <c:v>1.72</c:v>
                </c:pt>
              </c:numCache>
            </c:numRef>
          </c:val>
        </c:ser>
        <c:axId val="102307328"/>
        <c:axId val="106721664"/>
      </c:barChart>
      <c:catAx>
        <c:axId val="102307328"/>
        <c:scaling>
          <c:orientation val="minMax"/>
        </c:scaling>
        <c:axPos val="b"/>
        <c:tickLblPos val="nextTo"/>
        <c:crossAx val="106721664"/>
        <c:crosses val="autoZero"/>
        <c:auto val="1"/>
        <c:lblAlgn val="ctr"/>
        <c:lblOffset val="100"/>
      </c:catAx>
      <c:valAx>
        <c:axId val="106721664"/>
        <c:scaling>
          <c:orientation val="minMax"/>
        </c:scaling>
        <c:axPos val="l"/>
        <c:numFmt formatCode="General" sourceLinked="1"/>
        <c:tickLblPos val="nextTo"/>
        <c:crossAx val="10230732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Sheet5!$A$2</c:f>
              <c:strCache>
                <c:ptCount val="1"/>
                <c:pt idx="0">
                  <c:v>22LEarR</c:v>
                </c:pt>
              </c:strCache>
            </c:strRef>
          </c:tx>
          <c:marker>
            <c:symbol val="none"/>
          </c:marker>
          <c:cat>
            <c:numRef>
              <c:f>Sheet5!$B$1:$N$1</c:f>
              <c:numCache>
                <c:formatCode>General</c:formatCode>
                <c:ptCount val="13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</c:numCache>
            </c:numRef>
          </c:cat>
          <c:val>
            <c:numRef>
              <c:f>Sheet5!$B$2:$N$2</c:f>
              <c:numCache>
                <c:formatCode>General</c:formatCode>
                <c:ptCount val="13"/>
                <c:pt idx="0">
                  <c:v>22.6</c:v>
                </c:pt>
                <c:pt idx="1">
                  <c:v>37.5</c:v>
                </c:pt>
                <c:pt idx="2">
                  <c:v>75</c:v>
                </c:pt>
                <c:pt idx="3">
                  <c:v>157.6</c:v>
                </c:pt>
                <c:pt idx="4">
                  <c:v>234.4</c:v>
                </c:pt>
                <c:pt idx="5">
                  <c:v>389.2</c:v>
                </c:pt>
                <c:pt idx="6">
                  <c:v>595</c:v>
                </c:pt>
                <c:pt idx="7">
                  <c:v>445.4</c:v>
                </c:pt>
                <c:pt idx="8">
                  <c:v>449.6</c:v>
                </c:pt>
                <c:pt idx="9">
                  <c:v>639.5</c:v>
                </c:pt>
                <c:pt idx="10">
                  <c:v>641.79999999999995</c:v>
                </c:pt>
                <c:pt idx="11">
                  <c:v>671.3</c:v>
                </c:pt>
                <c:pt idx="12">
                  <c:v>1409.8</c:v>
                </c:pt>
              </c:numCache>
            </c:numRef>
          </c:val>
        </c:ser>
        <c:marker val="1"/>
        <c:axId val="90987904"/>
        <c:axId val="91006080"/>
      </c:lineChart>
      <c:catAx>
        <c:axId val="909879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006080"/>
        <c:crosses val="autoZero"/>
        <c:auto val="1"/>
        <c:lblAlgn val="ctr"/>
        <c:lblOffset val="100"/>
      </c:catAx>
      <c:valAx>
        <c:axId val="9100608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0987904"/>
        <c:crosses val="autoZero"/>
        <c:crossBetween val="between"/>
      </c:valAx>
    </c:plotArea>
    <c:plotVisOnly val="1"/>
    <c:dispBlanksAs val="gap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Sheet6!$A$2</c:f>
              <c:strCache>
                <c:ptCount val="1"/>
                <c:pt idx="0">
                  <c:v>22LEarL</c:v>
                </c:pt>
              </c:strCache>
            </c:strRef>
          </c:tx>
          <c:marker>
            <c:symbol val="none"/>
          </c:marker>
          <c:cat>
            <c:numRef>
              <c:f>Sheet6!$B$1:$O$1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Sheet6!$B$2:$O$2</c:f>
              <c:numCache>
                <c:formatCode>General</c:formatCode>
                <c:ptCount val="14"/>
                <c:pt idx="0">
                  <c:v>6.3</c:v>
                </c:pt>
                <c:pt idx="1">
                  <c:v>25.9</c:v>
                </c:pt>
                <c:pt idx="2">
                  <c:v>53.2</c:v>
                </c:pt>
                <c:pt idx="3">
                  <c:v>73.8</c:v>
                </c:pt>
                <c:pt idx="4">
                  <c:v>150.80000000000001</c:v>
                </c:pt>
                <c:pt idx="5">
                  <c:v>255.5</c:v>
                </c:pt>
                <c:pt idx="6">
                  <c:v>314.89999999999969</c:v>
                </c:pt>
                <c:pt idx="7">
                  <c:v>482.8</c:v>
                </c:pt>
                <c:pt idx="8">
                  <c:v>682.3</c:v>
                </c:pt>
                <c:pt idx="9">
                  <c:v>523.4</c:v>
                </c:pt>
                <c:pt idx="10">
                  <c:v>392.8</c:v>
                </c:pt>
                <c:pt idx="11">
                  <c:v>520.20000000000005</c:v>
                </c:pt>
                <c:pt idx="12">
                  <c:v>611.1</c:v>
                </c:pt>
                <c:pt idx="13">
                  <c:v>652.6</c:v>
                </c:pt>
              </c:numCache>
            </c:numRef>
          </c:val>
        </c:ser>
        <c:marker val="1"/>
        <c:axId val="91103232"/>
        <c:axId val="91104768"/>
      </c:lineChart>
      <c:catAx>
        <c:axId val="91103232"/>
        <c:scaling>
          <c:orientation val="minMax"/>
        </c:scaling>
        <c:axPos val="b"/>
        <c:numFmt formatCode="General" sourceLinked="1"/>
        <c:tickLblPos val="nextTo"/>
        <c:crossAx val="91104768"/>
        <c:crosses val="autoZero"/>
        <c:auto val="1"/>
        <c:lblAlgn val="ctr"/>
        <c:lblOffset val="100"/>
      </c:catAx>
      <c:valAx>
        <c:axId val="91104768"/>
        <c:scaling>
          <c:orientation val="minMax"/>
        </c:scaling>
        <c:axPos val="l"/>
        <c:numFmt formatCode="General" sourceLinked="1"/>
        <c:tickLblPos val="nextTo"/>
        <c:crossAx val="911032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12LEarL</c:v>
                </c:pt>
              </c:strCache>
            </c:strRef>
          </c:tx>
          <c:marker>
            <c:symbol val="none"/>
          </c:marker>
          <c:cat>
            <c:numRef>
              <c:f>Sheet1!$B$1:$O$1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Sheet1!$B$2:$O$2</c:f>
              <c:numCache>
                <c:formatCode>General</c:formatCode>
                <c:ptCount val="14"/>
                <c:pt idx="0">
                  <c:v>38.800000000000004</c:v>
                </c:pt>
                <c:pt idx="1">
                  <c:v>64.099999999999994</c:v>
                </c:pt>
                <c:pt idx="2">
                  <c:v>97.5</c:v>
                </c:pt>
                <c:pt idx="3">
                  <c:v>174</c:v>
                </c:pt>
                <c:pt idx="4">
                  <c:v>194.1</c:v>
                </c:pt>
                <c:pt idx="5">
                  <c:v>288.8</c:v>
                </c:pt>
                <c:pt idx="6">
                  <c:v>313.5</c:v>
                </c:pt>
                <c:pt idx="7">
                  <c:v>318.2</c:v>
                </c:pt>
                <c:pt idx="8">
                  <c:v>303.2</c:v>
                </c:pt>
                <c:pt idx="9">
                  <c:v>225.1</c:v>
                </c:pt>
                <c:pt idx="10">
                  <c:v>189.2</c:v>
                </c:pt>
                <c:pt idx="11">
                  <c:v>199.9</c:v>
                </c:pt>
                <c:pt idx="12">
                  <c:v>120.6</c:v>
                </c:pt>
                <c:pt idx="13">
                  <c:v>299.2</c:v>
                </c:pt>
              </c:numCache>
            </c:numRef>
          </c:val>
        </c:ser>
        <c:marker val="1"/>
        <c:axId val="91115904"/>
        <c:axId val="91117440"/>
      </c:lineChart>
      <c:catAx>
        <c:axId val="911159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117440"/>
        <c:crosses val="autoZero"/>
        <c:auto val="1"/>
        <c:lblAlgn val="ctr"/>
        <c:lblOffset val="100"/>
      </c:catAx>
      <c:valAx>
        <c:axId val="9111744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115904"/>
        <c:crosses val="autoZero"/>
        <c:crossBetween val="between"/>
      </c:valAx>
    </c:plotArea>
    <c:plotVisOnly val="1"/>
    <c:dispBlanksAs val="gap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4345290172061825"/>
          <c:y val="0.10280110819480885"/>
          <c:w val="0.77321376494604777"/>
          <c:h val="0.66523913677457103"/>
        </c:manualLayout>
      </c:layout>
      <c:lineChart>
        <c:grouping val="standard"/>
        <c:ser>
          <c:idx val="0"/>
          <c:order val="0"/>
          <c:tx>
            <c:strRef>
              <c:f>Sheet8!$A$2</c:f>
              <c:strCache>
                <c:ptCount val="1"/>
                <c:pt idx="0">
                  <c:v>11LEarR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Sheet8!$B$1:$O$1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Sheet8!$B$2:$O$2</c:f>
              <c:numCache>
                <c:formatCode>General</c:formatCode>
                <c:ptCount val="14"/>
                <c:pt idx="0">
                  <c:v>6.9</c:v>
                </c:pt>
                <c:pt idx="1">
                  <c:v>26.3</c:v>
                </c:pt>
                <c:pt idx="2">
                  <c:v>20.7</c:v>
                </c:pt>
                <c:pt idx="3">
                  <c:v>40.700000000000003</c:v>
                </c:pt>
                <c:pt idx="4">
                  <c:v>99</c:v>
                </c:pt>
                <c:pt idx="5">
                  <c:v>159.30000000000001</c:v>
                </c:pt>
                <c:pt idx="6">
                  <c:v>179.4</c:v>
                </c:pt>
                <c:pt idx="7">
                  <c:v>187.9</c:v>
                </c:pt>
                <c:pt idx="8">
                  <c:v>239.7</c:v>
                </c:pt>
                <c:pt idx="9">
                  <c:v>339.6</c:v>
                </c:pt>
                <c:pt idx="10">
                  <c:v>374.7</c:v>
                </c:pt>
                <c:pt idx="11">
                  <c:v>458.4</c:v>
                </c:pt>
                <c:pt idx="12">
                  <c:v>359.4</c:v>
                </c:pt>
                <c:pt idx="13">
                  <c:v>542.4</c:v>
                </c:pt>
              </c:numCache>
            </c:numRef>
          </c:val>
        </c:ser>
        <c:marker val="1"/>
        <c:axId val="91144960"/>
        <c:axId val="91146496"/>
      </c:lineChart>
      <c:catAx>
        <c:axId val="91144960"/>
        <c:scaling>
          <c:orientation val="minMax"/>
        </c:scaling>
        <c:axPos val="b"/>
        <c:numFmt formatCode="General" sourceLinked="1"/>
        <c:tickLblPos val="nextTo"/>
        <c:crossAx val="91146496"/>
        <c:crosses val="autoZero"/>
        <c:auto val="1"/>
        <c:lblAlgn val="ctr"/>
        <c:lblOffset val="100"/>
      </c:catAx>
      <c:valAx>
        <c:axId val="91146496"/>
        <c:scaling>
          <c:orientation val="minMax"/>
        </c:scaling>
        <c:axPos val="l"/>
        <c:numFmt formatCode="General" sourceLinked="1"/>
        <c:tickLblPos val="nextTo"/>
        <c:crossAx val="911449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Sheet10!$A$2</c:f>
              <c:strCache>
                <c:ptCount val="1"/>
                <c:pt idx="0">
                  <c:v>11REarR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Sheet10!$B$1:$O$1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Sheet10!$B$2:$O$2</c:f>
              <c:numCache>
                <c:formatCode>General</c:formatCode>
                <c:ptCount val="14"/>
                <c:pt idx="0">
                  <c:v>17.399999999999999</c:v>
                </c:pt>
                <c:pt idx="1">
                  <c:v>38.4</c:v>
                </c:pt>
                <c:pt idx="2">
                  <c:v>52.9</c:v>
                </c:pt>
                <c:pt idx="3">
                  <c:v>57.4</c:v>
                </c:pt>
                <c:pt idx="4">
                  <c:v>71.3</c:v>
                </c:pt>
                <c:pt idx="5">
                  <c:v>194.5</c:v>
                </c:pt>
                <c:pt idx="6">
                  <c:v>236.2</c:v>
                </c:pt>
                <c:pt idx="7">
                  <c:v>272.3</c:v>
                </c:pt>
                <c:pt idx="8">
                  <c:v>405.5</c:v>
                </c:pt>
                <c:pt idx="9">
                  <c:v>629.9</c:v>
                </c:pt>
                <c:pt idx="10">
                  <c:v>820.8</c:v>
                </c:pt>
                <c:pt idx="11">
                  <c:v>938</c:v>
                </c:pt>
                <c:pt idx="12">
                  <c:v>956.9</c:v>
                </c:pt>
                <c:pt idx="13">
                  <c:v>981</c:v>
                </c:pt>
              </c:numCache>
            </c:numRef>
          </c:val>
        </c:ser>
        <c:marker val="1"/>
        <c:axId val="91169920"/>
        <c:axId val="91171456"/>
      </c:lineChart>
      <c:catAx>
        <c:axId val="911699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171456"/>
        <c:crosses val="autoZero"/>
        <c:auto val="1"/>
        <c:lblAlgn val="ctr"/>
        <c:lblOffset val="100"/>
      </c:catAx>
      <c:valAx>
        <c:axId val="9117145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169920"/>
        <c:crosses val="autoZero"/>
        <c:crossBetween val="between"/>
      </c:valAx>
    </c:plotArea>
    <c:plotVisOnly val="1"/>
    <c:dispBlanksAs val="gap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Sheet12!$A$2</c:f>
              <c:strCache>
                <c:ptCount val="1"/>
                <c:pt idx="0">
                  <c:v>11LEarL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Sheet12!$B$1:$O$1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Sheet12!$B$2:$O$2</c:f>
              <c:numCache>
                <c:formatCode>General</c:formatCode>
                <c:ptCount val="14"/>
                <c:pt idx="0">
                  <c:v>0</c:v>
                </c:pt>
                <c:pt idx="1">
                  <c:v>28.2</c:v>
                </c:pt>
                <c:pt idx="2">
                  <c:v>42</c:v>
                </c:pt>
                <c:pt idx="3">
                  <c:v>36.800000000000004</c:v>
                </c:pt>
                <c:pt idx="4">
                  <c:v>92.3</c:v>
                </c:pt>
                <c:pt idx="5">
                  <c:v>147.9</c:v>
                </c:pt>
                <c:pt idx="6">
                  <c:v>230.6</c:v>
                </c:pt>
                <c:pt idx="7">
                  <c:v>272.10000000000002</c:v>
                </c:pt>
                <c:pt idx="8">
                  <c:v>522.79999999999995</c:v>
                </c:pt>
                <c:pt idx="9">
                  <c:v>652.6</c:v>
                </c:pt>
                <c:pt idx="10">
                  <c:v>963.3</c:v>
                </c:pt>
                <c:pt idx="11">
                  <c:v>1440</c:v>
                </c:pt>
                <c:pt idx="12">
                  <c:v>1967.3</c:v>
                </c:pt>
                <c:pt idx="13">
                  <c:v>2850</c:v>
                </c:pt>
              </c:numCache>
            </c:numRef>
          </c:val>
        </c:ser>
        <c:marker val="1"/>
        <c:axId val="91186688"/>
        <c:axId val="91188224"/>
      </c:lineChart>
      <c:catAx>
        <c:axId val="91186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188224"/>
        <c:crosses val="autoZero"/>
        <c:auto val="1"/>
        <c:lblAlgn val="ctr"/>
        <c:lblOffset val="100"/>
      </c:catAx>
      <c:valAx>
        <c:axId val="9118822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186688"/>
        <c:crosses val="autoZero"/>
        <c:crossBetween val="between"/>
      </c:valAx>
    </c:plotArea>
    <c:plotVisOnly val="1"/>
    <c:dispBlanksAs val="gap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Sheet13!$A$2</c:f>
              <c:strCache>
                <c:ptCount val="1"/>
                <c:pt idx="0">
                  <c:v>1b/lEarR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Sheet13!$B$1:$O$1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Sheet13!$B$2:$O$2</c:f>
              <c:numCache>
                <c:formatCode>General</c:formatCode>
                <c:ptCount val="14"/>
                <c:pt idx="0">
                  <c:v>37</c:v>
                </c:pt>
                <c:pt idx="1">
                  <c:v>61.9</c:v>
                </c:pt>
                <c:pt idx="2">
                  <c:v>106</c:v>
                </c:pt>
                <c:pt idx="3">
                  <c:v>148.1</c:v>
                </c:pt>
                <c:pt idx="4">
                  <c:v>176.4</c:v>
                </c:pt>
                <c:pt idx="5">
                  <c:v>269</c:v>
                </c:pt>
                <c:pt idx="6">
                  <c:v>282.10000000000002</c:v>
                </c:pt>
                <c:pt idx="7">
                  <c:v>401.6</c:v>
                </c:pt>
                <c:pt idx="8">
                  <c:v>321.7</c:v>
                </c:pt>
                <c:pt idx="9">
                  <c:v>588.79999999999995</c:v>
                </c:pt>
                <c:pt idx="10">
                  <c:v>661.4</c:v>
                </c:pt>
                <c:pt idx="11">
                  <c:v>882.8</c:v>
                </c:pt>
                <c:pt idx="12">
                  <c:v>1061.3</c:v>
                </c:pt>
                <c:pt idx="13">
                  <c:v>1855.8</c:v>
                </c:pt>
              </c:numCache>
            </c:numRef>
          </c:val>
        </c:ser>
        <c:marker val="1"/>
        <c:axId val="91228032"/>
        <c:axId val="91229568"/>
      </c:lineChart>
      <c:catAx>
        <c:axId val="91228032"/>
        <c:scaling>
          <c:orientation val="minMax"/>
        </c:scaling>
        <c:axPos val="b"/>
        <c:numFmt formatCode="General" sourceLinked="1"/>
        <c:tickLblPos val="nextTo"/>
        <c:crossAx val="91229568"/>
        <c:crosses val="autoZero"/>
        <c:auto val="1"/>
        <c:lblAlgn val="ctr"/>
        <c:lblOffset val="100"/>
      </c:catAx>
      <c:valAx>
        <c:axId val="91229568"/>
        <c:scaling>
          <c:orientation val="minMax"/>
        </c:scaling>
        <c:axPos val="l"/>
        <c:numFmt formatCode="General" sourceLinked="1"/>
        <c:tickLblPos val="nextTo"/>
        <c:crossAx val="912280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Sheet15!$A$2</c:f>
              <c:strCache>
                <c:ptCount val="1"/>
                <c:pt idx="0">
                  <c:v>2NOEarR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Sheet15!$B$1:$O$1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Sheet15!$B$2:$O$2</c:f>
              <c:numCache>
                <c:formatCode>General</c:formatCode>
                <c:ptCount val="14"/>
                <c:pt idx="0">
                  <c:v>5.3</c:v>
                </c:pt>
                <c:pt idx="1">
                  <c:v>10.200000000000001</c:v>
                </c:pt>
                <c:pt idx="2">
                  <c:v>42.9</c:v>
                </c:pt>
                <c:pt idx="3">
                  <c:v>63.7</c:v>
                </c:pt>
                <c:pt idx="4">
                  <c:v>104.2</c:v>
                </c:pt>
                <c:pt idx="5">
                  <c:v>210.8</c:v>
                </c:pt>
                <c:pt idx="6">
                  <c:v>219.4</c:v>
                </c:pt>
                <c:pt idx="7">
                  <c:v>231</c:v>
                </c:pt>
                <c:pt idx="8">
                  <c:v>222.3</c:v>
                </c:pt>
                <c:pt idx="9">
                  <c:v>263.8</c:v>
                </c:pt>
                <c:pt idx="10">
                  <c:v>470.5</c:v>
                </c:pt>
                <c:pt idx="11">
                  <c:v>338.6</c:v>
                </c:pt>
                <c:pt idx="12">
                  <c:v>523.70000000000005</c:v>
                </c:pt>
                <c:pt idx="13">
                  <c:v>828.5</c:v>
                </c:pt>
              </c:numCache>
            </c:numRef>
          </c:val>
        </c:ser>
        <c:marker val="1"/>
        <c:axId val="91252992"/>
        <c:axId val="91254784"/>
      </c:lineChart>
      <c:catAx>
        <c:axId val="912529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254784"/>
        <c:crosses val="autoZero"/>
        <c:auto val="1"/>
        <c:lblAlgn val="ctr"/>
        <c:lblOffset val="100"/>
      </c:catAx>
      <c:valAx>
        <c:axId val="912547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1252992"/>
        <c:crosses val="autoZero"/>
        <c:crossBetween val="between"/>
      </c:valAx>
    </c:plotArea>
    <c:plotVisOnly val="1"/>
    <c:dispBlanksAs val="gap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Sheet14!$A$2</c:f>
              <c:strCache>
                <c:ptCount val="1"/>
                <c:pt idx="0">
                  <c:v>2NOEarL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Sheet14!$B$1:$O$1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Sheet14!$B$2:$O$2</c:f>
              <c:numCache>
                <c:formatCode>General</c:formatCode>
                <c:ptCount val="14"/>
                <c:pt idx="0">
                  <c:v>0</c:v>
                </c:pt>
                <c:pt idx="1">
                  <c:v>5.2</c:v>
                </c:pt>
                <c:pt idx="2">
                  <c:v>11.8</c:v>
                </c:pt>
                <c:pt idx="3">
                  <c:v>18.899999999999999</c:v>
                </c:pt>
                <c:pt idx="4">
                  <c:v>39.700000000000003</c:v>
                </c:pt>
                <c:pt idx="5">
                  <c:v>83.2</c:v>
                </c:pt>
                <c:pt idx="6">
                  <c:v>96.8</c:v>
                </c:pt>
                <c:pt idx="7">
                  <c:v>229.4</c:v>
                </c:pt>
                <c:pt idx="8">
                  <c:v>370.4</c:v>
                </c:pt>
                <c:pt idx="9">
                  <c:v>534.6</c:v>
                </c:pt>
                <c:pt idx="10">
                  <c:v>1203.0999999999999</c:v>
                </c:pt>
                <c:pt idx="11">
                  <c:v>1812.7</c:v>
                </c:pt>
                <c:pt idx="12">
                  <c:v>2757</c:v>
                </c:pt>
                <c:pt idx="13">
                  <c:v>4807.4000000000005</c:v>
                </c:pt>
              </c:numCache>
            </c:numRef>
          </c:val>
        </c:ser>
        <c:marker val="1"/>
        <c:axId val="91261568"/>
        <c:axId val="91271552"/>
      </c:lineChart>
      <c:catAx>
        <c:axId val="91261568"/>
        <c:scaling>
          <c:orientation val="minMax"/>
        </c:scaling>
        <c:axPos val="b"/>
        <c:numFmt formatCode="General" sourceLinked="1"/>
        <c:tickLblPos val="nextTo"/>
        <c:crossAx val="91271552"/>
        <c:crosses val="autoZero"/>
        <c:auto val="1"/>
        <c:lblAlgn val="ctr"/>
        <c:lblOffset val="100"/>
      </c:catAx>
      <c:valAx>
        <c:axId val="91271552"/>
        <c:scaling>
          <c:orientation val="minMax"/>
        </c:scaling>
        <c:axPos val="l"/>
        <c:numFmt formatCode="General" sourceLinked="1"/>
        <c:tickLblPos val="nextTo"/>
        <c:crossAx val="9126156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en-US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071255080995818"/>
          <c:y val="0.33800988111780245"/>
          <c:w val="0.82991212906943246"/>
          <c:h val="0.57637756677474139"/>
        </c:manualLayout>
      </c:layout>
      <c:barChart>
        <c:barDir val="col"/>
        <c:grouping val="clustered"/>
        <c:ser>
          <c:idx val="0"/>
          <c:order val="0"/>
          <c:tx>
            <c:strRef>
              <c:f>Sheet1!$B$8</c:f>
              <c:strCache>
                <c:ptCount val="1"/>
                <c:pt idx="0">
                  <c:v>vehicle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Sheet1!$B$14:$B$17</c:f>
                <c:numCache>
                  <c:formatCode>General</c:formatCode>
                  <c:ptCount val="4"/>
                  <c:pt idx="0">
                    <c:v>1.1499999999999981</c:v>
                  </c:pt>
                  <c:pt idx="1">
                    <c:v>4.1599999999999975</c:v>
                  </c:pt>
                  <c:pt idx="2">
                    <c:v>3.05</c:v>
                  </c:pt>
                  <c:pt idx="3">
                    <c:v>4.1599999999999975</c:v>
                  </c:pt>
                </c:numCache>
              </c:numRef>
            </c:plus>
            <c:minus>
              <c:numRef>
                <c:f>Sheet1!$B$14:$B$17</c:f>
                <c:numCache>
                  <c:formatCode>General</c:formatCode>
                  <c:ptCount val="4"/>
                  <c:pt idx="0">
                    <c:v>1.1499999999999981</c:v>
                  </c:pt>
                  <c:pt idx="1">
                    <c:v>4.1599999999999975</c:v>
                  </c:pt>
                  <c:pt idx="2">
                    <c:v>3.05</c:v>
                  </c:pt>
                  <c:pt idx="3">
                    <c:v>4.1599999999999975</c:v>
                  </c:pt>
                </c:numCache>
              </c:numRef>
            </c:minus>
          </c:errBars>
          <c:cat>
            <c:strRef>
              <c:f>Sheet1!$A$9:$A$12</c:f>
              <c:strCache>
                <c:ptCount val="4"/>
                <c:pt idx="0">
                  <c:v>CTL</c:v>
                </c:pt>
                <c:pt idx="1">
                  <c:v>VEGF</c:v>
                </c:pt>
                <c:pt idx="2">
                  <c:v>IL-8</c:v>
                </c:pt>
                <c:pt idx="3">
                  <c:v>bFGF</c:v>
                </c:pt>
              </c:strCache>
            </c:strRef>
          </c:cat>
          <c:val>
            <c:numRef>
              <c:f>Sheet1!$B$9:$B$12</c:f>
              <c:numCache>
                <c:formatCode>General</c:formatCode>
                <c:ptCount val="4"/>
                <c:pt idx="0">
                  <c:v>0.66000000000000114</c:v>
                </c:pt>
                <c:pt idx="1">
                  <c:v>62.33</c:v>
                </c:pt>
                <c:pt idx="2">
                  <c:v>31.330000000000005</c:v>
                </c:pt>
                <c:pt idx="3">
                  <c:v>75.66</c:v>
                </c:pt>
              </c:numCache>
            </c:numRef>
          </c:val>
        </c:ser>
        <c:ser>
          <c:idx val="1"/>
          <c:order val="1"/>
          <c:tx>
            <c:strRef>
              <c:f>Sheet1!$C$8</c:f>
              <c:strCache>
                <c:ptCount val="1"/>
                <c:pt idx="0">
                  <c:v>Sunitinib (0.1uM)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Sheet1!$C$14:$C$17</c:f>
                <c:numCache>
                  <c:formatCode>General</c:formatCode>
                  <c:ptCount val="4"/>
                  <c:pt idx="1">
                    <c:v>3.7800000000000002</c:v>
                  </c:pt>
                  <c:pt idx="2">
                    <c:v>7.02</c:v>
                  </c:pt>
                  <c:pt idx="3">
                    <c:v>3.51</c:v>
                  </c:pt>
                </c:numCache>
              </c:numRef>
            </c:plus>
            <c:minus>
              <c:numRef>
                <c:f>Sheet1!$C$14:$C$17</c:f>
                <c:numCache>
                  <c:formatCode>General</c:formatCode>
                  <c:ptCount val="4"/>
                  <c:pt idx="1">
                    <c:v>3.7800000000000002</c:v>
                  </c:pt>
                  <c:pt idx="2">
                    <c:v>7.02</c:v>
                  </c:pt>
                  <c:pt idx="3">
                    <c:v>3.51</c:v>
                  </c:pt>
                </c:numCache>
              </c:numRef>
            </c:minus>
          </c:errBars>
          <c:cat>
            <c:strRef>
              <c:f>Sheet1!$A$9:$A$12</c:f>
              <c:strCache>
                <c:ptCount val="4"/>
                <c:pt idx="0">
                  <c:v>CTL</c:v>
                </c:pt>
                <c:pt idx="1">
                  <c:v>VEGF</c:v>
                </c:pt>
                <c:pt idx="2">
                  <c:v>IL-8</c:v>
                </c:pt>
                <c:pt idx="3">
                  <c:v>bFGF</c:v>
                </c:pt>
              </c:strCache>
            </c:strRef>
          </c:cat>
          <c:val>
            <c:numRef>
              <c:f>Sheet1!$C$9:$C$12</c:f>
              <c:numCache>
                <c:formatCode>General</c:formatCode>
                <c:ptCount val="4"/>
                <c:pt idx="1">
                  <c:v>22.66</c:v>
                </c:pt>
                <c:pt idx="2">
                  <c:v>32.33</c:v>
                </c:pt>
                <c:pt idx="3">
                  <c:v>79.66</c:v>
                </c:pt>
              </c:numCache>
            </c:numRef>
          </c:val>
        </c:ser>
        <c:ser>
          <c:idx val="2"/>
          <c:order val="2"/>
          <c:tx>
            <c:strRef>
              <c:f>Sheet1!$D$8</c:f>
              <c:strCache>
                <c:ptCount val="1"/>
                <c:pt idx="0">
                  <c:v>Sunitinib (1uM)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Sheet1!$D$14:$D$17</c:f>
                <c:numCache>
                  <c:formatCode>General</c:formatCode>
                  <c:ptCount val="4"/>
                  <c:pt idx="1">
                    <c:v>1</c:v>
                  </c:pt>
                  <c:pt idx="2">
                    <c:v>2.3099999999999987</c:v>
                  </c:pt>
                  <c:pt idx="3">
                    <c:v>1.1499999999999981</c:v>
                  </c:pt>
                </c:numCache>
              </c:numRef>
            </c:plus>
            <c:minus>
              <c:numRef>
                <c:f>Sheet1!$D$14:$D$17</c:f>
                <c:numCache>
                  <c:formatCode>General</c:formatCode>
                  <c:ptCount val="4"/>
                  <c:pt idx="1">
                    <c:v>1</c:v>
                  </c:pt>
                  <c:pt idx="2">
                    <c:v>2.3099999999999987</c:v>
                  </c:pt>
                  <c:pt idx="3">
                    <c:v>1.1499999999999981</c:v>
                  </c:pt>
                </c:numCache>
              </c:numRef>
            </c:minus>
          </c:errBars>
          <c:cat>
            <c:strRef>
              <c:f>Sheet1!$A$9:$A$12</c:f>
              <c:strCache>
                <c:ptCount val="4"/>
                <c:pt idx="0">
                  <c:v>CTL</c:v>
                </c:pt>
                <c:pt idx="1">
                  <c:v>VEGF</c:v>
                </c:pt>
                <c:pt idx="2">
                  <c:v>IL-8</c:v>
                </c:pt>
                <c:pt idx="3">
                  <c:v>bFGF</c:v>
                </c:pt>
              </c:strCache>
            </c:strRef>
          </c:cat>
          <c:val>
            <c:numRef>
              <c:f>Sheet1!$D$9:$D$12</c:f>
              <c:numCache>
                <c:formatCode>General</c:formatCode>
                <c:ptCount val="4"/>
                <c:pt idx="1">
                  <c:v>1</c:v>
                </c:pt>
                <c:pt idx="2">
                  <c:v>25.66</c:v>
                </c:pt>
                <c:pt idx="3">
                  <c:v>69.66</c:v>
                </c:pt>
              </c:numCache>
            </c:numRef>
          </c:val>
        </c:ser>
        <c:axId val="90815872"/>
        <c:axId val="91489408"/>
      </c:barChart>
      <c:catAx>
        <c:axId val="9081587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1489408"/>
        <c:crosses val="autoZero"/>
        <c:auto val="1"/>
        <c:lblAlgn val="ctr"/>
        <c:lblOffset val="100"/>
      </c:catAx>
      <c:valAx>
        <c:axId val="9148940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0815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439728278051822"/>
          <c:y val="2.9411764705882353E-2"/>
          <c:w val="0.50750570323202748"/>
          <c:h val="0.32184807781380353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Sheet2!$G$2</c:f>
              <c:strCache>
                <c:ptCount val="1"/>
                <c:pt idx="0">
                  <c:v>CTL</c:v>
                </c:pt>
              </c:strCache>
            </c:strRef>
          </c:tx>
          <c:cat>
            <c:strRef>
              <c:f>Sheet2!$F$3:$F$6</c:f>
              <c:strCache>
                <c:ptCount val="4"/>
                <c:pt idx="0">
                  <c:v>12 hr</c:v>
                </c:pt>
                <c:pt idx="1">
                  <c:v>24 hr</c:v>
                </c:pt>
                <c:pt idx="2">
                  <c:v>48 hr</c:v>
                </c:pt>
                <c:pt idx="3">
                  <c:v>72 hr</c:v>
                </c:pt>
              </c:strCache>
            </c:strRef>
          </c:cat>
          <c:val>
            <c:numRef>
              <c:f>Sheet2!$G$3:$G$6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Sheet2!$H$2</c:f>
              <c:strCache>
                <c:ptCount val="1"/>
                <c:pt idx="0">
                  <c:v>LPC</c:v>
                </c:pt>
              </c:strCache>
            </c:strRef>
          </c:tx>
          <c:errBars>
            <c:errBarType val="both"/>
            <c:errValType val="cust"/>
            <c:plus>
              <c:numRef>
                <c:f>Sheet2!$H$8:$H$11</c:f>
                <c:numCache>
                  <c:formatCode>General</c:formatCode>
                  <c:ptCount val="4"/>
                  <c:pt idx="0">
                    <c:v>0.03</c:v>
                  </c:pt>
                  <c:pt idx="1">
                    <c:v>0.14000000000000001</c:v>
                  </c:pt>
                  <c:pt idx="2">
                    <c:v>0.1</c:v>
                  </c:pt>
                  <c:pt idx="3">
                    <c:v>0.03</c:v>
                  </c:pt>
                </c:numCache>
              </c:numRef>
            </c:plus>
            <c:minus>
              <c:numRef>
                <c:f>Sheet2!$H$8:$H$11</c:f>
                <c:numCache>
                  <c:formatCode>General</c:formatCode>
                  <c:ptCount val="4"/>
                  <c:pt idx="0">
                    <c:v>0.03</c:v>
                  </c:pt>
                  <c:pt idx="1">
                    <c:v>0.14000000000000001</c:v>
                  </c:pt>
                  <c:pt idx="2">
                    <c:v>0.1</c:v>
                  </c:pt>
                  <c:pt idx="3">
                    <c:v>0.03</c:v>
                  </c:pt>
                </c:numCache>
              </c:numRef>
            </c:minus>
          </c:errBars>
          <c:cat>
            <c:strRef>
              <c:f>Sheet2!$F$3:$F$6</c:f>
              <c:strCache>
                <c:ptCount val="4"/>
                <c:pt idx="0">
                  <c:v>12 hr</c:v>
                </c:pt>
                <c:pt idx="1">
                  <c:v>24 hr</c:v>
                </c:pt>
                <c:pt idx="2">
                  <c:v>48 hr</c:v>
                </c:pt>
                <c:pt idx="3">
                  <c:v>72 hr</c:v>
                </c:pt>
              </c:strCache>
            </c:strRef>
          </c:cat>
          <c:val>
            <c:numRef>
              <c:f>Sheet2!$H$3:$H$6</c:f>
              <c:numCache>
                <c:formatCode>General</c:formatCode>
                <c:ptCount val="4"/>
                <c:pt idx="0">
                  <c:v>0.89</c:v>
                </c:pt>
                <c:pt idx="1">
                  <c:v>1.03</c:v>
                </c:pt>
                <c:pt idx="2">
                  <c:v>0.97</c:v>
                </c:pt>
                <c:pt idx="3">
                  <c:v>0.97</c:v>
                </c:pt>
              </c:numCache>
            </c:numRef>
          </c:val>
        </c:ser>
        <c:ser>
          <c:idx val="2"/>
          <c:order val="2"/>
          <c:tx>
            <c:strRef>
              <c:f>Sheet2!$I$2</c:f>
              <c:strCache>
                <c:ptCount val="1"/>
                <c:pt idx="0">
                  <c:v>LPA</c:v>
                </c:pt>
              </c:strCache>
            </c:strRef>
          </c:tx>
          <c:errBars>
            <c:errBarType val="both"/>
            <c:errValType val="cust"/>
            <c:plus>
              <c:numRef>
                <c:f>Sheet2!$I$8:$I$11</c:f>
                <c:numCache>
                  <c:formatCode>General</c:formatCode>
                  <c:ptCount val="4"/>
                  <c:pt idx="0">
                    <c:v>0.06</c:v>
                  </c:pt>
                  <c:pt idx="1">
                    <c:v>0.17</c:v>
                  </c:pt>
                  <c:pt idx="2">
                    <c:v>7.0000000000000007E-2</c:v>
                  </c:pt>
                  <c:pt idx="3">
                    <c:v>0.11</c:v>
                  </c:pt>
                </c:numCache>
              </c:numRef>
            </c:plus>
            <c:minus>
              <c:numRef>
                <c:f>Sheet2!$I$8:$I$11</c:f>
                <c:numCache>
                  <c:formatCode>General</c:formatCode>
                  <c:ptCount val="4"/>
                  <c:pt idx="0">
                    <c:v>0.06</c:v>
                  </c:pt>
                  <c:pt idx="1">
                    <c:v>0.17</c:v>
                  </c:pt>
                  <c:pt idx="2">
                    <c:v>7.0000000000000007E-2</c:v>
                  </c:pt>
                  <c:pt idx="3">
                    <c:v>0.11</c:v>
                  </c:pt>
                </c:numCache>
              </c:numRef>
            </c:minus>
          </c:errBars>
          <c:cat>
            <c:strRef>
              <c:f>Sheet2!$F$3:$F$6</c:f>
              <c:strCache>
                <c:ptCount val="4"/>
                <c:pt idx="0">
                  <c:v>12 hr</c:v>
                </c:pt>
                <c:pt idx="1">
                  <c:v>24 hr</c:v>
                </c:pt>
                <c:pt idx="2">
                  <c:v>48 hr</c:v>
                </c:pt>
                <c:pt idx="3">
                  <c:v>72 hr</c:v>
                </c:pt>
              </c:strCache>
            </c:strRef>
          </c:cat>
          <c:val>
            <c:numRef>
              <c:f>Sheet2!$I$3:$I$6</c:f>
              <c:numCache>
                <c:formatCode>General</c:formatCode>
                <c:ptCount val="4"/>
                <c:pt idx="0">
                  <c:v>0.98</c:v>
                </c:pt>
                <c:pt idx="1">
                  <c:v>0.97</c:v>
                </c:pt>
                <c:pt idx="2">
                  <c:v>1.01</c:v>
                </c:pt>
                <c:pt idx="3">
                  <c:v>0.98</c:v>
                </c:pt>
              </c:numCache>
            </c:numRef>
          </c:val>
        </c:ser>
        <c:axId val="109795968"/>
        <c:axId val="124482688"/>
      </c:barChart>
      <c:catAx>
        <c:axId val="109795968"/>
        <c:scaling>
          <c:orientation val="minMax"/>
        </c:scaling>
        <c:axPos val="b"/>
        <c:tickLblPos val="nextTo"/>
        <c:crossAx val="124482688"/>
        <c:crosses val="autoZero"/>
        <c:auto val="1"/>
        <c:lblAlgn val="ctr"/>
        <c:lblOffset val="100"/>
      </c:catAx>
      <c:valAx>
        <c:axId val="124482688"/>
        <c:scaling>
          <c:orientation val="minMax"/>
          <c:min val="0"/>
        </c:scaling>
        <c:axPos val="l"/>
        <c:numFmt formatCode="General" sourceLinked="1"/>
        <c:tickLblPos val="nextTo"/>
        <c:crossAx val="1097959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5019139384390605E-2"/>
          <c:y val="0.33075596525202766"/>
          <c:w val="0.83528592179869876"/>
          <c:h val="0.51009164618666769"/>
        </c:manualLayout>
      </c:layout>
      <c:barChart>
        <c:barDir val="col"/>
        <c:grouping val="clustered"/>
        <c:ser>
          <c:idx val="0"/>
          <c:order val="0"/>
          <c:tx>
            <c:strRef>
              <c:f>Sheet2!$B$20</c:f>
              <c:strCache>
                <c:ptCount val="1"/>
                <c:pt idx="0">
                  <c:v>vehicle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Sheet2!$B$26:$B$28</c:f>
                <c:numCache>
                  <c:formatCode>General</c:formatCode>
                  <c:ptCount val="3"/>
                  <c:pt idx="0">
                    <c:v>6.6199999999999966</c:v>
                  </c:pt>
                  <c:pt idx="1">
                    <c:v>7.18</c:v>
                  </c:pt>
                  <c:pt idx="2">
                    <c:v>6.6899999999999995</c:v>
                  </c:pt>
                </c:numCache>
              </c:numRef>
            </c:plus>
            <c:minus>
              <c:numRef>
                <c:f>Sheet2!$B$26:$B$28</c:f>
                <c:numCache>
                  <c:formatCode>General</c:formatCode>
                  <c:ptCount val="3"/>
                  <c:pt idx="0">
                    <c:v>6.6199999999999966</c:v>
                  </c:pt>
                  <c:pt idx="1">
                    <c:v>7.18</c:v>
                  </c:pt>
                  <c:pt idx="2">
                    <c:v>6.6899999999999995</c:v>
                  </c:pt>
                </c:numCache>
              </c:numRef>
            </c:minus>
          </c:errBars>
          <c:cat>
            <c:strRef>
              <c:f>Sheet2!$A$21:$A$23</c:f>
              <c:strCache>
                <c:ptCount val="3"/>
                <c:pt idx="0">
                  <c:v>VEGF</c:v>
                </c:pt>
                <c:pt idx="1">
                  <c:v>IL-8</c:v>
                </c:pt>
                <c:pt idx="2">
                  <c:v>bFGF</c:v>
                </c:pt>
              </c:strCache>
            </c:strRef>
          </c:cat>
          <c:val>
            <c:numRef>
              <c:f>Sheet2!$B$21:$B$23</c:f>
              <c:numCache>
                <c:formatCode>General</c:formatCode>
                <c:ptCount val="3"/>
                <c:pt idx="0">
                  <c:v>65.8</c:v>
                </c:pt>
                <c:pt idx="1">
                  <c:v>37.200000000000003</c:v>
                </c:pt>
                <c:pt idx="2">
                  <c:v>64.400000000000006</c:v>
                </c:pt>
              </c:numCache>
            </c:numRef>
          </c:val>
        </c:ser>
        <c:ser>
          <c:idx val="1"/>
          <c:order val="1"/>
          <c:tx>
            <c:strRef>
              <c:f>Sheet2!$C$20</c:f>
              <c:strCache>
                <c:ptCount val="1"/>
                <c:pt idx="0">
                  <c:v>Sunitinib (0.1uM)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Sheet2!$C$26:$C$28</c:f>
                <c:numCache>
                  <c:formatCode>General</c:formatCode>
                  <c:ptCount val="3"/>
                  <c:pt idx="0">
                    <c:v>5.23</c:v>
                  </c:pt>
                  <c:pt idx="1">
                    <c:v>5.01</c:v>
                  </c:pt>
                  <c:pt idx="2">
                    <c:v>7.2</c:v>
                  </c:pt>
                </c:numCache>
              </c:numRef>
            </c:plus>
            <c:minus>
              <c:numRef>
                <c:f>Sheet2!$C$26:$C$28</c:f>
                <c:numCache>
                  <c:formatCode>General</c:formatCode>
                  <c:ptCount val="3"/>
                  <c:pt idx="0">
                    <c:v>5.23</c:v>
                  </c:pt>
                  <c:pt idx="1">
                    <c:v>5.01</c:v>
                  </c:pt>
                  <c:pt idx="2">
                    <c:v>7.2</c:v>
                  </c:pt>
                </c:numCache>
              </c:numRef>
            </c:minus>
          </c:errBars>
          <c:cat>
            <c:strRef>
              <c:f>Sheet2!$A$21:$A$23</c:f>
              <c:strCache>
                <c:ptCount val="3"/>
                <c:pt idx="0">
                  <c:v>VEGF</c:v>
                </c:pt>
                <c:pt idx="1">
                  <c:v>IL-8</c:v>
                </c:pt>
                <c:pt idx="2">
                  <c:v>bFGF</c:v>
                </c:pt>
              </c:strCache>
            </c:strRef>
          </c:cat>
          <c:val>
            <c:numRef>
              <c:f>Sheet2!$C$21:$C$23</c:f>
              <c:numCache>
                <c:formatCode>General</c:formatCode>
                <c:ptCount val="3"/>
                <c:pt idx="0">
                  <c:v>29.1</c:v>
                </c:pt>
                <c:pt idx="1">
                  <c:v>34.5</c:v>
                </c:pt>
                <c:pt idx="2">
                  <c:v>59.3</c:v>
                </c:pt>
              </c:numCache>
            </c:numRef>
          </c:val>
        </c:ser>
        <c:ser>
          <c:idx val="2"/>
          <c:order val="2"/>
          <c:tx>
            <c:strRef>
              <c:f>Sheet2!$D$20</c:f>
              <c:strCache>
                <c:ptCount val="1"/>
                <c:pt idx="0">
                  <c:v>Sunitinib (1uM)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Sheet2!$D$26:$D$28</c:f>
                <c:numCache>
                  <c:formatCode>General</c:formatCode>
                  <c:ptCount val="3"/>
                  <c:pt idx="1">
                    <c:v>5</c:v>
                  </c:pt>
                  <c:pt idx="2">
                    <c:v>7.18</c:v>
                  </c:pt>
                </c:numCache>
              </c:numRef>
            </c:plus>
            <c:minus>
              <c:numRef>
                <c:f>Sheet2!$D$26:$D$28</c:f>
                <c:numCache>
                  <c:formatCode>General</c:formatCode>
                  <c:ptCount val="3"/>
                  <c:pt idx="1">
                    <c:v>5</c:v>
                  </c:pt>
                  <c:pt idx="2">
                    <c:v>7.18</c:v>
                  </c:pt>
                </c:numCache>
              </c:numRef>
            </c:minus>
          </c:errBars>
          <c:cat>
            <c:strRef>
              <c:f>Sheet2!$A$21:$A$23</c:f>
              <c:strCache>
                <c:ptCount val="3"/>
                <c:pt idx="0">
                  <c:v>VEGF</c:v>
                </c:pt>
                <c:pt idx="1">
                  <c:v>IL-8</c:v>
                </c:pt>
                <c:pt idx="2">
                  <c:v>bFGF</c:v>
                </c:pt>
              </c:strCache>
            </c:strRef>
          </c:cat>
          <c:val>
            <c:numRef>
              <c:f>Sheet2!$D$21:$D$23</c:f>
              <c:numCache>
                <c:formatCode>General</c:formatCode>
                <c:ptCount val="3"/>
                <c:pt idx="1">
                  <c:v>23.9</c:v>
                </c:pt>
                <c:pt idx="2">
                  <c:v>59.6</c:v>
                </c:pt>
              </c:numCache>
            </c:numRef>
          </c:val>
        </c:ser>
        <c:axId val="91516928"/>
        <c:axId val="91518464"/>
      </c:barChart>
      <c:catAx>
        <c:axId val="9151692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1518464"/>
        <c:crosses val="autoZero"/>
        <c:auto val="1"/>
        <c:lblAlgn val="ctr"/>
        <c:lblOffset val="100"/>
      </c:catAx>
      <c:valAx>
        <c:axId val="9151846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1516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781356842747032"/>
          <c:y val="5.3977100032131173E-2"/>
          <c:w val="0.5254455505660347"/>
          <c:h val="0.27802828989836753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UMRC!$A$3</c:f>
              <c:strCache>
                <c:ptCount val="1"/>
                <c:pt idx="0">
                  <c:v>CTL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cat>
            <c:strRef>
              <c:f>UMRC!$B$2:$L$2</c:f>
              <c:strCache>
                <c:ptCount val="11"/>
                <c:pt idx="0">
                  <c:v>VEGF</c:v>
                </c:pt>
                <c:pt idx="1">
                  <c:v>bFGF</c:v>
                </c:pt>
                <c:pt idx="2">
                  <c:v>IL-8</c:v>
                </c:pt>
                <c:pt idx="3">
                  <c:v>GROα</c:v>
                </c:pt>
                <c:pt idx="4">
                  <c:v>MCP-1</c:v>
                </c:pt>
                <c:pt idx="5">
                  <c:v>ANG</c:v>
                </c:pt>
                <c:pt idx="6">
                  <c:v>ANGPT1</c:v>
                </c:pt>
                <c:pt idx="7">
                  <c:v>ANGPT2</c:v>
                </c:pt>
                <c:pt idx="8">
                  <c:v>TIMP-1</c:v>
                </c:pt>
                <c:pt idx="9">
                  <c:v>TIMP-2</c:v>
                </c:pt>
                <c:pt idx="10">
                  <c:v>CSF-2</c:v>
                </c:pt>
              </c:strCache>
            </c:strRef>
          </c:cat>
          <c:val>
            <c:numRef>
              <c:f>UMRC!$B$3:$L$3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ser>
          <c:idx val="1"/>
          <c:order val="1"/>
          <c:tx>
            <c:strRef>
              <c:f>UMRC!$A$4</c:f>
              <c:strCache>
                <c:ptCount val="1"/>
                <c:pt idx="0">
                  <c:v>LPA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UMRC!$B$6:$L$6</c:f>
                <c:numCache>
                  <c:formatCode>General</c:formatCode>
                  <c:ptCount val="11"/>
                  <c:pt idx="0">
                    <c:v>0.12288205727444371</c:v>
                  </c:pt>
                  <c:pt idx="1">
                    <c:v>0.34947579792216543</c:v>
                  </c:pt>
                  <c:pt idx="2">
                    <c:v>1.3683201379794219</c:v>
                  </c:pt>
                  <c:pt idx="3">
                    <c:v>0.66335008354061464</c:v>
                  </c:pt>
                  <c:pt idx="4">
                    <c:v>7.9372539331937955E-2</c:v>
                  </c:pt>
                  <c:pt idx="5">
                    <c:v>3.7859388972001945E-2</c:v>
                  </c:pt>
                  <c:pt idx="6">
                    <c:v>0.15044378795195631</c:v>
                  </c:pt>
                  <c:pt idx="7">
                    <c:v>6.5064070986477124E-2</c:v>
                  </c:pt>
                  <c:pt idx="8">
                    <c:v>3.5118845842842444E-2</c:v>
                  </c:pt>
                  <c:pt idx="9">
                    <c:v>0.31564748269760251</c:v>
                  </c:pt>
                  <c:pt idx="10">
                    <c:v>0.1501110699893029</c:v>
                  </c:pt>
                </c:numCache>
              </c:numRef>
            </c:plus>
            <c:minus>
              <c:numRef>
                <c:f>UMRC!$B$6:$L$6</c:f>
                <c:numCache>
                  <c:formatCode>General</c:formatCode>
                  <c:ptCount val="11"/>
                  <c:pt idx="0">
                    <c:v>0.12288205727444371</c:v>
                  </c:pt>
                  <c:pt idx="1">
                    <c:v>0.34947579792216543</c:v>
                  </c:pt>
                  <c:pt idx="2">
                    <c:v>1.3683201379794219</c:v>
                  </c:pt>
                  <c:pt idx="3">
                    <c:v>0.66335008354061464</c:v>
                  </c:pt>
                  <c:pt idx="4">
                    <c:v>7.9372539331937955E-2</c:v>
                  </c:pt>
                  <c:pt idx="5">
                    <c:v>3.7859388972001945E-2</c:v>
                  </c:pt>
                  <c:pt idx="6">
                    <c:v>0.15044378795195631</c:v>
                  </c:pt>
                  <c:pt idx="7">
                    <c:v>6.5064070986477124E-2</c:v>
                  </c:pt>
                  <c:pt idx="8">
                    <c:v>3.5118845842842444E-2</c:v>
                  </c:pt>
                  <c:pt idx="9">
                    <c:v>0.31564748269760251</c:v>
                  </c:pt>
                  <c:pt idx="10">
                    <c:v>0.1501110699893029</c:v>
                  </c:pt>
                </c:numCache>
              </c:numRef>
            </c:minus>
          </c:errBars>
          <c:cat>
            <c:strRef>
              <c:f>UMRC!$B$2:$L$2</c:f>
              <c:strCache>
                <c:ptCount val="11"/>
                <c:pt idx="0">
                  <c:v>VEGF</c:v>
                </c:pt>
                <c:pt idx="1">
                  <c:v>bFGF</c:v>
                </c:pt>
                <c:pt idx="2">
                  <c:v>IL-8</c:v>
                </c:pt>
                <c:pt idx="3">
                  <c:v>GROα</c:v>
                </c:pt>
                <c:pt idx="4">
                  <c:v>MCP-1</c:v>
                </c:pt>
                <c:pt idx="5">
                  <c:v>ANG</c:v>
                </c:pt>
                <c:pt idx="6">
                  <c:v>ANGPT1</c:v>
                </c:pt>
                <c:pt idx="7">
                  <c:v>ANGPT2</c:v>
                </c:pt>
                <c:pt idx="8">
                  <c:v>TIMP-1</c:v>
                </c:pt>
                <c:pt idx="9">
                  <c:v>TIMP-2</c:v>
                </c:pt>
                <c:pt idx="10">
                  <c:v>CSF-2</c:v>
                </c:pt>
              </c:strCache>
            </c:strRef>
          </c:cat>
          <c:val>
            <c:numRef>
              <c:f>UMRC!$B$4:$L$4</c:f>
              <c:numCache>
                <c:formatCode>General</c:formatCode>
                <c:ptCount val="11"/>
                <c:pt idx="0">
                  <c:v>0.98000000000000009</c:v>
                </c:pt>
                <c:pt idx="1">
                  <c:v>0.98333333333333339</c:v>
                </c:pt>
                <c:pt idx="2">
                  <c:v>8.58</c:v>
                </c:pt>
                <c:pt idx="3">
                  <c:v>4.7233333333333434</c:v>
                </c:pt>
                <c:pt idx="4">
                  <c:v>2.2599999999999998</c:v>
                </c:pt>
                <c:pt idx="5">
                  <c:v>1.0766666666666669</c:v>
                </c:pt>
                <c:pt idx="6">
                  <c:v>1.0833333333333333</c:v>
                </c:pt>
                <c:pt idx="7">
                  <c:v>0.77333333333333365</c:v>
                </c:pt>
                <c:pt idx="8">
                  <c:v>0.92333333333333334</c:v>
                </c:pt>
                <c:pt idx="9">
                  <c:v>1.0666666666666667</c:v>
                </c:pt>
                <c:pt idx="10">
                  <c:v>2.9733333333333332</c:v>
                </c:pt>
              </c:numCache>
            </c:numRef>
          </c:val>
        </c:ser>
        <c:axId val="87657088"/>
        <c:axId val="88060288"/>
      </c:barChart>
      <c:catAx>
        <c:axId val="87657088"/>
        <c:scaling>
          <c:orientation val="minMax"/>
        </c:scaling>
        <c:axPos val="b"/>
        <c:tickLblPos val="nextTo"/>
        <c:crossAx val="88060288"/>
        <c:crosses val="autoZero"/>
        <c:auto val="1"/>
        <c:lblAlgn val="ctr"/>
        <c:lblOffset val="100"/>
      </c:catAx>
      <c:valAx>
        <c:axId val="88060288"/>
        <c:scaling>
          <c:orientation val="minMax"/>
        </c:scaling>
        <c:axPos val="l"/>
        <c:numFmt formatCode="General" sourceLinked="1"/>
        <c:tickLblPos val="nextTo"/>
        <c:crossAx val="87657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868620589093029"/>
          <c:y val="0.13850503062117273"/>
          <c:w val="0.21520268299795878"/>
          <c:h val="0.21902168478940154"/>
        </c:manualLayout>
      </c:layout>
    </c:legend>
    <c:plotVisOnly val="1"/>
    <c:dispBlanksAs val="gap"/>
  </c:chart>
  <c:txPr>
    <a:bodyPr/>
    <a:lstStyle/>
    <a:p>
      <a:pPr>
        <a:defRPr sz="12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'786'!$A$3</c:f>
              <c:strCache>
                <c:ptCount val="1"/>
                <c:pt idx="0">
                  <c:v>CTL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cat>
            <c:strRef>
              <c:f>'786'!$B$2:$L$2</c:f>
              <c:strCache>
                <c:ptCount val="11"/>
                <c:pt idx="0">
                  <c:v>VEGF</c:v>
                </c:pt>
                <c:pt idx="1">
                  <c:v>bFGF</c:v>
                </c:pt>
                <c:pt idx="2">
                  <c:v>IL-8</c:v>
                </c:pt>
                <c:pt idx="3">
                  <c:v>GROα</c:v>
                </c:pt>
                <c:pt idx="4">
                  <c:v>MCP-1</c:v>
                </c:pt>
                <c:pt idx="5">
                  <c:v>ANG</c:v>
                </c:pt>
                <c:pt idx="6">
                  <c:v>ANGPT1</c:v>
                </c:pt>
                <c:pt idx="7">
                  <c:v>ANGPT2</c:v>
                </c:pt>
                <c:pt idx="8">
                  <c:v>TIMP-1</c:v>
                </c:pt>
                <c:pt idx="9">
                  <c:v>TIMP-2</c:v>
                </c:pt>
                <c:pt idx="10">
                  <c:v>CSF-2</c:v>
                </c:pt>
              </c:strCache>
            </c:strRef>
          </c:cat>
          <c:val>
            <c:numRef>
              <c:f>'786'!$B$3:$L$3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ser>
          <c:idx val="1"/>
          <c:order val="1"/>
          <c:tx>
            <c:strRef>
              <c:f>'786'!$A$4</c:f>
              <c:strCache>
                <c:ptCount val="1"/>
                <c:pt idx="0">
                  <c:v>LPA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'786'!$B$6:$L$6</c:f>
                <c:numCache>
                  <c:formatCode>General</c:formatCode>
                  <c:ptCount val="11"/>
                  <c:pt idx="0">
                    <c:v>0.1127625302982103</c:v>
                  </c:pt>
                  <c:pt idx="1">
                    <c:v>8.3266639978645363E-2</c:v>
                  </c:pt>
                  <c:pt idx="2">
                    <c:v>4.4502396939191478</c:v>
                  </c:pt>
                  <c:pt idx="3">
                    <c:v>1.3017040114147818</c:v>
                  </c:pt>
                  <c:pt idx="4">
                    <c:v>0.62793311745758607</c:v>
                  </c:pt>
                  <c:pt idx="5">
                    <c:v>7.0237691685684889E-2</c:v>
                  </c:pt>
                  <c:pt idx="7">
                    <c:v>0.16563010998406463</c:v>
                  </c:pt>
                  <c:pt idx="8">
                    <c:v>0.15885003409925191</c:v>
                  </c:pt>
                  <c:pt idx="9">
                    <c:v>0.16522711641858337</c:v>
                  </c:pt>
                  <c:pt idx="10">
                    <c:v>1.7789416329192314</c:v>
                  </c:pt>
                </c:numCache>
              </c:numRef>
            </c:plus>
            <c:minus>
              <c:numRef>
                <c:f>'786'!$B$6:$L$6</c:f>
                <c:numCache>
                  <c:formatCode>General</c:formatCode>
                  <c:ptCount val="11"/>
                  <c:pt idx="0">
                    <c:v>0.1127625302982103</c:v>
                  </c:pt>
                  <c:pt idx="1">
                    <c:v>8.3266639978645363E-2</c:v>
                  </c:pt>
                  <c:pt idx="2">
                    <c:v>4.4502396939191478</c:v>
                  </c:pt>
                  <c:pt idx="3">
                    <c:v>1.3017040114147818</c:v>
                  </c:pt>
                  <c:pt idx="4">
                    <c:v>0.62793311745758607</c:v>
                  </c:pt>
                  <c:pt idx="5">
                    <c:v>7.0237691685684889E-2</c:v>
                  </c:pt>
                  <c:pt idx="7">
                    <c:v>0.16563010998406463</c:v>
                  </c:pt>
                  <c:pt idx="8">
                    <c:v>0.15885003409925191</c:v>
                  </c:pt>
                  <c:pt idx="9">
                    <c:v>0.16522711641858337</c:v>
                  </c:pt>
                  <c:pt idx="10">
                    <c:v>1.7789416329192314</c:v>
                  </c:pt>
                </c:numCache>
              </c:numRef>
            </c:minus>
          </c:errBars>
          <c:cat>
            <c:strRef>
              <c:f>'786'!$B$2:$L$2</c:f>
              <c:strCache>
                <c:ptCount val="11"/>
                <c:pt idx="0">
                  <c:v>VEGF</c:v>
                </c:pt>
                <c:pt idx="1">
                  <c:v>bFGF</c:v>
                </c:pt>
                <c:pt idx="2">
                  <c:v>IL-8</c:v>
                </c:pt>
                <c:pt idx="3">
                  <c:v>GROα</c:v>
                </c:pt>
                <c:pt idx="4">
                  <c:v>MCP-1</c:v>
                </c:pt>
                <c:pt idx="5">
                  <c:v>ANG</c:v>
                </c:pt>
                <c:pt idx="6">
                  <c:v>ANGPT1</c:v>
                </c:pt>
                <c:pt idx="7">
                  <c:v>ANGPT2</c:v>
                </c:pt>
                <c:pt idx="8">
                  <c:v>TIMP-1</c:v>
                </c:pt>
                <c:pt idx="9">
                  <c:v>TIMP-2</c:v>
                </c:pt>
                <c:pt idx="10">
                  <c:v>CSF-2</c:v>
                </c:pt>
              </c:strCache>
            </c:strRef>
          </c:cat>
          <c:val>
            <c:numRef>
              <c:f>'786'!$B$4:$L$4</c:f>
              <c:numCache>
                <c:formatCode>General</c:formatCode>
                <c:ptCount val="11"/>
                <c:pt idx="0">
                  <c:v>1.1800000000000026</c:v>
                </c:pt>
                <c:pt idx="1">
                  <c:v>1.0133333333333334</c:v>
                </c:pt>
                <c:pt idx="2">
                  <c:v>32.273333333333333</c:v>
                </c:pt>
                <c:pt idx="3">
                  <c:v>7.5966666666666693</c:v>
                </c:pt>
                <c:pt idx="4">
                  <c:v>9.84</c:v>
                </c:pt>
                <c:pt idx="5">
                  <c:v>1.1133333333333333</c:v>
                </c:pt>
                <c:pt idx="6">
                  <c:v>0</c:v>
                </c:pt>
                <c:pt idx="7">
                  <c:v>3.0533333333333332</c:v>
                </c:pt>
                <c:pt idx="8">
                  <c:v>1.0233333333333334</c:v>
                </c:pt>
                <c:pt idx="9">
                  <c:v>1.05</c:v>
                </c:pt>
                <c:pt idx="10">
                  <c:v>10.413333333333334</c:v>
                </c:pt>
              </c:numCache>
            </c:numRef>
          </c:val>
        </c:ser>
        <c:axId val="88077056"/>
        <c:axId val="88078592"/>
      </c:barChart>
      <c:catAx>
        <c:axId val="88077056"/>
        <c:scaling>
          <c:orientation val="minMax"/>
        </c:scaling>
        <c:axPos val="b"/>
        <c:tickLblPos val="nextTo"/>
        <c:crossAx val="88078592"/>
        <c:crosses val="autoZero"/>
        <c:auto val="1"/>
        <c:lblAlgn val="ctr"/>
        <c:lblOffset val="100"/>
      </c:catAx>
      <c:valAx>
        <c:axId val="88078592"/>
        <c:scaling>
          <c:orientation val="minMax"/>
        </c:scaling>
        <c:axPos val="l"/>
        <c:numFmt formatCode="General" sourceLinked="1"/>
        <c:tickLblPos val="nextTo"/>
        <c:crossAx val="88077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183435403907965"/>
          <c:y val="0.1523940757405324"/>
          <c:w val="0.17909157188684749"/>
          <c:h val="0.2091010498687664"/>
        </c:manualLayout>
      </c:layout>
    </c:legend>
    <c:plotVisOnly val="1"/>
    <c:dispBlanksAs val="gap"/>
  </c:chart>
  <c:txPr>
    <a:bodyPr/>
    <a:lstStyle/>
    <a:p>
      <a:pPr>
        <a:defRPr sz="12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'CaKi-1'!$A$3</c:f>
              <c:strCache>
                <c:ptCount val="1"/>
                <c:pt idx="0">
                  <c:v>CTL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cat>
            <c:strRef>
              <c:f>'CaKi-1'!$B$2:$L$2</c:f>
              <c:strCache>
                <c:ptCount val="11"/>
                <c:pt idx="0">
                  <c:v>VEGF</c:v>
                </c:pt>
                <c:pt idx="1">
                  <c:v>bFGF</c:v>
                </c:pt>
                <c:pt idx="2">
                  <c:v>IL-8</c:v>
                </c:pt>
                <c:pt idx="3">
                  <c:v>GROα</c:v>
                </c:pt>
                <c:pt idx="4">
                  <c:v>MCP-1</c:v>
                </c:pt>
                <c:pt idx="5">
                  <c:v>ANG</c:v>
                </c:pt>
                <c:pt idx="6">
                  <c:v>ANGPT1</c:v>
                </c:pt>
                <c:pt idx="7">
                  <c:v>ANGPT2</c:v>
                </c:pt>
                <c:pt idx="8">
                  <c:v>TIMP-1</c:v>
                </c:pt>
                <c:pt idx="9">
                  <c:v>TIMP-2</c:v>
                </c:pt>
                <c:pt idx="10">
                  <c:v>CSF-2</c:v>
                </c:pt>
              </c:strCache>
            </c:strRef>
          </c:cat>
          <c:val>
            <c:numRef>
              <c:f>'CaKi-1'!$B$3:$L$3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ser>
          <c:idx val="1"/>
          <c:order val="1"/>
          <c:tx>
            <c:strRef>
              <c:f>'CaKi-1'!$A$4</c:f>
              <c:strCache>
                <c:ptCount val="1"/>
                <c:pt idx="0">
                  <c:v>LPA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'CaKi-1'!$B$5:$L$5</c:f>
                <c:numCache>
                  <c:formatCode>General</c:formatCode>
                  <c:ptCount val="11"/>
                  <c:pt idx="0">
                    <c:v>0.14502873278538142</c:v>
                  </c:pt>
                  <c:pt idx="1">
                    <c:v>0.10503967504392508</c:v>
                  </c:pt>
                  <c:pt idx="2">
                    <c:v>2.2001893857878212</c:v>
                  </c:pt>
                  <c:pt idx="3">
                    <c:v>9.8488578017961029E-2</c:v>
                  </c:pt>
                  <c:pt idx="4">
                    <c:v>0</c:v>
                  </c:pt>
                  <c:pt idx="5">
                    <c:v>4.5825756949558483E-2</c:v>
                  </c:pt>
                  <c:pt idx="6">
                    <c:v>0.17387735140993493</c:v>
                  </c:pt>
                  <c:pt idx="7">
                    <c:v>0.10148891565092195</c:v>
                  </c:pt>
                  <c:pt idx="8">
                    <c:v>0.14011899704655822</c:v>
                  </c:pt>
                  <c:pt idx="9">
                    <c:v>7.7674534651540408E-2</c:v>
                  </c:pt>
                  <c:pt idx="10">
                    <c:v>3.2145502536643292E-2</c:v>
                  </c:pt>
                </c:numCache>
              </c:numRef>
            </c:plus>
            <c:minus>
              <c:numRef>
                <c:f>'CaKi-1'!$B$5:$L$5</c:f>
                <c:numCache>
                  <c:formatCode>General</c:formatCode>
                  <c:ptCount val="11"/>
                  <c:pt idx="0">
                    <c:v>0.14502873278538142</c:v>
                  </c:pt>
                  <c:pt idx="1">
                    <c:v>0.10503967504392508</c:v>
                  </c:pt>
                  <c:pt idx="2">
                    <c:v>2.2001893857878212</c:v>
                  </c:pt>
                  <c:pt idx="3">
                    <c:v>9.8488578017961029E-2</c:v>
                  </c:pt>
                  <c:pt idx="4">
                    <c:v>0</c:v>
                  </c:pt>
                  <c:pt idx="5">
                    <c:v>4.5825756949558483E-2</c:v>
                  </c:pt>
                  <c:pt idx="6">
                    <c:v>0.17387735140993493</c:v>
                  </c:pt>
                  <c:pt idx="7">
                    <c:v>0.10148891565092195</c:v>
                  </c:pt>
                  <c:pt idx="8">
                    <c:v>0.14011899704655822</c:v>
                  </c:pt>
                  <c:pt idx="9">
                    <c:v>7.7674534651540408E-2</c:v>
                  </c:pt>
                  <c:pt idx="10">
                    <c:v>3.2145502536643292E-2</c:v>
                  </c:pt>
                </c:numCache>
              </c:numRef>
            </c:minus>
          </c:errBars>
          <c:cat>
            <c:strRef>
              <c:f>'CaKi-1'!$B$2:$L$2</c:f>
              <c:strCache>
                <c:ptCount val="11"/>
                <c:pt idx="0">
                  <c:v>VEGF</c:v>
                </c:pt>
                <c:pt idx="1">
                  <c:v>bFGF</c:v>
                </c:pt>
                <c:pt idx="2">
                  <c:v>IL-8</c:v>
                </c:pt>
                <c:pt idx="3">
                  <c:v>GROα</c:v>
                </c:pt>
                <c:pt idx="4">
                  <c:v>MCP-1</c:v>
                </c:pt>
                <c:pt idx="5">
                  <c:v>ANG</c:v>
                </c:pt>
                <c:pt idx="6">
                  <c:v>ANGPT1</c:v>
                </c:pt>
                <c:pt idx="7">
                  <c:v>ANGPT2</c:v>
                </c:pt>
                <c:pt idx="8">
                  <c:v>TIMP-1</c:v>
                </c:pt>
                <c:pt idx="9">
                  <c:v>TIMP-2</c:v>
                </c:pt>
                <c:pt idx="10">
                  <c:v>CSF-2</c:v>
                </c:pt>
              </c:strCache>
            </c:strRef>
          </c:cat>
          <c:val>
            <c:numRef>
              <c:f>'CaKi-1'!$B$4:$L$4</c:f>
              <c:numCache>
                <c:formatCode>General</c:formatCode>
                <c:ptCount val="11"/>
                <c:pt idx="0">
                  <c:v>1.0233333333333332</c:v>
                </c:pt>
                <c:pt idx="1">
                  <c:v>0.94333333333333369</c:v>
                </c:pt>
                <c:pt idx="2">
                  <c:v>17.10666666666669</c:v>
                </c:pt>
                <c:pt idx="3">
                  <c:v>3.65</c:v>
                </c:pt>
                <c:pt idx="4">
                  <c:v>0</c:v>
                </c:pt>
                <c:pt idx="5">
                  <c:v>0.86000000000000065</c:v>
                </c:pt>
                <c:pt idx="6">
                  <c:v>1.0766666666666664</c:v>
                </c:pt>
                <c:pt idx="7">
                  <c:v>1.3399999999999967</c:v>
                </c:pt>
                <c:pt idx="8">
                  <c:v>0.92333333333333334</c:v>
                </c:pt>
                <c:pt idx="9">
                  <c:v>1.1333333333333335</c:v>
                </c:pt>
                <c:pt idx="10">
                  <c:v>0.8966666666666665</c:v>
                </c:pt>
              </c:numCache>
            </c:numRef>
          </c:val>
        </c:ser>
        <c:axId val="88611456"/>
        <c:axId val="88613248"/>
      </c:barChart>
      <c:catAx>
        <c:axId val="8861145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8613248"/>
        <c:crosses val="autoZero"/>
        <c:auto val="1"/>
        <c:lblAlgn val="ctr"/>
        <c:lblOffset val="100"/>
      </c:catAx>
      <c:valAx>
        <c:axId val="8861324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8611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90842811315363"/>
          <c:y val="0.13850503062117273"/>
          <c:w val="0.21798046077573663"/>
          <c:h val="0.2150534308211477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'HRC223'!$A$3</c:f>
              <c:strCache>
                <c:ptCount val="1"/>
                <c:pt idx="0">
                  <c:v>CTL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cat>
            <c:strRef>
              <c:f>'HRC223'!$B$2:$L$2</c:f>
              <c:strCache>
                <c:ptCount val="11"/>
                <c:pt idx="0">
                  <c:v>VEGF</c:v>
                </c:pt>
                <c:pt idx="1">
                  <c:v>bFGF</c:v>
                </c:pt>
                <c:pt idx="2">
                  <c:v>IL-8</c:v>
                </c:pt>
                <c:pt idx="3">
                  <c:v>GROα</c:v>
                </c:pt>
                <c:pt idx="4">
                  <c:v>MCP-1</c:v>
                </c:pt>
                <c:pt idx="5">
                  <c:v>ANG</c:v>
                </c:pt>
                <c:pt idx="6">
                  <c:v>ANGPT1</c:v>
                </c:pt>
                <c:pt idx="7">
                  <c:v>ANGPT2</c:v>
                </c:pt>
                <c:pt idx="8">
                  <c:v>TIMP-1</c:v>
                </c:pt>
                <c:pt idx="9">
                  <c:v>TIMP-2</c:v>
                </c:pt>
                <c:pt idx="10">
                  <c:v>CSF-2</c:v>
                </c:pt>
              </c:strCache>
            </c:strRef>
          </c:cat>
          <c:val>
            <c:numRef>
              <c:f>'HRC223'!$B$3:$L$3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ser>
          <c:idx val="1"/>
          <c:order val="1"/>
          <c:tx>
            <c:strRef>
              <c:f>'HRC223'!$A$4</c:f>
              <c:strCache>
                <c:ptCount val="1"/>
                <c:pt idx="0">
                  <c:v>LPA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'HRC223'!$B$5:$L$5</c:f>
                <c:numCache>
                  <c:formatCode>General</c:formatCode>
                  <c:ptCount val="11"/>
                  <c:pt idx="0">
                    <c:v>6.0277137733417016E-2</c:v>
                  </c:pt>
                  <c:pt idx="1">
                    <c:v>9.2915732431775699E-2</c:v>
                  </c:pt>
                  <c:pt idx="2">
                    <c:v>0.76216796049164859</c:v>
                  </c:pt>
                  <c:pt idx="3">
                    <c:v>0.35028559776274126</c:v>
                  </c:pt>
                  <c:pt idx="4">
                    <c:v>0.13503086067019399</c:v>
                  </c:pt>
                  <c:pt idx="5">
                    <c:v>9.4516312525052756E-2</c:v>
                  </c:pt>
                  <c:pt idx="6">
                    <c:v>0.31749015732775238</c:v>
                  </c:pt>
                  <c:pt idx="7">
                    <c:v>5.0332229568471845E-2</c:v>
                  </c:pt>
                  <c:pt idx="8">
                    <c:v>0.16502525059315384</c:v>
                  </c:pt>
                  <c:pt idx="9">
                    <c:v>0.1942506971244464</c:v>
                  </c:pt>
                  <c:pt idx="10">
                    <c:v>0.23713568549109923</c:v>
                  </c:pt>
                </c:numCache>
              </c:numRef>
            </c:plus>
            <c:minus>
              <c:numRef>
                <c:f>'HRC223'!$B$5:$L$5</c:f>
                <c:numCache>
                  <c:formatCode>General</c:formatCode>
                  <c:ptCount val="11"/>
                  <c:pt idx="0">
                    <c:v>6.0277137733417016E-2</c:v>
                  </c:pt>
                  <c:pt idx="1">
                    <c:v>9.2915732431775699E-2</c:v>
                  </c:pt>
                  <c:pt idx="2">
                    <c:v>0.76216796049164859</c:v>
                  </c:pt>
                  <c:pt idx="3">
                    <c:v>0.35028559776274126</c:v>
                  </c:pt>
                  <c:pt idx="4">
                    <c:v>0.13503086067019399</c:v>
                  </c:pt>
                  <c:pt idx="5">
                    <c:v>9.4516312525052756E-2</c:v>
                  </c:pt>
                  <c:pt idx="6">
                    <c:v>0.31749015732775238</c:v>
                  </c:pt>
                  <c:pt idx="7">
                    <c:v>5.0332229568471845E-2</c:v>
                  </c:pt>
                  <c:pt idx="8">
                    <c:v>0.16502525059315384</c:v>
                  </c:pt>
                  <c:pt idx="9">
                    <c:v>0.1942506971244464</c:v>
                  </c:pt>
                  <c:pt idx="10">
                    <c:v>0.23713568549109923</c:v>
                  </c:pt>
                </c:numCache>
              </c:numRef>
            </c:minus>
          </c:errBars>
          <c:cat>
            <c:strRef>
              <c:f>'HRC223'!$B$2:$L$2</c:f>
              <c:strCache>
                <c:ptCount val="11"/>
                <c:pt idx="0">
                  <c:v>VEGF</c:v>
                </c:pt>
                <c:pt idx="1">
                  <c:v>bFGF</c:v>
                </c:pt>
                <c:pt idx="2">
                  <c:v>IL-8</c:v>
                </c:pt>
                <c:pt idx="3">
                  <c:v>GROα</c:v>
                </c:pt>
                <c:pt idx="4">
                  <c:v>MCP-1</c:v>
                </c:pt>
                <c:pt idx="5">
                  <c:v>ANG</c:v>
                </c:pt>
                <c:pt idx="6">
                  <c:v>ANGPT1</c:v>
                </c:pt>
                <c:pt idx="7">
                  <c:v>ANGPT2</c:v>
                </c:pt>
                <c:pt idx="8">
                  <c:v>TIMP-1</c:v>
                </c:pt>
                <c:pt idx="9">
                  <c:v>TIMP-2</c:v>
                </c:pt>
                <c:pt idx="10">
                  <c:v>CSF-2</c:v>
                </c:pt>
              </c:strCache>
            </c:strRef>
          </c:cat>
          <c:val>
            <c:numRef>
              <c:f>'HRC223'!$B$4:$L$4</c:f>
              <c:numCache>
                <c:formatCode>General</c:formatCode>
                <c:ptCount val="11"/>
                <c:pt idx="0">
                  <c:v>1.6233333333333333</c:v>
                </c:pt>
                <c:pt idx="1">
                  <c:v>0.93333333333333368</c:v>
                </c:pt>
                <c:pt idx="2">
                  <c:v>9.24</c:v>
                </c:pt>
                <c:pt idx="3">
                  <c:v>5.1899999999999995</c:v>
                </c:pt>
                <c:pt idx="4">
                  <c:v>3.9099999999999997</c:v>
                </c:pt>
                <c:pt idx="5">
                  <c:v>1.0133333333333334</c:v>
                </c:pt>
                <c:pt idx="6">
                  <c:v>0.96000000000000063</c:v>
                </c:pt>
                <c:pt idx="7">
                  <c:v>0.87666666666666671</c:v>
                </c:pt>
                <c:pt idx="8">
                  <c:v>1.0733333333333335</c:v>
                </c:pt>
                <c:pt idx="9">
                  <c:v>1.0133333333333334</c:v>
                </c:pt>
                <c:pt idx="10">
                  <c:v>4.5166666666666684</c:v>
                </c:pt>
              </c:numCache>
            </c:numRef>
          </c:val>
        </c:ser>
        <c:axId val="88642304"/>
        <c:axId val="88643840"/>
      </c:barChart>
      <c:catAx>
        <c:axId val="88642304"/>
        <c:scaling>
          <c:orientation val="minMax"/>
        </c:scaling>
        <c:axPos val="b"/>
        <c:tickLblPos val="nextTo"/>
        <c:crossAx val="88643840"/>
        <c:crosses val="autoZero"/>
        <c:auto val="1"/>
        <c:lblAlgn val="ctr"/>
        <c:lblOffset val="100"/>
      </c:catAx>
      <c:valAx>
        <c:axId val="88643840"/>
        <c:scaling>
          <c:orientation val="minMax"/>
        </c:scaling>
        <c:axPos val="l"/>
        <c:numFmt formatCode="General" sourceLinked="1"/>
        <c:tickLblPos val="nextTo"/>
        <c:crossAx val="88642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20195392242635"/>
          <c:y val="0.15040994875640581"/>
          <c:w val="0.19853601633129209"/>
          <c:h val="0.18330739907511584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txPr>
    <a:bodyPr/>
    <a:lstStyle/>
    <a:p>
      <a:pPr>
        <a:defRPr sz="11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Sheet2!$A$2</c:f>
              <c:strCache>
                <c:ptCount val="1"/>
                <c:pt idx="0">
                  <c:v>12LEarR</c:v>
                </c:pt>
              </c:strCache>
            </c:strRef>
          </c:tx>
          <c:marker>
            <c:symbol val="none"/>
          </c:marker>
          <c:cat>
            <c:numRef>
              <c:f>Sheet2!$B$1:$O$1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Sheet2!$B$2:$O$2</c:f>
              <c:numCache>
                <c:formatCode>General</c:formatCode>
                <c:ptCount val="14"/>
                <c:pt idx="0">
                  <c:v>7.3</c:v>
                </c:pt>
                <c:pt idx="1">
                  <c:v>24.6</c:v>
                </c:pt>
                <c:pt idx="2">
                  <c:v>23.4</c:v>
                </c:pt>
                <c:pt idx="3">
                  <c:v>62.4</c:v>
                </c:pt>
                <c:pt idx="4">
                  <c:v>94.9</c:v>
                </c:pt>
                <c:pt idx="5">
                  <c:v>113.7</c:v>
                </c:pt>
                <c:pt idx="6">
                  <c:v>214.2</c:v>
                </c:pt>
                <c:pt idx="7">
                  <c:v>199.8</c:v>
                </c:pt>
                <c:pt idx="8">
                  <c:v>205.8</c:v>
                </c:pt>
                <c:pt idx="9">
                  <c:v>306.5</c:v>
                </c:pt>
                <c:pt idx="10">
                  <c:v>310.3</c:v>
                </c:pt>
                <c:pt idx="11">
                  <c:v>402</c:v>
                </c:pt>
                <c:pt idx="12">
                  <c:v>424.1</c:v>
                </c:pt>
                <c:pt idx="13">
                  <c:v>706.9</c:v>
                </c:pt>
              </c:numCache>
            </c:numRef>
          </c:val>
        </c:ser>
        <c:marker val="1"/>
        <c:axId val="88557824"/>
        <c:axId val="88567808"/>
      </c:lineChart>
      <c:catAx>
        <c:axId val="88557824"/>
        <c:scaling>
          <c:orientation val="minMax"/>
        </c:scaling>
        <c:axPos val="b"/>
        <c:numFmt formatCode="General" sourceLinked="1"/>
        <c:tickLblPos val="nextTo"/>
        <c:crossAx val="88567808"/>
        <c:crosses val="autoZero"/>
        <c:auto val="1"/>
        <c:lblAlgn val="ctr"/>
        <c:lblOffset val="100"/>
      </c:catAx>
      <c:valAx>
        <c:axId val="88567808"/>
        <c:scaling>
          <c:orientation val="minMax"/>
        </c:scaling>
        <c:axPos val="l"/>
        <c:numFmt formatCode="General" sourceLinked="1"/>
        <c:tickLblPos val="nextTo"/>
        <c:crossAx val="885578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Sheet3!$A$2</c:f>
              <c:strCache>
                <c:ptCount val="1"/>
                <c:pt idx="0">
                  <c:v>41LEarR</c:v>
                </c:pt>
              </c:strCache>
            </c:strRef>
          </c:tx>
          <c:marker>
            <c:symbol val="none"/>
          </c:marker>
          <c:cat>
            <c:numRef>
              <c:f>Sheet3!$B$1:$O$1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Sheet3!$B$2:$O$2</c:f>
              <c:numCache>
                <c:formatCode>General</c:formatCode>
                <c:ptCount val="14"/>
                <c:pt idx="0">
                  <c:v>16.8</c:v>
                </c:pt>
                <c:pt idx="1">
                  <c:v>32.800000000000004</c:v>
                </c:pt>
                <c:pt idx="2">
                  <c:v>74.400000000000006</c:v>
                </c:pt>
                <c:pt idx="3">
                  <c:v>109.8</c:v>
                </c:pt>
                <c:pt idx="4">
                  <c:v>234.2</c:v>
                </c:pt>
                <c:pt idx="5">
                  <c:v>446.6</c:v>
                </c:pt>
                <c:pt idx="6">
                  <c:v>431.7</c:v>
                </c:pt>
                <c:pt idx="7">
                  <c:v>254</c:v>
                </c:pt>
                <c:pt idx="8">
                  <c:v>249.3</c:v>
                </c:pt>
                <c:pt idx="9">
                  <c:v>177.2</c:v>
                </c:pt>
                <c:pt idx="10">
                  <c:v>310.5</c:v>
                </c:pt>
                <c:pt idx="11">
                  <c:v>271.7</c:v>
                </c:pt>
                <c:pt idx="12">
                  <c:v>371.1</c:v>
                </c:pt>
                <c:pt idx="13">
                  <c:v>564.4</c:v>
                </c:pt>
              </c:numCache>
            </c:numRef>
          </c:val>
        </c:ser>
        <c:marker val="1"/>
        <c:axId val="88586880"/>
        <c:axId val="90964352"/>
      </c:lineChart>
      <c:catAx>
        <c:axId val="885868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0964352"/>
        <c:crosses val="autoZero"/>
        <c:auto val="1"/>
        <c:lblAlgn val="ctr"/>
        <c:lblOffset val="100"/>
      </c:catAx>
      <c:valAx>
        <c:axId val="9096435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88586880"/>
        <c:crosses val="autoZero"/>
        <c:crossBetween val="between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Sheet4!$A$2</c:f>
              <c:strCache>
                <c:ptCount val="1"/>
                <c:pt idx="0">
                  <c:v>41LEarL</c:v>
                </c:pt>
              </c:strCache>
            </c:strRef>
          </c:tx>
          <c:marker>
            <c:symbol val="none"/>
          </c:marker>
          <c:cat>
            <c:numRef>
              <c:f>Sheet4!$B$1:$O$1</c:f>
              <c:numCache>
                <c:formatCode>General</c:formatCode>
                <c:ptCount val="14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</c:numCache>
            </c:numRef>
          </c:cat>
          <c:val>
            <c:numRef>
              <c:f>Sheet4!$B$2:$O$2</c:f>
              <c:numCache>
                <c:formatCode>General</c:formatCode>
                <c:ptCount val="14"/>
                <c:pt idx="0">
                  <c:v>9.5</c:v>
                </c:pt>
                <c:pt idx="1">
                  <c:v>20.23</c:v>
                </c:pt>
                <c:pt idx="2">
                  <c:v>19.100000000000001</c:v>
                </c:pt>
                <c:pt idx="3">
                  <c:v>52.3</c:v>
                </c:pt>
                <c:pt idx="4">
                  <c:v>111.3</c:v>
                </c:pt>
                <c:pt idx="5">
                  <c:v>173.4</c:v>
                </c:pt>
                <c:pt idx="6">
                  <c:v>137.19999999999999</c:v>
                </c:pt>
                <c:pt idx="7">
                  <c:v>255.9</c:v>
                </c:pt>
                <c:pt idx="8">
                  <c:v>332.8</c:v>
                </c:pt>
                <c:pt idx="9">
                  <c:v>244.7</c:v>
                </c:pt>
                <c:pt idx="10">
                  <c:v>397.5</c:v>
                </c:pt>
                <c:pt idx="11">
                  <c:v>340.7</c:v>
                </c:pt>
                <c:pt idx="12">
                  <c:v>419.7</c:v>
                </c:pt>
                <c:pt idx="13">
                  <c:v>451.6</c:v>
                </c:pt>
              </c:numCache>
            </c:numRef>
          </c:val>
        </c:ser>
        <c:marker val="1"/>
        <c:axId val="90975232"/>
        <c:axId val="90981120"/>
      </c:lineChart>
      <c:catAx>
        <c:axId val="909752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0981120"/>
        <c:crosses val="autoZero"/>
        <c:auto val="1"/>
        <c:lblAlgn val="ctr"/>
        <c:lblOffset val="100"/>
      </c:catAx>
      <c:valAx>
        <c:axId val="9098112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90975232"/>
        <c:crosses val="autoZero"/>
        <c:crossBetween val="between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B7384E9-739D-4559-8FF8-592267ACF766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71A01C4-7C75-412B-9372-C5C78F3B4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FB223-276C-442C-8886-530F1949D192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DF04-EA88-47F8-AFAA-09A5284F6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5AB82-90A2-4B7E-8750-9BF60DE5B58B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F24BA-0897-4D7D-BB44-214EC4482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4161A-2511-438B-819A-2DE7F39F5F7F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E4CFB-BFFA-4E0D-BA85-3E77A9F83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ABB19-925D-4F19-B94D-D1C0F472B982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1F550-B96D-4378-BB1C-EA095C0AB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4A3B8-4E8C-416D-83D1-8BFBE6F31C3A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3CD52-F1DA-4AE7-B82D-AADBF927BB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846A7-F7FE-498B-8561-E533460256B6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2CF92-87D7-4FE1-8C06-8E740CD03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9D092-593C-4C34-94BC-2430711FD700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D8CE8-CB92-4017-8123-CE3D52C87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E3497-7BFB-4902-9D8C-B27B12B7EE1E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12DD9-FD01-477B-98C1-D11BFD887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C5BB2-38B0-49FF-B7F7-C7B26310A78F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C8ACF-9261-46BD-9B78-E7E7904DD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EE473-0467-45A3-A982-39F80BE1D775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81324-B0C8-4520-851D-82930EC13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29E1B-098A-44C2-9716-5F588367C035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02647-49A4-4645-B719-490B11FBC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1AA49D-C412-47DB-BF09-7D46244EF7BE}" type="datetimeFigureOut">
              <a:rPr lang="en-US"/>
              <a:pPr>
                <a:defRPr/>
              </a:pPr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C02103-6D52-49A7-86F2-C33718DB2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13" Type="http://schemas.openxmlformats.org/officeDocument/2006/relationships/chart" Target="../charts/chart13.xml"/><Relationship Id="rId18" Type="http://schemas.openxmlformats.org/officeDocument/2006/relationships/chart" Target="../charts/chart18.xml"/><Relationship Id="rId3" Type="http://schemas.openxmlformats.org/officeDocument/2006/relationships/notesSlide" Target="../notesSlides/notesSlide3.xml"/><Relationship Id="rId7" Type="http://schemas.openxmlformats.org/officeDocument/2006/relationships/chart" Target="../charts/chart7.xml"/><Relationship Id="rId12" Type="http://schemas.openxmlformats.org/officeDocument/2006/relationships/chart" Target="../charts/chart12.xml"/><Relationship Id="rId17" Type="http://schemas.openxmlformats.org/officeDocument/2006/relationships/chart" Target="../charts/chart17.xml"/><Relationship Id="rId2" Type="http://schemas.openxmlformats.org/officeDocument/2006/relationships/slideLayout" Target="../slideLayouts/slideLayout1.xml"/><Relationship Id="rId16" Type="http://schemas.openxmlformats.org/officeDocument/2006/relationships/chart" Target="../charts/chart1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11" Type="http://schemas.openxmlformats.org/officeDocument/2006/relationships/chart" Target="../charts/chart11.xml"/><Relationship Id="rId5" Type="http://schemas.openxmlformats.org/officeDocument/2006/relationships/image" Target="../media/image5.jpeg"/><Relationship Id="rId15" Type="http://schemas.openxmlformats.org/officeDocument/2006/relationships/chart" Target="../charts/chart15.xml"/><Relationship Id="rId10" Type="http://schemas.openxmlformats.org/officeDocument/2006/relationships/chart" Target="../charts/chart10.xml"/><Relationship Id="rId19" Type="http://schemas.openxmlformats.org/officeDocument/2006/relationships/oleObject" Target="../embeddings/Microsoft_Office_Excel_97-2003____1.xls"/><Relationship Id="rId4" Type="http://schemas.openxmlformats.org/officeDocument/2006/relationships/image" Target="../media/image4.jpeg"/><Relationship Id="rId9" Type="http://schemas.openxmlformats.org/officeDocument/2006/relationships/chart" Target="../charts/chart9.xml"/><Relationship Id="rId14" Type="http://schemas.openxmlformats.org/officeDocument/2006/relationships/chart" Target="../charts/char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chart" Target="../charts/chart19.xml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chart" Target="../charts/chart20.xml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 cstate="print"/>
          <a:srcRect l="13795" t="28477" r="67455" b="23605"/>
          <a:stretch>
            <a:fillRect/>
          </a:stretch>
        </p:blipFill>
        <p:spPr bwMode="auto">
          <a:xfrm>
            <a:off x="304800" y="2644775"/>
            <a:ext cx="3375025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5"/>
          <p:cNvSpPr txBox="1">
            <a:spLocks noChangeArrowheads="1"/>
          </p:cNvSpPr>
          <p:nvPr/>
        </p:nvSpPr>
        <p:spPr bwMode="auto">
          <a:xfrm>
            <a:off x="376238" y="2471738"/>
            <a:ext cx="3581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200">
                <a:latin typeface="Calibri" pitchFamily="34" charset="0"/>
              </a:rPr>
              <a:t>Renal epithelium       </a:t>
            </a:r>
            <a:r>
              <a:rPr lang="en-US" sz="1200">
                <a:latin typeface="Calibri" pitchFamily="34" charset="0"/>
              </a:rPr>
              <a:t>Renal </a:t>
            </a:r>
            <a:r>
              <a:rPr lang="en-US" altLang="zh-TW" sz="1200">
                <a:latin typeface="Calibri" pitchFamily="34" charset="0"/>
              </a:rPr>
              <a:t>endothelium</a:t>
            </a:r>
            <a:endParaRPr lang="en-US" sz="1200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3048000" y="2605088"/>
            <a:ext cx="205740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altLang="zh-TW" sz="1000">
                <a:latin typeface="Calibri" pitchFamily="34" charset="0"/>
                <a:cs typeface="Times New Roman" pitchFamily="18" charset="0"/>
              </a:rPr>
              <a:t>Endothelial</a:t>
            </a:r>
          </a:p>
          <a:p>
            <a:pPr>
              <a:lnSpc>
                <a:spcPct val="75000"/>
              </a:lnSpc>
            </a:pPr>
            <a:r>
              <a:rPr lang="en-US" altLang="zh-TW" sz="1000">
                <a:latin typeface="Calibri" pitchFamily="34" charset="0"/>
                <a:cs typeface="Times New Roman" pitchFamily="18" charset="0"/>
              </a:rPr>
              <a:t>m</a:t>
            </a:r>
            <a:r>
              <a:rPr lang="en-US" sz="1000">
                <a:latin typeface="Calibri" pitchFamily="34" charset="0"/>
                <a:ea typeface="新細明體" pitchFamily="18" charset="-120"/>
                <a:cs typeface="Times New Roman" pitchFamily="18" charset="0"/>
              </a:rPr>
              <a:t>arkers</a:t>
            </a:r>
          </a:p>
          <a:p>
            <a:endParaRPr lang="en-US">
              <a:latin typeface="Calibri" pitchFamily="34" charset="0"/>
              <a:ea typeface="新細明體" pitchFamily="18" charset="-120"/>
              <a:cs typeface="Times New Roman" pitchFamily="18" charset="0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9000" y="2990850"/>
            <a:ext cx="15494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49"/>
          <p:cNvSpPr txBox="1">
            <a:spLocks noChangeArrowheads="1"/>
          </p:cNvSpPr>
          <p:nvPr/>
        </p:nvSpPr>
        <p:spPr bwMode="auto">
          <a:xfrm>
            <a:off x="4708525" y="2757488"/>
            <a:ext cx="1311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/>
              <a:t>- - -</a:t>
            </a:r>
            <a:r>
              <a:rPr lang="en-US" altLang="zh-TW" sz="1200"/>
              <a:t>  + + +</a:t>
            </a:r>
            <a:endParaRPr lang="en-US" sz="1200">
              <a:ea typeface="新細明體" pitchFamily="18" charset="-12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95950" y="4724400"/>
            <a:ext cx="438150" cy="144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4343" name="Text Box 48"/>
          <p:cNvSpPr txBox="1">
            <a:spLocks noChangeArrowheads="1"/>
          </p:cNvSpPr>
          <p:nvPr/>
        </p:nvSpPr>
        <p:spPr bwMode="auto">
          <a:xfrm>
            <a:off x="5619750" y="2838450"/>
            <a:ext cx="1008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000"/>
              <a:t>Treatment</a:t>
            </a:r>
            <a:endParaRPr lang="en-US" sz="1000"/>
          </a:p>
        </p:txBody>
      </p:sp>
      <p:sp>
        <p:nvSpPr>
          <p:cNvPr id="14344" name="Rectangle 1"/>
          <p:cNvSpPr>
            <a:spLocks noChangeArrowheads="1"/>
          </p:cNvSpPr>
          <p:nvPr/>
        </p:nvSpPr>
        <p:spPr bwMode="auto">
          <a:xfrm>
            <a:off x="3124200" y="101600"/>
            <a:ext cx="3703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>
                <a:latin typeface="Calibri" pitchFamily="34" charset="0"/>
              </a:rPr>
              <a:t>Su et al. Supplemental Figure 1. </a:t>
            </a:r>
          </a:p>
        </p:txBody>
      </p:sp>
      <p:sp>
        <p:nvSpPr>
          <p:cNvPr id="14345" name="TextBox 1"/>
          <p:cNvSpPr txBox="1">
            <a:spLocks noChangeArrowheads="1"/>
          </p:cNvSpPr>
          <p:nvPr/>
        </p:nvSpPr>
        <p:spPr bwMode="auto">
          <a:xfrm>
            <a:off x="76200" y="2300288"/>
            <a:ext cx="342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</a:t>
            </a:r>
          </a:p>
        </p:txBody>
      </p:sp>
      <p:sp>
        <p:nvSpPr>
          <p:cNvPr id="14346" name="TextBox 1"/>
          <p:cNvSpPr txBox="1">
            <a:spLocks noChangeArrowheads="1"/>
          </p:cNvSpPr>
          <p:nvPr/>
        </p:nvSpPr>
        <p:spPr bwMode="auto">
          <a:xfrm>
            <a:off x="4457700" y="2300288"/>
            <a:ext cx="342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>
                <a:latin typeface="Calibri" pitchFamily="34" charset="0"/>
              </a:rPr>
              <a:t>B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124200" y="101600"/>
            <a:ext cx="3703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>
                <a:latin typeface="Calibri" pitchFamily="34" charset="0"/>
              </a:rPr>
              <a:t>Su et al. Supplemental Figure </a:t>
            </a:r>
            <a:r>
              <a:rPr lang="en-US" altLang="zh-TW" dirty="0" smtClean="0">
                <a:latin typeface="Calibri" pitchFamily="34" charset="0"/>
              </a:rPr>
              <a:t>2. </a:t>
            </a:r>
            <a:endParaRPr lang="en-US" altLang="zh-TW" dirty="0">
              <a:latin typeface="Calibri" pitchFamily="34" charset="0"/>
            </a:endParaRPr>
          </a:p>
        </p:txBody>
      </p:sp>
      <p:graphicFrame>
        <p:nvGraphicFramePr>
          <p:cNvPr id="3" name="圖表 2"/>
          <p:cNvGraphicFramePr/>
          <p:nvPr/>
        </p:nvGraphicFramePr>
        <p:xfrm>
          <a:off x="1219200" y="1219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圖表 4"/>
          <p:cNvGraphicFramePr/>
          <p:nvPr/>
        </p:nvGraphicFramePr>
        <p:xfrm>
          <a:off x="1295400" y="4648200"/>
          <a:ext cx="46482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文字方塊 5"/>
          <p:cNvSpPr txBox="1"/>
          <p:nvPr/>
        </p:nvSpPr>
        <p:spPr>
          <a:xfrm rot="16200000">
            <a:off x="-142467" y="1910834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Proliferation</a:t>
            </a:r>
            <a:endParaRPr lang="en-US" dirty="0"/>
          </a:p>
        </p:txBody>
      </p:sp>
      <p:sp>
        <p:nvSpPr>
          <p:cNvPr id="7" name="文字方塊 6"/>
          <p:cNvSpPr txBox="1"/>
          <p:nvPr/>
        </p:nvSpPr>
        <p:spPr>
          <a:xfrm rot="16200000">
            <a:off x="-146566" y="5568434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Proliferation</a:t>
            </a:r>
            <a:endParaRPr lang="en-US" dirty="0"/>
          </a:p>
        </p:txBody>
      </p:sp>
      <p:sp>
        <p:nvSpPr>
          <p:cNvPr id="8" name="文字方塊 7"/>
          <p:cNvSpPr txBox="1"/>
          <p:nvPr/>
        </p:nvSpPr>
        <p:spPr>
          <a:xfrm>
            <a:off x="2743200" y="1078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UMRC3</a:t>
            </a:r>
            <a:endParaRPr 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2743200" y="45074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HUVEC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400050" y="1219200"/>
          <a:ext cx="3429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400050" y="4876800"/>
          <a:ext cx="3429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3662363" y="1227667"/>
          <a:ext cx="3429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3657600" y="4876800"/>
          <a:ext cx="3429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8437" name="TextBox 8"/>
          <p:cNvSpPr txBox="1">
            <a:spLocks noChangeArrowheads="1"/>
          </p:cNvSpPr>
          <p:nvPr/>
        </p:nvSpPr>
        <p:spPr bwMode="auto">
          <a:xfrm>
            <a:off x="1600200" y="1335088"/>
            <a:ext cx="1028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UMRC3</a:t>
            </a:r>
          </a:p>
        </p:txBody>
      </p:sp>
      <p:sp>
        <p:nvSpPr>
          <p:cNvPr id="18438" name="TextBox 9"/>
          <p:cNvSpPr txBox="1">
            <a:spLocks noChangeArrowheads="1"/>
          </p:cNvSpPr>
          <p:nvPr/>
        </p:nvSpPr>
        <p:spPr bwMode="auto">
          <a:xfrm>
            <a:off x="1657350" y="4978400"/>
            <a:ext cx="1028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786-O</a:t>
            </a:r>
          </a:p>
        </p:txBody>
      </p:sp>
      <p:sp>
        <p:nvSpPr>
          <p:cNvPr id="18439" name="TextBox 10"/>
          <p:cNvSpPr txBox="1">
            <a:spLocks noChangeArrowheads="1"/>
          </p:cNvSpPr>
          <p:nvPr/>
        </p:nvSpPr>
        <p:spPr bwMode="auto">
          <a:xfrm>
            <a:off x="4972050" y="1335088"/>
            <a:ext cx="1028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Caki-1</a:t>
            </a:r>
          </a:p>
        </p:txBody>
      </p:sp>
      <p:sp>
        <p:nvSpPr>
          <p:cNvPr id="18440" name="TextBox 11"/>
          <p:cNvSpPr txBox="1">
            <a:spLocks noChangeArrowheads="1"/>
          </p:cNvSpPr>
          <p:nvPr/>
        </p:nvSpPr>
        <p:spPr bwMode="auto">
          <a:xfrm>
            <a:off x="4905375" y="4992688"/>
            <a:ext cx="1219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HRC-223</a:t>
            </a:r>
          </a:p>
        </p:txBody>
      </p:sp>
      <p:sp>
        <p:nvSpPr>
          <p:cNvPr id="18441" name="TextBox 1"/>
          <p:cNvSpPr txBox="1">
            <a:spLocks noChangeArrowheads="1"/>
          </p:cNvSpPr>
          <p:nvPr/>
        </p:nvSpPr>
        <p:spPr bwMode="auto">
          <a:xfrm rot="-5400000">
            <a:off x="-2601912" y="100012"/>
            <a:ext cx="5892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Relative Expression</a:t>
            </a:r>
          </a:p>
        </p:txBody>
      </p:sp>
      <p:sp>
        <p:nvSpPr>
          <p:cNvPr id="18442" name="TextBox 12"/>
          <p:cNvSpPr txBox="1">
            <a:spLocks noChangeArrowheads="1"/>
          </p:cNvSpPr>
          <p:nvPr/>
        </p:nvSpPr>
        <p:spPr bwMode="auto">
          <a:xfrm rot="-5400000">
            <a:off x="-2601912" y="3935412"/>
            <a:ext cx="5892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Relative Expression</a:t>
            </a:r>
          </a:p>
        </p:txBody>
      </p:sp>
      <p:sp>
        <p:nvSpPr>
          <p:cNvPr id="18443" name="TextBox 13"/>
          <p:cNvSpPr txBox="1">
            <a:spLocks noChangeArrowheads="1"/>
          </p:cNvSpPr>
          <p:nvPr/>
        </p:nvSpPr>
        <p:spPr bwMode="auto">
          <a:xfrm rot="-5400000">
            <a:off x="652463" y="100012"/>
            <a:ext cx="5892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Relative Expression</a:t>
            </a:r>
          </a:p>
        </p:txBody>
      </p:sp>
      <p:sp>
        <p:nvSpPr>
          <p:cNvPr id="18444" name="TextBox 14"/>
          <p:cNvSpPr txBox="1">
            <a:spLocks noChangeArrowheads="1"/>
          </p:cNvSpPr>
          <p:nvPr/>
        </p:nvSpPr>
        <p:spPr bwMode="auto">
          <a:xfrm rot="-5400000">
            <a:off x="687388" y="3935412"/>
            <a:ext cx="5892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Relative Expression</a:t>
            </a:r>
          </a:p>
        </p:txBody>
      </p:sp>
      <p:sp>
        <p:nvSpPr>
          <p:cNvPr id="18445" name="Rectangle 1"/>
          <p:cNvSpPr>
            <a:spLocks noChangeArrowheads="1"/>
          </p:cNvSpPr>
          <p:nvPr/>
        </p:nvSpPr>
        <p:spPr bwMode="auto">
          <a:xfrm>
            <a:off x="3124200" y="101600"/>
            <a:ext cx="3703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>
                <a:latin typeface="Calibri" pitchFamily="34" charset="0"/>
              </a:rPr>
              <a:t>Su et al. Supplemental Figure </a:t>
            </a:r>
            <a:r>
              <a:rPr lang="en-US" altLang="zh-TW" dirty="0" smtClean="0">
                <a:latin typeface="Calibri" pitchFamily="34" charset="0"/>
              </a:rPr>
              <a:t>3. </a:t>
            </a:r>
            <a:endParaRPr lang="en-US" altLang="zh-TW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3" name="Picture 10" descr="C:\Users\ssu1\Desktop\mouse vessel 101712\sutentSEN-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9925" y="7550150"/>
            <a:ext cx="1646238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9" descr="C:\Users\ssu1\Desktop\mouse vessel 101712\sutentRES-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27438" y="7546975"/>
            <a:ext cx="164465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8" descr="C:\Users\ssu1\Desktop\mouse vessel 101712\sutentCTL-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8763" y="7551738"/>
            <a:ext cx="1646237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436728" y="168985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436728" y="1317249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436728" y="2518828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395538" y="3721920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12014" y="4985650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412014" y="6171164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3764814" y="174955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3713328" y="1317249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3713328" y="2518828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3713328" y="3729379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3713328" y="4987206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/>
        </p:nvGraphicFramePr>
        <p:xfrm>
          <a:off x="3713328" y="6171164"/>
          <a:ext cx="2377440" cy="118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cxnSp>
        <p:nvCxnSpPr>
          <p:cNvPr id="17" name="Straight Arrow Connector 16"/>
          <p:cNvCxnSpPr/>
          <p:nvPr/>
        </p:nvCxnSpPr>
        <p:spPr>
          <a:xfrm>
            <a:off x="1490663" y="6265863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497013" y="5357813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524000" y="1720850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558925" y="4165600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517650" y="2898775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511300" y="701675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814888" y="1881188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814888" y="6816725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814888" y="5468938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814888" y="4283075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822825" y="3140075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822825" y="608013"/>
            <a:ext cx="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90" name="TextBox 1"/>
          <p:cNvSpPr txBox="1">
            <a:spLocks noChangeArrowheads="1"/>
          </p:cNvSpPr>
          <p:nvPr/>
        </p:nvSpPr>
        <p:spPr bwMode="auto">
          <a:xfrm>
            <a:off x="2543175" y="4640263"/>
            <a:ext cx="152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091" name="TextBox 26"/>
          <p:cNvSpPr txBox="1">
            <a:spLocks noChangeArrowheads="1"/>
          </p:cNvSpPr>
          <p:nvPr/>
        </p:nvSpPr>
        <p:spPr bwMode="auto">
          <a:xfrm>
            <a:off x="2576513" y="3438525"/>
            <a:ext cx="152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092" name="TextBox 27"/>
          <p:cNvSpPr txBox="1">
            <a:spLocks noChangeArrowheads="1"/>
          </p:cNvSpPr>
          <p:nvPr/>
        </p:nvSpPr>
        <p:spPr bwMode="auto">
          <a:xfrm>
            <a:off x="2576513" y="2243138"/>
            <a:ext cx="152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093" name="TextBox 28"/>
          <p:cNvSpPr txBox="1">
            <a:spLocks noChangeArrowheads="1"/>
          </p:cNvSpPr>
          <p:nvPr/>
        </p:nvSpPr>
        <p:spPr bwMode="auto">
          <a:xfrm>
            <a:off x="2576513" y="1084263"/>
            <a:ext cx="152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094" name="TextBox 29"/>
          <p:cNvSpPr txBox="1">
            <a:spLocks noChangeArrowheads="1"/>
          </p:cNvSpPr>
          <p:nvPr/>
        </p:nvSpPr>
        <p:spPr bwMode="auto">
          <a:xfrm>
            <a:off x="2543175" y="7089775"/>
            <a:ext cx="152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095" name="TextBox 30"/>
          <p:cNvSpPr txBox="1">
            <a:spLocks noChangeArrowheads="1"/>
          </p:cNvSpPr>
          <p:nvPr/>
        </p:nvSpPr>
        <p:spPr bwMode="auto">
          <a:xfrm>
            <a:off x="2563813" y="5891213"/>
            <a:ext cx="152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096" name="TextBox 31"/>
          <p:cNvSpPr txBox="1">
            <a:spLocks noChangeArrowheads="1"/>
          </p:cNvSpPr>
          <p:nvPr/>
        </p:nvSpPr>
        <p:spPr bwMode="auto">
          <a:xfrm>
            <a:off x="5854700" y="1069975"/>
            <a:ext cx="152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097" name="TextBox 32"/>
          <p:cNvSpPr txBox="1">
            <a:spLocks noChangeArrowheads="1"/>
          </p:cNvSpPr>
          <p:nvPr/>
        </p:nvSpPr>
        <p:spPr bwMode="auto">
          <a:xfrm>
            <a:off x="5853113" y="3427413"/>
            <a:ext cx="152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098" name="TextBox 39"/>
          <p:cNvSpPr txBox="1">
            <a:spLocks noChangeArrowheads="1"/>
          </p:cNvSpPr>
          <p:nvPr/>
        </p:nvSpPr>
        <p:spPr bwMode="auto">
          <a:xfrm>
            <a:off x="5853113" y="2236788"/>
            <a:ext cx="152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099" name="TextBox 40"/>
          <p:cNvSpPr txBox="1">
            <a:spLocks noChangeArrowheads="1"/>
          </p:cNvSpPr>
          <p:nvPr/>
        </p:nvSpPr>
        <p:spPr bwMode="auto">
          <a:xfrm>
            <a:off x="5846763" y="4633913"/>
            <a:ext cx="152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100" name="TextBox 41"/>
          <p:cNvSpPr txBox="1">
            <a:spLocks noChangeArrowheads="1"/>
          </p:cNvSpPr>
          <p:nvPr/>
        </p:nvSpPr>
        <p:spPr bwMode="auto">
          <a:xfrm>
            <a:off x="5867400" y="5891213"/>
            <a:ext cx="152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101" name="TextBox 42"/>
          <p:cNvSpPr txBox="1">
            <a:spLocks noChangeArrowheads="1"/>
          </p:cNvSpPr>
          <p:nvPr/>
        </p:nvSpPr>
        <p:spPr bwMode="auto">
          <a:xfrm>
            <a:off x="5861050" y="7083425"/>
            <a:ext cx="152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(weeks)</a:t>
            </a:r>
          </a:p>
        </p:txBody>
      </p:sp>
      <p:sp>
        <p:nvSpPr>
          <p:cNvPr id="2102" name="TextBox 2"/>
          <p:cNvSpPr txBox="1">
            <a:spLocks noChangeArrowheads="1"/>
          </p:cNvSpPr>
          <p:nvPr/>
        </p:nvSpPr>
        <p:spPr bwMode="auto">
          <a:xfrm rot="-5400000">
            <a:off x="3101975" y="2611438"/>
            <a:ext cx="11699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03" name="TextBox 43"/>
          <p:cNvSpPr txBox="1">
            <a:spLocks noChangeArrowheads="1"/>
          </p:cNvSpPr>
          <p:nvPr/>
        </p:nvSpPr>
        <p:spPr bwMode="auto">
          <a:xfrm rot="-5400000">
            <a:off x="3098800" y="236538"/>
            <a:ext cx="11699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04" name="TextBox 44"/>
          <p:cNvSpPr txBox="1">
            <a:spLocks noChangeArrowheads="1"/>
          </p:cNvSpPr>
          <p:nvPr/>
        </p:nvSpPr>
        <p:spPr bwMode="auto">
          <a:xfrm rot="-5400000">
            <a:off x="3106738" y="1363663"/>
            <a:ext cx="11684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05" name="TextBox 45"/>
          <p:cNvSpPr txBox="1">
            <a:spLocks noChangeArrowheads="1"/>
          </p:cNvSpPr>
          <p:nvPr/>
        </p:nvSpPr>
        <p:spPr bwMode="auto">
          <a:xfrm rot="-5400000">
            <a:off x="3095625" y="3771901"/>
            <a:ext cx="11699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06" name="TextBox 46"/>
          <p:cNvSpPr txBox="1">
            <a:spLocks noChangeArrowheads="1"/>
          </p:cNvSpPr>
          <p:nvPr/>
        </p:nvSpPr>
        <p:spPr bwMode="auto">
          <a:xfrm rot="-5400000">
            <a:off x="3101975" y="5075238"/>
            <a:ext cx="11699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07" name="TextBox 47"/>
          <p:cNvSpPr txBox="1">
            <a:spLocks noChangeArrowheads="1"/>
          </p:cNvSpPr>
          <p:nvPr/>
        </p:nvSpPr>
        <p:spPr bwMode="auto">
          <a:xfrm rot="-5400000">
            <a:off x="3102769" y="6242844"/>
            <a:ext cx="1168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08" name="TextBox 48"/>
          <p:cNvSpPr txBox="1">
            <a:spLocks noChangeArrowheads="1"/>
          </p:cNvSpPr>
          <p:nvPr/>
        </p:nvSpPr>
        <p:spPr bwMode="auto">
          <a:xfrm rot="-5400000">
            <a:off x="-240506" y="6242844"/>
            <a:ext cx="1168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09" name="TextBox 49"/>
          <p:cNvSpPr txBox="1">
            <a:spLocks noChangeArrowheads="1"/>
          </p:cNvSpPr>
          <p:nvPr/>
        </p:nvSpPr>
        <p:spPr bwMode="auto">
          <a:xfrm rot="-5400000">
            <a:off x="-241300" y="5076826"/>
            <a:ext cx="11699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10" name="TextBox 50"/>
          <p:cNvSpPr txBox="1">
            <a:spLocks noChangeArrowheads="1"/>
          </p:cNvSpPr>
          <p:nvPr/>
        </p:nvSpPr>
        <p:spPr bwMode="auto">
          <a:xfrm rot="-5400000">
            <a:off x="-239712" y="3775075"/>
            <a:ext cx="11699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11" name="TextBox 51"/>
          <p:cNvSpPr txBox="1">
            <a:spLocks noChangeArrowheads="1"/>
          </p:cNvSpPr>
          <p:nvPr/>
        </p:nvSpPr>
        <p:spPr bwMode="auto">
          <a:xfrm rot="-5400000">
            <a:off x="-241300" y="2611438"/>
            <a:ext cx="11699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12" name="TextBox 52"/>
          <p:cNvSpPr txBox="1">
            <a:spLocks noChangeArrowheads="1"/>
          </p:cNvSpPr>
          <p:nvPr/>
        </p:nvSpPr>
        <p:spPr bwMode="auto">
          <a:xfrm rot="-5400000">
            <a:off x="-240506" y="1366044"/>
            <a:ext cx="1168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sp>
        <p:nvSpPr>
          <p:cNvPr id="2113" name="TextBox 53"/>
          <p:cNvSpPr txBox="1">
            <a:spLocks noChangeArrowheads="1"/>
          </p:cNvSpPr>
          <p:nvPr/>
        </p:nvSpPr>
        <p:spPr bwMode="auto">
          <a:xfrm rot="-5400000">
            <a:off x="-241300" y="238125"/>
            <a:ext cx="11699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(mm</a:t>
            </a:r>
            <a:r>
              <a:rPr lang="en-US" sz="1000" baseline="30000">
                <a:latin typeface="Calibri" pitchFamily="34" charset="0"/>
              </a:rPr>
              <a:t>3</a:t>
            </a:r>
            <a:r>
              <a:rPr lang="en-US" sz="1000">
                <a:latin typeface="Calibri" pitchFamily="34" charset="0"/>
              </a:rPr>
              <a:t>)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792163" y="196850"/>
            <a:ext cx="27463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144963" y="196850"/>
            <a:ext cx="27463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6" name="TextBox 23"/>
          <p:cNvSpPr txBox="1">
            <a:spLocks noChangeArrowheads="1"/>
          </p:cNvSpPr>
          <p:nvPr/>
        </p:nvSpPr>
        <p:spPr bwMode="auto">
          <a:xfrm>
            <a:off x="1011238" y="53975"/>
            <a:ext cx="464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Sunitinib                                                                                 control</a:t>
            </a:r>
          </a:p>
        </p:txBody>
      </p:sp>
      <p:sp>
        <p:nvSpPr>
          <p:cNvPr id="2117" name="Rectangle 1"/>
          <p:cNvSpPr>
            <a:spLocks noChangeArrowheads="1"/>
          </p:cNvSpPr>
          <p:nvPr/>
        </p:nvSpPr>
        <p:spPr bwMode="auto">
          <a:xfrm rot="5400000">
            <a:off x="4876800" y="2486025"/>
            <a:ext cx="3662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>
                <a:latin typeface="Calibri" pitchFamily="34" charset="0"/>
              </a:rPr>
              <a:t>Su et al. Supplemental Figure </a:t>
            </a:r>
            <a:r>
              <a:rPr lang="en-US" altLang="zh-TW" dirty="0" smtClean="0">
                <a:latin typeface="Calibri" pitchFamily="34" charset="0"/>
              </a:rPr>
              <a:t>4. </a:t>
            </a:r>
            <a:endParaRPr lang="en-US" altLang="zh-TW" dirty="0">
              <a:latin typeface="Calibri" pitchFamily="34" charset="0"/>
            </a:endParaRPr>
          </a:p>
        </p:txBody>
      </p:sp>
      <p:sp>
        <p:nvSpPr>
          <p:cNvPr id="2118" name="Text Box 11"/>
          <p:cNvSpPr txBox="1">
            <a:spLocks noChangeArrowheads="1"/>
          </p:cNvSpPr>
          <p:nvPr/>
        </p:nvSpPr>
        <p:spPr bwMode="auto">
          <a:xfrm>
            <a:off x="593725" y="8670925"/>
            <a:ext cx="6477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>
                <a:latin typeface="Calibri" pitchFamily="34" charset="0"/>
              </a:rPr>
              <a:t>   </a:t>
            </a:r>
            <a:r>
              <a:rPr lang="en-US" altLang="zh-TW" sz="1200">
                <a:latin typeface="Calibri" pitchFamily="34" charset="0"/>
              </a:rPr>
              <a:t>Control                                  Sensitive                                 Resistant</a:t>
            </a:r>
          </a:p>
        </p:txBody>
      </p:sp>
      <p:graphicFrame>
        <p:nvGraphicFramePr>
          <p:cNvPr id="2062" name="Object 14"/>
          <p:cNvGraphicFramePr>
            <a:graphicFrameLocks noChangeAspect="1"/>
          </p:cNvGraphicFramePr>
          <p:nvPr/>
        </p:nvGraphicFramePr>
        <p:xfrm>
          <a:off x="5556250" y="7323138"/>
          <a:ext cx="1165225" cy="1828800"/>
        </p:xfrm>
        <a:graphic>
          <a:graphicData uri="http://schemas.openxmlformats.org/presentationml/2006/ole">
            <p:oleObj spid="_x0000_s2062" name="圖表" r:id="rId19" imgW="1828800" imgH="2866957" progId="Excel.Sheet.8">
              <p:embed/>
            </p:oleObj>
          </a:graphicData>
        </a:graphic>
      </p:graphicFrame>
      <p:sp>
        <p:nvSpPr>
          <p:cNvPr id="2119" name="TextBox 67"/>
          <p:cNvSpPr txBox="1">
            <a:spLocks noChangeArrowheads="1"/>
          </p:cNvSpPr>
          <p:nvPr/>
        </p:nvSpPr>
        <p:spPr bwMode="auto">
          <a:xfrm>
            <a:off x="6105525" y="8177213"/>
            <a:ext cx="5334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*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1558925" y="8713788"/>
            <a:ext cx="27463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21" name="TextBox 69"/>
          <p:cNvSpPr txBox="1">
            <a:spLocks noChangeArrowheads="1"/>
          </p:cNvSpPr>
          <p:nvPr/>
        </p:nvSpPr>
        <p:spPr bwMode="auto">
          <a:xfrm>
            <a:off x="1905000" y="8848725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Day 11 post-treatment         Day 48 post-treatment        </a:t>
            </a:r>
          </a:p>
          <a:p>
            <a:r>
              <a:rPr lang="en-US" sz="1600">
                <a:latin typeface="Calibri" pitchFamily="34" charset="0"/>
              </a:rPr>
              <a:t>      </a:t>
            </a:r>
          </a:p>
        </p:txBody>
      </p:sp>
      <p:sp>
        <p:nvSpPr>
          <p:cNvPr id="2122" name="TextBox 6"/>
          <p:cNvSpPr txBox="1">
            <a:spLocks noChangeArrowheads="1"/>
          </p:cNvSpPr>
          <p:nvPr/>
        </p:nvSpPr>
        <p:spPr bwMode="auto">
          <a:xfrm rot="-5400000">
            <a:off x="4382294" y="7366794"/>
            <a:ext cx="2438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Microvascular Density</a:t>
            </a:r>
          </a:p>
        </p:txBody>
      </p:sp>
      <p:cxnSp>
        <p:nvCxnSpPr>
          <p:cNvPr id="72" name="Straight Connector 71"/>
          <p:cNvCxnSpPr/>
          <p:nvPr/>
        </p:nvCxnSpPr>
        <p:spPr>
          <a:xfrm>
            <a:off x="3230563" y="8712200"/>
            <a:ext cx="27463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4916488" y="8713788"/>
            <a:ext cx="27305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25" name="TextBox 15"/>
          <p:cNvSpPr txBox="1">
            <a:spLocks noChangeArrowheads="1"/>
          </p:cNvSpPr>
          <p:nvPr/>
        </p:nvSpPr>
        <p:spPr bwMode="auto">
          <a:xfrm>
            <a:off x="7938" y="7275513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B</a:t>
            </a:r>
          </a:p>
        </p:txBody>
      </p:sp>
      <p:sp>
        <p:nvSpPr>
          <p:cNvPr id="2126" name="TextBox 24"/>
          <p:cNvSpPr txBox="1">
            <a:spLocks noChangeArrowheads="1"/>
          </p:cNvSpPr>
          <p:nvPr/>
        </p:nvSpPr>
        <p:spPr bwMode="auto">
          <a:xfrm>
            <a:off x="5257800" y="7275513"/>
            <a:ext cx="625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</a:t>
            </a:r>
          </a:p>
        </p:txBody>
      </p:sp>
      <p:sp>
        <p:nvSpPr>
          <p:cNvPr id="2127" name="TextBox 25"/>
          <p:cNvSpPr txBox="1">
            <a:spLocks noChangeArrowheads="1"/>
          </p:cNvSpPr>
          <p:nvPr/>
        </p:nvSpPr>
        <p:spPr bwMode="auto">
          <a:xfrm>
            <a:off x="144463" y="-23813"/>
            <a:ext cx="371475" cy="368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402936" y="4267200"/>
          <a:ext cx="2873663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554" name="TextBox 18"/>
          <p:cNvSpPr txBox="1">
            <a:spLocks noChangeArrowheads="1"/>
          </p:cNvSpPr>
          <p:nvPr/>
        </p:nvSpPr>
        <p:spPr bwMode="auto">
          <a:xfrm rot="-5400000">
            <a:off x="-573087" y="5367337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Invading cells</a:t>
            </a:r>
          </a:p>
        </p:txBody>
      </p:sp>
      <p:sp>
        <p:nvSpPr>
          <p:cNvPr id="23555" name="TextBox 20"/>
          <p:cNvSpPr txBox="1">
            <a:spLocks noChangeArrowheads="1"/>
          </p:cNvSpPr>
          <p:nvPr/>
        </p:nvSpPr>
        <p:spPr bwMode="auto">
          <a:xfrm>
            <a:off x="1520825" y="5919788"/>
            <a:ext cx="4587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**</a:t>
            </a:r>
          </a:p>
        </p:txBody>
      </p:sp>
      <p:sp>
        <p:nvSpPr>
          <p:cNvPr id="23556" name="TextBox 21"/>
          <p:cNvSpPr txBox="1">
            <a:spLocks noChangeArrowheads="1"/>
          </p:cNvSpPr>
          <p:nvPr/>
        </p:nvSpPr>
        <p:spPr bwMode="auto">
          <a:xfrm>
            <a:off x="1649413" y="6307138"/>
            <a:ext cx="4587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**</a:t>
            </a:r>
          </a:p>
        </p:txBody>
      </p:sp>
      <p:sp>
        <p:nvSpPr>
          <p:cNvPr id="23557" name="TextBox 17"/>
          <p:cNvSpPr txBox="1">
            <a:spLocks noChangeArrowheads="1"/>
          </p:cNvSpPr>
          <p:nvPr/>
        </p:nvSpPr>
        <p:spPr bwMode="auto">
          <a:xfrm>
            <a:off x="4606925" y="6270625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nd</a:t>
            </a:r>
          </a:p>
        </p:txBody>
      </p:sp>
      <p:sp>
        <p:nvSpPr>
          <p:cNvPr id="23558" name="TextBox 19"/>
          <p:cNvSpPr txBox="1">
            <a:spLocks noChangeArrowheads="1"/>
          </p:cNvSpPr>
          <p:nvPr/>
        </p:nvSpPr>
        <p:spPr bwMode="auto">
          <a:xfrm rot="-5400000">
            <a:off x="2972595" y="5425281"/>
            <a:ext cx="13700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Invasion distance (um)</a:t>
            </a:r>
          </a:p>
        </p:txBody>
      </p:sp>
      <p:sp>
        <p:nvSpPr>
          <p:cNvPr id="23559" name="TextBox 22"/>
          <p:cNvSpPr txBox="1">
            <a:spLocks noChangeArrowheads="1"/>
          </p:cNvSpPr>
          <p:nvPr/>
        </p:nvSpPr>
        <p:spPr bwMode="auto">
          <a:xfrm>
            <a:off x="4438650" y="5721350"/>
            <a:ext cx="4587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**</a:t>
            </a:r>
          </a:p>
        </p:txBody>
      </p:sp>
      <p:sp>
        <p:nvSpPr>
          <p:cNvPr id="23560" name="TextBox 23"/>
          <p:cNvSpPr txBox="1">
            <a:spLocks noChangeArrowheads="1"/>
          </p:cNvSpPr>
          <p:nvPr/>
        </p:nvSpPr>
        <p:spPr bwMode="auto">
          <a:xfrm>
            <a:off x="5394325" y="5832475"/>
            <a:ext cx="4587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**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3889253" y="4191000"/>
          <a:ext cx="2816347" cy="2763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3562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" y="1219200"/>
            <a:ext cx="16462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463" y="1209675"/>
            <a:ext cx="1644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3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8638" y="2171700"/>
            <a:ext cx="16462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4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1813" y="3124200"/>
            <a:ext cx="1644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6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67100" y="1211263"/>
            <a:ext cx="16430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Picture 7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73450" y="2168525"/>
            <a:ext cx="16430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Picture 8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78213" y="3125788"/>
            <a:ext cx="1644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Picture 9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38738" y="1211263"/>
            <a:ext cx="1643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0" name="Picture 10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5088" y="2165350"/>
            <a:ext cx="16462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1" name="Picture 11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57788" y="3122613"/>
            <a:ext cx="1643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2" name="TextBox 13"/>
          <p:cNvSpPr txBox="1">
            <a:spLocks noChangeArrowheads="1"/>
          </p:cNvSpPr>
          <p:nvPr/>
        </p:nvSpPr>
        <p:spPr bwMode="auto">
          <a:xfrm>
            <a:off x="120650" y="903288"/>
            <a:ext cx="6473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           </a:t>
            </a:r>
            <a:r>
              <a:rPr lang="en-US" sz="1400">
                <a:latin typeface="Calibri" pitchFamily="34" charset="0"/>
              </a:rPr>
              <a:t>CTL                                   VEGF                                  IL-8                                 bFGF</a:t>
            </a:r>
          </a:p>
        </p:txBody>
      </p:sp>
      <p:sp>
        <p:nvSpPr>
          <p:cNvPr id="23573" name="TextBox 14"/>
          <p:cNvSpPr txBox="1">
            <a:spLocks noChangeArrowheads="1"/>
          </p:cNvSpPr>
          <p:nvPr/>
        </p:nvSpPr>
        <p:spPr bwMode="auto">
          <a:xfrm>
            <a:off x="433388" y="2832100"/>
            <a:ext cx="2462212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Sunitinib (</a:t>
            </a:r>
            <a:r>
              <a:rPr lang="en-US" altLang="zh-TW" sz="1400">
                <a:latin typeface="Calibri" pitchFamily="34" charset="0"/>
              </a:rPr>
              <a:t>0.</a:t>
            </a:r>
            <a:r>
              <a:rPr lang="en-US" sz="1400">
                <a:latin typeface="Calibri" pitchFamily="34" charset="0"/>
              </a:rPr>
              <a:t>1uM)    </a:t>
            </a:r>
            <a:endParaRPr lang="en-US" altLang="zh-TW" sz="1400">
              <a:latin typeface="Calibri" pitchFamily="34" charset="0"/>
            </a:endParaRPr>
          </a:p>
          <a:p>
            <a:endParaRPr lang="en-US" altLang="zh-TW" sz="1400">
              <a:latin typeface="Calibri" pitchFamily="34" charset="0"/>
            </a:endParaRPr>
          </a:p>
          <a:p>
            <a:endParaRPr lang="en-US" altLang="zh-TW" sz="1400">
              <a:latin typeface="Calibri" pitchFamily="34" charset="0"/>
            </a:endParaRPr>
          </a:p>
          <a:p>
            <a:endParaRPr lang="en-US" altLang="zh-TW" sz="1400">
              <a:latin typeface="Calibri" pitchFamily="34" charset="0"/>
            </a:endParaRPr>
          </a:p>
          <a:p>
            <a:r>
              <a:rPr lang="en-US" sz="1400">
                <a:latin typeface="Calibri" pitchFamily="34" charset="0"/>
              </a:rPr>
              <a:t>Sunitinib (1uM)</a:t>
            </a:r>
          </a:p>
        </p:txBody>
      </p:sp>
      <p:sp>
        <p:nvSpPr>
          <p:cNvPr id="23574" name="TextBox 1"/>
          <p:cNvSpPr txBox="1">
            <a:spLocks noChangeArrowheads="1"/>
          </p:cNvSpPr>
          <p:nvPr/>
        </p:nvSpPr>
        <p:spPr bwMode="auto">
          <a:xfrm>
            <a:off x="114300" y="609600"/>
            <a:ext cx="342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</a:t>
            </a:r>
          </a:p>
        </p:txBody>
      </p:sp>
      <p:sp>
        <p:nvSpPr>
          <p:cNvPr id="23575" name="TextBox 25"/>
          <p:cNvSpPr txBox="1">
            <a:spLocks noChangeArrowheads="1"/>
          </p:cNvSpPr>
          <p:nvPr/>
        </p:nvSpPr>
        <p:spPr bwMode="auto">
          <a:xfrm>
            <a:off x="0" y="4191000"/>
            <a:ext cx="565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B</a:t>
            </a:r>
          </a:p>
        </p:txBody>
      </p:sp>
      <p:sp>
        <p:nvSpPr>
          <p:cNvPr id="23576" name="TextBox 26"/>
          <p:cNvSpPr txBox="1">
            <a:spLocks noChangeArrowheads="1"/>
          </p:cNvSpPr>
          <p:nvPr/>
        </p:nvSpPr>
        <p:spPr bwMode="auto">
          <a:xfrm>
            <a:off x="3200400" y="4191000"/>
            <a:ext cx="45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</a:t>
            </a:r>
          </a:p>
        </p:txBody>
      </p:sp>
      <p:sp>
        <p:nvSpPr>
          <p:cNvPr id="23577" name="Rectangle 1"/>
          <p:cNvSpPr>
            <a:spLocks noChangeArrowheads="1"/>
          </p:cNvSpPr>
          <p:nvPr/>
        </p:nvSpPr>
        <p:spPr bwMode="auto">
          <a:xfrm>
            <a:off x="76200" y="11113"/>
            <a:ext cx="3703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>
                <a:latin typeface="Calibri" pitchFamily="34" charset="0"/>
              </a:rPr>
              <a:t>Su et al. Supplemental Figure </a:t>
            </a:r>
            <a:r>
              <a:rPr lang="en-US" altLang="zh-TW" dirty="0" smtClean="0">
                <a:latin typeface="Calibri" pitchFamily="34" charset="0"/>
              </a:rPr>
              <a:t>5. </a:t>
            </a:r>
            <a:endParaRPr lang="en-US" altLang="zh-TW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192</Words>
  <Application>Microsoft Office PowerPoint</Application>
  <PresentationFormat>如螢幕大小 (4:3)</PresentationFormat>
  <Paragraphs>73</Paragraphs>
  <Slides>5</Slides>
  <Notes>4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7" baseType="lpstr">
      <vt:lpstr>Office Theme</vt:lpstr>
      <vt:lpstr>圖表</vt:lpstr>
      <vt:lpstr>投影片 1</vt:lpstr>
      <vt:lpstr>投影片 2</vt:lpstr>
      <vt:lpstr>投影片 3</vt:lpstr>
      <vt:lpstr>投影片 4</vt:lpstr>
      <vt:lpstr>投影片 5</vt:lpstr>
    </vt:vector>
  </TitlesOfParts>
  <Company>M. D. Anderson Cancer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Su,Shih-Chi</dc:creator>
  <cp:lastModifiedBy>vot358</cp:lastModifiedBy>
  <cp:revision>26</cp:revision>
  <dcterms:created xsi:type="dcterms:W3CDTF">2012-12-27T15:17:30Z</dcterms:created>
  <dcterms:modified xsi:type="dcterms:W3CDTF">2013-08-25T23:19:11Z</dcterms:modified>
</cp:coreProperties>
</file>