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87" r:id="rId2"/>
    <p:sldId id="366" r:id="rId3"/>
    <p:sldId id="411" r:id="rId4"/>
    <p:sldId id="409" r:id="rId5"/>
    <p:sldId id="410" r:id="rId6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29CF"/>
    <a:srgbClr val="4851A8"/>
    <a:srgbClr val="391CA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7" autoAdjust="0"/>
    <p:restoredTop sz="86428" autoAdjust="0"/>
  </p:normalViewPr>
  <p:slideViewPr>
    <p:cSldViewPr>
      <p:cViewPr varScale="1">
        <p:scale>
          <a:sx n="75" d="100"/>
          <a:sy n="75" d="100"/>
        </p:scale>
        <p:origin x="-16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Ping%20real-time%20data\Long-term%20treated%20data\Exp%2085%20for%20P.F.%20PgR%20FLNA%20FHL2%2024h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Growth%20assay%20data\Excel%20data\2013%20Georgetown\Ping%2011-20-13%20FAK%20inhibitor%20on%20PF%20cells%20and%20Estren%20on%205C%20cell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Ping%20real-time%20data\SERMs%20paper%20data\Exp%2083%20for%20P.F.%2024h%20pS2%20cMyc%20CyclinD1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Ping%20real-time%20data\SERMs%20paper%20data\Exp%2085%20for%20P.F.%20PgR%20FLNA%20FHL2%2024h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Ping%20real-time%20data\SERMs%20paper%20data\Exp%2084%20for%20P.F.%2024h%20GREB1%20IGFBP3%20IGF-1R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Ping%20real-time%20data\From%20FA\Exp%201%20for%20PF%204-26-2012%20calculation%2024h%2048h%20pS2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Ping%20real-time%20data\SERMs%20paper%20data\Exp%20103%20for%20P.F.%20WS8%20treated%20with%20E2%20and%204-OHT%2024h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Ping%20real-time%20data\SERMs%20paper%20data\Exp%2083%20for%20P.F.%2024h%20pS2%20cMyc%20CyclinD1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Growth%20assay%20data\Excel%20data\2009%20georgetown\PF%20cells%20response%20to%20AG%20and%20PP2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f89\Documents\Growth%20assay%20data\Excel%20data\2009%20georgetown\ping-10-20-2009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prstClr val="black"/>
            </a:solidFill>
            <a:ln>
              <a:solidFill>
                <a:srgbClr val="000000"/>
              </a:solidFill>
            </a:ln>
          </c:spPr>
          <c:dPt>
            <c:idx val="0"/>
            <c:spPr>
              <a:noFill/>
              <a:ln>
                <a:solidFill>
                  <a:srgbClr val="000000"/>
                </a:solidFill>
              </a:ln>
            </c:spPr>
          </c:dPt>
          <c:errBars>
            <c:errBarType val="both"/>
            <c:errValType val="cust"/>
            <c:plus>
              <c:numRef>
                <c:f>'Exp 85 for P.F.'!$C$242:$C$247</c:f>
                <c:numCache>
                  <c:formatCode>General</c:formatCode>
                  <c:ptCount val="6"/>
                  <c:pt idx="0">
                    <c:v>4.2977150048116433E-2</c:v>
                  </c:pt>
                  <c:pt idx="1">
                    <c:v>0.18273287499308763</c:v>
                  </c:pt>
                  <c:pt idx="2">
                    <c:v>1.8110934803873997E-2</c:v>
                  </c:pt>
                  <c:pt idx="3">
                    <c:v>1.9079514198309902E-2</c:v>
                  </c:pt>
                  <c:pt idx="4">
                    <c:v>2.8941693306409992E-2</c:v>
                  </c:pt>
                  <c:pt idx="5">
                    <c:v>2.9532617994979662E-2</c:v>
                  </c:pt>
                </c:numCache>
              </c:numRef>
            </c:plus>
            <c:minus>
              <c:numRef>
                <c:f>'Exp 85 for P.F.'!$C$242:$C$247</c:f>
                <c:numCache>
                  <c:formatCode>General</c:formatCode>
                  <c:ptCount val="6"/>
                  <c:pt idx="0">
                    <c:v>4.2977150048116433E-2</c:v>
                  </c:pt>
                  <c:pt idx="1">
                    <c:v>0.18273287499308763</c:v>
                  </c:pt>
                  <c:pt idx="2">
                    <c:v>1.8110934803873997E-2</c:v>
                  </c:pt>
                  <c:pt idx="3">
                    <c:v>1.9079514198309902E-2</c:v>
                  </c:pt>
                  <c:pt idx="4">
                    <c:v>2.8941693306409992E-2</c:v>
                  </c:pt>
                  <c:pt idx="5">
                    <c:v>2.9532617994979662E-2</c:v>
                  </c:pt>
                </c:numCache>
              </c:numRef>
            </c:minus>
          </c:errBars>
          <c:cat>
            <c:strRef>
              <c:f>'Exp 85 for P.F.'!$A$242:$A$247</c:f>
              <c:strCache>
                <c:ptCount val="6"/>
                <c:pt idx="0">
                  <c:v>con</c:v>
                </c:pt>
                <c:pt idx="1">
                  <c:v>E2</c:v>
                </c:pt>
                <c:pt idx="2">
                  <c:v>4-OHT</c:v>
                </c:pt>
                <c:pt idx="3">
                  <c:v>ICI</c:v>
                </c:pt>
                <c:pt idx="4">
                  <c:v>E2+ICI</c:v>
                </c:pt>
                <c:pt idx="5">
                  <c:v>4-OHT+ICI</c:v>
                </c:pt>
              </c:strCache>
            </c:strRef>
          </c:cat>
          <c:val>
            <c:numRef>
              <c:f>'Exp 85 for P.F.'!$B$242:$B$247</c:f>
              <c:numCache>
                <c:formatCode>General</c:formatCode>
                <c:ptCount val="6"/>
                <c:pt idx="0">
                  <c:v>1.0006159207363896</c:v>
                </c:pt>
                <c:pt idx="1">
                  <c:v>1.745390676841438</c:v>
                </c:pt>
                <c:pt idx="2">
                  <c:v>0.5505852623094486</c:v>
                </c:pt>
                <c:pt idx="3">
                  <c:v>0.30564290759478208</c:v>
                </c:pt>
                <c:pt idx="4">
                  <c:v>0.35855233071067238</c:v>
                </c:pt>
                <c:pt idx="5">
                  <c:v>0.39027469252750258</c:v>
                </c:pt>
              </c:numCache>
            </c:numRef>
          </c:val>
        </c:ser>
        <c:axId val="69757184"/>
        <c:axId val="72353280"/>
      </c:barChart>
      <c:catAx>
        <c:axId val="69757184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2353280"/>
        <c:crosses val="autoZero"/>
        <c:auto val="1"/>
        <c:lblAlgn val="ctr"/>
        <c:lblOffset val="100"/>
      </c:catAx>
      <c:valAx>
        <c:axId val="7235328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69757184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'Ping 9-26-2012 1'!$P$58:$P$61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10.775521624833148</c:v>
                  </c:pt>
                  <c:pt idx="2">
                    <c:v>2.7009782900833552</c:v>
                  </c:pt>
                  <c:pt idx="3">
                    <c:v>18.116050363629277</c:v>
                  </c:pt>
                </c:numCache>
              </c:numRef>
            </c:plus>
            <c:minus>
              <c:numRef>
                <c:f>'Ping 9-26-2012 1'!$P$58:$P$61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10.775521624833148</c:v>
                  </c:pt>
                  <c:pt idx="2">
                    <c:v>2.7009782900833552</c:v>
                  </c:pt>
                  <c:pt idx="3">
                    <c:v>18.116050363629277</c:v>
                  </c:pt>
                </c:numCache>
              </c:numRef>
            </c:minus>
          </c:errBars>
          <c:cat>
            <c:strRef>
              <c:f>'Ping 9-26-2012 1'!$N$58:$N$61</c:f>
              <c:strCache>
                <c:ptCount val="4"/>
                <c:pt idx="0">
                  <c:v>con</c:v>
                </c:pt>
                <c:pt idx="1">
                  <c:v>E2</c:v>
                </c:pt>
                <c:pt idx="2">
                  <c:v>FAK inhibitor </c:v>
                </c:pt>
                <c:pt idx="3">
                  <c:v>FAK inhibitor +E2</c:v>
                </c:pt>
              </c:strCache>
            </c:strRef>
          </c:cat>
          <c:val>
            <c:numRef>
              <c:f>'Ping 9-26-2012 1'!$O$58:$O$61</c:f>
              <c:numCache>
                <c:formatCode>General</c:formatCode>
                <c:ptCount val="4"/>
                <c:pt idx="0">
                  <c:v>100</c:v>
                </c:pt>
                <c:pt idx="1">
                  <c:v>420.28842299999326</c:v>
                </c:pt>
                <c:pt idx="2">
                  <c:v>61.738802707839788</c:v>
                </c:pt>
                <c:pt idx="3">
                  <c:v>294.70350838762624</c:v>
                </c:pt>
              </c:numCache>
            </c:numRef>
          </c:val>
        </c:ser>
        <c:axId val="74549504"/>
        <c:axId val="74555392"/>
      </c:barChart>
      <c:catAx>
        <c:axId val="745495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4555392"/>
        <c:crosses val="autoZero"/>
        <c:auto val="1"/>
        <c:lblAlgn val="ctr"/>
        <c:lblOffset val="100"/>
      </c:catAx>
      <c:valAx>
        <c:axId val="7455539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4549504"/>
        <c:crosses val="autoZero"/>
        <c:crossBetween val="between"/>
      </c:valAx>
    </c:plotArea>
    <c:plotVisOnly val="1"/>
    <c:dispBlanksAs val="gap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prstClr val="black"/>
            </a:solidFill>
            <a:ln>
              <a:solidFill>
                <a:prstClr val="black"/>
              </a:solidFill>
            </a:ln>
          </c:spPr>
          <c:errBars>
            <c:errBarType val="both"/>
            <c:errValType val="cust"/>
            <c:plus>
              <c:numRef>
                <c:f>'Exp 83 for P.F.'!$C$218:$C$223</c:f>
                <c:numCache>
                  <c:formatCode>General</c:formatCode>
                  <c:ptCount val="6"/>
                  <c:pt idx="0">
                    <c:v>3.165483353962889E-2</c:v>
                  </c:pt>
                  <c:pt idx="1">
                    <c:v>0.24086471118424621</c:v>
                  </c:pt>
                  <c:pt idx="2">
                    <c:v>6.6629468705671047E-2</c:v>
                  </c:pt>
                  <c:pt idx="3">
                    <c:v>2.1858717787625495E-3</c:v>
                  </c:pt>
                  <c:pt idx="4">
                    <c:v>2.3887069988454652E-2</c:v>
                  </c:pt>
                  <c:pt idx="5">
                    <c:v>1.5032301252801515E-2</c:v>
                  </c:pt>
                </c:numCache>
              </c:numRef>
            </c:plus>
            <c:minus>
              <c:numRef>
                <c:f>'Exp 83 for P.F.'!$C$218:$C$223</c:f>
                <c:numCache>
                  <c:formatCode>General</c:formatCode>
                  <c:ptCount val="6"/>
                  <c:pt idx="0">
                    <c:v>3.165483353962889E-2</c:v>
                  </c:pt>
                  <c:pt idx="1">
                    <c:v>0.24086471118424621</c:v>
                  </c:pt>
                  <c:pt idx="2">
                    <c:v>6.6629468705671047E-2</c:v>
                  </c:pt>
                  <c:pt idx="3">
                    <c:v>2.1858717787625495E-3</c:v>
                  </c:pt>
                  <c:pt idx="4">
                    <c:v>2.3887069988454652E-2</c:v>
                  </c:pt>
                  <c:pt idx="5">
                    <c:v>1.5032301252801515E-2</c:v>
                  </c:pt>
                </c:numCache>
              </c:numRef>
            </c:minus>
          </c:errBars>
          <c:cat>
            <c:strRef>
              <c:f>'Exp 83 for P.F.'!$A$218:$A$223</c:f>
              <c:strCache>
                <c:ptCount val="6"/>
                <c:pt idx="0">
                  <c:v>con</c:v>
                </c:pt>
                <c:pt idx="1">
                  <c:v>E2</c:v>
                </c:pt>
                <c:pt idx="2">
                  <c:v>4-OHT</c:v>
                </c:pt>
                <c:pt idx="3">
                  <c:v>ICI</c:v>
                </c:pt>
                <c:pt idx="4">
                  <c:v>E2+ICI</c:v>
                </c:pt>
                <c:pt idx="5">
                  <c:v>4-OHT+ICI</c:v>
                </c:pt>
              </c:strCache>
            </c:strRef>
          </c:cat>
          <c:val>
            <c:numRef>
              <c:f>'Exp 83 for P.F.'!$B$218:$B$223</c:f>
              <c:numCache>
                <c:formatCode>General</c:formatCode>
                <c:ptCount val="6"/>
                <c:pt idx="0">
                  <c:v>1.0003368185296684</c:v>
                </c:pt>
                <c:pt idx="1">
                  <c:v>2.0985065353536738</c:v>
                </c:pt>
                <c:pt idx="2">
                  <c:v>0.7188699999999999</c:v>
                </c:pt>
                <c:pt idx="3">
                  <c:v>0.28457858144506698</c:v>
                </c:pt>
                <c:pt idx="4">
                  <c:v>0.30372370569592788</c:v>
                </c:pt>
                <c:pt idx="5">
                  <c:v>0.2688391111703578</c:v>
                </c:pt>
              </c:numCache>
            </c:numRef>
          </c:val>
        </c:ser>
        <c:axId val="72412160"/>
        <c:axId val="74654464"/>
      </c:barChart>
      <c:catAx>
        <c:axId val="72412160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4654464"/>
        <c:crosses val="autoZero"/>
        <c:auto val="1"/>
        <c:lblAlgn val="ctr"/>
        <c:lblOffset val="100"/>
      </c:catAx>
      <c:valAx>
        <c:axId val="7465446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2412160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'Exp 85 for P.F.'!$C$223:$C$228</c:f>
                <c:numCache>
                  <c:formatCode>General</c:formatCode>
                  <c:ptCount val="6"/>
                  <c:pt idx="0">
                    <c:v>5.9313068867514133E-2</c:v>
                  </c:pt>
                  <c:pt idx="1">
                    <c:v>0.15836964226704434</c:v>
                  </c:pt>
                  <c:pt idx="2">
                    <c:v>2.2401211532343871E-2</c:v>
                  </c:pt>
                  <c:pt idx="3">
                    <c:v>9.6000282231761699E-2</c:v>
                  </c:pt>
                  <c:pt idx="4">
                    <c:v>8.8214614786086692E-3</c:v>
                  </c:pt>
                  <c:pt idx="5">
                    <c:v>1.6912974719871583E-2</c:v>
                  </c:pt>
                </c:numCache>
              </c:numRef>
            </c:plus>
            <c:minus>
              <c:numRef>
                <c:f>'Exp 85 for P.F.'!$C$223:$C$228</c:f>
                <c:numCache>
                  <c:formatCode>General</c:formatCode>
                  <c:ptCount val="6"/>
                  <c:pt idx="0">
                    <c:v>5.9313068867514133E-2</c:v>
                  </c:pt>
                  <c:pt idx="1">
                    <c:v>0.15836964226704434</c:v>
                  </c:pt>
                  <c:pt idx="2">
                    <c:v>2.2401211532343871E-2</c:v>
                  </c:pt>
                  <c:pt idx="3">
                    <c:v>9.6000282231761699E-2</c:v>
                  </c:pt>
                  <c:pt idx="4">
                    <c:v>8.8214614786086692E-3</c:v>
                  </c:pt>
                  <c:pt idx="5">
                    <c:v>1.6912974719871583E-2</c:v>
                  </c:pt>
                </c:numCache>
              </c:numRef>
            </c:minus>
          </c:errBars>
          <c:cat>
            <c:strRef>
              <c:f>'Exp 85 for P.F.'!$A$223:$A$228</c:f>
              <c:strCache>
                <c:ptCount val="6"/>
                <c:pt idx="0">
                  <c:v>con</c:v>
                </c:pt>
                <c:pt idx="1">
                  <c:v>E2</c:v>
                </c:pt>
                <c:pt idx="2">
                  <c:v>4-OHT</c:v>
                </c:pt>
                <c:pt idx="3">
                  <c:v>ICI</c:v>
                </c:pt>
                <c:pt idx="4">
                  <c:v>E2+ICI</c:v>
                </c:pt>
                <c:pt idx="5">
                  <c:v>4-OHT+ICI</c:v>
                </c:pt>
              </c:strCache>
            </c:strRef>
          </c:cat>
          <c:val>
            <c:numRef>
              <c:f>'Exp 85 for P.F.'!$B$223:$B$228</c:f>
              <c:numCache>
                <c:formatCode>General</c:formatCode>
                <c:ptCount val="6"/>
                <c:pt idx="0">
                  <c:v>1.001146916075899</c:v>
                </c:pt>
                <c:pt idx="1">
                  <c:v>2.0530509375501227</c:v>
                </c:pt>
                <c:pt idx="2">
                  <c:v>0.83249355651475565</c:v>
                </c:pt>
                <c:pt idx="3">
                  <c:v>0.14792579703681921</c:v>
                </c:pt>
                <c:pt idx="4">
                  <c:v>9.4993355557750861E-2</c:v>
                </c:pt>
                <c:pt idx="5">
                  <c:v>0.10584986053836234</c:v>
                </c:pt>
              </c:numCache>
            </c:numRef>
          </c:val>
        </c:ser>
        <c:axId val="74698752"/>
        <c:axId val="74700288"/>
      </c:barChart>
      <c:catAx>
        <c:axId val="74698752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4700288"/>
        <c:crosses val="autoZero"/>
        <c:auto val="1"/>
        <c:lblAlgn val="ctr"/>
        <c:lblOffset val="100"/>
      </c:catAx>
      <c:valAx>
        <c:axId val="74700288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4698752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prstClr val="black"/>
            </a:solidFill>
            <a:ln>
              <a:solidFill>
                <a:prstClr val="black"/>
              </a:solidFill>
            </a:ln>
          </c:spPr>
          <c:errBars>
            <c:errBarType val="both"/>
            <c:errValType val="cust"/>
            <c:plus>
              <c:numRef>
                <c:f>'Exp 84 for P.F.'!$P$190:$P$195</c:f>
                <c:numCache>
                  <c:formatCode>General</c:formatCode>
                  <c:ptCount val="6"/>
                  <c:pt idx="0">
                    <c:v>0.18780647882140747</c:v>
                  </c:pt>
                  <c:pt idx="1">
                    <c:v>0.49055323347173813</c:v>
                  </c:pt>
                  <c:pt idx="2">
                    <c:v>3.7082996552780696E-2</c:v>
                  </c:pt>
                  <c:pt idx="3">
                    <c:v>1.4592000164503439E-2</c:v>
                  </c:pt>
                  <c:pt idx="4">
                    <c:v>6.6536088090071114E-3</c:v>
                  </c:pt>
                  <c:pt idx="5">
                    <c:v>3.8631882634774274E-3</c:v>
                  </c:pt>
                </c:numCache>
              </c:numRef>
            </c:plus>
            <c:minus>
              <c:numRef>
                <c:f>'Exp 84 for P.F.'!$P$190:$P$195</c:f>
                <c:numCache>
                  <c:formatCode>General</c:formatCode>
                  <c:ptCount val="6"/>
                  <c:pt idx="0">
                    <c:v>0.18780647882140747</c:v>
                  </c:pt>
                  <c:pt idx="1">
                    <c:v>0.49055323347173813</c:v>
                  </c:pt>
                  <c:pt idx="2">
                    <c:v>3.7082996552780696E-2</c:v>
                  </c:pt>
                  <c:pt idx="3">
                    <c:v>1.4592000164503439E-2</c:v>
                  </c:pt>
                  <c:pt idx="4">
                    <c:v>6.6536088090071114E-3</c:v>
                  </c:pt>
                  <c:pt idx="5">
                    <c:v>3.8631882634774274E-3</c:v>
                  </c:pt>
                </c:numCache>
              </c:numRef>
            </c:minus>
          </c:errBars>
          <c:cat>
            <c:strRef>
              <c:f>'Exp 84 for P.F.'!$N$190:$N$195</c:f>
              <c:strCache>
                <c:ptCount val="6"/>
                <c:pt idx="0">
                  <c:v>con</c:v>
                </c:pt>
                <c:pt idx="1">
                  <c:v>E2</c:v>
                </c:pt>
                <c:pt idx="2">
                  <c:v>4-OHT</c:v>
                </c:pt>
                <c:pt idx="3">
                  <c:v>ICI</c:v>
                </c:pt>
                <c:pt idx="4">
                  <c:v>E2+ICI</c:v>
                </c:pt>
                <c:pt idx="5">
                  <c:v>4-OHT+ICI</c:v>
                </c:pt>
              </c:strCache>
            </c:strRef>
          </c:cat>
          <c:val>
            <c:numRef>
              <c:f>'Exp 84 for P.F.'!$O$190:$O$195</c:f>
              <c:numCache>
                <c:formatCode>General</c:formatCode>
                <c:ptCount val="6"/>
                <c:pt idx="0">
                  <c:v>1.0109159864931381</c:v>
                </c:pt>
                <c:pt idx="1">
                  <c:v>3.555310852636631</c:v>
                </c:pt>
                <c:pt idx="2">
                  <c:v>0.74551333333333325</c:v>
                </c:pt>
                <c:pt idx="3">
                  <c:v>0.18439766487196649</c:v>
                </c:pt>
                <c:pt idx="4">
                  <c:v>0.19221138906857829</c:v>
                </c:pt>
                <c:pt idx="5">
                  <c:v>0.18286825741725674</c:v>
                </c:pt>
              </c:numCache>
            </c:numRef>
          </c:val>
        </c:ser>
        <c:axId val="74744576"/>
        <c:axId val="74746112"/>
      </c:barChart>
      <c:catAx>
        <c:axId val="74744576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4746112"/>
        <c:crosses val="autoZero"/>
        <c:auto val="1"/>
        <c:lblAlgn val="ctr"/>
        <c:lblOffset val="100"/>
      </c:catAx>
      <c:valAx>
        <c:axId val="7474611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4744576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dPt>
            <c:idx val="0"/>
            <c:spPr>
              <a:noFill/>
              <a:ln>
                <a:solidFill>
                  <a:schemeClr val="tx1"/>
                </a:solidFill>
              </a:ln>
            </c:spPr>
          </c:dPt>
          <c:errBars>
            <c:errBarType val="both"/>
            <c:errValType val="cust"/>
            <c:plus>
              <c:numRef>
                <c:f>'Exp 1for PF'!$C$84:$C$87</c:f>
                <c:numCache>
                  <c:formatCode>General</c:formatCode>
                  <c:ptCount val="4"/>
                  <c:pt idx="0">
                    <c:v>0.24606793256644138</c:v>
                  </c:pt>
                  <c:pt idx="1">
                    <c:v>4.8085160869956765</c:v>
                  </c:pt>
                  <c:pt idx="2">
                    <c:v>5.6376386485816526E-2</c:v>
                  </c:pt>
                  <c:pt idx="3">
                    <c:v>0.11718078511107696</c:v>
                  </c:pt>
                </c:numCache>
              </c:numRef>
            </c:plus>
            <c:minus>
              <c:numRef>
                <c:f>'Exp 1for PF'!$C$84:$C$87</c:f>
                <c:numCache>
                  <c:formatCode>General</c:formatCode>
                  <c:ptCount val="4"/>
                  <c:pt idx="0">
                    <c:v>0.24606793256644138</c:v>
                  </c:pt>
                  <c:pt idx="1">
                    <c:v>4.8085160869956765</c:v>
                  </c:pt>
                  <c:pt idx="2">
                    <c:v>5.6376386485816526E-2</c:v>
                  </c:pt>
                  <c:pt idx="3">
                    <c:v>0.11718078511107696</c:v>
                  </c:pt>
                </c:numCache>
              </c:numRef>
            </c:minus>
          </c:errBars>
          <c:cat>
            <c:strRef>
              <c:f>'Exp 1for PF'!$A$84:$A$87</c:f>
              <c:strCache>
                <c:ptCount val="4"/>
                <c:pt idx="0">
                  <c:v>con </c:v>
                </c:pt>
                <c:pt idx="1">
                  <c:v>E2 </c:v>
                </c:pt>
                <c:pt idx="2">
                  <c:v>4-OHT</c:v>
                </c:pt>
                <c:pt idx="3">
                  <c:v>E2+4-OHT</c:v>
                </c:pt>
              </c:strCache>
            </c:strRef>
          </c:cat>
          <c:val>
            <c:numRef>
              <c:f>'Exp 1for PF'!$B$84:$B$87</c:f>
              <c:numCache>
                <c:formatCode>General</c:formatCode>
                <c:ptCount val="4"/>
                <c:pt idx="0">
                  <c:v>1.0194663832333584</c:v>
                </c:pt>
                <c:pt idx="1">
                  <c:v>26.410045360276108</c:v>
                </c:pt>
                <c:pt idx="2">
                  <c:v>1.1958038013813181</c:v>
                </c:pt>
                <c:pt idx="3">
                  <c:v>1.3656186532244288</c:v>
                </c:pt>
              </c:numCache>
            </c:numRef>
          </c:val>
        </c:ser>
        <c:axId val="72581120"/>
        <c:axId val="72582656"/>
      </c:barChart>
      <c:catAx>
        <c:axId val="72581120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2582656"/>
        <c:crosses val="autoZero"/>
        <c:auto val="1"/>
        <c:lblAlgn val="ctr"/>
        <c:lblOffset val="100"/>
      </c:catAx>
      <c:valAx>
        <c:axId val="7258265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2581120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prstClr val="black"/>
            </a:solidFill>
            <a:ln>
              <a:solidFill>
                <a:srgbClr val="000000"/>
              </a:solidFill>
            </a:ln>
          </c:spPr>
          <c:dPt>
            <c:idx val="0"/>
            <c:spPr>
              <a:noFill/>
              <a:ln>
                <a:solidFill>
                  <a:srgbClr val="000000"/>
                </a:solidFill>
              </a:ln>
            </c:spPr>
          </c:dPt>
          <c:errBars>
            <c:errBarType val="both"/>
            <c:errValType val="cust"/>
            <c:plus>
              <c:numRef>
                <c:f>'Exp 103 for P.F.'!$C$243:$C$246</c:f>
                <c:numCache>
                  <c:formatCode>General</c:formatCode>
                  <c:ptCount val="4"/>
                  <c:pt idx="0">
                    <c:v>0.12622994772411766</c:v>
                  </c:pt>
                  <c:pt idx="1">
                    <c:v>1.6409463661505581</c:v>
                  </c:pt>
                  <c:pt idx="2">
                    <c:v>9.2312243093613924E-2</c:v>
                  </c:pt>
                  <c:pt idx="3">
                    <c:v>4.2556545661053276E-2</c:v>
                  </c:pt>
                </c:numCache>
              </c:numRef>
            </c:plus>
            <c:minus>
              <c:numRef>
                <c:f>'Exp 103 for P.F.'!$C$243:$C$246</c:f>
                <c:numCache>
                  <c:formatCode>General</c:formatCode>
                  <c:ptCount val="4"/>
                  <c:pt idx="0">
                    <c:v>0.12622994772411766</c:v>
                  </c:pt>
                  <c:pt idx="1">
                    <c:v>1.6409463661505581</c:v>
                  </c:pt>
                  <c:pt idx="2">
                    <c:v>9.2312243093613924E-2</c:v>
                  </c:pt>
                  <c:pt idx="3">
                    <c:v>4.2556545661053276E-2</c:v>
                  </c:pt>
                </c:numCache>
              </c:numRef>
            </c:minus>
          </c:errBars>
          <c:cat>
            <c:strRef>
              <c:f>'Exp 103 for P.F.'!$A$243:$A$246</c:f>
              <c:strCache>
                <c:ptCount val="4"/>
                <c:pt idx="0">
                  <c:v>con</c:v>
                </c:pt>
                <c:pt idx="1">
                  <c:v>E2</c:v>
                </c:pt>
                <c:pt idx="2">
                  <c:v>4-OHT</c:v>
                </c:pt>
                <c:pt idx="3">
                  <c:v>E2+4-OHT</c:v>
                </c:pt>
              </c:strCache>
            </c:strRef>
          </c:cat>
          <c:val>
            <c:numRef>
              <c:f>'Exp 103 for P.F.'!$B$243:$B$246</c:f>
              <c:numCache>
                <c:formatCode>General</c:formatCode>
                <c:ptCount val="4"/>
                <c:pt idx="0">
                  <c:v>1.0051430407538822</c:v>
                </c:pt>
                <c:pt idx="1">
                  <c:v>69.234776410359558</c:v>
                </c:pt>
                <c:pt idx="2">
                  <c:v>1.3384555491472807</c:v>
                </c:pt>
                <c:pt idx="3">
                  <c:v>3.6164719903872427</c:v>
                </c:pt>
              </c:numCache>
            </c:numRef>
          </c:val>
        </c:ser>
        <c:axId val="72599808"/>
        <c:axId val="75632640"/>
      </c:barChart>
      <c:catAx>
        <c:axId val="7259980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5632640"/>
        <c:crosses val="autoZero"/>
        <c:auto val="1"/>
        <c:lblAlgn val="ctr"/>
        <c:lblOffset val="100"/>
      </c:catAx>
      <c:valAx>
        <c:axId val="7563264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2599808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prstClr val="black"/>
            </a:solidFill>
            <a:ln>
              <a:solidFill>
                <a:prstClr val="black"/>
              </a:solidFill>
            </a:ln>
          </c:spPr>
          <c:dPt>
            <c:idx val="0"/>
            <c:spPr>
              <a:noFill/>
              <a:ln>
                <a:solidFill>
                  <a:prstClr val="black"/>
                </a:solidFill>
              </a:ln>
            </c:spPr>
          </c:dPt>
          <c:errBars>
            <c:errBarType val="both"/>
            <c:errValType val="cust"/>
            <c:plus>
              <c:numRef>
                <c:f>'Exp 83 for P.F.'!$C$238:$C$241</c:f>
                <c:numCache>
                  <c:formatCode>General</c:formatCode>
                  <c:ptCount val="4"/>
                  <c:pt idx="0">
                    <c:v>3.165483353962889E-2</c:v>
                  </c:pt>
                  <c:pt idx="1">
                    <c:v>0.24086471118424621</c:v>
                  </c:pt>
                  <c:pt idx="2">
                    <c:v>6.6629468705671047E-2</c:v>
                  </c:pt>
                  <c:pt idx="3">
                    <c:v>6.2571121656441533E-2</c:v>
                  </c:pt>
                </c:numCache>
              </c:numRef>
            </c:plus>
            <c:minus>
              <c:numRef>
                <c:f>'Exp 83 for P.F.'!$C$238:$C$241</c:f>
                <c:numCache>
                  <c:formatCode>General</c:formatCode>
                  <c:ptCount val="4"/>
                  <c:pt idx="0">
                    <c:v>3.165483353962889E-2</c:v>
                  </c:pt>
                  <c:pt idx="1">
                    <c:v>0.24086471118424621</c:v>
                  </c:pt>
                  <c:pt idx="2">
                    <c:v>6.6629468705671047E-2</c:v>
                  </c:pt>
                  <c:pt idx="3">
                    <c:v>6.2571121656441533E-2</c:v>
                  </c:pt>
                </c:numCache>
              </c:numRef>
            </c:minus>
          </c:errBars>
          <c:cat>
            <c:strRef>
              <c:f>'Exp 83 for P.F.'!$A$238:$A$241</c:f>
              <c:strCache>
                <c:ptCount val="4"/>
                <c:pt idx="0">
                  <c:v>con</c:v>
                </c:pt>
                <c:pt idx="1">
                  <c:v>E2</c:v>
                </c:pt>
                <c:pt idx="2">
                  <c:v>4-OHT</c:v>
                </c:pt>
                <c:pt idx="3">
                  <c:v>E2+4-OHT</c:v>
                </c:pt>
              </c:strCache>
            </c:strRef>
          </c:cat>
          <c:val>
            <c:numRef>
              <c:f>'Exp 83 for P.F.'!$B$238:$B$241</c:f>
              <c:numCache>
                <c:formatCode>General</c:formatCode>
                <c:ptCount val="4"/>
                <c:pt idx="0">
                  <c:v>1.0003368185296679</c:v>
                </c:pt>
                <c:pt idx="1">
                  <c:v>2.0985065353536738</c:v>
                </c:pt>
                <c:pt idx="2">
                  <c:v>0.7188699999999999</c:v>
                </c:pt>
                <c:pt idx="3">
                  <c:v>0.92607437322069563</c:v>
                </c:pt>
              </c:numCache>
            </c:numRef>
          </c:val>
        </c:ser>
        <c:axId val="74323840"/>
        <c:axId val="74325376"/>
      </c:barChart>
      <c:catAx>
        <c:axId val="74323840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4325376"/>
        <c:crosses val="autoZero"/>
        <c:auto val="1"/>
        <c:lblAlgn val="ctr"/>
        <c:lblOffset val="100"/>
      </c:catAx>
      <c:valAx>
        <c:axId val="7432537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4323840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dPt>
            <c:idx val="0"/>
            <c:spPr>
              <a:noFill/>
              <a:ln>
                <a:solidFill>
                  <a:schemeClr val="tx1"/>
                </a:solidFill>
              </a:ln>
            </c:spPr>
          </c:dPt>
          <c:errBars>
            <c:errBarType val="both"/>
            <c:errValType val="cust"/>
            <c:plus>
              <c:numRef>
                <c:f>Sheet1!$R$3:$R$6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12.915000000000004</c:v>
                  </c:pt>
                  <c:pt idx="2">
                    <c:v>4.7359999999999998</c:v>
                  </c:pt>
                  <c:pt idx="3">
                    <c:v>6.2290000000000001</c:v>
                  </c:pt>
                </c:numCache>
              </c:numRef>
            </c:plus>
            <c:minus>
              <c:numRef>
                <c:f>Sheet1!$R$3:$R$6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12.915000000000004</c:v>
                  </c:pt>
                  <c:pt idx="2">
                    <c:v>4.7359999999999998</c:v>
                  </c:pt>
                  <c:pt idx="3">
                    <c:v>6.2290000000000001</c:v>
                  </c:pt>
                </c:numCache>
              </c:numRef>
            </c:minus>
          </c:errBars>
          <c:cat>
            <c:strRef>
              <c:f>Sheet1!$P$3:$P$6</c:f>
              <c:strCache>
                <c:ptCount val="4"/>
                <c:pt idx="0">
                  <c:v>con</c:v>
                </c:pt>
                <c:pt idx="1">
                  <c:v>E2</c:v>
                </c:pt>
                <c:pt idx="2">
                  <c:v>PP2</c:v>
                </c:pt>
                <c:pt idx="3">
                  <c:v>E2+PP2</c:v>
                </c:pt>
              </c:strCache>
            </c:strRef>
          </c:cat>
          <c:val>
            <c:numRef>
              <c:f>Sheet1!$Q$3:$Q$6</c:f>
              <c:numCache>
                <c:formatCode>General</c:formatCode>
                <c:ptCount val="4"/>
                <c:pt idx="0">
                  <c:v>100</c:v>
                </c:pt>
                <c:pt idx="1">
                  <c:v>289.97000000000003</c:v>
                </c:pt>
                <c:pt idx="2">
                  <c:v>105.56</c:v>
                </c:pt>
                <c:pt idx="3">
                  <c:v>259.37520000000001</c:v>
                </c:pt>
              </c:numCache>
            </c:numRef>
          </c:val>
        </c:ser>
        <c:axId val="75634944"/>
        <c:axId val="74379264"/>
      </c:barChart>
      <c:catAx>
        <c:axId val="7563494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4379264"/>
        <c:crosses val="autoZero"/>
        <c:auto val="1"/>
        <c:lblAlgn val="ctr"/>
        <c:lblOffset val="100"/>
      </c:catAx>
      <c:valAx>
        <c:axId val="7437926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5634944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dPt>
            <c:idx val="0"/>
            <c:spPr>
              <a:noFill/>
              <a:ln>
                <a:solidFill>
                  <a:schemeClr val="tx1"/>
                </a:solidFill>
              </a:ln>
            </c:spPr>
          </c:dPt>
          <c:errBars>
            <c:errBarType val="both"/>
            <c:errValType val="cust"/>
            <c:plus>
              <c:numRef>
                <c:f>'ping-10-20-2009'!$P$84:$P$87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13.667203527587652</c:v>
                  </c:pt>
                  <c:pt idx="2">
                    <c:v>4.7364151979464229</c:v>
                  </c:pt>
                  <c:pt idx="3">
                    <c:v>3.815670693116775</c:v>
                  </c:pt>
                </c:numCache>
              </c:numRef>
            </c:plus>
            <c:minus>
              <c:numRef>
                <c:f>'ping-10-20-2009'!$P$84:$P$87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13.667203527587652</c:v>
                  </c:pt>
                  <c:pt idx="2">
                    <c:v>4.7364151979464229</c:v>
                  </c:pt>
                  <c:pt idx="3">
                    <c:v>3.815670693116775</c:v>
                  </c:pt>
                </c:numCache>
              </c:numRef>
            </c:minus>
          </c:errBars>
          <c:cat>
            <c:strRef>
              <c:f>'ping-10-20-2009'!$N$84:$N$87</c:f>
              <c:strCache>
                <c:ptCount val="4"/>
                <c:pt idx="0">
                  <c:v>con</c:v>
                </c:pt>
                <c:pt idx="1">
                  <c:v>4-OHT</c:v>
                </c:pt>
                <c:pt idx="2">
                  <c:v>PP2</c:v>
                </c:pt>
                <c:pt idx="3">
                  <c:v>4-OHT+PP2</c:v>
                </c:pt>
              </c:strCache>
            </c:strRef>
          </c:cat>
          <c:val>
            <c:numRef>
              <c:f>'ping-10-20-2009'!$O$84:$O$87</c:f>
              <c:numCache>
                <c:formatCode>General</c:formatCode>
                <c:ptCount val="4"/>
                <c:pt idx="0">
                  <c:v>100</c:v>
                </c:pt>
                <c:pt idx="1">
                  <c:v>245.48457747764201</c:v>
                </c:pt>
                <c:pt idx="2">
                  <c:v>105.5575835006388</c:v>
                </c:pt>
                <c:pt idx="3">
                  <c:v>106.35760783597978</c:v>
                </c:pt>
              </c:numCache>
            </c:numRef>
          </c:val>
        </c:ser>
        <c:axId val="74507008"/>
        <c:axId val="74508544"/>
      </c:barChart>
      <c:catAx>
        <c:axId val="7450700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4508544"/>
        <c:crosses val="autoZero"/>
        <c:auto val="1"/>
        <c:lblAlgn val="ctr"/>
        <c:lblOffset val="100"/>
      </c:catAx>
      <c:valAx>
        <c:axId val="7450854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4507008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5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DCAE5CCF-AE06-498F-AF4E-170AAA050797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5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2496A495-2C61-405D-B597-DFF84AD7A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6A495-2C61-405D-B597-DFF84AD7AA8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6A495-2C61-405D-B597-DFF84AD7AA8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6A495-2C61-405D-B597-DFF84AD7AA8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BB7F-1988-4C80-B7E2-19D2D2D2C68D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E1912-C7D9-4CA6-A23B-5F2FC8198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BB7F-1988-4C80-B7E2-19D2D2D2C68D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E1912-C7D9-4CA6-A23B-5F2FC8198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BB7F-1988-4C80-B7E2-19D2D2D2C68D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E1912-C7D9-4CA6-A23B-5F2FC8198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BB7F-1988-4C80-B7E2-19D2D2D2C68D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E1912-C7D9-4CA6-A23B-5F2FC8198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BB7F-1988-4C80-B7E2-19D2D2D2C68D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E1912-C7D9-4CA6-A23B-5F2FC8198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BB7F-1988-4C80-B7E2-19D2D2D2C68D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E1912-C7D9-4CA6-A23B-5F2FC8198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BB7F-1988-4C80-B7E2-19D2D2D2C68D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E1912-C7D9-4CA6-A23B-5F2FC8198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BB7F-1988-4C80-B7E2-19D2D2D2C68D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E1912-C7D9-4CA6-A23B-5F2FC8198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BB7F-1988-4C80-B7E2-19D2D2D2C68D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E1912-C7D9-4CA6-A23B-5F2FC8198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BB7F-1988-4C80-B7E2-19D2D2D2C68D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E1912-C7D9-4CA6-A23B-5F2FC8198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BB7F-1988-4C80-B7E2-19D2D2D2C68D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E1912-C7D9-4CA6-A23B-5F2FC8198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FBB7F-1988-4C80-B7E2-19D2D2D2C68D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E1912-C7D9-4CA6-A23B-5F2FC8198E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chart" Target="../charts/chart9.xml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8.xml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Relationship Id="rId14" Type="http://schemas.openxmlformats.org/officeDocument/2006/relationships/chart" Target="../charts/char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85800" y="457200"/>
            <a:ext cx="3962400" cy="2819400"/>
            <a:chOff x="637400" y="3505200"/>
            <a:chExt cx="4087000" cy="2971800"/>
          </a:xfrm>
        </p:grpSpPr>
        <p:graphicFrame>
          <p:nvGraphicFramePr>
            <p:cNvPr id="3" name="Chart 2"/>
            <p:cNvGraphicFramePr/>
            <p:nvPr/>
          </p:nvGraphicFramePr>
          <p:xfrm>
            <a:off x="762000" y="3505200"/>
            <a:ext cx="3962400" cy="2971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" name="TextBox 3"/>
            <p:cNvSpPr txBox="1">
              <a:spLocks noChangeArrowheads="1"/>
            </p:cNvSpPr>
            <p:nvPr/>
          </p:nvSpPr>
          <p:spPr bwMode="auto">
            <a:xfrm rot="16200000">
              <a:off x="-123711" y="4295889"/>
              <a:ext cx="179922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Relative c-</a:t>
              </a:r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Myc</a:t>
              </a:r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 levels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38400" y="4953000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28800" y="3733800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971800" y="5181600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47646" y="5133201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114800" y="5105400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81000" y="76200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S1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90526" y="30480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4495800" y="332601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533400" y="304800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 Box 4"/>
          <p:cNvSpPr txBox="1">
            <a:spLocks noChangeArrowheads="1"/>
          </p:cNvSpPr>
          <p:nvPr/>
        </p:nvSpPr>
        <p:spPr bwMode="auto">
          <a:xfrm>
            <a:off x="4495800" y="320040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4953000" y="457200"/>
            <a:ext cx="3782200" cy="2895600"/>
            <a:chOff x="1094600" y="304800"/>
            <a:chExt cx="3782200" cy="2895600"/>
          </a:xfrm>
        </p:grpSpPr>
        <p:sp>
          <p:nvSpPr>
            <p:cNvPr id="44" name="TextBox 43"/>
            <p:cNvSpPr txBox="1">
              <a:spLocks noChangeArrowheads="1"/>
            </p:cNvSpPr>
            <p:nvPr/>
          </p:nvSpPr>
          <p:spPr bwMode="auto">
            <a:xfrm rot="16200000">
              <a:off x="485889" y="1247889"/>
              <a:ext cx="149442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Relative pS2 levels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51" name="Chart 50"/>
            <p:cNvGraphicFramePr/>
            <p:nvPr/>
          </p:nvGraphicFramePr>
          <p:xfrm>
            <a:off x="1295400" y="381000"/>
            <a:ext cx="3581400" cy="2819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52" name="TextBox 51"/>
            <p:cNvSpPr txBox="1"/>
            <p:nvPr/>
          </p:nvSpPr>
          <p:spPr>
            <a:xfrm>
              <a:off x="2286000" y="304800"/>
              <a:ext cx="254188" cy="270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819400" y="1558726"/>
              <a:ext cx="254188" cy="270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276600" y="1939726"/>
              <a:ext cx="328949" cy="270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810000" y="1939726"/>
              <a:ext cx="328949" cy="270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319251" y="2015926"/>
              <a:ext cx="328949" cy="270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533400" y="3505200"/>
            <a:ext cx="4010799" cy="2819400"/>
            <a:chOff x="408801" y="3581400"/>
            <a:chExt cx="4010799" cy="2819400"/>
          </a:xfrm>
        </p:grpSpPr>
        <p:sp>
          <p:nvSpPr>
            <p:cNvPr id="35" name="TextBox 34"/>
            <p:cNvSpPr txBox="1">
              <a:spLocks noChangeArrowheads="1"/>
            </p:cNvSpPr>
            <p:nvPr/>
          </p:nvSpPr>
          <p:spPr bwMode="auto">
            <a:xfrm rot="16200000">
              <a:off x="-188982" y="4407783"/>
              <a:ext cx="14725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Relative PR levels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66" name="Chart 65"/>
            <p:cNvGraphicFramePr/>
            <p:nvPr/>
          </p:nvGraphicFramePr>
          <p:xfrm>
            <a:off x="609600" y="3581400"/>
            <a:ext cx="3810000" cy="2819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67" name="TextBox 66"/>
            <p:cNvSpPr txBox="1"/>
            <p:nvPr/>
          </p:nvSpPr>
          <p:spPr>
            <a:xfrm>
              <a:off x="1628001" y="3581400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209800" y="4759126"/>
              <a:ext cx="254188" cy="270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743200" y="5181600"/>
              <a:ext cx="328949" cy="270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276600" y="5334000"/>
              <a:ext cx="328949" cy="270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810000" y="5334000"/>
              <a:ext cx="328949" cy="270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953000" y="3429000"/>
            <a:ext cx="3733800" cy="2971800"/>
            <a:chOff x="4953000" y="3581400"/>
            <a:chExt cx="3733800" cy="2971800"/>
          </a:xfrm>
        </p:grpSpPr>
        <p:graphicFrame>
          <p:nvGraphicFramePr>
            <p:cNvPr id="73" name="Chart 72"/>
            <p:cNvGraphicFramePr/>
            <p:nvPr/>
          </p:nvGraphicFramePr>
          <p:xfrm>
            <a:off x="5181600" y="3581400"/>
            <a:ext cx="3505200" cy="2971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74" name="TextBox 73"/>
            <p:cNvSpPr txBox="1">
              <a:spLocks noChangeArrowheads="1"/>
            </p:cNvSpPr>
            <p:nvPr/>
          </p:nvSpPr>
          <p:spPr bwMode="auto">
            <a:xfrm rot="16200000">
              <a:off x="4253300" y="4509700"/>
              <a:ext cx="16764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Relative GREB1 levels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146612" y="3657600"/>
              <a:ext cx="254188" cy="270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138651" y="5486400"/>
              <a:ext cx="328949" cy="270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620000" y="5486400"/>
              <a:ext cx="328949" cy="270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8129251" y="5486400"/>
              <a:ext cx="328949" cy="2700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392014" y="533400"/>
            <a:ext cx="8294786" cy="4038600"/>
            <a:chOff x="228600" y="533400"/>
            <a:chExt cx="8294786" cy="4038600"/>
          </a:xfrm>
        </p:grpSpPr>
        <p:grpSp>
          <p:nvGrpSpPr>
            <p:cNvPr id="16" name="Group 15"/>
            <p:cNvGrpSpPr/>
            <p:nvPr/>
          </p:nvGrpSpPr>
          <p:grpSpPr>
            <a:xfrm>
              <a:off x="3048000" y="914400"/>
              <a:ext cx="2895600" cy="3612570"/>
              <a:chOff x="2971800" y="3506051"/>
              <a:chExt cx="3200400" cy="3123349"/>
            </a:xfrm>
          </p:grpSpPr>
          <p:graphicFrame>
            <p:nvGraphicFramePr>
              <p:cNvPr id="11" name="Chart 10"/>
              <p:cNvGraphicFramePr/>
              <p:nvPr/>
            </p:nvGraphicFramePr>
            <p:xfrm>
              <a:off x="3200400" y="3886200"/>
              <a:ext cx="29718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3" name="TextBox 12"/>
              <p:cNvSpPr txBox="1"/>
              <p:nvPr/>
            </p:nvSpPr>
            <p:spPr>
              <a:xfrm>
                <a:off x="3982453" y="3506051"/>
                <a:ext cx="11817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MCF-7:5C cells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5"/>
              <p:cNvSpPr txBox="1">
                <a:spLocks noChangeArrowheads="1"/>
              </p:cNvSpPr>
              <p:nvPr/>
            </p:nvSpPr>
            <p:spPr bwMode="auto">
              <a:xfrm rot="16200000">
                <a:off x="2396518" y="4613883"/>
                <a:ext cx="1447832" cy="2972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Relative pS2 levels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313456" y="3886200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**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228600" y="929986"/>
              <a:ext cx="2895600" cy="3581400"/>
              <a:chOff x="838200" y="561201"/>
              <a:chExt cx="3048000" cy="3324999"/>
            </a:xfrm>
          </p:grpSpPr>
          <p:graphicFrame>
            <p:nvGraphicFramePr>
              <p:cNvPr id="17" name="Chart 16"/>
              <p:cNvGraphicFramePr/>
              <p:nvPr/>
            </p:nvGraphicFramePr>
            <p:xfrm>
              <a:off x="1066800" y="838200"/>
              <a:ext cx="2819400" cy="3048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8" name="TextBox 17"/>
              <p:cNvSpPr txBox="1"/>
              <p:nvPr/>
            </p:nvSpPr>
            <p:spPr>
              <a:xfrm>
                <a:off x="2133600" y="561201"/>
                <a:ext cx="9589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MCF-7 cells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133600" y="914400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**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TextBox 5"/>
              <p:cNvSpPr txBox="1">
                <a:spLocks noChangeArrowheads="1"/>
              </p:cNvSpPr>
              <p:nvPr/>
            </p:nvSpPr>
            <p:spPr bwMode="auto">
              <a:xfrm rot="16200000">
                <a:off x="262918" y="1718282"/>
                <a:ext cx="1447832" cy="2972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Relative pS2 levels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228600" y="533400"/>
              <a:ext cx="7873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Figure S2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28600" y="914400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048000" y="866001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791200" y="914400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5867400" y="929610"/>
              <a:ext cx="2655986" cy="3642390"/>
              <a:chOff x="5992714" y="929610"/>
              <a:chExt cx="2655986" cy="3642390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6893138" y="929610"/>
                <a:ext cx="1031662" cy="289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MCF-7:PF cells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5992714" y="1294316"/>
                <a:ext cx="2655986" cy="3277684"/>
                <a:chOff x="3287614" y="3123563"/>
                <a:chExt cx="2655986" cy="3352800"/>
              </a:xfrm>
            </p:grpSpPr>
            <p:sp>
              <p:nvSpPr>
                <p:cNvPr id="27" name="TextBox 5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2672788" y="4206068"/>
                  <a:ext cx="1485337" cy="2556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Relative pS2 levels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graphicFrame>
              <p:nvGraphicFramePr>
                <p:cNvPr id="28" name="Chart 27"/>
                <p:cNvGraphicFramePr/>
                <p:nvPr/>
              </p:nvGraphicFramePr>
              <p:xfrm>
                <a:off x="3467100" y="3123563"/>
                <a:ext cx="2476500" cy="33528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sp>
              <p:nvSpPr>
                <p:cNvPr id="29" name="TextBox 28"/>
                <p:cNvSpPr txBox="1"/>
                <p:nvPr/>
              </p:nvSpPr>
              <p:spPr>
                <a:xfrm>
                  <a:off x="4958090" y="4604543"/>
                  <a:ext cx="26161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*</a:t>
                  </a:r>
                  <a:endParaRPr lang="en-US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4457700" y="3123563"/>
                  <a:ext cx="26161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itchFamily="18" charset="0"/>
                      <a:cs typeface="Times New Roman" pitchFamily="18" charset="0"/>
                    </a:rPr>
                    <a:t>*</a:t>
                  </a:r>
                  <a:endParaRPr lang="en-US" sz="12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124200" y="2209800"/>
            <a:ext cx="2822726" cy="1905000"/>
            <a:chOff x="3886200" y="1066800"/>
            <a:chExt cx="2822726" cy="1905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86200" y="1387297"/>
              <a:ext cx="1828800" cy="44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86200" y="1981200"/>
              <a:ext cx="1828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86200" y="2590800"/>
              <a:ext cx="18288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3962400" y="1066800"/>
              <a:ext cx="17668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con      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     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US" sz="12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     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4-OHT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715000" y="2667000"/>
              <a:ext cx="65434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β-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actin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15000" y="2057400"/>
              <a:ext cx="9621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p-c-Jun </a:t>
              </a:r>
              <a:r>
                <a:rPr lang="en-US" sz="1200" baseline="30000" dirty="0" smtClean="0">
                  <a:latin typeface="Times New Roman" pitchFamily="18" charset="0"/>
                  <a:cs typeface="Times New Roman" pitchFamily="18" charset="0"/>
                </a:rPr>
                <a:t>Ser63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sz="12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715000" y="1447800"/>
              <a:ext cx="9939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p-c-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Fos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200" baseline="30000" dirty="0" smtClean="0">
                  <a:latin typeface="Times New Roman" pitchFamily="18" charset="0"/>
                  <a:cs typeface="Times New Roman" pitchFamily="18" charset="0"/>
                </a:rPr>
                <a:t>Ser 32</a:t>
              </a:r>
              <a:endParaRPr lang="en-US" sz="12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057400" y="990600"/>
            <a:ext cx="787395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S3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638800" y="609600"/>
            <a:ext cx="2980103" cy="1600200"/>
            <a:chOff x="5562600" y="2438400"/>
            <a:chExt cx="2980103" cy="1600200"/>
          </a:xfrm>
        </p:grpSpPr>
        <p:grpSp>
          <p:nvGrpSpPr>
            <p:cNvPr id="3" name="Group 71"/>
            <p:cNvGrpSpPr/>
            <p:nvPr/>
          </p:nvGrpSpPr>
          <p:grpSpPr>
            <a:xfrm>
              <a:off x="5562600" y="2438400"/>
              <a:ext cx="1852224" cy="505599"/>
              <a:chOff x="5486400" y="511629"/>
              <a:chExt cx="1852224" cy="505599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6070328" y="511629"/>
                <a:ext cx="12682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-       +       -       +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070328" y="740229"/>
                <a:ext cx="12682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-       -       +       +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638800" y="740229"/>
                <a:ext cx="4315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PP2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486400" y="511629"/>
                <a:ext cx="6286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4-OHT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7467600" y="3304401"/>
              <a:ext cx="9375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p-FAK </a:t>
              </a:r>
              <a:r>
                <a:rPr lang="en-US" sz="1200" baseline="30000" dirty="0" smtClean="0">
                  <a:latin typeface="Times New Roman" pitchFamily="18" charset="0"/>
                  <a:cs typeface="Times New Roman" pitchFamily="18" charset="0"/>
                </a:rPr>
                <a:t>Tyr397</a:t>
              </a:r>
              <a:endParaRPr lang="en-US" sz="12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467600" y="2971800"/>
              <a:ext cx="10751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p-STAT3 </a:t>
              </a:r>
              <a:r>
                <a:rPr lang="en-US" sz="1200" baseline="30000" dirty="0" smtClean="0">
                  <a:latin typeface="Times New Roman" pitchFamily="18" charset="0"/>
                  <a:cs typeface="Times New Roman" pitchFamily="18" charset="0"/>
                </a:rPr>
                <a:t>Tyr705</a:t>
              </a:r>
              <a:endParaRPr lang="en-US" sz="12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96000" y="2947792"/>
              <a:ext cx="1371600" cy="328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96000" y="3352800"/>
              <a:ext cx="13716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096000" y="3733800"/>
              <a:ext cx="13716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7467600" y="3685401"/>
              <a:ext cx="65434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β-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actin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352800" y="3048000"/>
            <a:ext cx="2667001" cy="3352800"/>
            <a:chOff x="1371600" y="1447800"/>
            <a:chExt cx="2819401" cy="3352800"/>
          </a:xfrm>
        </p:grpSpPr>
        <p:graphicFrame>
          <p:nvGraphicFramePr>
            <p:cNvPr id="17" name="Chart 16"/>
            <p:cNvGraphicFramePr/>
            <p:nvPr/>
          </p:nvGraphicFramePr>
          <p:xfrm>
            <a:off x="1639118" y="1447800"/>
            <a:ext cx="2551883" cy="3352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8" name="TextBox 5"/>
            <p:cNvSpPr txBox="1">
              <a:spLocks noChangeArrowheads="1"/>
            </p:cNvSpPr>
            <p:nvPr/>
          </p:nvSpPr>
          <p:spPr bwMode="auto">
            <a:xfrm rot="16200000">
              <a:off x="511033" y="2460767"/>
              <a:ext cx="199813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DNA </a:t>
              </a:r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content </a:t>
              </a:r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(% of control)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667000" y="1600200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657600" y="1856601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390526" y="637401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105400" y="637401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466726" y="2694801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1000" y="332601"/>
            <a:ext cx="858377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S4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0" name="Group 71"/>
          <p:cNvGrpSpPr/>
          <p:nvPr/>
        </p:nvGrpSpPr>
        <p:grpSpPr>
          <a:xfrm>
            <a:off x="990601" y="685800"/>
            <a:ext cx="3962399" cy="1981200"/>
            <a:chOff x="2286000" y="3886200"/>
            <a:chExt cx="4492341" cy="1981200"/>
          </a:xfrm>
        </p:grpSpPr>
        <p:pic>
          <p:nvPicPr>
            <p:cNvPr id="33" name="Picture 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876801" y="5334000"/>
              <a:ext cx="1143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286000" y="4953000"/>
              <a:ext cx="1143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286000" y="5334000"/>
              <a:ext cx="1143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Box 52"/>
            <p:cNvSpPr txBox="1">
              <a:spLocks noChangeArrowheads="1"/>
            </p:cNvSpPr>
            <p:nvPr/>
          </p:nvSpPr>
          <p:spPr bwMode="auto">
            <a:xfrm>
              <a:off x="2464102" y="5590401"/>
              <a:ext cx="85859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CD-73</a:t>
              </a:r>
            </a:p>
          </p:txBody>
        </p:sp>
        <p:sp>
          <p:nvSpPr>
            <p:cNvPr id="39" name="TextBox 91"/>
            <p:cNvSpPr txBox="1">
              <a:spLocks noChangeArrowheads="1"/>
            </p:cNvSpPr>
            <p:nvPr/>
          </p:nvSpPr>
          <p:spPr bwMode="auto">
            <a:xfrm rot="18289488">
              <a:off x="2271095" y="4441744"/>
              <a:ext cx="94128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MCF-7:5C 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91"/>
            <p:cNvSpPr txBox="1">
              <a:spLocks noChangeArrowheads="1"/>
            </p:cNvSpPr>
            <p:nvPr/>
          </p:nvSpPr>
          <p:spPr bwMode="auto">
            <a:xfrm rot="18289488">
              <a:off x="2807718" y="4441744"/>
              <a:ext cx="9371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MCF-7:PF 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2667000" y="4191000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97"/>
            <p:cNvSpPr txBox="1">
              <a:spLocks noChangeArrowheads="1"/>
            </p:cNvSpPr>
            <p:nvPr/>
          </p:nvSpPr>
          <p:spPr bwMode="auto">
            <a:xfrm>
              <a:off x="2397434" y="3886200"/>
              <a:ext cx="141256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Plasma membrane</a:t>
              </a:r>
            </a:p>
          </p:txBody>
        </p:sp>
        <p:pic>
          <p:nvPicPr>
            <p:cNvPr id="43" name="Picture 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581400" y="4953000"/>
              <a:ext cx="1143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7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581400" y="5334000"/>
              <a:ext cx="1143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Box 52"/>
            <p:cNvSpPr txBox="1">
              <a:spLocks noChangeArrowheads="1"/>
            </p:cNvSpPr>
            <p:nvPr/>
          </p:nvSpPr>
          <p:spPr bwMode="auto">
            <a:xfrm>
              <a:off x="3791022" y="5590401"/>
              <a:ext cx="82754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LDH-A</a:t>
              </a:r>
            </a:p>
          </p:txBody>
        </p:sp>
        <p:sp>
          <p:nvSpPr>
            <p:cNvPr id="46" name="TextBox 91"/>
            <p:cNvSpPr txBox="1">
              <a:spLocks noChangeArrowheads="1"/>
            </p:cNvSpPr>
            <p:nvPr/>
          </p:nvSpPr>
          <p:spPr bwMode="auto">
            <a:xfrm rot="18289488">
              <a:off x="3569422" y="4425257"/>
              <a:ext cx="94128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MCF-7:5C 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TextBox 91"/>
            <p:cNvSpPr txBox="1">
              <a:spLocks noChangeArrowheads="1"/>
            </p:cNvSpPr>
            <p:nvPr/>
          </p:nvSpPr>
          <p:spPr bwMode="auto">
            <a:xfrm rot="18289488">
              <a:off x="4103702" y="4440061"/>
              <a:ext cx="9371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MCF-7:PF 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4038600" y="4191000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98"/>
            <p:cNvSpPr txBox="1">
              <a:spLocks noChangeArrowheads="1"/>
            </p:cNvSpPr>
            <p:nvPr/>
          </p:nvSpPr>
          <p:spPr bwMode="auto">
            <a:xfrm>
              <a:off x="4038600" y="3886200"/>
              <a:ext cx="89319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Cytoplasm</a:t>
              </a:r>
            </a:p>
          </p:txBody>
        </p:sp>
        <p:sp>
          <p:nvSpPr>
            <p:cNvPr id="50" name="TextBox 91"/>
            <p:cNvSpPr txBox="1">
              <a:spLocks noChangeArrowheads="1"/>
            </p:cNvSpPr>
            <p:nvPr/>
          </p:nvSpPr>
          <p:spPr bwMode="auto">
            <a:xfrm rot="18289488">
              <a:off x="4864822" y="4425257"/>
              <a:ext cx="94128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MCF-7:5C 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Box 91"/>
            <p:cNvSpPr txBox="1">
              <a:spLocks noChangeArrowheads="1"/>
            </p:cNvSpPr>
            <p:nvPr/>
          </p:nvSpPr>
          <p:spPr bwMode="auto">
            <a:xfrm rot="18289488">
              <a:off x="5475302" y="4440059"/>
              <a:ext cx="9371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MCF-7:PF 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5334000" y="4191000"/>
              <a:ext cx="914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99"/>
            <p:cNvSpPr txBox="1">
              <a:spLocks noChangeArrowheads="1"/>
            </p:cNvSpPr>
            <p:nvPr/>
          </p:nvSpPr>
          <p:spPr bwMode="auto">
            <a:xfrm>
              <a:off x="5410200" y="3886200"/>
              <a:ext cx="70564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Nucleus</a:t>
              </a:r>
            </a:p>
          </p:txBody>
        </p:sp>
        <p:sp>
          <p:nvSpPr>
            <p:cNvPr id="54" name="TextBox 100"/>
            <p:cNvSpPr txBox="1">
              <a:spLocks noChangeArrowheads="1"/>
            </p:cNvSpPr>
            <p:nvPr/>
          </p:nvSpPr>
          <p:spPr bwMode="auto">
            <a:xfrm>
              <a:off x="6019800" y="4980801"/>
              <a:ext cx="48442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ER</a:t>
              </a:r>
              <a:r>
                <a:rPr lang="el-GR" sz="1200" b="1" dirty="0">
                  <a:latin typeface="Times New Roman" pitchFamily="18" charset="0"/>
                  <a:cs typeface="Times New Roman" pitchFamily="18" charset="0"/>
                </a:rPr>
                <a:t>α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101"/>
            <p:cNvSpPr txBox="1">
              <a:spLocks noChangeArrowheads="1"/>
            </p:cNvSpPr>
            <p:nvPr/>
          </p:nvSpPr>
          <p:spPr bwMode="auto">
            <a:xfrm>
              <a:off x="6019800" y="5361801"/>
              <a:ext cx="75854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Markers</a:t>
              </a:r>
            </a:p>
          </p:txBody>
        </p:sp>
        <p:sp>
          <p:nvSpPr>
            <p:cNvPr id="56" name="TextBox 52"/>
            <p:cNvSpPr txBox="1">
              <a:spLocks noChangeArrowheads="1"/>
            </p:cNvSpPr>
            <p:nvPr/>
          </p:nvSpPr>
          <p:spPr bwMode="auto">
            <a:xfrm>
              <a:off x="4921937" y="5590401"/>
              <a:ext cx="107888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1200" b="1" dirty="0" err="1">
                  <a:latin typeface="Times New Roman" pitchFamily="18" charset="0"/>
                  <a:cs typeface="Times New Roman" pitchFamily="18" charset="0"/>
                </a:rPr>
                <a:t>Lamin</a:t>
              </a:r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-A/C</a:t>
              </a:r>
            </a:p>
          </p:txBody>
        </p:sp>
        <p:pic>
          <p:nvPicPr>
            <p:cNvPr id="57" name="Picture 3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876800" y="4953001"/>
              <a:ext cx="1143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8" name="Text Box 4"/>
          <p:cNvSpPr txBox="1">
            <a:spLocks noChangeArrowheads="1"/>
          </p:cNvSpPr>
          <p:nvPr/>
        </p:nvSpPr>
        <p:spPr bwMode="auto">
          <a:xfrm>
            <a:off x="2895600" y="274320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Text Box 4"/>
          <p:cNvSpPr txBox="1">
            <a:spLocks noChangeArrowheads="1"/>
          </p:cNvSpPr>
          <p:nvPr/>
        </p:nvSpPr>
        <p:spPr bwMode="auto">
          <a:xfrm>
            <a:off x="5791200" y="266700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457200" y="2971800"/>
            <a:ext cx="2607416" cy="3505200"/>
            <a:chOff x="4733319" y="1600200"/>
            <a:chExt cx="2962881" cy="3352800"/>
          </a:xfrm>
        </p:grpSpPr>
        <p:graphicFrame>
          <p:nvGraphicFramePr>
            <p:cNvPr id="73" name="Chart 72"/>
            <p:cNvGraphicFramePr/>
            <p:nvPr/>
          </p:nvGraphicFramePr>
          <p:xfrm>
            <a:off x="4953000" y="1600200"/>
            <a:ext cx="2743200" cy="3352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  <p:sp>
          <p:nvSpPr>
            <p:cNvPr id="74" name="TextBox 73"/>
            <p:cNvSpPr txBox="1">
              <a:spLocks noChangeArrowheads="1"/>
            </p:cNvSpPr>
            <p:nvPr/>
          </p:nvSpPr>
          <p:spPr bwMode="auto">
            <a:xfrm rot="16200000">
              <a:off x="3891633" y="2587659"/>
              <a:ext cx="1998134" cy="314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DNA </a:t>
              </a:r>
              <a:r>
                <a:rPr lang="en-US" sz="1000" b="1" dirty="0" smtClean="0">
                  <a:latin typeface="Times New Roman" pitchFamily="18" charset="0"/>
                  <a:cs typeface="Times New Roman" pitchFamily="18" charset="0"/>
                </a:rPr>
                <a:t>content</a:t>
              </a:r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(% of control)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019800" y="1752600"/>
              <a:ext cx="338554" cy="2649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096000" y="3124200"/>
            <a:ext cx="2590800" cy="3505200"/>
            <a:chOff x="5029200" y="1981200"/>
            <a:chExt cx="2590800" cy="3505200"/>
          </a:xfrm>
        </p:grpSpPr>
        <p:sp>
          <p:nvSpPr>
            <p:cNvPr id="76" name="TextBox 5"/>
            <p:cNvSpPr txBox="1">
              <a:spLocks noChangeArrowheads="1"/>
            </p:cNvSpPr>
            <p:nvPr/>
          </p:nvSpPr>
          <p:spPr bwMode="auto">
            <a:xfrm rot="16200000">
              <a:off x="4125852" y="2960748"/>
              <a:ext cx="2018608" cy="211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DNA </a:t>
              </a:r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content </a:t>
              </a:r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(% of control)</a:t>
              </a:r>
            </a:p>
          </p:txBody>
        </p:sp>
        <p:graphicFrame>
          <p:nvGraphicFramePr>
            <p:cNvPr id="77" name="Chart 76"/>
            <p:cNvGraphicFramePr>
              <a:graphicFrameLocks/>
            </p:cNvGraphicFramePr>
            <p:nvPr/>
          </p:nvGraphicFramePr>
          <p:xfrm>
            <a:off x="5257800" y="1981200"/>
            <a:ext cx="2362200" cy="3505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4"/>
            </a:graphicData>
          </a:graphic>
        </p:graphicFrame>
        <p:sp>
          <p:nvSpPr>
            <p:cNvPr id="78" name="TextBox 77"/>
            <p:cNvSpPr txBox="1"/>
            <p:nvPr/>
          </p:nvSpPr>
          <p:spPr>
            <a:xfrm>
              <a:off x="6192597" y="2070100"/>
              <a:ext cx="259003" cy="279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637097" y="3733800"/>
              <a:ext cx="259003" cy="279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7086600" y="2590800"/>
              <a:ext cx="259003" cy="279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**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24000" y="1219200"/>
            <a:ext cx="858377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S5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667000" y="2209800"/>
            <a:ext cx="3318520" cy="1054100"/>
            <a:chOff x="2438400" y="3289300"/>
            <a:chExt cx="3318520" cy="105410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4876800" y="3962400"/>
              <a:ext cx="88012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>
                <a:buFont typeface="Wingdings" pitchFamily="2" charset="2"/>
                <a:buNone/>
              </a:pPr>
              <a:r>
                <a:rPr lang="en-US" sz="1200" b="0" dirty="0" smtClean="0">
                  <a:latin typeface="Times New Roman" charset="0"/>
                </a:rPr>
                <a:t>IB:IGF1-R</a:t>
              </a:r>
              <a:r>
                <a:rPr lang="el-GR" sz="1200" b="0" dirty="0" smtClean="0">
                  <a:latin typeface="Times New Roman" charset="0"/>
                </a:rPr>
                <a:t>β</a:t>
              </a:r>
              <a:endParaRPr lang="en-US" sz="1200" b="0" dirty="0">
                <a:latin typeface="Times New Roman" charset="0"/>
                <a:sym typeface="Symbol" pitchFamily="18" charset="2"/>
              </a:endParaRPr>
            </a:p>
          </p:txBody>
        </p:sp>
        <p:sp>
          <p:nvSpPr>
            <p:cNvPr id="6" name="Line 13"/>
            <p:cNvSpPr>
              <a:spLocks noChangeShapeType="1"/>
            </p:cNvSpPr>
            <p:nvPr/>
          </p:nvSpPr>
          <p:spPr bwMode="auto">
            <a:xfrm>
              <a:off x="3352800" y="3581400"/>
              <a:ext cx="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/>
            <a:lstStyle/>
            <a:p>
              <a:endParaRPr lang="en-US"/>
            </a:p>
          </p:txBody>
        </p:sp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2438400" y="3733800"/>
              <a:ext cx="88012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>
                <a:buFont typeface="Wingdings" pitchFamily="2" charset="2"/>
                <a:buNone/>
              </a:pPr>
              <a:r>
                <a:rPr lang="en-US" sz="1200" b="0" dirty="0" smtClean="0">
                  <a:latin typeface="Times New Roman" charset="0"/>
                </a:rPr>
                <a:t>IP:IGF1-R</a:t>
              </a:r>
              <a:r>
                <a:rPr lang="el-GR" sz="1200" b="0" dirty="0" smtClean="0">
                  <a:latin typeface="Times New Roman" charset="0"/>
                </a:rPr>
                <a:t>β</a:t>
              </a:r>
              <a:endParaRPr lang="en-US" sz="1200" b="0" dirty="0">
                <a:latin typeface="Times New Roman" charset="0"/>
                <a:sym typeface="Symbol" pitchFamily="18" charset="2"/>
              </a:endParaRPr>
            </a:p>
          </p:txBody>
        </p:sp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4876800" y="3505200"/>
              <a:ext cx="88012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>
                <a:buFont typeface="Wingdings" pitchFamily="2" charset="2"/>
                <a:buNone/>
              </a:pPr>
              <a:r>
                <a:rPr lang="en-US" sz="1200" b="0" dirty="0" smtClean="0">
                  <a:latin typeface="Times New Roman" charset="0"/>
                </a:rPr>
                <a:t>IB: 4G10</a:t>
              </a:r>
              <a:endParaRPr lang="en-US" sz="1200" b="0" dirty="0">
                <a:latin typeface="Times New Roman" charset="0"/>
                <a:sym typeface="Symbol" pitchFamily="18" charset="2"/>
              </a:endParaRPr>
            </a:p>
          </p:txBody>
        </p:sp>
        <p:sp>
          <p:nvSpPr>
            <p:cNvPr id="9" name="Rectangle 17"/>
            <p:cNvSpPr>
              <a:spLocks noChangeArrowheads="1"/>
            </p:cNvSpPr>
            <p:nvPr/>
          </p:nvSpPr>
          <p:spPr bwMode="auto">
            <a:xfrm>
              <a:off x="3505200" y="3289300"/>
              <a:ext cx="129540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 marL="342900" indent="-342900">
                <a:buFont typeface="Wingdings" pitchFamily="2" charset="2"/>
                <a:buNone/>
              </a:pPr>
              <a:r>
                <a:rPr lang="en-US" sz="1200" b="0" dirty="0" smtClean="0">
                  <a:latin typeface="Times New Roman" pitchFamily="18" charset="0"/>
                  <a:cs typeface="Times New Roman" pitchFamily="18" charset="0"/>
                </a:rPr>
                <a:t>con              PP2	</a:t>
              </a:r>
              <a:endParaRPr lang="en-US" sz="1200" b="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29000" y="3536341"/>
              <a:ext cx="1447800" cy="349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29000" y="3962400"/>
              <a:ext cx="14478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22424</TotalTime>
  <Words>148</Words>
  <Application>Microsoft Office PowerPoint</Application>
  <PresentationFormat>On-screen Show (4:3)</PresentationFormat>
  <Paragraphs>91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pf89</dc:creator>
  <cp:lastModifiedBy>pf89</cp:lastModifiedBy>
  <cp:revision>625</cp:revision>
  <dcterms:created xsi:type="dcterms:W3CDTF">2012-01-03T15:52:41Z</dcterms:created>
  <dcterms:modified xsi:type="dcterms:W3CDTF">2014-06-26T18:50:29Z</dcterms:modified>
</cp:coreProperties>
</file>