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704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2580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881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608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2818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665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32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9616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378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310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588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664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80EFB-154B-468F-8506-8984F1445479}" type="datetimeFigureOut">
              <a:rPr kumimoji="1" lang="ja-JP" altLang="en-US" smtClean="0"/>
              <a:pPr/>
              <a:t>2014/2/14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76B06-8472-40E0-BDD2-5C6ED1C172C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761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01331" y="116632"/>
            <a:ext cx="87484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400" b="1" dirty="0" smtClean="0">
                <a:cs typeface="Times New Roman" pitchFamily="18" charset="0"/>
              </a:rPr>
              <a:t>Supplementary </a:t>
            </a:r>
            <a:r>
              <a:rPr lang="en-GB" altLang="ja-JP" sz="1400" b="1" dirty="0">
                <a:cs typeface="Times New Roman" pitchFamily="18" charset="0"/>
              </a:rPr>
              <a:t>Figure </a:t>
            </a:r>
            <a:r>
              <a:rPr lang="en-GB" altLang="ja-JP" sz="1400" b="1" dirty="0" smtClean="0">
                <a:cs typeface="Times New Roman" pitchFamily="18" charset="0"/>
              </a:rPr>
              <a:t>2.</a:t>
            </a:r>
            <a:r>
              <a:rPr lang="en-GB" altLang="ja-JP" sz="1400" dirty="0" smtClean="0">
                <a:cs typeface="Times New Roman" pitchFamily="18" charset="0"/>
              </a:rPr>
              <a:t> </a:t>
            </a:r>
            <a:r>
              <a:rPr lang="en-GB" altLang="ja-JP" sz="1400" dirty="0">
                <a:cs typeface="Times New Roman" pitchFamily="18" charset="0"/>
              </a:rPr>
              <a:t>Known pedigree information for some Japanese sweet potato cultivars. *: The genetic relationships among cultivars agreed well with the phylogenetic tree (Fig. </a:t>
            </a:r>
            <a:r>
              <a:rPr lang="en-GB" altLang="ja-JP" sz="1400" smtClean="0">
                <a:cs typeface="Times New Roman" pitchFamily="18" charset="0"/>
              </a:rPr>
              <a:t>5). </a:t>
            </a:r>
            <a:r>
              <a:rPr lang="en-GB" altLang="ja-JP" sz="1400" dirty="0">
                <a:cs typeface="Times New Roman" pitchFamily="18" charset="0"/>
              </a:rPr>
              <a:t>The cultivar shown in italics was not used for </a:t>
            </a:r>
            <a:r>
              <a:rPr lang="en-GB" altLang="ja-JP" sz="1400" dirty="0" err="1">
                <a:cs typeface="Times New Roman" pitchFamily="18" charset="0"/>
              </a:rPr>
              <a:t>MiSeq</a:t>
            </a:r>
            <a:r>
              <a:rPr lang="en-GB" altLang="ja-JP" sz="1400" dirty="0">
                <a:cs typeface="Times New Roman" pitchFamily="18" charset="0"/>
              </a:rPr>
              <a:t> sequencing in this study.</a:t>
            </a:r>
            <a:endParaRPr kumimoji="1" lang="en-GB" altLang="ja-JP" sz="1400" dirty="0">
              <a:cs typeface="Times New Roman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68834" y="1229124"/>
            <a:ext cx="1326902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GB" altLang="ja-JP" sz="1400" dirty="0" smtClean="0"/>
              <a:t>Kyusyu109gou*</a:t>
            </a:r>
            <a:endParaRPr kumimoji="1" lang="en-GB" altLang="ja-JP" sz="1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71800" y="1540753"/>
            <a:ext cx="1203856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err="1" smtClean="0"/>
              <a:t>Ayamurasaki</a:t>
            </a:r>
            <a:r>
              <a:rPr lang="en-GB" altLang="ja-JP" sz="1400" dirty="0" smtClean="0"/>
              <a:t>*</a:t>
            </a:r>
            <a:endParaRPr kumimoji="1" lang="en-GB" altLang="ja-JP" sz="1400" dirty="0"/>
          </a:p>
        </p:txBody>
      </p:sp>
      <p:cxnSp>
        <p:nvCxnSpPr>
          <p:cNvPr id="7" name="カギ線コネクタ 6"/>
          <p:cNvCxnSpPr>
            <a:endCxn id="5" idx="1"/>
          </p:cNvCxnSpPr>
          <p:nvPr/>
        </p:nvCxnSpPr>
        <p:spPr>
          <a:xfrm>
            <a:off x="2208734" y="1383012"/>
            <a:ext cx="563066" cy="3116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4577675" y="1836006"/>
            <a:ext cx="1207575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err="1" smtClean="0"/>
              <a:t>Akemurasaki</a:t>
            </a:r>
            <a:r>
              <a:rPr lang="en-GB" altLang="ja-JP" sz="1400" dirty="0" smtClean="0"/>
              <a:t>*</a:t>
            </a:r>
            <a:endParaRPr kumimoji="1" lang="en-GB" altLang="ja-JP" sz="1400" dirty="0"/>
          </a:p>
        </p:txBody>
      </p:sp>
      <p:cxnSp>
        <p:nvCxnSpPr>
          <p:cNvPr id="10" name="カギ線コネクタ 9"/>
          <p:cNvCxnSpPr/>
          <p:nvPr/>
        </p:nvCxnSpPr>
        <p:spPr>
          <a:xfrm>
            <a:off x="4014609" y="1691227"/>
            <a:ext cx="563066" cy="3116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カギ線コネクタ 10"/>
          <p:cNvCxnSpPr/>
          <p:nvPr/>
        </p:nvCxnSpPr>
        <p:spPr>
          <a:xfrm flipV="1">
            <a:off x="4025495" y="2012438"/>
            <a:ext cx="550068" cy="2644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974081" y="2113111"/>
            <a:ext cx="1017843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smtClean="0"/>
              <a:t>Kyukei174*</a:t>
            </a:r>
            <a:endParaRPr kumimoji="1" lang="en-GB" altLang="ja-JP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67544" y="908720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GB" altLang="ja-JP" dirty="0" smtClean="0"/>
              <a:t>(A)</a:t>
            </a:r>
            <a:endParaRPr kumimoji="1" lang="en-GB" altLang="ja-JP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88954" y="3049215"/>
            <a:ext cx="1439368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err="1" smtClean="0"/>
              <a:t>Murasakimasari</a:t>
            </a:r>
            <a:r>
              <a:rPr lang="en-GB" altLang="ja-JP" sz="1400" dirty="0" smtClean="0"/>
              <a:t>*</a:t>
            </a:r>
            <a:endParaRPr kumimoji="1" lang="en-GB" altLang="ja-JP" sz="14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639982" y="3378865"/>
            <a:ext cx="1326902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smtClean="0"/>
              <a:t>Kyusyu166gou*</a:t>
            </a:r>
            <a:endParaRPr kumimoji="1" lang="en-GB" altLang="ja-JP" sz="1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03146" y="2605000"/>
            <a:ext cx="45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GB" altLang="ja-JP" dirty="0" smtClean="0"/>
              <a:t>(B)</a:t>
            </a:r>
            <a:endParaRPr kumimoji="1" lang="en-GB" altLang="ja-JP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39552" y="429309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GB" altLang="ja-JP" dirty="0" smtClean="0"/>
              <a:t>(C)</a:t>
            </a:r>
            <a:endParaRPr kumimoji="1" lang="en-GB" altLang="ja-JP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71600" y="4489375"/>
            <a:ext cx="1132554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err="1" smtClean="0"/>
              <a:t>Shiroyutaka</a:t>
            </a:r>
            <a:r>
              <a:rPr lang="en-GB" altLang="ja-JP" sz="1400" dirty="0" smtClean="0"/>
              <a:t>*</a:t>
            </a:r>
            <a:endParaRPr kumimoji="1" lang="en-GB" altLang="ja-JP" sz="14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723109" y="4810065"/>
            <a:ext cx="746999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GB" altLang="ja-JP" sz="1400" dirty="0" err="1" smtClean="0"/>
              <a:t>Jeyred</a:t>
            </a:r>
            <a:r>
              <a:rPr kumimoji="1" lang="en-GB" altLang="ja-JP" sz="1400" dirty="0" smtClean="0"/>
              <a:t>*</a:t>
            </a:r>
            <a:endParaRPr kumimoji="1" lang="en-GB" altLang="ja-JP" sz="1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39552" y="5291916"/>
            <a:ext cx="468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GB" altLang="ja-JP" dirty="0" smtClean="0"/>
              <a:t>(D)</a:t>
            </a:r>
            <a:endParaRPr kumimoji="1" lang="en-GB" altLang="ja-JP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71600" y="5569495"/>
            <a:ext cx="1886863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err="1" smtClean="0"/>
              <a:t>Tanegashimamurasaki</a:t>
            </a:r>
            <a:r>
              <a:rPr lang="en-GB" altLang="ja-JP" sz="1400" dirty="0" smtClean="0"/>
              <a:t>*</a:t>
            </a:r>
            <a:endParaRPr kumimoji="1" lang="en-GB" altLang="ja-JP" sz="1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461122" y="5877272"/>
            <a:ext cx="1326902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smtClean="0"/>
              <a:t>Kyusyu137gou*</a:t>
            </a:r>
            <a:endParaRPr kumimoji="1" lang="en-GB" altLang="ja-JP" sz="1400" dirty="0"/>
          </a:p>
        </p:txBody>
      </p:sp>
      <p:cxnSp>
        <p:nvCxnSpPr>
          <p:cNvPr id="28" name="カギ線コネクタ 27"/>
          <p:cNvCxnSpPr/>
          <p:nvPr/>
        </p:nvCxnSpPr>
        <p:spPr>
          <a:xfrm>
            <a:off x="4070470" y="3222328"/>
            <a:ext cx="563066" cy="3116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カギ線コネクタ 28"/>
          <p:cNvCxnSpPr/>
          <p:nvPr/>
        </p:nvCxnSpPr>
        <p:spPr>
          <a:xfrm flipV="1">
            <a:off x="4081356" y="3543539"/>
            <a:ext cx="550068" cy="2644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2787749" y="3664970"/>
            <a:ext cx="1256691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i="1" dirty="0" smtClean="0"/>
              <a:t>Kyukei98180-1</a:t>
            </a:r>
            <a:endParaRPr kumimoji="1" lang="en-GB" altLang="ja-JP" sz="1400" i="1" dirty="0"/>
          </a:p>
        </p:txBody>
      </p:sp>
      <p:cxnSp>
        <p:nvCxnSpPr>
          <p:cNvPr id="31" name="カギ線コネクタ 30"/>
          <p:cNvCxnSpPr/>
          <p:nvPr/>
        </p:nvCxnSpPr>
        <p:spPr>
          <a:xfrm>
            <a:off x="2147045" y="4653136"/>
            <a:ext cx="563066" cy="3116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カギ線コネクタ 31"/>
          <p:cNvCxnSpPr/>
          <p:nvPr/>
        </p:nvCxnSpPr>
        <p:spPr>
          <a:xfrm flipV="1">
            <a:off x="2157931" y="4974347"/>
            <a:ext cx="550068" cy="2644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1552738" y="5076325"/>
            <a:ext cx="570990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i="1" dirty="0" smtClean="0"/>
              <a:t>86J-6</a:t>
            </a:r>
            <a:endParaRPr kumimoji="1" lang="en-GB" altLang="ja-JP" sz="1400" i="1" dirty="0"/>
          </a:p>
        </p:txBody>
      </p:sp>
      <p:cxnSp>
        <p:nvCxnSpPr>
          <p:cNvPr id="34" name="カギ線コネクタ 33"/>
          <p:cNvCxnSpPr/>
          <p:nvPr/>
        </p:nvCxnSpPr>
        <p:spPr>
          <a:xfrm>
            <a:off x="2872445" y="5733256"/>
            <a:ext cx="563066" cy="3116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カギ線コネクタ 34"/>
          <p:cNvCxnSpPr/>
          <p:nvPr/>
        </p:nvCxnSpPr>
        <p:spPr>
          <a:xfrm flipV="1">
            <a:off x="2883331" y="6054467"/>
            <a:ext cx="550068" cy="2644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1834552" y="6165012"/>
            <a:ext cx="1017843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GB" altLang="ja-JP" sz="1400" dirty="0" smtClean="0"/>
              <a:t>Kyukei165*</a:t>
            </a:r>
            <a:endParaRPr kumimoji="1" lang="en-GB" altLang="ja-JP" sz="1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298837" y="5569495"/>
            <a:ext cx="1521635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err="1" smtClean="0"/>
              <a:t>Purplesweetroad</a:t>
            </a:r>
            <a:r>
              <a:rPr lang="en-GB" altLang="ja-JP" sz="1400" dirty="0" smtClean="0"/>
              <a:t>*</a:t>
            </a:r>
            <a:endParaRPr kumimoji="1" lang="en-GB" altLang="ja-JP" sz="14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418336" y="5239148"/>
            <a:ext cx="1326902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GB" altLang="ja-JP" sz="1400" dirty="0" smtClean="0"/>
              <a:t>Kyusyu119gou*</a:t>
            </a:r>
            <a:endParaRPr kumimoji="1" lang="en-GB" altLang="ja-JP" sz="1400" dirty="0"/>
          </a:p>
        </p:txBody>
      </p:sp>
      <p:cxnSp>
        <p:nvCxnSpPr>
          <p:cNvPr id="39" name="カギ線コネクタ 38"/>
          <p:cNvCxnSpPr/>
          <p:nvPr/>
        </p:nvCxnSpPr>
        <p:spPr>
          <a:xfrm>
            <a:off x="6745238" y="5435989"/>
            <a:ext cx="563066" cy="3116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5299870" y="469378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GB" altLang="ja-JP" dirty="0" smtClean="0"/>
              <a:t>(E)</a:t>
            </a:r>
            <a:endParaRPr kumimoji="1" lang="en-GB" altLang="ja-JP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899592" y="2780928"/>
            <a:ext cx="1132554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altLang="ja-JP" sz="1400" dirty="0" err="1" smtClean="0"/>
              <a:t>Shiroyutaka</a:t>
            </a:r>
            <a:r>
              <a:rPr lang="en-GB" altLang="ja-JP" sz="1400" dirty="0" smtClean="0"/>
              <a:t>*</a:t>
            </a:r>
            <a:endParaRPr kumimoji="1" lang="en-GB" altLang="ja-JP" sz="1400" dirty="0"/>
          </a:p>
        </p:txBody>
      </p:sp>
      <p:cxnSp>
        <p:nvCxnSpPr>
          <p:cNvPr id="42" name="カギ線コネクタ 41"/>
          <p:cNvCxnSpPr/>
          <p:nvPr/>
        </p:nvCxnSpPr>
        <p:spPr>
          <a:xfrm>
            <a:off x="2025888" y="2910698"/>
            <a:ext cx="563066" cy="31163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カギ線コネクタ 42"/>
          <p:cNvCxnSpPr/>
          <p:nvPr/>
        </p:nvCxnSpPr>
        <p:spPr>
          <a:xfrm flipV="1">
            <a:off x="6746044" y="5756496"/>
            <a:ext cx="550068" cy="264434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5484334" y="5857527"/>
            <a:ext cx="1247906" cy="30777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GB" altLang="ja-JP" sz="1400" dirty="0" smtClean="0"/>
              <a:t>Kantou99gou</a:t>
            </a:r>
            <a:r>
              <a:rPr kumimoji="1" lang="en-GB" altLang="ja-JP" sz="1400" dirty="0" smtClean="0"/>
              <a:t>*</a:t>
            </a:r>
            <a:endParaRPr kumimoji="1" lang="en-GB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21283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93</Words>
  <Application>Microsoft Office PowerPoint</Application>
  <PresentationFormat>画面に合わせる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FJ-USER</dc:creator>
  <cp:lastModifiedBy>FJ-USER</cp:lastModifiedBy>
  <cp:revision>15</cp:revision>
  <dcterms:created xsi:type="dcterms:W3CDTF">2013-10-30T11:07:51Z</dcterms:created>
  <dcterms:modified xsi:type="dcterms:W3CDTF">2014-02-13T23:16:00Z</dcterms:modified>
</cp:coreProperties>
</file>