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8" r:id="rId2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67" y="26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5DEDAD-F254-41A4-B067-FF0236AB813C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BE1DAFF-A290-4B0E-879A-B295A8AEC12B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06908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8607126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558633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61765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28912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3407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871688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44309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652490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250847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492839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802254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9BBA7D-79C6-431A-9326-BF7DC5B99451}" type="datetimeFigureOut">
              <a:rPr lang="zh-CN" altLang="en-US" smtClean="0"/>
              <a:t>2014/4/18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8C68FB1-2189-449E-8D37-60568CE827C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68141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3" name="组合 392"/>
          <p:cNvGrpSpPr/>
          <p:nvPr/>
        </p:nvGrpSpPr>
        <p:grpSpPr>
          <a:xfrm>
            <a:off x="2784475" y="157163"/>
            <a:ext cx="6634163" cy="6530975"/>
            <a:chOff x="2784475" y="157163"/>
            <a:chExt cx="6634163" cy="6530975"/>
          </a:xfrm>
        </p:grpSpPr>
        <p:grpSp>
          <p:nvGrpSpPr>
            <p:cNvPr id="397" name="组合 396"/>
            <p:cNvGrpSpPr/>
            <p:nvPr/>
          </p:nvGrpSpPr>
          <p:grpSpPr>
            <a:xfrm>
              <a:off x="6007100" y="157163"/>
              <a:ext cx="3411538" cy="5886450"/>
              <a:chOff x="6007100" y="157163"/>
              <a:chExt cx="3411538" cy="5886450"/>
            </a:xfrm>
          </p:grpSpPr>
          <p:sp>
            <p:nvSpPr>
              <p:cNvPr id="767" name="Rectangle 5"/>
              <p:cNvSpPr>
                <a:spLocks noChangeArrowheads="1"/>
              </p:cNvSpPr>
              <p:nvPr/>
            </p:nvSpPr>
            <p:spPr bwMode="auto">
              <a:xfrm rot="16200000">
                <a:off x="5832475" y="331788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DMGSTE5</a:t>
                </a:r>
              </a:p>
            </p:txBody>
          </p:sp>
          <p:sp>
            <p:nvSpPr>
              <p:cNvPr id="768" name="Line 6"/>
              <p:cNvSpPr>
                <a:spLocks noChangeShapeType="1"/>
              </p:cNvSpPr>
              <p:nvPr/>
            </p:nvSpPr>
            <p:spPr bwMode="auto">
              <a:xfrm flipV="1">
                <a:off x="6067425" y="727076"/>
                <a:ext cx="0" cy="11271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9" name="Rectangle 7"/>
              <p:cNvSpPr>
                <a:spLocks noChangeArrowheads="1"/>
              </p:cNvSpPr>
              <p:nvPr/>
            </p:nvSpPr>
            <p:spPr bwMode="auto">
              <a:xfrm rot="16440000">
                <a:off x="6011863" y="336550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DMGSTE6</a:t>
                </a:r>
              </a:p>
            </p:txBody>
          </p:sp>
          <p:sp>
            <p:nvSpPr>
              <p:cNvPr id="770" name="Line 8"/>
              <p:cNvSpPr>
                <a:spLocks noChangeShapeType="1"/>
              </p:cNvSpPr>
              <p:nvPr/>
            </p:nvSpPr>
            <p:spPr bwMode="auto">
              <a:xfrm flipV="1">
                <a:off x="6240463" y="733426"/>
                <a:ext cx="7938" cy="11271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1" name="Freeform 9"/>
              <p:cNvSpPr>
                <a:spLocks/>
              </p:cNvSpPr>
              <p:nvPr/>
            </p:nvSpPr>
            <p:spPr bwMode="auto">
              <a:xfrm>
                <a:off x="6067425" y="844551"/>
                <a:ext cx="85725" cy="1588"/>
              </a:xfrm>
              <a:custGeom>
                <a:avLst/>
                <a:gdLst>
                  <a:gd name="T0" fmla="*/ 54 w 54"/>
                  <a:gd name="T1" fmla="*/ 1 h 1"/>
                  <a:gd name="T2" fmla="*/ 51 w 54"/>
                  <a:gd name="T3" fmla="*/ 1 h 1"/>
                  <a:gd name="T4" fmla="*/ 47 w 54"/>
                  <a:gd name="T5" fmla="*/ 1 h 1"/>
                  <a:gd name="T6" fmla="*/ 43 w 54"/>
                  <a:gd name="T7" fmla="*/ 1 h 1"/>
                  <a:gd name="T8" fmla="*/ 39 w 54"/>
                  <a:gd name="T9" fmla="*/ 1 h 1"/>
                  <a:gd name="T10" fmla="*/ 35 w 54"/>
                  <a:gd name="T11" fmla="*/ 1 h 1"/>
                  <a:gd name="T12" fmla="*/ 32 w 54"/>
                  <a:gd name="T13" fmla="*/ 0 h 1"/>
                  <a:gd name="T14" fmla="*/ 28 w 54"/>
                  <a:gd name="T15" fmla="*/ 0 h 1"/>
                  <a:gd name="T16" fmla="*/ 24 w 54"/>
                  <a:gd name="T17" fmla="*/ 0 h 1"/>
                  <a:gd name="T18" fmla="*/ 19 w 54"/>
                  <a:gd name="T19" fmla="*/ 0 h 1"/>
                  <a:gd name="T20" fmla="*/ 15 w 54"/>
                  <a:gd name="T21" fmla="*/ 0 h 1"/>
                  <a:gd name="T22" fmla="*/ 11 w 54"/>
                  <a:gd name="T23" fmla="*/ 0 h 1"/>
                  <a:gd name="T24" fmla="*/ 8 w 54"/>
                  <a:gd name="T25" fmla="*/ 0 h 1"/>
                  <a:gd name="T26" fmla="*/ 4 w 54"/>
                  <a:gd name="T27" fmla="*/ 0 h 1"/>
                  <a:gd name="T28" fmla="*/ 0 w 54"/>
                  <a:gd name="T29" fmla="*/ 0 h 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4" h="1">
                    <a:moveTo>
                      <a:pt x="54" y="1"/>
                    </a:moveTo>
                    <a:lnTo>
                      <a:pt x="51" y="1"/>
                    </a:lnTo>
                    <a:lnTo>
                      <a:pt x="47" y="1"/>
                    </a:lnTo>
                    <a:lnTo>
                      <a:pt x="43" y="1"/>
                    </a:lnTo>
                    <a:lnTo>
                      <a:pt x="39" y="1"/>
                    </a:lnTo>
                    <a:lnTo>
                      <a:pt x="35" y="1"/>
                    </a:lnTo>
                    <a:lnTo>
                      <a:pt x="32" y="0"/>
                    </a:lnTo>
                    <a:lnTo>
                      <a:pt x="28" y="0"/>
                    </a:lnTo>
                    <a:lnTo>
                      <a:pt x="24" y="0"/>
                    </a:lnTo>
                    <a:lnTo>
                      <a:pt x="19" y="0"/>
                    </a:lnTo>
                    <a:lnTo>
                      <a:pt x="15" y="0"/>
                    </a:lnTo>
                    <a:lnTo>
                      <a:pt x="11" y="0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2" name="Freeform 10"/>
              <p:cNvSpPr>
                <a:spLocks/>
              </p:cNvSpPr>
              <p:nvPr/>
            </p:nvSpPr>
            <p:spPr bwMode="auto">
              <a:xfrm>
                <a:off x="6153150" y="846138"/>
                <a:ext cx="87313" cy="4763"/>
              </a:xfrm>
              <a:custGeom>
                <a:avLst/>
                <a:gdLst>
                  <a:gd name="T0" fmla="*/ 0 w 55"/>
                  <a:gd name="T1" fmla="*/ 0 h 3"/>
                  <a:gd name="T2" fmla="*/ 4 w 55"/>
                  <a:gd name="T3" fmla="*/ 0 h 3"/>
                  <a:gd name="T4" fmla="*/ 9 w 55"/>
                  <a:gd name="T5" fmla="*/ 0 h 3"/>
                  <a:gd name="T6" fmla="*/ 14 w 55"/>
                  <a:gd name="T7" fmla="*/ 0 h 3"/>
                  <a:gd name="T8" fmla="*/ 18 w 55"/>
                  <a:gd name="T9" fmla="*/ 0 h 3"/>
                  <a:gd name="T10" fmla="*/ 22 w 55"/>
                  <a:gd name="T11" fmla="*/ 2 h 3"/>
                  <a:gd name="T12" fmla="*/ 26 w 55"/>
                  <a:gd name="T13" fmla="*/ 2 h 3"/>
                  <a:gd name="T14" fmla="*/ 30 w 55"/>
                  <a:gd name="T15" fmla="*/ 2 h 3"/>
                  <a:gd name="T16" fmla="*/ 34 w 55"/>
                  <a:gd name="T17" fmla="*/ 2 h 3"/>
                  <a:gd name="T18" fmla="*/ 38 w 55"/>
                  <a:gd name="T19" fmla="*/ 2 h 3"/>
                  <a:gd name="T20" fmla="*/ 42 w 55"/>
                  <a:gd name="T21" fmla="*/ 2 h 3"/>
                  <a:gd name="T22" fmla="*/ 46 w 55"/>
                  <a:gd name="T23" fmla="*/ 3 h 3"/>
                  <a:gd name="T24" fmla="*/ 51 w 55"/>
                  <a:gd name="T25" fmla="*/ 3 h 3"/>
                  <a:gd name="T26" fmla="*/ 55 w 55"/>
                  <a:gd name="T27" fmla="*/ 3 h 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5" h="3">
                    <a:moveTo>
                      <a:pt x="0" y="0"/>
                    </a:moveTo>
                    <a:lnTo>
                      <a:pt x="4" y="0"/>
                    </a:lnTo>
                    <a:lnTo>
                      <a:pt x="9" y="0"/>
                    </a:lnTo>
                    <a:lnTo>
                      <a:pt x="14" y="0"/>
                    </a:lnTo>
                    <a:lnTo>
                      <a:pt x="18" y="0"/>
                    </a:lnTo>
                    <a:lnTo>
                      <a:pt x="22" y="2"/>
                    </a:lnTo>
                    <a:lnTo>
                      <a:pt x="26" y="2"/>
                    </a:lnTo>
                    <a:lnTo>
                      <a:pt x="30" y="2"/>
                    </a:lnTo>
                    <a:lnTo>
                      <a:pt x="34" y="2"/>
                    </a:lnTo>
                    <a:lnTo>
                      <a:pt x="38" y="2"/>
                    </a:lnTo>
                    <a:lnTo>
                      <a:pt x="42" y="2"/>
                    </a:lnTo>
                    <a:lnTo>
                      <a:pt x="46" y="3"/>
                    </a:lnTo>
                    <a:lnTo>
                      <a:pt x="51" y="3"/>
                    </a:lnTo>
                    <a:lnTo>
                      <a:pt x="55" y="3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3" name="Line 12"/>
              <p:cNvSpPr>
                <a:spLocks noChangeShapeType="1"/>
              </p:cNvSpPr>
              <p:nvPr/>
            </p:nvSpPr>
            <p:spPr bwMode="auto">
              <a:xfrm flipV="1">
                <a:off x="6148388" y="850901"/>
                <a:ext cx="4763" cy="11271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4" name="Rectangle 13"/>
              <p:cNvSpPr>
                <a:spLocks noChangeArrowheads="1"/>
              </p:cNvSpPr>
              <p:nvPr/>
            </p:nvSpPr>
            <p:spPr bwMode="auto">
              <a:xfrm rot="16620000">
                <a:off x="6208713" y="357188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DMGSTE8</a:t>
                </a:r>
              </a:p>
            </p:txBody>
          </p:sp>
          <p:sp>
            <p:nvSpPr>
              <p:cNvPr id="775" name="Line 14"/>
              <p:cNvSpPr>
                <a:spLocks noChangeShapeType="1"/>
              </p:cNvSpPr>
              <p:nvPr/>
            </p:nvSpPr>
            <p:spPr bwMode="auto">
              <a:xfrm flipV="1">
                <a:off x="6394450" y="750888"/>
                <a:ext cx="33338" cy="23336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6" name="Freeform 15"/>
              <p:cNvSpPr>
                <a:spLocks/>
              </p:cNvSpPr>
              <p:nvPr/>
            </p:nvSpPr>
            <p:spPr bwMode="auto">
              <a:xfrm>
                <a:off x="6149975" y="968376"/>
                <a:ext cx="122238" cy="9525"/>
              </a:xfrm>
              <a:custGeom>
                <a:avLst/>
                <a:gdLst>
                  <a:gd name="T0" fmla="*/ 77 w 77"/>
                  <a:gd name="T1" fmla="*/ 6 h 6"/>
                  <a:gd name="T2" fmla="*/ 72 w 77"/>
                  <a:gd name="T3" fmla="*/ 4 h 6"/>
                  <a:gd name="T4" fmla="*/ 66 w 77"/>
                  <a:gd name="T5" fmla="*/ 4 h 6"/>
                  <a:gd name="T6" fmla="*/ 61 w 77"/>
                  <a:gd name="T7" fmla="*/ 4 h 6"/>
                  <a:gd name="T8" fmla="*/ 57 w 77"/>
                  <a:gd name="T9" fmla="*/ 3 h 6"/>
                  <a:gd name="T10" fmla="*/ 51 w 77"/>
                  <a:gd name="T11" fmla="*/ 3 h 6"/>
                  <a:gd name="T12" fmla="*/ 46 w 77"/>
                  <a:gd name="T13" fmla="*/ 3 h 6"/>
                  <a:gd name="T14" fmla="*/ 40 w 77"/>
                  <a:gd name="T15" fmla="*/ 3 h 6"/>
                  <a:gd name="T16" fmla="*/ 36 w 77"/>
                  <a:gd name="T17" fmla="*/ 1 h 6"/>
                  <a:gd name="T18" fmla="*/ 31 w 77"/>
                  <a:gd name="T19" fmla="*/ 1 h 6"/>
                  <a:gd name="T20" fmla="*/ 25 w 77"/>
                  <a:gd name="T21" fmla="*/ 1 h 6"/>
                  <a:gd name="T22" fmla="*/ 21 w 77"/>
                  <a:gd name="T23" fmla="*/ 1 h 6"/>
                  <a:gd name="T24" fmla="*/ 16 w 77"/>
                  <a:gd name="T25" fmla="*/ 1 h 6"/>
                  <a:gd name="T26" fmla="*/ 10 w 77"/>
                  <a:gd name="T27" fmla="*/ 0 h 6"/>
                  <a:gd name="T28" fmla="*/ 5 w 77"/>
                  <a:gd name="T29" fmla="*/ 0 h 6"/>
                  <a:gd name="T30" fmla="*/ 0 w 77"/>
                  <a:gd name="T31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77" h="6">
                    <a:moveTo>
                      <a:pt x="77" y="6"/>
                    </a:moveTo>
                    <a:lnTo>
                      <a:pt x="72" y="4"/>
                    </a:lnTo>
                    <a:lnTo>
                      <a:pt x="66" y="4"/>
                    </a:lnTo>
                    <a:lnTo>
                      <a:pt x="61" y="4"/>
                    </a:lnTo>
                    <a:lnTo>
                      <a:pt x="57" y="3"/>
                    </a:lnTo>
                    <a:lnTo>
                      <a:pt x="51" y="3"/>
                    </a:lnTo>
                    <a:lnTo>
                      <a:pt x="46" y="3"/>
                    </a:lnTo>
                    <a:lnTo>
                      <a:pt x="40" y="3"/>
                    </a:lnTo>
                    <a:lnTo>
                      <a:pt x="36" y="1"/>
                    </a:lnTo>
                    <a:lnTo>
                      <a:pt x="31" y="1"/>
                    </a:lnTo>
                    <a:lnTo>
                      <a:pt x="25" y="1"/>
                    </a:lnTo>
                    <a:lnTo>
                      <a:pt x="21" y="1"/>
                    </a:lnTo>
                    <a:lnTo>
                      <a:pt x="16" y="1"/>
                    </a:lnTo>
                    <a:lnTo>
                      <a:pt x="10" y="0"/>
                    </a:lnTo>
                    <a:lnTo>
                      <a:pt x="5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7" name="Freeform 16"/>
              <p:cNvSpPr>
                <a:spLocks/>
              </p:cNvSpPr>
              <p:nvPr/>
            </p:nvSpPr>
            <p:spPr bwMode="auto">
              <a:xfrm>
                <a:off x="6272213" y="977901"/>
                <a:ext cx="122238" cy="12700"/>
              </a:xfrm>
              <a:custGeom>
                <a:avLst/>
                <a:gdLst>
                  <a:gd name="T0" fmla="*/ 0 w 77"/>
                  <a:gd name="T1" fmla="*/ 0 h 8"/>
                  <a:gd name="T2" fmla="*/ 3 w 77"/>
                  <a:gd name="T3" fmla="*/ 0 h 8"/>
                  <a:gd name="T4" fmla="*/ 6 w 77"/>
                  <a:gd name="T5" fmla="*/ 0 h 8"/>
                  <a:gd name="T6" fmla="*/ 9 w 77"/>
                  <a:gd name="T7" fmla="*/ 0 h 8"/>
                  <a:gd name="T8" fmla="*/ 11 w 77"/>
                  <a:gd name="T9" fmla="*/ 0 h 8"/>
                  <a:gd name="T10" fmla="*/ 14 w 77"/>
                  <a:gd name="T11" fmla="*/ 1 h 8"/>
                  <a:gd name="T12" fmla="*/ 18 w 77"/>
                  <a:gd name="T13" fmla="*/ 1 h 8"/>
                  <a:gd name="T14" fmla="*/ 21 w 77"/>
                  <a:gd name="T15" fmla="*/ 1 h 8"/>
                  <a:gd name="T16" fmla="*/ 24 w 77"/>
                  <a:gd name="T17" fmla="*/ 1 h 8"/>
                  <a:gd name="T18" fmla="*/ 26 w 77"/>
                  <a:gd name="T19" fmla="*/ 1 h 8"/>
                  <a:gd name="T20" fmla="*/ 29 w 77"/>
                  <a:gd name="T21" fmla="*/ 2 h 8"/>
                  <a:gd name="T22" fmla="*/ 32 w 77"/>
                  <a:gd name="T23" fmla="*/ 2 h 8"/>
                  <a:gd name="T24" fmla="*/ 36 w 77"/>
                  <a:gd name="T25" fmla="*/ 2 h 8"/>
                  <a:gd name="T26" fmla="*/ 39 w 77"/>
                  <a:gd name="T27" fmla="*/ 2 h 8"/>
                  <a:gd name="T28" fmla="*/ 42 w 77"/>
                  <a:gd name="T29" fmla="*/ 4 h 8"/>
                  <a:gd name="T30" fmla="*/ 44 w 77"/>
                  <a:gd name="T31" fmla="*/ 4 h 8"/>
                  <a:gd name="T32" fmla="*/ 47 w 77"/>
                  <a:gd name="T33" fmla="*/ 4 h 8"/>
                  <a:gd name="T34" fmla="*/ 50 w 77"/>
                  <a:gd name="T35" fmla="*/ 4 h 8"/>
                  <a:gd name="T36" fmla="*/ 53 w 77"/>
                  <a:gd name="T37" fmla="*/ 5 h 8"/>
                  <a:gd name="T38" fmla="*/ 57 w 77"/>
                  <a:gd name="T39" fmla="*/ 5 h 8"/>
                  <a:gd name="T40" fmla="*/ 59 w 77"/>
                  <a:gd name="T41" fmla="*/ 5 h 8"/>
                  <a:gd name="T42" fmla="*/ 62 w 77"/>
                  <a:gd name="T43" fmla="*/ 5 h 8"/>
                  <a:gd name="T44" fmla="*/ 65 w 77"/>
                  <a:gd name="T45" fmla="*/ 6 h 8"/>
                  <a:gd name="T46" fmla="*/ 68 w 77"/>
                  <a:gd name="T47" fmla="*/ 6 h 8"/>
                  <a:gd name="T48" fmla="*/ 70 w 77"/>
                  <a:gd name="T49" fmla="*/ 6 h 8"/>
                  <a:gd name="T50" fmla="*/ 73 w 77"/>
                  <a:gd name="T51" fmla="*/ 8 h 8"/>
                  <a:gd name="T52" fmla="*/ 77 w 77"/>
                  <a:gd name="T53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77" h="8">
                    <a:moveTo>
                      <a:pt x="0" y="0"/>
                    </a:moveTo>
                    <a:lnTo>
                      <a:pt x="3" y="0"/>
                    </a:lnTo>
                    <a:lnTo>
                      <a:pt x="6" y="0"/>
                    </a:lnTo>
                    <a:lnTo>
                      <a:pt x="9" y="0"/>
                    </a:lnTo>
                    <a:lnTo>
                      <a:pt x="11" y="0"/>
                    </a:lnTo>
                    <a:lnTo>
                      <a:pt x="14" y="1"/>
                    </a:lnTo>
                    <a:lnTo>
                      <a:pt x="18" y="1"/>
                    </a:lnTo>
                    <a:lnTo>
                      <a:pt x="21" y="1"/>
                    </a:lnTo>
                    <a:lnTo>
                      <a:pt x="24" y="1"/>
                    </a:lnTo>
                    <a:lnTo>
                      <a:pt x="26" y="1"/>
                    </a:lnTo>
                    <a:lnTo>
                      <a:pt x="29" y="2"/>
                    </a:lnTo>
                    <a:lnTo>
                      <a:pt x="32" y="2"/>
                    </a:lnTo>
                    <a:lnTo>
                      <a:pt x="36" y="2"/>
                    </a:lnTo>
                    <a:lnTo>
                      <a:pt x="39" y="2"/>
                    </a:lnTo>
                    <a:lnTo>
                      <a:pt x="42" y="4"/>
                    </a:lnTo>
                    <a:lnTo>
                      <a:pt x="44" y="4"/>
                    </a:lnTo>
                    <a:lnTo>
                      <a:pt x="47" y="4"/>
                    </a:lnTo>
                    <a:lnTo>
                      <a:pt x="50" y="4"/>
                    </a:lnTo>
                    <a:lnTo>
                      <a:pt x="53" y="5"/>
                    </a:lnTo>
                    <a:lnTo>
                      <a:pt x="57" y="5"/>
                    </a:lnTo>
                    <a:lnTo>
                      <a:pt x="59" y="5"/>
                    </a:lnTo>
                    <a:lnTo>
                      <a:pt x="62" y="5"/>
                    </a:lnTo>
                    <a:lnTo>
                      <a:pt x="65" y="6"/>
                    </a:lnTo>
                    <a:lnTo>
                      <a:pt x="68" y="6"/>
                    </a:lnTo>
                    <a:lnTo>
                      <a:pt x="70" y="6"/>
                    </a:lnTo>
                    <a:lnTo>
                      <a:pt x="73" y="8"/>
                    </a:lnTo>
                    <a:lnTo>
                      <a:pt x="77" y="8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8" name="Line 17"/>
              <p:cNvSpPr>
                <a:spLocks noChangeShapeType="1"/>
              </p:cNvSpPr>
              <p:nvPr/>
            </p:nvSpPr>
            <p:spPr bwMode="auto">
              <a:xfrm flipV="1">
                <a:off x="6261100" y="981076"/>
                <a:ext cx="11113" cy="11430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79" name="Rectangle 18"/>
              <p:cNvSpPr>
                <a:spLocks noChangeArrowheads="1"/>
              </p:cNvSpPr>
              <p:nvPr/>
            </p:nvSpPr>
            <p:spPr bwMode="auto">
              <a:xfrm rot="16860000">
                <a:off x="6410325" y="390525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DMGSTE7</a:t>
                </a:r>
              </a:p>
            </p:txBody>
          </p:sp>
          <p:sp>
            <p:nvSpPr>
              <p:cNvPr id="780" name="Line 19"/>
              <p:cNvSpPr>
                <a:spLocks noChangeShapeType="1"/>
              </p:cNvSpPr>
              <p:nvPr/>
            </p:nvSpPr>
            <p:spPr bwMode="auto">
              <a:xfrm flipV="1">
                <a:off x="6532563" y="782638"/>
                <a:ext cx="74613" cy="35242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1" name="Freeform 20"/>
              <p:cNvSpPr>
                <a:spLocks/>
              </p:cNvSpPr>
              <p:nvPr/>
            </p:nvSpPr>
            <p:spPr bwMode="auto">
              <a:xfrm>
                <a:off x="6261100" y="1100138"/>
                <a:ext cx="136525" cy="14288"/>
              </a:xfrm>
              <a:custGeom>
                <a:avLst/>
                <a:gdLst>
                  <a:gd name="T0" fmla="*/ 86 w 86"/>
                  <a:gd name="T1" fmla="*/ 9 h 9"/>
                  <a:gd name="T2" fmla="*/ 80 w 86"/>
                  <a:gd name="T3" fmla="*/ 8 h 9"/>
                  <a:gd name="T4" fmla="*/ 73 w 86"/>
                  <a:gd name="T5" fmla="*/ 8 h 9"/>
                  <a:gd name="T6" fmla="*/ 68 w 86"/>
                  <a:gd name="T7" fmla="*/ 6 h 9"/>
                  <a:gd name="T8" fmla="*/ 62 w 86"/>
                  <a:gd name="T9" fmla="*/ 6 h 9"/>
                  <a:gd name="T10" fmla="*/ 57 w 86"/>
                  <a:gd name="T11" fmla="*/ 5 h 9"/>
                  <a:gd name="T12" fmla="*/ 51 w 86"/>
                  <a:gd name="T13" fmla="*/ 5 h 9"/>
                  <a:gd name="T14" fmla="*/ 46 w 86"/>
                  <a:gd name="T15" fmla="*/ 4 h 9"/>
                  <a:gd name="T16" fmla="*/ 40 w 86"/>
                  <a:gd name="T17" fmla="*/ 4 h 9"/>
                  <a:gd name="T18" fmla="*/ 35 w 86"/>
                  <a:gd name="T19" fmla="*/ 2 h 9"/>
                  <a:gd name="T20" fmla="*/ 28 w 86"/>
                  <a:gd name="T21" fmla="*/ 2 h 9"/>
                  <a:gd name="T22" fmla="*/ 22 w 86"/>
                  <a:gd name="T23" fmla="*/ 1 h 9"/>
                  <a:gd name="T24" fmla="*/ 17 w 86"/>
                  <a:gd name="T25" fmla="*/ 1 h 9"/>
                  <a:gd name="T26" fmla="*/ 11 w 86"/>
                  <a:gd name="T27" fmla="*/ 0 h 9"/>
                  <a:gd name="T28" fmla="*/ 6 w 86"/>
                  <a:gd name="T29" fmla="*/ 0 h 9"/>
                  <a:gd name="T30" fmla="*/ 0 w 86"/>
                  <a:gd name="T31" fmla="*/ 0 h 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86" h="9">
                    <a:moveTo>
                      <a:pt x="86" y="9"/>
                    </a:moveTo>
                    <a:lnTo>
                      <a:pt x="80" y="8"/>
                    </a:lnTo>
                    <a:lnTo>
                      <a:pt x="73" y="8"/>
                    </a:lnTo>
                    <a:lnTo>
                      <a:pt x="68" y="6"/>
                    </a:lnTo>
                    <a:lnTo>
                      <a:pt x="62" y="6"/>
                    </a:lnTo>
                    <a:lnTo>
                      <a:pt x="57" y="5"/>
                    </a:lnTo>
                    <a:lnTo>
                      <a:pt x="51" y="5"/>
                    </a:lnTo>
                    <a:lnTo>
                      <a:pt x="46" y="4"/>
                    </a:lnTo>
                    <a:lnTo>
                      <a:pt x="40" y="4"/>
                    </a:lnTo>
                    <a:lnTo>
                      <a:pt x="35" y="2"/>
                    </a:lnTo>
                    <a:lnTo>
                      <a:pt x="28" y="2"/>
                    </a:lnTo>
                    <a:lnTo>
                      <a:pt x="22" y="1"/>
                    </a:lnTo>
                    <a:lnTo>
                      <a:pt x="17" y="1"/>
                    </a:lnTo>
                    <a:lnTo>
                      <a:pt x="11" y="0"/>
                    </a:lnTo>
                    <a:lnTo>
                      <a:pt x="6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2" name="Freeform 21"/>
              <p:cNvSpPr>
                <a:spLocks/>
              </p:cNvSpPr>
              <p:nvPr/>
            </p:nvSpPr>
            <p:spPr bwMode="auto">
              <a:xfrm>
                <a:off x="6397625" y="1114426"/>
                <a:ext cx="131763" cy="23813"/>
              </a:xfrm>
              <a:custGeom>
                <a:avLst/>
                <a:gdLst>
                  <a:gd name="T0" fmla="*/ 0 w 83"/>
                  <a:gd name="T1" fmla="*/ 0 h 15"/>
                  <a:gd name="T2" fmla="*/ 1 w 83"/>
                  <a:gd name="T3" fmla="*/ 0 h 15"/>
                  <a:gd name="T4" fmla="*/ 4 w 83"/>
                  <a:gd name="T5" fmla="*/ 0 h 15"/>
                  <a:gd name="T6" fmla="*/ 7 w 83"/>
                  <a:gd name="T7" fmla="*/ 2 h 15"/>
                  <a:gd name="T8" fmla="*/ 8 w 83"/>
                  <a:gd name="T9" fmla="*/ 2 h 15"/>
                  <a:gd name="T10" fmla="*/ 11 w 83"/>
                  <a:gd name="T11" fmla="*/ 2 h 15"/>
                  <a:gd name="T12" fmla="*/ 12 w 83"/>
                  <a:gd name="T13" fmla="*/ 2 h 15"/>
                  <a:gd name="T14" fmla="*/ 15 w 83"/>
                  <a:gd name="T15" fmla="*/ 3 h 15"/>
                  <a:gd name="T16" fmla="*/ 18 w 83"/>
                  <a:gd name="T17" fmla="*/ 3 h 15"/>
                  <a:gd name="T18" fmla="*/ 19 w 83"/>
                  <a:gd name="T19" fmla="*/ 3 h 15"/>
                  <a:gd name="T20" fmla="*/ 22 w 83"/>
                  <a:gd name="T21" fmla="*/ 3 h 15"/>
                  <a:gd name="T22" fmla="*/ 23 w 83"/>
                  <a:gd name="T23" fmla="*/ 4 h 15"/>
                  <a:gd name="T24" fmla="*/ 26 w 83"/>
                  <a:gd name="T25" fmla="*/ 4 h 15"/>
                  <a:gd name="T26" fmla="*/ 28 w 83"/>
                  <a:gd name="T27" fmla="*/ 4 h 15"/>
                  <a:gd name="T28" fmla="*/ 30 w 83"/>
                  <a:gd name="T29" fmla="*/ 4 h 15"/>
                  <a:gd name="T30" fmla="*/ 33 w 83"/>
                  <a:gd name="T31" fmla="*/ 6 h 15"/>
                  <a:gd name="T32" fmla="*/ 35 w 83"/>
                  <a:gd name="T33" fmla="*/ 6 h 15"/>
                  <a:gd name="T34" fmla="*/ 37 w 83"/>
                  <a:gd name="T35" fmla="*/ 6 h 15"/>
                  <a:gd name="T36" fmla="*/ 39 w 83"/>
                  <a:gd name="T37" fmla="*/ 7 h 15"/>
                  <a:gd name="T38" fmla="*/ 41 w 83"/>
                  <a:gd name="T39" fmla="*/ 7 h 15"/>
                  <a:gd name="T40" fmla="*/ 44 w 83"/>
                  <a:gd name="T41" fmla="*/ 7 h 15"/>
                  <a:gd name="T42" fmla="*/ 46 w 83"/>
                  <a:gd name="T43" fmla="*/ 7 h 15"/>
                  <a:gd name="T44" fmla="*/ 48 w 83"/>
                  <a:gd name="T45" fmla="*/ 8 h 15"/>
                  <a:gd name="T46" fmla="*/ 50 w 83"/>
                  <a:gd name="T47" fmla="*/ 8 h 15"/>
                  <a:gd name="T48" fmla="*/ 52 w 83"/>
                  <a:gd name="T49" fmla="*/ 8 h 15"/>
                  <a:gd name="T50" fmla="*/ 55 w 83"/>
                  <a:gd name="T51" fmla="*/ 10 h 15"/>
                  <a:gd name="T52" fmla="*/ 57 w 83"/>
                  <a:gd name="T53" fmla="*/ 10 h 15"/>
                  <a:gd name="T54" fmla="*/ 59 w 83"/>
                  <a:gd name="T55" fmla="*/ 10 h 15"/>
                  <a:gd name="T56" fmla="*/ 61 w 83"/>
                  <a:gd name="T57" fmla="*/ 11 h 15"/>
                  <a:gd name="T58" fmla="*/ 63 w 83"/>
                  <a:gd name="T59" fmla="*/ 11 h 15"/>
                  <a:gd name="T60" fmla="*/ 66 w 83"/>
                  <a:gd name="T61" fmla="*/ 11 h 15"/>
                  <a:gd name="T62" fmla="*/ 68 w 83"/>
                  <a:gd name="T63" fmla="*/ 11 h 15"/>
                  <a:gd name="T64" fmla="*/ 70 w 83"/>
                  <a:gd name="T65" fmla="*/ 13 h 15"/>
                  <a:gd name="T66" fmla="*/ 72 w 83"/>
                  <a:gd name="T67" fmla="*/ 13 h 15"/>
                  <a:gd name="T68" fmla="*/ 75 w 83"/>
                  <a:gd name="T69" fmla="*/ 13 h 15"/>
                  <a:gd name="T70" fmla="*/ 77 w 83"/>
                  <a:gd name="T71" fmla="*/ 14 h 15"/>
                  <a:gd name="T72" fmla="*/ 79 w 83"/>
                  <a:gd name="T73" fmla="*/ 14 h 15"/>
                  <a:gd name="T74" fmla="*/ 81 w 83"/>
                  <a:gd name="T75" fmla="*/ 14 h 15"/>
                  <a:gd name="T76" fmla="*/ 83 w 83"/>
                  <a:gd name="T77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83" h="15">
                    <a:moveTo>
                      <a:pt x="0" y="0"/>
                    </a:moveTo>
                    <a:lnTo>
                      <a:pt x="1" y="0"/>
                    </a:lnTo>
                    <a:lnTo>
                      <a:pt x="4" y="0"/>
                    </a:lnTo>
                    <a:lnTo>
                      <a:pt x="7" y="2"/>
                    </a:lnTo>
                    <a:lnTo>
                      <a:pt x="8" y="2"/>
                    </a:lnTo>
                    <a:lnTo>
                      <a:pt x="11" y="2"/>
                    </a:lnTo>
                    <a:lnTo>
                      <a:pt x="12" y="2"/>
                    </a:lnTo>
                    <a:lnTo>
                      <a:pt x="15" y="3"/>
                    </a:lnTo>
                    <a:lnTo>
                      <a:pt x="18" y="3"/>
                    </a:lnTo>
                    <a:lnTo>
                      <a:pt x="19" y="3"/>
                    </a:lnTo>
                    <a:lnTo>
                      <a:pt x="22" y="3"/>
                    </a:lnTo>
                    <a:lnTo>
                      <a:pt x="23" y="4"/>
                    </a:lnTo>
                    <a:lnTo>
                      <a:pt x="26" y="4"/>
                    </a:lnTo>
                    <a:lnTo>
                      <a:pt x="28" y="4"/>
                    </a:lnTo>
                    <a:lnTo>
                      <a:pt x="30" y="4"/>
                    </a:lnTo>
                    <a:lnTo>
                      <a:pt x="33" y="6"/>
                    </a:lnTo>
                    <a:lnTo>
                      <a:pt x="35" y="6"/>
                    </a:lnTo>
                    <a:lnTo>
                      <a:pt x="37" y="6"/>
                    </a:lnTo>
                    <a:lnTo>
                      <a:pt x="39" y="7"/>
                    </a:lnTo>
                    <a:lnTo>
                      <a:pt x="41" y="7"/>
                    </a:lnTo>
                    <a:lnTo>
                      <a:pt x="44" y="7"/>
                    </a:lnTo>
                    <a:lnTo>
                      <a:pt x="46" y="7"/>
                    </a:lnTo>
                    <a:lnTo>
                      <a:pt x="48" y="8"/>
                    </a:lnTo>
                    <a:lnTo>
                      <a:pt x="50" y="8"/>
                    </a:lnTo>
                    <a:lnTo>
                      <a:pt x="52" y="8"/>
                    </a:lnTo>
                    <a:lnTo>
                      <a:pt x="55" y="10"/>
                    </a:lnTo>
                    <a:lnTo>
                      <a:pt x="57" y="10"/>
                    </a:lnTo>
                    <a:lnTo>
                      <a:pt x="59" y="10"/>
                    </a:lnTo>
                    <a:lnTo>
                      <a:pt x="61" y="11"/>
                    </a:lnTo>
                    <a:lnTo>
                      <a:pt x="63" y="11"/>
                    </a:lnTo>
                    <a:lnTo>
                      <a:pt x="66" y="11"/>
                    </a:lnTo>
                    <a:lnTo>
                      <a:pt x="68" y="11"/>
                    </a:lnTo>
                    <a:lnTo>
                      <a:pt x="70" y="13"/>
                    </a:lnTo>
                    <a:lnTo>
                      <a:pt x="72" y="13"/>
                    </a:lnTo>
                    <a:lnTo>
                      <a:pt x="75" y="13"/>
                    </a:lnTo>
                    <a:lnTo>
                      <a:pt x="77" y="14"/>
                    </a:lnTo>
                    <a:lnTo>
                      <a:pt x="79" y="14"/>
                    </a:lnTo>
                    <a:lnTo>
                      <a:pt x="81" y="14"/>
                    </a:lnTo>
                    <a:lnTo>
                      <a:pt x="83" y="15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3" name="Line 23"/>
              <p:cNvSpPr>
                <a:spLocks noChangeShapeType="1"/>
              </p:cNvSpPr>
              <p:nvPr/>
            </p:nvSpPr>
            <p:spPr bwMode="auto">
              <a:xfrm flipV="1">
                <a:off x="6380163" y="1119188"/>
                <a:ext cx="17463" cy="11271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4" name="Rectangle 24"/>
              <p:cNvSpPr>
                <a:spLocks noChangeArrowheads="1"/>
              </p:cNvSpPr>
              <p:nvPr/>
            </p:nvSpPr>
            <p:spPr bwMode="auto">
              <a:xfrm rot="17100000">
                <a:off x="6605588" y="436563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DMGSTE4</a:t>
                </a:r>
              </a:p>
            </p:txBody>
          </p:sp>
          <p:sp>
            <p:nvSpPr>
              <p:cNvPr id="785" name="Line 25"/>
              <p:cNvSpPr>
                <a:spLocks noChangeShapeType="1"/>
              </p:cNvSpPr>
              <p:nvPr/>
            </p:nvSpPr>
            <p:spPr bwMode="auto">
              <a:xfrm flipV="1">
                <a:off x="6648450" y="823913"/>
                <a:ext cx="130175" cy="4651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6" name="Freeform 26"/>
              <p:cNvSpPr>
                <a:spLocks/>
              </p:cNvSpPr>
              <p:nvPr/>
            </p:nvSpPr>
            <p:spPr bwMode="auto">
              <a:xfrm>
                <a:off x="6376988" y="1235076"/>
                <a:ext cx="134938" cy="25400"/>
              </a:xfrm>
              <a:custGeom>
                <a:avLst/>
                <a:gdLst>
                  <a:gd name="T0" fmla="*/ 85 w 85"/>
                  <a:gd name="T1" fmla="*/ 16 h 16"/>
                  <a:gd name="T2" fmla="*/ 81 w 85"/>
                  <a:gd name="T3" fmla="*/ 15 h 16"/>
                  <a:gd name="T4" fmla="*/ 76 w 85"/>
                  <a:gd name="T5" fmla="*/ 13 h 16"/>
                  <a:gd name="T6" fmla="*/ 70 w 85"/>
                  <a:gd name="T7" fmla="*/ 12 h 16"/>
                  <a:gd name="T8" fmla="*/ 65 w 85"/>
                  <a:gd name="T9" fmla="*/ 12 h 16"/>
                  <a:gd name="T10" fmla="*/ 59 w 85"/>
                  <a:gd name="T11" fmla="*/ 11 h 16"/>
                  <a:gd name="T12" fmla="*/ 54 w 85"/>
                  <a:gd name="T13" fmla="*/ 9 h 16"/>
                  <a:gd name="T14" fmla="*/ 48 w 85"/>
                  <a:gd name="T15" fmla="*/ 8 h 16"/>
                  <a:gd name="T16" fmla="*/ 44 w 85"/>
                  <a:gd name="T17" fmla="*/ 8 h 16"/>
                  <a:gd name="T18" fmla="*/ 39 w 85"/>
                  <a:gd name="T19" fmla="*/ 7 h 16"/>
                  <a:gd name="T20" fmla="*/ 33 w 85"/>
                  <a:gd name="T21" fmla="*/ 5 h 16"/>
                  <a:gd name="T22" fmla="*/ 28 w 85"/>
                  <a:gd name="T23" fmla="*/ 5 h 16"/>
                  <a:gd name="T24" fmla="*/ 22 w 85"/>
                  <a:gd name="T25" fmla="*/ 4 h 16"/>
                  <a:gd name="T26" fmla="*/ 17 w 85"/>
                  <a:gd name="T27" fmla="*/ 2 h 16"/>
                  <a:gd name="T28" fmla="*/ 11 w 85"/>
                  <a:gd name="T29" fmla="*/ 2 h 16"/>
                  <a:gd name="T30" fmla="*/ 6 w 85"/>
                  <a:gd name="T31" fmla="*/ 1 h 16"/>
                  <a:gd name="T32" fmla="*/ 0 w 85"/>
                  <a:gd name="T33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85" h="16">
                    <a:moveTo>
                      <a:pt x="85" y="16"/>
                    </a:moveTo>
                    <a:lnTo>
                      <a:pt x="81" y="15"/>
                    </a:lnTo>
                    <a:lnTo>
                      <a:pt x="76" y="13"/>
                    </a:lnTo>
                    <a:lnTo>
                      <a:pt x="70" y="12"/>
                    </a:lnTo>
                    <a:lnTo>
                      <a:pt x="65" y="12"/>
                    </a:lnTo>
                    <a:lnTo>
                      <a:pt x="59" y="11"/>
                    </a:lnTo>
                    <a:lnTo>
                      <a:pt x="54" y="9"/>
                    </a:lnTo>
                    <a:lnTo>
                      <a:pt x="48" y="8"/>
                    </a:lnTo>
                    <a:lnTo>
                      <a:pt x="44" y="8"/>
                    </a:lnTo>
                    <a:lnTo>
                      <a:pt x="39" y="7"/>
                    </a:lnTo>
                    <a:lnTo>
                      <a:pt x="33" y="5"/>
                    </a:lnTo>
                    <a:lnTo>
                      <a:pt x="28" y="5"/>
                    </a:lnTo>
                    <a:lnTo>
                      <a:pt x="22" y="4"/>
                    </a:lnTo>
                    <a:lnTo>
                      <a:pt x="17" y="2"/>
                    </a:lnTo>
                    <a:lnTo>
                      <a:pt x="11" y="2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7" name="Freeform 27"/>
              <p:cNvSpPr>
                <a:spLocks/>
              </p:cNvSpPr>
              <p:nvPr/>
            </p:nvSpPr>
            <p:spPr bwMode="auto">
              <a:xfrm>
                <a:off x="6511925" y="1260476"/>
                <a:ext cx="136525" cy="33338"/>
              </a:xfrm>
              <a:custGeom>
                <a:avLst/>
                <a:gdLst>
                  <a:gd name="T0" fmla="*/ 0 w 86"/>
                  <a:gd name="T1" fmla="*/ 0 h 21"/>
                  <a:gd name="T2" fmla="*/ 3 w 86"/>
                  <a:gd name="T3" fmla="*/ 0 h 21"/>
                  <a:gd name="T4" fmla="*/ 5 w 86"/>
                  <a:gd name="T5" fmla="*/ 0 h 21"/>
                  <a:gd name="T6" fmla="*/ 6 w 86"/>
                  <a:gd name="T7" fmla="*/ 2 h 21"/>
                  <a:gd name="T8" fmla="*/ 7 w 86"/>
                  <a:gd name="T9" fmla="*/ 2 h 21"/>
                  <a:gd name="T10" fmla="*/ 10 w 86"/>
                  <a:gd name="T11" fmla="*/ 2 h 21"/>
                  <a:gd name="T12" fmla="*/ 11 w 86"/>
                  <a:gd name="T13" fmla="*/ 2 h 21"/>
                  <a:gd name="T14" fmla="*/ 13 w 86"/>
                  <a:gd name="T15" fmla="*/ 3 h 21"/>
                  <a:gd name="T16" fmla="*/ 14 w 86"/>
                  <a:gd name="T17" fmla="*/ 3 h 21"/>
                  <a:gd name="T18" fmla="*/ 17 w 86"/>
                  <a:gd name="T19" fmla="*/ 3 h 21"/>
                  <a:gd name="T20" fmla="*/ 18 w 86"/>
                  <a:gd name="T21" fmla="*/ 3 h 21"/>
                  <a:gd name="T22" fmla="*/ 20 w 86"/>
                  <a:gd name="T23" fmla="*/ 4 h 21"/>
                  <a:gd name="T24" fmla="*/ 21 w 86"/>
                  <a:gd name="T25" fmla="*/ 4 h 21"/>
                  <a:gd name="T26" fmla="*/ 22 w 86"/>
                  <a:gd name="T27" fmla="*/ 4 h 21"/>
                  <a:gd name="T28" fmla="*/ 25 w 86"/>
                  <a:gd name="T29" fmla="*/ 6 h 21"/>
                  <a:gd name="T30" fmla="*/ 27 w 86"/>
                  <a:gd name="T31" fmla="*/ 6 h 21"/>
                  <a:gd name="T32" fmla="*/ 28 w 86"/>
                  <a:gd name="T33" fmla="*/ 6 h 21"/>
                  <a:gd name="T34" fmla="*/ 29 w 86"/>
                  <a:gd name="T35" fmla="*/ 6 h 21"/>
                  <a:gd name="T36" fmla="*/ 32 w 86"/>
                  <a:gd name="T37" fmla="*/ 7 h 21"/>
                  <a:gd name="T38" fmla="*/ 33 w 86"/>
                  <a:gd name="T39" fmla="*/ 7 h 21"/>
                  <a:gd name="T40" fmla="*/ 35 w 86"/>
                  <a:gd name="T41" fmla="*/ 7 h 21"/>
                  <a:gd name="T42" fmla="*/ 36 w 86"/>
                  <a:gd name="T43" fmla="*/ 8 h 21"/>
                  <a:gd name="T44" fmla="*/ 39 w 86"/>
                  <a:gd name="T45" fmla="*/ 8 h 21"/>
                  <a:gd name="T46" fmla="*/ 40 w 86"/>
                  <a:gd name="T47" fmla="*/ 8 h 21"/>
                  <a:gd name="T48" fmla="*/ 42 w 86"/>
                  <a:gd name="T49" fmla="*/ 10 h 21"/>
                  <a:gd name="T50" fmla="*/ 43 w 86"/>
                  <a:gd name="T51" fmla="*/ 10 h 21"/>
                  <a:gd name="T52" fmla="*/ 44 w 86"/>
                  <a:gd name="T53" fmla="*/ 10 h 21"/>
                  <a:gd name="T54" fmla="*/ 47 w 86"/>
                  <a:gd name="T55" fmla="*/ 10 h 21"/>
                  <a:gd name="T56" fmla="*/ 49 w 86"/>
                  <a:gd name="T57" fmla="*/ 11 h 21"/>
                  <a:gd name="T58" fmla="*/ 50 w 86"/>
                  <a:gd name="T59" fmla="*/ 11 h 21"/>
                  <a:gd name="T60" fmla="*/ 51 w 86"/>
                  <a:gd name="T61" fmla="*/ 11 h 21"/>
                  <a:gd name="T62" fmla="*/ 54 w 86"/>
                  <a:gd name="T63" fmla="*/ 13 h 21"/>
                  <a:gd name="T64" fmla="*/ 55 w 86"/>
                  <a:gd name="T65" fmla="*/ 13 h 21"/>
                  <a:gd name="T66" fmla="*/ 57 w 86"/>
                  <a:gd name="T67" fmla="*/ 13 h 21"/>
                  <a:gd name="T68" fmla="*/ 58 w 86"/>
                  <a:gd name="T69" fmla="*/ 14 h 21"/>
                  <a:gd name="T70" fmla="*/ 60 w 86"/>
                  <a:gd name="T71" fmla="*/ 14 h 21"/>
                  <a:gd name="T72" fmla="*/ 62 w 86"/>
                  <a:gd name="T73" fmla="*/ 14 h 21"/>
                  <a:gd name="T74" fmla="*/ 64 w 86"/>
                  <a:gd name="T75" fmla="*/ 15 h 21"/>
                  <a:gd name="T76" fmla="*/ 65 w 86"/>
                  <a:gd name="T77" fmla="*/ 15 h 21"/>
                  <a:gd name="T78" fmla="*/ 66 w 86"/>
                  <a:gd name="T79" fmla="*/ 15 h 21"/>
                  <a:gd name="T80" fmla="*/ 69 w 86"/>
                  <a:gd name="T81" fmla="*/ 17 h 21"/>
                  <a:gd name="T82" fmla="*/ 71 w 86"/>
                  <a:gd name="T83" fmla="*/ 17 h 21"/>
                  <a:gd name="T84" fmla="*/ 72 w 86"/>
                  <a:gd name="T85" fmla="*/ 17 h 21"/>
                  <a:gd name="T86" fmla="*/ 73 w 86"/>
                  <a:gd name="T87" fmla="*/ 18 h 21"/>
                  <a:gd name="T88" fmla="*/ 75 w 86"/>
                  <a:gd name="T89" fmla="*/ 18 h 21"/>
                  <a:gd name="T90" fmla="*/ 77 w 86"/>
                  <a:gd name="T91" fmla="*/ 18 h 21"/>
                  <a:gd name="T92" fmla="*/ 79 w 86"/>
                  <a:gd name="T93" fmla="*/ 19 h 21"/>
                  <a:gd name="T94" fmla="*/ 80 w 86"/>
                  <a:gd name="T95" fmla="*/ 19 h 21"/>
                  <a:gd name="T96" fmla="*/ 82 w 86"/>
                  <a:gd name="T97" fmla="*/ 19 h 21"/>
                  <a:gd name="T98" fmla="*/ 83 w 86"/>
                  <a:gd name="T99" fmla="*/ 21 h 21"/>
                  <a:gd name="T100" fmla="*/ 86 w 86"/>
                  <a:gd name="T101" fmla="*/ 21 h 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</a:cxnLst>
                <a:rect l="0" t="0" r="r" b="b"/>
                <a:pathLst>
                  <a:path w="86" h="21">
                    <a:moveTo>
                      <a:pt x="0" y="0"/>
                    </a:moveTo>
                    <a:lnTo>
                      <a:pt x="3" y="0"/>
                    </a:lnTo>
                    <a:lnTo>
                      <a:pt x="5" y="0"/>
                    </a:lnTo>
                    <a:lnTo>
                      <a:pt x="6" y="2"/>
                    </a:lnTo>
                    <a:lnTo>
                      <a:pt x="7" y="2"/>
                    </a:lnTo>
                    <a:lnTo>
                      <a:pt x="10" y="2"/>
                    </a:lnTo>
                    <a:lnTo>
                      <a:pt x="11" y="2"/>
                    </a:lnTo>
                    <a:lnTo>
                      <a:pt x="13" y="3"/>
                    </a:lnTo>
                    <a:lnTo>
                      <a:pt x="14" y="3"/>
                    </a:lnTo>
                    <a:lnTo>
                      <a:pt x="17" y="3"/>
                    </a:lnTo>
                    <a:lnTo>
                      <a:pt x="18" y="3"/>
                    </a:lnTo>
                    <a:lnTo>
                      <a:pt x="20" y="4"/>
                    </a:lnTo>
                    <a:lnTo>
                      <a:pt x="21" y="4"/>
                    </a:lnTo>
                    <a:lnTo>
                      <a:pt x="22" y="4"/>
                    </a:lnTo>
                    <a:lnTo>
                      <a:pt x="25" y="6"/>
                    </a:lnTo>
                    <a:lnTo>
                      <a:pt x="27" y="6"/>
                    </a:lnTo>
                    <a:lnTo>
                      <a:pt x="28" y="6"/>
                    </a:lnTo>
                    <a:lnTo>
                      <a:pt x="29" y="6"/>
                    </a:lnTo>
                    <a:lnTo>
                      <a:pt x="32" y="7"/>
                    </a:lnTo>
                    <a:lnTo>
                      <a:pt x="33" y="7"/>
                    </a:lnTo>
                    <a:lnTo>
                      <a:pt x="35" y="7"/>
                    </a:lnTo>
                    <a:lnTo>
                      <a:pt x="36" y="8"/>
                    </a:lnTo>
                    <a:lnTo>
                      <a:pt x="39" y="8"/>
                    </a:lnTo>
                    <a:lnTo>
                      <a:pt x="40" y="8"/>
                    </a:lnTo>
                    <a:lnTo>
                      <a:pt x="42" y="10"/>
                    </a:lnTo>
                    <a:lnTo>
                      <a:pt x="43" y="10"/>
                    </a:lnTo>
                    <a:lnTo>
                      <a:pt x="44" y="10"/>
                    </a:lnTo>
                    <a:lnTo>
                      <a:pt x="47" y="10"/>
                    </a:lnTo>
                    <a:lnTo>
                      <a:pt x="49" y="11"/>
                    </a:lnTo>
                    <a:lnTo>
                      <a:pt x="50" y="11"/>
                    </a:lnTo>
                    <a:lnTo>
                      <a:pt x="51" y="11"/>
                    </a:lnTo>
                    <a:lnTo>
                      <a:pt x="54" y="13"/>
                    </a:lnTo>
                    <a:lnTo>
                      <a:pt x="55" y="13"/>
                    </a:lnTo>
                    <a:lnTo>
                      <a:pt x="57" y="13"/>
                    </a:lnTo>
                    <a:lnTo>
                      <a:pt x="58" y="14"/>
                    </a:lnTo>
                    <a:lnTo>
                      <a:pt x="60" y="14"/>
                    </a:lnTo>
                    <a:lnTo>
                      <a:pt x="62" y="14"/>
                    </a:lnTo>
                    <a:lnTo>
                      <a:pt x="64" y="15"/>
                    </a:lnTo>
                    <a:lnTo>
                      <a:pt x="65" y="15"/>
                    </a:lnTo>
                    <a:lnTo>
                      <a:pt x="66" y="15"/>
                    </a:lnTo>
                    <a:lnTo>
                      <a:pt x="69" y="17"/>
                    </a:lnTo>
                    <a:lnTo>
                      <a:pt x="71" y="17"/>
                    </a:lnTo>
                    <a:lnTo>
                      <a:pt x="72" y="17"/>
                    </a:lnTo>
                    <a:lnTo>
                      <a:pt x="73" y="18"/>
                    </a:lnTo>
                    <a:lnTo>
                      <a:pt x="75" y="18"/>
                    </a:lnTo>
                    <a:lnTo>
                      <a:pt x="77" y="18"/>
                    </a:lnTo>
                    <a:lnTo>
                      <a:pt x="79" y="19"/>
                    </a:lnTo>
                    <a:lnTo>
                      <a:pt x="80" y="19"/>
                    </a:lnTo>
                    <a:lnTo>
                      <a:pt x="82" y="19"/>
                    </a:lnTo>
                    <a:lnTo>
                      <a:pt x="83" y="21"/>
                    </a:lnTo>
                    <a:lnTo>
                      <a:pt x="86" y="21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8" name="Line 29"/>
              <p:cNvSpPr>
                <a:spLocks noChangeShapeType="1"/>
              </p:cNvSpPr>
              <p:nvPr/>
            </p:nvSpPr>
            <p:spPr bwMode="auto">
              <a:xfrm flipV="1">
                <a:off x="6488113" y="1265238"/>
                <a:ext cx="23813" cy="11112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89" name="Rectangle 30"/>
              <p:cNvSpPr>
                <a:spLocks noChangeArrowheads="1"/>
              </p:cNvSpPr>
              <p:nvPr/>
            </p:nvSpPr>
            <p:spPr bwMode="auto">
              <a:xfrm rot="17340000">
                <a:off x="6762750" y="406400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005185166</a:t>
                </a:r>
              </a:p>
            </p:txBody>
          </p:sp>
          <p:sp>
            <p:nvSpPr>
              <p:cNvPr id="790" name="Line 31"/>
              <p:cNvSpPr>
                <a:spLocks noChangeShapeType="1"/>
              </p:cNvSpPr>
              <p:nvPr/>
            </p:nvSpPr>
            <p:spPr bwMode="auto">
              <a:xfrm flipV="1">
                <a:off x="6789738" y="881063"/>
                <a:ext cx="161925" cy="45402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1" name="Rectangle 32"/>
              <p:cNvSpPr>
                <a:spLocks noChangeArrowheads="1"/>
              </p:cNvSpPr>
              <p:nvPr/>
            </p:nvSpPr>
            <p:spPr bwMode="auto">
              <a:xfrm rot="17580000">
                <a:off x="6958013" y="48101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005185169</a:t>
                </a:r>
              </a:p>
            </p:txBody>
          </p:sp>
          <p:sp>
            <p:nvSpPr>
              <p:cNvPr id="792" name="Line 33"/>
              <p:cNvSpPr>
                <a:spLocks noChangeShapeType="1"/>
              </p:cNvSpPr>
              <p:nvPr/>
            </p:nvSpPr>
            <p:spPr bwMode="auto">
              <a:xfrm flipV="1">
                <a:off x="6975475" y="946151"/>
                <a:ext cx="142875" cy="33020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3" name="Rectangle 34"/>
              <p:cNvSpPr>
                <a:spLocks noChangeArrowheads="1"/>
              </p:cNvSpPr>
              <p:nvPr/>
            </p:nvSpPr>
            <p:spPr bwMode="auto">
              <a:xfrm rot="17820000">
                <a:off x="7148513" y="56991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005190027</a:t>
                </a:r>
              </a:p>
            </p:txBody>
          </p:sp>
          <p:sp>
            <p:nvSpPr>
              <p:cNvPr id="794" name="Line 35"/>
              <p:cNvSpPr>
                <a:spLocks noChangeShapeType="1"/>
              </p:cNvSpPr>
              <p:nvPr/>
            </p:nvSpPr>
            <p:spPr bwMode="auto">
              <a:xfrm flipV="1">
                <a:off x="7170738" y="1025526"/>
                <a:ext cx="109538" cy="20955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5" name="Rectangle 36"/>
              <p:cNvSpPr>
                <a:spLocks noChangeArrowheads="1"/>
              </p:cNvSpPr>
              <p:nvPr/>
            </p:nvSpPr>
            <p:spPr bwMode="auto">
              <a:xfrm rot="18060000">
                <a:off x="7331075" y="67151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005185165</a:t>
                </a:r>
              </a:p>
            </p:txBody>
          </p:sp>
          <p:sp>
            <p:nvSpPr>
              <p:cNvPr id="796" name="Line 37"/>
              <p:cNvSpPr>
                <a:spLocks noChangeShapeType="1"/>
              </p:cNvSpPr>
              <p:nvPr/>
            </p:nvSpPr>
            <p:spPr bwMode="auto">
              <a:xfrm flipV="1">
                <a:off x="7378700" y="1114426"/>
                <a:ext cx="58738" cy="968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7" name="Rectangle 38"/>
              <p:cNvSpPr>
                <a:spLocks noChangeArrowheads="1"/>
              </p:cNvSpPr>
              <p:nvPr/>
            </p:nvSpPr>
            <p:spPr bwMode="auto">
              <a:xfrm rot="18300000">
                <a:off x="7507288" y="787400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005190028</a:t>
                </a:r>
              </a:p>
            </p:txBody>
          </p:sp>
          <p:sp>
            <p:nvSpPr>
              <p:cNvPr id="798" name="Line 39"/>
              <p:cNvSpPr>
                <a:spLocks noChangeShapeType="1"/>
              </p:cNvSpPr>
              <p:nvPr/>
            </p:nvSpPr>
            <p:spPr bwMode="auto">
              <a:xfrm flipV="1">
                <a:off x="7519988" y="1214438"/>
                <a:ext cx="68263" cy="9207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99" name="Freeform 40"/>
              <p:cNvSpPr>
                <a:spLocks/>
              </p:cNvSpPr>
              <p:nvPr/>
            </p:nvSpPr>
            <p:spPr bwMode="auto">
              <a:xfrm>
                <a:off x="7375525" y="1214438"/>
                <a:ext cx="73025" cy="46038"/>
              </a:xfrm>
              <a:custGeom>
                <a:avLst/>
                <a:gdLst>
                  <a:gd name="T0" fmla="*/ 46 w 46"/>
                  <a:gd name="T1" fmla="*/ 29 h 29"/>
                  <a:gd name="T2" fmla="*/ 43 w 46"/>
                  <a:gd name="T3" fmla="*/ 28 h 29"/>
                  <a:gd name="T4" fmla="*/ 40 w 46"/>
                  <a:gd name="T5" fmla="*/ 26 h 29"/>
                  <a:gd name="T6" fmla="*/ 38 w 46"/>
                  <a:gd name="T7" fmla="*/ 25 h 29"/>
                  <a:gd name="T8" fmla="*/ 35 w 46"/>
                  <a:gd name="T9" fmla="*/ 22 h 29"/>
                  <a:gd name="T10" fmla="*/ 32 w 46"/>
                  <a:gd name="T11" fmla="*/ 21 h 29"/>
                  <a:gd name="T12" fmla="*/ 29 w 46"/>
                  <a:gd name="T13" fmla="*/ 20 h 29"/>
                  <a:gd name="T14" fmla="*/ 27 w 46"/>
                  <a:gd name="T15" fmla="*/ 18 h 29"/>
                  <a:gd name="T16" fmla="*/ 24 w 46"/>
                  <a:gd name="T17" fmla="*/ 15 h 29"/>
                  <a:gd name="T18" fmla="*/ 22 w 46"/>
                  <a:gd name="T19" fmla="*/ 14 h 29"/>
                  <a:gd name="T20" fmla="*/ 20 w 46"/>
                  <a:gd name="T21" fmla="*/ 13 h 29"/>
                  <a:gd name="T22" fmla="*/ 17 w 46"/>
                  <a:gd name="T23" fmla="*/ 11 h 29"/>
                  <a:gd name="T24" fmla="*/ 14 w 46"/>
                  <a:gd name="T25" fmla="*/ 9 h 29"/>
                  <a:gd name="T26" fmla="*/ 11 w 46"/>
                  <a:gd name="T27" fmla="*/ 7 h 29"/>
                  <a:gd name="T28" fmla="*/ 9 w 46"/>
                  <a:gd name="T29" fmla="*/ 6 h 29"/>
                  <a:gd name="T30" fmla="*/ 6 w 46"/>
                  <a:gd name="T31" fmla="*/ 5 h 29"/>
                  <a:gd name="T32" fmla="*/ 3 w 46"/>
                  <a:gd name="T33" fmla="*/ 2 h 29"/>
                  <a:gd name="T34" fmla="*/ 0 w 46"/>
                  <a:gd name="T35" fmla="*/ 0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6" h="29">
                    <a:moveTo>
                      <a:pt x="46" y="29"/>
                    </a:moveTo>
                    <a:lnTo>
                      <a:pt x="43" y="28"/>
                    </a:lnTo>
                    <a:lnTo>
                      <a:pt x="40" y="26"/>
                    </a:lnTo>
                    <a:lnTo>
                      <a:pt x="38" y="25"/>
                    </a:lnTo>
                    <a:lnTo>
                      <a:pt x="35" y="22"/>
                    </a:lnTo>
                    <a:lnTo>
                      <a:pt x="32" y="21"/>
                    </a:lnTo>
                    <a:lnTo>
                      <a:pt x="29" y="20"/>
                    </a:lnTo>
                    <a:lnTo>
                      <a:pt x="27" y="18"/>
                    </a:lnTo>
                    <a:lnTo>
                      <a:pt x="24" y="15"/>
                    </a:lnTo>
                    <a:lnTo>
                      <a:pt x="22" y="14"/>
                    </a:lnTo>
                    <a:lnTo>
                      <a:pt x="20" y="13"/>
                    </a:lnTo>
                    <a:lnTo>
                      <a:pt x="17" y="11"/>
                    </a:lnTo>
                    <a:lnTo>
                      <a:pt x="14" y="9"/>
                    </a:lnTo>
                    <a:lnTo>
                      <a:pt x="11" y="7"/>
                    </a:lnTo>
                    <a:lnTo>
                      <a:pt x="9" y="6"/>
                    </a:lnTo>
                    <a:lnTo>
                      <a:pt x="6" y="5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0" name="Freeform 41"/>
              <p:cNvSpPr>
                <a:spLocks/>
              </p:cNvSpPr>
              <p:nvPr/>
            </p:nvSpPr>
            <p:spPr bwMode="auto">
              <a:xfrm>
                <a:off x="7448550" y="1260476"/>
                <a:ext cx="69850" cy="50800"/>
              </a:xfrm>
              <a:custGeom>
                <a:avLst/>
                <a:gdLst>
                  <a:gd name="T0" fmla="*/ 0 w 44"/>
                  <a:gd name="T1" fmla="*/ 0 h 32"/>
                  <a:gd name="T2" fmla="*/ 3 w 44"/>
                  <a:gd name="T3" fmla="*/ 3 h 32"/>
                  <a:gd name="T4" fmla="*/ 5 w 44"/>
                  <a:gd name="T5" fmla="*/ 4 h 32"/>
                  <a:gd name="T6" fmla="*/ 8 w 44"/>
                  <a:gd name="T7" fmla="*/ 7 h 32"/>
                  <a:gd name="T8" fmla="*/ 11 w 44"/>
                  <a:gd name="T9" fmla="*/ 8 h 32"/>
                  <a:gd name="T10" fmla="*/ 14 w 44"/>
                  <a:gd name="T11" fmla="*/ 10 h 32"/>
                  <a:gd name="T12" fmla="*/ 16 w 44"/>
                  <a:gd name="T13" fmla="*/ 13 h 32"/>
                  <a:gd name="T14" fmla="*/ 19 w 44"/>
                  <a:gd name="T15" fmla="*/ 14 h 32"/>
                  <a:gd name="T16" fmla="*/ 22 w 44"/>
                  <a:gd name="T17" fmla="*/ 15 h 32"/>
                  <a:gd name="T18" fmla="*/ 25 w 44"/>
                  <a:gd name="T19" fmla="*/ 18 h 32"/>
                  <a:gd name="T20" fmla="*/ 27 w 44"/>
                  <a:gd name="T21" fmla="*/ 19 h 32"/>
                  <a:gd name="T22" fmla="*/ 30 w 44"/>
                  <a:gd name="T23" fmla="*/ 22 h 32"/>
                  <a:gd name="T24" fmla="*/ 33 w 44"/>
                  <a:gd name="T25" fmla="*/ 24 h 32"/>
                  <a:gd name="T26" fmla="*/ 36 w 44"/>
                  <a:gd name="T27" fmla="*/ 26 h 32"/>
                  <a:gd name="T28" fmla="*/ 38 w 44"/>
                  <a:gd name="T29" fmla="*/ 28 h 32"/>
                  <a:gd name="T30" fmla="*/ 41 w 44"/>
                  <a:gd name="T31" fmla="*/ 29 h 32"/>
                  <a:gd name="T32" fmla="*/ 44 w 44"/>
                  <a:gd name="T33" fmla="*/ 32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4" h="32">
                    <a:moveTo>
                      <a:pt x="0" y="0"/>
                    </a:moveTo>
                    <a:lnTo>
                      <a:pt x="3" y="3"/>
                    </a:lnTo>
                    <a:lnTo>
                      <a:pt x="5" y="4"/>
                    </a:lnTo>
                    <a:lnTo>
                      <a:pt x="8" y="7"/>
                    </a:lnTo>
                    <a:lnTo>
                      <a:pt x="11" y="8"/>
                    </a:lnTo>
                    <a:lnTo>
                      <a:pt x="14" y="10"/>
                    </a:lnTo>
                    <a:lnTo>
                      <a:pt x="16" y="13"/>
                    </a:lnTo>
                    <a:lnTo>
                      <a:pt x="19" y="14"/>
                    </a:lnTo>
                    <a:lnTo>
                      <a:pt x="22" y="15"/>
                    </a:lnTo>
                    <a:lnTo>
                      <a:pt x="25" y="18"/>
                    </a:lnTo>
                    <a:lnTo>
                      <a:pt x="27" y="19"/>
                    </a:lnTo>
                    <a:lnTo>
                      <a:pt x="30" y="22"/>
                    </a:lnTo>
                    <a:lnTo>
                      <a:pt x="33" y="24"/>
                    </a:lnTo>
                    <a:lnTo>
                      <a:pt x="36" y="26"/>
                    </a:lnTo>
                    <a:lnTo>
                      <a:pt x="38" y="28"/>
                    </a:lnTo>
                    <a:lnTo>
                      <a:pt x="41" y="29"/>
                    </a:lnTo>
                    <a:lnTo>
                      <a:pt x="44" y="32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1" name="Line 43"/>
              <p:cNvSpPr>
                <a:spLocks noChangeShapeType="1"/>
              </p:cNvSpPr>
              <p:nvPr/>
            </p:nvSpPr>
            <p:spPr bwMode="auto">
              <a:xfrm flipV="1">
                <a:off x="7383463" y="1265238"/>
                <a:ext cx="61913" cy="9366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2" name="Freeform 44"/>
              <p:cNvSpPr>
                <a:spLocks/>
              </p:cNvSpPr>
              <p:nvPr/>
            </p:nvSpPr>
            <p:spPr bwMode="auto">
              <a:xfrm>
                <a:off x="7169150" y="1238251"/>
                <a:ext cx="106363" cy="60325"/>
              </a:xfrm>
              <a:custGeom>
                <a:avLst/>
                <a:gdLst>
                  <a:gd name="T0" fmla="*/ 67 w 67"/>
                  <a:gd name="T1" fmla="*/ 38 h 38"/>
                  <a:gd name="T2" fmla="*/ 66 w 67"/>
                  <a:gd name="T3" fmla="*/ 36 h 38"/>
                  <a:gd name="T4" fmla="*/ 63 w 67"/>
                  <a:gd name="T5" fmla="*/ 35 h 38"/>
                  <a:gd name="T6" fmla="*/ 62 w 67"/>
                  <a:gd name="T7" fmla="*/ 35 h 38"/>
                  <a:gd name="T8" fmla="*/ 59 w 67"/>
                  <a:gd name="T9" fmla="*/ 33 h 38"/>
                  <a:gd name="T10" fmla="*/ 56 w 67"/>
                  <a:gd name="T11" fmla="*/ 32 h 38"/>
                  <a:gd name="T12" fmla="*/ 55 w 67"/>
                  <a:gd name="T13" fmla="*/ 31 h 38"/>
                  <a:gd name="T14" fmla="*/ 52 w 67"/>
                  <a:gd name="T15" fmla="*/ 29 h 38"/>
                  <a:gd name="T16" fmla="*/ 51 w 67"/>
                  <a:gd name="T17" fmla="*/ 28 h 38"/>
                  <a:gd name="T18" fmla="*/ 48 w 67"/>
                  <a:gd name="T19" fmla="*/ 27 h 38"/>
                  <a:gd name="T20" fmla="*/ 47 w 67"/>
                  <a:gd name="T21" fmla="*/ 25 h 38"/>
                  <a:gd name="T22" fmla="*/ 44 w 67"/>
                  <a:gd name="T23" fmla="*/ 24 h 38"/>
                  <a:gd name="T24" fmla="*/ 41 w 67"/>
                  <a:gd name="T25" fmla="*/ 22 h 38"/>
                  <a:gd name="T26" fmla="*/ 40 w 67"/>
                  <a:gd name="T27" fmla="*/ 22 h 38"/>
                  <a:gd name="T28" fmla="*/ 37 w 67"/>
                  <a:gd name="T29" fmla="*/ 21 h 38"/>
                  <a:gd name="T30" fmla="*/ 36 w 67"/>
                  <a:gd name="T31" fmla="*/ 20 h 38"/>
                  <a:gd name="T32" fmla="*/ 33 w 67"/>
                  <a:gd name="T33" fmla="*/ 18 h 38"/>
                  <a:gd name="T34" fmla="*/ 30 w 67"/>
                  <a:gd name="T35" fmla="*/ 17 h 38"/>
                  <a:gd name="T36" fmla="*/ 29 w 67"/>
                  <a:gd name="T37" fmla="*/ 16 h 38"/>
                  <a:gd name="T38" fmla="*/ 26 w 67"/>
                  <a:gd name="T39" fmla="*/ 14 h 38"/>
                  <a:gd name="T40" fmla="*/ 25 w 67"/>
                  <a:gd name="T41" fmla="*/ 13 h 38"/>
                  <a:gd name="T42" fmla="*/ 22 w 67"/>
                  <a:gd name="T43" fmla="*/ 11 h 38"/>
                  <a:gd name="T44" fmla="*/ 19 w 67"/>
                  <a:gd name="T45" fmla="*/ 11 h 38"/>
                  <a:gd name="T46" fmla="*/ 18 w 67"/>
                  <a:gd name="T47" fmla="*/ 10 h 38"/>
                  <a:gd name="T48" fmla="*/ 15 w 67"/>
                  <a:gd name="T49" fmla="*/ 9 h 38"/>
                  <a:gd name="T50" fmla="*/ 14 w 67"/>
                  <a:gd name="T51" fmla="*/ 7 h 38"/>
                  <a:gd name="T52" fmla="*/ 11 w 67"/>
                  <a:gd name="T53" fmla="*/ 6 h 38"/>
                  <a:gd name="T54" fmla="*/ 8 w 67"/>
                  <a:gd name="T55" fmla="*/ 5 h 38"/>
                  <a:gd name="T56" fmla="*/ 7 w 67"/>
                  <a:gd name="T57" fmla="*/ 3 h 38"/>
                  <a:gd name="T58" fmla="*/ 4 w 67"/>
                  <a:gd name="T59" fmla="*/ 3 h 38"/>
                  <a:gd name="T60" fmla="*/ 3 w 67"/>
                  <a:gd name="T61" fmla="*/ 2 h 38"/>
                  <a:gd name="T62" fmla="*/ 0 w 67"/>
                  <a:gd name="T63" fmla="*/ 0 h 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7" h="38">
                    <a:moveTo>
                      <a:pt x="67" y="38"/>
                    </a:moveTo>
                    <a:lnTo>
                      <a:pt x="66" y="36"/>
                    </a:lnTo>
                    <a:lnTo>
                      <a:pt x="63" y="35"/>
                    </a:lnTo>
                    <a:lnTo>
                      <a:pt x="62" y="35"/>
                    </a:lnTo>
                    <a:lnTo>
                      <a:pt x="59" y="33"/>
                    </a:lnTo>
                    <a:lnTo>
                      <a:pt x="56" y="32"/>
                    </a:lnTo>
                    <a:lnTo>
                      <a:pt x="55" y="31"/>
                    </a:lnTo>
                    <a:lnTo>
                      <a:pt x="52" y="29"/>
                    </a:lnTo>
                    <a:lnTo>
                      <a:pt x="51" y="28"/>
                    </a:lnTo>
                    <a:lnTo>
                      <a:pt x="48" y="27"/>
                    </a:lnTo>
                    <a:lnTo>
                      <a:pt x="47" y="25"/>
                    </a:lnTo>
                    <a:lnTo>
                      <a:pt x="44" y="24"/>
                    </a:lnTo>
                    <a:lnTo>
                      <a:pt x="41" y="22"/>
                    </a:lnTo>
                    <a:lnTo>
                      <a:pt x="40" y="22"/>
                    </a:lnTo>
                    <a:lnTo>
                      <a:pt x="37" y="21"/>
                    </a:lnTo>
                    <a:lnTo>
                      <a:pt x="36" y="20"/>
                    </a:lnTo>
                    <a:lnTo>
                      <a:pt x="33" y="18"/>
                    </a:lnTo>
                    <a:lnTo>
                      <a:pt x="30" y="17"/>
                    </a:lnTo>
                    <a:lnTo>
                      <a:pt x="29" y="16"/>
                    </a:lnTo>
                    <a:lnTo>
                      <a:pt x="26" y="14"/>
                    </a:lnTo>
                    <a:lnTo>
                      <a:pt x="25" y="13"/>
                    </a:lnTo>
                    <a:lnTo>
                      <a:pt x="22" y="11"/>
                    </a:lnTo>
                    <a:lnTo>
                      <a:pt x="19" y="11"/>
                    </a:lnTo>
                    <a:lnTo>
                      <a:pt x="18" y="10"/>
                    </a:lnTo>
                    <a:lnTo>
                      <a:pt x="15" y="9"/>
                    </a:lnTo>
                    <a:lnTo>
                      <a:pt x="14" y="7"/>
                    </a:lnTo>
                    <a:lnTo>
                      <a:pt x="11" y="6"/>
                    </a:lnTo>
                    <a:lnTo>
                      <a:pt x="8" y="5"/>
                    </a:lnTo>
                    <a:lnTo>
                      <a:pt x="7" y="3"/>
                    </a:lnTo>
                    <a:lnTo>
                      <a:pt x="4" y="3"/>
                    </a:lnTo>
                    <a:lnTo>
                      <a:pt x="3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3" name="Freeform 45"/>
              <p:cNvSpPr>
                <a:spLocks/>
              </p:cNvSpPr>
              <p:nvPr/>
            </p:nvSpPr>
            <p:spPr bwMode="auto">
              <a:xfrm>
                <a:off x="7275513" y="1298576"/>
                <a:ext cx="104775" cy="65088"/>
              </a:xfrm>
              <a:custGeom>
                <a:avLst/>
                <a:gdLst>
                  <a:gd name="T0" fmla="*/ 0 w 66"/>
                  <a:gd name="T1" fmla="*/ 0 h 41"/>
                  <a:gd name="T2" fmla="*/ 4 w 66"/>
                  <a:gd name="T3" fmla="*/ 2 h 41"/>
                  <a:gd name="T4" fmla="*/ 7 w 66"/>
                  <a:gd name="T5" fmla="*/ 4 h 41"/>
                  <a:gd name="T6" fmla="*/ 11 w 66"/>
                  <a:gd name="T7" fmla="*/ 6 h 41"/>
                  <a:gd name="T8" fmla="*/ 14 w 66"/>
                  <a:gd name="T9" fmla="*/ 8 h 41"/>
                  <a:gd name="T10" fmla="*/ 18 w 66"/>
                  <a:gd name="T11" fmla="*/ 11 h 41"/>
                  <a:gd name="T12" fmla="*/ 21 w 66"/>
                  <a:gd name="T13" fmla="*/ 13 h 41"/>
                  <a:gd name="T14" fmla="*/ 25 w 66"/>
                  <a:gd name="T15" fmla="*/ 15 h 41"/>
                  <a:gd name="T16" fmla="*/ 28 w 66"/>
                  <a:gd name="T17" fmla="*/ 17 h 41"/>
                  <a:gd name="T18" fmla="*/ 32 w 66"/>
                  <a:gd name="T19" fmla="*/ 19 h 41"/>
                  <a:gd name="T20" fmla="*/ 35 w 66"/>
                  <a:gd name="T21" fmla="*/ 22 h 41"/>
                  <a:gd name="T22" fmla="*/ 39 w 66"/>
                  <a:gd name="T23" fmla="*/ 23 h 41"/>
                  <a:gd name="T24" fmla="*/ 41 w 66"/>
                  <a:gd name="T25" fmla="*/ 26 h 41"/>
                  <a:gd name="T26" fmla="*/ 46 w 66"/>
                  <a:gd name="T27" fmla="*/ 28 h 41"/>
                  <a:gd name="T28" fmla="*/ 48 w 66"/>
                  <a:gd name="T29" fmla="*/ 30 h 41"/>
                  <a:gd name="T30" fmla="*/ 52 w 66"/>
                  <a:gd name="T31" fmla="*/ 33 h 41"/>
                  <a:gd name="T32" fmla="*/ 55 w 66"/>
                  <a:gd name="T33" fmla="*/ 34 h 41"/>
                  <a:gd name="T34" fmla="*/ 59 w 66"/>
                  <a:gd name="T35" fmla="*/ 37 h 41"/>
                  <a:gd name="T36" fmla="*/ 62 w 66"/>
                  <a:gd name="T37" fmla="*/ 39 h 41"/>
                  <a:gd name="T38" fmla="*/ 66 w 66"/>
                  <a:gd name="T3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6" h="41">
                    <a:moveTo>
                      <a:pt x="0" y="0"/>
                    </a:moveTo>
                    <a:lnTo>
                      <a:pt x="4" y="2"/>
                    </a:lnTo>
                    <a:lnTo>
                      <a:pt x="7" y="4"/>
                    </a:lnTo>
                    <a:lnTo>
                      <a:pt x="11" y="6"/>
                    </a:lnTo>
                    <a:lnTo>
                      <a:pt x="14" y="8"/>
                    </a:lnTo>
                    <a:lnTo>
                      <a:pt x="18" y="11"/>
                    </a:lnTo>
                    <a:lnTo>
                      <a:pt x="21" y="13"/>
                    </a:lnTo>
                    <a:lnTo>
                      <a:pt x="25" y="15"/>
                    </a:lnTo>
                    <a:lnTo>
                      <a:pt x="28" y="17"/>
                    </a:lnTo>
                    <a:lnTo>
                      <a:pt x="32" y="19"/>
                    </a:lnTo>
                    <a:lnTo>
                      <a:pt x="35" y="22"/>
                    </a:lnTo>
                    <a:lnTo>
                      <a:pt x="39" y="23"/>
                    </a:lnTo>
                    <a:lnTo>
                      <a:pt x="41" y="26"/>
                    </a:lnTo>
                    <a:lnTo>
                      <a:pt x="46" y="28"/>
                    </a:lnTo>
                    <a:lnTo>
                      <a:pt x="48" y="30"/>
                    </a:lnTo>
                    <a:lnTo>
                      <a:pt x="52" y="33"/>
                    </a:lnTo>
                    <a:lnTo>
                      <a:pt x="55" y="34"/>
                    </a:lnTo>
                    <a:lnTo>
                      <a:pt x="59" y="37"/>
                    </a:lnTo>
                    <a:lnTo>
                      <a:pt x="62" y="39"/>
                    </a:lnTo>
                    <a:lnTo>
                      <a:pt x="66" y="41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4" name="Line 47"/>
              <p:cNvSpPr>
                <a:spLocks noChangeShapeType="1"/>
              </p:cNvSpPr>
              <p:nvPr/>
            </p:nvSpPr>
            <p:spPr bwMode="auto">
              <a:xfrm flipV="1">
                <a:off x="7215188" y="1301751"/>
                <a:ext cx="58738" cy="9842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5" name="Freeform 48"/>
              <p:cNvSpPr>
                <a:spLocks/>
              </p:cNvSpPr>
              <p:nvPr/>
            </p:nvSpPr>
            <p:spPr bwMode="auto">
              <a:xfrm>
                <a:off x="6972300" y="1281113"/>
                <a:ext cx="122238" cy="58738"/>
              </a:xfrm>
              <a:custGeom>
                <a:avLst/>
                <a:gdLst>
                  <a:gd name="T0" fmla="*/ 77 w 77"/>
                  <a:gd name="T1" fmla="*/ 37 h 37"/>
                  <a:gd name="T2" fmla="*/ 76 w 77"/>
                  <a:gd name="T3" fmla="*/ 35 h 37"/>
                  <a:gd name="T4" fmla="*/ 75 w 77"/>
                  <a:gd name="T5" fmla="*/ 34 h 37"/>
                  <a:gd name="T6" fmla="*/ 72 w 77"/>
                  <a:gd name="T7" fmla="*/ 34 h 37"/>
                  <a:gd name="T8" fmla="*/ 70 w 77"/>
                  <a:gd name="T9" fmla="*/ 33 h 37"/>
                  <a:gd name="T10" fmla="*/ 69 w 77"/>
                  <a:gd name="T11" fmla="*/ 33 h 37"/>
                  <a:gd name="T12" fmla="*/ 68 w 77"/>
                  <a:gd name="T13" fmla="*/ 31 h 37"/>
                  <a:gd name="T14" fmla="*/ 65 w 77"/>
                  <a:gd name="T15" fmla="*/ 30 h 37"/>
                  <a:gd name="T16" fmla="*/ 64 w 77"/>
                  <a:gd name="T17" fmla="*/ 30 h 37"/>
                  <a:gd name="T18" fmla="*/ 62 w 77"/>
                  <a:gd name="T19" fmla="*/ 28 h 37"/>
                  <a:gd name="T20" fmla="*/ 61 w 77"/>
                  <a:gd name="T21" fmla="*/ 27 h 37"/>
                  <a:gd name="T22" fmla="*/ 58 w 77"/>
                  <a:gd name="T23" fmla="*/ 27 h 37"/>
                  <a:gd name="T24" fmla="*/ 57 w 77"/>
                  <a:gd name="T25" fmla="*/ 26 h 37"/>
                  <a:gd name="T26" fmla="*/ 55 w 77"/>
                  <a:gd name="T27" fmla="*/ 26 h 37"/>
                  <a:gd name="T28" fmla="*/ 54 w 77"/>
                  <a:gd name="T29" fmla="*/ 24 h 37"/>
                  <a:gd name="T30" fmla="*/ 51 w 77"/>
                  <a:gd name="T31" fmla="*/ 23 h 37"/>
                  <a:gd name="T32" fmla="*/ 50 w 77"/>
                  <a:gd name="T33" fmla="*/ 23 h 37"/>
                  <a:gd name="T34" fmla="*/ 48 w 77"/>
                  <a:gd name="T35" fmla="*/ 22 h 37"/>
                  <a:gd name="T36" fmla="*/ 47 w 77"/>
                  <a:gd name="T37" fmla="*/ 22 h 37"/>
                  <a:gd name="T38" fmla="*/ 46 w 77"/>
                  <a:gd name="T39" fmla="*/ 20 h 37"/>
                  <a:gd name="T40" fmla="*/ 43 w 77"/>
                  <a:gd name="T41" fmla="*/ 19 h 37"/>
                  <a:gd name="T42" fmla="*/ 42 w 77"/>
                  <a:gd name="T43" fmla="*/ 19 h 37"/>
                  <a:gd name="T44" fmla="*/ 40 w 77"/>
                  <a:gd name="T45" fmla="*/ 17 h 37"/>
                  <a:gd name="T46" fmla="*/ 39 w 77"/>
                  <a:gd name="T47" fmla="*/ 17 h 37"/>
                  <a:gd name="T48" fmla="*/ 36 w 77"/>
                  <a:gd name="T49" fmla="*/ 16 h 37"/>
                  <a:gd name="T50" fmla="*/ 35 w 77"/>
                  <a:gd name="T51" fmla="*/ 15 h 37"/>
                  <a:gd name="T52" fmla="*/ 33 w 77"/>
                  <a:gd name="T53" fmla="*/ 15 h 37"/>
                  <a:gd name="T54" fmla="*/ 32 w 77"/>
                  <a:gd name="T55" fmla="*/ 13 h 37"/>
                  <a:gd name="T56" fmla="*/ 29 w 77"/>
                  <a:gd name="T57" fmla="*/ 13 h 37"/>
                  <a:gd name="T58" fmla="*/ 28 w 77"/>
                  <a:gd name="T59" fmla="*/ 12 h 37"/>
                  <a:gd name="T60" fmla="*/ 26 w 77"/>
                  <a:gd name="T61" fmla="*/ 11 h 37"/>
                  <a:gd name="T62" fmla="*/ 25 w 77"/>
                  <a:gd name="T63" fmla="*/ 11 h 37"/>
                  <a:gd name="T64" fmla="*/ 22 w 77"/>
                  <a:gd name="T65" fmla="*/ 9 h 37"/>
                  <a:gd name="T66" fmla="*/ 21 w 77"/>
                  <a:gd name="T67" fmla="*/ 9 h 37"/>
                  <a:gd name="T68" fmla="*/ 20 w 77"/>
                  <a:gd name="T69" fmla="*/ 8 h 37"/>
                  <a:gd name="T70" fmla="*/ 17 w 77"/>
                  <a:gd name="T71" fmla="*/ 8 h 37"/>
                  <a:gd name="T72" fmla="*/ 15 w 77"/>
                  <a:gd name="T73" fmla="*/ 6 h 37"/>
                  <a:gd name="T74" fmla="*/ 14 w 77"/>
                  <a:gd name="T75" fmla="*/ 5 h 37"/>
                  <a:gd name="T76" fmla="*/ 13 w 77"/>
                  <a:gd name="T77" fmla="*/ 5 h 37"/>
                  <a:gd name="T78" fmla="*/ 10 w 77"/>
                  <a:gd name="T79" fmla="*/ 4 h 37"/>
                  <a:gd name="T80" fmla="*/ 9 w 77"/>
                  <a:gd name="T81" fmla="*/ 4 h 37"/>
                  <a:gd name="T82" fmla="*/ 7 w 77"/>
                  <a:gd name="T83" fmla="*/ 2 h 37"/>
                  <a:gd name="T84" fmla="*/ 6 w 77"/>
                  <a:gd name="T85" fmla="*/ 2 h 37"/>
                  <a:gd name="T86" fmla="*/ 3 w 77"/>
                  <a:gd name="T87" fmla="*/ 1 h 37"/>
                  <a:gd name="T88" fmla="*/ 2 w 77"/>
                  <a:gd name="T89" fmla="*/ 0 h 37"/>
                  <a:gd name="T90" fmla="*/ 0 w 77"/>
                  <a:gd name="T91" fmla="*/ 0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77" h="37">
                    <a:moveTo>
                      <a:pt x="77" y="37"/>
                    </a:moveTo>
                    <a:lnTo>
                      <a:pt x="76" y="35"/>
                    </a:lnTo>
                    <a:lnTo>
                      <a:pt x="75" y="34"/>
                    </a:lnTo>
                    <a:lnTo>
                      <a:pt x="72" y="34"/>
                    </a:lnTo>
                    <a:lnTo>
                      <a:pt x="70" y="33"/>
                    </a:lnTo>
                    <a:lnTo>
                      <a:pt x="69" y="33"/>
                    </a:lnTo>
                    <a:lnTo>
                      <a:pt x="68" y="31"/>
                    </a:lnTo>
                    <a:lnTo>
                      <a:pt x="65" y="30"/>
                    </a:lnTo>
                    <a:lnTo>
                      <a:pt x="64" y="30"/>
                    </a:lnTo>
                    <a:lnTo>
                      <a:pt x="62" y="28"/>
                    </a:lnTo>
                    <a:lnTo>
                      <a:pt x="61" y="27"/>
                    </a:lnTo>
                    <a:lnTo>
                      <a:pt x="58" y="27"/>
                    </a:lnTo>
                    <a:lnTo>
                      <a:pt x="57" y="26"/>
                    </a:lnTo>
                    <a:lnTo>
                      <a:pt x="55" y="26"/>
                    </a:lnTo>
                    <a:lnTo>
                      <a:pt x="54" y="24"/>
                    </a:lnTo>
                    <a:lnTo>
                      <a:pt x="51" y="23"/>
                    </a:lnTo>
                    <a:lnTo>
                      <a:pt x="50" y="23"/>
                    </a:lnTo>
                    <a:lnTo>
                      <a:pt x="48" y="22"/>
                    </a:lnTo>
                    <a:lnTo>
                      <a:pt x="47" y="22"/>
                    </a:lnTo>
                    <a:lnTo>
                      <a:pt x="46" y="20"/>
                    </a:lnTo>
                    <a:lnTo>
                      <a:pt x="43" y="19"/>
                    </a:lnTo>
                    <a:lnTo>
                      <a:pt x="42" y="19"/>
                    </a:lnTo>
                    <a:lnTo>
                      <a:pt x="40" y="17"/>
                    </a:lnTo>
                    <a:lnTo>
                      <a:pt x="39" y="17"/>
                    </a:lnTo>
                    <a:lnTo>
                      <a:pt x="36" y="16"/>
                    </a:lnTo>
                    <a:lnTo>
                      <a:pt x="35" y="15"/>
                    </a:lnTo>
                    <a:lnTo>
                      <a:pt x="33" y="15"/>
                    </a:lnTo>
                    <a:lnTo>
                      <a:pt x="32" y="13"/>
                    </a:lnTo>
                    <a:lnTo>
                      <a:pt x="29" y="13"/>
                    </a:lnTo>
                    <a:lnTo>
                      <a:pt x="28" y="12"/>
                    </a:lnTo>
                    <a:lnTo>
                      <a:pt x="26" y="11"/>
                    </a:lnTo>
                    <a:lnTo>
                      <a:pt x="25" y="11"/>
                    </a:lnTo>
                    <a:lnTo>
                      <a:pt x="22" y="9"/>
                    </a:lnTo>
                    <a:lnTo>
                      <a:pt x="21" y="9"/>
                    </a:lnTo>
                    <a:lnTo>
                      <a:pt x="20" y="8"/>
                    </a:lnTo>
                    <a:lnTo>
                      <a:pt x="17" y="8"/>
                    </a:lnTo>
                    <a:lnTo>
                      <a:pt x="15" y="6"/>
                    </a:lnTo>
                    <a:lnTo>
                      <a:pt x="14" y="5"/>
                    </a:lnTo>
                    <a:lnTo>
                      <a:pt x="13" y="5"/>
                    </a:lnTo>
                    <a:lnTo>
                      <a:pt x="10" y="4"/>
                    </a:lnTo>
                    <a:lnTo>
                      <a:pt x="9" y="4"/>
                    </a:lnTo>
                    <a:lnTo>
                      <a:pt x="7" y="2"/>
                    </a:lnTo>
                    <a:lnTo>
                      <a:pt x="6" y="2"/>
                    </a:lnTo>
                    <a:lnTo>
                      <a:pt x="3" y="1"/>
                    </a:lnTo>
                    <a:lnTo>
                      <a:pt x="2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6" name="Freeform 49"/>
              <p:cNvSpPr>
                <a:spLocks/>
              </p:cNvSpPr>
              <p:nvPr/>
            </p:nvSpPr>
            <p:spPr bwMode="auto">
              <a:xfrm>
                <a:off x="7094538" y="1339851"/>
                <a:ext cx="120650" cy="65088"/>
              </a:xfrm>
              <a:custGeom>
                <a:avLst/>
                <a:gdLst>
                  <a:gd name="T0" fmla="*/ 0 w 76"/>
                  <a:gd name="T1" fmla="*/ 0 h 41"/>
                  <a:gd name="T2" fmla="*/ 4 w 76"/>
                  <a:gd name="T3" fmla="*/ 1 h 41"/>
                  <a:gd name="T4" fmla="*/ 8 w 76"/>
                  <a:gd name="T5" fmla="*/ 4 h 41"/>
                  <a:gd name="T6" fmla="*/ 11 w 76"/>
                  <a:gd name="T7" fmla="*/ 5 h 41"/>
                  <a:gd name="T8" fmla="*/ 15 w 76"/>
                  <a:gd name="T9" fmla="*/ 7 h 41"/>
                  <a:gd name="T10" fmla="*/ 19 w 76"/>
                  <a:gd name="T11" fmla="*/ 9 h 41"/>
                  <a:gd name="T12" fmla="*/ 24 w 76"/>
                  <a:gd name="T13" fmla="*/ 11 h 41"/>
                  <a:gd name="T14" fmla="*/ 26 w 76"/>
                  <a:gd name="T15" fmla="*/ 13 h 41"/>
                  <a:gd name="T16" fmla="*/ 30 w 76"/>
                  <a:gd name="T17" fmla="*/ 15 h 41"/>
                  <a:gd name="T18" fmla="*/ 35 w 76"/>
                  <a:gd name="T19" fmla="*/ 18 h 41"/>
                  <a:gd name="T20" fmla="*/ 39 w 76"/>
                  <a:gd name="T21" fmla="*/ 19 h 41"/>
                  <a:gd name="T22" fmla="*/ 41 w 76"/>
                  <a:gd name="T23" fmla="*/ 22 h 41"/>
                  <a:gd name="T24" fmla="*/ 46 w 76"/>
                  <a:gd name="T25" fmla="*/ 23 h 41"/>
                  <a:gd name="T26" fmla="*/ 50 w 76"/>
                  <a:gd name="T27" fmla="*/ 26 h 41"/>
                  <a:gd name="T28" fmla="*/ 52 w 76"/>
                  <a:gd name="T29" fmla="*/ 27 h 41"/>
                  <a:gd name="T30" fmla="*/ 57 w 76"/>
                  <a:gd name="T31" fmla="*/ 30 h 41"/>
                  <a:gd name="T32" fmla="*/ 61 w 76"/>
                  <a:gd name="T33" fmla="*/ 31 h 41"/>
                  <a:gd name="T34" fmla="*/ 63 w 76"/>
                  <a:gd name="T35" fmla="*/ 34 h 41"/>
                  <a:gd name="T36" fmla="*/ 68 w 76"/>
                  <a:gd name="T37" fmla="*/ 37 h 41"/>
                  <a:gd name="T38" fmla="*/ 72 w 76"/>
                  <a:gd name="T39" fmla="*/ 38 h 41"/>
                  <a:gd name="T40" fmla="*/ 76 w 76"/>
                  <a:gd name="T41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6" h="41">
                    <a:moveTo>
                      <a:pt x="0" y="0"/>
                    </a:moveTo>
                    <a:lnTo>
                      <a:pt x="4" y="1"/>
                    </a:lnTo>
                    <a:lnTo>
                      <a:pt x="8" y="4"/>
                    </a:lnTo>
                    <a:lnTo>
                      <a:pt x="11" y="5"/>
                    </a:lnTo>
                    <a:lnTo>
                      <a:pt x="15" y="7"/>
                    </a:lnTo>
                    <a:lnTo>
                      <a:pt x="19" y="9"/>
                    </a:lnTo>
                    <a:lnTo>
                      <a:pt x="24" y="11"/>
                    </a:lnTo>
                    <a:lnTo>
                      <a:pt x="26" y="13"/>
                    </a:lnTo>
                    <a:lnTo>
                      <a:pt x="30" y="15"/>
                    </a:lnTo>
                    <a:lnTo>
                      <a:pt x="35" y="18"/>
                    </a:lnTo>
                    <a:lnTo>
                      <a:pt x="39" y="19"/>
                    </a:lnTo>
                    <a:lnTo>
                      <a:pt x="41" y="22"/>
                    </a:lnTo>
                    <a:lnTo>
                      <a:pt x="46" y="23"/>
                    </a:lnTo>
                    <a:lnTo>
                      <a:pt x="50" y="26"/>
                    </a:lnTo>
                    <a:lnTo>
                      <a:pt x="52" y="27"/>
                    </a:lnTo>
                    <a:lnTo>
                      <a:pt x="57" y="30"/>
                    </a:lnTo>
                    <a:lnTo>
                      <a:pt x="61" y="31"/>
                    </a:lnTo>
                    <a:lnTo>
                      <a:pt x="63" y="34"/>
                    </a:lnTo>
                    <a:lnTo>
                      <a:pt x="68" y="37"/>
                    </a:lnTo>
                    <a:lnTo>
                      <a:pt x="72" y="38"/>
                    </a:lnTo>
                    <a:lnTo>
                      <a:pt x="76" y="41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7" name="Line 51"/>
              <p:cNvSpPr>
                <a:spLocks noChangeShapeType="1"/>
              </p:cNvSpPr>
              <p:nvPr/>
            </p:nvSpPr>
            <p:spPr bwMode="auto">
              <a:xfrm flipV="1">
                <a:off x="7040563" y="1343026"/>
                <a:ext cx="52388" cy="10160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8" name="Freeform 52"/>
              <p:cNvSpPr>
                <a:spLocks/>
              </p:cNvSpPr>
              <p:nvPr/>
            </p:nvSpPr>
            <p:spPr bwMode="auto">
              <a:xfrm>
                <a:off x="6788150" y="1336676"/>
                <a:ext cx="125413" cy="52388"/>
              </a:xfrm>
              <a:custGeom>
                <a:avLst/>
                <a:gdLst>
                  <a:gd name="T0" fmla="*/ 79 w 79"/>
                  <a:gd name="T1" fmla="*/ 33 h 33"/>
                  <a:gd name="T2" fmla="*/ 78 w 79"/>
                  <a:gd name="T3" fmla="*/ 32 h 33"/>
                  <a:gd name="T4" fmla="*/ 76 w 79"/>
                  <a:gd name="T5" fmla="*/ 32 h 33"/>
                  <a:gd name="T6" fmla="*/ 75 w 79"/>
                  <a:gd name="T7" fmla="*/ 31 h 33"/>
                  <a:gd name="T8" fmla="*/ 74 w 79"/>
                  <a:gd name="T9" fmla="*/ 31 h 33"/>
                  <a:gd name="T10" fmla="*/ 72 w 79"/>
                  <a:gd name="T11" fmla="*/ 31 h 33"/>
                  <a:gd name="T12" fmla="*/ 71 w 79"/>
                  <a:gd name="T13" fmla="*/ 29 h 33"/>
                  <a:gd name="T14" fmla="*/ 70 w 79"/>
                  <a:gd name="T15" fmla="*/ 29 h 33"/>
                  <a:gd name="T16" fmla="*/ 68 w 79"/>
                  <a:gd name="T17" fmla="*/ 28 h 33"/>
                  <a:gd name="T18" fmla="*/ 67 w 79"/>
                  <a:gd name="T19" fmla="*/ 28 h 33"/>
                  <a:gd name="T20" fmla="*/ 65 w 79"/>
                  <a:gd name="T21" fmla="*/ 26 h 33"/>
                  <a:gd name="T22" fmla="*/ 64 w 79"/>
                  <a:gd name="T23" fmla="*/ 26 h 33"/>
                  <a:gd name="T24" fmla="*/ 63 w 79"/>
                  <a:gd name="T25" fmla="*/ 26 h 33"/>
                  <a:gd name="T26" fmla="*/ 61 w 79"/>
                  <a:gd name="T27" fmla="*/ 25 h 33"/>
                  <a:gd name="T28" fmla="*/ 60 w 79"/>
                  <a:gd name="T29" fmla="*/ 25 h 33"/>
                  <a:gd name="T30" fmla="*/ 59 w 79"/>
                  <a:gd name="T31" fmla="*/ 24 h 33"/>
                  <a:gd name="T32" fmla="*/ 57 w 79"/>
                  <a:gd name="T33" fmla="*/ 24 h 33"/>
                  <a:gd name="T34" fmla="*/ 56 w 79"/>
                  <a:gd name="T35" fmla="*/ 24 h 33"/>
                  <a:gd name="T36" fmla="*/ 54 w 79"/>
                  <a:gd name="T37" fmla="*/ 22 h 33"/>
                  <a:gd name="T38" fmla="*/ 53 w 79"/>
                  <a:gd name="T39" fmla="*/ 22 h 33"/>
                  <a:gd name="T40" fmla="*/ 52 w 79"/>
                  <a:gd name="T41" fmla="*/ 21 h 33"/>
                  <a:gd name="T42" fmla="*/ 50 w 79"/>
                  <a:gd name="T43" fmla="*/ 21 h 33"/>
                  <a:gd name="T44" fmla="*/ 49 w 79"/>
                  <a:gd name="T45" fmla="*/ 20 h 33"/>
                  <a:gd name="T46" fmla="*/ 48 w 79"/>
                  <a:gd name="T47" fmla="*/ 20 h 33"/>
                  <a:gd name="T48" fmla="*/ 46 w 79"/>
                  <a:gd name="T49" fmla="*/ 20 h 33"/>
                  <a:gd name="T50" fmla="*/ 45 w 79"/>
                  <a:gd name="T51" fmla="*/ 18 h 33"/>
                  <a:gd name="T52" fmla="*/ 44 w 79"/>
                  <a:gd name="T53" fmla="*/ 18 h 33"/>
                  <a:gd name="T54" fmla="*/ 42 w 79"/>
                  <a:gd name="T55" fmla="*/ 17 h 33"/>
                  <a:gd name="T56" fmla="*/ 41 w 79"/>
                  <a:gd name="T57" fmla="*/ 17 h 33"/>
                  <a:gd name="T58" fmla="*/ 39 w 79"/>
                  <a:gd name="T59" fmla="*/ 17 h 33"/>
                  <a:gd name="T60" fmla="*/ 38 w 79"/>
                  <a:gd name="T61" fmla="*/ 15 h 33"/>
                  <a:gd name="T62" fmla="*/ 37 w 79"/>
                  <a:gd name="T63" fmla="*/ 15 h 33"/>
                  <a:gd name="T64" fmla="*/ 35 w 79"/>
                  <a:gd name="T65" fmla="*/ 14 h 33"/>
                  <a:gd name="T66" fmla="*/ 34 w 79"/>
                  <a:gd name="T67" fmla="*/ 14 h 33"/>
                  <a:gd name="T68" fmla="*/ 33 w 79"/>
                  <a:gd name="T69" fmla="*/ 14 h 33"/>
                  <a:gd name="T70" fmla="*/ 31 w 79"/>
                  <a:gd name="T71" fmla="*/ 13 h 33"/>
                  <a:gd name="T72" fmla="*/ 30 w 79"/>
                  <a:gd name="T73" fmla="*/ 13 h 33"/>
                  <a:gd name="T74" fmla="*/ 28 w 79"/>
                  <a:gd name="T75" fmla="*/ 11 h 33"/>
                  <a:gd name="T76" fmla="*/ 27 w 79"/>
                  <a:gd name="T77" fmla="*/ 11 h 33"/>
                  <a:gd name="T78" fmla="*/ 26 w 79"/>
                  <a:gd name="T79" fmla="*/ 11 h 33"/>
                  <a:gd name="T80" fmla="*/ 24 w 79"/>
                  <a:gd name="T81" fmla="*/ 10 h 33"/>
                  <a:gd name="T82" fmla="*/ 23 w 79"/>
                  <a:gd name="T83" fmla="*/ 10 h 33"/>
                  <a:gd name="T84" fmla="*/ 22 w 79"/>
                  <a:gd name="T85" fmla="*/ 10 h 33"/>
                  <a:gd name="T86" fmla="*/ 20 w 79"/>
                  <a:gd name="T87" fmla="*/ 9 h 33"/>
                  <a:gd name="T88" fmla="*/ 19 w 79"/>
                  <a:gd name="T89" fmla="*/ 9 h 33"/>
                  <a:gd name="T90" fmla="*/ 17 w 79"/>
                  <a:gd name="T91" fmla="*/ 7 h 33"/>
                  <a:gd name="T92" fmla="*/ 16 w 79"/>
                  <a:gd name="T93" fmla="*/ 7 h 33"/>
                  <a:gd name="T94" fmla="*/ 15 w 79"/>
                  <a:gd name="T95" fmla="*/ 7 h 33"/>
                  <a:gd name="T96" fmla="*/ 13 w 79"/>
                  <a:gd name="T97" fmla="*/ 6 h 33"/>
                  <a:gd name="T98" fmla="*/ 12 w 79"/>
                  <a:gd name="T99" fmla="*/ 6 h 33"/>
                  <a:gd name="T100" fmla="*/ 11 w 79"/>
                  <a:gd name="T101" fmla="*/ 4 h 33"/>
                  <a:gd name="T102" fmla="*/ 9 w 79"/>
                  <a:gd name="T103" fmla="*/ 4 h 33"/>
                  <a:gd name="T104" fmla="*/ 8 w 79"/>
                  <a:gd name="T105" fmla="*/ 4 h 33"/>
                  <a:gd name="T106" fmla="*/ 6 w 79"/>
                  <a:gd name="T107" fmla="*/ 3 h 33"/>
                  <a:gd name="T108" fmla="*/ 5 w 79"/>
                  <a:gd name="T109" fmla="*/ 3 h 33"/>
                  <a:gd name="T110" fmla="*/ 4 w 79"/>
                  <a:gd name="T111" fmla="*/ 3 h 33"/>
                  <a:gd name="T112" fmla="*/ 2 w 79"/>
                  <a:gd name="T113" fmla="*/ 2 h 33"/>
                  <a:gd name="T114" fmla="*/ 1 w 79"/>
                  <a:gd name="T115" fmla="*/ 2 h 33"/>
                  <a:gd name="T116" fmla="*/ 0 w 79"/>
                  <a:gd name="T117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79" h="33">
                    <a:moveTo>
                      <a:pt x="79" y="33"/>
                    </a:moveTo>
                    <a:lnTo>
                      <a:pt x="78" y="32"/>
                    </a:lnTo>
                    <a:lnTo>
                      <a:pt x="76" y="32"/>
                    </a:lnTo>
                    <a:lnTo>
                      <a:pt x="75" y="31"/>
                    </a:lnTo>
                    <a:lnTo>
                      <a:pt x="74" y="31"/>
                    </a:lnTo>
                    <a:lnTo>
                      <a:pt x="72" y="31"/>
                    </a:lnTo>
                    <a:lnTo>
                      <a:pt x="71" y="29"/>
                    </a:lnTo>
                    <a:lnTo>
                      <a:pt x="70" y="29"/>
                    </a:lnTo>
                    <a:lnTo>
                      <a:pt x="68" y="28"/>
                    </a:lnTo>
                    <a:lnTo>
                      <a:pt x="67" y="28"/>
                    </a:lnTo>
                    <a:lnTo>
                      <a:pt x="65" y="26"/>
                    </a:lnTo>
                    <a:lnTo>
                      <a:pt x="64" y="26"/>
                    </a:lnTo>
                    <a:lnTo>
                      <a:pt x="63" y="26"/>
                    </a:lnTo>
                    <a:lnTo>
                      <a:pt x="61" y="25"/>
                    </a:lnTo>
                    <a:lnTo>
                      <a:pt x="60" y="25"/>
                    </a:lnTo>
                    <a:lnTo>
                      <a:pt x="59" y="24"/>
                    </a:lnTo>
                    <a:lnTo>
                      <a:pt x="57" y="24"/>
                    </a:lnTo>
                    <a:lnTo>
                      <a:pt x="56" y="24"/>
                    </a:lnTo>
                    <a:lnTo>
                      <a:pt x="54" y="22"/>
                    </a:lnTo>
                    <a:lnTo>
                      <a:pt x="53" y="22"/>
                    </a:lnTo>
                    <a:lnTo>
                      <a:pt x="52" y="21"/>
                    </a:lnTo>
                    <a:lnTo>
                      <a:pt x="50" y="21"/>
                    </a:lnTo>
                    <a:lnTo>
                      <a:pt x="49" y="20"/>
                    </a:lnTo>
                    <a:lnTo>
                      <a:pt x="48" y="20"/>
                    </a:lnTo>
                    <a:lnTo>
                      <a:pt x="46" y="20"/>
                    </a:lnTo>
                    <a:lnTo>
                      <a:pt x="45" y="18"/>
                    </a:lnTo>
                    <a:lnTo>
                      <a:pt x="44" y="18"/>
                    </a:lnTo>
                    <a:lnTo>
                      <a:pt x="42" y="17"/>
                    </a:lnTo>
                    <a:lnTo>
                      <a:pt x="41" y="17"/>
                    </a:lnTo>
                    <a:lnTo>
                      <a:pt x="39" y="17"/>
                    </a:lnTo>
                    <a:lnTo>
                      <a:pt x="38" y="15"/>
                    </a:lnTo>
                    <a:lnTo>
                      <a:pt x="37" y="15"/>
                    </a:lnTo>
                    <a:lnTo>
                      <a:pt x="35" y="14"/>
                    </a:lnTo>
                    <a:lnTo>
                      <a:pt x="34" y="14"/>
                    </a:lnTo>
                    <a:lnTo>
                      <a:pt x="33" y="14"/>
                    </a:lnTo>
                    <a:lnTo>
                      <a:pt x="31" y="13"/>
                    </a:lnTo>
                    <a:lnTo>
                      <a:pt x="30" y="13"/>
                    </a:lnTo>
                    <a:lnTo>
                      <a:pt x="28" y="11"/>
                    </a:lnTo>
                    <a:lnTo>
                      <a:pt x="27" y="11"/>
                    </a:lnTo>
                    <a:lnTo>
                      <a:pt x="26" y="11"/>
                    </a:lnTo>
                    <a:lnTo>
                      <a:pt x="24" y="10"/>
                    </a:lnTo>
                    <a:lnTo>
                      <a:pt x="23" y="10"/>
                    </a:lnTo>
                    <a:lnTo>
                      <a:pt x="22" y="10"/>
                    </a:lnTo>
                    <a:lnTo>
                      <a:pt x="20" y="9"/>
                    </a:lnTo>
                    <a:lnTo>
                      <a:pt x="19" y="9"/>
                    </a:lnTo>
                    <a:lnTo>
                      <a:pt x="17" y="7"/>
                    </a:lnTo>
                    <a:lnTo>
                      <a:pt x="16" y="7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12" y="6"/>
                    </a:lnTo>
                    <a:lnTo>
                      <a:pt x="11" y="4"/>
                    </a:lnTo>
                    <a:lnTo>
                      <a:pt x="9" y="4"/>
                    </a:lnTo>
                    <a:lnTo>
                      <a:pt x="8" y="4"/>
                    </a:lnTo>
                    <a:lnTo>
                      <a:pt x="6" y="3"/>
                    </a:lnTo>
                    <a:lnTo>
                      <a:pt x="5" y="3"/>
                    </a:lnTo>
                    <a:lnTo>
                      <a:pt x="4" y="3"/>
                    </a:lnTo>
                    <a:lnTo>
                      <a:pt x="2" y="2"/>
                    </a:ln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09" name="Freeform 53"/>
              <p:cNvSpPr>
                <a:spLocks/>
              </p:cNvSpPr>
              <p:nvPr/>
            </p:nvSpPr>
            <p:spPr bwMode="auto">
              <a:xfrm>
                <a:off x="6913563" y="1389063"/>
                <a:ext cx="125413" cy="58738"/>
              </a:xfrm>
              <a:custGeom>
                <a:avLst/>
                <a:gdLst>
                  <a:gd name="T0" fmla="*/ 0 w 79"/>
                  <a:gd name="T1" fmla="*/ 0 h 37"/>
                  <a:gd name="T2" fmla="*/ 4 w 79"/>
                  <a:gd name="T3" fmla="*/ 2 h 37"/>
                  <a:gd name="T4" fmla="*/ 8 w 79"/>
                  <a:gd name="T5" fmla="*/ 3 h 37"/>
                  <a:gd name="T6" fmla="*/ 13 w 79"/>
                  <a:gd name="T7" fmla="*/ 6 h 37"/>
                  <a:gd name="T8" fmla="*/ 17 w 79"/>
                  <a:gd name="T9" fmla="*/ 7 h 37"/>
                  <a:gd name="T10" fmla="*/ 21 w 79"/>
                  <a:gd name="T11" fmla="*/ 9 h 37"/>
                  <a:gd name="T12" fmla="*/ 25 w 79"/>
                  <a:gd name="T13" fmla="*/ 10 h 37"/>
                  <a:gd name="T14" fmla="*/ 29 w 79"/>
                  <a:gd name="T15" fmla="*/ 13 h 37"/>
                  <a:gd name="T16" fmla="*/ 32 w 79"/>
                  <a:gd name="T17" fmla="*/ 14 h 37"/>
                  <a:gd name="T18" fmla="*/ 36 w 79"/>
                  <a:gd name="T19" fmla="*/ 15 h 37"/>
                  <a:gd name="T20" fmla="*/ 40 w 79"/>
                  <a:gd name="T21" fmla="*/ 18 h 37"/>
                  <a:gd name="T22" fmla="*/ 44 w 79"/>
                  <a:gd name="T23" fmla="*/ 20 h 37"/>
                  <a:gd name="T24" fmla="*/ 48 w 79"/>
                  <a:gd name="T25" fmla="*/ 21 h 37"/>
                  <a:gd name="T26" fmla="*/ 52 w 79"/>
                  <a:gd name="T27" fmla="*/ 24 h 37"/>
                  <a:gd name="T28" fmla="*/ 55 w 79"/>
                  <a:gd name="T29" fmla="*/ 25 h 37"/>
                  <a:gd name="T30" fmla="*/ 59 w 79"/>
                  <a:gd name="T31" fmla="*/ 28 h 37"/>
                  <a:gd name="T32" fmla="*/ 63 w 79"/>
                  <a:gd name="T33" fmla="*/ 29 h 37"/>
                  <a:gd name="T34" fmla="*/ 68 w 79"/>
                  <a:gd name="T35" fmla="*/ 31 h 37"/>
                  <a:gd name="T36" fmla="*/ 72 w 79"/>
                  <a:gd name="T37" fmla="*/ 33 h 37"/>
                  <a:gd name="T38" fmla="*/ 76 w 79"/>
                  <a:gd name="T39" fmla="*/ 35 h 37"/>
                  <a:gd name="T40" fmla="*/ 79 w 79"/>
                  <a:gd name="T41" fmla="*/ 37 h 3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9" h="37">
                    <a:moveTo>
                      <a:pt x="0" y="0"/>
                    </a:moveTo>
                    <a:lnTo>
                      <a:pt x="4" y="2"/>
                    </a:lnTo>
                    <a:lnTo>
                      <a:pt x="8" y="3"/>
                    </a:lnTo>
                    <a:lnTo>
                      <a:pt x="13" y="6"/>
                    </a:lnTo>
                    <a:lnTo>
                      <a:pt x="17" y="7"/>
                    </a:lnTo>
                    <a:lnTo>
                      <a:pt x="21" y="9"/>
                    </a:lnTo>
                    <a:lnTo>
                      <a:pt x="25" y="10"/>
                    </a:lnTo>
                    <a:lnTo>
                      <a:pt x="29" y="13"/>
                    </a:lnTo>
                    <a:lnTo>
                      <a:pt x="32" y="14"/>
                    </a:lnTo>
                    <a:lnTo>
                      <a:pt x="36" y="15"/>
                    </a:lnTo>
                    <a:lnTo>
                      <a:pt x="40" y="18"/>
                    </a:lnTo>
                    <a:lnTo>
                      <a:pt x="44" y="20"/>
                    </a:lnTo>
                    <a:lnTo>
                      <a:pt x="48" y="21"/>
                    </a:lnTo>
                    <a:lnTo>
                      <a:pt x="52" y="24"/>
                    </a:lnTo>
                    <a:lnTo>
                      <a:pt x="55" y="25"/>
                    </a:lnTo>
                    <a:lnTo>
                      <a:pt x="59" y="28"/>
                    </a:lnTo>
                    <a:lnTo>
                      <a:pt x="63" y="29"/>
                    </a:lnTo>
                    <a:lnTo>
                      <a:pt x="68" y="31"/>
                    </a:lnTo>
                    <a:lnTo>
                      <a:pt x="72" y="33"/>
                    </a:lnTo>
                    <a:lnTo>
                      <a:pt x="76" y="35"/>
                    </a:lnTo>
                    <a:lnTo>
                      <a:pt x="79" y="37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0" name="Line 55"/>
              <p:cNvSpPr>
                <a:spLocks noChangeShapeType="1"/>
              </p:cNvSpPr>
              <p:nvPr/>
            </p:nvSpPr>
            <p:spPr bwMode="auto">
              <a:xfrm flipV="1">
                <a:off x="6865938" y="1393826"/>
                <a:ext cx="46038" cy="10477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1" name="Freeform 56"/>
              <p:cNvSpPr>
                <a:spLocks/>
              </p:cNvSpPr>
              <p:nvPr/>
            </p:nvSpPr>
            <p:spPr bwMode="auto">
              <a:xfrm>
                <a:off x="6488113" y="1381126"/>
                <a:ext cx="192088" cy="49213"/>
              </a:xfrm>
              <a:custGeom>
                <a:avLst/>
                <a:gdLst>
                  <a:gd name="T0" fmla="*/ 121 w 121"/>
                  <a:gd name="T1" fmla="*/ 31 h 31"/>
                  <a:gd name="T2" fmla="*/ 114 w 121"/>
                  <a:gd name="T3" fmla="*/ 30 h 31"/>
                  <a:gd name="T4" fmla="*/ 109 w 121"/>
                  <a:gd name="T5" fmla="*/ 27 h 31"/>
                  <a:gd name="T6" fmla="*/ 102 w 121"/>
                  <a:gd name="T7" fmla="*/ 26 h 31"/>
                  <a:gd name="T8" fmla="*/ 95 w 121"/>
                  <a:gd name="T9" fmla="*/ 25 h 31"/>
                  <a:gd name="T10" fmla="*/ 90 w 121"/>
                  <a:gd name="T11" fmla="*/ 22 h 31"/>
                  <a:gd name="T12" fmla="*/ 83 w 121"/>
                  <a:gd name="T13" fmla="*/ 20 h 31"/>
                  <a:gd name="T14" fmla="*/ 77 w 121"/>
                  <a:gd name="T15" fmla="*/ 19 h 31"/>
                  <a:gd name="T16" fmla="*/ 70 w 121"/>
                  <a:gd name="T17" fmla="*/ 16 h 31"/>
                  <a:gd name="T18" fmla="*/ 64 w 121"/>
                  <a:gd name="T19" fmla="*/ 15 h 31"/>
                  <a:gd name="T20" fmla="*/ 58 w 121"/>
                  <a:gd name="T21" fmla="*/ 14 h 31"/>
                  <a:gd name="T22" fmla="*/ 51 w 121"/>
                  <a:gd name="T23" fmla="*/ 12 h 31"/>
                  <a:gd name="T24" fmla="*/ 44 w 121"/>
                  <a:gd name="T25" fmla="*/ 9 h 31"/>
                  <a:gd name="T26" fmla="*/ 39 w 121"/>
                  <a:gd name="T27" fmla="*/ 8 h 31"/>
                  <a:gd name="T28" fmla="*/ 32 w 121"/>
                  <a:gd name="T29" fmla="*/ 7 h 31"/>
                  <a:gd name="T30" fmla="*/ 25 w 121"/>
                  <a:gd name="T31" fmla="*/ 5 h 31"/>
                  <a:gd name="T32" fmla="*/ 20 w 121"/>
                  <a:gd name="T33" fmla="*/ 4 h 31"/>
                  <a:gd name="T34" fmla="*/ 13 w 121"/>
                  <a:gd name="T35" fmla="*/ 3 h 31"/>
                  <a:gd name="T36" fmla="*/ 6 w 121"/>
                  <a:gd name="T37" fmla="*/ 1 h 31"/>
                  <a:gd name="T38" fmla="*/ 0 w 121"/>
                  <a:gd name="T39" fmla="*/ 0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121" h="31">
                    <a:moveTo>
                      <a:pt x="121" y="31"/>
                    </a:moveTo>
                    <a:lnTo>
                      <a:pt x="114" y="30"/>
                    </a:lnTo>
                    <a:lnTo>
                      <a:pt x="109" y="27"/>
                    </a:lnTo>
                    <a:lnTo>
                      <a:pt x="102" y="26"/>
                    </a:lnTo>
                    <a:lnTo>
                      <a:pt x="95" y="25"/>
                    </a:lnTo>
                    <a:lnTo>
                      <a:pt x="90" y="22"/>
                    </a:lnTo>
                    <a:lnTo>
                      <a:pt x="83" y="20"/>
                    </a:lnTo>
                    <a:lnTo>
                      <a:pt x="77" y="19"/>
                    </a:lnTo>
                    <a:lnTo>
                      <a:pt x="70" y="16"/>
                    </a:lnTo>
                    <a:lnTo>
                      <a:pt x="64" y="15"/>
                    </a:lnTo>
                    <a:lnTo>
                      <a:pt x="58" y="14"/>
                    </a:lnTo>
                    <a:lnTo>
                      <a:pt x="51" y="12"/>
                    </a:lnTo>
                    <a:lnTo>
                      <a:pt x="44" y="9"/>
                    </a:lnTo>
                    <a:lnTo>
                      <a:pt x="39" y="8"/>
                    </a:lnTo>
                    <a:lnTo>
                      <a:pt x="32" y="7"/>
                    </a:lnTo>
                    <a:lnTo>
                      <a:pt x="25" y="5"/>
                    </a:lnTo>
                    <a:lnTo>
                      <a:pt x="20" y="4"/>
                    </a:lnTo>
                    <a:lnTo>
                      <a:pt x="13" y="3"/>
                    </a:lnTo>
                    <a:lnTo>
                      <a:pt x="6" y="1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2" name="Freeform 57"/>
              <p:cNvSpPr>
                <a:spLocks/>
              </p:cNvSpPr>
              <p:nvPr/>
            </p:nvSpPr>
            <p:spPr bwMode="auto">
              <a:xfrm>
                <a:off x="6680200" y="1430338"/>
                <a:ext cx="185738" cy="69850"/>
              </a:xfrm>
              <a:custGeom>
                <a:avLst/>
                <a:gdLst>
                  <a:gd name="T0" fmla="*/ 0 w 117"/>
                  <a:gd name="T1" fmla="*/ 0 h 44"/>
                  <a:gd name="T2" fmla="*/ 4 w 117"/>
                  <a:gd name="T3" fmla="*/ 2 h 44"/>
                  <a:gd name="T4" fmla="*/ 8 w 117"/>
                  <a:gd name="T5" fmla="*/ 3 h 44"/>
                  <a:gd name="T6" fmla="*/ 14 w 117"/>
                  <a:gd name="T7" fmla="*/ 5 h 44"/>
                  <a:gd name="T8" fmla="*/ 18 w 117"/>
                  <a:gd name="T9" fmla="*/ 7 h 44"/>
                  <a:gd name="T10" fmla="*/ 22 w 117"/>
                  <a:gd name="T11" fmla="*/ 9 h 44"/>
                  <a:gd name="T12" fmla="*/ 28 w 117"/>
                  <a:gd name="T13" fmla="*/ 10 h 44"/>
                  <a:gd name="T14" fmla="*/ 32 w 117"/>
                  <a:gd name="T15" fmla="*/ 11 h 44"/>
                  <a:gd name="T16" fmla="*/ 36 w 117"/>
                  <a:gd name="T17" fmla="*/ 13 h 44"/>
                  <a:gd name="T18" fmla="*/ 41 w 117"/>
                  <a:gd name="T19" fmla="*/ 14 h 44"/>
                  <a:gd name="T20" fmla="*/ 46 w 117"/>
                  <a:gd name="T21" fmla="*/ 17 h 44"/>
                  <a:gd name="T22" fmla="*/ 50 w 117"/>
                  <a:gd name="T23" fmla="*/ 18 h 44"/>
                  <a:gd name="T24" fmla="*/ 54 w 117"/>
                  <a:gd name="T25" fmla="*/ 20 h 44"/>
                  <a:gd name="T26" fmla="*/ 59 w 117"/>
                  <a:gd name="T27" fmla="*/ 21 h 44"/>
                  <a:gd name="T28" fmla="*/ 63 w 117"/>
                  <a:gd name="T29" fmla="*/ 22 h 44"/>
                  <a:gd name="T30" fmla="*/ 68 w 117"/>
                  <a:gd name="T31" fmla="*/ 25 h 44"/>
                  <a:gd name="T32" fmla="*/ 73 w 117"/>
                  <a:gd name="T33" fmla="*/ 27 h 44"/>
                  <a:gd name="T34" fmla="*/ 77 w 117"/>
                  <a:gd name="T35" fmla="*/ 28 h 44"/>
                  <a:gd name="T36" fmla="*/ 81 w 117"/>
                  <a:gd name="T37" fmla="*/ 31 h 44"/>
                  <a:gd name="T38" fmla="*/ 85 w 117"/>
                  <a:gd name="T39" fmla="*/ 32 h 44"/>
                  <a:gd name="T40" fmla="*/ 91 w 117"/>
                  <a:gd name="T41" fmla="*/ 33 h 44"/>
                  <a:gd name="T42" fmla="*/ 95 w 117"/>
                  <a:gd name="T43" fmla="*/ 36 h 44"/>
                  <a:gd name="T44" fmla="*/ 99 w 117"/>
                  <a:gd name="T45" fmla="*/ 38 h 44"/>
                  <a:gd name="T46" fmla="*/ 103 w 117"/>
                  <a:gd name="T47" fmla="*/ 39 h 44"/>
                  <a:gd name="T48" fmla="*/ 109 w 117"/>
                  <a:gd name="T49" fmla="*/ 42 h 44"/>
                  <a:gd name="T50" fmla="*/ 113 w 117"/>
                  <a:gd name="T51" fmla="*/ 43 h 44"/>
                  <a:gd name="T52" fmla="*/ 117 w 117"/>
                  <a:gd name="T5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17" h="44">
                    <a:moveTo>
                      <a:pt x="0" y="0"/>
                    </a:moveTo>
                    <a:lnTo>
                      <a:pt x="4" y="2"/>
                    </a:lnTo>
                    <a:lnTo>
                      <a:pt x="8" y="3"/>
                    </a:lnTo>
                    <a:lnTo>
                      <a:pt x="14" y="5"/>
                    </a:lnTo>
                    <a:lnTo>
                      <a:pt x="18" y="7"/>
                    </a:lnTo>
                    <a:lnTo>
                      <a:pt x="22" y="9"/>
                    </a:lnTo>
                    <a:lnTo>
                      <a:pt x="28" y="10"/>
                    </a:lnTo>
                    <a:lnTo>
                      <a:pt x="32" y="11"/>
                    </a:lnTo>
                    <a:lnTo>
                      <a:pt x="36" y="13"/>
                    </a:lnTo>
                    <a:lnTo>
                      <a:pt x="41" y="14"/>
                    </a:lnTo>
                    <a:lnTo>
                      <a:pt x="46" y="17"/>
                    </a:lnTo>
                    <a:lnTo>
                      <a:pt x="50" y="18"/>
                    </a:lnTo>
                    <a:lnTo>
                      <a:pt x="54" y="20"/>
                    </a:lnTo>
                    <a:lnTo>
                      <a:pt x="59" y="21"/>
                    </a:lnTo>
                    <a:lnTo>
                      <a:pt x="63" y="22"/>
                    </a:lnTo>
                    <a:lnTo>
                      <a:pt x="68" y="25"/>
                    </a:lnTo>
                    <a:lnTo>
                      <a:pt x="73" y="27"/>
                    </a:lnTo>
                    <a:lnTo>
                      <a:pt x="77" y="28"/>
                    </a:lnTo>
                    <a:lnTo>
                      <a:pt x="81" y="31"/>
                    </a:lnTo>
                    <a:lnTo>
                      <a:pt x="85" y="32"/>
                    </a:lnTo>
                    <a:lnTo>
                      <a:pt x="91" y="33"/>
                    </a:lnTo>
                    <a:lnTo>
                      <a:pt x="95" y="36"/>
                    </a:lnTo>
                    <a:lnTo>
                      <a:pt x="99" y="38"/>
                    </a:lnTo>
                    <a:lnTo>
                      <a:pt x="103" y="39"/>
                    </a:lnTo>
                    <a:lnTo>
                      <a:pt x="109" y="42"/>
                    </a:lnTo>
                    <a:lnTo>
                      <a:pt x="113" y="43"/>
                    </a:lnTo>
                    <a:lnTo>
                      <a:pt x="117" y="44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3" name="Line 59"/>
              <p:cNvSpPr>
                <a:spLocks noChangeShapeType="1"/>
              </p:cNvSpPr>
              <p:nvPr/>
            </p:nvSpPr>
            <p:spPr bwMode="auto">
              <a:xfrm flipV="1">
                <a:off x="6643688" y="1435101"/>
                <a:ext cx="34925" cy="1095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4" name="Rectangle 60"/>
              <p:cNvSpPr>
                <a:spLocks noChangeArrowheads="1"/>
              </p:cNvSpPr>
              <p:nvPr/>
            </p:nvSpPr>
            <p:spPr bwMode="auto">
              <a:xfrm rot="18540000">
                <a:off x="7686675" y="990600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DMGSTE9</a:t>
                </a:r>
              </a:p>
            </p:txBody>
          </p:sp>
          <p:sp>
            <p:nvSpPr>
              <p:cNvPr id="815" name="Line 61"/>
              <p:cNvSpPr>
                <a:spLocks noChangeShapeType="1"/>
              </p:cNvSpPr>
              <p:nvPr/>
            </p:nvSpPr>
            <p:spPr bwMode="auto">
              <a:xfrm flipV="1">
                <a:off x="7267575" y="1325563"/>
                <a:ext cx="463550" cy="56197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6" name="Freeform 62"/>
              <p:cNvSpPr>
                <a:spLocks/>
              </p:cNvSpPr>
              <p:nvPr/>
            </p:nvSpPr>
            <p:spPr bwMode="auto">
              <a:xfrm>
                <a:off x="6643688" y="1549401"/>
                <a:ext cx="327025" cy="139700"/>
              </a:xfrm>
              <a:custGeom>
                <a:avLst/>
                <a:gdLst>
                  <a:gd name="T0" fmla="*/ 206 w 206"/>
                  <a:gd name="T1" fmla="*/ 88 h 88"/>
                  <a:gd name="T2" fmla="*/ 199 w 206"/>
                  <a:gd name="T3" fmla="*/ 85 h 88"/>
                  <a:gd name="T4" fmla="*/ 194 w 206"/>
                  <a:gd name="T5" fmla="*/ 82 h 88"/>
                  <a:gd name="T6" fmla="*/ 188 w 206"/>
                  <a:gd name="T7" fmla="*/ 78 h 88"/>
                  <a:gd name="T8" fmla="*/ 181 w 206"/>
                  <a:gd name="T9" fmla="*/ 75 h 88"/>
                  <a:gd name="T10" fmla="*/ 176 w 206"/>
                  <a:gd name="T11" fmla="*/ 72 h 88"/>
                  <a:gd name="T12" fmla="*/ 169 w 206"/>
                  <a:gd name="T13" fmla="*/ 68 h 88"/>
                  <a:gd name="T14" fmla="*/ 163 w 206"/>
                  <a:gd name="T15" fmla="*/ 66 h 88"/>
                  <a:gd name="T16" fmla="*/ 156 w 206"/>
                  <a:gd name="T17" fmla="*/ 63 h 88"/>
                  <a:gd name="T18" fmla="*/ 151 w 206"/>
                  <a:gd name="T19" fmla="*/ 60 h 88"/>
                  <a:gd name="T20" fmla="*/ 145 w 206"/>
                  <a:gd name="T21" fmla="*/ 57 h 88"/>
                  <a:gd name="T22" fmla="*/ 139 w 206"/>
                  <a:gd name="T23" fmla="*/ 55 h 88"/>
                  <a:gd name="T24" fmla="*/ 133 w 206"/>
                  <a:gd name="T25" fmla="*/ 52 h 88"/>
                  <a:gd name="T26" fmla="*/ 126 w 206"/>
                  <a:gd name="T27" fmla="*/ 48 h 88"/>
                  <a:gd name="T28" fmla="*/ 119 w 206"/>
                  <a:gd name="T29" fmla="*/ 45 h 88"/>
                  <a:gd name="T30" fmla="*/ 114 w 206"/>
                  <a:gd name="T31" fmla="*/ 42 h 88"/>
                  <a:gd name="T32" fmla="*/ 107 w 206"/>
                  <a:gd name="T33" fmla="*/ 39 h 88"/>
                  <a:gd name="T34" fmla="*/ 102 w 206"/>
                  <a:gd name="T35" fmla="*/ 37 h 88"/>
                  <a:gd name="T36" fmla="*/ 95 w 206"/>
                  <a:gd name="T37" fmla="*/ 35 h 88"/>
                  <a:gd name="T38" fmla="*/ 89 w 206"/>
                  <a:gd name="T39" fmla="*/ 33 h 88"/>
                  <a:gd name="T40" fmla="*/ 82 w 206"/>
                  <a:gd name="T41" fmla="*/ 30 h 88"/>
                  <a:gd name="T42" fmla="*/ 77 w 206"/>
                  <a:gd name="T43" fmla="*/ 27 h 88"/>
                  <a:gd name="T44" fmla="*/ 70 w 206"/>
                  <a:gd name="T45" fmla="*/ 24 h 88"/>
                  <a:gd name="T46" fmla="*/ 63 w 206"/>
                  <a:gd name="T47" fmla="*/ 22 h 88"/>
                  <a:gd name="T48" fmla="*/ 58 w 206"/>
                  <a:gd name="T49" fmla="*/ 20 h 88"/>
                  <a:gd name="T50" fmla="*/ 51 w 206"/>
                  <a:gd name="T51" fmla="*/ 17 h 88"/>
                  <a:gd name="T52" fmla="*/ 44 w 206"/>
                  <a:gd name="T53" fmla="*/ 15 h 88"/>
                  <a:gd name="T54" fmla="*/ 38 w 206"/>
                  <a:gd name="T55" fmla="*/ 12 h 88"/>
                  <a:gd name="T56" fmla="*/ 31 w 206"/>
                  <a:gd name="T57" fmla="*/ 11 h 88"/>
                  <a:gd name="T58" fmla="*/ 25 w 206"/>
                  <a:gd name="T59" fmla="*/ 8 h 88"/>
                  <a:gd name="T60" fmla="*/ 19 w 206"/>
                  <a:gd name="T61" fmla="*/ 5 h 88"/>
                  <a:gd name="T62" fmla="*/ 12 w 206"/>
                  <a:gd name="T63" fmla="*/ 4 h 88"/>
                  <a:gd name="T64" fmla="*/ 5 w 206"/>
                  <a:gd name="T65" fmla="*/ 1 h 88"/>
                  <a:gd name="T66" fmla="*/ 0 w 206"/>
                  <a:gd name="T67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206" h="88">
                    <a:moveTo>
                      <a:pt x="206" y="88"/>
                    </a:moveTo>
                    <a:lnTo>
                      <a:pt x="199" y="85"/>
                    </a:lnTo>
                    <a:lnTo>
                      <a:pt x="194" y="82"/>
                    </a:lnTo>
                    <a:lnTo>
                      <a:pt x="188" y="78"/>
                    </a:lnTo>
                    <a:lnTo>
                      <a:pt x="181" y="75"/>
                    </a:lnTo>
                    <a:lnTo>
                      <a:pt x="176" y="72"/>
                    </a:lnTo>
                    <a:lnTo>
                      <a:pt x="169" y="68"/>
                    </a:lnTo>
                    <a:lnTo>
                      <a:pt x="163" y="66"/>
                    </a:lnTo>
                    <a:lnTo>
                      <a:pt x="156" y="63"/>
                    </a:lnTo>
                    <a:lnTo>
                      <a:pt x="151" y="60"/>
                    </a:lnTo>
                    <a:lnTo>
                      <a:pt x="145" y="57"/>
                    </a:lnTo>
                    <a:lnTo>
                      <a:pt x="139" y="55"/>
                    </a:lnTo>
                    <a:lnTo>
                      <a:pt x="133" y="52"/>
                    </a:lnTo>
                    <a:lnTo>
                      <a:pt x="126" y="48"/>
                    </a:lnTo>
                    <a:lnTo>
                      <a:pt x="119" y="45"/>
                    </a:lnTo>
                    <a:lnTo>
                      <a:pt x="114" y="42"/>
                    </a:lnTo>
                    <a:lnTo>
                      <a:pt x="107" y="39"/>
                    </a:lnTo>
                    <a:lnTo>
                      <a:pt x="102" y="37"/>
                    </a:lnTo>
                    <a:lnTo>
                      <a:pt x="95" y="35"/>
                    </a:lnTo>
                    <a:lnTo>
                      <a:pt x="89" y="33"/>
                    </a:lnTo>
                    <a:lnTo>
                      <a:pt x="82" y="30"/>
                    </a:lnTo>
                    <a:lnTo>
                      <a:pt x="77" y="27"/>
                    </a:lnTo>
                    <a:lnTo>
                      <a:pt x="70" y="24"/>
                    </a:lnTo>
                    <a:lnTo>
                      <a:pt x="63" y="22"/>
                    </a:lnTo>
                    <a:lnTo>
                      <a:pt x="58" y="20"/>
                    </a:lnTo>
                    <a:lnTo>
                      <a:pt x="51" y="17"/>
                    </a:lnTo>
                    <a:lnTo>
                      <a:pt x="44" y="15"/>
                    </a:lnTo>
                    <a:lnTo>
                      <a:pt x="38" y="12"/>
                    </a:lnTo>
                    <a:lnTo>
                      <a:pt x="31" y="11"/>
                    </a:lnTo>
                    <a:lnTo>
                      <a:pt x="25" y="8"/>
                    </a:lnTo>
                    <a:lnTo>
                      <a:pt x="19" y="5"/>
                    </a:lnTo>
                    <a:lnTo>
                      <a:pt x="12" y="4"/>
                    </a:lnTo>
                    <a:lnTo>
                      <a:pt x="5" y="1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7" name="Freeform 63"/>
              <p:cNvSpPr>
                <a:spLocks/>
              </p:cNvSpPr>
              <p:nvPr/>
            </p:nvSpPr>
            <p:spPr bwMode="auto">
              <a:xfrm>
                <a:off x="6970713" y="1689101"/>
                <a:ext cx="293688" cy="200025"/>
              </a:xfrm>
              <a:custGeom>
                <a:avLst/>
                <a:gdLst>
                  <a:gd name="T0" fmla="*/ 1 w 185"/>
                  <a:gd name="T1" fmla="*/ 1 h 126"/>
                  <a:gd name="T2" fmla="*/ 7 w 185"/>
                  <a:gd name="T3" fmla="*/ 4 h 126"/>
                  <a:gd name="T4" fmla="*/ 11 w 185"/>
                  <a:gd name="T5" fmla="*/ 6 h 126"/>
                  <a:gd name="T6" fmla="*/ 15 w 185"/>
                  <a:gd name="T7" fmla="*/ 9 h 126"/>
                  <a:gd name="T8" fmla="*/ 19 w 185"/>
                  <a:gd name="T9" fmla="*/ 12 h 126"/>
                  <a:gd name="T10" fmla="*/ 25 w 185"/>
                  <a:gd name="T11" fmla="*/ 13 h 126"/>
                  <a:gd name="T12" fmla="*/ 29 w 185"/>
                  <a:gd name="T13" fmla="*/ 16 h 126"/>
                  <a:gd name="T14" fmla="*/ 33 w 185"/>
                  <a:gd name="T15" fmla="*/ 19 h 126"/>
                  <a:gd name="T16" fmla="*/ 37 w 185"/>
                  <a:gd name="T17" fmla="*/ 22 h 126"/>
                  <a:gd name="T18" fmla="*/ 43 w 185"/>
                  <a:gd name="T19" fmla="*/ 24 h 126"/>
                  <a:gd name="T20" fmla="*/ 47 w 185"/>
                  <a:gd name="T21" fmla="*/ 27 h 126"/>
                  <a:gd name="T22" fmla="*/ 51 w 185"/>
                  <a:gd name="T23" fmla="*/ 30 h 126"/>
                  <a:gd name="T24" fmla="*/ 55 w 185"/>
                  <a:gd name="T25" fmla="*/ 33 h 126"/>
                  <a:gd name="T26" fmla="*/ 59 w 185"/>
                  <a:gd name="T27" fmla="*/ 35 h 126"/>
                  <a:gd name="T28" fmla="*/ 65 w 185"/>
                  <a:gd name="T29" fmla="*/ 38 h 126"/>
                  <a:gd name="T30" fmla="*/ 69 w 185"/>
                  <a:gd name="T31" fmla="*/ 41 h 126"/>
                  <a:gd name="T32" fmla="*/ 73 w 185"/>
                  <a:gd name="T33" fmla="*/ 44 h 126"/>
                  <a:gd name="T34" fmla="*/ 77 w 185"/>
                  <a:gd name="T35" fmla="*/ 46 h 126"/>
                  <a:gd name="T36" fmla="*/ 81 w 185"/>
                  <a:gd name="T37" fmla="*/ 49 h 126"/>
                  <a:gd name="T38" fmla="*/ 85 w 185"/>
                  <a:gd name="T39" fmla="*/ 52 h 126"/>
                  <a:gd name="T40" fmla="*/ 91 w 185"/>
                  <a:gd name="T41" fmla="*/ 55 h 126"/>
                  <a:gd name="T42" fmla="*/ 95 w 185"/>
                  <a:gd name="T43" fmla="*/ 57 h 126"/>
                  <a:gd name="T44" fmla="*/ 99 w 185"/>
                  <a:gd name="T45" fmla="*/ 60 h 126"/>
                  <a:gd name="T46" fmla="*/ 103 w 185"/>
                  <a:gd name="T47" fmla="*/ 64 h 126"/>
                  <a:gd name="T48" fmla="*/ 107 w 185"/>
                  <a:gd name="T49" fmla="*/ 67 h 126"/>
                  <a:gd name="T50" fmla="*/ 111 w 185"/>
                  <a:gd name="T51" fmla="*/ 70 h 126"/>
                  <a:gd name="T52" fmla="*/ 115 w 185"/>
                  <a:gd name="T53" fmla="*/ 72 h 126"/>
                  <a:gd name="T54" fmla="*/ 119 w 185"/>
                  <a:gd name="T55" fmla="*/ 75 h 126"/>
                  <a:gd name="T56" fmla="*/ 124 w 185"/>
                  <a:gd name="T57" fmla="*/ 78 h 126"/>
                  <a:gd name="T58" fmla="*/ 128 w 185"/>
                  <a:gd name="T59" fmla="*/ 82 h 126"/>
                  <a:gd name="T60" fmla="*/ 132 w 185"/>
                  <a:gd name="T61" fmla="*/ 85 h 126"/>
                  <a:gd name="T62" fmla="*/ 136 w 185"/>
                  <a:gd name="T63" fmla="*/ 87 h 126"/>
                  <a:gd name="T64" fmla="*/ 140 w 185"/>
                  <a:gd name="T65" fmla="*/ 90 h 126"/>
                  <a:gd name="T66" fmla="*/ 144 w 185"/>
                  <a:gd name="T67" fmla="*/ 94 h 126"/>
                  <a:gd name="T68" fmla="*/ 148 w 185"/>
                  <a:gd name="T69" fmla="*/ 97 h 126"/>
                  <a:gd name="T70" fmla="*/ 152 w 185"/>
                  <a:gd name="T71" fmla="*/ 100 h 126"/>
                  <a:gd name="T72" fmla="*/ 157 w 185"/>
                  <a:gd name="T73" fmla="*/ 103 h 126"/>
                  <a:gd name="T74" fmla="*/ 161 w 185"/>
                  <a:gd name="T75" fmla="*/ 107 h 126"/>
                  <a:gd name="T76" fmla="*/ 165 w 185"/>
                  <a:gd name="T77" fmla="*/ 109 h 126"/>
                  <a:gd name="T78" fmla="*/ 169 w 185"/>
                  <a:gd name="T79" fmla="*/ 112 h 126"/>
                  <a:gd name="T80" fmla="*/ 173 w 185"/>
                  <a:gd name="T81" fmla="*/ 116 h 126"/>
                  <a:gd name="T82" fmla="*/ 177 w 185"/>
                  <a:gd name="T83" fmla="*/ 119 h 126"/>
                  <a:gd name="T84" fmla="*/ 181 w 185"/>
                  <a:gd name="T85" fmla="*/ 122 h 126"/>
                  <a:gd name="T86" fmla="*/ 185 w 185"/>
                  <a:gd name="T87" fmla="*/ 126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85" h="126">
                    <a:moveTo>
                      <a:pt x="0" y="0"/>
                    </a:moveTo>
                    <a:lnTo>
                      <a:pt x="1" y="1"/>
                    </a:lnTo>
                    <a:lnTo>
                      <a:pt x="4" y="2"/>
                    </a:lnTo>
                    <a:lnTo>
                      <a:pt x="7" y="4"/>
                    </a:lnTo>
                    <a:lnTo>
                      <a:pt x="8" y="5"/>
                    </a:lnTo>
                    <a:lnTo>
                      <a:pt x="11" y="6"/>
                    </a:lnTo>
                    <a:lnTo>
                      <a:pt x="14" y="8"/>
                    </a:lnTo>
                    <a:lnTo>
                      <a:pt x="15" y="9"/>
                    </a:lnTo>
                    <a:lnTo>
                      <a:pt x="18" y="11"/>
                    </a:lnTo>
                    <a:lnTo>
                      <a:pt x="19" y="12"/>
                    </a:lnTo>
                    <a:lnTo>
                      <a:pt x="22" y="12"/>
                    </a:lnTo>
                    <a:lnTo>
                      <a:pt x="25" y="13"/>
                    </a:lnTo>
                    <a:lnTo>
                      <a:pt x="26" y="15"/>
                    </a:lnTo>
                    <a:lnTo>
                      <a:pt x="29" y="16"/>
                    </a:lnTo>
                    <a:lnTo>
                      <a:pt x="32" y="17"/>
                    </a:lnTo>
                    <a:lnTo>
                      <a:pt x="33" y="19"/>
                    </a:lnTo>
                    <a:lnTo>
                      <a:pt x="36" y="20"/>
                    </a:lnTo>
                    <a:lnTo>
                      <a:pt x="37" y="22"/>
                    </a:lnTo>
                    <a:lnTo>
                      <a:pt x="40" y="23"/>
                    </a:lnTo>
                    <a:lnTo>
                      <a:pt x="43" y="24"/>
                    </a:lnTo>
                    <a:lnTo>
                      <a:pt x="44" y="26"/>
                    </a:lnTo>
                    <a:lnTo>
                      <a:pt x="47" y="27"/>
                    </a:lnTo>
                    <a:lnTo>
                      <a:pt x="48" y="28"/>
                    </a:lnTo>
                    <a:lnTo>
                      <a:pt x="51" y="30"/>
                    </a:lnTo>
                    <a:lnTo>
                      <a:pt x="54" y="31"/>
                    </a:lnTo>
                    <a:lnTo>
                      <a:pt x="55" y="33"/>
                    </a:lnTo>
                    <a:lnTo>
                      <a:pt x="58" y="34"/>
                    </a:lnTo>
                    <a:lnTo>
                      <a:pt x="59" y="35"/>
                    </a:lnTo>
                    <a:lnTo>
                      <a:pt x="62" y="37"/>
                    </a:lnTo>
                    <a:lnTo>
                      <a:pt x="65" y="38"/>
                    </a:lnTo>
                    <a:lnTo>
                      <a:pt x="66" y="39"/>
                    </a:lnTo>
                    <a:lnTo>
                      <a:pt x="69" y="41"/>
                    </a:lnTo>
                    <a:lnTo>
                      <a:pt x="70" y="42"/>
                    </a:lnTo>
                    <a:lnTo>
                      <a:pt x="73" y="44"/>
                    </a:lnTo>
                    <a:lnTo>
                      <a:pt x="76" y="45"/>
                    </a:lnTo>
                    <a:lnTo>
                      <a:pt x="77" y="46"/>
                    </a:lnTo>
                    <a:lnTo>
                      <a:pt x="80" y="48"/>
                    </a:lnTo>
                    <a:lnTo>
                      <a:pt x="81" y="49"/>
                    </a:lnTo>
                    <a:lnTo>
                      <a:pt x="84" y="50"/>
                    </a:lnTo>
                    <a:lnTo>
                      <a:pt x="85" y="52"/>
                    </a:lnTo>
                    <a:lnTo>
                      <a:pt x="88" y="53"/>
                    </a:lnTo>
                    <a:lnTo>
                      <a:pt x="91" y="55"/>
                    </a:lnTo>
                    <a:lnTo>
                      <a:pt x="92" y="56"/>
                    </a:lnTo>
                    <a:lnTo>
                      <a:pt x="95" y="57"/>
                    </a:lnTo>
                    <a:lnTo>
                      <a:pt x="96" y="59"/>
                    </a:lnTo>
                    <a:lnTo>
                      <a:pt x="99" y="60"/>
                    </a:lnTo>
                    <a:lnTo>
                      <a:pt x="100" y="61"/>
                    </a:lnTo>
                    <a:lnTo>
                      <a:pt x="103" y="64"/>
                    </a:lnTo>
                    <a:lnTo>
                      <a:pt x="104" y="66"/>
                    </a:lnTo>
                    <a:lnTo>
                      <a:pt x="107" y="67"/>
                    </a:lnTo>
                    <a:lnTo>
                      <a:pt x="110" y="68"/>
                    </a:lnTo>
                    <a:lnTo>
                      <a:pt x="111" y="70"/>
                    </a:lnTo>
                    <a:lnTo>
                      <a:pt x="114" y="71"/>
                    </a:lnTo>
                    <a:lnTo>
                      <a:pt x="115" y="72"/>
                    </a:lnTo>
                    <a:lnTo>
                      <a:pt x="118" y="74"/>
                    </a:lnTo>
                    <a:lnTo>
                      <a:pt x="119" y="75"/>
                    </a:lnTo>
                    <a:lnTo>
                      <a:pt x="122" y="76"/>
                    </a:lnTo>
                    <a:lnTo>
                      <a:pt x="124" y="78"/>
                    </a:lnTo>
                    <a:lnTo>
                      <a:pt x="126" y="79"/>
                    </a:lnTo>
                    <a:lnTo>
                      <a:pt x="128" y="82"/>
                    </a:lnTo>
                    <a:lnTo>
                      <a:pt x="130" y="83"/>
                    </a:lnTo>
                    <a:lnTo>
                      <a:pt x="132" y="85"/>
                    </a:lnTo>
                    <a:lnTo>
                      <a:pt x="135" y="86"/>
                    </a:lnTo>
                    <a:lnTo>
                      <a:pt x="136" y="87"/>
                    </a:lnTo>
                    <a:lnTo>
                      <a:pt x="139" y="89"/>
                    </a:lnTo>
                    <a:lnTo>
                      <a:pt x="140" y="90"/>
                    </a:lnTo>
                    <a:lnTo>
                      <a:pt x="143" y="92"/>
                    </a:lnTo>
                    <a:lnTo>
                      <a:pt x="144" y="94"/>
                    </a:lnTo>
                    <a:lnTo>
                      <a:pt x="147" y="96"/>
                    </a:lnTo>
                    <a:lnTo>
                      <a:pt x="148" y="97"/>
                    </a:lnTo>
                    <a:lnTo>
                      <a:pt x="151" y="98"/>
                    </a:lnTo>
                    <a:lnTo>
                      <a:pt x="152" y="100"/>
                    </a:lnTo>
                    <a:lnTo>
                      <a:pt x="155" y="101"/>
                    </a:lnTo>
                    <a:lnTo>
                      <a:pt x="157" y="103"/>
                    </a:lnTo>
                    <a:lnTo>
                      <a:pt x="159" y="105"/>
                    </a:lnTo>
                    <a:lnTo>
                      <a:pt x="161" y="107"/>
                    </a:lnTo>
                    <a:lnTo>
                      <a:pt x="163" y="108"/>
                    </a:lnTo>
                    <a:lnTo>
                      <a:pt x="165" y="109"/>
                    </a:lnTo>
                    <a:lnTo>
                      <a:pt x="168" y="111"/>
                    </a:lnTo>
                    <a:lnTo>
                      <a:pt x="169" y="112"/>
                    </a:lnTo>
                    <a:lnTo>
                      <a:pt x="172" y="115"/>
                    </a:lnTo>
                    <a:lnTo>
                      <a:pt x="173" y="116"/>
                    </a:lnTo>
                    <a:lnTo>
                      <a:pt x="176" y="118"/>
                    </a:lnTo>
                    <a:lnTo>
                      <a:pt x="177" y="119"/>
                    </a:lnTo>
                    <a:lnTo>
                      <a:pt x="180" y="120"/>
                    </a:lnTo>
                    <a:lnTo>
                      <a:pt x="181" y="122"/>
                    </a:lnTo>
                    <a:lnTo>
                      <a:pt x="184" y="125"/>
                    </a:lnTo>
                    <a:lnTo>
                      <a:pt x="185" y="126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8" name="Line 64"/>
              <p:cNvSpPr>
                <a:spLocks noChangeShapeType="1"/>
              </p:cNvSpPr>
              <p:nvPr/>
            </p:nvSpPr>
            <p:spPr bwMode="auto">
              <a:xfrm flipV="1">
                <a:off x="6913563" y="1692276"/>
                <a:ext cx="55563" cy="10160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19" name="Rectangle 65"/>
              <p:cNvSpPr>
                <a:spLocks noChangeArrowheads="1"/>
              </p:cNvSpPr>
              <p:nvPr/>
            </p:nvSpPr>
            <p:spPr bwMode="auto">
              <a:xfrm rot="18780000">
                <a:off x="7834313" y="1100138"/>
                <a:ext cx="5238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DMGSTE10</a:t>
                </a:r>
              </a:p>
            </p:txBody>
          </p:sp>
          <p:sp>
            <p:nvSpPr>
              <p:cNvPr id="820" name="Line 66"/>
              <p:cNvSpPr>
                <a:spLocks noChangeShapeType="1"/>
              </p:cNvSpPr>
              <p:nvPr/>
            </p:nvSpPr>
            <p:spPr bwMode="auto">
              <a:xfrm flipV="1">
                <a:off x="7280275" y="1441451"/>
                <a:ext cx="587375" cy="6175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1" name="Freeform 67"/>
              <p:cNvSpPr>
                <a:spLocks/>
              </p:cNvSpPr>
              <p:nvPr/>
            </p:nvSpPr>
            <p:spPr bwMode="auto">
              <a:xfrm>
                <a:off x="6911975" y="1797051"/>
                <a:ext cx="192088" cy="120650"/>
              </a:xfrm>
              <a:custGeom>
                <a:avLst/>
                <a:gdLst>
                  <a:gd name="T0" fmla="*/ 121 w 121"/>
                  <a:gd name="T1" fmla="*/ 76 h 76"/>
                  <a:gd name="T2" fmla="*/ 115 w 121"/>
                  <a:gd name="T3" fmla="*/ 73 h 76"/>
                  <a:gd name="T4" fmla="*/ 111 w 121"/>
                  <a:gd name="T5" fmla="*/ 70 h 76"/>
                  <a:gd name="T6" fmla="*/ 107 w 121"/>
                  <a:gd name="T7" fmla="*/ 66 h 76"/>
                  <a:gd name="T8" fmla="*/ 103 w 121"/>
                  <a:gd name="T9" fmla="*/ 63 h 76"/>
                  <a:gd name="T10" fmla="*/ 97 w 121"/>
                  <a:gd name="T11" fmla="*/ 61 h 76"/>
                  <a:gd name="T12" fmla="*/ 93 w 121"/>
                  <a:gd name="T13" fmla="*/ 58 h 76"/>
                  <a:gd name="T14" fmla="*/ 89 w 121"/>
                  <a:gd name="T15" fmla="*/ 54 h 76"/>
                  <a:gd name="T16" fmla="*/ 84 w 121"/>
                  <a:gd name="T17" fmla="*/ 51 h 76"/>
                  <a:gd name="T18" fmla="*/ 80 w 121"/>
                  <a:gd name="T19" fmla="*/ 48 h 76"/>
                  <a:gd name="T20" fmla="*/ 75 w 121"/>
                  <a:gd name="T21" fmla="*/ 46 h 76"/>
                  <a:gd name="T22" fmla="*/ 70 w 121"/>
                  <a:gd name="T23" fmla="*/ 41 h 76"/>
                  <a:gd name="T24" fmla="*/ 66 w 121"/>
                  <a:gd name="T25" fmla="*/ 39 h 76"/>
                  <a:gd name="T26" fmla="*/ 62 w 121"/>
                  <a:gd name="T27" fmla="*/ 36 h 76"/>
                  <a:gd name="T28" fmla="*/ 56 w 121"/>
                  <a:gd name="T29" fmla="*/ 33 h 76"/>
                  <a:gd name="T30" fmla="*/ 52 w 121"/>
                  <a:gd name="T31" fmla="*/ 30 h 76"/>
                  <a:gd name="T32" fmla="*/ 47 w 121"/>
                  <a:gd name="T33" fmla="*/ 28 h 76"/>
                  <a:gd name="T34" fmla="*/ 42 w 121"/>
                  <a:gd name="T35" fmla="*/ 25 h 76"/>
                  <a:gd name="T36" fmla="*/ 38 w 121"/>
                  <a:gd name="T37" fmla="*/ 22 h 76"/>
                  <a:gd name="T38" fmla="*/ 33 w 121"/>
                  <a:gd name="T39" fmla="*/ 19 h 76"/>
                  <a:gd name="T40" fmla="*/ 29 w 121"/>
                  <a:gd name="T41" fmla="*/ 15 h 76"/>
                  <a:gd name="T42" fmla="*/ 23 w 121"/>
                  <a:gd name="T43" fmla="*/ 13 h 76"/>
                  <a:gd name="T44" fmla="*/ 19 w 121"/>
                  <a:gd name="T45" fmla="*/ 10 h 76"/>
                  <a:gd name="T46" fmla="*/ 14 w 121"/>
                  <a:gd name="T47" fmla="*/ 7 h 76"/>
                  <a:gd name="T48" fmla="*/ 9 w 121"/>
                  <a:gd name="T49" fmla="*/ 4 h 76"/>
                  <a:gd name="T50" fmla="*/ 4 w 121"/>
                  <a:gd name="T51" fmla="*/ 3 h 76"/>
                  <a:gd name="T52" fmla="*/ 0 w 121"/>
                  <a:gd name="T53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21" h="76">
                    <a:moveTo>
                      <a:pt x="121" y="76"/>
                    </a:moveTo>
                    <a:lnTo>
                      <a:pt x="115" y="73"/>
                    </a:lnTo>
                    <a:lnTo>
                      <a:pt x="111" y="70"/>
                    </a:lnTo>
                    <a:lnTo>
                      <a:pt x="107" y="66"/>
                    </a:lnTo>
                    <a:lnTo>
                      <a:pt x="103" y="63"/>
                    </a:lnTo>
                    <a:lnTo>
                      <a:pt x="97" y="61"/>
                    </a:lnTo>
                    <a:lnTo>
                      <a:pt x="93" y="58"/>
                    </a:lnTo>
                    <a:lnTo>
                      <a:pt x="89" y="54"/>
                    </a:lnTo>
                    <a:lnTo>
                      <a:pt x="84" y="51"/>
                    </a:lnTo>
                    <a:lnTo>
                      <a:pt x="80" y="48"/>
                    </a:lnTo>
                    <a:lnTo>
                      <a:pt x="75" y="46"/>
                    </a:lnTo>
                    <a:lnTo>
                      <a:pt x="70" y="41"/>
                    </a:lnTo>
                    <a:lnTo>
                      <a:pt x="66" y="39"/>
                    </a:lnTo>
                    <a:lnTo>
                      <a:pt x="62" y="36"/>
                    </a:lnTo>
                    <a:lnTo>
                      <a:pt x="56" y="33"/>
                    </a:lnTo>
                    <a:lnTo>
                      <a:pt x="52" y="30"/>
                    </a:lnTo>
                    <a:lnTo>
                      <a:pt x="47" y="28"/>
                    </a:lnTo>
                    <a:lnTo>
                      <a:pt x="42" y="25"/>
                    </a:lnTo>
                    <a:lnTo>
                      <a:pt x="38" y="22"/>
                    </a:lnTo>
                    <a:lnTo>
                      <a:pt x="33" y="19"/>
                    </a:lnTo>
                    <a:lnTo>
                      <a:pt x="29" y="15"/>
                    </a:lnTo>
                    <a:lnTo>
                      <a:pt x="23" y="13"/>
                    </a:lnTo>
                    <a:lnTo>
                      <a:pt x="19" y="10"/>
                    </a:lnTo>
                    <a:lnTo>
                      <a:pt x="14" y="7"/>
                    </a:lnTo>
                    <a:lnTo>
                      <a:pt x="9" y="4"/>
                    </a:lnTo>
                    <a:lnTo>
                      <a:pt x="4" y="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2" name="Freeform 68"/>
              <p:cNvSpPr>
                <a:spLocks/>
              </p:cNvSpPr>
              <p:nvPr/>
            </p:nvSpPr>
            <p:spPr bwMode="auto">
              <a:xfrm>
                <a:off x="7104063" y="1917701"/>
                <a:ext cx="174625" cy="146050"/>
              </a:xfrm>
              <a:custGeom>
                <a:avLst/>
                <a:gdLst>
                  <a:gd name="T0" fmla="*/ 1 w 110"/>
                  <a:gd name="T1" fmla="*/ 1 h 92"/>
                  <a:gd name="T2" fmla="*/ 4 w 110"/>
                  <a:gd name="T3" fmla="*/ 4 h 92"/>
                  <a:gd name="T4" fmla="*/ 7 w 110"/>
                  <a:gd name="T5" fmla="*/ 5 h 92"/>
                  <a:gd name="T6" fmla="*/ 8 w 110"/>
                  <a:gd name="T7" fmla="*/ 7 h 92"/>
                  <a:gd name="T8" fmla="*/ 11 w 110"/>
                  <a:gd name="T9" fmla="*/ 9 h 92"/>
                  <a:gd name="T10" fmla="*/ 13 w 110"/>
                  <a:gd name="T11" fmla="*/ 11 h 92"/>
                  <a:gd name="T12" fmla="*/ 16 w 110"/>
                  <a:gd name="T13" fmla="*/ 14 h 92"/>
                  <a:gd name="T14" fmla="*/ 19 w 110"/>
                  <a:gd name="T15" fmla="*/ 15 h 92"/>
                  <a:gd name="T16" fmla="*/ 22 w 110"/>
                  <a:gd name="T17" fmla="*/ 18 h 92"/>
                  <a:gd name="T18" fmla="*/ 24 w 110"/>
                  <a:gd name="T19" fmla="*/ 19 h 92"/>
                  <a:gd name="T20" fmla="*/ 27 w 110"/>
                  <a:gd name="T21" fmla="*/ 22 h 92"/>
                  <a:gd name="T22" fmla="*/ 30 w 110"/>
                  <a:gd name="T23" fmla="*/ 23 h 92"/>
                  <a:gd name="T24" fmla="*/ 33 w 110"/>
                  <a:gd name="T25" fmla="*/ 26 h 92"/>
                  <a:gd name="T26" fmla="*/ 34 w 110"/>
                  <a:gd name="T27" fmla="*/ 27 h 92"/>
                  <a:gd name="T28" fmla="*/ 37 w 110"/>
                  <a:gd name="T29" fmla="*/ 29 h 92"/>
                  <a:gd name="T30" fmla="*/ 40 w 110"/>
                  <a:gd name="T31" fmla="*/ 31 h 92"/>
                  <a:gd name="T32" fmla="*/ 42 w 110"/>
                  <a:gd name="T33" fmla="*/ 33 h 92"/>
                  <a:gd name="T34" fmla="*/ 45 w 110"/>
                  <a:gd name="T35" fmla="*/ 36 h 92"/>
                  <a:gd name="T36" fmla="*/ 48 w 110"/>
                  <a:gd name="T37" fmla="*/ 38 h 92"/>
                  <a:gd name="T38" fmla="*/ 51 w 110"/>
                  <a:gd name="T39" fmla="*/ 40 h 92"/>
                  <a:gd name="T40" fmla="*/ 53 w 110"/>
                  <a:gd name="T41" fmla="*/ 42 h 92"/>
                  <a:gd name="T42" fmla="*/ 55 w 110"/>
                  <a:gd name="T43" fmla="*/ 44 h 92"/>
                  <a:gd name="T44" fmla="*/ 57 w 110"/>
                  <a:gd name="T45" fmla="*/ 47 h 92"/>
                  <a:gd name="T46" fmla="*/ 60 w 110"/>
                  <a:gd name="T47" fmla="*/ 48 h 92"/>
                  <a:gd name="T48" fmla="*/ 63 w 110"/>
                  <a:gd name="T49" fmla="*/ 51 h 92"/>
                  <a:gd name="T50" fmla="*/ 66 w 110"/>
                  <a:gd name="T51" fmla="*/ 52 h 92"/>
                  <a:gd name="T52" fmla="*/ 68 w 110"/>
                  <a:gd name="T53" fmla="*/ 55 h 92"/>
                  <a:gd name="T54" fmla="*/ 70 w 110"/>
                  <a:gd name="T55" fmla="*/ 56 h 92"/>
                  <a:gd name="T56" fmla="*/ 73 w 110"/>
                  <a:gd name="T57" fmla="*/ 59 h 92"/>
                  <a:gd name="T58" fmla="*/ 75 w 110"/>
                  <a:gd name="T59" fmla="*/ 62 h 92"/>
                  <a:gd name="T60" fmla="*/ 78 w 110"/>
                  <a:gd name="T61" fmla="*/ 63 h 92"/>
                  <a:gd name="T62" fmla="*/ 81 w 110"/>
                  <a:gd name="T63" fmla="*/ 66 h 92"/>
                  <a:gd name="T64" fmla="*/ 82 w 110"/>
                  <a:gd name="T65" fmla="*/ 67 h 92"/>
                  <a:gd name="T66" fmla="*/ 85 w 110"/>
                  <a:gd name="T67" fmla="*/ 70 h 92"/>
                  <a:gd name="T68" fmla="*/ 88 w 110"/>
                  <a:gd name="T69" fmla="*/ 71 h 92"/>
                  <a:gd name="T70" fmla="*/ 90 w 110"/>
                  <a:gd name="T71" fmla="*/ 74 h 92"/>
                  <a:gd name="T72" fmla="*/ 93 w 110"/>
                  <a:gd name="T73" fmla="*/ 77 h 92"/>
                  <a:gd name="T74" fmla="*/ 95 w 110"/>
                  <a:gd name="T75" fmla="*/ 78 h 92"/>
                  <a:gd name="T76" fmla="*/ 97 w 110"/>
                  <a:gd name="T77" fmla="*/ 81 h 92"/>
                  <a:gd name="T78" fmla="*/ 100 w 110"/>
                  <a:gd name="T79" fmla="*/ 84 h 92"/>
                  <a:gd name="T80" fmla="*/ 103 w 110"/>
                  <a:gd name="T81" fmla="*/ 85 h 92"/>
                  <a:gd name="T82" fmla="*/ 104 w 110"/>
                  <a:gd name="T83" fmla="*/ 88 h 92"/>
                  <a:gd name="T84" fmla="*/ 107 w 110"/>
                  <a:gd name="T85" fmla="*/ 89 h 92"/>
                  <a:gd name="T86" fmla="*/ 110 w 110"/>
                  <a:gd name="T87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10" h="92">
                    <a:moveTo>
                      <a:pt x="0" y="0"/>
                    </a:moveTo>
                    <a:lnTo>
                      <a:pt x="1" y="1"/>
                    </a:lnTo>
                    <a:lnTo>
                      <a:pt x="2" y="3"/>
                    </a:lnTo>
                    <a:lnTo>
                      <a:pt x="4" y="4"/>
                    </a:lnTo>
                    <a:lnTo>
                      <a:pt x="5" y="4"/>
                    </a:lnTo>
                    <a:lnTo>
                      <a:pt x="7" y="5"/>
                    </a:lnTo>
                    <a:lnTo>
                      <a:pt x="8" y="7"/>
                    </a:lnTo>
                    <a:lnTo>
                      <a:pt x="8" y="7"/>
                    </a:lnTo>
                    <a:lnTo>
                      <a:pt x="9" y="8"/>
                    </a:lnTo>
                    <a:lnTo>
                      <a:pt x="11" y="9"/>
                    </a:lnTo>
                    <a:lnTo>
                      <a:pt x="12" y="11"/>
                    </a:lnTo>
                    <a:lnTo>
                      <a:pt x="13" y="11"/>
                    </a:lnTo>
                    <a:lnTo>
                      <a:pt x="15" y="12"/>
                    </a:lnTo>
                    <a:lnTo>
                      <a:pt x="16" y="14"/>
                    </a:lnTo>
                    <a:lnTo>
                      <a:pt x="18" y="14"/>
                    </a:lnTo>
                    <a:lnTo>
                      <a:pt x="19" y="15"/>
                    </a:lnTo>
                    <a:lnTo>
                      <a:pt x="20" y="16"/>
                    </a:lnTo>
                    <a:lnTo>
                      <a:pt x="22" y="18"/>
                    </a:lnTo>
                    <a:lnTo>
                      <a:pt x="23" y="18"/>
                    </a:lnTo>
                    <a:lnTo>
                      <a:pt x="24" y="19"/>
                    </a:lnTo>
                    <a:lnTo>
                      <a:pt x="26" y="20"/>
                    </a:lnTo>
                    <a:lnTo>
                      <a:pt x="27" y="22"/>
                    </a:lnTo>
                    <a:lnTo>
                      <a:pt x="29" y="22"/>
                    </a:lnTo>
                    <a:lnTo>
                      <a:pt x="30" y="23"/>
                    </a:lnTo>
                    <a:lnTo>
                      <a:pt x="31" y="25"/>
                    </a:lnTo>
                    <a:lnTo>
                      <a:pt x="33" y="26"/>
                    </a:lnTo>
                    <a:lnTo>
                      <a:pt x="34" y="26"/>
                    </a:lnTo>
                    <a:lnTo>
                      <a:pt x="34" y="27"/>
                    </a:lnTo>
                    <a:lnTo>
                      <a:pt x="35" y="29"/>
                    </a:lnTo>
                    <a:lnTo>
                      <a:pt x="37" y="29"/>
                    </a:lnTo>
                    <a:lnTo>
                      <a:pt x="38" y="30"/>
                    </a:lnTo>
                    <a:lnTo>
                      <a:pt x="40" y="31"/>
                    </a:lnTo>
                    <a:lnTo>
                      <a:pt x="41" y="33"/>
                    </a:lnTo>
                    <a:lnTo>
                      <a:pt x="42" y="33"/>
                    </a:lnTo>
                    <a:lnTo>
                      <a:pt x="44" y="34"/>
                    </a:lnTo>
                    <a:lnTo>
                      <a:pt x="45" y="36"/>
                    </a:lnTo>
                    <a:lnTo>
                      <a:pt x="46" y="37"/>
                    </a:lnTo>
                    <a:lnTo>
                      <a:pt x="48" y="38"/>
                    </a:lnTo>
                    <a:lnTo>
                      <a:pt x="49" y="38"/>
                    </a:lnTo>
                    <a:lnTo>
                      <a:pt x="51" y="40"/>
                    </a:lnTo>
                    <a:lnTo>
                      <a:pt x="52" y="41"/>
                    </a:lnTo>
                    <a:lnTo>
                      <a:pt x="53" y="42"/>
                    </a:lnTo>
                    <a:lnTo>
                      <a:pt x="53" y="42"/>
                    </a:lnTo>
                    <a:lnTo>
                      <a:pt x="55" y="44"/>
                    </a:lnTo>
                    <a:lnTo>
                      <a:pt x="56" y="45"/>
                    </a:lnTo>
                    <a:lnTo>
                      <a:pt x="57" y="47"/>
                    </a:lnTo>
                    <a:lnTo>
                      <a:pt x="59" y="47"/>
                    </a:lnTo>
                    <a:lnTo>
                      <a:pt x="60" y="48"/>
                    </a:lnTo>
                    <a:lnTo>
                      <a:pt x="62" y="49"/>
                    </a:lnTo>
                    <a:lnTo>
                      <a:pt x="63" y="51"/>
                    </a:lnTo>
                    <a:lnTo>
                      <a:pt x="64" y="51"/>
                    </a:lnTo>
                    <a:lnTo>
                      <a:pt x="66" y="52"/>
                    </a:lnTo>
                    <a:lnTo>
                      <a:pt x="67" y="53"/>
                    </a:lnTo>
                    <a:lnTo>
                      <a:pt x="68" y="55"/>
                    </a:lnTo>
                    <a:lnTo>
                      <a:pt x="68" y="56"/>
                    </a:lnTo>
                    <a:lnTo>
                      <a:pt x="70" y="56"/>
                    </a:lnTo>
                    <a:lnTo>
                      <a:pt x="71" y="58"/>
                    </a:lnTo>
                    <a:lnTo>
                      <a:pt x="73" y="59"/>
                    </a:lnTo>
                    <a:lnTo>
                      <a:pt x="74" y="60"/>
                    </a:lnTo>
                    <a:lnTo>
                      <a:pt x="75" y="62"/>
                    </a:lnTo>
                    <a:lnTo>
                      <a:pt x="77" y="62"/>
                    </a:lnTo>
                    <a:lnTo>
                      <a:pt x="78" y="63"/>
                    </a:lnTo>
                    <a:lnTo>
                      <a:pt x="79" y="64"/>
                    </a:lnTo>
                    <a:lnTo>
                      <a:pt x="81" y="66"/>
                    </a:lnTo>
                    <a:lnTo>
                      <a:pt x="81" y="66"/>
                    </a:lnTo>
                    <a:lnTo>
                      <a:pt x="82" y="67"/>
                    </a:lnTo>
                    <a:lnTo>
                      <a:pt x="84" y="69"/>
                    </a:lnTo>
                    <a:lnTo>
                      <a:pt x="85" y="70"/>
                    </a:lnTo>
                    <a:lnTo>
                      <a:pt x="86" y="71"/>
                    </a:lnTo>
                    <a:lnTo>
                      <a:pt x="88" y="71"/>
                    </a:lnTo>
                    <a:lnTo>
                      <a:pt x="89" y="73"/>
                    </a:lnTo>
                    <a:lnTo>
                      <a:pt x="90" y="74"/>
                    </a:lnTo>
                    <a:lnTo>
                      <a:pt x="92" y="75"/>
                    </a:lnTo>
                    <a:lnTo>
                      <a:pt x="93" y="77"/>
                    </a:lnTo>
                    <a:lnTo>
                      <a:pt x="93" y="77"/>
                    </a:lnTo>
                    <a:lnTo>
                      <a:pt x="95" y="78"/>
                    </a:lnTo>
                    <a:lnTo>
                      <a:pt x="96" y="80"/>
                    </a:lnTo>
                    <a:lnTo>
                      <a:pt x="97" y="81"/>
                    </a:lnTo>
                    <a:lnTo>
                      <a:pt x="99" y="82"/>
                    </a:lnTo>
                    <a:lnTo>
                      <a:pt x="100" y="84"/>
                    </a:lnTo>
                    <a:lnTo>
                      <a:pt x="101" y="84"/>
                    </a:lnTo>
                    <a:lnTo>
                      <a:pt x="103" y="85"/>
                    </a:lnTo>
                    <a:lnTo>
                      <a:pt x="103" y="86"/>
                    </a:lnTo>
                    <a:lnTo>
                      <a:pt x="104" y="88"/>
                    </a:lnTo>
                    <a:lnTo>
                      <a:pt x="106" y="89"/>
                    </a:lnTo>
                    <a:lnTo>
                      <a:pt x="107" y="89"/>
                    </a:lnTo>
                    <a:lnTo>
                      <a:pt x="108" y="91"/>
                    </a:lnTo>
                    <a:lnTo>
                      <a:pt x="110" y="92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3" name="Line 69"/>
              <p:cNvSpPr>
                <a:spLocks noChangeShapeType="1"/>
              </p:cNvSpPr>
              <p:nvPr/>
            </p:nvSpPr>
            <p:spPr bwMode="auto">
              <a:xfrm flipV="1">
                <a:off x="7034213" y="1922463"/>
                <a:ext cx="66675" cy="9048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4" name="Rectangle 70"/>
              <p:cNvSpPr>
                <a:spLocks noChangeArrowheads="1"/>
              </p:cNvSpPr>
              <p:nvPr/>
            </p:nvSpPr>
            <p:spPr bwMode="auto">
              <a:xfrm rot="19020000">
                <a:off x="7981950" y="1265238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DMGSTE1</a:t>
                </a:r>
              </a:p>
            </p:txBody>
          </p:sp>
          <p:sp>
            <p:nvSpPr>
              <p:cNvPr id="825" name="Line 71"/>
              <p:cNvSpPr>
                <a:spLocks noChangeShapeType="1"/>
              </p:cNvSpPr>
              <p:nvPr/>
            </p:nvSpPr>
            <p:spPr bwMode="auto">
              <a:xfrm flipV="1">
                <a:off x="7908925" y="1570038"/>
                <a:ext cx="84138" cy="7937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6" name="Rectangle 72"/>
              <p:cNvSpPr>
                <a:spLocks noChangeArrowheads="1"/>
              </p:cNvSpPr>
              <p:nvPr/>
            </p:nvSpPr>
            <p:spPr bwMode="auto">
              <a:xfrm rot="19260000">
                <a:off x="8116888" y="1420813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DMGSTE2</a:t>
                </a:r>
              </a:p>
            </p:txBody>
          </p:sp>
          <p:sp>
            <p:nvSpPr>
              <p:cNvPr id="827" name="Line 73"/>
              <p:cNvSpPr>
                <a:spLocks noChangeShapeType="1"/>
              </p:cNvSpPr>
              <p:nvPr/>
            </p:nvSpPr>
            <p:spPr bwMode="auto">
              <a:xfrm flipV="1">
                <a:off x="8021638" y="1708151"/>
                <a:ext cx="87313" cy="714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8" name="Freeform 74"/>
              <p:cNvSpPr>
                <a:spLocks/>
              </p:cNvSpPr>
              <p:nvPr/>
            </p:nvSpPr>
            <p:spPr bwMode="auto">
              <a:xfrm>
                <a:off x="7904163" y="1651001"/>
                <a:ext cx="58738" cy="65088"/>
              </a:xfrm>
              <a:custGeom>
                <a:avLst/>
                <a:gdLst>
                  <a:gd name="T0" fmla="*/ 37 w 37"/>
                  <a:gd name="T1" fmla="*/ 41 h 41"/>
                  <a:gd name="T2" fmla="*/ 34 w 37"/>
                  <a:gd name="T3" fmla="*/ 39 h 41"/>
                  <a:gd name="T4" fmla="*/ 33 w 37"/>
                  <a:gd name="T5" fmla="*/ 36 h 41"/>
                  <a:gd name="T6" fmla="*/ 30 w 37"/>
                  <a:gd name="T7" fmla="*/ 35 h 41"/>
                  <a:gd name="T8" fmla="*/ 29 w 37"/>
                  <a:gd name="T9" fmla="*/ 32 h 41"/>
                  <a:gd name="T10" fmla="*/ 26 w 37"/>
                  <a:gd name="T11" fmla="*/ 29 h 41"/>
                  <a:gd name="T12" fmla="*/ 25 w 37"/>
                  <a:gd name="T13" fmla="*/ 26 h 41"/>
                  <a:gd name="T14" fmla="*/ 22 w 37"/>
                  <a:gd name="T15" fmla="*/ 25 h 41"/>
                  <a:gd name="T16" fmla="*/ 19 w 37"/>
                  <a:gd name="T17" fmla="*/ 22 h 41"/>
                  <a:gd name="T18" fmla="*/ 18 w 37"/>
                  <a:gd name="T19" fmla="*/ 19 h 41"/>
                  <a:gd name="T20" fmla="*/ 15 w 37"/>
                  <a:gd name="T21" fmla="*/ 17 h 41"/>
                  <a:gd name="T22" fmla="*/ 14 w 37"/>
                  <a:gd name="T23" fmla="*/ 15 h 41"/>
                  <a:gd name="T24" fmla="*/ 11 w 37"/>
                  <a:gd name="T25" fmla="*/ 13 h 41"/>
                  <a:gd name="T26" fmla="*/ 10 w 37"/>
                  <a:gd name="T27" fmla="*/ 10 h 41"/>
                  <a:gd name="T28" fmla="*/ 7 w 37"/>
                  <a:gd name="T29" fmla="*/ 8 h 41"/>
                  <a:gd name="T30" fmla="*/ 5 w 37"/>
                  <a:gd name="T31" fmla="*/ 6 h 41"/>
                  <a:gd name="T32" fmla="*/ 3 w 37"/>
                  <a:gd name="T33" fmla="*/ 3 h 41"/>
                  <a:gd name="T34" fmla="*/ 0 w 37"/>
                  <a:gd name="T35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" h="41">
                    <a:moveTo>
                      <a:pt x="37" y="41"/>
                    </a:moveTo>
                    <a:lnTo>
                      <a:pt x="34" y="39"/>
                    </a:lnTo>
                    <a:lnTo>
                      <a:pt x="33" y="36"/>
                    </a:lnTo>
                    <a:lnTo>
                      <a:pt x="30" y="35"/>
                    </a:lnTo>
                    <a:lnTo>
                      <a:pt x="29" y="32"/>
                    </a:lnTo>
                    <a:lnTo>
                      <a:pt x="26" y="29"/>
                    </a:lnTo>
                    <a:lnTo>
                      <a:pt x="25" y="26"/>
                    </a:lnTo>
                    <a:lnTo>
                      <a:pt x="22" y="25"/>
                    </a:lnTo>
                    <a:lnTo>
                      <a:pt x="19" y="22"/>
                    </a:lnTo>
                    <a:lnTo>
                      <a:pt x="18" y="19"/>
                    </a:lnTo>
                    <a:lnTo>
                      <a:pt x="15" y="17"/>
                    </a:lnTo>
                    <a:lnTo>
                      <a:pt x="14" y="15"/>
                    </a:lnTo>
                    <a:lnTo>
                      <a:pt x="11" y="13"/>
                    </a:lnTo>
                    <a:lnTo>
                      <a:pt x="10" y="10"/>
                    </a:lnTo>
                    <a:lnTo>
                      <a:pt x="7" y="8"/>
                    </a:lnTo>
                    <a:lnTo>
                      <a:pt x="5" y="6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29" name="Freeform 75"/>
              <p:cNvSpPr>
                <a:spLocks/>
              </p:cNvSpPr>
              <p:nvPr/>
            </p:nvSpPr>
            <p:spPr bwMode="auto">
              <a:xfrm>
                <a:off x="7962900" y="1716088"/>
                <a:ext cx="53975" cy="66675"/>
              </a:xfrm>
              <a:custGeom>
                <a:avLst/>
                <a:gdLst>
                  <a:gd name="T0" fmla="*/ 0 w 34"/>
                  <a:gd name="T1" fmla="*/ 0 h 42"/>
                  <a:gd name="T2" fmla="*/ 1 w 34"/>
                  <a:gd name="T3" fmla="*/ 3 h 42"/>
                  <a:gd name="T4" fmla="*/ 4 w 34"/>
                  <a:gd name="T5" fmla="*/ 5 h 42"/>
                  <a:gd name="T6" fmla="*/ 6 w 34"/>
                  <a:gd name="T7" fmla="*/ 7 h 42"/>
                  <a:gd name="T8" fmla="*/ 8 w 34"/>
                  <a:gd name="T9" fmla="*/ 10 h 42"/>
                  <a:gd name="T10" fmla="*/ 10 w 34"/>
                  <a:gd name="T11" fmla="*/ 13 h 42"/>
                  <a:gd name="T12" fmla="*/ 12 w 34"/>
                  <a:gd name="T13" fmla="*/ 16 h 42"/>
                  <a:gd name="T14" fmla="*/ 14 w 34"/>
                  <a:gd name="T15" fmla="*/ 17 h 42"/>
                  <a:gd name="T16" fmla="*/ 16 w 34"/>
                  <a:gd name="T17" fmla="*/ 20 h 42"/>
                  <a:gd name="T18" fmla="*/ 18 w 34"/>
                  <a:gd name="T19" fmla="*/ 22 h 42"/>
                  <a:gd name="T20" fmla="*/ 21 w 34"/>
                  <a:gd name="T21" fmla="*/ 25 h 42"/>
                  <a:gd name="T22" fmla="*/ 22 w 34"/>
                  <a:gd name="T23" fmla="*/ 28 h 42"/>
                  <a:gd name="T24" fmla="*/ 25 w 34"/>
                  <a:gd name="T25" fmla="*/ 29 h 42"/>
                  <a:gd name="T26" fmla="*/ 26 w 34"/>
                  <a:gd name="T27" fmla="*/ 32 h 42"/>
                  <a:gd name="T28" fmla="*/ 27 w 34"/>
                  <a:gd name="T29" fmla="*/ 35 h 42"/>
                  <a:gd name="T30" fmla="*/ 30 w 34"/>
                  <a:gd name="T31" fmla="*/ 38 h 42"/>
                  <a:gd name="T32" fmla="*/ 32 w 34"/>
                  <a:gd name="T33" fmla="*/ 40 h 42"/>
                  <a:gd name="T34" fmla="*/ 34 w 34"/>
                  <a:gd name="T35" fmla="*/ 42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4" h="42">
                    <a:moveTo>
                      <a:pt x="0" y="0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6" y="7"/>
                    </a:lnTo>
                    <a:lnTo>
                      <a:pt x="8" y="10"/>
                    </a:lnTo>
                    <a:lnTo>
                      <a:pt x="10" y="13"/>
                    </a:lnTo>
                    <a:lnTo>
                      <a:pt x="12" y="16"/>
                    </a:lnTo>
                    <a:lnTo>
                      <a:pt x="14" y="17"/>
                    </a:lnTo>
                    <a:lnTo>
                      <a:pt x="16" y="20"/>
                    </a:lnTo>
                    <a:lnTo>
                      <a:pt x="18" y="22"/>
                    </a:lnTo>
                    <a:lnTo>
                      <a:pt x="21" y="25"/>
                    </a:lnTo>
                    <a:lnTo>
                      <a:pt x="22" y="28"/>
                    </a:lnTo>
                    <a:lnTo>
                      <a:pt x="25" y="29"/>
                    </a:lnTo>
                    <a:lnTo>
                      <a:pt x="26" y="32"/>
                    </a:lnTo>
                    <a:lnTo>
                      <a:pt x="27" y="35"/>
                    </a:lnTo>
                    <a:lnTo>
                      <a:pt x="30" y="38"/>
                    </a:lnTo>
                    <a:lnTo>
                      <a:pt x="32" y="40"/>
                    </a:lnTo>
                    <a:lnTo>
                      <a:pt x="34" y="42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0" name="Line 77"/>
              <p:cNvSpPr>
                <a:spLocks noChangeShapeType="1"/>
              </p:cNvSpPr>
              <p:nvPr/>
            </p:nvSpPr>
            <p:spPr bwMode="auto">
              <a:xfrm flipV="1">
                <a:off x="7313613" y="1719263"/>
                <a:ext cx="644525" cy="5540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1" name="Freeform 78"/>
              <p:cNvSpPr>
                <a:spLocks/>
              </p:cNvSpPr>
              <p:nvPr/>
            </p:nvSpPr>
            <p:spPr bwMode="auto">
              <a:xfrm>
                <a:off x="7031038" y="2017713"/>
                <a:ext cx="146050" cy="120650"/>
              </a:xfrm>
              <a:custGeom>
                <a:avLst/>
                <a:gdLst>
                  <a:gd name="T0" fmla="*/ 92 w 92"/>
                  <a:gd name="T1" fmla="*/ 76 h 76"/>
                  <a:gd name="T2" fmla="*/ 88 w 92"/>
                  <a:gd name="T3" fmla="*/ 73 h 76"/>
                  <a:gd name="T4" fmla="*/ 86 w 92"/>
                  <a:gd name="T5" fmla="*/ 70 h 76"/>
                  <a:gd name="T6" fmla="*/ 81 w 92"/>
                  <a:gd name="T7" fmla="*/ 66 h 76"/>
                  <a:gd name="T8" fmla="*/ 79 w 92"/>
                  <a:gd name="T9" fmla="*/ 63 h 76"/>
                  <a:gd name="T10" fmla="*/ 75 w 92"/>
                  <a:gd name="T11" fmla="*/ 60 h 76"/>
                  <a:gd name="T12" fmla="*/ 70 w 92"/>
                  <a:gd name="T13" fmla="*/ 56 h 76"/>
                  <a:gd name="T14" fmla="*/ 68 w 92"/>
                  <a:gd name="T15" fmla="*/ 54 h 76"/>
                  <a:gd name="T16" fmla="*/ 64 w 92"/>
                  <a:gd name="T17" fmla="*/ 51 h 76"/>
                  <a:gd name="T18" fmla="*/ 59 w 92"/>
                  <a:gd name="T19" fmla="*/ 47 h 76"/>
                  <a:gd name="T20" fmla="*/ 57 w 92"/>
                  <a:gd name="T21" fmla="*/ 44 h 76"/>
                  <a:gd name="T22" fmla="*/ 53 w 92"/>
                  <a:gd name="T23" fmla="*/ 41 h 76"/>
                  <a:gd name="T24" fmla="*/ 48 w 92"/>
                  <a:gd name="T25" fmla="*/ 39 h 76"/>
                  <a:gd name="T26" fmla="*/ 46 w 92"/>
                  <a:gd name="T27" fmla="*/ 34 h 76"/>
                  <a:gd name="T28" fmla="*/ 42 w 92"/>
                  <a:gd name="T29" fmla="*/ 32 h 76"/>
                  <a:gd name="T30" fmla="*/ 38 w 92"/>
                  <a:gd name="T31" fmla="*/ 29 h 76"/>
                  <a:gd name="T32" fmla="*/ 35 w 92"/>
                  <a:gd name="T33" fmla="*/ 26 h 76"/>
                  <a:gd name="T34" fmla="*/ 31 w 92"/>
                  <a:gd name="T35" fmla="*/ 23 h 76"/>
                  <a:gd name="T36" fmla="*/ 27 w 92"/>
                  <a:gd name="T37" fmla="*/ 21 h 76"/>
                  <a:gd name="T38" fmla="*/ 22 w 92"/>
                  <a:gd name="T39" fmla="*/ 17 h 76"/>
                  <a:gd name="T40" fmla="*/ 20 w 92"/>
                  <a:gd name="T41" fmla="*/ 14 h 76"/>
                  <a:gd name="T42" fmla="*/ 16 w 92"/>
                  <a:gd name="T43" fmla="*/ 11 h 76"/>
                  <a:gd name="T44" fmla="*/ 11 w 92"/>
                  <a:gd name="T45" fmla="*/ 8 h 76"/>
                  <a:gd name="T46" fmla="*/ 7 w 92"/>
                  <a:gd name="T47" fmla="*/ 6 h 76"/>
                  <a:gd name="T48" fmla="*/ 3 w 92"/>
                  <a:gd name="T49" fmla="*/ 3 h 76"/>
                  <a:gd name="T50" fmla="*/ 0 w 92"/>
                  <a:gd name="T5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92" h="76">
                    <a:moveTo>
                      <a:pt x="92" y="76"/>
                    </a:moveTo>
                    <a:lnTo>
                      <a:pt x="88" y="73"/>
                    </a:lnTo>
                    <a:lnTo>
                      <a:pt x="86" y="70"/>
                    </a:lnTo>
                    <a:lnTo>
                      <a:pt x="81" y="66"/>
                    </a:lnTo>
                    <a:lnTo>
                      <a:pt x="79" y="63"/>
                    </a:lnTo>
                    <a:lnTo>
                      <a:pt x="75" y="60"/>
                    </a:lnTo>
                    <a:lnTo>
                      <a:pt x="70" y="56"/>
                    </a:lnTo>
                    <a:lnTo>
                      <a:pt x="68" y="54"/>
                    </a:lnTo>
                    <a:lnTo>
                      <a:pt x="64" y="51"/>
                    </a:lnTo>
                    <a:lnTo>
                      <a:pt x="59" y="47"/>
                    </a:lnTo>
                    <a:lnTo>
                      <a:pt x="57" y="44"/>
                    </a:lnTo>
                    <a:lnTo>
                      <a:pt x="53" y="41"/>
                    </a:lnTo>
                    <a:lnTo>
                      <a:pt x="48" y="39"/>
                    </a:lnTo>
                    <a:lnTo>
                      <a:pt x="46" y="34"/>
                    </a:lnTo>
                    <a:lnTo>
                      <a:pt x="42" y="32"/>
                    </a:lnTo>
                    <a:lnTo>
                      <a:pt x="38" y="29"/>
                    </a:lnTo>
                    <a:lnTo>
                      <a:pt x="35" y="26"/>
                    </a:lnTo>
                    <a:lnTo>
                      <a:pt x="31" y="23"/>
                    </a:lnTo>
                    <a:lnTo>
                      <a:pt x="27" y="21"/>
                    </a:lnTo>
                    <a:lnTo>
                      <a:pt x="22" y="17"/>
                    </a:lnTo>
                    <a:lnTo>
                      <a:pt x="20" y="14"/>
                    </a:lnTo>
                    <a:lnTo>
                      <a:pt x="16" y="11"/>
                    </a:lnTo>
                    <a:lnTo>
                      <a:pt x="11" y="8"/>
                    </a:lnTo>
                    <a:lnTo>
                      <a:pt x="7" y="6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2" name="Freeform 79"/>
              <p:cNvSpPr>
                <a:spLocks/>
              </p:cNvSpPr>
              <p:nvPr/>
            </p:nvSpPr>
            <p:spPr bwMode="auto">
              <a:xfrm>
                <a:off x="7177088" y="2138363"/>
                <a:ext cx="133350" cy="136525"/>
              </a:xfrm>
              <a:custGeom>
                <a:avLst/>
                <a:gdLst>
                  <a:gd name="T0" fmla="*/ 2 w 84"/>
                  <a:gd name="T1" fmla="*/ 1 h 86"/>
                  <a:gd name="T2" fmla="*/ 3 w 84"/>
                  <a:gd name="T3" fmla="*/ 2 h 86"/>
                  <a:gd name="T4" fmla="*/ 6 w 84"/>
                  <a:gd name="T5" fmla="*/ 5 h 86"/>
                  <a:gd name="T6" fmla="*/ 7 w 84"/>
                  <a:gd name="T7" fmla="*/ 6 h 86"/>
                  <a:gd name="T8" fmla="*/ 9 w 84"/>
                  <a:gd name="T9" fmla="*/ 8 h 86"/>
                  <a:gd name="T10" fmla="*/ 11 w 84"/>
                  <a:gd name="T11" fmla="*/ 11 h 86"/>
                  <a:gd name="T12" fmla="*/ 13 w 84"/>
                  <a:gd name="T13" fmla="*/ 12 h 86"/>
                  <a:gd name="T14" fmla="*/ 16 w 84"/>
                  <a:gd name="T15" fmla="*/ 13 h 86"/>
                  <a:gd name="T16" fmla="*/ 17 w 84"/>
                  <a:gd name="T17" fmla="*/ 16 h 86"/>
                  <a:gd name="T18" fmla="*/ 18 w 84"/>
                  <a:gd name="T19" fmla="*/ 17 h 86"/>
                  <a:gd name="T20" fmla="*/ 21 w 84"/>
                  <a:gd name="T21" fmla="*/ 19 h 86"/>
                  <a:gd name="T22" fmla="*/ 22 w 84"/>
                  <a:gd name="T23" fmla="*/ 22 h 86"/>
                  <a:gd name="T24" fmla="*/ 25 w 84"/>
                  <a:gd name="T25" fmla="*/ 23 h 86"/>
                  <a:gd name="T26" fmla="*/ 27 w 84"/>
                  <a:gd name="T27" fmla="*/ 24 h 86"/>
                  <a:gd name="T28" fmla="*/ 28 w 84"/>
                  <a:gd name="T29" fmla="*/ 27 h 86"/>
                  <a:gd name="T30" fmla="*/ 31 w 84"/>
                  <a:gd name="T31" fmla="*/ 28 h 86"/>
                  <a:gd name="T32" fmla="*/ 32 w 84"/>
                  <a:gd name="T33" fmla="*/ 31 h 86"/>
                  <a:gd name="T34" fmla="*/ 33 w 84"/>
                  <a:gd name="T35" fmla="*/ 33 h 86"/>
                  <a:gd name="T36" fmla="*/ 36 w 84"/>
                  <a:gd name="T37" fmla="*/ 34 h 86"/>
                  <a:gd name="T38" fmla="*/ 38 w 84"/>
                  <a:gd name="T39" fmla="*/ 37 h 86"/>
                  <a:gd name="T40" fmla="*/ 40 w 84"/>
                  <a:gd name="T41" fmla="*/ 38 h 86"/>
                  <a:gd name="T42" fmla="*/ 42 w 84"/>
                  <a:gd name="T43" fmla="*/ 39 h 86"/>
                  <a:gd name="T44" fmla="*/ 43 w 84"/>
                  <a:gd name="T45" fmla="*/ 42 h 86"/>
                  <a:gd name="T46" fmla="*/ 46 w 84"/>
                  <a:gd name="T47" fmla="*/ 44 h 86"/>
                  <a:gd name="T48" fmla="*/ 47 w 84"/>
                  <a:gd name="T49" fmla="*/ 46 h 86"/>
                  <a:gd name="T50" fmla="*/ 49 w 84"/>
                  <a:gd name="T51" fmla="*/ 48 h 86"/>
                  <a:gd name="T52" fmla="*/ 51 w 84"/>
                  <a:gd name="T53" fmla="*/ 49 h 86"/>
                  <a:gd name="T54" fmla="*/ 53 w 84"/>
                  <a:gd name="T55" fmla="*/ 52 h 86"/>
                  <a:gd name="T56" fmla="*/ 54 w 84"/>
                  <a:gd name="T57" fmla="*/ 53 h 86"/>
                  <a:gd name="T58" fmla="*/ 57 w 84"/>
                  <a:gd name="T59" fmla="*/ 56 h 86"/>
                  <a:gd name="T60" fmla="*/ 58 w 84"/>
                  <a:gd name="T61" fmla="*/ 57 h 86"/>
                  <a:gd name="T62" fmla="*/ 60 w 84"/>
                  <a:gd name="T63" fmla="*/ 60 h 86"/>
                  <a:gd name="T64" fmla="*/ 61 w 84"/>
                  <a:gd name="T65" fmla="*/ 61 h 86"/>
                  <a:gd name="T66" fmla="*/ 64 w 84"/>
                  <a:gd name="T67" fmla="*/ 63 h 86"/>
                  <a:gd name="T68" fmla="*/ 65 w 84"/>
                  <a:gd name="T69" fmla="*/ 66 h 86"/>
                  <a:gd name="T70" fmla="*/ 66 w 84"/>
                  <a:gd name="T71" fmla="*/ 67 h 86"/>
                  <a:gd name="T72" fmla="*/ 69 w 84"/>
                  <a:gd name="T73" fmla="*/ 70 h 86"/>
                  <a:gd name="T74" fmla="*/ 71 w 84"/>
                  <a:gd name="T75" fmla="*/ 71 h 86"/>
                  <a:gd name="T76" fmla="*/ 72 w 84"/>
                  <a:gd name="T77" fmla="*/ 74 h 86"/>
                  <a:gd name="T78" fmla="*/ 75 w 84"/>
                  <a:gd name="T79" fmla="*/ 75 h 86"/>
                  <a:gd name="T80" fmla="*/ 76 w 84"/>
                  <a:gd name="T81" fmla="*/ 78 h 86"/>
                  <a:gd name="T82" fmla="*/ 77 w 84"/>
                  <a:gd name="T83" fmla="*/ 79 h 86"/>
                  <a:gd name="T84" fmla="*/ 79 w 84"/>
                  <a:gd name="T85" fmla="*/ 81 h 86"/>
                  <a:gd name="T86" fmla="*/ 82 w 84"/>
                  <a:gd name="T87" fmla="*/ 83 h 86"/>
                  <a:gd name="T88" fmla="*/ 83 w 84"/>
                  <a:gd name="T89" fmla="*/ 85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84" h="86">
                    <a:moveTo>
                      <a:pt x="0" y="0"/>
                    </a:moveTo>
                    <a:lnTo>
                      <a:pt x="2" y="1"/>
                    </a:lnTo>
                    <a:lnTo>
                      <a:pt x="2" y="2"/>
                    </a:lnTo>
                    <a:lnTo>
                      <a:pt x="3" y="2"/>
                    </a:lnTo>
                    <a:lnTo>
                      <a:pt x="5" y="4"/>
                    </a:lnTo>
                    <a:lnTo>
                      <a:pt x="6" y="5"/>
                    </a:lnTo>
                    <a:lnTo>
                      <a:pt x="6" y="5"/>
                    </a:lnTo>
                    <a:lnTo>
                      <a:pt x="7" y="6"/>
                    </a:lnTo>
                    <a:lnTo>
                      <a:pt x="9" y="8"/>
                    </a:lnTo>
                    <a:lnTo>
                      <a:pt x="9" y="8"/>
                    </a:lnTo>
                    <a:lnTo>
                      <a:pt x="10" y="9"/>
                    </a:lnTo>
                    <a:lnTo>
                      <a:pt x="11" y="11"/>
                    </a:lnTo>
                    <a:lnTo>
                      <a:pt x="13" y="11"/>
                    </a:lnTo>
                    <a:lnTo>
                      <a:pt x="13" y="12"/>
                    </a:lnTo>
                    <a:lnTo>
                      <a:pt x="14" y="13"/>
                    </a:lnTo>
                    <a:lnTo>
                      <a:pt x="16" y="13"/>
                    </a:lnTo>
                    <a:lnTo>
                      <a:pt x="16" y="15"/>
                    </a:lnTo>
                    <a:lnTo>
                      <a:pt x="17" y="16"/>
                    </a:lnTo>
                    <a:lnTo>
                      <a:pt x="18" y="16"/>
                    </a:lnTo>
                    <a:lnTo>
                      <a:pt x="18" y="17"/>
                    </a:lnTo>
                    <a:lnTo>
                      <a:pt x="20" y="19"/>
                    </a:lnTo>
                    <a:lnTo>
                      <a:pt x="21" y="19"/>
                    </a:lnTo>
                    <a:lnTo>
                      <a:pt x="21" y="20"/>
                    </a:lnTo>
                    <a:lnTo>
                      <a:pt x="22" y="22"/>
                    </a:lnTo>
                    <a:lnTo>
                      <a:pt x="24" y="22"/>
                    </a:lnTo>
                    <a:lnTo>
                      <a:pt x="25" y="23"/>
                    </a:lnTo>
                    <a:lnTo>
                      <a:pt x="25" y="24"/>
                    </a:lnTo>
                    <a:lnTo>
                      <a:pt x="27" y="24"/>
                    </a:lnTo>
                    <a:lnTo>
                      <a:pt x="28" y="26"/>
                    </a:lnTo>
                    <a:lnTo>
                      <a:pt x="28" y="27"/>
                    </a:lnTo>
                    <a:lnTo>
                      <a:pt x="29" y="27"/>
                    </a:lnTo>
                    <a:lnTo>
                      <a:pt x="31" y="28"/>
                    </a:lnTo>
                    <a:lnTo>
                      <a:pt x="31" y="30"/>
                    </a:lnTo>
                    <a:lnTo>
                      <a:pt x="32" y="31"/>
                    </a:lnTo>
                    <a:lnTo>
                      <a:pt x="33" y="31"/>
                    </a:lnTo>
                    <a:lnTo>
                      <a:pt x="33" y="33"/>
                    </a:lnTo>
                    <a:lnTo>
                      <a:pt x="35" y="34"/>
                    </a:lnTo>
                    <a:lnTo>
                      <a:pt x="36" y="34"/>
                    </a:lnTo>
                    <a:lnTo>
                      <a:pt x="36" y="35"/>
                    </a:lnTo>
                    <a:lnTo>
                      <a:pt x="38" y="37"/>
                    </a:lnTo>
                    <a:lnTo>
                      <a:pt x="39" y="37"/>
                    </a:lnTo>
                    <a:lnTo>
                      <a:pt x="40" y="38"/>
                    </a:lnTo>
                    <a:lnTo>
                      <a:pt x="40" y="39"/>
                    </a:lnTo>
                    <a:lnTo>
                      <a:pt x="42" y="39"/>
                    </a:lnTo>
                    <a:lnTo>
                      <a:pt x="43" y="41"/>
                    </a:lnTo>
                    <a:lnTo>
                      <a:pt x="43" y="42"/>
                    </a:lnTo>
                    <a:lnTo>
                      <a:pt x="44" y="44"/>
                    </a:lnTo>
                    <a:lnTo>
                      <a:pt x="46" y="44"/>
                    </a:lnTo>
                    <a:lnTo>
                      <a:pt x="46" y="45"/>
                    </a:lnTo>
                    <a:lnTo>
                      <a:pt x="47" y="46"/>
                    </a:lnTo>
                    <a:lnTo>
                      <a:pt x="49" y="46"/>
                    </a:lnTo>
                    <a:lnTo>
                      <a:pt x="49" y="48"/>
                    </a:lnTo>
                    <a:lnTo>
                      <a:pt x="50" y="49"/>
                    </a:lnTo>
                    <a:lnTo>
                      <a:pt x="51" y="49"/>
                    </a:lnTo>
                    <a:lnTo>
                      <a:pt x="51" y="50"/>
                    </a:lnTo>
                    <a:lnTo>
                      <a:pt x="53" y="52"/>
                    </a:lnTo>
                    <a:lnTo>
                      <a:pt x="54" y="53"/>
                    </a:lnTo>
                    <a:lnTo>
                      <a:pt x="54" y="53"/>
                    </a:lnTo>
                    <a:lnTo>
                      <a:pt x="55" y="55"/>
                    </a:lnTo>
                    <a:lnTo>
                      <a:pt x="57" y="56"/>
                    </a:lnTo>
                    <a:lnTo>
                      <a:pt x="57" y="56"/>
                    </a:lnTo>
                    <a:lnTo>
                      <a:pt x="58" y="57"/>
                    </a:lnTo>
                    <a:lnTo>
                      <a:pt x="60" y="59"/>
                    </a:lnTo>
                    <a:lnTo>
                      <a:pt x="60" y="60"/>
                    </a:lnTo>
                    <a:lnTo>
                      <a:pt x="61" y="60"/>
                    </a:lnTo>
                    <a:lnTo>
                      <a:pt x="61" y="61"/>
                    </a:lnTo>
                    <a:lnTo>
                      <a:pt x="62" y="63"/>
                    </a:lnTo>
                    <a:lnTo>
                      <a:pt x="64" y="63"/>
                    </a:lnTo>
                    <a:lnTo>
                      <a:pt x="64" y="64"/>
                    </a:lnTo>
                    <a:lnTo>
                      <a:pt x="65" y="66"/>
                    </a:lnTo>
                    <a:lnTo>
                      <a:pt x="66" y="67"/>
                    </a:lnTo>
                    <a:lnTo>
                      <a:pt x="66" y="67"/>
                    </a:lnTo>
                    <a:lnTo>
                      <a:pt x="68" y="68"/>
                    </a:lnTo>
                    <a:lnTo>
                      <a:pt x="69" y="70"/>
                    </a:lnTo>
                    <a:lnTo>
                      <a:pt x="69" y="70"/>
                    </a:lnTo>
                    <a:lnTo>
                      <a:pt x="71" y="71"/>
                    </a:lnTo>
                    <a:lnTo>
                      <a:pt x="72" y="72"/>
                    </a:lnTo>
                    <a:lnTo>
                      <a:pt x="72" y="74"/>
                    </a:lnTo>
                    <a:lnTo>
                      <a:pt x="73" y="74"/>
                    </a:lnTo>
                    <a:lnTo>
                      <a:pt x="75" y="75"/>
                    </a:lnTo>
                    <a:lnTo>
                      <a:pt x="75" y="77"/>
                    </a:lnTo>
                    <a:lnTo>
                      <a:pt x="76" y="78"/>
                    </a:lnTo>
                    <a:lnTo>
                      <a:pt x="76" y="78"/>
                    </a:lnTo>
                    <a:lnTo>
                      <a:pt x="77" y="79"/>
                    </a:lnTo>
                    <a:lnTo>
                      <a:pt x="79" y="81"/>
                    </a:lnTo>
                    <a:lnTo>
                      <a:pt x="79" y="81"/>
                    </a:lnTo>
                    <a:lnTo>
                      <a:pt x="80" y="82"/>
                    </a:lnTo>
                    <a:lnTo>
                      <a:pt x="82" y="83"/>
                    </a:lnTo>
                    <a:lnTo>
                      <a:pt x="82" y="85"/>
                    </a:lnTo>
                    <a:lnTo>
                      <a:pt x="83" y="85"/>
                    </a:lnTo>
                    <a:lnTo>
                      <a:pt x="84" y="86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3" name="Line 80"/>
              <p:cNvSpPr>
                <a:spLocks noChangeShapeType="1"/>
              </p:cNvSpPr>
              <p:nvPr/>
            </p:nvSpPr>
            <p:spPr bwMode="auto">
              <a:xfrm flipV="1">
                <a:off x="7097713" y="2139951"/>
                <a:ext cx="77788" cy="8572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4" name="Rectangle 81"/>
              <p:cNvSpPr>
                <a:spLocks noChangeArrowheads="1"/>
              </p:cNvSpPr>
              <p:nvPr/>
            </p:nvSpPr>
            <p:spPr bwMode="auto">
              <a:xfrm rot="19500000">
                <a:off x="8237538" y="1582738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DMGSTE3</a:t>
                </a:r>
              </a:p>
            </p:txBody>
          </p:sp>
          <p:sp>
            <p:nvSpPr>
              <p:cNvPr id="835" name="Line 82"/>
              <p:cNvSpPr>
                <a:spLocks noChangeShapeType="1"/>
              </p:cNvSpPr>
              <p:nvPr/>
            </p:nvSpPr>
            <p:spPr bwMode="auto">
              <a:xfrm flipV="1">
                <a:off x="7315200" y="1854201"/>
                <a:ext cx="900113" cy="62388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6" name="Freeform 83"/>
              <p:cNvSpPr>
                <a:spLocks/>
              </p:cNvSpPr>
              <p:nvPr/>
            </p:nvSpPr>
            <p:spPr bwMode="auto">
              <a:xfrm>
                <a:off x="7094538" y="2228851"/>
                <a:ext cx="115888" cy="119063"/>
              </a:xfrm>
              <a:custGeom>
                <a:avLst/>
                <a:gdLst>
                  <a:gd name="T0" fmla="*/ 73 w 73"/>
                  <a:gd name="T1" fmla="*/ 75 h 75"/>
                  <a:gd name="T2" fmla="*/ 70 w 73"/>
                  <a:gd name="T3" fmla="*/ 72 h 75"/>
                  <a:gd name="T4" fmla="*/ 68 w 73"/>
                  <a:gd name="T5" fmla="*/ 69 h 75"/>
                  <a:gd name="T6" fmla="*/ 65 w 73"/>
                  <a:gd name="T7" fmla="*/ 65 h 75"/>
                  <a:gd name="T8" fmla="*/ 61 w 73"/>
                  <a:gd name="T9" fmla="*/ 62 h 75"/>
                  <a:gd name="T10" fmla="*/ 58 w 73"/>
                  <a:gd name="T11" fmla="*/ 58 h 75"/>
                  <a:gd name="T12" fmla="*/ 55 w 73"/>
                  <a:gd name="T13" fmla="*/ 55 h 75"/>
                  <a:gd name="T14" fmla="*/ 52 w 73"/>
                  <a:gd name="T15" fmla="*/ 53 h 75"/>
                  <a:gd name="T16" fmla="*/ 50 w 73"/>
                  <a:gd name="T17" fmla="*/ 48 h 75"/>
                  <a:gd name="T18" fmla="*/ 47 w 73"/>
                  <a:gd name="T19" fmla="*/ 46 h 75"/>
                  <a:gd name="T20" fmla="*/ 44 w 73"/>
                  <a:gd name="T21" fmla="*/ 43 h 75"/>
                  <a:gd name="T22" fmla="*/ 40 w 73"/>
                  <a:gd name="T23" fmla="*/ 40 h 75"/>
                  <a:gd name="T24" fmla="*/ 37 w 73"/>
                  <a:gd name="T25" fmla="*/ 36 h 75"/>
                  <a:gd name="T26" fmla="*/ 35 w 73"/>
                  <a:gd name="T27" fmla="*/ 33 h 75"/>
                  <a:gd name="T28" fmla="*/ 32 w 73"/>
                  <a:gd name="T29" fmla="*/ 31 h 75"/>
                  <a:gd name="T30" fmla="*/ 28 w 73"/>
                  <a:gd name="T31" fmla="*/ 26 h 75"/>
                  <a:gd name="T32" fmla="*/ 25 w 73"/>
                  <a:gd name="T33" fmla="*/ 24 h 75"/>
                  <a:gd name="T34" fmla="*/ 22 w 73"/>
                  <a:gd name="T35" fmla="*/ 21 h 75"/>
                  <a:gd name="T36" fmla="*/ 19 w 73"/>
                  <a:gd name="T37" fmla="*/ 18 h 75"/>
                  <a:gd name="T38" fmla="*/ 15 w 73"/>
                  <a:gd name="T39" fmla="*/ 15 h 75"/>
                  <a:gd name="T40" fmla="*/ 13 w 73"/>
                  <a:gd name="T41" fmla="*/ 11 h 75"/>
                  <a:gd name="T42" fmla="*/ 10 w 73"/>
                  <a:gd name="T43" fmla="*/ 9 h 75"/>
                  <a:gd name="T44" fmla="*/ 6 w 73"/>
                  <a:gd name="T45" fmla="*/ 6 h 75"/>
                  <a:gd name="T46" fmla="*/ 3 w 73"/>
                  <a:gd name="T47" fmla="*/ 3 h 75"/>
                  <a:gd name="T48" fmla="*/ 0 w 73"/>
                  <a:gd name="T49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73" h="75">
                    <a:moveTo>
                      <a:pt x="73" y="75"/>
                    </a:moveTo>
                    <a:lnTo>
                      <a:pt x="70" y="72"/>
                    </a:lnTo>
                    <a:lnTo>
                      <a:pt x="68" y="69"/>
                    </a:lnTo>
                    <a:lnTo>
                      <a:pt x="65" y="65"/>
                    </a:lnTo>
                    <a:lnTo>
                      <a:pt x="61" y="62"/>
                    </a:lnTo>
                    <a:lnTo>
                      <a:pt x="58" y="58"/>
                    </a:lnTo>
                    <a:lnTo>
                      <a:pt x="55" y="55"/>
                    </a:lnTo>
                    <a:lnTo>
                      <a:pt x="52" y="53"/>
                    </a:lnTo>
                    <a:lnTo>
                      <a:pt x="50" y="48"/>
                    </a:lnTo>
                    <a:lnTo>
                      <a:pt x="47" y="46"/>
                    </a:lnTo>
                    <a:lnTo>
                      <a:pt x="44" y="43"/>
                    </a:lnTo>
                    <a:lnTo>
                      <a:pt x="40" y="40"/>
                    </a:lnTo>
                    <a:lnTo>
                      <a:pt x="37" y="36"/>
                    </a:lnTo>
                    <a:lnTo>
                      <a:pt x="35" y="33"/>
                    </a:lnTo>
                    <a:lnTo>
                      <a:pt x="32" y="31"/>
                    </a:lnTo>
                    <a:lnTo>
                      <a:pt x="28" y="26"/>
                    </a:lnTo>
                    <a:lnTo>
                      <a:pt x="25" y="24"/>
                    </a:lnTo>
                    <a:lnTo>
                      <a:pt x="22" y="21"/>
                    </a:lnTo>
                    <a:lnTo>
                      <a:pt x="19" y="18"/>
                    </a:lnTo>
                    <a:lnTo>
                      <a:pt x="15" y="15"/>
                    </a:lnTo>
                    <a:lnTo>
                      <a:pt x="13" y="11"/>
                    </a:lnTo>
                    <a:lnTo>
                      <a:pt x="10" y="9"/>
                    </a:lnTo>
                    <a:lnTo>
                      <a:pt x="6" y="6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7" name="Freeform 84"/>
              <p:cNvSpPr>
                <a:spLocks/>
              </p:cNvSpPr>
              <p:nvPr/>
            </p:nvSpPr>
            <p:spPr bwMode="auto">
              <a:xfrm>
                <a:off x="7210425" y="2347913"/>
                <a:ext cx="103188" cy="131763"/>
              </a:xfrm>
              <a:custGeom>
                <a:avLst/>
                <a:gdLst>
                  <a:gd name="T0" fmla="*/ 0 w 65"/>
                  <a:gd name="T1" fmla="*/ 1 h 83"/>
                  <a:gd name="T2" fmla="*/ 1 w 65"/>
                  <a:gd name="T3" fmla="*/ 2 h 83"/>
                  <a:gd name="T4" fmla="*/ 3 w 65"/>
                  <a:gd name="T5" fmla="*/ 4 h 83"/>
                  <a:gd name="T6" fmla="*/ 4 w 65"/>
                  <a:gd name="T7" fmla="*/ 5 h 83"/>
                  <a:gd name="T8" fmla="*/ 6 w 65"/>
                  <a:gd name="T9" fmla="*/ 6 h 83"/>
                  <a:gd name="T10" fmla="*/ 7 w 65"/>
                  <a:gd name="T11" fmla="*/ 8 h 83"/>
                  <a:gd name="T12" fmla="*/ 8 w 65"/>
                  <a:gd name="T13" fmla="*/ 9 h 83"/>
                  <a:gd name="T14" fmla="*/ 8 w 65"/>
                  <a:gd name="T15" fmla="*/ 11 h 83"/>
                  <a:gd name="T16" fmla="*/ 10 w 65"/>
                  <a:gd name="T17" fmla="*/ 12 h 83"/>
                  <a:gd name="T18" fmla="*/ 11 w 65"/>
                  <a:gd name="T19" fmla="*/ 13 h 83"/>
                  <a:gd name="T20" fmla="*/ 12 w 65"/>
                  <a:gd name="T21" fmla="*/ 15 h 83"/>
                  <a:gd name="T22" fmla="*/ 14 w 65"/>
                  <a:gd name="T23" fmla="*/ 16 h 83"/>
                  <a:gd name="T24" fmla="*/ 15 w 65"/>
                  <a:gd name="T25" fmla="*/ 17 h 83"/>
                  <a:gd name="T26" fmla="*/ 15 w 65"/>
                  <a:gd name="T27" fmla="*/ 19 h 83"/>
                  <a:gd name="T28" fmla="*/ 17 w 65"/>
                  <a:gd name="T29" fmla="*/ 20 h 83"/>
                  <a:gd name="T30" fmla="*/ 18 w 65"/>
                  <a:gd name="T31" fmla="*/ 21 h 83"/>
                  <a:gd name="T32" fmla="*/ 19 w 65"/>
                  <a:gd name="T33" fmla="*/ 23 h 83"/>
                  <a:gd name="T34" fmla="*/ 21 w 65"/>
                  <a:gd name="T35" fmla="*/ 24 h 83"/>
                  <a:gd name="T36" fmla="*/ 22 w 65"/>
                  <a:gd name="T37" fmla="*/ 26 h 83"/>
                  <a:gd name="T38" fmla="*/ 22 w 65"/>
                  <a:gd name="T39" fmla="*/ 27 h 83"/>
                  <a:gd name="T40" fmla="*/ 23 w 65"/>
                  <a:gd name="T41" fmla="*/ 28 h 83"/>
                  <a:gd name="T42" fmla="*/ 25 w 65"/>
                  <a:gd name="T43" fmla="*/ 30 h 83"/>
                  <a:gd name="T44" fmla="*/ 26 w 65"/>
                  <a:gd name="T45" fmla="*/ 31 h 83"/>
                  <a:gd name="T46" fmla="*/ 28 w 65"/>
                  <a:gd name="T47" fmla="*/ 32 h 83"/>
                  <a:gd name="T48" fmla="*/ 29 w 65"/>
                  <a:gd name="T49" fmla="*/ 34 h 83"/>
                  <a:gd name="T50" fmla="*/ 29 w 65"/>
                  <a:gd name="T51" fmla="*/ 35 h 83"/>
                  <a:gd name="T52" fmla="*/ 30 w 65"/>
                  <a:gd name="T53" fmla="*/ 37 h 83"/>
                  <a:gd name="T54" fmla="*/ 32 w 65"/>
                  <a:gd name="T55" fmla="*/ 39 h 83"/>
                  <a:gd name="T56" fmla="*/ 33 w 65"/>
                  <a:gd name="T57" fmla="*/ 41 h 83"/>
                  <a:gd name="T58" fmla="*/ 34 w 65"/>
                  <a:gd name="T59" fmla="*/ 42 h 83"/>
                  <a:gd name="T60" fmla="*/ 36 w 65"/>
                  <a:gd name="T61" fmla="*/ 43 h 83"/>
                  <a:gd name="T62" fmla="*/ 36 w 65"/>
                  <a:gd name="T63" fmla="*/ 45 h 83"/>
                  <a:gd name="T64" fmla="*/ 37 w 65"/>
                  <a:gd name="T65" fmla="*/ 46 h 83"/>
                  <a:gd name="T66" fmla="*/ 39 w 65"/>
                  <a:gd name="T67" fmla="*/ 48 h 83"/>
                  <a:gd name="T68" fmla="*/ 40 w 65"/>
                  <a:gd name="T69" fmla="*/ 49 h 83"/>
                  <a:gd name="T70" fmla="*/ 41 w 65"/>
                  <a:gd name="T71" fmla="*/ 50 h 83"/>
                  <a:gd name="T72" fmla="*/ 41 w 65"/>
                  <a:gd name="T73" fmla="*/ 52 h 83"/>
                  <a:gd name="T74" fmla="*/ 43 w 65"/>
                  <a:gd name="T75" fmla="*/ 53 h 83"/>
                  <a:gd name="T76" fmla="*/ 44 w 65"/>
                  <a:gd name="T77" fmla="*/ 54 h 83"/>
                  <a:gd name="T78" fmla="*/ 45 w 65"/>
                  <a:gd name="T79" fmla="*/ 56 h 83"/>
                  <a:gd name="T80" fmla="*/ 47 w 65"/>
                  <a:gd name="T81" fmla="*/ 57 h 83"/>
                  <a:gd name="T82" fmla="*/ 47 w 65"/>
                  <a:gd name="T83" fmla="*/ 59 h 83"/>
                  <a:gd name="T84" fmla="*/ 48 w 65"/>
                  <a:gd name="T85" fmla="*/ 60 h 83"/>
                  <a:gd name="T86" fmla="*/ 50 w 65"/>
                  <a:gd name="T87" fmla="*/ 61 h 83"/>
                  <a:gd name="T88" fmla="*/ 51 w 65"/>
                  <a:gd name="T89" fmla="*/ 64 h 83"/>
                  <a:gd name="T90" fmla="*/ 51 w 65"/>
                  <a:gd name="T91" fmla="*/ 65 h 83"/>
                  <a:gd name="T92" fmla="*/ 52 w 65"/>
                  <a:gd name="T93" fmla="*/ 67 h 83"/>
                  <a:gd name="T94" fmla="*/ 54 w 65"/>
                  <a:gd name="T95" fmla="*/ 68 h 83"/>
                  <a:gd name="T96" fmla="*/ 55 w 65"/>
                  <a:gd name="T97" fmla="*/ 70 h 83"/>
                  <a:gd name="T98" fmla="*/ 56 w 65"/>
                  <a:gd name="T99" fmla="*/ 71 h 83"/>
                  <a:gd name="T100" fmla="*/ 56 w 65"/>
                  <a:gd name="T101" fmla="*/ 72 h 83"/>
                  <a:gd name="T102" fmla="*/ 58 w 65"/>
                  <a:gd name="T103" fmla="*/ 74 h 83"/>
                  <a:gd name="T104" fmla="*/ 59 w 65"/>
                  <a:gd name="T105" fmla="*/ 75 h 83"/>
                  <a:gd name="T106" fmla="*/ 61 w 65"/>
                  <a:gd name="T107" fmla="*/ 76 h 83"/>
                  <a:gd name="T108" fmla="*/ 61 w 65"/>
                  <a:gd name="T109" fmla="*/ 78 h 83"/>
                  <a:gd name="T110" fmla="*/ 62 w 65"/>
                  <a:gd name="T111" fmla="*/ 79 h 83"/>
                  <a:gd name="T112" fmla="*/ 63 w 65"/>
                  <a:gd name="T113" fmla="*/ 82 h 83"/>
                  <a:gd name="T114" fmla="*/ 65 w 65"/>
                  <a:gd name="T115" fmla="*/ 83 h 8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65" h="83">
                    <a:moveTo>
                      <a:pt x="0" y="0"/>
                    </a:moveTo>
                    <a:lnTo>
                      <a:pt x="0" y="1"/>
                    </a:lnTo>
                    <a:lnTo>
                      <a:pt x="1" y="1"/>
                    </a:lnTo>
                    <a:lnTo>
                      <a:pt x="1" y="2"/>
                    </a:lnTo>
                    <a:lnTo>
                      <a:pt x="3" y="2"/>
                    </a:lnTo>
                    <a:lnTo>
                      <a:pt x="3" y="4"/>
                    </a:lnTo>
                    <a:lnTo>
                      <a:pt x="3" y="4"/>
                    </a:lnTo>
                    <a:lnTo>
                      <a:pt x="4" y="5"/>
                    </a:lnTo>
                    <a:lnTo>
                      <a:pt x="4" y="5"/>
                    </a:lnTo>
                    <a:lnTo>
                      <a:pt x="6" y="6"/>
                    </a:lnTo>
                    <a:lnTo>
                      <a:pt x="6" y="6"/>
                    </a:lnTo>
                    <a:lnTo>
                      <a:pt x="7" y="8"/>
                    </a:lnTo>
                    <a:lnTo>
                      <a:pt x="7" y="8"/>
                    </a:lnTo>
                    <a:lnTo>
                      <a:pt x="8" y="9"/>
                    </a:lnTo>
                    <a:lnTo>
                      <a:pt x="8" y="9"/>
                    </a:lnTo>
                    <a:lnTo>
                      <a:pt x="8" y="11"/>
                    </a:lnTo>
                    <a:lnTo>
                      <a:pt x="10" y="11"/>
                    </a:lnTo>
                    <a:lnTo>
                      <a:pt x="10" y="12"/>
                    </a:lnTo>
                    <a:lnTo>
                      <a:pt x="11" y="12"/>
                    </a:lnTo>
                    <a:lnTo>
                      <a:pt x="11" y="13"/>
                    </a:lnTo>
                    <a:lnTo>
                      <a:pt x="11" y="13"/>
                    </a:lnTo>
                    <a:lnTo>
                      <a:pt x="12" y="15"/>
                    </a:lnTo>
                    <a:lnTo>
                      <a:pt x="12" y="15"/>
                    </a:lnTo>
                    <a:lnTo>
                      <a:pt x="14" y="16"/>
                    </a:lnTo>
                    <a:lnTo>
                      <a:pt x="14" y="16"/>
                    </a:lnTo>
                    <a:lnTo>
                      <a:pt x="15" y="17"/>
                    </a:lnTo>
                    <a:lnTo>
                      <a:pt x="15" y="19"/>
                    </a:lnTo>
                    <a:lnTo>
                      <a:pt x="15" y="19"/>
                    </a:lnTo>
                    <a:lnTo>
                      <a:pt x="17" y="20"/>
                    </a:lnTo>
                    <a:lnTo>
                      <a:pt x="17" y="20"/>
                    </a:lnTo>
                    <a:lnTo>
                      <a:pt x="18" y="21"/>
                    </a:lnTo>
                    <a:lnTo>
                      <a:pt x="18" y="21"/>
                    </a:lnTo>
                    <a:lnTo>
                      <a:pt x="19" y="23"/>
                    </a:lnTo>
                    <a:lnTo>
                      <a:pt x="19" y="23"/>
                    </a:lnTo>
                    <a:lnTo>
                      <a:pt x="19" y="24"/>
                    </a:lnTo>
                    <a:lnTo>
                      <a:pt x="21" y="24"/>
                    </a:lnTo>
                    <a:lnTo>
                      <a:pt x="21" y="26"/>
                    </a:lnTo>
                    <a:lnTo>
                      <a:pt x="22" y="26"/>
                    </a:lnTo>
                    <a:lnTo>
                      <a:pt x="22" y="27"/>
                    </a:lnTo>
                    <a:lnTo>
                      <a:pt x="22" y="27"/>
                    </a:lnTo>
                    <a:lnTo>
                      <a:pt x="23" y="28"/>
                    </a:lnTo>
                    <a:lnTo>
                      <a:pt x="23" y="28"/>
                    </a:lnTo>
                    <a:lnTo>
                      <a:pt x="25" y="30"/>
                    </a:lnTo>
                    <a:lnTo>
                      <a:pt x="25" y="30"/>
                    </a:lnTo>
                    <a:lnTo>
                      <a:pt x="26" y="31"/>
                    </a:lnTo>
                    <a:lnTo>
                      <a:pt x="26" y="31"/>
                    </a:lnTo>
                    <a:lnTo>
                      <a:pt x="26" y="32"/>
                    </a:lnTo>
                    <a:lnTo>
                      <a:pt x="28" y="32"/>
                    </a:lnTo>
                    <a:lnTo>
                      <a:pt x="28" y="34"/>
                    </a:lnTo>
                    <a:lnTo>
                      <a:pt x="29" y="34"/>
                    </a:lnTo>
                    <a:lnTo>
                      <a:pt x="29" y="35"/>
                    </a:lnTo>
                    <a:lnTo>
                      <a:pt x="29" y="35"/>
                    </a:lnTo>
                    <a:lnTo>
                      <a:pt x="30" y="37"/>
                    </a:lnTo>
                    <a:lnTo>
                      <a:pt x="30" y="37"/>
                    </a:lnTo>
                    <a:lnTo>
                      <a:pt x="32" y="38"/>
                    </a:lnTo>
                    <a:lnTo>
                      <a:pt x="32" y="39"/>
                    </a:lnTo>
                    <a:lnTo>
                      <a:pt x="32" y="39"/>
                    </a:lnTo>
                    <a:lnTo>
                      <a:pt x="33" y="41"/>
                    </a:lnTo>
                    <a:lnTo>
                      <a:pt x="33" y="41"/>
                    </a:lnTo>
                    <a:lnTo>
                      <a:pt x="34" y="42"/>
                    </a:lnTo>
                    <a:lnTo>
                      <a:pt x="34" y="42"/>
                    </a:lnTo>
                    <a:lnTo>
                      <a:pt x="36" y="43"/>
                    </a:lnTo>
                    <a:lnTo>
                      <a:pt x="36" y="43"/>
                    </a:lnTo>
                    <a:lnTo>
                      <a:pt x="36" y="45"/>
                    </a:lnTo>
                    <a:lnTo>
                      <a:pt x="37" y="45"/>
                    </a:lnTo>
                    <a:lnTo>
                      <a:pt x="37" y="46"/>
                    </a:lnTo>
                    <a:lnTo>
                      <a:pt x="39" y="46"/>
                    </a:lnTo>
                    <a:lnTo>
                      <a:pt x="39" y="48"/>
                    </a:lnTo>
                    <a:lnTo>
                      <a:pt x="39" y="48"/>
                    </a:lnTo>
                    <a:lnTo>
                      <a:pt x="40" y="49"/>
                    </a:lnTo>
                    <a:lnTo>
                      <a:pt x="40" y="49"/>
                    </a:lnTo>
                    <a:lnTo>
                      <a:pt x="41" y="50"/>
                    </a:lnTo>
                    <a:lnTo>
                      <a:pt x="41" y="50"/>
                    </a:lnTo>
                    <a:lnTo>
                      <a:pt x="41" y="52"/>
                    </a:lnTo>
                    <a:lnTo>
                      <a:pt x="43" y="53"/>
                    </a:lnTo>
                    <a:lnTo>
                      <a:pt x="43" y="53"/>
                    </a:lnTo>
                    <a:lnTo>
                      <a:pt x="44" y="54"/>
                    </a:lnTo>
                    <a:lnTo>
                      <a:pt x="44" y="54"/>
                    </a:lnTo>
                    <a:lnTo>
                      <a:pt x="44" y="56"/>
                    </a:lnTo>
                    <a:lnTo>
                      <a:pt x="45" y="56"/>
                    </a:lnTo>
                    <a:lnTo>
                      <a:pt x="45" y="57"/>
                    </a:lnTo>
                    <a:lnTo>
                      <a:pt x="47" y="57"/>
                    </a:lnTo>
                    <a:lnTo>
                      <a:pt x="47" y="59"/>
                    </a:lnTo>
                    <a:lnTo>
                      <a:pt x="47" y="59"/>
                    </a:lnTo>
                    <a:lnTo>
                      <a:pt x="48" y="60"/>
                    </a:lnTo>
                    <a:lnTo>
                      <a:pt x="48" y="60"/>
                    </a:lnTo>
                    <a:lnTo>
                      <a:pt x="48" y="61"/>
                    </a:lnTo>
                    <a:lnTo>
                      <a:pt x="50" y="61"/>
                    </a:lnTo>
                    <a:lnTo>
                      <a:pt x="50" y="63"/>
                    </a:lnTo>
                    <a:lnTo>
                      <a:pt x="51" y="64"/>
                    </a:lnTo>
                    <a:lnTo>
                      <a:pt x="51" y="64"/>
                    </a:lnTo>
                    <a:lnTo>
                      <a:pt x="51" y="65"/>
                    </a:lnTo>
                    <a:lnTo>
                      <a:pt x="52" y="65"/>
                    </a:lnTo>
                    <a:lnTo>
                      <a:pt x="52" y="67"/>
                    </a:lnTo>
                    <a:lnTo>
                      <a:pt x="54" y="67"/>
                    </a:lnTo>
                    <a:lnTo>
                      <a:pt x="54" y="68"/>
                    </a:lnTo>
                    <a:lnTo>
                      <a:pt x="54" y="68"/>
                    </a:lnTo>
                    <a:lnTo>
                      <a:pt x="55" y="70"/>
                    </a:lnTo>
                    <a:lnTo>
                      <a:pt x="55" y="70"/>
                    </a:lnTo>
                    <a:lnTo>
                      <a:pt x="56" y="71"/>
                    </a:lnTo>
                    <a:lnTo>
                      <a:pt x="56" y="71"/>
                    </a:lnTo>
                    <a:lnTo>
                      <a:pt x="56" y="72"/>
                    </a:lnTo>
                    <a:lnTo>
                      <a:pt x="58" y="74"/>
                    </a:lnTo>
                    <a:lnTo>
                      <a:pt x="58" y="74"/>
                    </a:lnTo>
                    <a:lnTo>
                      <a:pt x="58" y="75"/>
                    </a:lnTo>
                    <a:lnTo>
                      <a:pt x="59" y="75"/>
                    </a:lnTo>
                    <a:lnTo>
                      <a:pt x="59" y="76"/>
                    </a:lnTo>
                    <a:lnTo>
                      <a:pt x="61" y="76"/>
                    </a:lnTo>
                    <a:lnTo>
                      <a:pt x="61" y="78"/>
                    </a:lnTo>
                    <a:lnTo>
                      <a:pt x="61" y="78"/>
                    </a:lnTo>
                    <a:lnTo>
                      <a:pt x="62" y="79"/>
                    </a:lnTo>
                    <a:lnTo>
                      <a:pt x="62" y="79"/>
                    </a:lnTo>
                    <a:lnTo>
                      <a:pt x="62" y="81"/>
                    </a:lnTo>
                    <a:lnTo>
                      <a:pt x="63" y="82"/>
                    </a:lnTo>
                    <a:lnTo>
                      <a:pt x="63" y="82"/>
                    </a:lnTo>
                    <a:lnTo>
                      <a:pt x="65" y="83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8" name="Line 86"/>
              <p:cNvSpPr>
                <a:spLocks noChangeShapeType="1"/>
              </p:cNvSpPr>
              <p:nvPr/>
            </p:nvSpPr>
            <p:spPr bwMode="auto">
              <a:xfrm flipV="1">
                <a:off x="7121525" y="2349501"/>
                <a:ext cx="84138" cy="7620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39" name="Rectangle 87"/>
              <p:cNvSpPr>
                <a:spLocks noChangeArrowheads="1"/>
              </p:cNvSpPr>
              <p:nvPr/>
            </p:nvSpPr>
            <p:spPr bwMode="auto">
              <a:xfrm rot="19740000">
                <a:off x="8347075" y="1708151"/>
                <a:ext cx="6318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DMGSTE13-A</a:t>
                </a:r>
              </a:p>
            </p:txBody>
          </p:sp>
          <p:sp>
            <p:nvSpPr>
              <p:cNvPr id="840" name="Line 88"/>
              <p:cNvSpPr>
                <a:spLocks noChangeShapeType="1"/>
              </p:cNvSpPr>
              <p:nvPr/>
            </p:nvSpPr>
            <p:spPr bwMode="auto">
              <a:xfrm flipV="1">
                <a:off x="8215313" y="2005013"/>
                <a:ext cx="98425" cy="587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1" name="Rectangle 89"/>
              <p:cNvSpPr>
                <a:spLocks noChangeArrowheads="1"/>
              </p:cNvSpPr>
              <p:nvPr/>
            </p:nvSpPr>
            <p:spPr bwMode="auto">
              <a:xfrm rot="19980000">
                <a:off x="8451850" y="1890713"/>
                <a:ext cx="62706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DMGSTE13-B</a:t>
                </a:r>
              </a:p>
            </p:txBody>
          </p:sp>
          <p:sp>
            <p:nvSpPr>
              <p:cNvPr id="842" name="Line 90"/>
              <p:cNvSpPr>
                <a:spLocks noChangeShapeType="1"/>
              </p:cNvSpPr>
              <p:nvPr/>
            </p:nvSpPr>
            <p:spPr bwMode="auto">
              <a:xfrm flipV="1">
                <a:off x="8301038" y="2163763"/>
                <a:ext cx="100013" cy="5080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3" name="Freeform 91"/>
              <p:cNvSpPr>
                <a:spLocks/>
              </p:cNvSpPr>
              <p:nvPr/>
            </p:nvSpPr>
            <p:spPr bwMode="auto">
              <a:xfrm>
                <a:off x="8212138" y="2065338"/>
                <a:ext cx="42863" cy="74613"/>
              </a:xfrm>
              <a:custGeom>
                <a:avLst/>
                <a:gdLst>
                  <a:gd name="T0" fmla="*/ 27 w 27"/>
                  <a:gd name="T1" fmla="*/ 47 h 47"/>
                  <a:gd name="T2" fmla="*/ 26 w 27"/>
                  <a:gd name="T3" fmla="*/ 44 h 47"/>
                  <a:gd name="T4" fmla="*/ 23 w 27"/>
                  <a:gd name="T5" fmla="*/ 41 h 47"/>
                  <a:gd name="T6" fmla="*/ 22 w 27"/>
                  <a:gd name="T7" fmla="*/ 37 h 47"/>
                  <a:gd name="T8" fmla="*/ 20 w 27"/>
                  <a:gd name="T9" fmla="*/ 35 h 47"/>
                  <a:gd name="T10" fmla="*/ 19 w 27"/>
                  <a:gd name="T11" fmla="*/ 32 h 47"/>
                  <a:gd name="T12" fmla="*/ 16 w 27"/>
                  <a:gd name="T13" fmla="*/ 29 h 47"/>
                  <a:gd name="T14" fmla="*/ 15 w 27"/>
                  <a:gd name="T15" fmla="*/ 25 h 47"/>
                  <a:gd name="T16" fmla="*/ 13 w 27"/>
                  <a:gd name="T17" fmla="*/ 22 h 47"/>
                  <a:gd name="T18" fmla="*/ 11 w 27"/>
                  <a:gd name="T19" fmla="*/ 19 h 47"/>
                  <a:gd name="T20" fmla="*/ 9 w 27"/>
                  <a:gd name="T21" fmla="*/ 15 h 47"/>
                  <a:gd name="T22" fmla="*/ 8 w 27"/>
                  <a:gd name="T23" fmla="*/ 13 h 47"/>
                  <a:gd name="T24" fmla="*/ 5 w 27"/>
                  <a:gd name="T25" fmla="*/ 10 h 47"/>
                  <a:gd name="T26" fmla="*/ 4 w 27"/>
                  <a:gd name="T27" fmla="*/ 7 h 47"/>
                  <a:gd name="T28" fmla="*/ 2 w 27"/>
                  <a:gd name="T29" fmla="*/ 3 h 47"/>
                  <a:gd name="T30" fmla="*/ 0 w 27"/>
                  <a:gd name="T31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7" h="47">
                    <a:moveTo>
                      <a:pt x="27" y="47"/>
                    </a:moveTo>
                    <a:lnTo>
                      <a:pt x="26" y="44"/>
                    </a:lnTo>
                    <a:lnTo>
                      <a:pt x="23" y="41"/>
                    </a:lnTo>
                    <a:lnTo>
                      <a:pt x="22" y="37"/>
                    </a:lnTo>
                    <a:lnTo>
                      <a:pt x="20" y="35"/>
                    </a:lnTo>
                    <a:lnTo>
                      <a:pt x="19" y="32"/>
                    </a:lnTo>
                    <a:lnTo>
                      <a:pt x="16" y="29"/>
                    </a:lnTo>
                    <a:lnTo>
                      <a:pt x="15" y="25"/>
                    </a:lnTo>
                    <a:lnTo>
                      <a:pt x="13" y="22"/>
                    </a:lnTo>
                    <a:lnTo>
                      <a:pt x="11" y="19"/>
                    </a:lnTo>
                    <a:lnTo>
                      <a:pt x="9" y="15"/>
                    </a:lnTo>
                    <a:lnTo>
                      <a:pt x="8" y="13"/>
                    </a:lnTo>
                    <a:lnTo>
                      <a:pt x="5" y="10"/>
                    </a:lnTo>
                    <a:lnTo>
                      <a:pt x="4" y="7"/>
                    </a:lnTo>
                    <a:lnTo>
                      <a:pt x="2" y="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4" name="Freeform 92"/>
              <p:cNvSpPr>
                <a:spLocks/>
              </p:cNvSpPr>
              <p:nvPr/>
            </p:nvSpPr>
            <p:spPr bwMode="auto">
              <a:xfrm>
                <a:off x="8255000" y="2139951"/>
                <a:ext cx="39688" cy="76200"/>
              </a:xfrm>
              <a:custGeom>
                <a:avLst/>
                <a:gdLst>
                  <a:gd name="T0" fmla="*/ 0 w 25"/>
                  <a:gd name="T1" fmla="*/ 0 h 48"/>
                  <a:gd name="T2" fmla="*/ 1 w 25"/>
                  <a:gd name="T3" fmla="*/ 3 h 48"/>
                  <a:gd name="T4" fmla="*/ 3 w 25"/>
                  <a:gd name="T5" fmla="*/ 5 h 48"/>
                  <a:gd name="T6" fmla="*/ 4 w 25"/>
                  <a:gd name="T7" fmla="*/ 8 h 48"/>
                  <a:gd name="T8" fmla="*/ 6 w 25"/>
                  <a:gd name="T9" fmla="*/ 12 h 48"/>
                  <a:gd name="T10" fmla="*/ 8 w 25"/>
                  <a:gd name="T11" fmla="*/ 15 h 48"/>
                  <a:gd name="T12" fmla="*/ 10 w 25"/>
                  <a:gd name="T13" fmla="*/ 18 h 48"/>
                  <a:gd name="T14" fmla="*/ 11 w 25"/>
                  <a:gd name="T15" fmla="*/ 21 h 48"/>
                  <a:gd name="T16" fmla="*/ 12 w 25"/>
                  <a:gd name="T17" fmla="*/ 23 h 48"/>
                  <a:gd name="T18" fmla="*/ 14 w 25"/>
                  <a:gd name="T19" fmla="*/ 26 h 48"/>
                  <a:gd name="T20" fmla="*/ 15 w 25"/>
                  <a:gd name="T21" fmla="*/ 29 h 48"/>
                  <a:gd name="T22" fmla="*/ 17 w 25"/>
                  <a:gd name="T23" fmla="*/ 32 h 48"/>
                  <a:gd name="T24" fmla="*/ 18 w 25"/>
                  <a:gd name="T25" fmla="*/ 34 h 48"/>
                  <a:gd name="T26" fmla="*/ 19 w 25"/>
                  <a:gd name="T27" fmla="*/ 37 h 48"/>
                  <a:gd name="T28" fmla="*/ 21 w 25"/>
                  <a:gd name="T29" fmla="*/ 40 h 48"/>
                  <a:gd name="T30" fmla="*/ 22 w 25"/>
                  <a:gd name="T31" fmla="*/ 43 h 48"/>
                  <a:gd name="T32" fmla="*/ 23 w 25"/>
                  <a:gd name="T33" fmla="*/ 45 h 48"/>
                  <a:gd name="T34" fmla="*/ 25 w 25"/>
                  <a:gd name="T35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5" h="48">
                    <a:moveTo>
                      <a:pt x="0" y="0"/>
                    </a:moveTo>
                    <a:lnTo>
                      <a:pt x="1" y="3"/>
                    </a:lnTo>
                    <a:lnTo>
                      <a:pt x="3" y="5"/>
                    </a:lnTo>
                    <a:lnTo>
                      <a:pt x="4" y="8"/>
                    </a:lnTo>
                    <a:lnTo>
                      <a:pt x="6" y="12"/>
                    </a:lnTo>
                    <a:lnTo>
                      <a:pt x="8" y="15"/>
                    </a:lnTo>
                    <a:lnTo>
                      <a:pt x="10" y="18"/>
                    </a:lnTo>
                    <a:lnTo>
                      <a:pt x="11" y="21"/>
                    </a:lnTo>
                    <a:lnTo>
                      <a:pt x="12" y="23"/>
                    </a:lnTo>
                    <a:lnTo>
                      <a:pt x="14" y="26"/>
                    </a:lnTo>
                    <a:lnTo>
                      <a:pt x="15" y="29"/>
                    </a:lnTo>
                    <a:lnTo>
                      <a:pt x="17" y="32"/>
                    </a:lnTo>
                    <a:lnTo>
                      <a:pt x="18" y="34"/>
                    </a:lnTo>
                    <a:lnTo>
                      <a:pt x="19" y="37"/>
                    </a:lnTo>
                    <a:lnTo>
                      <a:pt x="21" y="40"/>
                    </a:lnTo>
                    <a:lnTo>
                      <a:pt x="22" y="43"/>
                    </a:lnTo>
                    <a:lnTo>
                      <a:pt x="23" y="45"/>
                    </a:lnTo>
                    <a:lnTo>
                      <a:pt x="25" y="48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5" name="Line 94"/>
              <p:cNvSpPr>
                <a:spLocks noChangeShapeType="1"/>
              </p:cNvSpPr>
              <p:nvPr/>
            </p:nvSpPr>
            <p:spPr bwMode="auto">
              <a:xfrm flipV="1">
                <a:off x="8150225" y="2141538"/>
                <a:ext cx="100013" cy="5556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6" name="Rectangle 95"/>
              <p:cNvSpPr>
                <a:spLocks noChangeArrowheads="1"/>
              </p:cNvSpPr>
              <p:nvPr/>
            </p:nvSpPr>
            <p:spPr bwMode="auto">
              <a:xfrm rot="20220000">
                <a:off x="8555038" y="2076451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005179508</a:t>
                </a:r>
              </a:p>
            </p:txBody>
          </p:sp>
          <p:sp>
            <p:nvSpPr>
              <p:cNvPr id="847" name="Line 96"/>
              <p:cNvSpPr>
                <a:spLocks noChangeShapeType="1"/>
              </p:cNvSpPr>
              <p:nvPr/>
            </p:nvSpPr>
            <p:spPr bwMode="auto">
              <a:xfrm flipV="1">
                <a:off x="8370888" y="2327276"/>
                <a:ext cx="104775" cy="4445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48" name="Rectangle 97"/>
              <p:cNvSpPr>
                <a:spLocks noChangeArrowheads="1"/>
              </p:cNvSpPr>
              <p:nvPr/>
            </p:nvSpPr>
            <p:spPr bwMode="auto">
              <a:xfrm rot="20460000">
                <a:off x="8632825" y="227171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005179509</a:t>
                </a:r>
              </a:p>
            </p:txBody>
          </p:sp>
          <p:sp>
            <p:nvSpPr>
              <p:cNvPr id="849" name="Line 98"/>
              <p:cNvSpPr>
                <a:spLocks noChangeShapeType="1"/>
              </p:cNvSpPr>
              <p:nvPr/>
            </p:nvSpPr>
            <p:spPr bwMode="auto">
              <a:xfrm flipV="1">
                <a:off x="8434388" y="2497138"/>
                <a:ext cx="106363" cy="3810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0" name="Freeform 99"/>
              <p:cNvSpPr>
                <a:spLocks/>
              </p:cNvSpPr>
              <p:nvPr/>
            </p:nvSpPr>
            <p:spPr bwMode="auto">
              <a:xfrm>
                <a:off x="8366125" y="2373313"/>
                <a:ext cx="33338" cy="80963"/>
              </a:xfrm>
              <a:custGeom>
                <a:avLst/>
                <a:gdLst>
                  <a:gd name="T0" fmla="*/ 21 w 21"/>
                  <a:gd name="T1" fmla="*/ 51 h 51"/>
                  <a:gd name="T2" fmla="*/ 19 w 21"/>
                  <a:gd name="T3" fmla="*/ 47 h 51"/>
                  <a:gd name="T4" fmla="*/ 18 w 21"/>
                  <a:gd name="T5" fmla="*/ 43 h 51"/>
                  <a:gd name="T6" fmla="*/ 17 w 21"/>
                  <a:gd name="T7" fmla="*/ 40 h 51"/>
                  <a:gd name="T8" fmla="*/ 15 w 21"/>
                  <a:gd name="T9" fmla="*/ 36 h 51"/>
                  <a:gd name="T10" fmla="*/ 14 w 21"/>
                  <a:gd name="T11" fmla="*/ 32 h 51"/>
                  <a:gd name="T12" fmla="*/ 13 w 21"/>
                  <a:gd name="T13" fmla="*/ 29 h 51"/>
                  <a:gd name="T14" fmla="*/ 11 w 21"/>
                  <a:gd name="T15" fmla="*/ 25 h 51"/>
                  <a:gd name="T16" fmla="*/ 10 w 21"/>
                  <a:gd name="T17" fmla="*/ 22 h 51"/>
                  <a:gd name="T18" fmla="*/ 8 w 21"/>
                  <a:gd name="T19" fmla="*/ 18 h 51"/>
                  <a:gd name="T20" fmla="*/ 7 w 21"/>
                  <a:gd name="T21" fmla="*/ 14 h 51"/>
                  <a:gd name="T22" fmla="*/ 6 w 21"/>
                  <a:gd name="T23" fmla="*/ 11 h 51"/>
                  <a:gd name="T24" fmla="*/ 4 w 21"/>
                  <a:gd name="T25" fmla="*/ 7 h 51"/>
                  <a:gd name="T26" fmla="*/ 3 w 21"/>
                  <a:gd name="T27" fmla="*/ 4 h 51"/>
                  <a:gd name="T28" fmla="*/ 0 w 21"/>
                  <a:gd name="T29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21" h="51">
                    <a:moveTo>
                      <a:pt x="21" y="51"/>
                    </a:moveTo>
                    <a:lnTo>
                      <a:pt x="19" y="47"/>
                    </a:lnTo>
                    <a:lnTo>
                      <a:pt x="18" y="43"/>
                    </a:lnTo>
                    <a:lnTo>
                      <a:pt x="17" y="40"/>
                    </a:lnTo>
                    <a:lnTo>
                      <a:pt x="15" y="36"/>
                    </a:lnTo>
                    <a:lnTo>
                      <a:pt x="14" y="32"/>
                    </a:lnTo>
                    <a:lnTo>
                      <a:pt x="13" y="29"/>
                    </a:lnTo>
                    <a:lnTo>
                      <a:pt x="11" y="25"/>
                    </a:lnTo>
                    <a:lnTo>
                      <a:pt x="10" y="22"/>
                    </a:lnTo>
                    <a:lnTo>
                      <a:pt x="8" y="18"/>
                    </a:lnTo>
                    <a:lnTo>
                      <a:pt x="7" y="14"/>
                    </a:lnTo>
                    <a:lnTo>
                      <a:pt x="6" y="11"/>
                    </a:lnTo>
                    <a:lnTo>
                      <a:pt x="4" y="7"/>
                    </a:lnTo>
                    <a:lnTo>
                      <a:pt x="3" y="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1" name="Freeform 100"/>
              <p:cNvSpPr>
                <a:spLocks/>
              </p:cNvSpPr>
              <p:nvPr/>
            </p:nvSpPr>
            <p:spPr bwMode="auto">
              <a:xfrm>
                <a:off x="8399463" y="2454276"/>
                <a:ext cx="28575" cy="80963"/>
              </a:xfrm>
              <a:custGeom>
                <a:avLst/>
                <a:gdLst>
                  <a:gd name="T0" fmla="*/ 0 w 18"/>
                  <a:gd name="T1" fmla="*/ 0 h 51"/>
                  <a:gd name="T2" fmla="*/ 1 w 18"/>
                  <a:gd name="T3" fmla="*/ 3 h 51"/>
                  <a:gd name="T4" fmla="*/ 3 w 18"/>
                  <a:gd name="T5" fmla="*/ 5 h 51"/>
                  <a:gd name="T6" fmla="*/ 4 w 18"/>
                  <a:gd name="T7" fmla="*/ 9 h 51"/>
                  <a:gd name="T8" fmla="*/ 5 w 18"/>
                  <a:gd name="T9" fmla="*/ 12 h 51"/>
                  <a:gd name="T10" fmla="*/ 5 w 18"/>
                  <a:gd name="T11" fmla="*/ 15 h 51"/>
                  <a:gd name="T12" fmla="*/ 7 w 18"/>
                  <a:gd name="T13" fmla="*/ 18 h 51"/>
                  <a:gd name="T14" fmla="*/ 8 w 18"/>
                  <a:gd name="T15" fmla="*/ 22 h 51"/>
                  <a:gd name="T16" fmla="*/ 9 w 18"/>
                  <a:gd name="T17" fmla="*/ 25 h 51"/>
                  <a:gd name="T18" fmla="*/ 11 w 18"/>
                  <a:gd name="T19" fmla="*/ 27 h 51"/>
                  <a:gd name="T20" fmla="*/ 12 w 18"/>
                  <a:gd name="T21" fmla="*/ 31 h 51"/>
                  <a:gd name="T22" fmla="*/ 12 w 18"/>
                  <a:gd name="T23" fmla="*/ 34 h 51"/>
                  <a:gd name="T24" fmla="*/ 14 w 18"/>
                  <a:gd name="T25" fmla="*/ 37 h 51"/>
                  <a:gd name="T26" fmla="*/ 15 w 18"/>
                  <a:gd name="T27" fmla="*/ 41 h 51"/>
                  <a:gd name="T28" fmla="*/ 16 w 18"/>
                  <a:gd name="T29" fmla="*/ 44 h 51"/>
                  <a:gd name="T30" fmla="*/ 18 w 18"/>
                  <a:gd name="T31" fmla="*/ 47 h 51"/>
                  <a:gd name="T32" fmla="*/ 18 w 18"/>
                  <a:gd name="T33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8" h="51">
                    <a:moveTo>
                      <a:pt x="0" y="0"/>
                    </a:moveTo>
                    <a:lnTo>
                      <a:pt x="1" y="3"/>
                    </a:lnTo>
                    <a:lnTo>
                      <a:pt x="3" y="5"/>
                    </a:lnTo>
                    <a:lnTo>
                      <a:pt x="4" y="9"/>
                    </a:lnTo>
                    <a:lnTo>
                      <a:pt x="5" y="12"/>
                    </a:lnTo>
                    <a:lnTo>
                      <a:pt x="5" y="15"/>
                    </a:lnTo>
                    <a:lnTo>
                      <a:pt x="7" y="18"/>
                    </a:lnTo>
                    <a:lnTo>
                      <a:pt x="8" y="22"/>
                    </a:lnTo>
                    <a:lnTo>
                      <a:pt x="9" y="25"/>
                    </a:lnTo>
                    <a:lnTo>
                      <a:pt x="11" y="27"/>
                    </a:lnTo>
                    <a:lnTo>
                      <a:pt x="12" y="31"/>
                    </a:lnTo>
                    <a:lnTo>
                      <a:pt x="12" y="34"/>
                    </a:lnTo>
                    <a:lnTo>
                      <a:pt x="14" y="37"/>
                    </a:lnTo>
                    <a:lnTo>
                      <a:pt x="15" y="41"/>
                    </a:lnTo>
                    <a:lnTo>
                      <a:pt x="16" y="44"/>
                    </a:lnTo>
                    <a:lnTo>
                      <a:pt x="18" y="47"/>
                    </a:lnTo>
                    <a:lnTo>
                      <a:pt x="18" y="51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2" name="Line 102"/>
              <p:cNvSpPr>
                <a:spLocks noChangeShapeType="1"/>
              </p:cNvSpPr>
              <p:nvPr/>
            </p:nvSpPr>
            <p:spPr bwMode="auto">
              <a:xfrm flipV="1">
                <a:off x="8288338" y="2455863"/>
                <a:ext cx="106363" cy="3968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3" name="Freeform 103"/>
              <p:cNvSpPr>
                <a:spLocks/>
              </p:cNvSpPr>
              <p:nvPr/>
            </p:nvSpPr>
            <p:spPr bwMode="auto">
              <a:xfrm>
                <a:off x="8148638" y="2198688"/>
                <a:ext cx="71438" cy="146050"/>
              </a:xfrm>
              <a:custGeom>
                <a:avLst/>
                <a:gdLst>
                  <a:gd name="T0" fmla="*/ 45 w 45"/>
                  <a:gd name="T1" fmla="*/ 92 h 92"/>
                  <a:gd name="T2" fmla="*/ 44 w 45"/>
                  <a:gd name="T3" fmla="*/ 88 h 92"/>
                  <a:gd name="T4" fmla="*/ 42 w 45"/>
                  <a:gd name="T5" fmla="*/ 84 h 92"/>
                  <a:gd name="T6" fmla="*/ 40 w 45"/>
                  <a:gd name="T7" fmla="*/ 81 h 92"/>
                  <a:gd name="T8" fmla="*/ 38 w 45"/>
                  <a:gd name="T9" fmla="*/ 77 h 92"/>
                  <a:gd name="T10" fmla="*/ 37 w 45"/>
                  <a:gd name="T11" fmla="*/ 73 h 92"/>
                  <a:gd name="T12" fmla="*/ 34 w 45"/>
                  <a:gd name="T13" fmla="*/ 69 h 92"/>
                  <a:gd name="T14" fmla="*/ 33 w 45"/>
                  <a:gd name="T15" fmla="*/ 65 h 92"/>
                  <a:gd name="T16" fmla="*/ 30 w 45"/>
                  <a:gd name="T17" fmla="*/ 61 h 92"/>
                  <a:gd name="T18" fmla="*/ 29 w 45"/>
                  <a:gd name="T19" fmla="*/ 56 h 92"/>
                  <a:gd name="T20" fmla="*/ 26 w 45"/>
                  <a:gd name="T21" fmla="*/ 52 h 92"/>
                  <a:gd name="T22" fmla="*/ 25 w 45"/>
                  <a:gd name="T23" fmla="*/ 48 h 92"/>
                  <a:gd name="T24" fmla="*/ 22 w 45"/>
                  <a:gd name="T25" fmla="*/ 44 h 92"/>
                  <a:gd name="T26" fmla="*/ 20 w 45"/>
                  <a:gd name="T27" fmla="*/ 40 h 92"/>
                  <a:gd name="T28" fmla="*/ 18 w 45"/>
                  <a:gd name="T29" fmla="*/ 36 h 92"/>
                  <a:gd name="T30" fmla="*/ 16 w 45"/>
                  <a:gd name="T31" fmla="*/ 32 h 92"/>
                  <a:gd name="T32" fmla="*/ 14 w 45"/>
                  <a:gd name="T33" fmla="*/ 29 h 92"/>
                  <a:gd name="T34" fmla="*/ 12 w 45"/>
                  <a:gd name="T35" fmla="*/ 25 h 92"/>
                  <a:gd name="T36" fmla="*/ 9 w 45"/>
                  <a:gd name="T37" fmla="*/ 21 h 92"/>
                  <a:gd name="T38" fmla="*/ 8 w 45"/>
                  <a:gd name="T39" fmla="*/ 17 h 92"/>
                  <a:gd name="T40" fmla="*/ 5 w 45"/>
                  <a:gd name="T41" fmla="*/ 12 h 92"/>
                  <a:gd name="T42" fmla="*/ 4 w 45"/>
                  <a:gd name="T43" fmla="*/ 8 h 92"/>
                  <a:gd name="T44" fmla="*/ 1 w 45"/>
                  <a:gd name="T45" fmla="*/ 4 h 92"/>
                  <a:gd name="T46" fmla="*/ 0 w 45"/>
                  <a:gd name="T47" fmla="*/ 0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5" h="92">
                    <a:moveTo>
                      <a:pt x="45" y="92"/>
                    </a:moveTo>
                    <a:lnTo>
                      <a:pt x="44" y="88"/>
                    </a:lnTo>
                    <a:lnTo>
                      <a:pt x="42" y="84"/>
                    </a:lnTo>
                    <a:lnTo>
                      <a:pt x="40" y="81"/>
                    </a:lnTo>
                    <a:lnTo>
                      <a:pt x="38" y="77"/>
                    </a:lnTo>
                    <a:lnTo>
                      <a:pt x="37" y="73"/>
                    </a:lnTo>
                    <a:lnTo>
                      <a:pt x="34" y="69"/>
                    </a:lnTo>
                    <a:lnTo>
                      <a:pt x="33" y="65"/>
                    </a:lnTo>
                    <a:lnTo>
                      <a:pt x="30" y="61"/>
                    </a:lnTo>
                    <a:lnTo>
                      <a:pt x="29" y="56"/>
                    </a:lnTo>
                    <a:lnTo>
                      <a:pt x="26" y="52"/>
                    </a:lnTo>
                    <a:lnTo>
                      <a:pt x="25" y="48"/>
                    </a:lnTo>
                    <a:lnTo>
                      <a:pt x="22" y="44"/>
                    </a:lnTo>
                    <a:lnTo>
                      <a:pt x="20" y="40"/>
                    </a:lnTo>
                    <a:lnTo>
                      <a:pt x="18" y="36"/>
                    </a:lnTo>
                    <a:lnTo>
                      <a:pt x="16" y="32"/>
                    </a:lnTo>
                    <a:lnTo>
                      <a:pt x="14" y="29"/>
                    </a:lnTo>
                    <a:lnTo>
                      <a:pt x="12" y="25"/>
                    </a:lnTo>
                    <a:lnTo>
                      <a:pt x="9" y="21"/>
                    </a:lnTo>
                    <a:lnTo>
                      <a:pt x="8" y="17"/>
                    </a:lnTo>
                    <a:lnTo>
                      <a:pt x="5" y="12"/>
                    </a:lnTo>
                    <a:lnTo>
                      <a:pt x="4" y="8"/>
                    </a:lnTo>
                    <a:lnTo>
                      <a:pt x="1" y="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4" name="Freeform 104"/>
              <p:cNvSpPr>
                <a:spLocks/>
              </p:cNvSpPr>
              <p:nvPr/>
            </p:nvSpPr>
            <p:spPr bwMode="auto">
              <a:xfrm>
                <a:off x="8220075" y="2344738"/>
                <a:ext cx="65088" cy="152400"/>
              </a:xfrm>
              <a:custGeom>
                <a:avLst/>
                <a:gdLst>
                  <a:gd name="T0" fmla="*/ 0 w 41"/>
                  <a:gd name="T1" fmla="*/ 0 h 96"/>
                  <a:gd name="T2" fmla="*/ 3 w 41"/>
                  <a:gd name="T3" fmla="*/ 6 h 96"/>
                  <a:gd name="T4" fmla="*/ 6 w 41"/>
                  <a:gd name="T5" fmla="*/ 10 h 96"/>
                  <a:gd name="T6" fmla="*/ 7 w 41"/>
                  <a:gd name="T7" fmla="*/ 15 h 96"/>
                  <a:gd name="T8" fmla="*/ 10 w 41"/>
                  <a:gd name="T9" fmla="*/ 19 h 96"/>
                  <a:gd name="T10" fmla="*/ 11 w 41"/>
                  <a:gd name="T11" fmla="*/ 25 h 96"/>
                  <a:gd name="T12" fmla="*/ 14 w 41"/>
                  <a:gd name="T13" fmla="*/ 29 h 96"/>
                  <a:gd name="T14" fmla="*/ 15 w 41"/>
                  <a:gd name="T15" fmla="*/ 33 h 96"/>
                  <a:gd name="T16" fmla="*/ 18 w 41"/>
                  <a:gd name="T17" fmla="*/ 39 h 96"/>
                  <a:gd name="T18" fmla="*/ 19 w 41"/>
                  <a:gd name="T19" fmla="*/ 43 h 96"/>
                  <a:gd name="T20" fmla="*/ 22 w 41"/>
                  <a:gd name="T21" fmla="*/ 48 h 96"/>
                  <a:gd name="T22" fmla="*/ 23 w 41"/>
                  <a:gd name="T23" fmla="*/ 52 h 96"/>
                  <a:gd name="T24" fmla="*/ 25 w 41"/>
                  <a:gd name="T25" fmla="*/ 58 h 96"/>
                  <a:gd name="T26" fmla="*/ 28 w 41"/>
                  <a:gd name="T27" fmla="*/ 62 h 96"/>
                  <a:gd name="T28" fmla="*/ 29 w 41"/>
                  <a:gd name="T29" fmla="*/ 67 h 96"/>
                  <a:gd name="T30" fmla="*/ 32 w 41"/>
                  <a:gd name="T31" fmla="*/ 72 h 96"/>
                  <a:gd name="T32" fmla="*/ 33 w 41"/>
                  <a:gd name="T33" fmla="*/ 77 h 96"/>
                  <a:gd name="T34" fmla="*/ 34 w 41"/>
                  <a:gd name="T35" fmla="*/ 81 h 96"/>
                  <a:gd name="T36" fmla="*/ 37 w 41"/>
                  <a:gd name="T37" fmla="*/ 87 h 96"/>
                  <a:gd name="T38" fmla="*/ 39 w 41"/>
                  <a:gd name="T39" fmla="*/ 91 h 96"/>
                  <a:gd name="T40" fmla="*/ 41 w 41"/>
                  <a:gd name="T41" fmla="*/ 96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1" h="96">
                    <a:moveTo>
                      <a:pt x="0" y="0"/>
                    </a:moveTo>
                    <a:lnTo>
                      <a:pt x="3" y="6"/>
                    </a:lnTo>
                    <a:lnTo>
                      <a:pt x="6" y="10"/>
                    </a:lnTo>
                    <a:lnTo>
                      <a:pt x="7" y="15"/>
                    </a:lnTo>
                    <a:lnTo>
                      <a:pt x="10" y="19"/>
                    </a:lnTo>
                    <a:lnTo>
                      <a:pt x="11" y="25"/>
                    </a:lnTo>
                    <a:lnTo>
                      <a:pt x="14" y="29"/>
                    </a:lnTo>
                    <a:lnTo>
                      <a:pt x="15" y="33"/>
                    </a:lnTo>
                    <a:lnTo>
                      <a:pt x="18" y="39"/>
                    </a:lnTo>
                    <a:lnTo>
                      <a:pt x="19" y="43"/>
                    </a:lnTo>
                    <a:lnTo>
                      <a:pt x="22" y="48"/>
                    </a:lnTo>
                    <a:lnTo>
                      <a:pt x="23" y="52"/>
                    </a:lnTo>
                    <a:lnTo>
                      <a:pt x="25" y="58"/>
                    </a:lnTo>
                    <a:lnTo>
                      <a:pt x="28" y="62"/>
                    </a:lnTo>
                    <a:lnTo>
                      <a:pt x="29" y="67"/>
                    </a:lnTo>
                    <a:lnTo>
                      <a:pt x="32" y="72"/>
                    </a:lnTo>
                    <a:lnTo>
                      <a:pt x="33" y="77"/>
                    </a:lnTo>
                    <a:lnTo>
                      <a:pt x="34" y="81"/>
                    </a:lnTo>
                    <a:lnTo>
                      <a:pt x="37" y="87"/>
                    </a:lnTo>
                    <a:lnTo>
                      <a:pt x="39" y="91"/>
                    </a:lnTo>
                    <a:lnTo>
                      <a:pt x="41" y="96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5" name="Line 106"/>
              <p:cNvSpPr>
                <a:spLocks noChangeShapeType="1"/>
              </p:cNvSpPr>
              <p:nvPr/>
            </p:nvSpPr>
            <p:spPr bwMode="auto">
              <a:xfrm flipV="1">
                <a:off x="7777163" y="2347913"/>
                <a:ext cx="438150" cy="20002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6" name="Rectangle 107"/>
              <p:cNvSpPr>
                <a:spLocks noChangeArrowheads="1"/>
              </p:cNvSpPr>
              <p:nvPr/>
            </p:nvSpPr>
            <p:spPr bwMode="auto">
              <a:xfrm rot="20700000">
                <a:off x="8694738" y="2471738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005184662</a:t>
                </a:r>
              </a:p>
            </p:txBody>
          </p:sp>
          <p:sp>
            <p:nvSpPr>
              <p:cNvPr id="857" name="Line 108"/>
              <p:cNvSpPr>
                <a:spLocks noChangeShapeType="1"/>
              </p:cNvSpPr>
              <p:nvPr/>
            </p:nvSpPr>
            <p:spPr bwMode="auto">
              <a:xfrm flipV="1">
                <a:off x="8483600" y="2670176"/>
                <a:ext cx="109538" cy="2857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58" name="Rectangle 109"/>
              <p:cNvSpPr>
                <a:spLocks noChangeArrowheads="1"/>
              </p:cNvSpPr>
              <p:nvPr/>
            </p:nvSpPr>
            <p:spPr bwMode="auto">
              <a:xfrm rot="20940000">
                <a:off x="8742363" y="2676526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005184663</a:t>
                </a:r>
              </a:p>
            </p:txBody>
          </p:sp>
          <p:sp>
            <p:nvSpPr>
              <p:cNvPr id="859" name="Line 110"/>
              <p:cNvSpPr>
                <a:spLocks noChangeShapeType="1"/>
              </p:cNvSpPr>
              <p:nvPr/>
            </p:nvSpPr>
            <p:spPr bwMode="auto">
              <a:xfrm flipV="1">
                <a:off x="8521700" y="2841626"/>
                <a:ext cx="111125" cy="2222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0" name="Freeform 111"/>
              <p:cNvSpPr>
                <a:spLocks/>
              </p:cNvSpPr>
              <p:nvPr/>
            </p:nvSpPr>
            <p:spPr bwMode="auto">
              <a:xfrm>
                <a:off x="8477250" y="2698751"/>
                <a:ext cx="22225" cy="84138"/>
              </a:xfrm>
              <a:custGeom>
                <a:avLst/>
                <a:gdLst>
                  <a:gd name="T0" fmla="*/ 14 w 14"/>
                  <a:gd name="T1" fmla="*/ 53 h 53"/>
                  <a:gd name="T2" fmla="*/ 13 w 14"/>
                  <a:gd name="T3" fmla="*/ 49 h 53"/>
                  <a:gd name="T4" fmla="*/ 11 w 14"/>
                  <a:gd name="T5" fmla="*/ 45 h 53"/>
                  <a:gd name="T6" fmla="*/ 11 w 14"/>
                  <a:gd name="T7" fmla="*/ 41 h 53"/>
                  <a:gd name="T8" fmla="*/ 10 w 14"/>
                  <a:gd name="T9" fmla="*/ 37 h 53"/>
                  <a:gd name="T10" fmla="*/ 8 w 14"/>
                  <a:gd name="T11" fmla="*/ 33 h 53"/>
                  <a:gd name="T12" fmla="*/ 8 w 14"/>
                  <a:gd name="T13" fmla="*/ 29 h 53"/>
                  <a:gd name="T14" fmla="*/ 7 w 14"/>
                  <a:gd name="T15" fmla="*/ 24 h 53"/>
                  <a:gd name="T16" fmla="*/ 6 w 14"/>
                  <a:gd name="T17" fmla="*/ 20 h 53"/>
                  <a:gd name="T18" fmla="*/ 4 w 14"/>
                  <a:gd name="T19" fmla="*/ 16 h 53"/>
                  <a:gd name="T20" fmla="*/ 4 w 14"/>
                  <a:gd name="T21" fmla="*/ 12 h 53"/>
                  <a:gd name="T22" fmla="*/ 3 w 14"/>
                  <a:gd name="T23" fmla="*/ 8 h 53"/>
                  <a:gd name="T24" fmla="*/ 2 w 14"/>
                  <a:gd name="T25" fmla="*/ 4 h 53"/>
                  <a:gd name="T26" fmla="*/ 0 w 14"/>
                  <a:gd name="T27" fmla="*/ 0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4" h="53">
                    <a:moveTo>
                      <a:pt x="14" y="53"/>
                    </a:moveTo>
                    <a:lnTo>
                      <a:pt x="13" y="49"/>
                    </a:lnTo>
                    <a:lnTo>
                      <a:pt x="11" y="45"/>
                    </a:lnTo>
                    <a:lnTo>
                      <a:pt x="11" y="41"/>
                    </a:lnTo>
                    <a:lnTo>
                      <a:pt x="10" y="37"/>
                    </a:lnTo>
                    <a:lnTo>
                      <a:pt x="8" y="33"/>
                    </a:lnTo>
                    <a:lnTo>
                      <a:pt x="8" y="29"/>
                    </a:lnTo>
                    <a:lnTo>
                      <a:pt x="7" y="24"/>
                    </a:lnTo>
                    <a:lnTo>
                      <a:pt x="6" y="20"/>
                    </a:lnTo>
                    <a:lnTo>
                      <a:pt x="4" y="16"/>
                    </a:lnTo>
                    <a:lnTo>
                      <a:pt x="4" y="12"/>
                    </a:lnTo>
                    <a:lnTo>
                      <a:pt x="3" y="8"/>
                    </a:lnTo>
                    <a:lnTo>
                      <a:pt x="2" y="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1" name="Freeform 112"/>
              <p:cNvSpPr>
                <a:spLocks/>
              </p:cNvSpPr>
              <p:nvPr/>
            </p:nvSpPr>
            <p:spPr bwMode="auto">
              <a:xfrm>
                <a:off x="8499475" y="2782888"/>
                <a:ext cx="17463" cy="84138"/>
              </a:xfrm>
              <a:custGeom>
                <a:avLst/>
                <a:gdLst>
                  <a:gd name="T0" fmla="*/ 0 w 11"/>
                  <a:gd name="T1" fmla="*/ 0 h 53"/>
                  <a:gd name="T2" fmla="*/ 0 w 11"/>
                  <a:gd name="T3" fmla="*/ 3 h 53"/>
                  <a:gd name="T4" fmla="*/ 1 w 11"/>
                  <a:gd name="T5" fmla="*/ 7 h 53"/>
                  <a:gd name="T6" fmla="*/ 3 w 11"/>
                  <a:gd name="T7" fmla="*/ 10 h 53"/>
                  <a:gd name="T8" fmla="*/ 3 w 11"/>
                  <a:gd name="T9" fmla="*/ 14 h 53"/>
                  <a:gd name="T10" fmla="*/ 4 w 11"/>
                  <a:gd name="T11" fmla="*/ 17 h 53"/>
                  <a:gd name="T12" fmla="*/ 4 w 11"/>
                  <a:gd name="T13" fmla="*/ 21 h 53"/>
                  <a:gd name="T14" fmla="*/ 5 w 11"/>
                  <a:gd name="T15" fmla="*/ 25 h 53"/>
                  <a:gd name="T16" fmla="*/ 5 w 11"/>
                  <a:gd name="T17" fmla="*/ 28 h 53"/>
                  <a:gd name="T18" fmla="*/ 7 w 11"/>
                  <a:gd name="T19" fmla="*/ 32 h 53"/>
                  <a:gd name="T20" fmla="*/ 7 w 11"/>
                  <a:gd name="T21" fmla="*/ 35 h 53"/>
                  <a:gd name="T22" fmla="*/ 8 w 11"/>
                  <a:gd name="T23" fmla="*/ 39 h 53"/>
                  <a:gd name="T24" fmla="*/ 8 w 11"/>
                  <a:gd name="T25" fmla="*/ 42 h 53"/>
                  <a:gd name="T26" fmla="*/ 10 w 11"/>
                  <a:gd name="T27" fmla="*/ 46 h 53"/>
                  <a:gd name="T28" fmla="*/ 10 w 11"/>
                  <a:gd name="T29" fmla="*/ 50 h 53"/>
                  <a:gd name="T30" fmla="*/ 11 w 11"/>
                  <a:gd name="T31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1" h="53">
                    <a:moveTo>
                      <a:pt x="0" y="0"/>
                    </a:moveTo>
                    <a:lnTo>
                      <a:pt x="0" y="3"/>
                    </a:lnTo>
                    <a:lnTo>
                      <a:pt x="1" y="7"/>
                    </a:lnTo>
                    <a:lnTo>
                      <a:pt x="3" y="10"/>
                    </a:lnTo>
                    <a:lnTo>
                      <a:pt x="3" y="14"/>
                    </a:lnTo>
                    <a:lnTo>
                      <a:pt x="4" y="17"/>
                    </a:lnTo>
                    <a:lnTo>
                      <a:pt x="4" y="21"/>
                    </a:lnTo>
                    <a:lnTo>
                      <a:pt x="5" y="25"/>
                    </a:lnTo>
                    <a:lnTo>
                      <a:pt x="5" y="28"/>
                    </a:lnTo>
                    <a:lnTo>
                      <a:pt x="7" y="32"/>
                    </a:lnTo>
                    <a:lnTo>
                      <a:pt x="7" y="35"/>
                    </a:lnTo>
                    <a:lnTo>
                      <a:pt x="8" y="39"/>
                    </a:lnTo>
                    <a:lnTo>
                      <a:pt x="8" y="42"/>
                    </a:lnTo>
                    <a:lnTo>
                      <a:pt x="10" y="46"/>
                    </a:lnTo>
                    <a:lnTo>
                      <a:pt x="10" y="50"/>
                    </a:lnTo>
                    <a:lnTo>
                      <a:pt x="11" y="53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2" name="Line 114"/>
              <p:cNvSpPr>
                <a:spLocks noChangeShapeType="1"/>
              </p:cNvSpPr>
              <p:nvPr/>
            </p:nvSpPr>
            <p:spPr bwMode="auto">
              <a:xfrm flipV="1">
                <a:off x="8383588" y="2782888"/>
                <a:ext cx="111125" cy="2698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3" name="Rectangle 115"/>
              <p:cNvSpPr>
                <a:spLocks noChangeArrowheads="1"/>
              </p:cNvSpPr>
              <p:nvPr/>
            </p:nvSpPr>
            <p:spPr bwMode="auto">
              <a:xfrm rot="21180000">
                <a:off x="8777288" y="2884488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005184664</a:t>
                </a:r>
              </a:p>
            </p:txBody>
          </p:sp>
          <p:sp>
            <p:nvSpPr>
              <p:cNvPr id="864" name="Line 116"/>
              <p:cNvSpPr>
                <a:spLocks noChangeShapeType="1"/>
              </p:cNvSpPr>
              <p:nvPr/>
            </p:nvSpPr>
            <p:spPr bwMode="auto">
              <a:xfrm flipV="1">
                <a:off x="8424863" y="3021013"/>
                <a:ext cx="236538" cy="2857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5" name="Freeform 117"/>
              <p:cNvSpPr>
                <a:spLocks/>
              </p:cNvSpPr>
              <p:nvPr/>
            </p:nvSpPr>
            <p:spPr bwMode="auto">
              <a:xfrm>
                <a:off x="8378825" y="2809876"/>
                <a:ext cx="25400" cy="119063"/>
              </a:xfrm>
              <a:custGeom>
                <a:avLst/>
                <a:gdLst>
                  <a:gd name="T0" fmla="*/ 16 w 16"/>
                  <a:gd name="T1" fmla="*/ 75 h 75"/>
                  <a:gd name="T2" fmla="*/ 16 w 16"/>
                  <a:gd name="T3" fmla="*/ 71 h 75"/>
                  <a:gd name="T4" fmla="*/ 14 w 16"/>
                  <a:gd name="T5" fmla="*/ 66 h 75"/>
                  <a:gd name="T6" fmla="*/ 13 w 16"/>
                  <a:gd name="T7" fmla="*/ 62 h 75"/>
                  <a:gd name="T8" fmla="*/ 13 w 16"/>
                  <a:gd name="T9" fmla="*/ 56 h 75"/>
                  <a:gd name="T10" fmla="*/ 11 w 16"/>
                  <a:gd name="T11" fmla="*/ 52 h 75"/>
                  <a:gd name="T12" fmla="*/ 10 w 16"/>
                  <a:gd name="T13" fmla="*/ 47 h 75"/>
                  <a:gd name="T14" fmla="*/ 10 w 16"/>
                  <a:gd name="T15" fmla="*/ 42 h 75"/>
                  <a:gd name="T16" fmla="*/ 9 w 16"/>
                  <a:gd name="T17" fmla="*/ 38 h 75"/>
                  <a:gd name="T18" fmla="*/ 7 w 16"/>
                  <a:gd name="T19" fmla="*/ 33 h 75"/>
                  <a:gd name="T20" fmla="*/ 7 w 16"/>
                  <a:gd name="T21" fmla="*/ 29 h 75"/>
                  <a:gd name="T22" fmla="*/ 6 w 16"/>
                  <a:gd name="T23" fmla="*/ 23 h 75"/>
                  <a:gd name="T24" fmla="*/ 5 w 16"/>
                  <a:gd name="T25" fmla="*/ 19 h 75"/>
                  <a:gd name="T26" fmla="*/ 3 w 16"/>
                  <a:gd name="T27" fmla="*/ 14 h 75"/>
                  <a:gd name="T28" fmla="*/ 3 w 16"/>
                  <a:gd name="T29" fmla="*/ 9 h 75"/>
                  <a:gd name="T30" fmla="*/ 2 w 16"/>
                  <a:gd name="T31" fmla="*/ 5 h 75"/>
                  <a:gd name="T32" fmla="*/ 0 w 16"/>
                  <a:gd name="T33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" h="75">
                    <a:moveTo>
                      <a:pt x="16" y="75"/>
                    </a:moveTo>
                    <a:lnTo>
                      <a:pt x="16" y="71"/>
                    </a:lnTo>
                    <a:lnTo>
                      <a:pt x="14" y="66"/>
                    </a:lnTo>
                    <a:lnTo>
                      <a:pt x="13" y="62"/>
                    </a:lnTo>
                    <a:lnTo>
                      <a:pt x="13" y="56"/>
                    </a:lnTo>
                    <a:lnTo>
                      <a:pt x="11" y="52"/>
                    </a:lnTo>
                    <a:lnTo>
                      <a:pt x="10" y="47"/>
                    </a:lnTo>
                    <a:lnTo>
                      <a:pt x="10" y="42"/>
                    </a:lnTo>
                    <a:lnTo>
                      <a:pt x="9" y="38"/>
                    </a:lnTo>
                    <a:lnTo>
                      <a:pt x="7" y="33"/>
                    </a:lnTo>
                    <a:lnTo>
                      <a:pt x="7" y="29"/>
                    </a:lnTo>
                    <a:lnTo>
                      <a:pt x="6" y="23"/>
                    </a:lnTo>
                    <a:lnTo>
                      <a:pt x="5" y="19"/>
                    </a:lnTo>
                    <a:lnTo>
                      <a:pt x="3" y="14"/>
                    </a:lnTo>
                    <a:lnTo>
                      <a:pt x="3" y="9"/>
                    </a:lnTo>
                    <a:lnTo>
                      <a:pt x="2" y="5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6" name="Freeform 118"/>
              <p:cNvSpPr>
                <a:spLocks/>
              </p:cNvSpPr>
              <p:nvPr/>
            </p:nvSpPr>
            <p:spPr bwMode="auto">
              <a:xfrm>
                <a:off x="8404225" y="2928938"/>
                <a:ext cx="17463" cy="122238"/>
              </a:xfrm>
              <a:custGeom>
                <a:avLst/>
                <a:gdLst>
                  <a:gd name="T0" fmla="*/ 0 w 11"/>
                  <a:gd name="T1" fmla="*/ 0 h 77"/>
                  <a:gd name="T2" fmla="*/ 0 w 11"/>
                  <a:gd name="T3" fmla="*/ 3 h 77"/>
                  <a:gd name="T4" fmla="*/ 1 w 11"/>
                  <a:gd name="T5" fmla="*/ 6 h 77"/>
                  <a:gd name="T6" fmla="*/ 1 w 11"/>
                  <a:gd name="T7" fmla="*/ 9 h 77"/>
                  <a:gd name="T8" fmla="*/ 1 w 11"/>
                  <a:gd name="T9" fmla="*/ 11 h 77"/>
                  <a:gd name="T10" fmla="*/ 2 w 11"/>
                  <a:gd name="T11" fmla="*/ 13 h 77"/>
                  <a:gd name="T12" fmla="*/ 2 w 11"/>
                  <a:gd name="T13" fmla="*/ 15 h 77"/>
                  <a:gd name="T14" fmla="*/ 2 w 11"/>
                  <a:gd name="T15" fmla="*/ 18 h 77"/>
                  <a:gd name="T16" fmla="*/ 4 w 11"/>
                  <a:gd name="T17" fmla="*/ 21 h 77"/>
                  <a:gd name="T18" fmla="*/ 4 w 11"/>
                  <a:gd name="T19" fmla="*/ 24 h 77"/>
                  <a:gd name="T20" fmla="*/ 4 w 11"/>
                  <a:gd name="T21" fmla="*/ 26 h 77"/>
                  <a:gd name="T22" fmla="*/ 5 w 11"/>
                  <a:gd name="T23" fmla="*/ 29 h 77"/>
                  <a:gd name="T24" fmla="*/ 5 w 11"/>
                  <a:gd name="T25" fmla="*/ 31 h 77"/>
                  <a:gd name="T26" fmla="*/ 5 w 11"/>
                  <a:gd name="T27" fmla="*/ 33 h 77"/>
                  <a:gd name="T28" fmla="*/ 5 w 11"/>
                  <a:gd name="T29" fmla="*/ 36 h 77"/>
                  <a:gd name="T30" fmla="*/ 6 w 11"/>
                  <a:gd name="T31" fmla="*/ 39 h 77"/>
                  <a:gd name="T32" fmla="*/ 6 w 11"/>
                  <a:gd name="T33" fmla="*/ 42 h 77"/>
                  <a:gd name="T34" fmla="*/ 6 w 11"/>
                  <a:gd name="T35" fmla="*/ 44 h 77"/>
                  <a:gd name="T36" fmla="*/ 6 w 11"/>
                  <a:gd name="T37" fmla="*/ 47 h 77"/>
                  <a:gd name="T38" fmla="*/ 8 w 11"/>
                  <a:gd name="T39" fmla="*/ 48 h 77"/>
                  <a:gd name="T40" fmla="*/ 8 w 11"/>
                  <a:gd name="T41" fmla="*/ 51 h 77"/>
                  <a:gd name="T42" fmla="*/ 8 w 11"/>
                  <a:gd name="T43" fmla="*/ 54 h 77"/>
                  <a:gd name="T44" fmla="*/ 9 w 11"/>
                  <a:gd name="T45" fmla="*/ 57 h 77"/>
                  <a:gd name="T46" fmla="*/ 9 w 11"/>
                  <a:gd name="T47" fmla="*/ 59 h 77"/>
                  <a:gd name="T48" fmla="*/ 9 w 11"/>
                  <a:gd name="T49" fmla="*/ 62 h 77"/>
                  <a:gd name="T50" fmla="*/ 9 w 11"/>
                  <a:gd name="T51" fmla="*/ 65 h 77"/>
                  <a:gd name="T52" fmla="*/ 9 w 11"/>
                  <a:gd name="T53" fmla="*/ 66 h 77"/>
                  <a:gd name="T54" fmla="*/ 11 w 11"/>
                  <a:gd name="T55" fmla="*/ 69 h 77"/>
                  <a:gd name="T56" fmla="*/ 11 w 11"/>
                  <a:gd name="T57" fmla="*/ 72 h 77"/>
                  <a:gd name="T58" fmla="*/ 11 w 11"/>
                  <a:gd name="T59" fmla="*/ 75 h 77"/>
                  <a:gd name="T60" fmla="*/ 11 w 11"/>
                  <a:gd name="T6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1" h="77">
                    <a:moveTo>
                      <a:pt x="0" y="0"/>
                    </a:moveTo>
                    <a:lnTo>
                      <a:pt x="0" y="3"/>
                    </a:lnTo>
                    <a:lnTo>
                      <a:pt x="1" y="6"/>
                    </a:lnTo>
                    <a:lnTo>
                      <a:pt x="1" y="9"/>
                    </a:lnTo>
                    <a:lnTo>
                      <a:pt x="1" y="11"/>
                    </a:lnTo>
                    <a:lnTo>
                      <a:pt x="2" y="13"/>
                    </a:lnTo>
                    <a:lnTo>
                      <a:pt x="2" y="15"/>
                    </a:lnTo>
                    <a:lnTo>
                      <a:pt x="2" y="18"/>
                    </a:lnTo>
                    <a:lnTo>
                      <a:pt x="4" y="21"/>
                    </a:lnTo>
                    <a:lnTo>
                      <a:pt x="4" y="24"/>
                    </a:lnTo>
                    <a:lnTo>
                      <a:pt x="4" y="26"/>
                    </a:lnTo>
                    <a:lnTo>
                      <a:pt x="5" y="29"/>
                    </a:lnTo>
                    <a:lnTo>
                      <a:pt x="5" y="31"/>
                    </a:lnTo>
                    <a:lnTo>
                      <a:pt x="5" y="33"/>
                    </a:lnTo>
                    <a:lnTo>
                      <a:pt x="5" y="36"/>
                    </a:lnTo>
                    <a:lnTo>
                      <a:pt x="6" y="39"/>
                    </a:lnTo>
                    <a:lnTo>
                      <a:pt x="6" y="42"/>
                    </a:lnTo>
                    <a:lnTo>
                      <a:pt x="6" y="44"/>
                    </a:lnTo>
                    <a:lnTo>
                      <a:pt x="6" y="47"/>
                    </a:lnTo>
                    <a:lnTo>
                      <a:pt x="8" y="48"/>
                    </a:lnTo>
                    <a:lnTo>
                      <a:pt x="8" y="51"/>
                    </a:lnTo>
                    <a:lnTo>
                      <a:pt x="8" y="54"/>
                    </a:lnTo>
                    <a:lnTo>
                      <a:pt x="9" y="57"/>
                    </a:lnTo>
                    <a:lnTo>
                      <a:pt x="9" y="59"/>
                    </a:lnTo>
                    <a:lnTo>
                      <a:pt x="9" y="62"/>
                    </a:lnTo>
                    <a:lnTo>
                      <a:pt x="9" y="65"/>
                    </a:lnTo>
                    <a:lnTo>
                      <a:pt x="9" y="66"/>
                    </a:lnTo>
                    <a:lnTo>
                      <a:pt x="11" y="69"/>
                    </a:lnTo>
                    <a:lnTo>
                      <a:pt x="11" y="72"/>
                    </a:lnTo>
                    <a:lnTo>
                      <a:pt x="11" y="75"/>
                    </a:lnTo>
                    <a:lnTo>
                      <a:pt x="11" y="77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7" name="Line 120"/>
              <p:cNvSpPr>
                <a:spLocks noChangeShapeType="1"/>
              </p:cNvSpPr>
              <p:nvPr/>
            </p:nvSpPr>
            <p:spPr bwMode="auto">
              <a:xfrm flipV="1">
                <a:off x="8288338" y="2928938"/>
                <a:ext cx="111125" cy="206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68" name="Rectangle 121"/>
              <p:cNvSpPr>
                <a:spLocks noChangeArrowheads="1"/>
              </p:cNvSpPr>
              <p:nvPr/>
            </p:nvSpPr>
            <p:spPr bwMode="auto">
              <a:xfrm rot="21420000">
                <a:off x="8801100" y="3097213"/>
                <a:ext cx="5238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DMGSTE11</a:t>
                </a:r>
              </a:p>
            </p:txBody>
          </p:sp>
          <p:sp>
            <p:nvSpPr>
              <p:cNvPr id="869" name="Line 122"/>
              <p:cNvSpPr>
                <a:spLocks noChangeShapeType="1"/>
              </p:cNvSpPr>
              <p:nvPr/>
            </p:nvSpPr>
            <p:spPr bwMode="auto">
              <a:xfrm flipV="1">
                <a:off x="8316913" y="3201988"/>
                <a:ext cx="358775" cy="206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0" name="Freeform 123"/>
              <p:cNvSpPr>
                <a:spLocks/>
              </p:cNvSpPr>
              <p:nvPr/>
            </p:nvSpPr>
            <p:spPr bwMode="auto">
              <a:xfrm>
                <a:off x="8283575" y="2951163"/>
                <a:ext cx="19050" cy="134938"/>
              </a:xfrm>
              <a:custGeom>
                <a:avLst/>
                <a:gdLst>
                  <a:gd name="T0" fmla="*/ 12 w 12"/>
                  <a:gd name="T1" fmla="*/ 85 h 85"/>
                  <a:gd name="T2" fmla="*/ 11 w 12"/>
                  <a:gd name="T3" fmla="*/ 80 h 85"/>
                  <a:gd name="T4" fmla="*/ 11 w 12"/>
                  <a:gd name="T5" fmla="*/ 76 h 85"/>
                  <a:gd name="T6" fmla="*/ 10 w 12"/>
                  <a:gd name="T7" fmla="*/ 70 h 85"/>
                  <a:gd name="T8" fmla="*/ 10 w 12"/>
                  <a:gd name="T9" fmla="*/ 66 h 85"/>
                  <a:gd name="T10" fmla="*/ 10 w 12"/>
                  <a:gd name="T11" fmla="*/ 61 h 85"/>
                  <a:gd name="T12" fmla="*/ 8 w 12"/>
                  <a:gd name="T13" fmla="*/ 56 h 85"/>
                  <a:gd name="T14" fmla="*/ 8 w 12"/>
                  <a:gd name="T15" fmla="*/ 52 h 85"/>
                  <a:gd name="T16" fmla="*/ 7 w 12"/>
                  <a:gd name="T17" fmla="*/ 47 h 85"/>
                  <a:gd name="T18" fmla="*/ 7 w 12"/>
                  <a:gd name="T19" fmla="*/ 43 h 85"/>
                  <a:gd name="T20" fmla="*/ 5 w 12"/>
                  <a:gd name="T21" fmla="*/ 37 h 85"/>
                  <a:gd name="T22" fmla="*/ 5 w 12"/>
                  <a:gd name="T23" fmla="*/ 33 h 85"/>
                  <a:gd name="T24" fmla="*/ 4 w 12"/>
                  <a:gd name="T25" fmla="*/ 28 h 85"/>
                  <a:gd name="T26" fmla="*/ 4 w 12"/>
                  <a:gd name="T27" fmla="*/ 23 h 85"/>
                  <a:gd name="T28" fmla="*/ 3 w 12"/>
                  <a:gd name="T29" fmla="*/ 19 h 85"/>
                  <a:gd name="T30" fmla="*/ 1 w 12"/>
                  <a:gd name="T31" fmla="*/ 14 h 85"/>
                  <a:gd name="T32" fmla="*/ 1 w 12"/>
                  <a:gd name="T33" fmla="*/ 10 h 85"/>
                  <a:gd name="T34" fmla="*/ 0 w 12"/>
                  <a:gd name="T35" fmla="*/ 4 h 85"/>
                  <a:gd name="T36" fmla="*/ 0 w 12"/>
                  <a:gd name="T3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" h="85">
                    <a:moveTo>
                      <a:pt x="12" y="85"/>
                    </a:moveTo>
                    <a:lnTo>
                      <a:pt x="11" y="80"/>
                    </a:lnTo>
                    <a:lnTo>
                      <a:pt x="11" y="76"/>
                    </a:lnTo>
                    <a:lnTo>
                      <a:pt x="10" y="70"/>
                    </a:lnTo>
                    <a:lnTo>
                      <a:pt x="10" y="66"/>
                    </a:lnTo>
                    <a:lnTo>
                      <a:pt x="10" y="61"/>
                    </a:lnTo>
                    <a:lnTo>
                      <a:pt x="8" y="56"/>
                    </a:lnTo>
                    <a:lnTo>
                      <a:pt x="8" y="52"/>
                    </a:lnTo>
                    <a:lnTo>
                      <a:pt x="7" y="47"/>
                    </a:lnTo>
                    <a:lnTo>
                      <a:pt x="7" y="43"/>
                    </a:lnTo>
                    <a:lnTo>
                      <a:pt x="5" y="37"/>
                    </a:lnTo>
                    <a:lnTo>
                      <a:pt x="5" y="33"/>
                    </a:lnTo>
                    <a:lnTo>
                      <a:pt x="4" y="28"/>
                    </a:lnTo>
                    <a:lnTo>
                      <a:pt x="4" y="23"/>
                    </a:lnTo>
                    <a:lnTo>
                      <a:pt x="3" y="19"/>
                    </a:lnTo>
                    <a:lnTo>
                      <a:pt x="1" y="14"/>
                    </a:lnTo>
                    <a:lnTo>
                      <a:pt x="1" y="10"/>
                    </a:lnTo>
                    <a:lnTo>
                      <a:pt x="0" y="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1" name="Freeform 124"/>
              <p:cNvSpPr>
                <a:spLocks/>
              </p:cNvSpPr>
              <p:nvPr/>
            </p:nvSpPr>
            <p:spPr bwMode="auto">
              <a:xfrm>
                <a:off x="8302625" y="3086101"/>
                <a:ext cx="11113" cy="136525"/>
              </a:xfrm>
              <a:custGeom>
                <a:avLst/>
                <a:gdLst>
                  <a:gd name="T0" fmla="*/ 0 w 7"/>
                  <a:gd name="T1" fmla="*/ 0 h 86"/>
                  <a:gd name="T2" fmla="*/ 0 w 7"/>
                  <a:gd name="T3" fmla="*/ 2 h 86"/>
                  <a:gd name="T4" fmla="*/ 0 w 7"/>
                  <a:gd name="T5" fmla="*/ 3 h 86"/>
                  <a:gd name="T6" fmla="*/ 0 w 7"/>
                  <a:gd name="T7" fmla="*/ 6 h 86"/>
                  <a:gd name="T8" fmla="*/ 0 w 7"/>
                  <a:gd name="T9" fmla="*/ 7 h 86"/>
                  <a:gd name="T10" fmla="*/ 0 w 7"/>
                  <a:gd name="T11" fmla="*/ 10 h 86"/>
                  <a:gd name="T12" fmla="*/ 2 w 7"/>
                  <a:gd name="T13" fmla="*/ 11 h 86"/>
                  <a:gd name="T14" fmla="*/ 2 w 7"/>
                  <a:gd name="T15" fmla="*/ 14 h 86"/>
                  <a:gd name="T16" fmla="*/ 2 w 7"/>
                  <a:gd name="T17" fmla="*/ 15 h 86"/>
                  <a:gd name="T18" fmla="*/ 2 w 7"/>
                  <a:gd name="T19" fmla="*/ 18 h 86"/>
                  <a:gd name="T20" fmla="*/ 2 w 7"/>
                  <a:gd name="T21" fmla="*/ 20 h 86"/>
                  <a:gd name="T22" fmla="*/ 2 w 7"/>
                  <a:gd name="T23" fmla="*/ 21 h 86"/>
                  <a:gd name="T24" fmla="*/ 2 w 7"/>
                  <a:gd name="T25" fmla="*/ 24 h 86"/>
                  <a:gd name="T26" fmla="*/ 3 w 7"/>
                  <a:gd name="T27" fmla="*/ 25 h 86"/>
                  <a:gd name="T28" fmla="*/ 3 w 7"/>
                  <a:gd name="T29" fmla="*/ 28 h 86"/>
                  <a:gd name="T30" fmla="*/ 3 w 7"/>
                  <a:gd name="T31" fmla="*/ 29 h 86"/>
                  <a:gd name="T32" fmla="*/ 3 w 7"/>
                  <a:gd name="T33" fmla="*/ 32 h 86"/>
                  <a:gd name="T34" fmla="*/ 3 w 7"/>
                  <a:gd name="T35" fmla="*/ 33 h 86"/>
                  <a:gd name="T36" fmla="*/ 3 w 7"/>
                  <a:gd name="T37" fmla="*/ 36 h 86"/>
                  <a:gd name="T38" fmla="*/ 3 w 7"/>
                  <a:gd name="T39" fmla="*/ 37 h 86"/>
                  <a:gd name="T40" fmla="*/ 3 w 7"/>
                  <a:gd name="T41" fmla="*/ 39 h 86"/>
                  <a:gd name="T42" fmla="*/ 4 w 7"/>
                  <a:gd name="T43" fmla="*/ 42 h 86"/>
                  <a:gd name="T44" fmla="*/ 4 w 7"/>
                  <a:gd name="T45" fmla="*/ 43 h 86"/>
                  <a:gd name="T46" fmla="*/ 4 w 7"/>
                  <a:gd name="T47" fmla="*/ 46 h 86"/>
                  <a:gd name="T48" fmla="*/ 4 w 7"/>
                  <a:gd name="T49" fmla="*/ 47 h 86"/>
                  <a:gd name="T50" fmla="*/ 4 w 7"/>
                  <a:gd name="T51" fmla="*/ 50 h 86"/>
                  <a:gd name="T52" fmla="*/ 4 w 7"/>
                  <a:gd name="T53" fmla="*/ 51 h 86"/>
                  <a:gd name="T54" fmla="*/ 4 w 7"/>
                  <a:gd name="T55" fmla="*/ 53 h 86"/>
                  <a:gd name="T56" fmla="*/ 4 w 7"/>
                  <a:gd name="T57" fmla="*/ 55 h 86"/>
                  <a:gd name="T58" fmla="*/ 6 w 7"/>
                  <a:gd name="T59" fmla="*/ 57 h 86"/>
                  <a:gd name="T60" fmla="*/ 6 w 7"/>
                  <a:gd name="T61" fmla="*/ 59 h 86"/>
                  <a:gd name="T62" fmla="*/ 6 w 7"/>
                  <a:gd name="T63" fmla="*/ 61 h 86"/>
                  <a:gd name="T64" fmla="*/ 6 w 7"/>
                  <a:gd name="T65" fmla="*/ 64 h 86"/>
                  <a:gd name="T66" fmla="*/ 6 w 7"/>
                  <a:gd name="T67" fmla="*/ 65 h 86"/>
                  <a:gd name="T68" fmla="*/ 6 w 7"/>
                  <a:gd name="T69" fmla="*/ 68 h 86"/>
                  <a:gd name="T70" fmla="*/ 6 w 7"/>
                  <a:gd name="T71" fmla="*/ 69 h 86"/>
                  <a:gd name="T72" fmla="*/ 6 w 7"/>
                  <a:gd name="T73" fmla="*/ 70 h 86"/>
                  <a:gd name="T74" fmla="*/ 6 w 7"/>
                  <a:gd name="T75" fmla="*/ 73 h 86"/>
                  <a:gd name="T76" fmla="*/ 6 w 7"/>
                  <a:gd name="T77" fmla="*/ 75 h 86"/>
                  <a:gd name="T78" fmla="*/ 6 w 7"/>
                  <a:gd name="T79" fmla="*/ 77 h 86"/>
                  <a:gd name="T80" fmla="*/ 7 w 7"/>
                  <a:gd name="T81" fmla="*/ 79 h 86"/>
                  <a:gd name="T82" fmla="*/ 7 w 7"/>
                  <a:gd name="T83" fmla="*/ 81 h 86"/>
                  <a:gd name="T84" fmla="*/ 7 w 7"/>
                  <a:gd name="T85" fmla="*/ 83 h 86"/>
                  <a:gd name="T86" fmla="*/ 7 w 7"/>
                  <a:gd name="T87" fmla="*/ 86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" h="86">
                    <a:moveTo>
                      <a:pt x="0" y="0"/>
                    </a:moveTo>
                    <a:lnTo>
                      <a:pt x="0" y="2"/>
                    </a:lnTo>
                    <a:lnTo>
                      <a:pt x="0" y="3"/>
                    </a:lnTo>
                    <a:lnTo>
                      <a:pt x="0" y="6"/>
                    </a:lnTo>
                    <a:lnTo>
                      <a:pt x="0" y="7"/>
                    </a:lnTo>
                    <a:lnTo>
                      <a:pt x="0" y="10"/>
                    </a:lnTo>
                    <a:lnTo>
                      <a:pt x="2" y="11"/>
                    </a:lnTo>
                    <a:lnTo>
                      <a:pt x="2" y="14"/>
                    </a:lnTo>
                    <a:lnTo>
                      <a:pt x="2" y="15"/>
                    </a:lnTo>
                    <a:lnTo>
                      <a:pt x="2" y="18"/>
                    </a:lnTo>
                    <a:lnTo>
                      <a:pt x="2" y="20"/>
                    </a:lnTo>
                    <a:lnTo>
                      <a:pt x="2" y="21"/>
                    </a:lnTo>
                    <a:lnTo>
                      <a:pt x="2" y="24"/>
                    </a:lnTo>
                    <a:lnTo>
                      <a:pt x="3" y="25"/>
                    </a:lnTo>
                    <a:lnTo>
                      <a:pt x="3" y="28"/>
                    </a:lnTo>
                    <a:lnTo>
                      <a:pt x="3" y="29"/>
                    </a:lnTo>
                    <a:lnTo>
                      <a:pt x="3" y="32"/>
                    </a:lnTo>
                    <a:lnTo>
                      <a:pt x="3" y="33"/>
                    </a:lnTo>
                    <a:lnTo>
                      <a:pt x="3" y="36"/>
                    </a:lnTo>
                    <a:lnTo>
                      <a:pt x="3" y="37"/>
                    </a:lnTo>
                    <a:lnTo>
                      <a:pt x="3" y="39"/>
                    </a:lnTo>
                    <a:lnTo>
                      <a:pt x="4" y="42"/>
                    </a:lnTo>
                    <a:lnTo>
                      <a:pt x="4" y="43"/>
                    </a:lnTo>
                    <a:lnTo>
                      <a:pt x="4" y="46"/>
                    </a:lnTo>
                    <a:lnTo>
                      <a:pt x="4" y="47"/>
                    </a:lnTo>
                    <a:lnTo>
                      <a:pt x="4" y="50"/>
                    </a:lnTo>
                    <a:lnTo>
                      <a:pt x="4" y="51"/>
                    </a:lnTo>
                    <a:lnTo>
                      <a:pt x="4" y="53"/>
                    </a:lnTo>
                    <a:lnTo>
                      <a:pt x="4" y="55"/>
                    </a:lnTo>
                    <a:lnTo>
                      <a:pt x="6" y="57"/>
                    </a:lnTo>
                    <a:lnTo>
                      <a:pt x="6" y="59"/>
                    </a:lnTo>
                    <a:lnTo>
                      <a:pt x="6" y="61"/>
                    </a:lnTo>
                    <a:lnTo>
                      <a:pt x="6" y="64"/>
                    </a:lnTo>
                    <a:lnTo>
                      <a:pt x="6" y="65"/>
                    </a:lnTo>
                    <a:lnTo>
                      <a:pt x="6" y="68"/>
                    </a:lnTo>
                    <a:lnTo>
                      <a:pt x="6" y="69"/>
                    </a:lnTo>
                    <a:lnTo>
                      <a:pt x="6" y="70"/>
                    </a:lnTo>
                    <a:lnTo>
                      <a:pt x="6" y="73"/>
                    </a:lnTo>
                    <a:lnTo>
                      <a:pt x="6" y="75"/>
                    </a:lnTo>
                    <a:lnTo>
                      <a:pt x="6" y="77"/>
                    </a:lnTo>
                    <a:lnTo>
                      <a:pt x="7" y="79"/>
                    </a:lnTo>
                    <a:lnTo>
                      <a:pt x="7" y="81"/>
                    </a:lnTo>
                    <a:lnTo>
                      <a:pt x="7" y="83"/>
                    </a:lnTo>
                    <a:lnTo>
                      <a:pt x="7" y="86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2" name="Line 126"/>
              <p:cNvSpPr>
                <a:spLocks noChangeShapeType="1"/>
              </p:cNvSpPr>
              <p:nvPr/>
            </p:nvSpPr>
            <p:spPr bwMode="auto">
              <a:xfrm flipV="1">
                <a:off x="8062913" y="3086101"/>
                <a:ext cx="236538" cy="2698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3" name="Rectangle 127"/>
              <p:cNvSpPr>
                <a:spLocks noChangeArrowheads="1"/>
              </p:cNvSpPr>
              <p:nvPr/>
            </p:nvSpPr>
            <p:spPr bwMode="auto">
              <a:xfrm>
                <a:off x="8799513" y="3282951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zh-CN" altLang="zh-CN" sz="800" dirty="0">
                    <a:solidFill>
                      <a:srgbClr val="FF0000"/>
                    </a:solidFill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005186656</a:t>
                </a:r>
              </a:p>
            </p:txBody>
          </p:sp>
          <p:sp>
            <p:nvSpPr>
              <p:cNvPr id="874" name="Line 128"/>
              <p:cNvSpPr>
                <a:spLocks noChangeShapeType="1"/>
              </p:cNvSpPr>
              <p:nvPr/>
            </p:nvSpPr>
            <p:spPr bwMode="auto">
              <a:xfrm>
                <a:off x="8197850" y="3371851"/>
                <a:ext cx="482600" cy="952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5" name="Rectangle 129"/>
              <p:cNvSpPr>
                <a:spLocks noChangeArrowheads="1"/>
              </p:cNvSpPr>
              <p:nvPr/>
            </p:nvSpPr>
            <p:spPr bwMode="auto">
              <a:xfrm rot="240000">
                <a:off x="8786813" y="3506788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005183763</a:t>
                </a:r>
              </a:p>
            </p:txBody>
          </p:sp>
          <p:sp>
            <p:nvSpPr>
              <p:cNvPr id="876" name="Line 130"/>
              <p:cNvSpPr>
                <a:spLocks noChangeShapeType="1"/>
              </p:cNvSpPr>
              <p:nvPr/>
            </p:nvSpPr>
            <p:spPr bwMode="auto">
              <a:xfrm>
                <a:off x="8313738" y="3532188"/>
                <a:ext cx="357188" cy="3016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7" name="Rectangle 131"/>
              <p:cNvSpPr>
                <a:spLocks noChangeArrowheads="1"/>
              </p:cNvSpPr>
              <p:nvPr/>
            </p:nvSpPr>
            <p:spPr bwMode="auto">
              <a:xfrm rot="480000">
                <a:off x="8753475" y="3714751"/>
                <a:ext cx="6318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DMGSTE12-A</a:t>
                </a:r>
              </a:p>
            </p:txBody>
          </p:sp>
          <p:sp>
            <p:nvSpPr>
              <p:cNvPr id="878" name="Line 132"/>
              <p:cNvSpPr>
                <a:spLocks noChangeShapeType="1"/>
              </p:cNvSpPr>
              <p:nvPr/>
            </p:nvSpPr>
            <p:spPr bwMode="auto">
              <a:xfrm>
                <a:off x="8416925" y="3703638"/>
                <a:ext cx="233363" cy="3810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79" name="Rectangle 133"/>
              <p:cNvSpPr>
                <a:spLocks noChangeArrowheads="1"/>
              </p:cNvSpPr>
              <p:nvPr/>
            </p:nvSpPr>
            <p:spPr bwMode="auto">
              <a:xfrm rot="720000">
                <a:off x="8716963" y="3922713"/>
                <a:ext cx="62706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DMGSTE12-B</a:t>
                </a:r>
              </a:p>
            </p:txBody>
          </p:sp>
          <p:sp>
            <p:nvSpPr>
              <p:cNvPr id="880" name="Line 134"/>
              <p:cNvSpPr>
                <a:spLocks noChangeShapeType="1"/>
              </p:cNvSpPr>
              <p:nvPr/>
            </p:nvSpPr>
            <p:spPr bwMode="auto">
              <a:xfrm>
                <a:off x="8504238" y="3894138"/>
                <a:ext cx="111125" cy="2540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1" name="Rectangle 135"/>
              <p:cNvSpPr>
                <a:spLocks noChangeArrowheads="1"/>
              </p:cNvSpPr>
              <p:nvPr/>
            </p:nvSpPr>
            <p:spPr bwMode="auto">
              <a:xfrm rot="960000">
                <a:off x="8667750" y="4124326"/>
                <a:ext cx="62706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DMGSTE12-C</a:t>
                </a:r>
              </a:p>
            </p:txBody>
          </p:sp>
          <p:sp>
            <p:nvSpPr>
              <p:cNvPr id="882" name="Line 136"/>
              <p:cNvSpPr>
                <a:spLocks noChangeShapeType="1"/>
              </p:cNvSpPr>
              <p:nvPr/>
            </p:nvSpPr>
            <p:spPr bwMode="auto">
              <a:xfrm>
                <a:off x="8459788" y="4059238"/>
                <a:ext cx="109538" cy="333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3" name="Freeform 137"/>
              <p:cNvSpPr>
                <a:spLocks/>
              </p:cNvSpPr>
              <p:nvPr/>
            </p:nvSpPr>
            <p:spPr bwMode="auto">
              <a:xfrm>
                <a:off x="8480425" y="3890963"/>
                <a:ext cx="19050" cy="85725"/>
              </a:xfrm>
              <a:custGeom>
                <a:avLst/>
                <a:gdLst>
                  <a:gd name="T0" fmla="*/ 0 w 12"/>
                  <a:gd name="T1" fmla="*/ 54 h 54"/>
                  <a:gd name="T2" fmla="*/ 1 w 12"/>
                  <a:gd name="T3" fmla="*/ 50 h 54"/>
                  <a:gd name="T4" fmla="*/ 1 w 12"/>
                  <a:gd name="T5" fmla="*/ 47 h 54"/>
                  <a:gd name="T6" fmla="*/ 2 w 12"/>
                  <a:gd name="T7" fmla="*/ 43 h 54"/>
                  <a:gd name="T8" fmla="*/ 2 w 12"/>
                  <a:gd name="T9" fmla="*/ 40 h 54"/>
                  <a:gd name="T10" fmla="*/ 4 w 12"/>
                  <a:gd name="T11" fmla="*/ 37 h 54"/>
                  <a:gd name="T12" fmla="*/ 5 w 12"/>
                  <a:gd name="T13" fmla="*/ 33 h 54"/>
                  <a:gd name="T14" fmla="*/ 5 w 12"/>
                  <a:gd name="T15" fmla="*/ 31 h 54"/>
                  <a:gd name="T16" fmla="*/ 6 w 12"/>
                  <a:gd name="T17" fmla="*/ 26 h 54"/>
                  <a:gd name="T18" fmla="*/ 6 w 12"/>
                  <a:gd name="T19" fmla="*/ 24 h 54"/>
                  <a:gd name="T20" fmla="*/ 8 w 12"/>
                  <a:gd name="T21" fmla="*/ 21 h 54"/>
                  <a:gd name="T22" fmla="*/ 9 w 12"/>
                  <a:gd name="T23" fmla="*/ 17 h 54"/>
                  <a:gd name="T24" fmla="*/ 9 w 12"/>
                  <a:gd name="T25" fmla="*/ 14 h 54"/>
                  <a:gd name="T26" fmla="*/ 11 w 12"/>
                  <a:gd name="T27" fmla="*/ 10 h 54"/>
                  <a:gd name="T28" fmla="*/ 11 w 12"/>
                  <a:gd name="T29" fmla="*/ 7 h 54"/>
                  <a:gd name="T30" fmla="*/ 12 w 12"/>
                  <a:gd name="T31" fmla="*/ 4 h 54"/>
                  <a:gd name="T32" fmla="*/ 12 w 12"/>
                  <a:gd name="T33" fmla="*/ 0 h 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" h="54">
                    <a:moveTo>
                      <a:pt x="0" y="54"/>
                    </a:moveTo>
                    <a:lnTo>
                      <a:pt x="1" y="50"/>
                    </a:lnTo>
                    <a:lnTo>
                      <a:pt x="1" y="47"/>
                    </a:lnTo>
                    <a:lnTo>
                      <a:pt x="2" y="43"/>
                    </a:lnTo>
                    <a:lnTo>
                      <a:pt x="2" y="40"/>
                    </a:lnTo>
                    <a:lnTo>
                      <a:pt x="4" y="37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6" y="26"/>
                    </a:lnTo>
                    <a:lnTo>
                      <a:pt x="6" y="24"/>
                    </a:lnTo>
                    <a:lnTo>
                      <a:pt x="8" y="21"/>
                    </a:lnTo>
                    <a:lnTo>
                      <a:pt x="9" y="17"/>
                    </a:lnTo>
                    <a:lnTo>
                      <a:pt x="9" y="14"/>
                    </a:lnTo>
                    <a:lnTo>
                      <a:pt x="11" y="10"/>
                    </a:lnTo>
                    <a:lnTo>
                      <a:pt x="11" y="7"/>
                    </a:lnTo>
                    <a:lnTo>
                      <a:pt x="12" y="4"/>
                    </a:lnTo>
                    <a:lnTo>
                      <a:pt x="12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4" name="Freeform 138"/>
              <p:cNvSpPr>
                <a:spLocks/>
              </p:cNvSpPr>
              <p:nvPr/>
            </p:nvSpPr>
            <p:spPr bwMode="auto">
              <a:xfrm>
                <a:off x="8455025" y="3976688"/>
                <a:ext cx="25400" cy="82550"/>
              </a:xfrm>
              <a:custGeom>
                <a:avLst/>
                <a:gdLst>
                  <a:gd name="T0" fmla="*/ 16 w 16"/>
                  <a:gd name="T1" fmla="*/ 0 h 52"/>
                  <a:gd name="T2" fmla="*/ 14 w 16"/>
                  <a:gd name="T3" fmla="*/ 3 h 52"/>
                  <a:gd name="T4" fmla="*/ 13 w 16"/>
                  <a:gd name="T5" fmla="*/ 7 h 52"/>
                  <a:gd name="T6" fmla="*/ 13 w 16"/>
                  <a:gd name="T7" fmla="*/ 11 h 52"/>
                  <a:gd name="T8" fmla="*/ 11 w 16"/>
                  <a:gd name="T9" fmla="*/ 15 h 52"/>
                  <a:gd name="T10" fmla="*/ 10 w 16"/>
                  <a:gd name="T11" fmla="*/ 19 h 52"/>
                  <a:gd name="T12" fmla="*/ 9 w 16"/>
                  <a:gd name="T13" fmla="*/ 23 h 52"/>
                  <a:gd name="T14" fmla="*/ 7 w 16"/>
                  <a:gd name="T15" fmla="*/ 27 h 52"/>
                  <a:gd name="T16" fmla="*/ 7 w 16"/>
                  <a:gd name="T17" fmla="*/ 32 h 52"/>
                  <a:gd name="T18" fmla="*/ 6 w 16"/>
                  <a:gd name="T19" fmla="*/ 36 h 52"/>
                  <a:gd name="T20" fmla="*/ 5 w 16"/>
                  <a:gd name="T21" fmla="*/ 40 h 52"/>
                  <a:gd name="T22" fmla="*/ 3 w 16"/>
                  <a:gd name="T23" fmla="*/ 44 h 52"/>
                  <a:gd name="T24" fmla="*/ 2 w 16"/>
                  <a:gd name="T25" fmla="*/ 48 h 52"/>
                  <a:gd name="T26" fmla="*/ 0 w 16"/>
                  <a:gd name="T27" fmla="*/ 5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6" h="52">
                    <a:moveTo>
                      <a:pt x="16" y="0"/>
                    </a:moveTo>
                    <a:lnTo>
                      <a:pt x="14" y="3"/>
                    </a:lnTo>
                    <a:lnTo>
                      <a:pt x="13" y="7"/>
                    </a:lnTo>
                    <a:lnTo>
                      <a:pt x="13" y="11"/>
                    </a:lnTo>
                    <a:lnTo>
                      <a:pt x="11" y="15"/>
                    </a:lnTo>
                    <a:lnTo>
                      <a:pt x="10" y="19"/>
                    </a:lnTo>
                    <a:lnTo>
                      <a:pt x="9" y="23"/>
                    </a:lnTo>
                    <a:lnTo>
                      <a:pt x="7" y="27"/>
                    </a:lnTo>
                    <a:lnTo>
                      <a:pt x="7" y="32"/>
                    </a:lnTo>
                    <a:lnTo>
                      <a:pt x="6" y="36"/>
                    </a:lnTo>
                    <a:lnTo>
                      <a:pt x="5" y="40"/>
                    </a:lnTo>
                    <a:lnTo>
                      <a:pt x="3" y="44"/>
                    </a:lnTo>
                    <a:lnTo>
                      <a:pt x="2" y="48"/>
                    </a:lnTo>
                    <a:lnTo>
                      <a:pt x="0" y="52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5" name="Line 139"/>
              <p:cNvSpPr>
                <a:spLocks noChangeShapeType="1"/>
              </p:cNvSpPr>
              <p:nvPr/>
            </p:nvSpPr>
            <p:spPr bwMode="auto">
              <a:xfrm>
                <a:off x="8366125" y="3946526"/>
                <a:ext cx="109538" cy="2857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6" name="Freeform 140"/>
              <p:cNvSpPr>
                <a:spLocks/>
              </p:cNvSpPr>
              <p:nvPr/>
            </p:nvSpPr>
            <p:spPr bwMode="auto">
              <a:xfrm>
                <a:off x="8388350" y="3703638"/>
                <a:ext cx="23813" cy="120650"/>
              </a:xfrm>
              <a:custGeom>
                <a:avLst/>
                <a:gdLst>
                  <a:gd name="T0" fmla="*/ 0 w 15"/>
                  <a:gd name="T1" fmla="*/ 76 h 76"/>
                  <a:gd name="T2" fmla="*/ 1 w 15"/>
                  <a:gd name="T3" fmla="*/ 74 h 76"/>
                  <a:gd name="T4" fmla="*/ 1 w 15"/>
                  <a:gd name="T5" fmla="*/ 72 h 76"/>
                  <a:gd name="T6" fmla="*/ 3 w 15"/>
                  <a:gd name="T7" fmla="*/ 69 h 76"/>
                  <a:gd name="T8" fmla="*/ 3 w 15"/>
                  <a:gd name="T9" fmla="*/ 66 h 76"/>
                  <a:gd name="T10" fmla="*/ 3 w 15"/>
                  <a:gd name="T11" fmla="*/ 63 h 76"/>
                  <a:gd name="T12" fmla="*/ 4 w 15"/>
                  <a:gd name="T13" fmla="*/ 61 h 76"/>
                  <a:gd name="T14" fmla="*/ 4 w 15"/>
                  <a:gd name="T15" fmla="*/ 59 h 76"/>
                  <a:gd name="T16" fmla="*/ 4 w 15"/>
                  <a:gd name="T17" fmla="*/ 57 h 76"/>
                  <a:gd name="T18" fmla="*/ 5 w 15"/>
                  <a:gd name="T19" fmla="*/ 54 h 76"/>
                  <a:gd name="T20" fmla="*/ 5 w 15"/>
                  <a:gd name="T21" fmla="*/ 51 h 76"/>
                  <a:gd name="T22" fmla="*/ 7 w 15"/>
                  <a:gd name="T23" fmla="*/ 48 h 76"/>
                  <a:gd name="T24" fmla="*/ 7 w 15"/>
                  <a:gd name="T25" fmla="*/ 46 h 76"/>
                  <a:gd name="T26" fmla="*/ 7 w 15"/>
                  <a:gd name="T27" fmla="*/ 44 h 76"/>
                  <a:gd name="T28" fmla="*/ 8 w 15"/>
                  <a:gd name="T29" fmla="*/ 41 h 76"/>
                  <a:gd name="T30" fmla="*/ 8 w 15"/>
                  <a:gd name="T31" fmla="*/ 39 h 76"/>
                  <a:gd name="T32" fmla="*/ 8 w 15"/>
                  <a:gd name="T33" fmla="*/ 36 h 76"/>
                  <a:gd name="T34" fmla="*/ 10 w 15"/>
                  <a:gd name="T35" fmla="*/ 33 h 76"/>
                  <a:gd name="T36" fmla="*/ 10 w 15"/>
                  <a:gd name="T37" fmla="*/ 30 h 76"/>
                  <a:gd name="T38" fmla="*/ 10 w 15"/>
                  <a:gd name="T39" fmla="*/ 28 h 76"/>
                  <a:gd name="T40" fmla="*/ 11 w 15"/>
                  <a:gd name="T41" fmla="*/ 26 h 76"/>
                  <a:gd name="T42" fmla="*/ 11 w 15"/>
                  <a:gd name="T43" fmla="*/ 24 h 76"/>
                  <a:gd name="T44" fmla="*/ 11 w 15"/>
                  <a:gd name="T45" fmla="*/ 21 h 76"/>
                  <a:gd name="T46" fmla="*/ 11 w 15"/>
                  <a:gd name="T47" fmla="*/ 18 h 76"/>
                  <a:gd name="T48" fmla="*/ 12 w 15"/>
                  <a:gd name="T49" fmla="*/ 15 h 76"/>
                  <a:gd name="T50" fmla="*/ 12 w 15"/>
                  <a:gd name="T51" fmla="*/ 13 h 76"/>
                  <a:gd name="T52" fmla="*/ 12 w 15"/>
                  <a:gd name="T53" fmla="*/ 10 h 76"/>
                  <a:gd name="T54" fmla="*/ 14 w 15"/>
                  <a:gd name="T55" fmla="*/ 8 h 76"/>
                  <a:gd name="T56" fmla="*/ 14 w 15"/>
                  <a:gd name="T57" fmla="*/ 6 h 76"/>
                  <a:gd name="T58" fmla="*/ 14 w 15"/>
                  <a:gd name="T59" fmla="*/ 3 h 76"/>
                  <a:gd name="T60" fmla="*/ 15 w 15"/>
                  <a:gd name="T6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5" h="76">
                    <a:moveTo>
                      <a:pt x="0" y="76"/>
                    </a:moveTo>
                    <a:lnTo>
                      <a:pt x="1" y="74"/>
                    </a:lnTo>
                    <a:lnTo>
                      <a:pt x="1" y="72"/>
                    </a:lnTo>
                    <a:lnTo>
                      <a:pt x="3" y="69"/>
                    </a:lnTo>
                    <a:lnTo>
                      <a:pt x="3" y="66"/>
                    </a:lnTo>
                    <a:lnTo>
                      <a:pt x="3" y="63"/>
                    </a:lnTo>
                    <a:lnTo>
                      <a:pt x="4" y="61"/>
                    </a:lnTo>
                    <a:lnTo>
                      <a:pt x="4" y="59"/>
                    </a:lnTo>
                    <a:lnTo>
                      <a:pt x="4" y="57"/>
                    </a:lnTo>
                    <a:lnTo>
                      <a:pt x="5" y="54"/>
                    </a:lnTo>
                    <a:lnTo>
                      <a:pt x="5" y="51"/>
                    </a:lnTo>
                    <a:lnTo>
                      <a:pt x="7" y="48"/>
                    </a:lnTo>
                    <a:lnTo>
                      <a:pt x="7" y="46"/>
                    </a:lnTo>
                    <a:lnTo>
                      <a:pt x="7" y="44"/>
                    </a:lnTo>
                    <a:lnTo>
                      <a:pt x="8" y="41"/>
                    </a:lnTo>
                    <a:lnTo>
                      <a:pt x="8" y="39"/>
                    </a:lnTo>
                    <a:lnTo>
                      <a:pt x="8" y="36"/>
                    </a:lnTo>
                    <a:lnTo>
                      <a:pt x="10" y="33"/>
                    </a:lnTo>
                    <a:lnTo>
                      <a:pt x="10" y="30"/>
                    </a:lnTo>
                    <a:lnTo>
                      <a:pt x="10" y="28"/>
                    </a:lnTo>
                    <a:lnTo>
                      <a:pt x="11" y="26"/>
                    </a:lnTo>
                    <a:lnTo>
                      <a:pt x="11" y="24"/>
                    </a:lnTo>
                    <a:lnTo>
                      <a:pt x="11" y="21"/>
                    </a:lnTo>
                    <a:lnTo>
                      <a:pt x="11" y="18"/>
                    </a:lnTo>
                    <a:lnTo>
                      <a:pt x="12" y="15"/>
                    </a:lnTo>
                    <a:lnTo>
                      <a:pt x="12" y="13"/>
                    </a:lnTo>
                    <a:lnTo>
                      <a:pt x="12" y="10"/>
                    </a:lnTo>
                    <a:lnTo>
                      <a:pt x="14" y="8"/>
                    </a:lnTo>
                    <a:lnTo>
                      <a:pt x="14" y="6"/>
                    </a:lnTo>
                    <a:lnTo>
                      <a:pt x="14" y="3"/>
                    </a:lnTo>
                    <a:lnTo>
                      <a:pt x="15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7" name="Freeform 141"/>
              <p:cNvSpPr>
                <a:spLocks/>
              </p:cNvSpPr>
              <p:nvPr/>
            </p:nvSpPr>
            <p:spPr bwMode="auto">
              <a:xfrm>
                <a:off x="8361363" y="3824288"/>
                <a:ext cx="26988" cy="119063"/>
              </a:xfrm>
              <a:custGeom>
                <a:avLst/>
                <a:gdLst>
                  <a:gd name="T0" fmla="*/ 17 w 17"/>
                  <a:gd name="T1" fmla="*/ 0 h 75"/>
                  <a:gd name="T2" fmla="*/ 17 w 17"/>
                  <a:gd name="T3" fmla="*/ 5 h 75"/>
                  <a:gd name="T4" fmla="*/ 16 w 17"/>
                  <a:gd name="T5" fmla="*/ 9 h 75"/>
                  <a:gd name="T6" fmla="*/ 14 w 17"/>
                  <a:gd name="T7" fmla="*/ 13 h 75"/>
                  <a:gd name="T8" fmla="*/ 14 w 17"/>
                  <a:gd name="T9" fmla="*/ 18 h 75"/>
                  <a:gd name="T10" fmla="*/ 13 w 17"/>
                  <a:gd name="T11" fmla="*/ 23 h 75"/>
                  <a:gd name="T12" fmla="*/ 11 w 17"/>
                  <a:gd name="T13" fmla="*/ 27 h 75"/>
                  <a:gd name="T14" fmla="*/ 11 w 17"/>
                  <a:gd name="T15" fmla="*/ 31 h 75"/>
                  <a:gd name="T16" fmla="*/ 10 w 17"/>
                  <a:gd name="T17" fmla="*/ 35 h 75"/>
                  <a:gd name="T18" fmla="*/ 9 w 17"/>
                  <a:gd name="T19" fmla="*/ 41 h 75"/>
                  <a:gd name="T20" fmla="*/ 7 w 17"/>
                  <a:gd name="T21" fmla="*/ 45 h 75"/>
                  <a:gd name="T22" fmla="*/ 6 w 17"/>
                  <a:gd name="T23" fmla="*/ 49 h 75"/>
                  <a:gd name="T24" fmla="*/ 6 w 17"/>
                  <a:gd name="T25" fmla="*/ 53 h 75"/>
                  <a:gd name="T26" fmla="*/ 5 w 17"/>
                  <a:gd name="T27" fmla="*/ 57 h 75"/>
                  <a:gd name="T28" fmla="*/ 3 w 17"/>
                  <a:gd name="T29" fmla="*/ 63 h 75"/>
                  <a:gd name="T30" fmla="*/ 2 w 17"/>
                  <a:gd name="T31" fmla="*/ 67 h 75"/>
                  <a:gd name="T32" fmla="*/ 0 w 17"/>
                  <a:gd name="T33" fmla="*/ 71 h 75"/>
                  <a:gd name="T34" fmla="*/ 0 w 17"/>
                  <a:gd name="T35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7" h="75">
                    <a:moveTo>
                      <a:pt x="17" y="0"/>
                    </a:moveTo>
                    <a:lnTo>
                      <a:pt x="17" y="5"/>
                    </a:lnTo>
                    <a:lnTo>
                      <a:pt x="16" y="9"/>
                    </a:lnTo>
                    <a:lnTo>
                      <a:pt x="14" y="13"/>
                    </a:lnTo>
                    <a:lnTo>
                      <a:pt x="14" y="18"/>
                    </a:lnTo>
                    <a:lnTo>
                      <a:pt x="13" y="23"/>
                    </a:lnTo>
                    <a:lnTo>
                      <a:pt x="11" y="27"/>
                    </a:lnTo>
                    <a:lnTo>
                      <a:pt x="11" y="31"/>
                    </a:lnTo>
                    <a:lnTo>
                      <a:pt x="10" y="35"/>
                    </a:lnTo>
                    <a:lnTo>
                      <a:pt x="9" y="41"/>
                    </a:lnTo>
                    <a:lnTo>
                      <a:pt x="7" y="45"/>
                    </a:lnTo>
                    <a:lnTo>
                      <a:pt x="6" y="49"/>
                    </a:lnTo>
                    <a:lnTo>
                      <a:pt x="6" y="53"/>
                    </a:lnTo>
                    <a:lnTo>
                      <a:pt x="5" y="57"/>
                    </a:lnTo>
                    <a:lnTo>
                      <a:pt x="3" y="63"/>
                    </a:lnTo>
                    <a:lnTo>
                      <a:pt x="2" y="67"/>
                    </a:lnTo>
                    <a:lnTo>
                      <a:pt x="0" y="71"/>
                    </a:lnTo>
                    <a:lnTo>
                      <a:pt x="0" y="75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8" name="Line 143"/>
              <p:cNvSpPr>
                <a:spLocks noChangeShapeType="1"/>
              </p:cNvSpPr>
              <p:nvPr/>
            </p:nvSpPr>
            <p:spPr bwMode="auto">
              <a:xfrm>
                <a:off x="8272463" y="3800476"/>
                <a:ext cx="111125" cy="2381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89" name="Freeform 144"/>
              <p:cNvSpPr>
                <a:spLocks/>
              </p:cNvSpPr>
              <p:nvPr/>
            </p:nvSpPr>
            <p:spPr bwMode="auto">
              <a:xfrm>
                <a:off x="8291513" y="3532188"/>
                <a:ext cx="15875" cy="134938"/>
              </a:xfrm>
              <a:custGeom>
                <a:avLst/>
                <a:gdLst>
                  <a:gd name="T0" fmla="*/ 0 w 10"/>
                  <a:gd name="T1" fmla="*/ 85 h 85"/>
                  <a:gd name="T2" fmla="*/ 2 w 10"/>
                  <a:gd name="T3" fmla="*/ 82 h 85"/>
                  <a:gd name="T4" fmla="*/ 2 w 10"/>
                  <a:gd name="T5" fmla="*/ 81 h 85"/>
                  <a:gd name="T6" fmla="*/ 2 w 10"/>
                  <a:gd name="T7" fmla="*/ 78 h 85"/>
                  <a:gd name="T8" fmla="*/ 2 w 10"/>
                  <a:gd name="T9" fmla="*/ 77 h 85"/>
                  <a:gd name="T10" fmla="*/ 2 w 10"/>
                  <a:gd name="T11" fmla="*/ 75 h 85"/>
                  <a:gd name="T12" fmla="*/ 3 w 10"/>
                  <a:gd name="T13" fmla="*/ 72 h 85"/>
                  <a:gd name="T14" fmla="*/ 3 w 10"/>
                  <a:gd name="T15" fmla="*/ 71 h 85"/>
                  <a:gd name="T16" fmla="*/ 3 w 10"/>
                  <a:gd name="T17" fmla="*/ 68 h 85"/>
                  <a:gd name="T18" fmla="*/ 3 w 10"/>
                  <a:gd name="T19" fmla="*/ 67 h 85"/>
                  <a:gd name="T20" fmla="*/ 3 w 10"/>
                  <a:gd name="T21" fmla="*/ 66 h 85"/>
                  <a:gd name="T22" fmla="*/ 3 w 10"/>
                  <a:gd name="T23" fmla="*/ 63 h 85"/>
                  <a:gd name="T24" fmla="*/ 5 w 10"/>
                  <a:gd name="T25" fmla="*/ 61 h 85"/>
                  <a:gd name="T26" fmla="*/ 5 w 10"/>
                  <a:gd name="T27" fmla="*/ 59 h 85"/>
                  <a:gd name="T28" fmla="*/ 5 w 10"/>
                  <a:gd name="T29" fmla="*/ 57 h 85"/>
                  <a:gd name="T30" fmla="*/ 5 w 10"/>
                  <a:gd name="T31" fmla="*/ 56 h 85"/>
                  <a:gd name="T32" fmla="*/ 5 w 10"/>
                  <a:gd name="T33" fmla="*/ 53 h 85"/>
                  <a:gd name="T34" fmla="*/ 6 w 10"/>
                  <a:gd name="T35" fmla="*/ 52 h 85"/>
                  <a:gd name="T36" fmla="*/ 6 w 10"/>
                  <a:gd name="T37" fmla="*/ 49 h 85"/>
                  <a:gd name="T38" fmla="*/ 6 w 10"/>
                  <a:gd name="T39" fmla="*/ 48 h 85"/>
                  <a:gd name="T40" fmla="*/ 6 w 10"/>
                  <a:gd name="T41" fmla="*/ 46 h 85"/>
                  <a:gd name="T42" fmla="*/ 6 w 10"/>
                  <a:gd name="T43" fmla="*/ 44 h 85"/>
                  <a:gd name="T44" fmla="*/ 6 w 10"/>
                  <a:gd name="T45" fmla="*/ 42 h 85"/>
                  <a:gd name="T46" fmla="*/ 7 w 10"/>
                  <a:gd name="T47" fmla="*/ 39 h 85"/>
                  <a:gd name="T48" fmla="*/ 7 w 10"/>
                  <a:gd name="T49" fmla="*/ 38 h 85"/>
                  <a:gd name="T50" fmla="*/ 7 w 10"/>
                  <a:gd name="T51" fmla="*/ 37 h 85"/>
                  <a:gd name="T52" fmla="*/ 7 w 10"/>
                  <a:gd name="T53" fmla="*/ 34 h 85"/>
                  <a:gd name="T54" fmla="*/ 7 w 10"/>
                  <a:gd name="T55" fmla="*/ 33 h 85"/>
                  <a:gd name="T56" fmla="*/ 7 w 10"/>
                  <a:gd name="T57" fmla="*/ 30 h 85"/>
                  <a:gd name="T58" fmla="*/ 7 w 10"/>
                  <a:gd name="T59" fmla="*/ 28 h 85"/>
                  <a:gd name="T60" fmla="*/ 9 w 10"/>
                  <a:gd name="T61" fmla="*/ 27 h 85"/>
                  <a:gd name="T62" fmla="*/ 9 w 10"/>
                  <a:gd name="T63" fmla="*/ 24 h 85"/>
                  <a:gd name="T64" fmla="*/ 9 w 10"/>
                  <a:gd name="T65" fmla="*/ 23 h 85"/>
                  <a:gd name="T66" fmla="*/ 9 w 10"/>
                  <a:gd name="T67" fmla="*/ 20 h 85"/>
                  <a:gd name="T68" fmla="*/ 9 w 10"/>
                  <a:gd name="T69" fmla="*/ 19 h 85"/>
                  <a:gd name="T70" fmla="*/ 9 w 10"/>
                  <a:gd name="T71" fmla="*/ 16 h 85"/>
                  <a:gd name="T72" fmla="*/ 9 w 10"/>
                  <a:gd name="T73" fmla="*/ 15 h 85"/>
                  <a:gd name="T74" fmla="*/ 10 w 10"/>
                  <a:gd name="T75" fmla="*/ 13 h 85"/>
                  <a:gd name="T76" fmla="*/ 10 w 10"/>
                  <a:gd name="T77" fmla="*/ 11 h 85"/>
                  <a:gd name="T78" fmla="*/ 10 w 10"/>
                  <a:gd name="T79" fmla="*/ 9 h 85"/>
                  <a:gd name="T80" fmla="*/ 10 w 10"/>
                  <a:gd name="T81" fmla="*/ 6 h 85"/>
                  <a:gd name="T82" fmla="*/ 10 w 10"/>
                  <a:gd name="T83" fmla="*/ 5 h 85"/>
                  <a:gd name="T84" fmla="*/ 10 w 10"/>
                  <a:gd name="T85" fmla="*/ 4 h 85"/>
                  <a:gd name="T86" fmla="*/ 10 w 10"/>
                  <a:gd name="T87" fmla="*/ 1 h 85"/>
                  <a:gd name="T88" fmla="*/ 10 w 10"/>
                  <a:gd name="T89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0" h="85">
                    <a:moveTo>
                      <a:pt x="0" y="85"/>
                    </a:moveTo>
                    <a:lnTo>
                      <a:pt x="2" y="82"/>
                    </a:lnTo>
                    <a:lnTo>
                      <a:pt x="2" y="81"/>
                    </a:lnTo>
                    <a:lnTo>
                      <a:pt x="2" y="78"/>
                    </a:lnTo>
                    <a:lnTo>
                      <a:pt x="2" y="77"/>
                    </a:lnTo>
                    <a:lnTo>
                      <a:pt x="2" y="75"/>
                    </a:lnTo>
                    <a:lnTo>
                      <a:pt x="3" y="72"/>
                    </a:lnTo>
                    <a:lnTo>
                      <a:pt x="3" y="71"/>
                    </a:lnTo>
                    <a:lnTo>
                      <a:pt x="3" y="68"/>
                    </a:lnTo>
                    <a:lnTo>
                      <a:pt x="3" y="67"/>
                    </a:lnTo>
                    <a:lnTo>
                      <a:pt x="3" y="66"/>
                    </a:lnTo>
                    <a:lnTo>
                      <a:pt x="3" y="63"/>
                    </a:lnTo>
                    <a:lnTo>
                      <a:pt x="5" y="61"/>
                    </a:lnTo>
                    <a:lnTo>
                      <a:pt x="5" y="59"/>
                    </a:lnTo>
                    <a:lnTo>
                      <a:pt x="5" y="57"/>
                    </a:lnTo>
                    <a:lnTo>
                      <a:pt x="5" y="56"/>
                    </a:lnTo>
                    <a:lnTo>
                      <a:pt x="5" y="53"/>
                    </a:lnTo>
                    <a:lnTo>
                      <a:pt x="6" y="52"/>
                    </a:lnTo>
                    <a:lnTo>
                      <a:pt x="6" y="49"/>
                    </a:lnTo>
                    <a:lnTo>
                      <a:pt x="6" y="48"/>
                    </a:lnTo>
                    <a:lnTo>
                      <a:pt x="6" y="46"/>
                    </a:lnTo>
                    <a:lnTo>
                      <a:pt x="6" y="44"/>
                    </a:lnTo>
                    <a:lnTo>
                      <a:pt x="6" y="42"/>
                    </a:lnTo>
                    <a:lnTo>
                      <a:pt x="7" y="39"/>
                    </a:lnTo>
                    <a:lnTo>
                      <a:pt x="7" y="38"/>
                    </a:lnTo>
                    <a:lnTo>
                      <a:pt x="7" y="37"/>
                    </a:lnTo>
                    <a:lnTo>
                      <a:pt x="7" y="34"/>
                    </a:lnTo>
                    <a:lnTo>
                      <a:pt x="7" y="33"/>
                    </a:lnTo>
                    <a:lnTo>
                      <a:pt x="7" y="30"/>
                    </a:lnTo>
                    <a:lnTo>
                      <a:pt x="7" y="28"/>
                    </a:lnTo>
                    <a:lnTo>
                      <a:pt x="9" y="27"/>
                    </a:lnTo>
                    <a:lnTo>
                      <a:pt x="9" y="24"/>
                    </a:lnTo>
                    <a:lnTo>
                      <a:pt x="9" y="23"/>
                    </a:lnTo>
                    <a:lnTo>
                      <a:pt x="9" y="20"/>
                    </a:lnTo>
                    <a:lnTo>
                      <a:pt x="9" y="19"/>
                    </a:lnTo>
                    <a:lnTo>
                      <a:pt x="9" y="16"/>
                    </a:lnTo>
                    <a:lnTo>
                      <a:pt x="9" y="15"/>
                    </a:lnTo>
                    <a:lnTo>
                      <a:pt x="10" y="13"/>
                    </a:lnTo>
                    <a:lnTo>
                      <a:pt x="10" y="11"/>
                    </a:lnTo>
                    <a:lnTo>
                      <a:pt x="10" y="9"/>
                    </a:lnTo>
                    <a:lnTo>
                      <a:pt x="10" y="6"/>
                    </a:lnTo>
                    <a:lnTo>
                      <a:pt x="10" y="5"/>
                    </a:lnTo>
                    <a:lnTo>
                      <a:pt x="10" y="4"/>
                    </a:lnTo>
                    <a:lnTo>
                      <a:pt x="10" y="1"/>
                    </a:lnTo>
                    <a:lnTo>
                      <a:pt x="1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0" name="Freeform 145"/>
              <p:cNvSpPr>
                <a:spLocks/>
              </p:cNvSpPr>
              <p:nvPr/>
            </p:nvSpPr>
            <p:spPr bwMode="auto">
              <a:xfrm>
                <a:off x="8267700" y="3667126"/>
                <a:ext cx="23813" cy="133350"/>
              </a:xfrm>
              <a:custGeom>
                <a:avLst/>
                <a:gdLst>
                  <a:gd name="T0" fmla="*/ 15 w 15"/>
                  <a:gd name="T1" fmla="*/ 0 h 84"/>
                  <a:gd name="T2" fmla="*/ 15 w 15"/>
                  <a:gd name="T3" fmla="*/ 4 h 84"/>
                  <a:gd name="T4" fmla="*/ 14 w 15"/>
                  <a:gd name="T5" fmla="*/ 8 h 84"/>
                  <a:gd name="T6" fmla="*/ 14 w 15"/>
                  <a:gd name="T7" fmla="*/ 14 h 84"/>
                  <a:gd name="T8" fmla="*/ 13 w 15"/>
                  <a:gd name="T9" fmla="*/ 18 h 84"/>
                  <a:gd name="T10" fmla="*/ 13 w 15"/>
                  <a:gd name="T11" fmla="*/ 23 h 84"/>
                  <a:gd name="T12" fmla="*/ 11 w 15"/>
                  <a:gd name="T13" fmla="*/ 27 h 84"/>
                  <a:gd name="T14" fmla="*/ 11 w 15"/>
                  <a:gd name="T15" fmla="*/ 33 h 84"/>
                  <a:gd name="T16" fmla="*/ 10 w 15"/>
                  <a:gd name="T17" fmla="*/ 37 h 84"/>
                  <a:gd name="T18" fmla="*/ 9 w 15"/>
                  <a:gd name="T19" fmla="*/ 41 h 84"/>
                  <a:gd name="T20" fmla="*/ 9 w 15"/>
                  <a:gd name="T21" fmla="*/ 47 h 84"/>
                  <a:gd name="T22" fmla="*/ 7 w 15"/>
                  <a:gd name="T23" fmla="*/ 51 h 84"/>
                  <a:gd name="T24" fmla="*/ 6 w 15"/>
                  <a:gd name="T25" fmla="*/ 56 h 84"/>
                  <a:gd name="T26" fmla="*/ 6 w 15"/>
                  <a:gd name="T27" fmla="*/ 60 h 84"/>
                  <a:gd name="T28" fmla="*/ 4 w 15"/>
                  <a:gd name="T29" fmla="*/ 64 h 84"/>
                  <a:gd name="T30" fmla="*/ 3 w 15"/>
                  <a:gd name="T31" fmla="*/ 70 h 84"/>
                  <a:gd name="T32" fmla="*/ 3 w 15"/>
                  <a:gd name="T33" fmla="*/ 74 h 84"/>
                  <a:gd name="T34" fmla="*/ 2 w 15"/>
                  <a:gd name="T35" fmla="*/ 80 h 84"/>
                  <a:gd name="T36" fmla="*/ 0 w 15"/>
                  <a:gd name="T3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84">
                    <a:moveTo>
                      <a:pt x="15" y="0"/>
                    </a:moveTo>
                    <a:lnTo>
                      <a:pt x="15" y="4"/>
                    </a:lnTo>
                    <a:lnTo>
                      <a:pt x="14" y="8"/>
                    </a:lnTo>
                    <a:lnTo>
                      <a:pt x="14" y="14"/>
                    </a:lnTo>
                    <a:lnTo>
                      <a:pt x="13" y="18"/>
                    </a:lnTo>
                    <a:lnTo>
                      <a:pt x="13" y="23"/>
                    </a:lnTo>
                    <a:lnTo>
                      <a:pt x="11" y="27"/>
                    </a:lnTo>
                    <a:lnTo>
                      <a:pt x="11" y="33"/>
                    </a:lnTo>
                    <a:lnTo>
                      <a:pt x="10" y="37"/>
                    </a:lnTo>
                    <a:lnTo>
                      <a:pt x="9" y="41"/>
                    </a:lnTo>
                    <a:lnTo>
                      <a:pt x="9" y="47"/>
                    </a:lnTo>
                    <a:lnTo>
                      <a:pt x="7" y="51"/>
                    </a:lnTo>
                    <a:lnTo>
                      <a:pt x="6" y="56"/>
                    </a:lnTo>
                    <a:lnTo>
                      <a:pt x="6" y="60"/>
                    </a:lnTo>
                    <a:lnTo>
                      <a:pt x="4" y="64"/>
                    </a:lnTo>
                    <a:lnTo>
                      <a:pt x="3" y="70"/>
                    </a:lnTo>
                    <a:lnTo>
                      <a:pt x="3" y="74"/>
                    </a:lnTo>
                    <a:lnTo>
                      <a:pt x="2" y="80"/>
                    </a:lnTo>
                    <a:lnTo>
                      <a:pt x="0" y="84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1" name="Line 147"/>
              <p:cNvSpPr>
                <a:spLocks noChangeShapeType="1"/>
              </p:cNvSpPr>
              <p:nvPr/>
            </p:nvSpPr>
            <p:spPr bwMode="auto">
              <a:xfrm>
                <a:off x="8174038" y="3649663"/>
                <a:ext cx="114300" cy="1746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2" name="Freeform 148"/>
              <p:cNvSpPr>
                <a:spLocks/>
              </p:cNvSpPr>
              <p:nvPr/>
            </p:nvSpPr>
            <p:spPr bwMode="auto">
              <a:xfrm>
                <a:off x="8188325" y="3375026"/>
                <a:ext cx="6350" cy="136525"/>
              </a:xfrm>
              <a:custGeom>
                <a:avLst/>
                <a:gdLst>
                  <a:gd name="T0" fmla="*/ 0 w 4"/>
                  <a:gd name="T1" fmla="*/ 86 h 86"/>
                  <a:gd name="T2" fmla="*/ 0 w 4"/>
                  <a:gd name="T3" fmla="*/ 85 h 86"/>
                  <a:gd name="T4" fmla="*/ 0 w 4"/>
                  <a:gd name="T5" fmla="*/ 84 h 86"/>
                  <a:gd name="T6" fmla="*/ 0 w 4"/>
                  <a:gd name="T7" fmla="*/ 82 h 86"/>
                  <a:gd name="T8" fmla="*/ 0 w 4"/>
                  <a:gd name="T9" fmla="*/ 79 h 86"/>
                  <a:gd name="T10" fmla="*/ 0 w 4"/>
                  <a:gd name="T11" fmla="*/ 78 h 86"/>
                  <a:gd name="T12" fmla="*/ 0 w 4"/>
                  <a:gd name="T13" fmla="*/ 77 h 86"/>
                  <a:gd name="T14" fmla="*/ 0 w 4"/>
                  <a:gd name="T15" fmla="*/ 75 h 86"/>
                  <a:gd name="T16" fmla="*/ 0 w 4"/>
                  <a:gd name="T17" fmla="*/ 74 h 86"/>
                  <a:gd name="T18" fmla="*/ 1 w 4"/>
                  <a:gd name="T19" fmla="*/ 73 h 86"/>
                  <a:gd name="T20" fmla="*/ 1 w 4"/>
                  <a:gd name="T21" fmla="*/ 71 h 86"/>
                  <a:gd name="T22" fmla="*/ 1 w 4"/>
                  <a:gd name="T23" fmla="*/ 70 h 86"/>
                  <a:gd name="T24" fmla="*/ 1 w 4"/>
                  <a:gd name="T25" fmla="*/ 68 h 86"/>
                  <a:gd name="T26" fmla="*/ 1 w 4"/>
                  <a:gd name="T27" fmla="*/ 66 h 86"/>
                  <a:gd name="T28" fmla="*/ 1 w 4"/>
                  <a:gd name="T29" fmla="*/ 64 h 86"/>
                  <a:gd name="T30" fmla="*/ 1 w 4"/>
                  <a:gd name="T31" fmla="*/ 63 h 86"/>
                  <a:gd name="T32" fmla="*/ 1 w 4"/>
                  <a:gd name="T33" fmla="*/ 62 h 86"/>
                  <a:gd name="T34" fmla="*/ 1 w 4"/>
                  <a:gd name="T35" fmla="*/ 60 h 86"/>
                  <a:gd name="T36" fmla="*/ 1 w 4"/>
                  <a:gd name="T37" fmla="*/ 59 h 86"/>
                  <a:gd name="T38" fmla="*/ 1 w 4"/>
                  <a:gd name="T39" fmla="*/ 57 h 86"/>
                  <a:gd name="T40" fmla="*/ 1 w 4"/>
                  <a:gd name="T41" fmla="*/ 56 h 86"/>
                  <a:gd name="T42" fmla="*/ 1 w 4"/>
                  <a:gd name="T43" fmla="*/ 55 h 86"/>
                  <a:gd name="T44" fmla="*/ 1 w 4"/>
                  <a:gd name="T45" fmla="*/ 53 h 86"/>
                  <a:gd name="T46" fmla="*/ 1 w 4"/>
                  <a:gd name="T47" fmla="*/ 51 h 86"/>
                  <a:gd name="T48" fmla="*/ 2 w 4"/>
                  <a:gd name="T49" fmla="*/ 49 h 86"/>
                  <a:gd name="T50" fmla="*/ 2 w 4"/>
                  <a:gd name="T51" fmla="*/ 48 h 86"/>
                  <a:gd name="T52" fmla="*/ 2 w 4"/>
                  <a:gd name="T53" fmla="*/ 46 h 86"/>
                  <a:gd name="T54" fmla="*/ 2 w 4"/>
                  <a:gd name="T55" fmla="*/ 45 h 86"/>
                  <a:gd name="T56" fmla="*/ 2 w 4"/>
                  <a:gd name="T57" fmla="*/ 44 h 86"/>
                  <a:gd name="T58" fmla="*/ 2 w 4"/>
                  <a:gd name="T59" fmla="*/ 42 h 86"/>
                  <a:gd name="T60" fmla="*/ 2 w 4"/>
                  <a:gd name="T61" fmla="*/ 41 h 86"/>
                  <a:gd name="T62" fmla="*/ 2 w 4"/>
                  <a:gd name="T63" fmla="*/ 40 h 86"/>
                  <a:gd name="T64" fmla="*/ 2 w 4"/>
                  <a:gd name="T65" fmla="*/ 37 h 86"/>
                  <a:gd name="T66" fmla="*/ 2 w 4"/>
                  <a:gd name="T67" fmla="*/ 35 h 86"/>
                  <a:gd name="T68" fmla="*/ 2 w 4"/>
                  <a:gd name="T69" fmla="*/ 34 h 86"/>
                  <a:gd name="T70" fmla="*/ 2 w 4"/>
                  <a:gd name="T71" fmla="*/ 33 h 86"/>
                  <a:gd name="T72" fmla="*/ 2 w 4"/>
                  <a:gd name="T73" fmla="*/ 31 h 86"/>
                  <a:gd name="T74" fmla="*/ 2 w 4"/>
                  <a:gd name="T75" fmla="*/ 30 h 86"/>
                  <a:gd name="T76" fmla="*/ 2 w 4"/>
                  <a:gd name="T77" fmla="*/ 29 h 86"/>
                  <a:gd name="T78" fmla="*/ 2 w 4"/>
                  <a:gd name="T79" fmla="*/ 27 h 86"/>
                  <a:gd name="T80" fmla="*/ 2 w 4"/>
                  <a:gd name="T81" fmla="*/ 26 h 86"/>
                  <a:gd name="T82" fmla="*/ 2 w 4"/>
                  <a:gd name="T83" fmla="*/ 24 h 86"/>
                  <a:gd name="T84" fmla="*/ 2 w 4"/>
                  <a:gd name="T85" fmla="*/ 22 h 86"/>
                  <a:gd name="T86" fmla="*/ 2 w 4"/>
                  <a:gd name="T87" fmla="*/ 20 h 86"/>
                  <a:gd name="T88" fmla="*/ 2 w 4"/>
                  <a:gd name="T89" fmla="*/ 19 h 86"/>
                  <a:gd name="T90" fmla="*/ 4 w 4"/>
                  <a:gd name="T91" fmla="*/ 18 h 86"/>
                  <a:gd name="T92" fmla="*/ 4 w 4"/>
                  <a:gd name="T93" fmla="*/ 16 h 86"/>
                  <a:gd name="T94" fmla="*/ 4 w 4"/>
                  <a:gd name="T95" fmla="*/ 15 h 86"/>
                  <a:gd name="T96" fmla="*/ 4 w 4"/>
                  <a:gd name="T97" fmla="*/ 13 h 86"/>
                  <a:gd name="T98" fmla="*/ 4 w 4"/>
                  <a:gd name="T99" fmla="*/ 12 h 86"/>
                  <a:gd name="T100" fmla="*/ 4 w 4"/>
                  <a:gd name="T101" fmla="*/ 11 h 86"/>
                  <a:gd name="T102" fmla="*/ 4 w 4"/>
                  <a:gd name="T103" fmla="*/ 8 h 86"/>
                  <a:gd name="T104" fmla="*/ 4 w 4"/>
                  <a:gd name="T105" fmla="*/ 7 h 86"/>
                  <a:gd name="T106" fmla="*/ 4 w 4"/>
                  <a:gd name="T107" fmla="*/ 5 h 86"/>
                  <a:gd name="T108" fmla="*/ 4 w 4"/>
                  <a:gd name="T109" fmla="*/ 4 h 86"/>
                  <a:gd name="T110" fmla="*/ 4 w 4"/>
                  <a:gd name="T111" fmla="*/ 2 h 86"/>
                  <a:gd name="T112" fmla="*/ 4 w 4"/>
                  <a:gd name="T113" fmla="*/ 1 h 86"/>
                  <a:gd name="T114" fmla="*/ 4 w 4"/>
                  <a:gd name="T115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</a:cxnLst>
                <a:rect l="0" t="0" r="r" b="b"/>
                <a:pathLst>
                  <a:path w="4" h="86">
                    <a:moveTo>
                      <a:pt x="0" y="86"/>
                    </a:moveTo>
                    <a:lnTo>
                      <a:pt x="0" y="85"/>
                    </a:lnTo>
                    <a:lnTo>
                      <a:pt x="0" y="84"/>
                    </a:lnTo>
                    <a:lnTo>
                      <a:pt x="0" y="82"/>
                    </a:lnTo>
                    <a:lnTo>
                      <a:pt x="0" y="79"/>
                    </a:lnTo>
                    <a:lnTo>
                      <a:pt x="0" y="78"/>
                    </a:lnTo>
                    <a:lnTo>
                      <a:pt x="0" y="77"/>
                    </a:lnTo>
                    <a:lnTo>
                      <a:pt x="0" y="75"/>
                    </a:lnTo>
                    <a:lnTo>
                      <a:pt x="0" y="74"/>
                    </a:lnTo>
                    <a:lnTo>
                      <a:pt x="1" y="73"/>
                    </a:lnTo>
                    <a:lnTo>
                      <a:pt x="1" y="71"/>
                    </a:lnTo>
                    <a:lnTo>
                      <a:pt x="1" y="70"/>
                    </a:lnTo>
                    <a:lnTo>
                      <a:pt x="1" y="68"/>
                    </a:lnTo>
                    <a:lnTo>
                      <a:pt x="1" y="66"/>
                    </a:lnTo>
                    <a:lnTo>
                      <a:pt x="1" y="64"/>
                    </a:lnTo>
                    <a:lnTo>
                      <a:pt x="1" y="63"/>
                    </a:lnTo>
                    <a:lnTo>
                      <a:pt x="1" y="62"/>
                    </a:lnTo>
                    <a:lnTo>
                      <a:pt x="1" y="60"/>
                    </a:lnTo>
                    <a:lnTo>
                      <a:pt x="1" y="59"/>
                    </a:lnTo>
                    <a:lnTo>
                      <a:pt x="1" y="57"/>
                    </a:lnTo>
                    <a:lnTo>
                      <a:pt x="1" y="56"/>
                    </a:lnTo>
                    <a:lnTo>
                      <a:pt x="1" y="55"/>
                    </a:lnTo>
                    <a:lnTo>
                      <a:pt x="1" y="53"/>
                    </a:lnTo>
                    <a:lnTo>
                      <a:pt x="1" y="51"/>
                    </a:lnTo>
                    <a:lnTo>
                      <a:pt x="2" y="49"/>
                    </a:lnTo>
                    <a:lnTo>
                      <a:pt x="2" y="48"/>
                    </a:lnTo>
                    <a:lnTo>
                      <a:pt x="2" y="46"/>
                    </a:lnTo>
                    <a:lnTo>
                      <a:pt x="2" y="45"/>
                    </a:lnTo>
                    <a:lnTo>
                      <a:pt x="2" y="44"/>
                    </a:lnTo>
                    <a:lnTo>
                      <a:pt x="2" y="42"/>
                    </a:lnTo>
                    <a:lnTo>
                      <a:pt x="2" y="41"/>
                    </a:lnTo>
                    <a:lnTo>
                      <a:pt x="2" y="40"/>
                    </a:lnTo>
                    <a:lnTo>
                      <a:pt x="2" y="37"/>
                    </a:lnTo>
                    <a:lnTo>
                      <a:pt x="2" y="35"/>
                    </a:lnTo>
                    <a:lnTo>
                      <a:pt x="2" y="34"/>
                    </a:lnTo>
                    <a:lnTo>
                      <a:pt x="2" y="33"/>
                    </a:lnTo>
                    <a:lnTo>
                      <a:pt x="2" y="31"/>
                    </a:lnTo>
                    <a:lnTo>
                      <a:pt x="2" y="30"/>
                    </a:lnTo>
                    <a:lnTo>
                      <a:pt x="2" y="29"/>
                    </a:lnTo>
                    <a:lnTo>
                      <a:pt x="2" y="27"/>
                    </a:lnTo>
                    <a:lnTo>
                      <a:pt x="2" y="26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2" y="19"/>
                    </a:lnTo>
                    <a:lnTo>
                      <a:pt x="4" y="18"/>
                    </a:lnTo>
                    <a:lnTo>
                      <a:pt x="4" y="16"/>
                    </a:lnTo>
                    <a:lnTo>
                      <a:pt x="4" y="15"/>
                    </a:lnTo>
                    <a:lnTo>
                      <a:pt x="4" y="13"/>
                    </a:lnTo>
                    <a:lnTo>
                      <a:pt x="4" y="12"/>
                    </a:lnTo>
                    <a:lnTo>
                      <a:pt x="4" y="11"/>
                    </a:lnTo>
                    <a:lnTo>
                      <a:pt x="4" y="8"/>
                    </a:lnTo>
                    <a:lnTo>
                      <a:pt x="4" y="7"/>
                    </a:lnTo>
                    <a:lnTo>
                      <a:pt x="4" y="5"/>
                    </a:lnTo>
                    <a:lnTo>
                      <a:pt x="4" y="4"/>
                    </a:lnTo>
                    <a:lnTo>
                      <a:pt x="4" y="2"/>
                    </a:lnTo>
                    <a:lnTo>
                      <a:pt x="4" y="1"/>
                    </a:lnTo>
                    <a:lnTo>
                      <a:pt x="4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3" name="Freeform 149"/>
              <p:cNvSpPr>
                <a:spLocks/>
              </p:cNvSpPr>
              <p:nvPr/>
            </p:nvSpPr>
            <p:spPr bwMode="auto">
              <a:xfrm>
                <a:off x="8172450" y="3511551"/>
                <a:ext cx="15875" cy="134938"/>
              </a:xfrm>
              <a:custGeom>
                <a:avLst/>
                <a:gdLst>
                  <a:gd name="T0" fmla="*/ 10 w 10"/>
                  <a:gd name="T1" fmla="*/ 0 h 85"/>
                  <a:gd name="T2" fmla="*/ 8 w 10"/>
                  <a:gd name="T3" fmla="*/ 6 h 85"/>
                  <a:gd name="T4" fmla="*/ 8 w 10"/>
                  <a:gd name="T5" fmla="*/ 10 h 85"/>
                  <a:gd name="T6" fmla="*/ 8 w 10"/>
                  <a:gd name="T7" fmla="*/ 15 h 85"/>
                  <a:gd name="T8" fmla="*/ 7 w 10"/>
                  <a:gd name="T9" fmla="*/ 21 h 85"/>
                  <a:gd name="T10" fmla="*/ 7 w 10"/>
                  <a:gd name="T11" fmla="*/ 25 h 85"/>
                  <a:gd name="T12" fmla="*/ 7 w 10"/>
                  <a:gd name="T13" fmla="*/ 30 h 85"/>
                  <a:gd name="T14" fmla="*/ 5 w 10"/>
                  <a:gd name="T15" fmla="*/ 36 h 85"/>
                  <a:gd name="T16" fmla="*/ 5 w 10"/>
                  <a:gd name="T17" fmla="*/ 40 h 85"/>
                  <a:gd name="T18" fmla="*/ 5 w 10"/>
                  <a:gd name="T19" fmla="*/ 46 h 85"/>
                  <a:gd name="T20" fmla="*/ 4 w 10"/>
                  <a:gd name="T21" fmla="*/ 51 h 85"/>
                  <a:gd name="T22" fmla="*/ 4 w 10"/>
                  <a:gd name="T23" fmla="*/ 55 h 85"/>
                  <a:gd name="T24" fmla="*/ 3 w 10"/>
                  <a:gd name="T25" fmla="*/ 61 h 85"/>
                  <a:gd name="T26" fmla="*/ 3 w 10"/>
                  <a:gd name="T27" fmla="*/ 66 h 85"/>
                  <a:gd name="T28" fmla="*/ 1 w 10"/>
                  <a:gd name="T29" fmla="*/ 70 h 85"/>
                  <a:gd name="T30" fmla="*/ 1 w 10"/>
                  <a:gd name="T31" fmla="*/ 76 h 85"/>
                  <a:gd name="T32" fmla="*/ 0 w 10"/>
                  <a:gd name="T33" fmla="*/ 81 h 85"/>
                  <a:gd name="T34" fmla="*/ 0 w 10"/>
                  <a:gd name="T35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0" h="85">
                    <a:moveTo>
                      <a:pt x="10" y="0"/>
                    </a:moveTo>
                    <a:lnTo>
                      <a:pt x="8" y="6"/>
                    </a:lnTo>
                    <a:lnTo>
                      <a:pt x="8" y="10"/>
                    </a:lnTo>
                    <a:lnTo>
                      <a:pt x="8" y="15"/>
                    </a:lnTo>
                    <a:lnTo>
                      <a:pt x="7" y="21"/>
                    </a:lnTo>
                    <a:lnTo>
                      <a:pt x="7" y="25"/>
                    </a:lnTo>
                    <a:lnTo>
                      <a:pt x="7" y="30"/>
                    </a:lnTo>
                    <a:lnTo>
                      <a:pt x="5" y="36"/>
                    </a:lnTo>
                    <a:lnTo>
                      <a:pt x="5" y="40"/>
                    </a:lnTo>
                    <a:lnTo>
                      <a:pt x="5" y="46"/>
                    </a:lnTo>
                    <a:lnTo>
                      <a:pt x="4" y="51"/>
                    </a:lnTo>
                    <a:lnTo>
                      <a:pt x="4" y="55"/>
                    </a:lnTo>
                    <a:lnTo>
                      <a:pt x="3" y="61"/>
                    </a:lnTo>
                    <a:lnTo>
                      <a:pt x="3" y="66"/>
                    </a:lnTo>
                    <a:lnTo>
                      <a:pt x="1" y="70"/>
                    </a:lnTo>
                    <a:lnTo>
                      <a:pt x="1" y="76"/>
                    </a:lnTo>
                    <a:lnTo>
                      <a:pt x="0" y="81"/>
                    </a:lnTo>
                    <a:lnTo>
                      <a:pt x="0" y="85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4" name="Line 151"/>
              <p:cNvSpPr>
                <a:spLocks noChangeShapeType="1"/>
              </p:cNvSpPr>
              <p:nvPr/>
            </p:nvSpPr>
            <p:spPr bwMode="auto">
              <a:xfrm>
                <a:off x="8069263" y="3503613"/>
                <a:ext cx="114300" cy="79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5" name="Freeform 152"/>
              <p:cNvSpPr>
                <a:spLocks/>
              </p:cNvSpPr>
              <p:nvPr/>
            </p:nvSpPr>
            <p:spPr bwMode="auto">
              <a:xfrm>
                <a:off x="8058150" y="3113088"/>
                <a:ext cx="14288" cy="193675"/>
              </a:xfrm>
              <a:custGeom>
                <a:avLst/>
                <a:gdLst>
                  <a:gd name="T0" fmla="*/ 9 w 9"/>
                  <a:gd name="T1" fmla="*/ 122 h 122"/>
                  <a:gd name="T2" fmla="*/ 9 w 9"/>
                  <a:gd name="T3" fmla="*/ 118 h 122"/>
                  <a:gd name="T4" fmla="*/ 7 w 9"/>
                  <a:gd name="T5" fmla="*/ 112 h 122"/>
                  <a:gd name="T6" fmla="*/ 7 w 9"/>
                  <a:gd name="T7" fmla="*/ 108 h 122"/>
                  <a:gd name="T8" fmla="*/ 7 w 9"/>
                  <a:gd name="T9" fmla="*/ 103 h 122"/>
                  <a:gd name="T10" fmla="*/ 7 w 9"/>
                  <a:gd name="T11" fmla="*/ 99 h 122"/>
                  <a:gd name="T12" fmla="*/ 7 w 9"/>
                  <a:gd name="T13" fmla="*/ 95 h 122"/>
                  <a:gd name="T14" fmla="*/ 7 w 9"/>
                  <a:gd name="T15" fmla="*/ 89 h 122"/>
                  <a:gd name="T16" fmla="*/ 7 w 9"/>
                  <a:gd name="T17" fmla="*/ 85 h 122"/>
                  <a:gd name="T18" fmla="*/ 7 w 9"/>
                  <a:gd name="T19" fmla="*/ 80 h 122"/>
                  <a:gd name="T20" fmla="*/ 6 w 9"/>
                  <a:gd name="T21" fmla="*/ 75 h 122"/>
                  <a:gd name="T22" fmla="*/ 6 w 9"/>
                  <a:gd name="T23" fmla="*/ 71 h 122"/>
                  <a:gd name="T24" fmla="*/ 6 w 9"/>
                  <a:gd name="T25" fmla="*/ 66 h 122"/>
                  <a:gd name="T26" fmla="*/ 6 w 9"/>
                  <a:gd name="T27" fmla="*/ 62 h 122"/>
                  <a:gd name="T28" fmla="*/ 6 w 9"/>
                  <a:gd name="T29" fmla="*/ 56 h 122"/>
                  <a:gd name="T30" fmla="*/ 5 w 9"/>
                  <a:gd name="T31" fmla="*/ 52 h 122"/>
                  <a:gd name="T32" fmla="*/ 5 w 9"/>
                  <a:gd name="T33" fmla="*/ 47 h 122"/>
                  <a:gd name="T34" fmla="*/ 5 w 9"/>
                  <a:gd name="T35" fmla="*/ 42 h 122"/>
                  <a:gd name="T36" fmla="*/ 5 w 9"/>
                  <a:gd name="T37" fmla="*/ 38 h 122"/>
                  <a:gd name="T38" fmla="*/ 3 w 9"/>
                  <a:gd name="T39" fmla="*/ 33 h 122"/>
                  <a:gd name="T40" fmla="*/ 3 w 9"/>
                  <a:gd name="T41" fmla="*/ 29 h 122"/>
                  <a:gd name="T42" fmla="*/ 3 w 9"/>
                  <a:gd name="T43" fmla="*/ 23 h 122"/>
                  <a:gd name="T44" fmla="*/ 2 w 9"/>
                  <a:gd name="T45" fmla="*/ 19 h 122"/>
                  <a:gd name="T46" fmla="*/ 2 w 9"/>
                  <a:gd name="T47" fmla="*/ 15 h 122"/>
                  <a:gd name="T48" fmla="*/ 2 w 9"/>
                  <a:gd name="T49" fmla="*/ 9 h 122"/>
                  <a:gd name="T50" fmla="*/ 0 w 9"/>
                  <a:gd name="T51" fmla="*/ 5 h 122"/>
                  <a:gd name="T52" fmla="*/ 0 w 9"/>
                  <a:gd name="T53" fmla="*/ 0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" h="122">
                    <a:moveTo>
                      <a:pt x="9" y="122"/>
                    </a:moveTo>
                    <a:lnTo>
                      <a:pt x="9" y="118"/>
                    </a:lnTo>
                    <a:lnTo>
                      <a:pt x="7" y="112"/>
                    </a:lnTo>
                    <a:lnTo>
                      <a:pt x="7" y="108"/>
                    </a:lnTo>
                    <a:lnTo>
                      <a:pt x="7" y="103"/>
                    </a:lnTo>
                    <a:lnTo>
                      <a:pt x="7" y="99"/>
                    </a:lnTo>
                    <a:lnTo>
                      <a:pt x="7" y="95"/>
                    </a:lnTo>
                    <a:lnTo>
                      <a:pt x="7" y="89"/>
                    </a:lnTo>
                    <a:lnTo>
                      <a:pt x="7" y="85"/>
                    </a:lnTo>
                    <a:lnTo>
                      <a:pt x="7" y="80"/>
                    </a:lnTo>
                    <a:lnTo>
                      <a:pt x="6" y="75"/>
                    </a:lnTo>
                    <a:lnTo>
                      <a:pt x="6" y="71"/>
                    </a:lnTo>
                    <a:lnTo>
                      <a:pt x="6" y="66"/>
                    </a:lnTo>
                    <a:lnTo>
                      <a:pt x="6" y="62"/>
                    </a:lnTo>
                    <a:lnTo>
                      <a:pt x="6" y="56"/>
                    </a:lnTo>
                    <a:lnTo>
                      <a:pt x="5" y="52"/>
                    </a:lnTo>
                    <a:lnTo>
                      <a:pt x="5" y="47"/>
                    </a:lnTo>
                    <a:lnTo>
                      <a:pt x="5" y="42"/>
                    </a:lnTo>
                    <a:lnTo>
                      <a:pt x="5" y="38"/>
                    </a:lnTo>
                    <a:lnTo>
                      <a:pt x="3" y="33"/>
                    </a:lnTo>
                    <a:lnTo>
                      <a:pt x="3" y="29"/>
                    </a:lnTo>
                    <a:lnTo>
                      <a:pt x="3" y="23"/>
                    </a:lnTo>
                    <a:lnTo>
                      <a:pt x="2" y="19"/>
                    </a:lnTo>
                    <a:lnTo>
                      <a:pt x="2" y="15"/>
                    </a:lnTo>
                    <a:lnTo>
                      <a:pt x="2" y="9"/>
                    </a:lnTo>
                    <a:lnTo>
                      <a:pt x="0" y="5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6" name="Freeform 153"/>
              <p:cNvSpPr>
                <a:spLocks/>
              </p:cNvSpPr>
              <p:nvPr/>
            </p:nvSpPr>
            <p:spPr bwMode="auto">
              <a:xfrm>
                <a:off x="8066088" y="3306763"/>
                <a:ext cx="6350" cy="193675"/>
              </a:xfrm>
              <a:custGeom>
                <a:avLst/>
                <a:gdLst>
                  <a:gd name="T0" fmla="*/ 4 w 4"/>
                  <a:gd name="T1" fmla="*/ 0 h 122"/>
                  <a:gd name="T2" fmla="*/ 4 w 4"/>
                  <a:gd name="T3" fmla="*/ 6 h 122"/>
                  <a:gd name="T4" fmla="*/ 4 w 4"/>
                  <a:gd name="T5" fmla="*/ 11 h 122"/>
                  <a:gd name="T6" fmla="*/ 4 w 4"/>
                  <a:gd name="T7" fmla="*/ 17 h 122"/>
                  <a:gd name="T8" fmla="*/ 4 w 4"/>
                  <a:gd name="T9" fmla="*/ 22 h 122"/>
                  <a:gd name="T10" fmla="*/ 4 w 4"/>
                  <a:gd name="T11" fmla="*/ 28 h 122"/>
                  <a:gd name="T12" fmla="*/ 4 w 4"/>
                  <a:gd name="T13" fmla="*/ 32 h 122"/>
                  <a:gd name="T14" fmla="*/ 4 w 4"/>
                  <a:gd name="T15" fmla="*/ 37 h 122"/>
                  <a:gd name="T16" fmla="*/ 4 w 4"/>
                  <a:gd name="T17" fmla="*/ 43 h 122"/>
                  <a:gd name="T18" fmla="*/ 2 w 4"/>
                  <a:gd name="T19" fmla="*/ 48 h 122"/>
                  <a:gd name="T20" fmla="*/ 2 w 4"/>
                  <a:gd name="T21" fmla="*/ 54 h 122"/>
                  <a:gd name="T22" fmla="*/ 2 w 4"/>
                  <a:gd name="T23" fmla="*/ 59 h 122"/>
                  <a:gd name="T24" fmla="*/ 2 w 4"/>
                  <a:gd name="T25" fmla="*/ 65 h 122"/>
                  <a:gd name="T26" fmla="*/ 2 w 4"/>
                  <a:gd name="T27" fmla="*/ 70 h 122"/>
                  <a:gd name="T28" fmla="*/ 2 w 4"/>
                  <a:gd name="T29" fmla="*/ 74 h 122"/>
                  <a:gd name="T30" fmla="*/ 2 w 4"/>
                  <a:gd name="T31" fmla="*/ 80 h 122"/>
                  <a:gd name="T32" fmla="*/ 1 w 4"/>
                  <a:gd name="T33" fmla="*/ 85 h 122"/>
                  <a:gd name="T34" fmla="*/ 1 w 4"/>
                  <a:gd name="T35" fmla="*/ 91 h 122"/>
                  <a:gd name="T36" fmla="*/ 1 w 4"/>
                  <a:gd name="T37" fmla="*/ 96 h 122"/>
                  <a:gd name="T38" fmla="*/ 1 w 4"/>
                  <a:gd name="T39" fmla="*/ 102 h 122"/>
                  <a:gd name="T40" fmla="*/ 1 w 4"/>
                  <a:gd name="T41" fmla="*/ 107 h 122"/>
                  <a:gd name="T42" fmla="*/ 0 w 4"/>
                  <a:gd name="T43" fmla="*/ 113 h 122"/>
                  <a:gd name="T44" fmla="*/ 0 w 4"/>
                  <a:gd name="T45" fmla="*/ 117 h 122"/>
                  <a:gd name="T46" fmla="*/ 0 w 4"/>
                  <a:gd name="T47" fmla="*/ 122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4" h="122">
                    <a:moveTo>
                      <a:pt x="4" y="0"/>
                    </a:moveTo>
                    <a:lnTo>
                      <a:pt x="4" y="6"/>
                    </a:lnTo>
                    <a:lnTo>
                      <a:pt x="4" y="11"/>
                    </a:lnTo>
                    <a:lnTo>
                      <a:pt x="4" y="17"/>
                    </a:lnTo>
                    <a:lnTo>
                      <a:pt x="4" y="22"/>
                    </a:lnTo>
                    <a:lnTo>
                      <a:pt x="4" y="28"/>
                    </a:lnTo>
                    <a:lnTo>
                      <a:pt x="4" y="32"/>
                    </a:lnTo>
                    <a:lnTo>
                      <a:pt x="4" y="37"/>
                    </a:lnTo>
                    <a:lnTo>
                      <a:pt x="4" y="43"/>
                    </a:lnTo>
                    <a:lnTo>
                      <a:pt x="2" y="48"/>
                    </a:lnTo>
                    <a:lnTo>
                      <a:pt x="2" y="54"/>
                    </a:lnTo>
                    <a:lnTo>
                      <a:pt x="2" y="59"/>
                    </a:lnTo>
                    <a:lnTo>
                      <a:pt x="2" y="65"/>
                    </a:lnTo>
                    <a:lnTo>
                      <a:pt x="2" y="70"/>
                    </a:lnTo>
                    <a:lnTo>
                      <a:pt x="2" y="74"/>
                    </a:lnTo>
                    <a:lnTo>
                      <a:pt x="2" y="80"/>
                    </a:lnTo>
                    <a:lnTo>
                      <a:pt x="1" y="85"/>
                    </a:lnTo>
                    <a:lnTo>
                      <a:pt x="1" y="91"/>
                    </a:lnTo>
                    <a:lnTo>
                      <a:pt x="1" y="96"/>
                    </a:lnTo>
                    <a:lnTo>
                      <a:pt x="1" y="102"/>
                    </a:lnTo>
                    <a:lnTo>
                      <a:pt x="1" y="107"/>
                    </a:lnTo>
                    <a:lnTo>
                      <a:pt x="0" y="113"/>
                    </a:lnTo>
                    <a:lnTo>
                      <a:pt x="0" y="117"/>
                    </a:lnTo>
                    <a:lnTo>
                      <a:pt x="0" y="122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7" name="Line 155"/>
              <p:cNvSpPr>
                <a:spLocks noChangeShapeType="1"/>
              </p:cNvSpPr>
              <p:nvPr/>
            </p:nvSpPr>
            <p:spPr bwMode="auto">
              <a:xfrm flipV="1">
                <a:off x="7954963" y="3306763"/>
                <a:ext cx="112713" cy="158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8" name="Freeform 156"/>
              <p:cNvSpPr>
                <a:spLocks/>
              </p:cNvSpPr>
              <p:nvPr/>
            </p:nvSpPr>
            <p:spPr bwMode="auto">
              <a:xfrm>
                <a:off x="7775575" y="2552701"/>
                <a:ext cx="127000" cy="368300"/>
              </a:xfrm>
              <a:custGeom>
                <a:avLst/>
                <a:gdLst>
                  <a:gd name="T0" fmla="*/ 78 w 80"/>
                  <a:gd name="T1" fmla="*/ 229 h 232"/>
                  <a:gd name="T2" fmla="*/ 77 w 80"/>
                  <a:gd name="T3" fmla="*/ 221 h 232"/>
                  <a:gd name="T4" fmla="*/ 75 w 80"/>
                  <a:gd name="T5" fmla="*/ 214 h 232"/>
                  <a:gd name="T6" fmla="*/ 73 w 80"/>
                  <a:gd name="T7" fmla="*/ 207 h 232"/>
                  <a:gd name="T8" fmla="*/ 71 w 80"/>
                  <a:gd name="T9" fmla="*/ 199 h 232"/>
                  <a:gd name="T10" fmla="*/ 70 w 80"/>
                  <a:gd name="T11" fmla="*/ 192 h 232"/>
                  <a:gd name="T12" fmla="*/ 67 w 80"/>
                  <a:gd name="T13" fmla="*/ 185 h 232"/>
                  <a:gd name="T14" fmla="*/ 66 w 80"/>
                  <a:gd name="T15" fmla="*/ 178 h 232"/>
                  <a:gd name="T16" fmla="*/ 63 w 80"/>
                  <a:gd name="T17" fmla="*/ 170 h 232"/>
                  <a:gd name="T18" fmla="*/ 62 w 80"/>
                  <a:gd name="T19" fmla="*/ 163 h 232"/>
                  <a:gd name="T20" fmla="*/ 59 w 80"/>
                  <a:gd name="T21" fmla="*/ 156 h 232"/>
                  <a:gd name="T22" fmla="*/ 58 w 80"/>
                  <a:gd name="T23" fmla="*/ 149 h 232"/>
                  <a:gd name="T24" fmla="*/ 55 w 80"/>
                  <a:gd name="T25" fmla="*/ 143 h 232"/>
                  <a:gd name="T26" fmla="*/ 53 w 80"/>
                  <a:gd name="T27" fmla="*/ 134 h 232"/>
                  <a:gd name="T28" fmla="*/ 51 w 80"/>
                  <a:gd name="T29" fmla="*/ 127 h 232"/>
                  <a:gd name="T30" fmla="*/ 48 w 80"/>
                  <a:gd name="T31" fmla="*/ 121 h 232"/>
                  <a:gd name="T32" fmla="*/ 45 w 80"/>
                  <a:gd name="T33" fmla="*/ 114 h 232"/>
                  <a:gd name="T34" fmla="*/ 44 w 80"/>
                  <a:gd name="T35" fmla="*/ 107 h 232"/>
                  <a:gd name="T36" fmla="*/ 41 w 80"/>
                  <a:gd name="T37" fmla="*/ 100 h 232"/>
                  <a:gd name="T38" fmla="*/ 38 w 80"/>
                  <a:gd name="T39" fmla="*/ 93 h 232"/>
                  <a:gd name="T40" fmla="*/ 36 w 80"/>
                  <a:gd name="T41" fmla="*/ 85 h 232"/>
                  <a:gd name="T42" fmla="*/ 33 w 80"/>
                  <a:gd name="T43" fmla="*/ 78 h 232"/>
                  <a:gd name="T44" fmla="*/ 30 w 80"/>
                  <a:gd name="T45" fmla="*/ 71 h 232"/>
                  <a:gd name="T46" fmla="*/ 27 w 80"/>
                  <a:gd name="T47" fmla="*/ 64 h 232"/>
                  <a:gd name="T48" fmla="*/ 25 w 80"/>
                  <a:gd name="T49" fmla="*/ 57 h 232"/>
                  <a:gd name="T50" fmla="*/ 22 w 80"/>
                  <a:gd name="T51" fmla="*/ 51 h 232"/>
                  <a:gd name="T52" fmla="*/ 19 w 80"/>
                  <a:gd name="T53" fmla="*/ 44 h 232"/>
                  <a:gd name="T54" fmla="*/ 16 w 80"/>
                  <a:gd name="T55" fmla="*/ 37 h 232"/>
                  <a:gd name="T56" fmla="*/ 14 w 80"/>
                  <a:gd name="T57" fmla="*/ 30 h 232"/>
                  <a:gd name="T58" fmla="*/ 11 w 80"/>
                  <a:gd name="T59" fmla="*/ 23 h 232"/>
                  <a:gd name="T60" fmla="*/ 8 w 80"/>
                  <a:gd name="T61" fmla="*/ 16 h 232"/>
                  <a:gd name="T62" fmla="*/ 4 w 80"/>
                  <a:gd name="T63" fmla="*/ 9 h 232"/>
                  <a:gd name="T64" fmla="*/ 1 w 80"/>
                  <a:gd name="T65" fmla="*/ 2 h 2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80" h="232">
                    <a:moveTo>
                      <a:pt x="80" y="232"/>
                    </a:moveTo>
                    <a:lnTo>
                      <a:pt x="78" y="229"/>
                    </a:lnTo>
                    <a:lnTo>
                      <a:pt x="78" y="225"/>
                    </a:lnTo>
                    <a:lnTo>
                      <a:pt x="77" y="221"/>
                    </a:lnTo>
                    <a:lnTo>
                      <a:pt x="75" y="218"/>
                    </a:lnTo>
                    <a:lnTo>
                      <a:pt x="75" y="214"/>
                    </a:lnTo>
                    <a:lnTo>
                      <a:pt x="74" y="210"/>
                    </a:lnTo>
                    <a:lnTo>
                      <a:pt x="73" y="207"/>
                    </a:lnTo>
                    <a:lnTo>
                      <a:pt x="73" y="203"/>
                    </a:lnTo>
                    <a:lnTo>
                      <a:pt x="71" y="199"/>
                    </a:lnTo>
                    <a:lnTo>
                      <a:pt x="70" y="196"/>
                    </a:lnTo>
                    <a:lnTo>
                      <a:pt x="70" y="192"/>
                    </a:lnTo>
                    <a:lnTo>
                      <a:pt x="69" y="189"/>
                    </a:lnTo>
                    <a:lnTo>
                      <a:pt x="67" y="185"/>
                    </a:lnTo>
                    <a:lnTo>
                      <a:pt x="67" y="181"/>
                    </a:lnTo>
                    <a:lnTo>
                      <a:pt x="66" y="178"/>
                    </a:lnTo>
                    <a:lnTo>
                      <a:pt x="64" y="174"/>
                    </a:lnTo>
                    <a:lnTo>
                      <a:pt x="63" y="170"/>
                    </a:lnTo>
                    <a:lnTo>
                      <a:pt x="63" y="167"/>
                    </a:lnTo>
                    <a:lnTo>
                      <a:pt x="62" y="163"/>
                    </a:lnTo>
                    <a:lnTo>
                      <a:pt x="60" y="160"/>
                    </a:lnTo>
                    <a:lnTo>
                      <a:pt x="59" y="156"/>
                    </a:lnTo>
                    <a:lnTo>
                      <a:pt x="59" y="152"/>
                    </a:lnTo>
                    <a:lnTo>
                      <a:pt x="58" y="149"/>
                    </a:lnTo>
                    <a:lnTo>
                      <a:pt x="56" y="145"/>
                    </a:lnTo>
                    <a:lnTo>
                      <a:pt x="55" y="143"/>
                    </a:lnTo>
                    <a:lnTo>
                      <a:pt x="53" y="138"/>
                    </a:lnTo>
                    <a:lnTo>
                      <a:pt x="53" y="134"/>
                    </a:lnTo>
                    <a:lnTo>
                      <a:pt x="52" y="132"/>
                    </a:lnTo>
                    <a:lnTo>
                      <a:pt x="51" y="127"/>
                    </a:lnTo>
                    <a:lnTo>
                      <a:pt x="49" y="125"/>
                    </a:lnTo>
                    <a:lnTo>
                      <a:pt x="48" y="121"/>
                    </a:lnTo>
                    <a:lnTo>
                      <a:pt x="47" y="118"/>
                    </a:lnTo>
                    <a:lnTo>
                      <a:pt x="45" y="114"/>
                    </a:lnTo>
                    <a:lnTo>
                      <a:pt x="45" y="110"/>
                    </a:lnTo>
                    <a:lnTo>
                      <a:pt x="44" y="107"/>
                    </a:lnTo>
                    <a:lnTo>
                      <a:pt x="42" y="103"/>
                    </a:lnTo>
                    <a:lnTo>
                      <a:pt x="41" y="100"/>
                    </a:lnTo>
                    <a:lnTo>
                      <a:pt x="40" y="96"/>
                    </a:lnTo>
                    <a:lnTo>
                      <a:pt x="38" y="93"/>
                    </a:lnTo>
                    <a:lnTo>
                      <a:pt x="37" y="89"/>
                    </a:lnTo>
                    <a:lnTo>
                      <a:pt x="36" y="85"/>
                    </a:lnTo>
                    <a:lnTo>
                      <a:pt x="34" y="82"/>
                    </a:lnTo>
                    <a:lnTo>
                      <a:pt x="33" y="78"/>
                    </a:lnTo>
                    <a:lnTo>
                      <a:pt x="31" y="75"/>
                    </a:lnTo>
                    <a:lnTo>
                      <a:pt x="30" y="71"/>
                    </a:lnTo>
                    <a:lnTo>
                      <a:pt x="29" y="68"/>
                    </a:lnTo>
                    <a:lnTo>
                      <a:pt x="27" y="64"/>
                    </a:lnTo>
                    <a:lnTo>
                      <a:pt x="26" y="62"/>
                    </a:lnTo>
                    <a:lnTo>
                      <a:pt x="25" y="57"/>
                    </a:lnTo>
                    <a:lnTo>
                      <a:pt x="23" y="55"/>
                    </a:lnTo>
                    <a:lnTo>
                      <a:pt x="22" y="51"/>
                    </a:lnTo>
                    <a:lnTo>
                      <a:pt x="20" y="48"/>
                    </a:lnTo>
                    <a:lnTo>
                      <a:pt x="19" y="44"/>
                    </a:lnTo>
                    <a:lnTo>
                      <a:pt x="18" y="41"/>
                    </a:lnTo>
                    <a:lnTo>
                      <a:pt x="16" y="37"/>
                    </a:lnTo>
                    <a:lnTo>
                      <a:pt x="15" y="34"/>
                    </a:lnTo>
                    <a:lnTo>
                      <a:pt x="14" y="30"/>
                    </a:lnTo>
                    <a:lnTo>
                      <a:pt x="12" y="27"/>
                    </a:lnTo>
                    <a:lnTo>
                      <a:pt x="11" y="23"/>
                    </a:lnTo>
                    <a:lnTo>
                      <a:pt x="9" y="20"/>
                    </a:lnTo>
                    <a:lnTo>
                      <a:pt x="8" y="16"/>
                    </a:lnTo>
                    <a:lnTo>
                      <a:pt x="7" y="13"/>
                    </a:lnTo>
                    <a:lnTo>
                      <a:pt x="4" y="9"/>
                    </a:lnTo>
                    <a:lnTo>
                      <a:pt x="3" y="7"/>
                    </a:ln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899" name="Freeform 157"/>
              <p:cNvSpPr>
                <a:spLocks/>
              </p:cNvSpPr>
              <p:nvPr/>
            </p:nvSpPr>
            <p:spPr bwMode="auto">
              <a:xfrm>
                <a:off x="7902575" y="2921001"/>
                <a:ext cx="44450" cy="387350"/>
              </a:xfrm>
              <a:custGeom>
                <a:avLst/>
                <a:gdLst>
                  <a:gd name="T0" fmla="*/ 0 w 28"/>
                  <a:gd name="T1" fmla="*/ 0 h 244"/>
                  <a:gd name="T2" fmla="*/ 1 w 28"/>
                  <a:gd name="T3" fmla="*/ 5 h 244"/>
                  <a:gd name="T4" fmla="*/ 2 w 28"/>
                  <a:gd name="T5" fmla="*/ 11 h 244"/>
                  <a:gd name="T6" fmla="*/ 2 w 28"/>
                  <a:gd name="T7" fmla="*/ 16 h 244"/>
                  <a:gd name="T8" fmla="*/ 4 w 28"/>
                  <a:gd name="T9" fmla="*/ 22 h 244"/>
                  <a:gd name="T10" fmla="*/ 5 w 28"/>
                  <a:gd name="T11" fmla="*/ 27 h 244"/>
                  <a:gd name="T12" fmla="*/ 6 w 28"/>
                  <a:gd name="T13" fmla="*/ 33 h 244"/>
                  <a:gd name="T14" fmla="*/ 8 w 28"/>
                  <a:gd name="T15" fmla="*/ 38 h 244"/>
                  <a:gd name="T16" fmla="*/ 9 w 28"/>
                  <a:gd name="T17" fmla="*/ 44 h 244"/>
                  <a:gd name="T18" fmla="*/ 9 w 28"/>
                  <a:gd name="T19" fmla="*/ 49 h 244"/>
                  <a:gd name="T20" fmla="*/ 11 w 28"/>
                  <a:gd name="T21" fmla="*/ 55 h 244"/>
                  <a:gd name="T22" fmla="*/ 12 w 28"/>
                  <a:gd name="T23" fmla="*/ 60 h 244"/>
                  <a:gd name="T24" fmla="*/ 12 w 28"/>
                  <a:gd name="T25" fmla="*/ 66 h 244"/>
                  <a:gd name="T26" fmla="*/ 13 w 28"/>
                  <a:gd name="T27" fmla="*/ 71 h 244"/>
                  <a:gd name="T28" fmla="*/ 15 w 28"/>
                  <a:gd name="T29" fmla="*/ 77 h 244"/>
                  <a:gd name="T30" fmla="*/ 15 w 28"/>
                  <a:gd name="T31" fmla="*/ 82 h 244"/>
                  <a:gd name="T32" fmla="*/ 16 w 28"/>
                  <a:gd name="T33" fmla="*/ 88 h 244"/>
                  <a:gd name="T34" fmla="*/ 17 w 28"/>
                  <a:gd name="T35" fmla="*/ 93 h 244"/>
                  <a:gd name="T36" fmla="*/ 17 w 28"/>
                  <a:gd name="T37" fmla="*/ 99 h 244"/>
                  <a:gd name="T38" fmla="*/ 19 w 28"/>
                  <a:gd name="T39" fmla="*/ 104 h 244"/>
                  <a:gd name="T40" fmla="*/ 19 w 28"/>
                  <a:gd name="T41" fmla="*/ 111 h 244"/>
                  <a:gd name="T42" fmla="*/ 20 w 28"/>
                  <a:gd name="T43" fmla="*/ 117 h 244"/>
                  <a:gd name="T44" fmla="*/ 20 w 28"/>
                  <a:gd name="T45" fmla="*/ 122 h 244"/>
                  <a:gd name="T46" fmla="*/ 22 w 28"/>
                  <a:gd name="T47" fmla="*/ 128 h 244"/>
                  <a:gd name="T48" fmla="*/ 22 w 28"/>
                  <a:gd name="T49" fmla="*/ 133 h 244"/>
                  <a:gd name="T50" fmla="*/ 23 w 28"/>
                  <a:gd name="T51" fmla="*/ 139 h 244"/>
                  <a:gd name="T52" fmla="*/ 23 w 28"/>
                  <a:gd name="T53" fmla="*/ 144 h 244"/>
                  <a:gd name="T54" fmla="*/ 23 w 28"/>
                  <a:gd name="T55" fmla="*/ 150 h 244"/>
                  <a:gd name="T56" fmla="*/ 24 w 28"/>
                  <a:gd name="T57" fmla="*/ 155 h 244"/>
                  <a:gd name="T58" fmla="*/ 24 w 28"/>
                  <a:gd name="T59" fmla="*/ 161 h 244"/>
                  <a:gd name="T60" fmla="*/ 26 w 28"/>
                  <a:gd name="T61" fmla="*/ 166 h 244"/>
                  <a:gd name="T62" fmla="*/ 26 w 28"/>
                  <a:gd name="T63" fmla="*/ 172 h 244"/>
                  <a:gd name="T64" fmla="*/ 26 w 28"/>
                  <a:gd name="T65" fmla="*/ 177 h 244"/>
                  <a:gd name="T66" fmla="*/ 26 w 28"/>
                  <a:gd name="T67" fmla="*/ 183 h 244"/>
                  <a:gd name="T68" fmla="*/ 27 w 28"/>
                  <a:gd name="T69" fmla="*/ 188 h 244"/>
                  <a:gd name="T70" fmla="*/ 27 w 28"/>
                  <a:gd name="T71" fmla="*/ 194 h 244"/>
                  <a:gd name="T72" fmla="*/ 27 w 28"/>
                  <a:gd name="T73" fmla="*/ 201 h 244"/>
                  <a:gd name="T74" fmla="*/ 27 w 28"/>
                  <a:gd name="T75" fmla="*/ 206 h 244"/>
                  <a:gd name="T76" fmla="*/ 28 w 28"/>
                  <a:gd name="T77" fmla="*/ 211 h 244"/>
                  <a:gd name="T78" fmla="*/ 28 w 28"/>
                  <a:gd name="T79" fmla="*/ 217 h 244"/>
                  <a:gd name="T80" fmla="*/ 28 w 28"/>
                  <a:gd name="T81" fmla="*/ 222 h 244"/>
                  <a:gd name="T82" fmla="*/ 28 w 28"/>
                  <a:gd name="T83" fmla="*/ 228 h 244"/>
                  <a:gd name="T84" fmla="*/ 28 w 28"/>
                  <a:gd name="T85" fmla="*/ 233 h 244"/>
                  <a:gd name="T86" fmla="*/ 28 w 28"/>
                  <a:gd name="T87" fmla="*/ 239 h 244"/>
                  <a:gd name="T88" fmla="*/ 28 w 28"/>
                  <a:gd name="T89" fmla="*/ 244 h 2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8" h="244">
                    <a:moveTo>
                      <a:pt x="0" y="0"/>
                    </a:moveTo>
                    <a:lnTo>
                      <a:pt x="1" y="5"/>
                    </a:lnTo>
                    <a:lnTo>
                      <a:pt x="2" y="11"/>
                    </a:lnTo>
                    <a:lnTo>
                      <a:pt x="2" y="16"/>
                    </a:lnTo>
                    <a:lnTo>
                      <a:pt x="4" y="22"/>
                    </a:lnTo>
                    <a:lnTo>
                      <a:pt x="5" y="27"/>
                    </a:lnTo>
                    <a:lnTo>
                      <a:pt x="6" y="33"/>
                    </a:lnTo>
                    <a:lnTo>
                      <a:pt x="8" y="38"/>
                    </a:lnTo>
                    <a:lnTo>
                      <a:pt x="9" y="44"/>
                    </a:lnTo>
                    <a:lnTo>
                      <a:pt x="9" y="49"/>
                    </a:lnTo>
                    <a:lnTo>
                      <a:pt x="11" y="55"/>
                    </a:lnTo>
                    <a:lnTo>
                      <a:pt x="12" y="60"/>
                    </a:lnTo>
                    <a:lnTo>
                      <a:pt x="12" y="66"/>
                    </a:lnTo>
                    <a:lnTo>
                      <a:pt x="13" y="71"/>
                    </a:lnTo>
                    <a:lnTo>
                      <a:pt x="15" y="77"/>
                    </a:lnTo>
                    <a:lnTo>
                      <a:pt x="15" y="82"/>
                    </a:lnTo>
                    <a:lnTo>
                      <a:pt x="16" y="88"/>
                    </a:lnTo>
                    <a:lnTo>
                      <a:pt x="17" y="93"/>
                    </a:lnTo>
                    <a:lnTo>
                      <a:pt x="17" y="99"/>
                    </a:lnTo>
                    <a:lnTo>
                      <a:pt x="19" y="104"/>
                    </a:lnTo>
                    <a:lnTo>
                      <a:pt x="19" y="111"/>
                    </a:lnTo>
                    <a:lnTo>
                      <a:pt x="20" y="117"/>
                    </a:lnTo>
                    <a:lnTo>
                      <a:pt x="20" y="122"/>
                    </a:lnTo>
                    <a:lnTo>
                      <a:pt x="22" y="128"/>
                    </a:lnTo>
                    <a:lnTo>
                      <a:pt x="22" y="133"/>
                    </a:lnTo>
                    <a:lnTo>
                      <a:pt x="23" y="139"/>
                    </a:lnTo>
                    <a:lnTo>
                      <a:pt x="23" y="144"/>
                    </a:lnTo>
                    <a:lnTo>
                      <a:pt x="23" y="150"/>
                    </a:lnTo>
                    <a:lnTo>
                      <a:pt x="24" y="155"/>
                    </a:lnTo>
                    <a:lnTo>
                      <a:pt x="24" y="161"/>
                    </a:lnTo>
                    <a:lnTo>
                      <a:pt x="26" y="166"/>
                    </a:lnTo>
                    <a:lnTo>
                      <a:pt x="26" y="172"/>
                    </a:lnTo>
                    <a:lnTo>
                      <a:pt x="26" y="177"/>
                    </a:lnTo>
                    <a:lnTo>
                      <a:pt x="26" y="183"/>
                    </a:lnTo>
                    <a:lnTo>
                      <a:pt x="27" y="188"/>
                    </a:lnTo>
                    <a:lnTo>
                      <a:pt x="27" y="194"/>
                    </a:lnTo>
                    <a:lnTo>
                      <a:pt x="27" y="201"/>
                    </a:lnTo>
                    <a:lnTo>
                      <a:pt x="27" y="206"/>
                    </a:lnTo>
                    <a:lnTo>
                      <a:pt x="28" y="211"/>
                    </a:lnTo>
                    <a:lnTo>
                      <a:pt x="28" y="217"/>
                    </a:lnTo>
                    <a:lnTo>
                      <a:pt x="28" y="222"/>
                    </a:lnTo>
                    <a:lnTo>
                      <a:pt x="28" y="228"/>
                    </a:lnTo>
                    <a:lnTo>
                      <a:pt x="28" y="233"/>
                    </a:lnTo>
                    <a:lnTo>
                      <a:pt x="28" y="239"/>
                    </a:lnTo>
                    <a:lnTo>
                      <a:pt x="28" y="244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0" name="Line 158"/>
              <p:cNvSpPr>
                <a:spLocks noChangeShapeType="1"/>
              </p:cNvSpPr>
              <p:nvPr/>
            </p:nvSpPr>
            <p:spPr bwMode="auto">
              <a:xfrm flipV="1">
                <a:off x="7427913" y="2921001"/>
                <a:ext cx="469900" cy="1095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1" name="Freeform 159"/>
              <p:cNvSpPr>
                <a:spLocks/>
              </p:cNvSpPr>
              <p:nvPr/>
            </p:nvSpPr>
            <p:spPr bwMode="auto">
              <a:xfrm>
                <a:off x="7116763" y="2427288"/>
                <a:ext cx="190500" cy="284163"/>
              </a:xfrm>
              <a:custGeom>
                <a:avLst/>
                <a:gdLst>
                  <a:gd name="T0" fmla="*/ 120 w 120"/>
                  <a:gd name="T1" fmla="*/ 179 h 179"/>
                  <a:gd name="T2" fmla="*/ 118 w 120"/>
                  <a:gd name="T3" fmla="*/ 173 h 179"/>
                  <a:gd name="T4" fmla="*/ 115 w 120"/>
                  <a:gd name="T5" fmla="*/ 169 h 179"/>
                  <a:gd name="T6" fmla="*/ 113 w 120"/>
                  <a:gd name="T7" fmla="*/ 164 h 179"/>
                  <a:gd name="T8" fmla="*/ 110 w 120"/>
                  <a:gd name="T9" fmla="*/ 160 h 179"/>
                  <a:gd name="T10" fmla="*/ 109 w 120"/>
                  <a:gd name="T11" fmla="*/ 156 h 179"/>
                  <a:gd name="T12" fmla="*/ 106 w 120"/>
                  <a:gd name="T13" fmla="*/ 150 h 179"/>
                  <a:gd name="T14" fmla="*/ 103 w 120"/>
                  <a:gd name="T15" fmla="*/ 146 h 179"/>
                  <a:gd name="T16" fmla="*/ 100 w 120"/>
                  <a:gd name="T17" fmla="*/ 142 h 179"/>
                  <a:gd name="T18" fmla="*/ 98 w 120"/>
                  <a:gd name="T19" fmla="*/ 136 h 179"/>
                  <a:gd name="T20" fmla="*/ 95 w 120"/>
                  <a:gd name="T21" fmla="*/ 132 h 179"/>
                  <a:gd name="T22" fmla="*/ 92 w 120"/>
                  <a:gd name="T23" fmla="*/ 128 h 179"/>
                  <a:gd name="T24" fmla="*/ 89 w 120"/>
                  <a:gd name="T25" fmla="*/ 124 h 179"/>
                  <a:gd name="T26" fmla="*/ 87 w 120"/>
                  <a:gd name="T27" fmla="*/ 119 h 179"/>
                  <a:gd name="T28" fmla="*/ 84 w 120"/>
                  <a:gd name="T29" fmla="*/ 114 h 179"/>
                  <a:gd name="T30" fmla="*/ 81 w 120"/>
                  <a:gd name="T31" fmla="*/ 110 h 179"/>
                  <a:gd name="T32" fmla="*/ 78 w 120"/>
                  <a:gd name="T33" fmla="*/ 106 h 179"/>
                  <a:gd name="T34" fmla="*/ 76 w 120"/>
                  <a:gd name="T35" fmla="*/ 101 h 179"/>
                  <a:gd name="T36" fmla="*/ 73 w 120"/>
                  <a:gd name="T37" fmla="*/ 97 h 179"/>
                  <a:gd name="T38" fmla="*/ 70 w 120"/>
                  <a:gd name="T39" fmla="*/ 92 h 179"/>
                  <a:gd name="T40" fmla="*/ 67 w 120"/>
                  <a:gd name="T41" fmla="*/ 88 h 179"/>
                  <a:gd name="T42" fmla="*/ 65 w 120"/>
                  <a:gd name="T43" fmla="*/ 84 h 179"/>
                  <a:gd name="T44" fmla="*/ 62 w 120"/>
                  <a:gd name="T45" fmla="*/ 80 h 179"/>
                  <a:gd name="T46" fmla="*/ 59 w 120"/>
                  <a:gd name="T47" fmla="*/ 75 h 179"/>
                  <a:gd name="T48" fmla="*/ 55 w 120"/>
                  <a:gd name="T49" fmla="*/ 70 h 179"/>
                  <a:gd name="T50" fmla="*/ 52 w 120"/>
                  <a:gd name="T51" fmla="*/ 66 h 179"/>
                  <a:gd name="T52" fmla="*/ 49 w 120"/>
                  <a:gd name="T53" fmla="*/ 62 h 179"/>
                  <a:gd name="T54" fmla="*/ 47 w 120"/>
                  <a:gd name="T55" fmla="*/ 58 h 179"/>
                  <a:gd name="T56" fmla="*/ 43 w 120"/>
                  <a:gd name="T57" fmla="*/ 54 h 179"/>
                  <a:gd name="T58" fmla="*/ 40 w 120"/>
                  <a:gd name="T59" fmla="*/ 50 h 179"/>
                  <a:gd name="T60" fmla="*/ 37 w 120"/>
                  <a:gd name="T61" fmla="*/ 46 h 179"/>
                  <a:gd name="T62" fmla="*/ 34 w 120"/>
                  <a:gd name="T63" fmla="*/ 42 h 179"/>
                  <a:gd name="T64" fmla="*/ 30 w 120"/>
                  <a:gd name="T65" fmla="*/ 37 h 179"/>
                  <a:gd name="T66" fmla="*/ 27 w 120"/>
                  <a:gd name="T67" fmla="*/ 33 h 179"/>
                  <a:gd name="T68" fmla="*/ 23 w 120"/>
                  <a:gd name="T69" fmla="*/ 29 h 179"/>
                  <a:gd name="T70" fmla="*/ 21 w 120"/>
                  <a:gd name="T71" fmla="*/ 25 h 179"/>
                  <a:gd name="T72" fmla="*/ 18 w 120"/>
                  <a:gd name="T73" fmla="*/ 21 h 179"/>
                  <a:gd name="T74" fmla="*/ 14 w 120"/>
                  <a:gd name="T75" fmla="*/ 17 h 179"/>
                  <a:gd name="T76" fmla="*/ 11 w 120"/>
                  <a:gd name="T77" fmla="*/ 13 h 179"/>
                  <a:gd name="T78" fmla="*/ 7 w 120"/>
                  <a:gd name="T79" fmla="*/ 9 h 179"/>
                  <a:gd name="T80" fmla="*/ 4 w 120"/>
                  <a:gd name="T81" fmla="*/ 4 h 179"/>
                  <a:gd name="T82" fmla="*/ 0 w 120"/>
                  <a:gd name="T83" fmla="*/ 0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20" h="179">
                    <a:moveTo>
                      <a:pt x="120" y="179"/>
                    </a:moveTo>
                    <a:lnTo>
                      <a:pt x="118" y="173"/>
                    </a:lnTo>
                    <a:lnTo>
                      <a:pt x="115" y="169"/>
                    </a:lnTo>
                    <a:lnTo>
                      <a:pt x="113" y="164"/>
                    </a:lnTo>
                    <a:lnTo>
                      <a:pt x="110" y="160"/>
                    </a:lnTo>
                    <a:lnTo>
                      <a:pt x="109" y="156"/>
                    </a:lnTo>
                    <a:lnTo>
                      <a:pt x="106" y="150"/>
                    </a:lnTo>
                    <a:lnTo>
                      <a:pt x="103" y="146"/>
                    </a:lnTo>
                    <a:lnTo>
                      <a:pt x="100" y="142"/>
                    </a:lnTo>
                    <a:lnTo>
                      <a:pt x="98" y="136"/>
                    </a:lnTo>
                    <a:lnTo>
                      <a:pt x="95" y="132"/>
                    </a:lnTo>
                    <a:lnTo>
                      <a:pt x="92" y="128"/>
                    </a:lnTo>
                    <a:lnTo>
                      <a:pt x="89" y="124"/>
                    </a:lnTo>
                    <a:lnTo>
                      <a:pt x="87" y="119"/>
                    </a:lnTo>
                    <a:lnTo>
                      <a:pt x="84" y="114"/>
                    </a:lnTo>
                    <a:lnTo>
                      <a:pt x="81" y="110"/>
                    </a:lnTo>
                    <a:lnTo>
                      <a:pt x="78" y="106"/>
                    </a:lnTo>
                    <a:lnTo>
                      <a:pt x="76" y="101"/>
                    </a:lnTo>
                    <a:lnTo>
                      <a:pt x="73" y="97"/>
                    </a:lnTo>
                    <a:lnTo>
                      <a:pt x="70" y="92"/>
                    </a:lnTo>
                    <a:lnTo>
                      <a:pt x="67" y="88"/>
                    </a:lnTo>
                    <a:lnTo>
                      <a:pt x="65" y="84"/>
                    </a:lnTo>
                    <a:lnTo>
                      <a:pt x="62" y="80"/>
                    </a:lnTo>
                    <a:lnTo>
                      <a:pt x="59" y="75"/>
                    </a:lnTo>
                    <a:lnTo>
                      <a:pt x="55" y="70"/>
                    </a:lnTo>
                    <a:lnTo>
                      <a:pt x="52" y="66"/>
                    </a:lnTo>
                    <a:lnTo>
                      <a:pt x="49" y="62"/>
                    </a:lnTo>
                    <a:lnTo>
                      <a:pt x="47" y="58"/>
                    </a:lnTo>
                    <a:lnTo>
                      <a:pt x="43" y="54"/>
                    </a:lnTo>
                    <a:lnTo>
                      <a:pt x="40" y="50"/>
                    </a:lnTo>
                    <a:lnTo>
                      <a:pt x="37" y="46"/>
                    </a:lnTo>
                    <a:lnTo>
                      <a:pt x="34" y="42"/>
                    </a:lnTo>
                    <a:lnTo>
                      <a:pt x="30" y="37"/>
                    </a:lnTo>
                    <a:lnTo>
                      <a:pt x="27" y="33"/>
                    </a:lnTo>
                    <a:lnTo>
                      <a:pt x="23" y="29"/>
                    </a:lnTo>
                    <a:lnTo>
                      <a:pt x="21" y="25"/>
                    </a:lnTo>
                    <a:lnTo>
                      <a:pt x="18" y="21"/>
                    </a:lnTo>
                    <a:lnTo>
                      <a:pt x="14" y="17"/>
                    </a:lnTo>
                    <a:lnTo>
                      <a:pt x="11" y="13"/>
                    </a:lnTo>
                    <a:lnTo>
                      <a:pt x="7" y="9"/>
                    </a:lnTo>
                    <a:lnTo>
                      <a:pt x="4" y="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2" name="Freeform 160"/>
              <p:cNvSpPr>
                <a:spLocks/>
              </p:cNvSpPr>
              <p:nvPr/>
            </p:nvSpPr>
            <p:spPr bwMode="auto">
              <a:xfrm>
                <a:off x="7307263" y="2711451"/>
                <a:ext cx="114300" cy="319088"/>
              </a:xfrm>
              <a:custGeom>
                <a:avLst/>
                <a:gdLst>
                  <a:gd name="T0" fmla="*/ 1 w 72"/>
                  <a:gd name="T1" fmla="*/ 3 h 201"/>
                  <a:gd name="T2" fmla="*/ 5 w 72"/>
                  <a:gd name="T3" fmla="*/ 8 h 201"/>
                  <a:gd name="T4" fmla="*/ 8 w 72"/>
                  <a:gd name="T5" fmla="*/ 14 h 201"/>
                  <a:gd name="T6" fmla="*/ 10 w 72"/>
                  <a:gd name="T7" fmla="*/ 19 h 201"/>
                  <a:gd name="T8" fmla="*/ 13 w 72"/>
                  <a:gd name="T9" fmla="*/ 25 h 201"/>
                  <a:gd name="T10" fmla="*/ 15 w 72"/>
                  <a:gd name="T11" fmla="*/ 30 h 201"/>
                  <a:gd name="T12" fmla="*/ 17 w 72"/>
                  <a:gd name="T13" fmla="*/ 37 h 201"/>
                  <a:gd name="T14" fmla="*/ 20 w 72"/>
                  <a:gd name="T15" fmla="*/ 43 h 201"/>
                  <a:gd name="T16" fmla="*/ 23 w 72"/>
                  <a:gd name="T17" fmla="*/ 48 h 201"/>
                  <a:gd name="T18" fmla="*/ 26 w 72"/>
                  <a:gd name="T19" fmla="*/ 54 h 201"/>
                  <a:gd name="T20" fmla="*/ 28 w 72"/>
                  <a:gd name="T21" fmla="*/ 59 h 201"/>
                  <a:gd name="T22" fmla="*/ 30 w 72"/>
                  <a:gd name="T23" fmla="*/ 66 h 201"/>
                  <a:gd name="T24" fmla="*/ 32 w 72"/>
                  <a:gd name="T25" fmla="*/ 71 h 201"/>
                  <a:gd name="T26" fmla="*/ 35 w 72"/>
                  <a:gd name="T27" fmla="*/ 77 h 201"/>
                  <a:gd name="T28" fmla="*/ 37 w 72"/>
                  <a:gd name="T29" fmla="*/ 84 h 201"/>
                  <a:gd name="T30" fmla="*/ 39 w 72"/>
                  <a:gd name="T31" fmla="*/ 89 h 201"/>
                  <a:gd name="T32" fmla="*/ 42 w 72"/>
                  <a:gd name="T33" fmla="*/ 95 h 201"/>
                  <a:gd name="T34" fmla="*/ 43 w 72"/>
                  <a:gd name="T35" fmla="*/ 100 h 201"/>
                  <a:gd name="T36" fmla="*/ 46 w 72"/>
                  <a:gd name="T37" fmla="*/ 107 h 201"/>
                  <a:gd name="T38" fmla="*/ 48 w 72"/>
                  <a:gd name="T39" fmla="*/ 113 h 201"/>
                  <a:gd name="T40" fmla="*/ 50 w 72"/>
                  <a:gd name="T41" fmla="*/ 120 h 201"/>
                  <a:gd name="T42" fmla="*/ 52 w 72"/>
                  <a:gd name="T43" fmla="*/ 125 h 201"/>
                  <a:gd name="T44" fmla="*/ 54 w 72"/>
                  <a:gd name="T45" fmla="*/ 131 h 201"/>
                  <a:gd name="T46" fmla="*/ 56 w 72"/>
                  <a:gd name="T47" fmla="*/ 137 h 201"/>
                  <a:gd name="T48" fmla="*/ 57 w 72"/>
                  <a:gd name="T49" fmla="*/ 143 h 201"/>
                  <a:gd name="T50" fmla="*/ 60 w 72"/>
                  <a:gd name="T51" fmla="*/ 148 h 201"/>
                  <a:gd name="T52" fmla="*/ 61 w 72"/>
                  <a:gd name="T53" fmla="*/ 155 h 201"/>
                  <a:gd name="T54" fmla="*/ 63 w 72"/>
                  <a:gd name="T55" fmla="*/ 161 h 201"/>
                  <a:gd name="T56" fmla="*/ 64 w 72"/>
                  <a:gd name="T57" fmla="*/ 168 h 201"/>
                  <a:gd name="T58" fmla="*/ 67 w 72"/>
                  <a:gd name="T59" fmla="*/ 173 h 201"/>
                  <a:gd name="T60" fmla="*/ 68 w 72"/>
                  <a:gd name="T61" fmla="*/ 180 h 201"/>
                  <a:gd name="T62" fmla="*/ 70 w 72"/>
                  <a:gd name="T63" fmla="*/ 185 h 201"/>
                  <a:gd name="T64" fmla="*/ 71 w 72"/>
                  <a:gd name="T65" fmla="*/ 192 h 201"/>
                  <a:gd name="T66" fmla="*/ 72 w 72"/>
                  <a:gd name="T67" fmla="*/ 198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</a:cxnLst>
                <a:rect l="0" t="0" r="r" b="b"/>
                <a:pathLst>
                  <a:path w="72" h="201">
                    <a:moveTo>
                      <a:pt x="0" y="0"/>
                    </a:moveTo>
                    <a:lnTo>
                      <a:pt x="1" y="3"/>
                    </a:lnTo>
                    <a:lnTo>
                      <a:pt x="4" y="5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8" y="14"/>
                    </a:lnTo>
                    <a:lnTo>
                      <a:pt x="9" y="16"/>
                    </a:lnTo>
                    <a:lnTo>
                      <a:pt x="10" y="19"/>
                    </a:lnTo>
                    <a:lnTo>
                      <a:pt x="12" y="22"/>
                    </a:lnTo>
                    <a:lnTo>
                      <a:pt x="13" y="25"/>
                    </a:lnTo>
                    <a:lnTo>
                      <a:pt x="13" y="27"/>
                    </a:lnTo>
                    <a:lnTo>
                      <a:pt x="15" y="30"/>
                    </a:lnTo>
                    <a:lnTo>
                      <a:pt x="16" y="33"/>
                    </a:lnTo>
                    <a:lnTo>
                      <a:pt x="17" y="37"/>
                    </a:lnTo>
                    <a:lnTo>
                      <a:pt x="19" y="40"/>
                    </a:lnTo>
                    <a:lnTo>
                      <a:pt x="20" y="43"/>
                    </a:lnTo>
                    <a:lnTo>
                      <a:pt x="21" y="45"/>
                    </a:lnTo>
                    <a:lnTo>
                      <a:pt x="23" y="48"/>
                    </a:lnTo>
                    <a:lnTo>
                      <a:pt x="24" y="51"/>
                    </a:lnTo>
                    <a:lnTo>
                      <a:pt x="26" y="54"/>
                    </a:lnTo>
                    <a:lnTo>
                      <a:pt x="27" y="56"/>
                    </a:lnTo>
                    <a:lnTo>
                      <a:pt x="28" y="59"/>
                    </a:lnTo>
                    <a:lnTo>
                      <a:pt x="30" y="63"/>
                    </a:lnTo>
                    <a:lnTo>
                      <a:pt x="30" y="66"/>
                    </a:lnTo>
                    <a:lnTo>
                      <a:pt x="31" y="69"/>
                    </a:lnTo>
                    <a:lnTo>
                      <a:pt x="32" y="71"/>
                    </a:lnTo>
                    <a:lnTo>
                      <a:pt x="34" y="74"/>
                    </a:lnTo>
                    <a:lnTo>
                      <a:pt x="35" y="77"/>
                    </a:lnTo>
                    <a:lnTo>
                      <a:pt x="37" y="80"/>
                    </a:lnTo>
                    <a:lnTo>
                      <a:pt x="37" y="84"/>
                    </a:lnTo>
                    <a:lnTo>
                      <a:pt x="38" y="87"/>
                    </a:lnTo>
                    <a:lnTo>
                      <a:pt x="39" y="89"/>
                    </a:lnTo>
                    <a:lnTo>
                      <a:pt x="41" y="92"/>
                    </a:lnTo>
                    <a:lnTo>
                      <a:pt x="42" y="95"/>
                    </a:lnTo>
                    <a:lnTo>
                      <a:pt x="42" y="98"/>
                    </a:lnTo>
                    <a:lnTo>
                      <a:pt x="43" y="100"/>
                    </a:lnTo>
                    <a:lnTo>
                      <a:pt x="45" y="104"/>
                    </a:lnTo>
                    <a:lnTo>
                      <a:pt x="46" y="107"/>
                    </a:lnTo>
                    <a:lnTo>
                      <a:pt x="48" y="110"/>
                    </a:lnTo>
                    <a:lnTo>
                      <a:pt x="48" y="113"/>
                    </a:lnTo>
                    <a:lnTo>
                      <a:pt x="49" y="115"/>
                    </a:lnTo>
                    <a:lnTo>
                      <a:pt x="50" y="120"/>
                    </a:lnTo>
                    <a:lnTo>
                      <a:pt x="50" y="122"/>
                    </a:lnTo>
                    <a:lnTo>
                      <a:pt x="52" y="125"/>
                    </a:lnTo>
                    <a:lnTo>
                      <a:pt x="53" y="128"/>
                    </a:lnTo>
                    <a:lnTo>
                      <a:pt x="54" y="131"/>
                    </a:lnTo>
                    <a:lnTo>
                      <a:pt x="54" y="133"/>
                    </a:lnTo>
                    <a:lnTo>
                      <a:pt x="56" y="137"/>
                    </a:lnTo>
                    <a:lnTo>
                      <a:pt x="57" y="140"/>
                    </a:lnTo>
                    <a:lnTo>
                      <a:pt x="57" y="143"/>
                    </a:lnTo>
                    <a:lnTo>
                      <a:pt x="59" y="146"/>
                    </a:lnTo>
                    <a:lnTo>
                      <a:pt x="60" y="148"/>
                    </a:lnTo>
                    <a:lnTo>
                      <a:pt x="60" y="152"/>
                    </a:lnTo>
                    <a:lnTo>
                      <a:pt x="61" y="155"/>
                    </a:lnTo>
                    <a:lnTo>
                      <a:pt x="63" y="158"/>
                    </a:lnTo>
                    <a:lnTo>
                      <a:pt x="63" y="161"/>
                    </a:lnTo>
                    <a:lnTo>
                      <a:pt x="64" y="165"/>
                    </a:lnTo>
                    <a:lnTo>
                      <a:pt x="64" y="168"/>
                    </a:lnTo>
                    <a:lnTo>
                      <a:pt x="65" y="170"/>
                    </a:lnTo>
                    <a:lnTo>
                      <a:pt x="67" y="173"/>
                    </a:lnTo>
                    <a:lnTo>
                      <a:pt x="67" y="176"/>
                    </a:lnTo>
                    <a:lnTo>
                      <a:pt x="68" y="180"/>
                    </a:lnTo>
                    <a:lnTo>
                      <a:pt x="68" y="183"/>
                    </a:lnTo>
                    <a:lnTo>
                      <a:pt x="70" y="185"/>
                    </a:lnTo>
                    <a:lnTo>
                      <a:pt x="70" y="188"/>
                    </a:lnTo>
                    <a:lnTo>
                      <a:pt x="71" y="192"/>
                    </a:lnTo>
                    <a:lnTo>
                      <a:pt x="71" y="195"/>
                    </a:lnTo>
                    <a:lnTo>
                      <a:pt x="72" y="198"/>
                    </a:lnTo>
                    <a:lnTo>
                      <a:pt x="72" y="201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3" name="Line 161"/>
              <p:cNvSpPr>
                <a:spLocks noChangeShapeType="1"/>
              </p:cNvSpPr>
              <p:nvPr/>
            </p:nvSpPr>
            <p:spPr bwMode="auto">
              <a:xfrm flipV="1">
                <a:off x="7202488" y="2713038"/>
                <a:ext cx="100013" cy="5238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4" name="Rectangle 162"/>
              <p:cNvSpPr>
                <a:spLocks noChangeArrowheads="1"/>
              </p:cNvSpPr>
              <p:nvPr/>
            </p:nvSpPr>
            <p:spPr bwMode="auto">
              <a:xfrm rot="1200000">
                <a:off x="8599488" y="4305301"/>
                <a:ext cx="5238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DMGSTE14</a:t>
                </a:r>
              </a:p>
            </p:txBody>
          </p:sp>
          <p:sp>
            <p:nvSpPr>
              <p:cNvPr id="905" name="Line 163"/>
              <p:cNvSpPr>
                <a:spLocks noChangeShapeType="1"/>
              </p:cNvSpPr>
              <p:nvPr/>
            </p:nvSpPr>
            <p:spPr bwMode="auto">
              <a:xfrm>
                <a:off x="8405813" y="4222751"/>
                <a:ext cx="106363" cy="3968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6" name="Rectangle 164"/>
              <p:cNvSpPr>
                <a:spLocks noChangeArrowheads="1"/>
              </p:cNvSpPr>
              <p:nvPr/>
            </p:nvSpPr>
            <p:spPr bwMode="auto">
              <a:xfrm rot="1440000">
                <a:off x="8535988" y="4522788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005177750</a:t>
                </a:r>
              </a:p>
            </p:txBody>
          </p:sp>
          <p:sp>
            <p:nvSpPr>
              <p:cNvPr id="907" name="Line 165"/>
              <p:cNvSpPr>
                <a:spLocks noChangeShapeType="1"/>
              </p:cNvSpPr>
              <p:nvPr/>
            </p:nvSpPr>
            <p:spPr bwMode="auto">
              <a:xfrm>
                <a:off x="8340725" y="4383088"/>
                <a:ext cx="101600" cy="4762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8" name="Freeform 166"/>
              <p:cNvSpPr>
                <a:spLocks/>
              </p:cNvSpPr>
              <p:nvPr/>
            </p:nvSpPr>
            <p:spPr bwMode="auto">
              <a:xfrm>
                <a:off x="8369300" y="4221163"/>
                <a:ext cx="31750" cy="80963"/>
              </a:xfrm>
              <a:custGeom>
                <a:avLst/>
                <a:gdLst>
                  <a:gd name="T0" fmla="*/ 0 w 20"/>
                  <a:gd name="T1" fmla="*/ 51 h 51"/>
                  <a:gd name="T2" fmla="*/ 1 w 20"/>
                  <a:gd name="T3" fmla="*/ 48 h 51"/>
                  <a:gd name="T4" fmla="*/ 2 w 20"/>
                  <a:gd name="T5" fmla="*/ 45 h 51"/>
                  <a:gd name="T6" fmla="*/ 4 w 20"/>
                  <a:gd name="T7" fmla="*/ 41 h 51"/>
                  <a:gd name="T8" fmla="*/ 5 w 20"/>
                  <a:gd name="T9" fmla="*/ 38 h 51"/>
                  <a:gd name="T10" fmla="*/ 6 w 20"/>
                  <a:gd name="T11" fmla="*/ 36 h 51"/>
                  <a:gd name="T12" fmla="*/ 8 w 20"/>
                  <a:gd name="T13" fmla="*/ 33 h 51"/>
                  <a:gd name="T14" fmla="*/ 8 w 20"/>
                  <a:gd name="T15" fmla="*/ 30 h 51"/>
                  <a:gd name="T16" fmla="*/ 9 w 20"/>
                  <a:gd name="T17" fmla="*/ 27 h 51"/>
                  <a:gd name="T18" fmla="*/ 11 w 20"/>
                  <a:gd name="T19" fmla="*/ 25 h 51"/>
                  <a:gd name="T20" fmla="*/ 12 w 20"/>
                  <a:gd name="T21" fmla="*/ 20 h 51"/>
                  <a:gd name="T22" fmla="*/ 13 w 20"/>
                  <a:gd name="T23" fmla="*/ 18 h 51"/>
                  <a:gd name="T24" fmla="*/ 15 w 20"/>
                  <a:gd name="T25" fmla="*/ 15 h 51"/>
                  <a:gd name="T26" fmla="*/ 16 w 20"/>
                  <a:gd name="T27" fmla="*/ 12 h 51"/>
                  <a:gd name="T28" fmla="*/ 16 w 20"/>
                  <a:gd name="T29" fmla="*/ 9 h 51"/>
                  <a:gd name="T30" fmla="*/ 17 w 20"/>
                  <a:gd name="T31" fmla="*/ 7 h 51"/>
                  <a:gd name="T32" fmla="*/ 19 w 20"/>
                  <a:gd name="T33" fmla="*/ 3 h 51"/>
                  <a:gd name="T34" fmla="*/ 20 w 20"/>
                  <a:gd name="T35" fmla="*/ 0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0" h="51">
                    <a:moveTo>
                      <a:pt x="0" y="51"/>
                    </a:moveTo>
                    <a:lnTo>
                      <a:pt x="1" y="48"/>
                    </a:lnTo>
                    <a:lnTo>
                      <a:pt x="2" y="45"/>
                    </a:lnTo>
                    <a:lnTo>
                      <a:pt x="4" y="41"/>
                    </a:lnTo>
                    <a:lnTo>
                      <a:pt x="5" y="38"/>
                    </a:lnTo>
                    <a:lnTo>
                      <a:pt x="6" y="36"/>
                    </a:lnTo>
                    <a:lnTo>
                      <a:pt x="8" y="33"/>
                    </a:lnTo>
                    <a:lnTo>
                      <a:pt x="8" y="30"/>
                    </a:lnTo>
                    <a:lnTo>
                      <a:pt x="9" y="27"/>
                    </a:lnTo>
                    <a:lnTo>
                      <a:pt x="11" y="25"/>
                    </a:lnTo>
                    <a:lnTo>
                      <a:pt x="12" y="20"/>
                    </a:lnTo>
                    <a:lnTo>
                      <a:pt x="13" y="18"/>
                    </a:lnTo>
                    <a:lnTo>
                      <a:pt x="15" y="15"/>
                    </a:lnTo>
                    <a:lnTo>
                      <a:pt x="16" y="12"/>
                    </a:lnTo>
                    <a:lnTo>
                      <a:pt x="16" y="9"/>
                    </a:lnTo>
                    <a:lnTo>
                      <a:pt x="17" y="7"/>
                    </a:lnTo>
                    <a:lnTo>
                      <a:pt x="19" y="3"/>
                    </a:lnTo>
                    <a:lnTo>
                      <a:pt x="2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09" name="Freeform 167"/>
              <p:cNvSpPr>
                <a:spLocks/>
              </p:cNvSpPr>
              <p:nvPr/>
            </p:nvSpPr>
            <p:spPr bwMode="auto">
              <a:xfrm>
                <a:off x="8335963" y="4302126"/>
                <a:ext cx="33338" cy="77788"/>
              </a:xfrm>
              <a:custGeom>
                <a:avLst/>
                <a:gdLst>
                  <a:gd name="T0" fmla="*/ 21 w 21"/>
                  <a:gd name="T1" fmla="*/ 0 h 49"/>
                  <a:gd name="T2" fmla="*/ 19 w 21"/>
                  <a:gd name="T3" fmla="*/ 2 h 49"/>
                  <a:gd name="T4" fmla="*/ 18 w 21"/>
                  <a:gd name="T5" fmla="*/ 7 h 49"/>
                  <a:gd name="T6" fmla="*/ 16 w 21"/>
                  <a:gd name="T7" fmla="*/ 9 h 49"/>
                  <a:gd name="T8" fmla="*/ 15 w 21"/>
                  <a:gd name="T9" fmla="*/ 13 h 49"/>
                  <a:gd name="T10" fmla="*/ 14 w 21"/>
                  <a:gd name="T11" fmla="*/ 16 h 49"/>
                  <a:gd name="T12" fmla="*/ 12 w 21"/>
                  <a:gd name="T13" fmla="*/ 19 h 49"/>
                  <a:gd name="T14" fmla="*/ 11 w 21"/>
                  <a:gd name="T15" fmla="*/ 23 h 49"/>
                  <a:gd name="T16" fmla="*/ 10 w 21"/>
                  <a:gd name="T17" fmla="*/ 26 h 49"/>
                  <a:gd name="T18" fmla="*/ 8 w 21"/>
                  <a:gd name="T19" fmla="*/ 30 h 49"/>
                  <a:gd name="T20" fmla="*/ 7 w 21"/>
                  <a:gd name="T21" fmla="*/ 33 h 49"/>
                  <a:gd name="T22" fmla="*/ 5 w 21"/>
                  <a:gd name="T23" fmla="*/ 35 h 49"/>
                  <a:gd name="T24" fmla="*/ 4 w 21"/>
                  <a:gd name="T25" fmla="*/ 40 h 49"/>
                  <a:gd name="T26" fmla="*/ 3 w 21"/>
                  <a:gd name="T27" fmla="*/ 42 h 49"/>
                  <a:gd name="T28" fmla="*/ 1 w 21"/>
                  <a:gd name="T29" fmla="*/ 46 h 49"/>
                  <a:gd name="T30" fmla="*/ 0 w 21"/>
                  <a:gd name="T31" fmla="*/ 49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1" h="49">
                    <a:moveTo>
                      <a:pt x="21" y="0"/>
                    </a:moveTo>
                    <a:lnTo>
                      <a:pt x="19" y="2"/>
                    </a:lnTo>
                    <a:lnTo>
                      <a:pt x="18" y="7"/>
                    </a:lnTo>
                    <a:lnTo>
                      <a:pt x="16" y="9"/>
                    </a:lnTo>
                    <a:lnTo>
                      <a:pt x="15" y="13"/>
                    </a:lnTo>
                    <a:lnTo>
                      <a:pt x="14" y="16"/>
                    </a:lnTo>
                    <a:lnTo>
                      <a:pt x="12" y="19"/>
                    </a:lnTo>
                    <a:lnTo>
                      <a:pt x="11" y="23"/>
                    </a:lnTo>
                    <a:lnTo>
                      <a:pt x="10" y="26"/>
                    </a:lnTo>
                    <a:lnTo>
                      <a:pt x="8" y="30"/>
                    </a:lnTo>
                    <a:lnTo>
                      <a:pt x="7" y="33"/>
                    </a:lnTo>
                    <a:lnTo>
                      <a:pt x="5" y="35"/>
                    </a:lnTo>
                    <a:lnTo>
                      <a:pt x="4" y="40"/>
                    </a:lnTo>
                    <a:lnTo>
                      <a:pt x="3" y="42"/>
                    </a:lnTo>
                    <a:lnTo>
                      <a:pt x="1" y="46"/>
                    </a:lnTo>
                    <a:lnTo>
                      <a:pt x="0" y="49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0" name="Line 169"/>
              <p:cNvSpPr>
                <a:spLocks noChangeShapeType="1"/>
              </p:cNvSpPr>
              <p:nvPr/>
            </p:nvSpPr>
            <p:spPr bwMode="auto">
              <a:xfrm>
                <a:off x="8259763" y="4256088"/>
                <a:ext cx="104775" cy="4286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1" name="Rectangle 170"/>
              <p:cNvSpPr>
                <a:spLocks noChangeArrowheads="1"/>
              </p:cNvSpPr>
              <p:nvPr/>
            </p:nvSpPr>
            <p:spPr bwMode="auto">
              <a:xfrm rot="1680000">
                <a:off x="8445500" y="4711701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005180753</a:t>
                </a:r>
              </a:p>
            </p:txBody>
          </p:sp>
          <p:sp>
            <p:nvSpPr>
              <p:cNvPr id="912" name="Line 171"/>
              <p:cNvSpPr>
                <a:spLocks noChangeShapeType="1"/>
              </p:cNvSpPr>
              <p:nvPr/>
            </p:nvSpPr>
            <p:spPr bwMode="auto">
              <a:xfrm>
                <a:off x="8261350" y="4537076"/>
                <a:ext cx="100013" cy="53975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3" name="Rectangle 172"/>
              <p:cNvSpPr>
                <a:spLocks noChangeArrowheads="1"/>
              </p:cNvSpPr>
              <p:nvPr/>
            </p:nvSpPr>
            <p:spPr bwMode="auto">
              <a:xfrm rot="1920000">
                <a:off x="8337550" y="489426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005180754</a:t>
                </a:r>
              </a:p>
            </p:txBody>
          </p:sp>
          <p:sp>
            <p:nvSpPr>
              <p:cNvPr id="914" name="Line 173"/>
              <p:cNvSpPr>
                <a:spLocks noChangeShapeType="1"/>
              </p:cNvSpPr>
              <p:nvPr/>
            </p:nvSpPr>
            <p:spPr bwMode="auto">
              <a:xfrm>
                <a:off x="8172450" y="4684713"/>
                <a:ext cx="95250" cy="61913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5" name="Freeform 174"/>
              <p:cNvSpPr>
                <a:spLocks/>
              </p:cNvSpPr>
              <p:nvPr/>
            </p:nvSpPr>
            <p:spPr bwMode="auto">
              <a:xfrm>
                <a:off x="8215313" y="4535488"/>
                <a:ext cx="41275" cy="73025"/>
              </a:xfrm>
              <a:custGeom>
                <a:avLst/>
                <a:gdLst>
                  <a:gd name="T0" fmla="*/ 0 w 26"/>
                  <a:gd name="T1" fmla="*/ 46 h 46"/>
                  <a:gd name="T2" fmla="*/ 2 w 26"/>
                  <a:gd name="T3" fmla="*/ 44 h 46"/>
                  <a:gd name="T4" fmla="*/ 3 w 26"/>
                  <a:gd name="T5" fmla="*/ 41 h 46"/>
                  <a:gd name="T6" fmla="*/ 4 w 26"/>
                  <a:gd name="T7" fmla="*/ 38 h 46"/>
                  <a:gd name="T8" fmla="*/ 6 w 26"/>
                  <a:gd name="T9" fmla="*/ 35 h 46"/>
                  <a:gd name="T10" fmla="*/ 9 w 26"/>
                  <a:gd name="T11" fmla="*/ 33 h 46"/>
                  <a:gd name="T12" fmla="*/ 10 w 26"/>
                  <a:gd name="T13" fmla="*/ 30 h 46"/>
                  <a:gd name="T14" fmla="*/ 11 w 26"/>
                  <a:gd name="T15" fmla="*/ 27 h 46"/>
                  <a:gd name="T16" fmla="*/ 13 w 26"/>
                  <a:gd name="T17" fmla="*/ 24 h 46"/>
                  <a:gd name="T18" fmla="*/ 14 w 26"/>
                  <a:gd name="T19" fmla="*/ 22 h 46"/>
                  <a:gd name="T20" fmla="*/ 15 w 26"/>
                  <a:gd name="T21" fmla="*/ 19 h 46"/>
                  <a:gd name="T22" fmla="*/ 17 w 26"/>
                  <a:gd name="T23" fmla="*/ 16 h 46"/>
                  <a:gd name="T24" fmla="*/ 20 w 26"/>
                  <a:gd name="T25" fmla="*/ 13 h 46"/>
                  <a:gd name="T26" fmla="*/ 21 w 26"/>
                  <a:gd name="T27" fmla="*/ 11 h 46"/>
                  <a:gd name="T28" fmla="*/ 22 w 26"/>
                  <a:gd name="T29" fmla="*/ 8 h 46"/>
                  <a:gd name="T30" fmla="*/ 24 w 26"/>
                  <a:gd name="T31" fmla="*/ 5 h 46"/>
                  <a:gd name="T32" fmla="*/ 25 w 26"/>
                  <a:gd name="T33" fmla="*/ 2 h 46"/>
                  <a:gd name="T34" fmla="*/ 26 w 26"/>
                  <a:gd name="T3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6" h="46">
                    <a:moveTo>
                      <a:pt x="0" y="46"/>
                    </a:moveTo>
                    <a:lnTo>
                      <a:pt x="2" y="44"/>
                    </a:lnTo>
                    <a:lnTo>
                      <a:pt x="3" y="41"/>
                    </a:lnTo>
                    <a:lnTo>
                      <a:pt x="4" y="38"/>
                    </a:lnTo>
                    <a:lnTo>
                      <a:pt x="6" y="35"/>
                    </a:lnTo>
                    <a:lnTo>
                      <a:pt x="9" y="33"/>
                    </a:lnTo>
                    <a:lnTo>
                      <a:pt x="10" y="30"/>
                    </a:lnTo>
                    <a:lnTo>
                      <a:pt x="11" y="27"/>
                    </a:lnTo>
                    <a:lnTo>
                      <a:pt x="13" y="24"/>
                    </a:lnTo>
                    <a:lnTo>
                      <a:pt x="14" y="22"/>
                    </a:lnTo>
                    <a:lnTo>
                      <a:pt x="15" y="19"/>
                    </a:lnTo>
                    <a:lnTo>
                      <a:pt x="17" y="16"/>
                    </a:lnTo>
                    <a:lnTo>
                      <a:pt x="20" y="13"/>
                    </a:lnTo>
                    <a:lnTo>
                      <a:pt x="21" y="11"/>
                    </a:lnTo>
                    <a:lnTo>
                      <a:pt x="22" y="8"/>
                    </a:lnTo>
                    <a:lnTo>
                      <a:pt x="24" y="5"/>
                    </a:lnTo>
                    <a:lnTo>
                      <a:pt x="25" y="2"/>
                    </a:lnTo>
                    <a:lnTo>
                      <a:pt x="26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6" name="Freeform 175"/>
              <p:cNvSpPr>
                <a:spLocks/>
              </p:cNvSpPr>
              <p:nvPr/>
            </p:nvSpPr>
            <p:spPr bwMode="auto">
              <a:xfrm>
                <a:off x="8170863" y="4608513"/>
                <a:ext cx="44450" cy="74613"/>
              </a:xfrm>
              <a:custGeom>
                <a:avLst/>
                <a:gdLst>
                  <a:gd name="T0" fmla="*/ 28 w 28"/>
                  <a:gd name="T1" fmla="*/ 0 h 47"/>
                  <a:gd name="T2" fmla="*/ 26 w 28"/>
                  <a:gd name="T3" fmla="*/ 3 h 47"/>
                  <a:gd name="T4" fmla="*/ 24 w 28"/>
                  <a:gd name="T5" fmla="*/ 6 h 47"/>
                  <a:gd name="T6" fmla="*/ 23 w 28"/>
                  <a:gd name="T7" fmla="*/ 9 h 47"/>
                  <a:gd name="T8" fmla="*/ 21 w 28"/>
                  <a:gd name="T9" fmla="*/ 11 h 47"/>
                  <a:gd name="T10" fmla="*/ 19 w 28"/>
                  <a:gd name="T11" fmla="*/ 14 h 47"/>
                  <a:gd name="T12" fmla="*/ 17 w 28"/>
                  <a:gd name="T13" fmla="*/ 18 h 47"/>
                  <a:gd name="T14" fmla="*/ 16 w 28"/>
                  <a:gd name="T15" fmla="*/ 21 h 47"/>
                  <a:gd name="T16" fmla="*/ 13 w 28"/>
                  <a:gd name="T17" fmla="*/ 24 h 47"/>
                  <a:gd name="T18" fmla="*/ 12 w 28"/>
                  <a:gd name="T19" fmla="*/ 27 h 47"/>
                  <a:gd name="T20" fmla="*/ 11 w 28"/>
                  <a:gd name="T21" fmla="*/ 29 h 47"/>
                  <a:gd name="T22" fmla="*/ 9 w 28"/>
                  <a:gd name="T23" fmla="*/ 32 h 47"/>
                  <a:gd name="T24" fmla="*/ 6 w 28"/>
                  <a:gd name="T25" fmla="*/ 35 h 47"/>
                  <a:gd name="T26" fmla="*/ 5 w 28"/>
                  <a:gd name="T27" fmla="*/ 38 h 47"/>
                  <a:gd name="T28" fmla="*/ 4 w 28"/>
                  <a:gd name="T29" fmla="*/ 40 h 47"/>
                  <a:gd name="T30" fmla="*/ 1 w 28"/>
                  <a:gd name="T31" fmla="*/ 43 h 47"/>
                  <a:gd name="T32" fmla="*/ 0 w 28"/>
                  <a:gd name="T33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47">
                    <a:moveTo>
                      <a:pt x="28" y="0"/>
                    </a:moveTo>
                    <a:lnTo>
                      <a:pt x="26" y="3"/>
                    </a:lnTo>
                    <a:lnTo>
                      <a:pt x="24" y="6"/>
                    </a:lnTo>
                    <a:lnTo>
                      <a:pt x="23" y="9"/>
                    </a:lnTo>
                    <a:lnTo>
                      <a:pt x="21" y="11"/>
                    </a:lnTo>
                    <a:lnTo>
                      <a:pt x="19" y="14"/>
                    </a:lnTo>
                    <a:lnTo>
                      <a:pt x="17" y="18"/>
                    </a:lnTo>
                    <a:lnTo>
                      <a:pt x="16" y="21"/>
                    </a:lnTo>
                    <a:lnTo>
                      <a:pt x="13" y="24"/>
                    </a:lnTo>
                    <a:lnTo>
                      <a:pt x="12" y="27"/>
                    </a:lnTo>
                    <a:lnTo>
                      <a:pt x="11" y="29"/>
                    </a:lnTo>
                    <a:lnTo>
                      <a:pt x="9" y="32"/>
                    </a:lnTo>
                    <a:lnTo>
                      <a:pt x="6" y="35"/>
                    </a:lnTo>
                    <a:lnTo>
                      <a:pt x="5" y="38"/>
                    </a:lnTo>
                    <a:lnTo>
                      <a:pt x="4" y="40"/>
                    </a:lnTo>
                    <a:lnTo>
                      <a:pt x="1" y="43"/>
                    </a:lnTo>
                    <a:lnTo>
                      <a:pt x="0" y="47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7" name="Line 177"/>
              <p:cNvSpPr>
                <a:spLocks noChangeShapeType="1"/>
              </p:cNvSpPr>
              <p:nvPr/>
            </p:nvSpPr>
            <p:spPr bwMode="auto">
              <a:xfrm>
                <a:off x="8113713" y="4548188"/>
                <a:ext cx="98425" cy="587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8" name="Freeform 178"/>
              <p:cNvSpPr>
                <a:spLocks/>
              </p:cNvSpPr>
              <p:nvPr/>
            </p:nvSpPr>
            <p:spPr bwMode="auto">
              <a:xfrm>
                <a:off x="8188325" y="4252913"/>
                <a:ext cx="66675" cy="149225"/>
              </a:xfrm>
              <a:custGeom>
                <a:avLst/>
                <a:gdLst>
                  <a:gd name="T0" fmla="*/ 0 w 42"/>
                  <a:gd name="T1" fmla="*/ 94 h 94"/>
                  <a:gd name="T2" fmla="*/ 2 w 42"/>
                  <a:gd name="T3" fmla="*/ 90 h 94"/>
                  <a:gd name="T4" fmla="*/ 4 w 42"/>
                  <a:gd name="T5" fmla="*/ 86 h 94"/>
                  <a:gd name="T6" fmla="*/ 6 w 42"/>
                  <a:gd name="T7" fmla="*/ 80 h 94"/>
                  <a:gd name="T8" fmla="*/ 9 w 42"/>
                  <a:gd name="T9" fmla="*/ 76 h 94"/>
                  <a:gd name="T10" fmla="*/ 10 w 42"/>
                  <a:gd name="T11" fmla="*/ 72 h 94"/>
                  <a:gd name="T12" fmla="*/ 13 w 42"/>
                  <a:gd name="T13" fmla="*/ 66 h 94"/>
                  <a:gd name="T14" fmla="*/ 16 w 42"/>
                  <a:gd name="T15" fmla="*/ 62 h 94"/>
                  <a:gd name="T16" fmla="*/ 17 w 42"/>
                  <a:gd name="T17" fmla="*/ 57 h 94"/>
                  <a:gd name="T18" fmla="*/ 20 w 42"/>
                  <a:gd name="T19" fmla="*/ 53 h 94"/>
                  <a:gd name="T20" fmla="*/ 21 w 42"/>
                  <a:gd name="T21" fmla="*/ 49 h 94"/>
                  <a:gd name="T22" fmla="*/ 24 w 42"/>
                  <a:gd name="T23" fmla="*/ 43 h 94"/>
                  <a:gd name="T24" fmla="*/ 26 w 42"/>
                  <a:gd name="T25" fmla="*/ 39 h 94"/>
                  <a:gd name="T26" fmla="*/ 28 w 42"/>
                  <a:gd name="T27" fmla="*/ 33 h 94"/>
                  <a:gd name="T28" fmla="*/ 31 w 42"/>
                  <a:gd name="T29" fmla="*/ 29 h 94"/>
                  <a:gd name="T30" fmla="*/ 32 w 42"/>
                  <a:gd name="T31" fmla="*/ 24 h 94"/>
                  <a:gd name="T32" fmla="*/ 35 w 42"/>
                  <a:gd name="T33" fmla="*/ 20 h 94"/>
                  <a:gd name="T34" fmla="*/ 37 w 42"/>
                  <a:gd name="T35" fmla="*/ 16 h 94"/>
                  <a:gd name="T36" fmla="*/ 39 w 42"/>
                  <a:gd name="T37" fmla="*/ 10 h 94"/>
                  <a:gd name="T38" fmla="*/ 41 w 42"/>
                  <a:gd name="T39" fmla="*/ 6 h 94"/>
                  <a:gd name="T40" fmla="*/ 42 w 42"/>
                  <a:gd name="T41" fmla="*/ 0 h 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2" h="94">
                    <a:moveTo>
                      <a:pt x="0" y="94"/>
                    </a:moveTo>
                    <a:lnTo>
                      <a:pt x="2" y="90"/>
                    </a:lnTo>
                    <a:lnTo>
                      <a:pt x="4" y="86"/>
                    </a:lnTo>
                    <a:lnTo>
                      <a:pt x="6" y="80"/>
                    </a:lnTo>
                    <a:lnTo>
                      <a:pt x="9" y="76"/>
                    </a:lnTo>
                    <a:lnTo>
                      <a:pt x="10" y="72"/>
                    </a:lnTo>
                    <a:lnTo>
                      <a:pt x="13" y="66"/>
                    </a:lnTo>
                    <a:lnTo>
                      <a:pt x="16" y="62"/>
                    </a:lnTo>
                    <a:lnTo>
                      <a:pt x="17" y="57"/>
                    </a:lnTo>
                    <a:lnTo>
                      <a:pt x="20" y="53"/>
                    </a:lnTo>
                    <a:lnTo>
                      <a:pt x="21" y="49"/>
                    </a:lnTo>
                    <a:lnTo>
                      <a:pt x="24" y="43"/>
                    </a:lnTo>
                    <a:lnTo>
                      <a:pt x="26" y="39"/>
                    </a:lnTo>
                    <a:lnTo>
                      <a:pt x="28" y="33"/>
                    </a:lnTo>
                    <a:lnTo>
                      <a:pt x="31" y="29"/>
                    </a:lnTo>
                    <a:lnTo>
                      <a:pt x="32" y="24"/>
                    </a:lnTo>
                    <a:lnTo>
                      <a:pt x="35" y="20"/>
                    </a:lnTo>
                    <a:lnTo>
                      <a:pt x="37" y="16"/>
                    </a:lnTo>
                    <a:lnTo>
                      <a:pt x="39" y="10"/>
                    </a:lnTo>
                    <a:lnTo>
                      <a:pt x="41" y="6"/>
                    </a:lnTo>
                    <a:lnTo>
                      <a:pt x="42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19" name="Freeform 179"/>
              <p:cNvSpPr>
                <a:spLocks/>
              </p:cNvSpPr>
              <p:nvPr/>
            </p:nvSpPr>
            <p:spPr bwMode="auto">
              <a:xfrm>
                <a:off x="8108950" y="4402138"/>
                <a:ext cx="79375" cy="144463"/>
              </a:xfrm>
              <a:custGeom>
                <a:avLst/>
                <a:gdLst>
                  <a:gd name="T0" fmla="*/ 50 w 50"/>
                  <a:gd name="T1" fmla="*/ 0 h 91"/>
                  <a:gd name="T2" fmla="*/ 48 w 50"/>
                  <a:gd name="T3" fmla="*/ 4 h 91"/>
                  <a:gd name="T4" fmla="*/ 45 w 50"/>
                  <a:gd name="T5" fmla="*/ 8 h 91"/>
                  <a:gd name="T6" fmla="*/ 44 w 50"/>
                  <a:gd name="T7" fmla="*/ 12 h 91"/>
                  <a:gd name="T8" fmla="*/ 41 w 50"/>
                  <a:gd name="T9" fmla="*/ 16 h 91"/>
                  <a:gd name="T10" fmla="*/ 40 w 50"/>
                  <a:gd name="T11" fmla="*/ 20 h 91"/>
                  <a:gd name="T12" fmla="*/ 37 w 50"/>
                  <a:gd name="T13" fmla="*/ 25 h 91"/>
                  <a:gd name="T14" fmla="*/ 36 w 50"/>
                  <a:gd name="T15" fmla="*/ 29 h 91"/>
                  <a:gd name="T16" fmla="*/ 33 w 50"/>
                  <a:gd name="T17" fmla="*/ 33 h 91"/>
                  <a:gd name="T18" fmla="*/ 32 w 50"/>
                  <a:gd name="T19" fmla="*/ 36 h 91"/>
                  <a:gd name="T20" fmla="*/ 29 w 50"/>
                  <a:gd name="T21" fmla="*/ 40 h 91"/>
                  <a:gd name="T22" fmla="*/ 28 w 50"/>
                  <a:gd name="T23" fmla="*/ 44 h 91"/>
                  <a:gd name="T24" fmla="*/ 25 w 50"/>
                  <a:gd name="T25" fmla="*/ 48 h 91"/>
                  <a:gd name="T26" fmla="*/ 22 w 50"/>
                  <a:gd name="T27" fmla="*/ 52 h 91"/>
                  <a:gd name="T28" fmla="*/ 21 w 50"/>
                  <a:gd name="T29" fmla="*/ 56 h 91"/>
                  <a:gd name="T30" fmla="*/ 18 w 50"/>
                  <a:gd name="T31" fmla="*/ 60 h 91"/>
                  <a:gd name="T32" fmla="*/ 17 w 50"/>
                  <a:gd name="T33" fmla="*/ 63 h 91"/>
                  <a:gd name="T34" fmla="*/ 14 w 50"/>
                  <a:gd name="T35" fmla="*/ 67 h 91"/>
                  <a:gd name="T36" fmla="*/ 11 w 50"/>
                  <a:gd name="T37" fmla="*/ 71 h 91"/>
                  <a:gd name="T38" fmla="*/ 10 w 50"/>
                  <a:gd name="T39" fmla="*/ 75 h 91"/>
                  <a:gd name="T40" fmla="*/ 7 w 50"/>
                  <a:gd name="T41" fmla="*/ 80 h 91"/>
                  <a:gd name="T42" fmla="*/ 6 w 50"/>
                  <a:gd name="T43" fmla="*/ 84 h 91"/>
                  <a:gd name="T44" fmla="*/ 3 w 50"/>
                  <a:gd name="T45" fmla="*/ 86 h 91"/>
                  <a:gd name="T46" fmla="*/ 0 w 50"/>
                  <a:gd name="T47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0" h="91">
                    <a:moveTo>
                      <a:pt x="50" y="0"/>
                    </a:moveTo>
                    <a:lnTo>
                      <a:pt x="48" y="4"/>
                    </a:lnTo>
                    <a:lnTo>
                      <a:pt x="45" y="8"/>
                    </a:lnTo>
                    <a:lnTo>
                      <a:pt x="44" y="12"/>
                    </a:lnTo>
                    <a:lnTo>
                      <a:pt x="41" y="16"/>
                    </a:lnTo>
                    <a:lnTo>
                      <a:pt x="40" y="20"/>
                    </a:lnTo>
                    <a:lnTo>
                      <a:pt x="37" y="25"/>
                    </a:lnTo>
                    <a:lnTo>
                      <a:pt x="36" y="29"/>
                    </a:lnTo>
                    <a:lnTo>
                      <a:pt x="33" y="33"/>
                    </a:lnTo>
                    <a:lnTo>
                      <a:pt x="32" y="36"/>
                    </a:lnTo>
                    <a:lnTo>
                      <a:pt x="29" y="40"/>
                    </a:lnTo>
                    <a:lnTo>
                      <a:pt x="28" y="44"/>
                    </a:lnTo>
                    <a:lnTo>
                      <a:pt x="25" y="48"/>
                    </a:lnTo>
                    <a:lnTo>
                      <a:pt x="22" y="52"/>
                    </a:lnTo>
                    <a:lnTo>
                      <a:pt x="21" y="56"/>
                    </a:lnTo>
                    <a:lnTo>
                      <a:pt x="18" y="60"/>
                    </a:lnTo>
                    <a:lnTo>
                      <a:pt x="17" y="63"/>
                    </a:lnTo>
                    <a:lnTo>
                      <a:pt x="14" y="67"/>
                    </a:lnTo>
                    <a:lnTo>
                      <a:pt x="11" y="71"/>
                    </a:lnTo>
                    <a:lnTo>
                      <a:pt x="10" y="75"/>
                    </a:lnTo>
                    <a:lnTo>
                      <a:pt x="7" y="80"/>
                    </a:lnTo>
                    <a:lnTo>
                      <a:pt x="6" y="84"/>
                    </a:lnTo>
                    <a:lnTo>
                      <a:pt x="3" y="86"/>
                    </a:lnTo>
                    <a:lnTo>
                      <a:pt x="0" y="91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0" name="Line 180"/>
              <p:cNvSpPr>
                <a:spLocks noChangeShapeType="1"/>
              </p:cNvSpPr>
              <p:nvPr/>
            </p:nvSpPr>
            <p:spPr bwMode="auto">
              <a:xfrm>
                <a:off x="7204075" y="3908426"/>
                <a:ext cx="979488" cy="490538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1" name="Freeform 181"/>
              <p:cNvSpPr>
                <a:spLocks/>
              </p:cNvSpPr>
              <p:nvPr/>
            </p:nvSpPr>
            <p:spPr bwMode="auto">
              <a:xfrm>
                <a:off x="7197725" y="2765426"/>
                <a:ext cx="136525" cy="571500"/>
              </a:xfrm>
              <a:custGeom>
                <a:avLst/>
                <a:gdLst>
                  <a:gd name="T0" fmla="*/ 86 w 86"/>
                  <a:gd name="T1" fmla="*/ 355 h 360"/>
                  <a:gd name="T2" fmla="*/ 86 w 86"/>
                  <a:gd name="T3" fmla="*/ 344 h 360"/>
                  <a:gd name="T4" fmla="*/ 86 w 86"/>
                  <a:gd name="T5" fmla="*/ 334 h 360"/>
                  <a:gd name="T6" fmla="*/ 85 w 86"/>
                  <a:gd name="T7" fmla="*/ 323 h 360"/>
                  <a:gd name="T8" fmla="*/ 85 w 86"/>
                  <a:gd name="T9" fmla="*/ 312 h 360"/>
                  <a:gd name="T10" fmla="*/ 85 w 86"/>
                  <a:gd name="T11" fmla="*/ 303 h 360"/>
                  <a:gd name="T12" fmla="*/ 84 w 86"/>
                  <a:gd name="T13" fmla="*/ 292 h 360"/>
                  <a:gd name="T14" fmla="*/ 82 w 86"/>
                  <a:gd name="T15" fmla="*/ 281 h 360"/>
                  <a:gd name="T16" fmla="*/ 81 w 86"/>
                  <a:gd name="T17" fmla="*/ 271 h 360"/>
                  <a:gd name="T18" fmla="*/ 79 w 86"/>
                  <a:gd name="T19" fmla="*/ 260 h 360"/>
                  <a:gd name="T20" fmla="*/ 78 w 86"/>
                  <a:gd name="T21" fmla="*/ 250 h 360"/>
                  <a:gd name="T22" fmla="*/ 77 w 86"/>
                  <a:gd name="T23" fmla="*/ 239 h 360"/>
                  <a:gd name="T24" fmla="*/ 75 w 86"/>
                  <a:gd name="T25" fmla="*/ 228 h 360"/>
                  <a:gd name="T26" fmla="*/ 74 w 86"/>
                  <a:gd name="T27" fmla="*/ 219 h 360"/>
                  <a:gd name="T28" fmla="*/ 71 w 86"/>
                  <a:gd name="T29" fmla="*/ 208 h 360"/>
                  <a:gd name="T30" fmla="*/ 70 w 86"/>
                  <a:gd name="T31" fmla="*/ 198 h 360"/>
                  <a:gd name="T32" fmla="*/ 67 w 86"/>
                  <a:gd name="T33" fmla="*/ 187 h 360"/>
                  <a:gd name="T34" fmla="*/ 64 w 86"/>
                  <a:gd name="T35" fmla="*/ 178 h 360"/>
                  <a:gd name="T36" fmla="*/ 63 w 86"/>
                  <a:gd name="T37" fmla="*/ 168 h 360"/>
                  <a:gd name="T38" fmla="*/ 60 w 86"/>
                  <a:gd name="T39" fmla="*/ 157 h 360"/>
                  <a:gd name="T40" fmla="*/ 58 w 86"/>
                  <a:gd name="T41" fmla="*/ 147 h 360"/>
                  <a:gd name="T42" fmla="*/ 55 w 86"/>
                  <a:gd name="T43" fmla="*/ 136 h 360"/>
                  <a:gd name="T44" fmla="*/ 51 w 86"/>
                  <a:gd name="T45" fmla="*/ 127 h 360"/>
                  <a:gd name="T46" fmla="*/ 48 w 86"/>
                  <a:gd name="T47" fmla="*/ 117 h 360"/>
                  <a:gd name="T48" fmla="*/ 45 w 86"/>
                  <a:gd name="T49" fmla="*/ 108 h 360"/>
                  <a:gd name="T50" fmla="*/ 41 w 86"/>
                  <a:gd name="T51" fmla="*/ 97 h 360"/>
                  <a:gd name="T52" fmla="*/ 38 w 86"/>
                  <a:gd name="T53" fmla="*/ 87 h 360"/>
                  <a:gd name="T54" fmla="*/ 34 w 86"/>
                  <a:gd name="T55" fmla="*/ 77 h 360"/>
                  <a:gd name="T56" fmla="*/ 30 w 86"/>
                  <a:gd name="T57" fmla="*/ 68 h 360"/>
                  <a:gd name="T58" fmla="*/ 26 w 86"/>
                  <a:gd name="T59" fmla="*/ 58 h 360"/>
                  <a:gd name="T60" fmla="*/ 22 w 86"/>
                  <a:gd name="T61" fmla="*/ 48 h 360"/>
                  <a:gd name="T62" fmla="*/ 18 w 86"/>
                  <a:gd name="T63" fmla="*/ 39 h 360"/>
                  <a:gd name="T64" fmla="*/ 14 w 86"/>
                  <a:gd name="T65" fmla="*/ 29 h 360"/>
                  <a:gd name="T66" fmla="*/ 9 w 86"/>
                  <a:gd name="T67" fmla="*/ 20 h 360"/>
                  <a:gd name="T68" fmla="*/ 5 w 86"/>
                  <a:gd name="T69" fmla="*/ 10 h 360"/>
                  <a:gd name="T70" fmla="*/ 0 w 86"/>
                  <a:gd name="T71" fmla="*/ 0 h 36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86" h="360">
                    <a:moveTo>
                      <a:pt x="86" y="360"/>
                    </a:moveTo>
                    <a:lnTo>
                      <a:pt x="86" y="355"/>
                    </a:lnTo>
                    <a:lnTo>
                      <a:pt x="86" y="349"/>
                    </a:lnTo>
                    <a:lnTo>
                      <a:pt x="86" y="344"/>
                    </a:lnTo>
                    <a:lnTo>
                      <a:pt x="86" y="338"/>
                    </a:lnTo>
                    <a:lnTo>
                      <a:pt x="86" y="334"/>
                    </a:lnTo>
                    <a:lnTo>
                      <a:pt x="86" y="329"/>
                    </a:lnTo>
                    <a:lnTo>
                      <a:pt x="85" y="323"/>
                    </a:lnTo>
                    <a:lnTo>
                      <a:pt x="85" y="318"/>
                    </a:lnTo>
                    <a:lnTo>
                      <a:pt x="85" y="312"/>
                    </a:lnTo>
                    <a:lnTo>
                      <a:pt x="85" y="307"/>
                    </a:lnTo>
                    <a:lnTo>
                      <a:pt x="85" y="303"/>
                    </a:lnTo>
                    <a:lnTo>
                      <a:pt x="84" y="297"/>
                    </a:lnTo>
                    <a:lnTo>
                      <a:pt x="84" y="292"/>
                    </a:lnTo>
                    <a:lnTo>
                      <a:pt x="84" y="286"/>
                    </a:lnTo>
                    <a:lnTo>
                      <a:pt x="82" y="281"/>
                    </a:lnTo>
                    <a:lnTo>
                      <a:pt x="82" y="277"/>
                    </a:lnTo>
                    <a:lnTo>
                      <a:pt x="81" y="271"/>
                    </a:lnTo>
                    <a:lnTo>
                      <a:pt x="81" y="266"/>
                    </a:lnTo>
                    <a:lnTo>
                      <a:pt x="79" y="260"/>
                    </a:lnTo>
                    <a:lnTo>
                      <a:pt x="79" y="255"/>
                    </a:lnTo>
                    <a:lnTo>
                      <a:pt x="78" y="250"/>
                    </a:lnTo>
                    <a:lnTo>
                      <a:pt x="78" y="245"/>
                    </a:lnTo>
                    <a:lnTo>
                      <a:pt x="77" y="239"/>
                    </a:lnTo>
                    <a:lnTo>
                      <a:pt x="77" y="234"/>
                    </a:lnTo>
                    <a:lnTo>
                      <a:pt x="75" y="228"/>
                    </a:lnTo>
                    <a:lnTo>
                      <a:pt x="74" y="224"/>
                    </a:lnTo>
                    <a:lnTo>
                      <a:pt x="74" y="219"/>
                    </a:lnTo>
                    <a:lnTo>
                      <a:pt x="73" y="213"/>
                    </a:lnTo>
                    <a:lnTo>
                      <a:pt x="71" y="208"/>
                    </a:lnTo>
                    <a:lnTo>
                      <a:pt x="71" y="204"/>
                    </a:lnTo>
                    <a:lnTo>
                      <a:pt x="70" y="198"/>
                    </a:lnTo>
                    <a:lnTo>
                      <a:pt x="69" y="193"/>
                    </a:lnTo>
                    <a:lnTo>
                      <a:pt x="67" y="187"/>
                    </a:lnTo>
                    <a:lnTo>
                      <a:pt x="66" y="183"/>
                    </a:lnTo>
                    <a:lnTo>
                      <a:pt x="64" y="178"/>
                    </a:lnTo>
                    <a:lnTo>
                      <a:pt x="64" y="172"/>
                    </a:lnTo>
                    <a:lnTo>
                      <a:pt x="63" y="168"/>
                    </a:lnTo>
                    <a:lnTo>
                      <a:pt x="62" y="162"/>
                    </a:lnTo>
                    <a:lnTo>
                      <a:pt x="60" y="157"/>
                    </a:lnTo>
                    <a:lnTo>
                      <a:pt x="59" y="151"/>
                    </a:lnTo>
                    <a:lnTo>
                      <a:pt x="58" y="147"/>
                    </a:lnTo>
                    <a:lnTo>
                      <a:pt x="56" y="142"/>
                    </a:lnTo>
                    <a:lnTo>
                      <a:pt x="55" y="136"/>
                    </a:lnTo>
                    <a:lnTo>
                      <a:pt x="53" y="132"/>
                    </a:lnTo>
                    <a:lnTo>
                      <a:pt x="51" y="127"/>
                    </a:lnTo>
                    <a:lnTo>
                      <a:pt x="49" y="121"/>
                    </a:lnTo>
                    <a:lnTo>
                      <a:pt x="48" y="117"/>
                    </a:lnTo>
                    <a:lnTo>
                      <a:pt x="47" y="112"/>
                    </a:lnTo>
                    <a:lnTo>
                      <a:pt x="45" y="108"/>
                    </a:lnTo>
                    <a:lnTo>
                      <a:pt x="44" y="102"/>
                    </a:lnTo>
                    <a:lnTo>
                      <a:pt x="41" y="97"/>
                    </a:lnTo>
                    <a:lnTo>
                      <a:pt x="40" y="92"/>
                    </a:lnTo>
                    <a:lnTo>
                      <a:pt x="38" y="87"/>
                    </a:lnTo>
                    <a:lnTo>
                      <a:pt x="36" y="83"/>
                    </a:lnTo>
                    <a:lnTo>
                      <a:pt x="34" y="77"/>
                    </a:lnTo>
                    <a:lnTo>
                      <a:pt x="33" y="72"/>
                    </a:lnTo>
                    <a:lnTo>
                      <a:pt x="30" y="68"/>
                    </a:lnTo>
                    <a:lnTo>
                      <a:pt x="29" y="62"/>
                    </a:lnTo>
                    <a:lnTo>
                      <a:pt x="26" y="58"/>
                    </a:lnTo>
                    <a:lnTo>
                      <a:pt x="25" y="53"/>
                    </a:lnTo>
                    <a:lnTo>
                      <a:pt x="22" y="48"/>
                    </a:lnTo>
                    <a:lnTo>
                      <a:pt x="20" y="43"/>
                    </a:lnTo>
                    <a:lnTo>
                      <a:pt x="18" y="39"/>
                    </a:lnTo>
                    <a:lnTo>
                      <a:pt x="16" y="33"/>
                    </a:lnTo>
                    <a:lnTo>
                      <a:pt x="14" y="29"/>
                    </a:lnTo>
                    <a:lnTo>
                      <a:pt x="12" y="24"/>
                    </a:lnTo>
                    <a:lnTo>
                      <a:pt x="9" y="20"/>
                    </a:lnTo>
                    <a:lnTo>
                      <a:pt x="7" y="14"/>
                    </a:lnTo>
                    <a:lnTo>
                      <a:pt x="5" y="10"/>
                    </a:lnTo>
                    <a:lnTo>
                      <a:pt x="3" y="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2" name="Freeform 182"/>
              <p:cNvSpPr>
                <a:spLocks/>
              </p:cNvSpPr>
              <p:nvPr/>
            </p:nvSpPr>
            <p:spPr bwMode="auto">
              <a:xfrm>
                <a:off x="7202488" y="3336926"/>
                <a:ext cx="131763" cy="569913"/>
              </a:xfrm>
              <a:custGeom>
                <a:avLst/>
                <a:gdLst>
                  <a:gd name="T0" fmla="*/ 83 w 83"/>
                  <a:gd name="T1" fmla="*/ 3 h 359"/>
                  <a:gd name="T2" fmla="*/ 83 w 83"/>
                  <a:gd name="T3" fmla="*/ 9 h 359"/>
                  <a:gd name="T4" fmla="*/ 83 w 83"/>
                  <a:gd name="T5" fmla="*/ 15 h 359"/>
                  <a:gd name="T6" fmla="*/ 83 w 83"/>
                  <a:gd name="T7" fmla="*/ 21 h 359"/>
                  <a:gd name="T8" fmla="*/ 83 w 83"/>
                  <a:gd name="T9" fmla="*/ 28 h 359"/>
                  <a:gd name="T10" fmla="*/ 83 w 83"/>
                  <a:gd name="T11" fmla="*/ 33 h 359"/>
                  <a:gd name="T12" fmla="*/ 82 w 83"/>
                  <a:gd name="T13" fmla="*/ 40 h 359"/>
                  <a:gd name="T14" fmla="*/ 82 w 83"/>
                  <a:gd name="T15" fmla="*/ 46 h 359"/>
                  <a:gd name="T16" fmla="*/ 82 w 83"/>
                  <a:gd name="T17" fmla="*/ 51 h 359"/>
                  <a:gd name="T18" fmla="*/ 82 w 83"/>
                  <a:gd name="T19" fmla="*/ 58 h 359"/>
                  <a:gd name="T20" fmla="*/ 81 w 83"/>
                  <a:gd name="T21" fmla="*/ 64 h 359"/>
                  <a:gd name="T22" fmla="*/ 81 w 83"/>
                  <a:gd name="T23" fmla="*/ 70 h 359"/>
                  <a:gd name="T24" fmla="*/ 81 w 83"/>
                  <a:gd name="T25" fmla="*/ 76 h 359"/>
                  <a:gd name="T26" fmla="*/ 79 w 83"/>
                  <a:gd name="T27" fmla="*/ 83 h 359"/>
                  <a:gd name="T28" fmla="*/ 79 w 83"/>
                  <a:gd name="T29" fmla="*/ 88 h 359"/>
                  <a:gd name="T30" fmla="*/ 78 w 83"/>
                  <a:gd name="T31" fmla="*/ 94 h 359"/>
                  <a:gd name="T32" fmla="*/ 78 w 83"/>
                  <a:gd name="T33" fmla="*/ 101 h 359"/>
                  <a:gd name="T34" fmla="*/ 76 w 83"/>
                  <a:gd name="T35" fmla="*/ 106 h 359"/>
                  <a:gd name="T36" fmla="*/ 76 w 83"/>
                  <a:gd name="T37" fmla="*/ 113 h 359"/>
                  <a:gd name="T38" fmla="*/ 75 w 83"/>
                  <a:gd name="T39" fmla="*/ 119 h 359"/>
                  <a:gd name="T40" fmla="*/ 74 w 83"/>
                  <a:gd name="T41" fmla="*/ 124 h 359"/>
                  <a:gd name="T42" fmla="*/ 74 w 83"/>
                  <a:gd name="T43" fmla="*/ 131 h 359"/>
                  <a:gd name="T44" fmla="*/ 72 w 83"/>
                  <a:gd name="T45" fmla="*/ 136 h 359"/>
                  <a:gd name="T46" fmla="*/ 71 w 83"/>
                  <a:gd name="T47" fmla="*/ 143 h 359"/>
                  <a:gd name="T48" fmla="*/ 70 w 83"/>
                  <a:gd name="T49" fmla="*/ 149 h 359"/>
                  <a:gd name="T50" fmla="*/ 68 w 83"/>
                  <a:gd name="T51" fmla="*/ 154 h 359"/>
                  <a:gd name="T52" fmla="*/ 67 w 83"/>
                  <a:gd name="T53" fmla="*/ 161 h 359"/>
                  <a:gd name="T54" fmla="*/ 67 w 83"/>
                  <a:gd name="T55" fmla="*/ 167 h 359"/>
                  <a:gd name="T56" fmla="*/ 66 w 83"/>
                  <a:gd name="T57" fmla="*/ 172 h 359"/>
                  <a:gd name="T58" fmla="*/ 64 w 83"/>
                  <a:gd name="T59" fmla="*/ 179 h 359"/>
                  <a:gd name="T60" fmla="*/ 63 w 83"/>
                  <a:gd name="T61" fmla="*/ 184 h 359"/>
                  <a:gd name="T62" fmla="*/ 61 w 83"/>
                  <a:gd name="T63" fmla="*/ 190 h 359"/>
                  <a:gd name="T64" fmla="*/ 60 w 83"/>
                  <a:gd name="T65" fmla="*/ 197 h 359"/>
                  <a:gd name="T66" fmla="*/ 57 w 83"/>
                  <a:gd name="T67" fmla="*/ 202 h 359"/>
                  <a:gd name="T68" fmla="*/ 56 w 83"/>
                  <a:gd name="T69" fmla="*/ 208 h 359"/>
                  <a:gd name="T70" fmla="*/ 55 w 83"/>
                  <a:gd name="T71" fmla="*/ 215 h 359"/>
                  <a:gd name="T72" fmla="*/ 53 w 83"/>
                  <a:gd name="T73" fmla="*/ 220 h 359"/>
                  <a:gd name="T74" fmla="*/ 52 w 83"/>
                  <a:gd name="T75" fmla="*/ 226 h 359"/>
                  <a:gd name="T76" fmla="*/ 49 w 83"/>
                  <a:gd name="T77" fmla="*/ 233 h 359"/>
                  <a:gd name="T78" fmla="*/ 48 w 83"/>
                  <a:gd name="T79" fmla="*/ 238 h 359"/>
                  <a:gd name="T80" fmla="*/ 46 w 83"/>
                  <a:gd name="T81" fmla="*/ 244 h 359"/>
                  <a:gd name="T82" fmla="*/ 44 w 83"/>
                  <a:gd name="T83" fmla="*/ 249 h 359"/>
                  <a:gd name="T84" fmla="*/ 42 w 83"/>
                  <a:gd name="T85" fmla="*/ 256 h 359"/>
                  <a:gd name="T86" fmla="*/ 41 w 83"/>
                  <a:gd name="T87" fmla="*/ 261 h 359"/>
                  <a:gd name="T88" fmla="*/ 38 w 83"/>
                  <a:gd name="T89" fmla="*/ 267 h 359"/>
                  <a:gd name="T90" fmla="*/ 37 w 83"/>
                  <a:gd name="T91" fmla="*/ 272 h 359"/>
                  <a:gd name="T92" fmla="*/ 34 w 83"/>
                  <a:gd name="T93" fmla="*/ 278 h 359"/>
                  <a:gd name="T94" fmla="*/ 33 w 83"/>
                  <a:gd name="T95" fmla="*/ 283 h 359"/>
                  <a:gd name="T96" fmla="*/ 30 w 83"/>
                  <a:gd name="T97" fmla="*/ 290 h 359"/>
                  <a:gd name="T98" fmla="*/ 27 w 83"/>
                  <a:gd name="T99" fmla="*/ 296 h 359"/>
                  <a:gd name="T100" fmla="*/ 26 w 83"/>
                  <a:gd name="T101" fmla="*/ 301 h 359"/>
                  <a:gd name="T102" fmla="*/ 23 w 83"/>
                  <a:gd name="T103" fmla="*/ 307 h 359"/>
                  <a:gd name="T104" fmla="*/ 20 w 83"/>
                  <a:gd name="T105" fmla="*/ 312 h 359"/>
                  <a:gd name="T106" fmla="*/ 19 w 83"/>
                  <a:gd name="T107" fmla="*/ 318 h 359"/>
                  <a:gd name="T108" fmla="*/ 16 w 83"/>
                  <a:gd name="T109" fmla="*/ 323 h 359"/>
                  <a:gd name="T110" fmla="*/ 13 w 83"/>
                  <a:gd name="T111" fmla="*/ 329 h 359"/>
                  <a:gd name="T112" fmla="*/ 11 w 83"/>
                  <a:gd name="T113" fmla="*/ 334 h 359"/>
                  <a:gd name="T114" fmla="*/ 8 w 83"/>
                  <a:gd name="T115" fmla="*/ 340 h 359"/>
                  <a:gd name="T116" fmla="*/ 5 w 83"/>
                  <a:gd name="T117" fmla="*/ 345 h 359"/>
                  <a:gd name="T118" fmla="*/ 2 w 83"/>
                  <a:gd name="T119" fmla="*/ 351 h 359"/>
                  <a:gd name="T120" fmla="*/ 1 w 83"/>
                  <a:gd name="T121" fmla="*/ 356 h 3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3" h="359">
                    <a:moveTo>
                      <a:pt x="83" y="0"/>
                    </a:moveTo>
                    <a:lnTo>
                      <a:pt x="83" y="3"/>
                    </a:lnTo>
                    <a:lnTo>
                      <a:pt x="83" y="6"/>
                    </a:lnTo>
                    <a:lnTo>
                      <a:pt x="83" y="9"/>
                    </a:lnTo>
                    <a:lnTo>
                      <a:pt x="83" y="13"/>
                    </a:lnTo>
                    <a:lnTo>
                      <a:pt x="83" y="15"/>
                    </a:lnTo>
                    <a:lnTo>
                      <a:pt x="83" y="18"/>
                    </a:lnTo>
                    <a:lnTo>
                      <a:pt x="83" y="21"/>
                    </a:lnTo>
                    <a:lnTo>
                      <a:pt x="83" y="24"/>
                    </a:lnTo>
                    <a:lnTo>
                      <a:pt x="83" y="28"/>
                    </a:lnTo>
                    <a:lnTo>
                      <a:pt x="83" y="31"/>
                    </a:lnTo>
                    <a:lnTo>
                      <a:pt x="83" y="33"/>
                    </a:lnTo>
                    <a:lnTo>
                      <a:pt x="83" y="36"/>
                    </a:lnTo>
                    <a:lnTo>
                      <a:pt x="82" y="40"/>
                    </a:lnTo>
                    <a:lnTo>
                      <a:pt x="82" y="43"/>
                    </a:lnTo>
                    <a:lnTo>
                      <a:pt x="82" y="46"/>
                    </a:lnTo>
                    <a:lnTo>
                      <a:pt x="82" y="48"/>
                    </a:lnTo>
                    <a:lnTo>
                      <a:pt x="82" y="51"/>
                    </a:lnTo>
                    <a:lnTo>
                      <a:pt x="82" y="55"/>
                    </a:lnTo>
                    <a:lnTo>
                      <a:pt x="82" y="58"/>
                    </a:lnTo>
                    <a:lnTo>
                      <a:pt x="82" y="61"/>
                    </a:lnTo>
                    <a:lnTo>
                      <a:pt x="81" y="64"/>
                    </a:lnTo>
                    <a:lnTo>
                      <a:pt x="81" y="68"/>
                    </a:lnTo>
                    <a:lnTo>
                      <a:pt x="81" y="70"/>
                    </a:lnTo>
                    <a:lnTo>
                      <a:pt x="81" y="73"/>
                    </a:lnTo>
                    <a:lnTo>
                      <a:pt x="81" y="76"/>
                    </a:lnTo>
                    <a:lnTo>
                      <a:pt x="79" y="79"/>
                    </a:lnTo>
                    <a:lnTo>
                      <a:pt x="79" y="83"/>
                    </a:lnTo>
                    <a:lnTo>
                      <a:pt x="79" y="86"/>
                    </a:lnTo>
                    <a:lnTo>
                      <a:pt x="79" y="88"/>
                    </a:lnTo>
                    <a:lnTo>
                      <a:pt x="78" y="91"/>
                    </a:lnTo>
                    <a:lnTo>
                      <a:pt x="78" y="94"/>
                    </a:lnTo>
                    <a:lnTo>
                      <a:pt x="78" y="98"/>
                    </a:lnTo>
                    <a:lnTo>
                      <a:pt x="78" y="101"/>
                    </a:lnTo>
                    <a:lnTo>
                      <a:pt x="76" y="103"/>
                    </a:lnTo>
                    <a:lnTo>
                      <a:pt x="76" y="106"/>
                    </a:lnTo>
                    <a:lnTo>
                      <a:pt x="76" y="109"/>
                    </a:lnTo>
                    <a:lnTo>
                      <a:pt x="76" y="113"/>
                    </a:lnTo>
                    <a:lnTo>
                      <a:pt x="75" y="116"/>
                    </a:lnTo>
                    <a:lnTo>
                      <a:pt x="75" y="119"/>
                    </a:lnTo>
                    <a:lnTo>
                      <a:pt x="75" y="121"/>
                    </a:lnTo>
                    <a:lnTo>
                      <a:pt x="74" y="124"/>
                    </a:lnTo>
                    <a:lnTo>
                      <a:pt x="74" y="128"/>
                    </a:lnTo>
                    <a:lnTo>
                      <a:pt x="74" y="131"/>
                    </a:lnTo>
                    <a:lnTo>
                      <a:pt x="72" y="134"/>
                    </a:lnTo>
                    <a:lnTo>
                      <a:pt x="72" y="136"/>
                    </a:lnTo>
                    <a:lnTo>
                      <a:pt x="71" y="139"/>
                    </a:lnTo>
                    <a:lnTo>
                      <a:pt x="71" y="143"/>
                    </a:lnTo>
                    <a:lnTo>
                      <a:pt x="71" y="146"/>
                    </a:lnTo>
                    <a:lnTo>
                      <a:pt x="70" y="149"/>
                    </a:lnTo>
                    <a:lnTo>
                      <a:pt x="70" y="151"/>
                    </a:lnTo>
                    <a:lnTo>
                      <a:pt x="68" y="154"/>
                    </a:lnTo>
                    <a:lnTo>
                      <a:pt x="68" y="158"/>
                    </a:lnTo>
                    <a:lnTo>
                      <a:pt x="67" y="161"/>
                    </a:lnTo>
                    <a:lnTo>
                      <a:pt x="67" y="164"/>
                    </a:lnTo>
                    <a:lnTo>
                      <a:pt x="67" y="167"/>
                    </a:lnTo>
                    <a:lnTo>
                      <a:pt x="66" y="169"/>
                    </a:lnTo>
                    <a:lnTo>
                      <a:pt x="66" y="172"/>
                    </a:lnTo>
                    <a:lnTo>
                      <a:pt x="64" y="176"/>
                    </a:lnTo>
                    <a:lnTo>
                      <a:pt x="64" y="179"/>
                    </a:lnTo>
                    <a:lnTo>
                      <a:pt x="63" y="182"/>
                    </a:lnTo>
                    <a:lnTo>
                      <a:pt x="63" y="184"/>
                    </a:lnTo>
                    <a:lnTo>
                      <a:pt x="61" y="187"/>
                    </a:lnTo>
                    <a:lnTo>
                      <a:pt x="61" y="190"/>
                    </a:lnTo>
                    <a:lnTo>
                      <a:pt x="60" y="194"/>
                    </a:lnTo>
                    <a:lnTo>
                      <a:pt x="60" y="197"/>
                    </a:lnTo>
                    <a:lnTo>
                      <a:pt x="59" y="200"/>
                    </a:lnTo>
                    <a:lnTo>
                      <a:pt x="57" y="202"/>
                    </a:lnTo>
                    <a:lnTo>
                      <a:pt x="57" y="205"/>
                    </a:lnTo>
                    <a:lnTo>
                      <a:pt x="56" y="208"/>
                    </a:lnTo>
                    <a:lnTo>
                      <a:pt x="56" y="212"/>
                    </a:lnTo>
                    <a:lnTo>
                      <a:pt x="55" y="215"/>
                    </a:lnTo>
                    <a:lnTo>
                      <a:pt x="55" y="217"/>
                    </a:lnTo>
                    <a:lnTo>
                      <a:pt x="53" y="220"/>
                    </a:lnTo>
                    <a:lnTo>
                      <a:pt x="52" y="223"/>
                    </a:lnTo>
                    <a:lnTo>
                      <a:pt x="52" y="226"/>
                    </a:lnTo>
                    <a:lnTo>
                      <a:pt x="50" y="228"/>
                    </a:lnTo>
                    <a:lnTo>
                      <a:pt x="49" y="233"/>
                    </a:lnTo>
                    <a:lnTo>
                      <a:pt x="49" y="235"/>
                    </a:lnTo>
                    <a:lnTo>
                      <a:pt x="48" y="238"/>
                    </a:lnTo>
                    <a:lnTo>
                      <a:pt x="48" y="241"/>
                    </a:lnTo>
                    <a:lnTo>
                      <a:pt x="46" y="244"/>
                    </a:lnTo>
                    <a:lnTo>
                      <a:pt x="45" y="246"/>
                    </a:lnTo>
                    <a:lnTo>
                      <a:pt x="44" y="249"/>
                    </a:lnTo>
                    <a:lnTo>
                      <a:pt x="44" y="252"/>
                    </a:lnTo>
                    <a:lnTo>
                      <a:pt x="42" y="256"/>
                    </a:lnTo>
                    <a:lnTo>
                      <a:pt x="41" y="259"/>
                    </a:lnTo>
                    <a:lnTo>
                      <a:pt x="41" y="261"/>
                    </a:lnTo>
                    <a:lnTo>
                      <a:pt x="39" y="264"/>
                    </a:lnTo>
                    <a:lnTo>
                      <a:pt x="38" y="267"/>
                    </a:lnTo>
                    <a:lnTo>
                      <a:pt x="37" y="270"/>
                    </a:lnTo>
                    <a:lnTo>
                      <a:pt x="37" y="272"/>
                    </a:lnTo>
                    <a:lnTo>
                      <a:pt x="35" y="275"/>
                    </a:lnTo>
                    <a:lnTo>
                      <a:pt x="34" y="278"/>
                    </a:lnTo>
                    <a:lnTo>
                      <a:pt x="33" y="281"/>
                    </a:lnTo>
                    <a:lnTo>
                      <a:pt x="33" y="283"/>
                    </a:lnTo>
                    <a:lnTo>
                      <a:pt x="31" y="288"/>
                    </a:lnTo>
                    <a:lnTo>
                      <a:pt x="30" y="290"/>
                    </a:lnTo>
                    <a:lnTo>
                      <a:pt x="28" y="293"/>
                    </a:lnTo>
                    <a:lnTo>
                      <a:pt x="27" y="296"/>
                    </a:lnTo>
                    <a:lnTo>
                      <a:pt x="27" y="299"/>
                    </a:lnTo>
                    <a:lnTo>
                      <a:pt x="26" y="301"/>
                    </a:lnTo>
                    <a:lnTo>
                      <a:pt x="24" y="304"/>
                    </a:lnTo>
                    <a:lnTo>
                      <a:pt x="23" y="307"/>
                    </a:lnTo>
                    <a:lnTo>
                      <a:pt x="22" y="309"/>
                    </a:lnTo>
                    <a:lnTo>
                      <a:pt x="20" y="312"/>
                    </a:lnTo>
                    <a:lnTo>
                      <a:pt x="19" y="315"/>
                    </a:lnTo>
                    <a:lnTo>
                      <a:pt x="19" y="318"/>
                    </a:lnTo>
                    <a:lnTo>
                      <a:pt x="17" y="320"/>
                    </a:lnTo>
                    <a:lnTo>
                      <a:pt x="16" y="323"/>
                    </a:lnTo>
                    <a:lnTo>
                      <a:pt x="15" y="326"/>
                    </a:lnTo>
                    <a:lnTo>
                      <a:pt x="13" y="329"/>
                    </a:lnTo>
                    <a:lnTo>
                      <a:pt x="12" y="331"/>
                    </a:lnTo>
                    <a:lnTo>
                      <a:pt x="11" y="334"/>
                    </a:lnTo>
                    <a:lnTo>
                      <a:pt x="9" y="337"/>
                    </a:lnTo>
                    <a:lnTo>
                      <a:pt x="8" y="340"/>
                    </a:lnTo>
                    <a:lnTo>
                      <a:pt x="6" y="342"/>
                    </a:lnTo>
                    <a:lnTo>
                      <a:pt x="5" y="345"/>
                    </a:lnTo>
                    <a:lnTo>
                      <a:pt x="4" y="348"/>
                    </a:lnTo>
                    <a:lnTo>
                      <a:pt x="2" y="351"/>
                    </a:lnTo>
                    <a:lnTo>
                      <a:pt x="1" y="353"/>
                    </a:lnTo>
                    <a:lnTo>
                      <a:pt x="1" y="356"/>
                    </a:lnTo>
                    <a:lnTo>
                      <a:pt x="0" y="359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3" name="Line 183"/>
              <p:cNvSpPr>
                <a:spLocks noChangeShapeType="1"/>
              </p:cNvSpPr>
              <p:nvPr/>
            </p:nvSpPr>
            <p:spPr bwMode="auto">
              <a:xfrm>
                <a:off x="7216775" y="3336926"/>
                <a:ext cx="114300" cy="0"/>
              </a:xfrm>
              <a:prstGeom prst="line">
                <a:avLst/>
              </a:pr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4" name="Rectangle 184"/>
              <p:cNvSpPr>
                <a:spLocks noChangeArrowheads="1"/>
              </p:cNvSpPr>
              <p:nvPr/>
            </p:nvSpPr>
            <p:spPr bwMode="auto">
              <a:xfrm rot="2160000">
                <a:off x="8199438" y="5062538"/>
                <a:ext cx="64293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DMGSTD11-A</a:t>
                </a:r>
              </a:p>
            </p:txBody>
          </p:sp>
          <p:sp>
            <p:nvSpPr>
              <p:cNvPr id="925" name="Line 185"/>
              <p:cNvSpPr>
                <a:spLocks noChangeShapeType="1"/>
              </p:cNvSpPr>
              <p:nvPr/>
            </p:nvSpPr>
            <p:spPr bwMode="auto">
              <a:xfrm>
                <a:off x="8074025" y="4827588"/>
                <a:ext cx="92075" cy="66675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6" name="Rectangle 186"/>
              <p:cNvSpPr>
                <a:spLocks noChangeArrowheads="1"/>
              </p:cNvSpPr>
              <p:nvPr/>
            </p:nvSpPr>
            <p:spPr bwMode="auto">
              <a:xfrm rot="2400000">
                <a:off x="8077200" y="5227638"/>
                <a:ext cx="6381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DMGSTD11-B</a:t>
                </a:r>
              </a:p>
            </p:txBody>
          </p:sp>
          <p:sp>
            <p:nvSpPr>
              <p:cNvPr id="927" name="Line 187"/>
              <p:cNvSpPr>
                <a:spLocks noChangeShapeType="1"/>
              </p:cNvSpPr>
              <p:nvPr/>
            </p:nvSpPr>
            <p:spPr bwMode="auto">
              <a:xfrm>
                <a:off x="7969250" y="4962526"/>
                <a:ext cx="85725" cy="7461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8" name="Freeform 188"/>
              <p:cNvSpPr>
                <a:spLocks/>
              </p:cNvSpPr>
              <p:nvPr/>
            </p:nvSpPr>
            <p:spPr bwMode="auto">
              <a:xfrm>
                <a:off x="8020050" y="4824413"/>
                <a:ext cx="52388" cy="68263"/>
              </a:xfrm>
              <a:custGeom>
                <a:avLst/>
                <a:gdLst>
                  <a:gd name="T0" fmla="*/ 0 w 33"/>
                  <a:gd name="T1" fmla="*/ 43 h 43"/>
                  <a:gd name="T2" fmla="*/ 2 w 33"/>
                  <a:gd name="T3" fmla="*/ 40 h 43"/>
                  <a:gd name="T4" fmla="*/ 4 w 33"/>
                  <a:gd name="T5" fmla="*/ 38 h 43"/>
                  <a:gd name="T6" fmla="*/ 7 w 33"/>
                  <a:gd name="T7" fmla="*/ 35 h 43"/>
                  <a:gd name="T8" fmla="*/ 8 w 33"/>
                  <a:gd name="T9" fmla="*/ 33 h 43"/>
                  <a:gd name="T10" fmla="*/ 9 w 33"/>
                  <a:gd name="T11" fmla="*/ 31 h 43"/>
                  <a:gd name="T12" fmla="*/ 12 w 33"/>
                  <a:gd name="T13" fmla="*/ 28 h 43"/>
                  <a:gd name="T14" fmla="*/ 13 w 33"/>
                  <a:gd name="T15" fmla="*/ 25 h 43"/>
                  <a:gd name="T16" fmla="*/ 16 w 33"/>
                  <a:gd name="T17" fmla="*/ 22 h 43"/>
                  <a:gd name="T18" fmla="*/ 18 w 33"/>
                  <a:gd name="T19" fmla="*/ 20 h 43"/>
                  <a:gd name="T20" fmla="*/ 20 w 33"/>
                  <a:gd name="T21" fmla="*/ 17 h 43"/>
                  <a:gd name="T22" fmla="*/ 22 w 33"/>
                  <a:gd name="T23" fmla="*/ 16 h 43"/>
                  <a:gd name="T24" fmla="*/ 23 w 33"/>
                  <a:gd name="T25" fmla="*/ 13 h 43"/>
                  <a:gd name="T26" fmla="*/ 26 w 33"/>
                  <a:gd name="T27" fmla="*/ 10 h 43"/>
                  <a:gd name="T28" fmla="*/ 27 w 33"/>
                  <a:gd name="T29" fmla="*/ 7 h 43"/>
                  <a:gd name="T30" fmla="*/ 29 w 33"/>
                  <a:gd name="T31" fmla="*/ 5 h 43"/>
                  <a:gd name="T32" fmla="*/ 31 w 33"/>
                  <a:gd name="T33" fmla="*/ 2 h 43"/>
                  <a:gd name="T34" fmla="*/ 33 w 33"/>
                  <a:gd name="T35" fmla="*/ 0 h 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3" h="43">
                    <a:moveTo>
                      <a:pt x="0" y="43"/>
                    </a:moveTo>
                    <a:lnTo>
                      <a:pt x="2" y="40"/>
                    </a:lnTo>
                    <a:lnTo>
                      <a:pt x="4" y="38"/>
                    </a:lnTo>
                    <a:lnTo>
                      <a:pt x="7" y="35"/>
                    </a:lnTo>
                    <a:lnTo>
                      <a:pt x="8" y="33"/>
                    </a:lnTo>
                    <a:lnTo>
                      <a:pt x="9" y="31"/>
                    </a:lnTo>
                    <a:lnTo>
                      <a:pt x="12" y="28"/>
                    </a:lnTo>
                    <a:lnTo>
                      <a:pt x="13" y="25"/>
                    </a:lnTo>
                    <a:lnTo>
                      <a:pt x="16" y="22"/>
                    </a:lnTo>
                    <a:lnTo>
                      <a:pt x="18" y="20"/>
                    </a:lnTo>
                    <a:lnTo>
                      <a:pt x="20" y="17"/>
                    </a:lnTo>
                    <a:lnTo>
                      <a:pt x="22" y="16"/>
                    </a:lnTo>
                    <a:lnTo>
                      <a:pt x="23" y="13"/>
                    </a:lnTo>
                    <a:lnTo>
                      <a:pt x="26" y="10"/>
                    </a:lnTo>
                    <a:lnTo>
                      <a:pt x="27" y="7"/>
                    </a:lnTo>
                    <a:lnTo>
                      <a:pt x="29" y="5"/>
                    </a:lnTo>
                    <a:lnTo>
                      <a:pt x="31" y="2"/>
                    </a:lnTo>
                    <a:lnTo>
                      <a:pt x="33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29" name="Freeform 189"/>
              <p:cNvSpPr>
                <a:spLocks/>
              </p:cNvSpPr>
              <p:nvPr/>
            </p:nvSpPr>
            <p:spPr bwMode="auto">
              <a:xfrm>
                <a:off x="7964488" y="4892676"/>
                <a:ext cx="55563" cy="65088"/>
              </a:xfrm>
              <a:custGeom>
                <a:avLst/>
                <a:gdLst>
                  <a:gd name="T0" fmla="*/ 35 w 35"/>
                  <a:gd name="T1" fmla="*/ 0 h 41"/>
                  <a:gd name="T2" fmla="*/ 33 w 35"/>
                  <a:gd name="T3" fmla="*/ 3 h 41"/>
                  <a:gd name="T4" fmla="*/ 31 w 35"/>
                  <a:gd name="T5" fmla="*/ 6 h 41"/>
                  <a:gd name="T6" fmla="*/ 29 w 35"/>
                  <a:gd name="T7" fmla="*/ 8 h 41"/>
                  <a:gd name="T8" fmla="*/ 26 w 35"/>
                  <a:gd name="T9" fmla="*/ 11 h 41"/>
                  <a:gd name="T10" fmla="*/ 25 w 35"/>
                  <a:gd name="T11" fmla="*/ 12 h 41"/>
                  <a:gd name="T12" fmla="*/ 22 w 35"/>
                  <a:gd name="T13" fmla="*/ 15 h 41"/>
                  <a:gd name="T14" fmla="*/ 20 w 35"/>
                  <a:gd name="T15" fmla="*/ 18 h 41"/>
                  <a:gd name="T16" fmla="*/ 18 w 35"/>
                  <a:gd name="T17" fmla="*/ 21 h 41"/>
                  <a:gd name="T18" fmla="*/ 15 w 35"/>
                  <a:gd name="T19" fmla="*/ 23 h 41"/>
                  <a:gd name="T20" fmla="*/ 14 w 35"/>
                  <a:gd name="T21" fmla="*/ 26 h 41"/>
                  <a:gd name="T22" fmla="*/ 11 w 35"/>
                  <a:gd name="T23" fmla="*/ 29 h 41"/>
                  <a:gd name="T24" fmla="*/ 10 w 35"/>
                  <a:gd name="T25" fmla="*/ 32 h 41"/>
                  <a:gd name="T26" fmla="*/ 7 w 35"/>
                  <a:gd name="T27" fmla="*/ 34 h 41"/>
                  <a:gd name="T28" fmla="*/ 5 w 35"/>
                  <a:gd name="T29" fmla="*/ 37 h 41"/>
                  <a:gd name="T30" fmla="*/ 3 w 35"/>
                  <a:gd name="T31" fmla="*/ 39 h 41"/>
                  <a:gd name="T32" fmla="*/ 0 w 35"/>
                  <a:gd name="T33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5" h="41">
                    <a:moveTo>
                      <a:pt x="35" y="0"/>
                    </a:moveTo>
                    <a:lnTo>
                      <a:pt x="33" y="3"/>
                    </a:lnTo>
                    <a:lnTo>
                      <a:pt x="31" y="6"/>
                    </a:lnTo>
                    <a:lnTo>
                      <a:pt x="29" y="8"/>
                    </a:lnTo>
                    <a:lnTo>
                      <a:pt x="26" y="11"/>
                    </a:lnTo>
                    <a:lnTo>
                      <a:pt x="25" y="12"/>
                    </a:lnTo>
                    <a:lnTo>
                      <a:pt x="22" y="15"/>
                    </a:lnTo>
                    <a:lnTo>
                      <a:pt x="20" y="18"/>
                    </a:lnTo>
                    <a:lnTo>
                      <a:pt x="18" y="21"/>
                    </a:lnTo>
                    <a:lnTo>
                      <a:pt x="15" y="23"/>
                    </a:lnTo>
                    <a:lnTo>
                      <a:pt x="14" y="26"/>
                    </a:lnTo>
                    <a:lnTo>
                      <a:pt x="11" y="29"/>
                    </a:lnTo>
                    <a:lnTo>
                      <a:pt x="10" y="32"/>
                    </a:lnTo>
                    <a:lnTo>
                      <a:pt x="7" y="34"/>
                    </a:lnTo>
                    <a:lnTo>
                      <a:pt x="5" y="37"/>
                    </a:lnTo>
                    <a:lnTo>
                      <a:pt x="3" y="39"/>
                    </a:lnTo>
                    <a:lnTo>
                      <a:pt x="0" y="41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0" name="Line 191"/>
              <p:cNvSpPr>
                <a:spLocks noChangeShapeType="1"/>
              </p:cNvSpPr>
              <p:nvPr/>
            </p:nvSpPr>
            <p:spPr bwMode="auto">
              <a:xfrm>
                <a:off x="7927975" y="4818063"/>
                <a:ext cx="87313" cy="73025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1" name="Rectangle 192"/>
              <p:cNvSpPr>
                <a:spLocks noChangeArrowheads="1"/>
              </p:cNvSpPr>
              <p:nvPr/>
            </p:nvSpPr>
            <p:spPr bwMode="auto">
              <a:xfrm rot="2640000">
                <a:off x="7951788" y="538956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005180103</a:t>
                </a:r>
              </a:p>
            </p:txBody>
          </p:sp>
          <p:sp>
            <p:nvSpPr>
              <p:cNvPr id="932" name="Line 193"/>
              <p:cNvSpPr>
                <a:spLocks noChangeShapeType="1"/>
              </p:cNvSpPr>
              <p:nvPr/>
            </p:nvSpPr>
            <p:spPr bwMode="auto">
              <a:xfrm>
                <a:off x="7764463" y="5003801"/>
                <a:ext cx="169863" cy="166688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3" name="Freeform 194"/>
              <p:cNvSpPr>
                <a:spLocks/>
              </p:cNvSpPr>
              <p:nvPr/>
            </p:nvSpPr>
            <p:spPr bwMode="auto">
              <a:xfrm>
                <a:off x="7845425" y="4816476"/>
                <a:ext cx="77788" cy="93663"/>
              </a:xfrm>
              <a:custGeom>
                <a:avLst/>
                <a:gdLst>
                  <a:gd name="T0" fmla="*/ 0 w 49"/>
                  <a:gd name="T1" fmla="*/ 59 h 59"/>
                  <a:gd name="T2" fmla="*/ 3 w 49"/>
                  <a:gd name="T3" fmla="*/ 56 h 59"/>
                  <a:gd name="T4" fmla="*/ 5 w 49"/>
                  <a:gd name="T5" fmla="*/ 54 h 59"/>
                  <a:gd name="T6" fmla="*/ 8 w 49"/>
                  <a:gd name="T7" fmla="*/ 51 h 59"/>
                  <a:gd name="T8" fmla="*/ 9 w 49"/>
                  <a:gd name="T9" fmla="*/ 47 h 59"/>
                  <a:gd name="T10" fmla="*/ 12 w 49"/>
                  <a:gd name="T11" fmla="*/ 44 h 59"/>
                  <a:gd name="T12" fmla="*/ 15 w 49"/>
                  <a:gd name="T13" fmla="*/ 41 h 59"/>
                  <a:gd name="T14" fmla="*/ 18 w 49"/>
                  <a:gd name="T15" fmla="*/ 38 h 59"/>
                  <a:gd name="T16" fmla="*/ 20 w 49"/>
                  <a:gd name="T17" fmla="*/ 36 h 59"/>
                  <a:gd name="T18" fmla="*/ 23 w 49"/>
                  <a:gd name="T19" fmla="*/ 33 h 59"/>
                  <a:gd name="T20" fmla="*/ 25 w 49"/>
                  <a:gd name="T21" fmla="*/ 30 h 59"/>
                  <a:gd name="T22" fmla="*/ 27 w 49"/>
                  <a:gd name="T23" fmla="*/ 26 h 59"/>
                  <a:gd name="T24" fmla="*/ 30 w 49"/>
                  <a:gd name="T25" fmla="*/ 23 h 59"/>
                  <a:gd name="T26" fmla="*/ 33 w 49"/>
                  <a:gd name="T27" fmla="*/ 21 h 59"/>
                  <a:gd name="T28" fmla="*/ 36 w 49"/>
                  <a:gd name="T29" fmla="*/ 18 h 59"/>
                  <a:gd name="T30" fmla="*/ 37 w 49"/>
                  <a:gd name="T31" fmla="*/ 15 h 59"/>
                  <a:gd name="T32" fmla="*/ 40 w 49"/>
                  <a:gd name="T33" fmla="*/ 12 h 59"/>
                  <a:gd name="T34" fmla="*/ 42 w 49"/>
                  <a:gd name="T35" fmla="*/ 8 h 59"/>
                  <a:gd name="T36" fmla="*/ 45 w 49"/>
                  <a:gd name="T37" fmla="*/ 5 h 59"/>
                  <a:gd name="T38" fmla="*/ 47 w 49"/>
                  <a:gd name="T39" fmla="*/ 3 h 59"/>
                  <a:gd name="T40" fmla="*/ 49 w 49"/>
                  <a:gd name="T41" fmla="*/ 0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9" h="59">
                    <a:moveTo>
                      <a:pt x="0" y="59"/>
                    </a:moveTo>
                    <a:lnTo>
                      <a:pt x="3" y="56"/>
                    </a:lnTo>
                    <a:lnTo>
                      <a:pt x="5" y="54"/>
                    </a:lnTo>
                    <a:lnTo>
                      <a:pt x="8" y="51"/>
                    </a:lnTo>
                    <a:lnTo>
                      <a:pt x="9" y="47"/>
                    </a:lnTo>
                    <a:lnTo>
                      <a:pt x="12" y="44"/>
                    </a:lnTo>
                    <a:lnTo>
                      <a:pt x="15" y="41"/>
                    </a:lnTo>
                    <a:lnTo>
                      <a:pt x="18" y="38"/>
                    </a:lnTo>
                    <a:lnTo>
                      <a:pt x="20" y="36"/>
                    </a:lnTo>
                    <a:lnTo>
                      <a:pt x="23" y="33"/>
                    </a:lnTo>
                    <a:lnTo>
                      <a:pt x="25" y="30"/>
                    </a:lnTo>
                    <a:lnTo>
                      <a:pt x="27" y="26"/>
                    </a:lnTo>
                    <a:lnTo>
                      <a:pt x="30" y="23"/>
                    </a:lnTo>
                    <a:lnTo>
                      <a:pt x="33" y="21"/>
                    </a:lnTo>
                    <a:lnTo>
                      <a:pt x="36" y="18"/>
                    </a:lnTo>
                    <a:lnTo>
                      <a:pt x="37" y="15"/>
                    </a:lnTo>
                    <a:lnTo>
                      <a:pt x="40" y="12"/>
                    </a:lnTo>
                    <a:lnTo>
                      <a:pt x="42" y="8"/>
                    </a:lnTo>
                    <a:lnTo>
                      <a:pt x="45" y="5"/>
                    </a:lnTo>
                    <a:lnTo>
                      <a:pt x="47" y="3"/>
                    </a:lnTo>
                    <a:lnTo>
                      <a:pt x="49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4" name="Freeform 195"/>
              <p:cNvSpPr>
                <a:spLocks/>
              </p:cNvSpPr>
              <p:nvPr/>
            </p:nvSpPr>
            <p:spPr bwMode="auto">
              <a:xfrm>
                <a:off x="7762875" y="4910138"/>
                <a:ext cx="82550" cy="88900"/>
              </a:xfrm>
              <a:custGeom>
                <a:avLst/>
                <a:gdLst>
                  <a:gd name="T0" fmla="*/ 52 w 52"/>
                  <a:gd name="T1" fmla="*/ 0 h 56"/>
                  <a:gd name="T2" fmla="*/ 50 w 52"/>
                  <a:gd name="T3" fmla="*/ 1 h 56"/>
                  <a:gd name="T4" fmla="*/ 49 w 52"/>
                  <a:gd name="T5" fmla="*/ 4 h 56"/>
                  <a:gd name="T6" fmla="*/ 46 w 52"/>
                  <a:gd name="T7" fmla="*/ 6 h 56"/>
                  <a:gd name="T8" fmla="*/ 45 w 52"/>
                  <a:gd name="T9" fmla="*/ 8 h 56"/>
                  <a:gd name="T10" fmla="*/ 44 w 52"/>
                  <a:gd name="T11" fmla="*/ 10 h 56"/>
                  <a:gd name="T12" fmla="*/ 42 w 52"/>
                  <a:gd name="T13" fmla="*/ 11 h 56"/>
                  <a:gd name="T14" fmla="*/ 39 w 52"/>
                  <a:gd name="T15" fmla="*/ 14 h 56"/>
                  <a:gd name="T16" fmla="*/ 38 w 52"/>
                  <a:gd name="T17" fmla="*/ 15 h 56"/>
                  <a:gd name="T18" fmla="*/ 37 w 52"/>
                  <a:gd name="T19" fmla="*/ 17 h 56"/>
                  <a:gd name="T20" fmla="*/ 35 w 52"/>
                  <a:gd name="T21" fmla="*/ 19 h 56"/>
                  <a:gd name="T22" fmla="*/ 33 w 52"/>
                  <a:gd name="T23" fmla="*/ 21 h 56"/>
                  <a:gd name="T24" fmla="*/ 31 w 52"/>
                  <a:gd name="T25" fmla="*/ 23 h 56"/>
                  <a:gd name="T26" fmla="*/ 30 w 52"/>
                  <a:gd name="T27" fmla="*/ 25 h 56"/>
                  <a:gd name="T28" fmla="*/ 27 w 52"/>
                  <a:gd name="T29" fmla="*/ 26 h 56"/>
                  <a:gd name="T30" fmla="*/ 26 w 52"/>
                  <a:gd name="T31" fmla="*/ 29 h 56"/>
                  <a:gd name="T32" fmla="*/ 24 w 52"/>
                  <a:gd name="T33" fmla="*/ 30 h 56"/>
                  <a:gd name="T34" fmla="*/ 23 w 52"/>
                  <a:gd name="T35" fmla="*/ 33 h 56"/>
                  <a:gd name="T36" fmla="*/ 20 w 52"/>
                  <a:gd name="T37" fmla="*/ 34 h 56"/>
                  <a:gd name="T38" fmla="*/ 19 w 52"/>
                  <a:gd name="T39" fmla="*/ 36 h 56"/>
                  <a:gd name="T40" fmla="*/ 17 w 52"/>
                  <a:gd name="T41" fmla="*/ 38 h 56"/>
                  <a:gd name="T42" fmla="*/ 15 w 52"/>
                  <a:gd name="T43" fmla="*/ 40 h 56"/>
                  <a:gd name="T44" fmla="*/ 13 w 52"/>
                  <a:gd name="T45" fmla="*/ 41 h 56"/>
                  <a:gd name="T46" fmla="*/ 12 w 52"/>
                  <a:gd name="T47" fmla="*/ 44 h 56"/>
                  <a:gd name="T48" fmla="*/ 11 w 52"/>
                  <a:gd name="T49" fmla="*/ 45 h 56"/>
                  <a:gd name="T50" fmla="*/ 8 w 52"/>
                  <a:gd name="T51" fmla="*/ 47 h 56"/>
                  <a:gd name="T52" fmla="*/ 6 w 52"/>
                  <a:gd name="T53" fmla="*/ 49 h 56"/>
                  <a:gd name="T54" fmla="*/ 5 w 52"/>
                  <a:gd name="T55" fmla="*/ 51 h 56"/>
                  <a:gd name="T56" fmla="*/ 2 w 52"/>
                  <a:gd name="T57" fmla="*/ 52 h 56"/>
                  <a:gd name="T58" fmla="*/ 1 w 52"/>
                  <a:gd name="T59" fmla="*/ 55 h 56"/>
                  <a:gd name="T60" fmla="*/ 0 w 52"/>
                  <a:gd name="T61" fmla="*/ 56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52" h="56">
                    <a:moveTo>
                      <a:pt x="52" y="0"/>
                    </a:moveTo>
                    <a:lnTo>
                      <a:pt x="50" y="1"/>
                    </a:lnTo>
                    <a:lnTo>
                      <a:pt x="49" y="4"/>
                    </a:lnTo>
                    <a:lnTo>
                      <a:pt x="46" y="6"/>
                    </a:lnTo>
                    <a:lnTo>
                      <a:pt x="45" y="8"/>
                    </a:lnTo>
                    <a:lnTo>
                      <a:pt x="44" y="10"/>
                    </a:lnTo>
                    <a:lnTo>
                      <a:pt x="42" y="11"/>
                    </a:lnTo>
                    <a:lnTo>
                      <a:pt x="39" y="14"/>
                    </a:lnTo>
                    <a:lnTo>
                      <a:pt x="38" y="15"/>
                    </a:lnTo>
                    <a:lnTo>
                      <a:pt x="37" y="17"/>
                    </a:lnTo>
                    <a:lnTo>
                      <a:pt x="35" y="19"/>
                    </a:lnTo>
                    <a:lnTo>
                      <a:pt x="33" y="21"/>
                    </a:lnTo>
                    <a:lnTo>
                      <a:pt x="31" y="23"/>
                    </a:lnTo>
                    <a:lnTo>
                      <a:pt x="30" y="25"/>
                    </a:lnTo>
                    <a:lnTo>
                      <a:pt x="27" y="26"/>
                    </a:lnTo>
                    <a:lnTo>
                      <a:pt x="26" y="29"/>
                    </a:lnTo>
                    <a:lnTo>
                      <a:pt x="24" y="30"/>
                    </a:lnTo>
                    <a:lnTo>
                      <a:pt x="23" y="33"/>
                    </a:lnTo>
                    <a:lnTo>
                      <a:pt x="20" y="34"/>
                    </a:lnTo>
                    <a:lnTo>
                      <a:pt x="19" y="36"/>
                    </a:lnTo>
                    <a:lnTo>
                      <a:pt x="17" y="38"/>
                    </a:lnTo>
                    <a:lnTo>
                      <a:pt x="15" y="40"/>
                    </a:lnTo>
                    <a:lnTo>
                      <a:pt x="13" y="41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8" y="47"/>
                    </a:lnTo>
                    <a:lnTo>
                      <a:pt x="6" y="49"/>
                    </a:lnTo>
                    <a:lnTo>
                      <a:pt x="5" y="51"/>
                    </a:lnTo>
                    <a:lnTo>
                      <a:pt x="2" y="52"/>
                    </a:lnTo>
                    <a:lnTo>
                      <a:pt x="1" y="55"/>
                    </a:lnTo>
                    <a:lnTo>
                      <a:pt x="0" y="56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5" name="Line 197"/>
              <p:cNvSpPr>
                <a:spLocks noChangeShapeType="1"/>
              </p:cNvSpPr>
              <p:nvPr/>
            </p:nvSpPr>
            <p:spPr bwMode="auto">
              <a:xfrm>
                <a:off x="7389813" y="4506913"/>
                <a:ext cx="452438" cy="401638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6" name="Rectangle 198"/>
              <p:cNvSpPr>
                <a:spLocks noChangeArrowheads="1"/>
              </p:cNvSpPr>
              <p:nvPr/>
            </p:nvSpPr>
            <p:spPr bwMode="auto">
              <a:xfrm rot="2880000">
                <a:off x="7800975" y="5534025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005180102</a:t>
                </a:r>
              </a:p>
            </p:txBody>
          </p:sp>
          <p:sp>
            <p:nvSpPr>
              <p:cNvPr id="937" name="Line 199"/>
              <p:cNvSpPr>
                <a:spLocks noChangeShapeType="1"/>
              </p:cNvSpPr>
              <p:nvPr/>
            </p:nvSpPr>
            <p:spPr bwMode="auto">
              <a:xfrm>
                <a:off x="7727950" y="5207001"/>
                <a:ext cx="76200" cy="8731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38" name="Rectangle 200"/>
              <p:cNvSpPr>
                <a:spLocks noChangeArrowheads="1"/>
              </p:cNvSpPr>
              <p:nvPr/>
            </p:nvSpPr>
            <p:spPr bwMode="auto">
              <a:xfrm rot="3120000">
                <a:off x="7639050" y="5672138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005180115</a:t>
                </a:r>
              </a:p>
            </p:txBody>
          </p:sp>
          <p:sp>
            <p:nvSpPr>
              <p:cNvPr id="939" name="Line 201"/>
              <p:cNvSpPr>
                <a:spLocks noChangeShapeType="1"/>
              </p:cNvSpPr>
              <p:nvPr/>
            </p:nvSpPr>
            <p:spPr bwMode="auto">
              <a:xfrm>
                <a:off x="7594600" y="5318126"/>
                <a:ext cx="69850" cy="88900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0" name="Freeform 202"/>
              <p:cNvSpPr>
                <a:spLocks/>
              </p:cNvSpPr>
              <p:nvPr/>
            </p:nvSpPr>
            <p:spPr bwMode="auto">
              <a:xfrm>
                <a:off x="7659688" y="5205413"/>
                <a:ext cx="65088" cy="55563"/>
              </a:xfrm>
              <a:custGeom>
                <a:avLst/>
                <a:gdLst>
                  <a:gd name="T0" fmla="*/ 0 w 41"/>
                  <a:gd name="T1" fmla="*/ 35 h 35"/>
                  <a:gd name="T2" fmla="*/ 3 w 41"/>
                  <a:gd name="T3" fmla="*/ 33 h 35"/>
                  <a:gd name="T4" fmla="*/ 6 w 41"/>
                  <a:gd name="T5" fmla="*/ 30 h 35"/>
                  <a:gd name="T6" fmla="*/ 8 w 41"/>
                  <a:gd name="T7" fmla="*/ 28 h 35"/>
                  <a:gd name="T8" fmla="*/ 10 w 41"/>
                  <a:gd name="T9" fmla="*/ 26 h 35"/>
                  <a:gd name="T10" fmla="*/ 12 w 41"/>
                  <a:gd name="T11" fmla="*/ 24 h 35"/>
                  <a:gd name="T12" fmla="*/ 15 w 41"/>
                  <a:gd name="T13" fmla="*/ 22 h 35"/>
                  <a:gd name="T14" fmla="*/ 18 w 41"/>
                  <a:gd name="T15" fmla="*/ 19 h 35"/>
                  <a:gd name="T16" fmla="*/ 21 w 41"/>
                  <a:gd name="T17" fmla="*/ 17 h 35"/>
                  <a:gd name="T18" fmla="*/ 23 w 41"/>
                  <a:gd name="T19" fmla="*/ 15 h 35"/>
                  <a:gd name="T20" fmla="*/ 26 w 41"/>
                  <a:gd name="T21" fmla="*/ 13 h 35"/>
                  <a:gd name="T22" fmla="*/ 29 w 41"/>
                  <a:gd name="T23" fmla="*/ 11 h 35"/>
                  <a:gd name="T24" fmla="*/ 30 w 41"/>
                  <a:gd name="T25" fmla="*/ 8 h 35"/>
                  <a:gd name="T26" fmla="*/ 33 w 41"/>
                  <a:gd name="T27" fmla="*/ 6 h 35"/>
                  <a:gd name="T28" fmla="*/ 36 w 41"/>
                  <a:gd name="T29" fmla="*/ 4 h 35"/>
                  <a:gd name="T30" fmla="*/ 39 w 41"/>
                  <a:gd name="T31" fmla="*/ 2 h 35"/>
                  <a:gd name="T32" fmla="*/ 41 w 41"/>
                  <a:gd name="T33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1" h="35">
                    <a:moveTo>
                      <a:pt x="0" y="35"/>
                    </a:moveTo>
                    <a:lnTo>
                      <a:pt x="3" y="33"/>
                    </a:lnTo>
                    <a:lnTo>
                      <a:pt x="6" y="30"/>
                    </a:lnTo>
                    <a:lnTo>
                      <a:pt x="8" y="28"/>
                    </a:lnTo>
                    <a:lnTo>
                      <a:pt x="10" y="26"/>
                    </a:lnTo>
                    <a:lnTo>
                      <a:pt x="12" y="24"/>
                    </a:lnTo>
                    <a:lnTo>
                      <a:pt x="15" y="22"/>
                    </a:lnTo>
                    <a:lnTo>
                      <a:pt x="18" y="19"/>
                    </a:lnTo>
                    <a:lnTo>
                      <a:pt x="21" y="17"/>
                    </a:lnTo>
                    <a:lnTo>
                      <a:pt x="23" y="15"/>
                    </a:lnTo>
                    <a:lnTo>
                      <a:pt x="26" y="13"/>
                    </a:lnTo>
                    <a:lnTo>
                      <a:pt x="29" y="11"/>
                    </a:lnTo>
                    <a:lnTo>
                      <a:pt x="30" y="8"/>
                    </a:lnTo>
                    <a:lnTo>
                      <a:pt x="33" y="6"/>
                    </a:lnTo>
                    <a:lnTo>
                      <a:pt x="36" y="4"/>
                    </a:lnTo>
                    <a:lnTo>
                      <a:pt x="39" y="2"/>
                    </a:lnTo>
                    <a:lnTo>
                      <a:pt x="41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941" name="Freeform 203"/>
              <p:cNvSpPr>
                <a:spLocks/>
              </p:cNvSpPr>
              <p:nvPr/>
            </p:nvSpPr>
            <p:spPr bwMode="auto">
              <a:xfrm>
                <a:off x="7591425" y="5260976"/>
                <a:ext cx="68263" cy="52388"/>
              </a:xfrm>
              <a:custGeom>
                <a:avLst/>
                <a:gdLst>
                  <a:gd name="T0" fmla="*/ 43 w 43"/>
                  <a:gd name="T1" fmla="*/ 0 h 33"/>
                  <a:gd name="T2" fmla="*/ 40 w 43"/>
                  <a:gd name="T3" fmla="*/ 2 h 33"/>
                  <a:gd name="T4" fmla="*/ 38 w 43"/>
                  <a:gd name="T5" fmla="*/ 4 h 33"/>
                  <a:gd name="T6" fmla="*/ 35 w 43"/>
                  <a:gd name="T7" fmla="*/ 6 h 33"/>
                  <a:gd name="T8" fmla="*/ 33 w 43"/>
                  <a:gd name="T9" fmla="*/ 8 h 33"/>
                  <a:gd name="T10" fmla="*/ 31 w 43"/>
                  <a:gd name="T11" fmla="*/ 10 h 33"/>
                  <a:gd name="T12" fmla="*/ 28 w 43"/>
                  <a:gd name="T13" fmla="*/ 11 h 33"/>
                  <a:gd name="T14" fmla="*/ 25 w 43"/>
                  <a:gd name="T15" fmla="*/ 14 h 33"/>
                  <a:gd name="T16" fmla="*/ 22 w 43"/>
                  <a:gd name="T17" fmla="*/ 15 h 33"/>
                  <a:gd name="T18" fmla="*/ 21 w 43"/>
                  <a:gd name="T19" fmla="*/ 18 h 33"/>
                  <a:gd name="T20" fmla="*/ 18 w 43"/>
                  <a:gd name="T21" fmla="*/ 19 h 33"/>
                  <a:gd name="T22" fmla="*/ 16 w 43"/>
                  <a:gd name="T23" fmla="*/ 22 h 33"/>
                  <a:gd name="T24" fmla="*/ 13 w 43"/>
                  <a:gd name="T25" fmla="*/ 24 h 33"/>
                  <a:gd name="T26" fmla="*/ 10 w 43"/>
                  <a:gd name="T27" fmla="*/ 26 h 33"/>
                  <a:gd name="T28" fmla="*/ 9 w 43"/>
                  <a:gd name="T29" fmla="*/ 28 h 33"/>
                  <a:gd name="T30" fmla="*/ 6 w 43"/>
                  <a:gd name="T31" fmla="*/ 29 h 33"/>
                  <a:gd name="T32" fmla="*/ 3 w 43"/>
                  <a:gd name="T33" fmla="*/ 32 h 33"/>
                  <a:gd name="T34" fmla="*/ 0 w 43"/>
                  <a:gd name="T35" fmla="*/ 33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3" h="33">
                    <a:moveTo>
                      <a:pt x="43" y="0"/>
                    </a:moveTo>
                    <a:lnTo>
                      <a:pt x="40" y="2"/>
                    </a:lnTo>
                    <a:lnTo>
                      <a:pt x="38" y="4"/>
                    </a:lnTo>
                    <a:lnTo>
                      <a:pt x="35" y="6"/>
                    </a:lnTo>
                    <a:lnTo>
                      <a:pt x="33" y="8"/>
                    </a:lnTo>
                    <a:lnTo>
                      <a:pt x="31" y="10"/>
                    </a:lnTo>
                    <a:lnTo>
                      <a:pt x="28" y="11"/>
                    </a:lnTo>
                    <a:lnTo>
                      <a:pt x="25" y="14"/>
                    </a:lnTo>
                    <a:lnTo>
                      <a:pt x="22" y="15"/>
                    </a:lnTo>
                    <a:lnTo>
                      <a:pt x="21" y="18"/>
                    </a:lnTo>
                    <a:lnTo>
                      <a:pt x="18" y="19"/>
                    </a:lnTo>
                    <a:lnTo>
                      <a:pt x="16" y="22"/>
                    </a:lnTo>
                    <a:lnTo>
                      <a:pt x="13" y="24"/>
                    </a:lnTo>
                    <a:lnTo>
                      <a:pt x="10" y="26"/>
                    </a:lnTo>
                    <a:lnTo>
                      <a:pt x="9" y="28"/>
                    </a:lnTo>
                    <a:lnTo>
                      <a:pt x="6" y="29"/>
                    </a:lnTo>
                    <a:lnTo>
                      <a:pt x="3" y="32"/>
                    </a:lnTo>
                    <a:lnTo>
                      <a:pt x="0" y="33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01" name="组合 400"/>
            <p:cNvGrpSpPr/>
            <p:nvPr/>
          </p:nvGrpSpPr>
          <p:grpSpPr>
            <a:xfrm>
              <a:off x="2784475" y="2289175"/>
              <a:ext cx="5056188" cy="4398963"/>
              <a:chOff x="2784475" y="2289175"/>
              <a:chExt cx="5056188" cy="4398963"/>
            </a:xfrm>
          </p:grpSpPr>
          <p:sp>
            <p:nvSpPr>
              <p:cNvPr id="590" name="Line 206"/>
              <p:cNvSpPr>
                <a:spLocks noChangeShapeType="1"/>
              </p:cNvSpPr>
              <p:nvPr/>
            </p:nvSpPr>
            <p:spPr bwMode="auto">
              <a:xfrm>
                <a:off x="7583488" y="5170488"/>
                <a:ext cx="74613" cy="8731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1" name="Rectangle 207"/>
              <p:cNvSpPr>
                <a:spLocks noChangeArrowheads="1"/>
              </p:cNvSpPr>
              <p:nvPr/>
            </p:nvSpPr>
            <p:spPr bwMode="auto">
              <a:xfrm rot="3360000">
                <a:off x="7469188" y="5794375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005180101</a:t>
                </a:r>
              </a:p>
            </p:txBody>
          </p:sp>
          <p:sp>
            <p:nvSpPr>
              <p:cNvPr id="592" name="Line 208"/>
              <p:cNvSpPr>
                <a:spLocks noChangeShapeType="1"/>
              </p:cNvSpPr>
              <p:nvPr/>
            </p:nvSpPr>
            <p:spPr bwMode="auto">
              <a:xfrm>
                <a:off x="7386638" y="5316538"/>
                <a:ext cx="131763" cy="19526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3" name="Freeform 209"/>
              <p:cNvSpPr>
                <a:spLocks/>
              </p:cNvSpPr>
              <p:nvPr/>
            </p:nvSpPr>
            <p:spPr bwMode="auto">
              <a:xfrm>
                <a:off x="7485063" y="5165725"/>
                <a:ext cx="96838" cy="76200"/>
              </a:xfrm>
              <a:custGeom>
                <a:avLst/>
                <a:gdLst>
                  <a:gd name="T0" fmla="*/ 0 w 61"/>
                  <a:gd name="T1" fmla="*/ 48 h 48"/>
                  <a:gd name="T2" fmla="*/ 3 w 61"/>
                  <a:gd name="T3" fmla="*/ 45 h 48"/>
                  <a:gd name="T4" fmla="*/ 6 w 61"/>
                  <a:gd name="T5" fmla="*/ 44 h 48"/>
                  <a:gd name="T6" fmla="*/ 8 w 61"/>
                  <a:gd name="T7" fmla="*/ 41 h 48"/>
                  <a:gd name="T8" fmla="*/ 13 w 61"/>
                  <a:gd name="T9" fmla="*/ 38 h 48"/>
                  <a:gd name="T10" fmla="*/ 15 w 61"/>
                  <a:gd name="T11" fmla="*/ 37 h 48"/>
                  <a:gd name="T12" fmla="*/ 18 w 61"/>
                  <a:gd name="T13" fmla="*/ 34 h 48"/>
                  <a:gd name="T14" fmla="*/ 21 w 61"/>
                  <a:gd name="T15" fmla="*/ 31 h 48"/>
                  <a:gd name="T16" fmla="*/ 25 w 61"/>
                  <a:gd name="T17" fmla="*/ 29 h 48"/>
                  <a:gd name="T18" fmla="*/ 28 w 61"/>
                  <a:gd name="T19" fmla="*/ 27 h 48"/>
                  <a:gd name="T20" fmla="*/ 30 w 61"/>
                  <a:gd name="T21" fmla="*/ 25 h 48"/>
                  <a:gd name="T22" fmla="*/ 33 w 61"/>
                  <a:gd name="T23" fmla="*/ 22 h 48"/>
                  <a:gd name="T24" fmla="*/ 36 w 61"/>
                  <a:gd name="T25" fmla="*/ 19 h 48"/>
                  <a:gd name="T26" fmla="*/ 40 w 61"/>
                  <a:gd name="T27" fmla="*/ 18 h 48"/>
                  <a:gd name="T28" fmla="*/ 43 w 61"/>
                  <a:gd name="T29" fmla="*/ 15 h 48"/>
                  <a:gd name="T30" fmla="*/ 45 w 61"/>
                  <a:gd name="T31" fmla="*/ 12 h 48"/>
                  <a:gd name="T32" fmla="*/ 48 w 61"/>
                  <a:gd name="T33" fmla="*/ 9 h 48"/>
                  <a:gd name="T34" fmla="*/ 51 w 61"/>
                  <a:gd name="T35" fmla="*/ 8 h 48"/>
                  <a:gd name="T36" fmla="*/ 55 w 61"/>
                  <a:gd name="T37" fmla="*/ 5 h 48"/>
                  <a:gd name="T38" fmla="*/ 58 w 61"/>
                  <a:gd name="T39" fmla="*/ 3 h 48"/>
                  <a:gd name="T40" fmla="*/ 61 w 61"/>
                  <a:gd name="T41" fmla="*/ 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61" h="48">
                    <a:moveTo>
                      <a:pt x="0" y="48"/>
                    </a:moveTo>
                    <a:lnTo>
                      <a:pt x="3" y="45"/>
                    </a:lnTo>
                    <a:lnTo>
                      <a:pt x="6" y="44"/>
                    </a:lnTo>
                    <a:lnTo>
                      <a:pt x="8" y="41"/>
                    </a:lnTo>
                    <a:lnTo>
                      <a:pt x="13" y="38"/>
                    </a:lnTo>
                    <a:lnTo>
                      <a:pt x="15" y="37"/>
                    </a:lnTo>
                    <a:lnTo>
                      <a:pt x="18" y="34"/>
                    </a:lnTo>
                    <a:lnTo>
                      <a:pt x="21" y="31"/>
                    </a:lnTo>
                    <a:lnTo>
                      <a:pt x="25" y="29"/>
                    </a:lnTo>
                    <a:lnTo>
                      <a:pt x="28" y="27"/>
                    </a:lnTo>
                    <a:lnTo>
                      <a:pt x="30" y="25"/>
                    </a:lnTo>
                    <a:lnTo>
                      <a:pt x="33" y="22"/>
                    </a:lnTo>
                    <a:lnTo>
                      <a:pt x="36" y="19"/>
                    </a:lnTo>
                    <a:lnTo>
                      <a:pt x="40" y="18"/>
                    </a:lnTo>
                    <a:lnTo>
                      <a:pt x="43" y="15"/>
                    </a:lnTo>
                    <a:lnTo>
                      <a:pt x="45" y="12"/>
                    </a:lnTo>
                    <a:lnTo>
                      <a:pt x="48" y="9"/>
                    </a:lnTo>
                    <a:lnTo>
                      <a:pt x="51" y="8"/>
                    </a:lnTo>
                    <a:lnTo>
                      <a:pt x="55" y="5"/>
                    </a:lnTo>
                    <a:lnTo>
                      <a:pt x="58" y="3"/>
                    </a:lnTo>
                    <a:lnTo>
                      <a:pt x="61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4" name="Freeform 210"/>
              <p:cNvSpPr>
                <a:spLocks/>
              </p:cNvSpPr>
              <p:nvPr/>
            </p:nvSpPr>
            <p:spPr bwMode="auto">
              <a:xfrm>
                <a:off x="7385050" y="5241925"/>
                <a:ext cx="100013" cy="71438"/>
              </a:xfrm>
              <a:custGeom>
                <a:avLst/>
                <a:gdLst>
                  <a:gd name="T0" fmla="*/ 63 w 63"/>
                  <a:gd name="T1" fmla="*/ 0 h 45"/>
                  <a:gd name="T2" fmla="*/ 60 w 63"/>
                  <a:gd name="T3" fmla="*/ 1 h 45"/>
                  <a:gd name="T4" fmla="*/ 59 w 63"/>
                  <a:gd name="T5" fmla="*/ 3 h 45"/>
                  <a:gd name="T6" fmla="*/ 56 w 63"/>
                  <a:gd name="T7" fmla="*/ 4 h 45"/>
                  <a:gd name="T8" fmla="*/ 55 w 63"/>
                  <a:gd name="T9" fmla="*/ 5 h 45"/>
                  <a:gd name="T10" fmla="*/ 52 w 63"/>
                  <a:gd name="T11" fmla="*/ 7 h 45"/>
                  <a:gd name="T12" fmla="*/ 51 w 63"/>
                  <a:gd name="T13" fmla="*/ 10 h 45"/>
                  <a:gd name="T14" fmla="*/ 48 w 63"/>
                  <a:gd name="T15" fmla="*/ 11 h 45"/>
                  <a:gd name="T16" fmla="*/ 47 w 63"/>
                  <a:gd name="T17" fmla="*/ 12 h 45"/>
                  <a:gd name="T18" fmla="*/ 45 w 63"/>
                  <a:gd name="T19" fmla="*/ 14 h 45"/>
                  <a:gd name="T20" fmla="*/ 43 w 63"/>
                  <a:gd name="T21" fmla="*/ 15 h 45"/>
                  <a:gd name="T22" fmla="*/ 41 w 63"/>
                  <a:gd name="T23" fmla="*/ 16 h 45"/>
                  <a:gd name="T24" fmla="*/ 38 w 63"/>
                  <a:gd name="T25" fmla="*/ 18 h 45"/>
                  <a:gd name="T26" fmla="*/ 37 w 63"/>
                  <a:gd name="T27" fmla="*/ 19 h 45"/>
                  <a:gd name="T28" fmla="*/ 34 w 63"/>
                  <a:gd name="T29" fmla="*/ 20 h 45"/>
                  <a:gd name="T30" fmla="*/ 33 w 63"/>
                  <a:gd name="T31" fmla="*/ 22 h 45"/>
                  <a:gd name="T32" fmla="*/ 30 w 63"/>
                  <a:gd name="T33" fmla="*/ 23 h 45"/>
                  <a:gd name="T34" fmla="*/ 29 w 63"/>
                  <a:gd name="T35" fmla="*/ 25 h 45"/>
                  <a:gd name="T36" fmla="*/ 26 w 63"/>
                  <a:gd name="T37" fmla="*/ 26 h 45"/>
                  <a:gd name="T38" fmla="*/ 25 w 63"/>
                  <a:gd name="T39" fmla="*/ 27 h 45"/>
                  <a:gd name="T40" fmla="*/ 22 w 63"/>
                  <a:gd name="T41" fmla="*/ 29 h 45"/>
                  <a:gd name="T42" fmla="*/ 21 w 63"/>
                  <a:gd name="T43" fmla="*/ 30 h 45"/>
                  <a:gd name="T44" fmla="*/ 18 w 63"/>
                  <a:gd name="T45" fmla="*/ 31 h 45"/>
                  <a:gd name="T46" fmla="*/ 16 w 63"/>
                  <a:gd name="T47" fmla="*/ 33 h 45"/>
                  <a:gd name="T48" fmla="*/ 14 w 63"/>
                  <a:gd name="T49" fmla="*/ 34 h 45"/>
                  <a:gd name="T50" fmla="*/ 12 w 63"/>
                  <a:gd name="T51" fmla="*/ 36 h 45"/>
                  <a:gd name="T52" fmla="*/ 10 w 63"/>
                  <a:gd name="T53" fmla="*/ 37 h 45"/>
                  <a:gd name="T54" fmla="*/ 8 w 63"/>
                  <a:gd name="T55" fmla="*/ 38 h 45"/>
                  <a:gd name="T56" fmla="*/ 5 w 63"/>
                  <a:gd name="T57" fmla="*/ 40 h 45"/>
                  <a:gd name="T58" fmla="*/ 4 w 63"/>
                  <a:gd name="T59" fmla="*/ 41 h 45"/>
                  <a:gd name="T60" fmla="*/ 1 w 63"/>
                  <a:gd name="T61" fmla="*/ 44 h 45"/>
                  <a:gd name="T62" fmla="*/ 0 w 63"/>
                  <a:gd name="T63" fmla="*/ 45 h 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3" h="45">
                    <a:moveTo>
                      <a:pt x="63" y="0"/>
                    </a:moveTo>
                    <a:lnTo>
                      <a:pt x="60" y="1"/>
                    </a:lnTo>
                    <a:lnTo>
                      <a:pt x="59" y="3"/>
                    </a:lnTo>
                    <a:lnTo>
                      <a:pt x="56" y="4"/>
                    </a:lnTo>
                    <a:lnTo>
                      <a:pt x="55" y="5"/>
                    </a:lnTo>
                    <a:lnTo>
                      <a:pt x="52" y="7"/>
                    </a:lnTo>
                    <a:lnTo>
                      <a:pt x="51" y="10"/>
                    </a:lnTo>
                    <a:lnTo>
                      <a:pt x="48" y="11"/>
                    </a:lnTo>
                    <a:lnTo>
                      <a:pt x="47" y="12"/>
                    </a:lnTo>
                    <a:lnTo>
                      <a:pt x="45" y="14"/>
                    </a:lnTo>
                    <a:lnTo>
                      <a:pt x="43" y="15"/>
                    </a:lnTo>
                    <a:lnTo>
                      <a:pt x="41" y="16"/>
                    </a:lnTo>
                    <a:lnTo>
                      <a:pt x="38" y="18"/>
                    </a:lnTo>
                    <a:lnTo>
                      <a:pt x="37" y="19"/>
                    </a:lnTo>
                    <a:lnTo>
                      <a:pt x="34" y="20"/>
                    </a:lnTo>
                    <a:lnTo>
                      <a:pt x="33" y="22"/>
                    </a:lnTo>
                    <a:lnTo>
                      <a:pt x="30" y="23"/>
                    </a:lnTo>
                    <a:lnTo>
                      <a:pt x="29" y="25"/>
                    </a:lnTo>
                    <a:lnTo>
                      <a:pt x="26" y="26"/>
                    </a:lnTo>
                    <a:lnTo>
                      <a:pt x="25" y="27"/>
                    </a:lnTo>
                    <a:lnTo>
                      <a:pt x="22" y="29"/>
                    </a:lnTo>
                    <a:lnTo>
                      <a:pt x="21" y="30"/>
                    </a:lnTo>
                    <a:lnTo>
                      <a:pt x="18" y="31"/>
                    </a:lnTo>
                    <a:lnTo>
                      <a:pt x="16" y="33"/>
                    </a:lnTo>
                    <a:lnTo>
                      <a:pt x="14" y="34"/>
                    </a:lnTo>
                    <a:lnTo>
                      <a:pt x="12" y="36"/>
                    </a:lnTo>
                    <a:lnTo>
                      <a:pt x="10" y="37"/>
                    </a:lnTo>
                    <a:lnTo>
                      <a:pt x="8" y="38"/>
                    </a:lnTo>
                    <a:lnTo>
                      <a:pt x="5" y="40"/>
                    </a:lnTo>
                    <a:lnTo>
                      <a:pt x="4" y="41"/>
                    </a:lnTo>
                    <a:lnTo>
                      <a:pt x="1" y="44"/>
                    </a:lnTo>
                    <a:lnTo>
                      <a:pt x="0" y="45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5" name="Line 211"/>
              <p:cNvSpPr>
                <a:spLocks noChangeShapeType="1"/>
              </p:cNvSpPr>
              <p:nvPr/>
            </p:nvSpPr>
            <p:spPr bwMode="auto">
              <a:xfrm>
                <a:off x="7194550" y="4851400"/>
                <a:ext cx="288925" cy="38576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6" name="Rectangle 212"/>
              <p:cNvSpPr>
                <a:spLocks noChangeArrowheads="1"/>
              </p:cNvSpPr>
              <p:nvPr/>
            </p:nvSpPr>
            <p:spPr bwMode="auto">
              <a:xfrm rot="3600000">
                <a:off x="7310438" y="5824538"/>
                <a:ext cx="4841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DMGSTD2</a:t>
                </a:r>
              </a:p>
            </p:txBody>
          </p:sp>
          <p:sp>
            <p:nvSpPr>
              <p:cNvPr id="597" name="Line 213"/>
              <p:cNvSpPr>
                <a:spLocks noChangeShapeType="1"/>
              </p:cNvSpPr>
              <p:nvPr/>
            </p:nvSpPr>
            <p:spPr bwMode="auto">
              <a:xfrm>
                <a:off x="7308850" y="5510213"/>
                <a:ext cx="57150" cy="98425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98" name="Rectangle 214"/>
              <p:cNvSpPr>
                <a:spLocks noChangeArrowheads="1"/>
              </p:cNvSpPr>
              <p:nvPr/>
            </p:nvSpPr>
            <p:spPr bwMode="auto">
              <a:xfrm rot="3840000">
                <a:off x="7131050" y="5921375"/>
                <a:ext cx="4841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DMGSTD5</a:t>
                </a:r>
              </a:p>
            </p:txBody>
          </p:sp>
          <p:sp>
            <p:nvSpPr>
              <p:cNvPr id="599" name="Line 215"/>
              <p:cNvSpPr>
                <a:spLocks noChangeShapeType="1"/>
              </p:cNvSpPr>
              <p:nvPr/>
            </p:nvSpPr>
            <p:spPr bwMode="auto">
              <a:xfrm>
                <a:off x="7156450" y="5588000"/>
                <a:ext cx="49213" cy="103188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0" name="Freeform 216"/>
              <p:cNvSpPr>
                <a:spLocks/>
              </p:cNvSpPr>
              <p:nvPr/>
            </p:nvSpPr>
            <p:spPr bwMode="auto">
              <a:xfrm>
                <a:off x="7229475" y="5505450"/>
                <a:ext cx="77788" cy="41275"/>
              </a:xfrm>
              <a:custGeom>
                <a:avLst/>
                <a:gdLst>
                  <a:gd name="T0" fmla="*/ 0 w 49"/>
                  <a:gd name="T1" fmla="*/ 26 h 26"/>
                  <a:gd name="T2" fmla="*/ 5 w 49"/>
                  <a:gd name="T3" fmla="*/ 25 h 26"/>
                  <a:gd name="T4" fmla="*/ 7 w 49"/>
                  <a:gd name="T5" fmla="*/ 22 h 26"/>
                  <a:gd name="T6" fmla="*/ 10 w 49"/>
                  <a:gd name="T7" fmla="*/ 21 h 26"/>
                  <a:gd name="T8" fmla="*/ 14 w 49"/>
                  <a:gd name="T9" fmla="*/ 19 h 26"/>
                  <a:gd name="T10" fmla="*/ 17 w 49"/>
                  <a:gd name="T11" fmla="*/ 18 h 26"/>
                  <a:gd name="T12" fmla="*/ 20 w 49"/>
                  <a:gd name="T13" fmla="*/ 15 h 26"/>
                  <a:gd name="T14" fmla="*/ 22 w 49"/>
                  <a:gd name="T15" fmla="*/ 14 h 26"/>
                  <a:gd name="T16" fmla="*/ 27 w 49"/>
                  <a:gd name="T17" fmla="*/ 13 h 26"/>
                  <a:gd name="T18" fmla="*/ 29 w 49"/>
                  <a:gd name="T19" fmla="*/ 11 h 26"/>
                  <a:gd name="T20" fmla="*/ 32 w 49"/>
                  <a:gd name="T21" fmla="*/ 8 h 26"/>
                  <a:gd name="T22" fmla="*/ 36 w 49"/>
                  <a:gd name="T23" fmla="*/ 7 h 26"/>
                  <a:gd name="T24" fmla="*/ 39 w 49"/>
                  <a:gd name="T25" fmla="*/ 6 h 26"/>
                  <a:gd name="T26" fmla="*/ 42 w 49"/>
                  <a:gd name="T27" fmla="*/ 3 h 26"/>
                  <a:gd name="T28" fmla="*/ 46 w 49"/>
                  <a:gd name="T29" fmla="*/ 2 h 26"/>
                  <a:gd name="T30" fmla="*/ 49 w 49"/>
                  <a:gd name="T3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9" h="26">
                    <a:moveTo>
                      <a:pt x="0" y="26"/>
                    </a:moveTo>
                    <a:lnTo>
                      <a:pt x="5" y="25"/>
                    </a:lnTo>
                    <a:lnTo>
                      <a:pt x="7" y="22"/>
                    </a:lnTo>
                    <a:lnTo>
                      <a:pt x="10" y="21"/>
                    </a:lnTo>
                    <a:lnTo>
                      <a:pt x="14" y="19"/>
                    </a:lnTo>
                    <a:lnTo>
                      <a:pt x="17" y="18"/>
                    </a:lnTo>
                    <a:lnTo>
                      <a:pt x="20" y="15"/>
                    </a:lnTo>
                    <a:lnTo>
                      <a:pt x="22" y="14"/>
                    </a:lnTo>
                    <a:lnTo>
                      <a:pt x="27" y="13"/>
                    </a:lnTo>
                    <a:lnTo>
                      <a:pt x="29" y="11"/>
                    </a:lnTo>
                    <a:lnTo>
                      <a:pt x="32" y="8"/>
                    </a:lnTo>
                    <a:lnTo>
                      <a:pt x="36" y="7"/>
                    </a:lnTo>
                    <a:lnTo>
                      <a:pt x="39" y="6"/>
                    </a:lnTo>
                    <a:lnTo>
                      <a:pt x="42" y="3"/>
                    </a:lnTo>
                    <a:lnTo>
                      <a:pt x="46" y="2"/>
                    </a:lnTo>
                    <a:lnTo>
                      <a:pt x="49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1" name="Freeform 217"/>
              <p:cNvSpPr>
                <a:spLocks/>
              </p:cNvSpPr>
              <p:nvPr/>
            </p:nvSpPr>
            <p:spPr bwMode="auto">
              <a:xfrm>
                <a:off x="7153275" y="5546725"/>
                <a:ext cx="76200" cy="39688"/>
              </a:xfrm>
              <a:custGeom>
                <a:avLst/>
                <a:gdLst>
                  <a:gd name="T0" fmla="*/ 48 w 48"/>
                  <a:gd name="T1" fmla="*/ 0 h 25"/>
                  <a:gd name="T2" fmla="*/ 46 w 48"/>
                  <a:gd name="T3" fmla="*/ 2 h 25"/>
                  <a:gd name="T4" fmla="*/ 43 w 48"/>
                  <a:gd name="T5" fmla="*/ 3 h 25"/>
                  <a:gd name="T6" fmla="*/ 40 w 48"/>
                  <a:gd name="T7" fmla="*/ 4 h 25"/>
                  <a:gd name="T8" fmla="*/ 37 w 48"/>
                  <a:gd name="T9" fmla="*/ 6 h 25"/>
                  <a:gd name="T10" fmla="*/ 35 w 48"/>
                  <a:gd name="T11" fmla="*/ 7 h 25"/>
                  <a:gd name="T12" fmla="*/ 32 w 48"/>
                  <a:gd name="T13" fmla="*/ 8 h 25"/>
                  <a:gd name="T14" fmla="*/ 29 w 48"/>
                  <a:gd name="T15" fmla="*/ 10 h 25"/>
                  <a:gd name="T16" fmla="*/ 26 w 48"/>
                  <a:gd name="T17" fmla="*/ 11 h 25"/>
                  <a:gd name="T18" fmla="*/ 24 w 48"/>
                  <a:gd name="T19" fmla="*/ 13 h 25"/>
                  <a:gd name="T20" fmla="*/ 21 w 48"/>
                  <a:gd name="T21" fmla="*/ 14 h 25"/>
                  <a:gd name="T22" fmla="*/ 18 w 48"/>
                  <a:gd name="T23" fmla="*/ 15 h 25"/>
                  <a:gd name="T24" fmla="*/ 14 w 48"/>
                  <a:gd name="T25" fmla="*/ 18 h 25"/>
                  <a:gd name="T26" fmla="*/ 11 w 48"/>
                  <a:gd name="T27" fmla="*/ 19 h 25"/>
                  <a:gd name="T28" fmla="*/ 9 w 48"/>
                  <a:gd name="T29" fmla="*/ 21 h 25"/>
                  <a:gd name="T30" fmla="*/ 6 w 48"/>
                  <a:gd name="T31" fmla="*/ 22 h 25"/>
                  <a:gd name="T32" fmla="*/ 3 w 48"/>
                  <a:gd name="T33" fmla="*/ 24 h 25"/>
                  <a:gd name="T34" fmla="*/ 0 w 48"/>
                  <a:gd name="T3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" h="25">
                    <a:moveTo>
                      <a:pt x="48" y="0"/>
                    </a:moveTo>
                    <a:lnTo>
                      <a:pt x="46" y="2"/>
                    </a:lnTo>
                    <a:lnTo>
                      <a:pt x="43" y="3"/>
                    </a:lnTo>
                    <a:lnTo>
                      <a:pt x="40" y="4"/>
                    </a:lnTo>
                    <a:lnTo>
                      <a:pt x="37" y="6"/>
                    </a:lnTo>
                    <a:lnTo>
                      <a:pt x="35" y="7"/>
                    </a:lnTo>
                    <a:lnTo>
                      <a:pt x="32" y="8"/>
                    </a:lnTo>
                    <a:lnTo>
                      <a:pt x="29" y="10"/>
                    </a:lnTo>
                    <a:lnTo>
                      <a:pt x="26" y="11"/>
                    </a:lnTo>
                    <a:lnTo>
                      <a:pt x="24" y="13"/>
                    </a:lnTo>
                    <a:lnTo>
                      <a:pt x="21" y="14"/>
                    </a:lnTo>
                    <a:lnTo>
                      <a:pt x="18" y="15"/>
                    </a:lnTo>
                    <a:lnTo>
                      <a:pt x="14" y="18"/>
                    </a:lnTo>
                    <a:lnTo>
                      <a:pt x="11" y="19"/>
                    </a:lnTo>
                    <a:lnTo>
                      <a:pt x="9" y="21"/>
                    </a:lnTo>
                    <a:lnTo>
                      <a:pt x="6" y="22"/>
                    </a:lnTo>
                    <a:lnTo>
                      <a:pt x="3" y="24"/>
                    </a:lnTo>
                    <a:lnTo>
                      <a:pt x="0" y="25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2" name="Line 219"/>
              <p:cNvSpPr>
                <a:spLocks noChangeShapeType="1"/>
              </p:cNvSpPr>
              <p:nvPr/>
            </p:nvSpPr>
            <p:spPr bwMode="auto">
              <a:xfrm>
                <a:off x="7175500" y="5441950"/>
                <a:ext cx="52388" cy="101600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3" name="Rectangle 220"/>
              <p:cNvSpPr>
                <a:spLocks noChangeArrowheads="1"/>
              </p:cNvSpPr>
              <p:nvPr/>
            </p:nvSpPr>
            <p:spPr bwMode="auto">
              <a:xfrm rot="4080000">
                <a:off x="6943725" y="6005513"/>
                <a:ext cx="4841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DMGSTD4</a:t>
                </a:r>
              </a:p>
            </p:txBody>
          </p:sp>
          <p:sp>
            <p:nvSpPr>
              <p:cNvPr id="604" name="Line 221"/>
              <p:cNvSpPr>
                <a:spLocks noChangeShapeType="1"/>
              </p:cNvSpPr>
              <p:nvPr/>
            </p:nvSpPr>
            <p:spPr bwMode="auto">
              <a:xfrm>
                <a:off x="6953250" y="5545138"/>
                <a:ext cx="87313" cy="22066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5" name="Freeform 222"/>
              <p:cNvSpPr>
                <a:spLocks/>
              </p:cNvSpPr>
              <p:nvPr/>
            </p:nvSpPr>
            <p:spPr bwMode="auto">
              <a:xfrm>
                <a:off x="7064375" y="5438775"/>
                <a:ext cx="109538" cy="53975"/>
              </a:xfrm>
              <a:custGeom>
                <a:avLst/>
                <a:gdLst>
                  <a:gd name="T0" fmla="*/ 0 w 69"/>
                  <a:gd name="T1" fmla="*/ 34 h 34"/>
                  <a:gd name="T2" fmla="*/ 3 w 69"/>
                  <a:gd name="T3" fmla="*/ 33 h 34"/>
                  <a:gd name="T4" fmla="*/ 7 w 69"/>
                  <a:gd name="T5" fmla="*/ 30 h 34"/>
                  <a:gd name="T6" fmla="*/ 11 w 69"/>
                  <a:gd name="T7" fmla="*/ 28 h 34"/>
                  <a:gd name="T8" fmla="*/ 14 w 69"/>
                  <a:gd name="T9" fmla="*/ 27 h 34"/>
                  <a:gd name="T10" fmla="*/ 18 w 69"/>
                  <a:gd name="T11" fmla="*/ 26 h 34"/>
                  <a:gd name="T12" fmla="*/ 22 w 69"/>
                  <a:gd name="T13" fmla="*/ 23 h 34"/>
                  <a:gd name="T14" fmla="*/ 25 w 69"/>
                  <a:gd name="T15" fmla="*/ 22 h 34"/>
                  <a:gd name="T16" fmla="*/ 29 w 69"/>
                  <a:gd name="T17" fmla="*/ 20 h 34"/>
                  <a:gd name="T18" fmla="*/ 33 w 69"/>
                  <a:gd name="T19" fmla="*/ 17 h 34"/>
                  <a:gd name="T20" fmla="*/ 36 w 69"/>
                  <a:gd name="T21" fmla="*/ 16 h 34"/>
                  <a:gd name="T22" fmla="*/ 40 w 69"/>
                  <a:gd name="T23" fmla="*/ 15 h 34"/>
                  <a:gd name="T24" fmla="*/ 44 w 69"/>
                  <a:gd name="T25" fmla="*/ 13 h 34"/>
                  <a:gd name="T26" fmla="*/ 47 w 69"/>
                  <a:gd name="T27" fmla="*/ 11 h 34"/>
                  <a:gd name="T28" fmla="*/ 51 w 69"/>
                  <a:gd name="T29" fmla="*/ 9 h 34"/>
                  <a:gd name="T30" fmla="*/ 55 w 69"/>
                  <a:gd name="T31" fmla="*/ 8 h 34"/>
                  <a:gd name="T32" fmla="*/ 58 w 69"/>
                  <a:gd name="T33" fmla="*/ 5 h 34"/>
                  <a:gd name="T34" fmla="*/ 62 w 69"/>
                  <a:gd name="T35" fmla="*/ 4 h 34"/>
                  <a:gd name="T36" fmla="*/ 65 w 69"/>
                  <a:gd name="T37" fmla="*/ 1 h 34"/>
                  <a:gd name="T38" fmla="*/ 69 w 69"/>
                  <a:gd name="T39" fmla="*/ 0 h 3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9" h="34">
                    <a:moveTo>
                      <a:pt x="0" y="34"/>
                    </a:moveTo>
                    <a:lnTo>
                      <a:pt x="3" y="33"/>
                    </a:lnTo>
                    <a:lnTo>
                      <a:pt x="7" y="30"/>
                    </a:lnTo>
                    <a:lnTo>
                      <a:pt x="11" y="28"/>
                    </a:lnTo>
                    <a:lnTo>
                      <a:pt x="14" y="27"/>
                    </a:lnTo>
                    <a:lnTo>
                      <a:pt x="18" y="26"/>
                    </a:lnTo>
                    <a:lnTo>
                      <a:pt x="22" y="23"/>
                    </a:lnTo>
                    <a:lnTo>
                      <a:pt x="25" y="22"/>
                    </a:lnTo>
                    <a:lnTo>
                      <a:pt x="29" y="20"/>
                    </a:lnTo>
                    <a:lnTo>
                      <a:pt x="33" y="17"/>
                    </a:lnTo>
                    <a:lnTo>
                      <a:pt x="36" y="16"/>
                    </a:lnTo>
                    <a:lnTo>
                      <a:pt x="40" y="15"/>
                    </a:lnTo>
                    <a:lnTo>
                      <a:pt x="44" y="13"/>
                    </a:lnTo>
                    <a:lnTo>
                      <a:pt x="47" y="11"/>
                    </a:lnTo>
                    <a:lnTo>
                      <a:pt x="51" y="9"/>
                    </a:lnTo>
                    <a:lnTo>
                      <a:pt x="55" y="8"/>
                    </a:lnTo>
                    <a:lnTo>
                      <a:pt x="58" y="5"/>
                    </a:lnTo>
                    <a:lnTo>
                      <a:pt x="62" y="4"/>
                    </a:lnTo>
                    <a:lnTo>
                      <a:pt x="65" y="1"/>
                    </a:lnTo>
                    <a:lnTo>
                      <a:pt x="69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6" name="Freeform 223"/>
              <p:cNvSpPr>
                <a:spLocks/>
              </p:cNvSpPr>
              <p:nvPr/>
            </p:nvSpPr>
            <p:spPr bwMode="auto">
              <a:xfrm>
                <a:off x="6951663" y="5492750"/>
                <a:ext cx="112713" cy="47625"/>
              </a:xfrm>
              <a:custGeom>
                <a:avLst/>
                <a:gdLst>
                  <a:gd name="T0" fmla="*/ 71 w 71"/>
                  <a:gd name="T1" fmla="*/ 0 h 30"/>
                  <a:gd name="T2" fmla="*/ 68 w 71"/>
                  <a:gd name="T3" fmla="*/ 1 h 30"/>
                  <a:gd name="T4" fmla="*/ 66 w 71"/>
                  <a:gd name="T5" fmla="*/ 3 h 30"/>
                  <a:gd name="T6" fmla="*/ 64 w 71"/>
                  <a:gd name="T7" fmla="*/ 3 h 30"/>
                  <a:gd name="T8" fmla="*/ 61 w 71"/>
                  <a:gd name="T9" fmla="*/ 4 h 30"/>
                  <a:gd name="T10" fmla="*/ 59 w 71"/>
                  <a:gd name="T11" fmla="*/ 5 h 30"/>
                  <a:gd name="T12" fmla="*/ 57 w 71"/>
                  <a:gd name="T13" fmla="*/ 7 h 30"/>
                  <a:gd name="T14" fmla="*/ 55 w 71"/>
                  <a:gd name="T15" fmla="*/ 7 h 30"/>
                  <a:gd name="T16" fmla="*/ 52 w 71"/>
                  <a:gd name="T17" fmla="*/ 8 h 30"/>
                  <a:gd name="T18" fmla="*/ 50 w 71"/>
                  <a:gd name="T19" fmla="*/ 10 h 30"/>
                  <a:gd name="T20" fmla="*/ 48 w 71"/>
                  <a:gd name="T21" fmla="*/ 10 h 30"/>
                  <a:gd name="T22" fmla="*/ 45 w 71"/>
                  <a:gd name="T23" fmla="*/ 11 h 30"/>
                  <a:gd name="T24" fmla="*/ 44 w 71"/>
                  <a:gd name="T25" fmla="*/ 12 h 30"/>
                  <a:gd name="T26" fmla="*/ 41 w 71"/>
                  <a:gd name="T27" fmla="*/ 14 h 30"/>
                  <a:gd name="T28" fmla="*/ 38 w 71"/>
                  <a:gd name="T29" fmla="*/ 14 h 30"/>
                  <a:gd name="T30" fmla="*/ 37 w 71"/>
                  <a:gd name="T31" fmla="*/ 15 h 30"/>
                  <a:gd name="T32" fmla="*/ 34 w 71"/>
                  <a:gd name="T33" fmla="*/ 16 h 30"/>
                  <a:gd name="T34" fmla="*/ 31 w 71"/>
                  <a:gd name="T35" fmla="*/ 18 h 30"/>
                  <a:gd name="T36" fmla="*/ 30 w 71"/>
                  <a:gd name="T37" fmla="*/ 18 h 30"/>
                  <a:gd name="T38" fmla="*/ 27 w 71"/>
                  <a:gd name="T39" fmla="*/ 19 h 30"/>
                  <a:gd name="T40" fmla="*/ 24 w 71"/>
                  <a:gd name="T41" fmla="*/ 21 h 30"/>
                  <a:gd name="T42" fmla="*/ 23 w 71"/>
                  <a:gd name="T43" fmla="*/ 21 h 30"/>
                  <a:gd name="T44" fmla="*/ 20 w 71"/>
                  <a:gd name="T45" fmla="*/ 22 h 30"/>
                  <a:gd name="T46" fmla="*/ 17 w 71"/>
                  <a:gd name="T47" fmla="*/ 23 h 30"/>
                  <a:gd name="T48" fmla="*/ 16 w 71"/>
                  <a:gd name="T49" fmla="*/ 23 h 30"/>
                  <a:gd name="T50" fmla="*/ 13 w 71"/>
                  <a:gd name="T51" fmla="*/ 25 h 30"/>
                  <a:gd name="T52" fmla="*/ 11 w 71"/>
                  <a:gd name="T53" fmla="*/ 26 h 30"/>
                  <a:gd name="T54" fmla="*/ 9 w 71"/>
                  <a:gd name="T55" fmla="*/ 27 h 30"/>
                  <a:gd name="T56" fmla="*/ 6 w 71"/>
                  <a:gd name="T57" fmla="*/ 27 h 30"/>
                  <a:gd name="T58" fmla="*/ 4 w 71"/>
                  <a:gd name="T59" fmla="*/ 29 h 30"/>
                  <a:gd name="T60" fmla="*/ 2 w 71"/>
                  <a:gd name="T61" fmla="*/ 30 h 30"/>
                  <a:gd name="T62" fmla="*/ 0 w 71"/>
                  <a:gd name="T6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1" h="30">
                    <a:moveTo>
                      <a:pt x="71" y="0"/>
                    </a:moveTo>
                    <a:lnTo>
                      <a:pt x="68" y="1"/>
                    </a:lnTo>
                    <a:lnTo>
                      <a:pt x="66" y="3"/>
                    </a:lnTo>
                    <a:lnTo>
                      <a:pt x="64" y="3"/>
                    </a:lnTo>
                    <a:lnTo>
                      <a:pt x="61" y="4"/>
                    </a:lnTo>
                    <a:lnTo>
                      <a:pt x="59" y="5"/>
                    </a:lnTo>
                    <a:lnTo>
                      <a:pt x="57" y="7"/>
                    </a:lnTo>
                    <a:lnTo>
                      <a:pt x="55" y="7"/>
                    </a:lnTo>
                    <a:lnTo>
                      <a:pt x="52" y="8"/>
                    </a:lnTo>
                    <a:lnTo>
                      <a:pt x="50" y="10"/>
                    </a:lnTo>
                    <a:lnTo>
                      <a:pt x="48" y="10"/>
                    </a:lnTo>
                    <a:lnTo>
                      <a:pt x="45" y="11"/>
                    </a:lnTo>
                    <a:lnTo>
                      <a:pt x="44" y="12"/>
                    </a:lnTo>
                    <a:lnTo>
                      <a:pt x="41" y="14"/>
                    </a:lnTo>
                    <a:lnTo>
                      <a:pt x="38" y="14"/>
                    </a:lnTo>
                    <a:lnTo>
                      <a:pt x="37" y="15"/>
                    </a:lnTo>
                    <a:lnTo>
                      <a:pt x="34" y="16"/>
                    </a:lnTo>
                    <a:lnTo>
                      <a:pt x="31" y="18"/>
                    </a:lnTo>
                    <a:lnTo>
                      <a:pt x="30" y="18"/>
                    </a:lnTo>
                    <a:lnTo>
                      <a:pt x="27" y="19"/>
                    </a:lnTo>
                    <a:lnTo>
                      <a:pt x="24" y="21"/>
                    </a:lnTo>
                    <a:lnTo>
                      <a:pt x="23" y="21"/>
                    </a:lnTo>
                    <a:lnTo>
                      <a:pt x="20" y="22"/>
                    </a:lnTo>
                    <a:lnTo>
                      <a:pt x="17" y="23"/>
                    </a:lnTo>
                    <a:lnTo>
                      <a:pt x="16" y="23"/>
                    </a:lnTo>
                    <a:lnTo>
                      <a:pt x="13" y="25"/>
                    </a:lnTo>
                    <a:lnTo>
                      <a:pt x="11" y="26"/>
                    </a:lnTo>
                    <a:lnTo>
                      <a:pt x="9" y="27"/>
                    </a:lnTo>
                    <a:lnTo>
                      <a:pt x="6" y="27"/>
                    </a:lnTo>
                    <a:lnTo>
                      <a:pt x="4" y="29"/>
                    </a:lnTo>
                    <a:lnTo>
                      <a:pt x="2" y="30"/>
                    </a:lnTo>
                    <a:lnTo>
                      <a:pt x="0" y="3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7" name="Line 225"/>
              <p:cNvSpPr>
                <a:spLocks noChangeShapeType="1"/>
              </p:cNvSpPr>
              <p:nvPr/>
            </p:nvSpPr>
            <p:spPr bwMode="auto">
              <a:xfrm>
                <a:off x="7013575" y="5386388"/>
                <a:ext cx="49213" cy="101600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08" name="Rectangle 226"/>
              <p:cNvSpPr>
                <a:spLocks noChangeArrowheads="1"/>
              </p:cNvSpPr>
              <p:nvPr/>
            </p:nvSpPr>
            <p:spPr bwMode="auto">
              <a:xfrm rot="4320000">
                <a:off x="6754813" y="6075363"/>
                <a:ext cx="4841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DMGSTD3</a:t>
                </a:r>
              </a:p>
            </p:txBody>
          </p:sp>
          <p:sp>
            <p:nvSpPr>
              <p:cNvPr id="609" name="Line 227"/>
              <p:cNvSpPr>
                <a:spLocks noChangeShapeType="1"/>
              </p:cNvSpPr>
              <p:nvPr/>
            </p:nvSpPr>
            <p:spPr bwMode="auto">
              <a:xfrm>
                <a:off x="6761163" y="5483225"/>
                <a:ext cx="109538" cy="342900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0" name="Freeform 228"/>
              <p:cNvSpPr>
                <a:spLocks/>
              </p:cNvSpPr>
              <p:nvPr/>
            </p:nvSpPr>
            <p:spPr bwMode="auto">
              <a:xfrm>
                <a:off x="6888163" y="5381625"/>
                <a:ext cx="123825" cy="52388"/>
              </a:xfrm>
              <a:custGeom>
                <a:avLst/>
                <a:gdLst>
                  <a:gd name="T0" fmla="*/ 0 w 78"/>
                  <a:gd name="T1" fmla="*/ 33 h 33"/>
                  <a:gd name="T2" fmla="*/ 4 w 78"/>
                  <a:gd name="T3" fmla="*/ 31 h 33"/>
                  <a:gd name="T4" fmla="*/ 7 w 78"/>
                  <a:gd name="T5" fmla="*/ 30 h 33"/>
                  <a:gd name="T6" fmla="*/ 11 w 78"/>
                  <a:gd name="T7" fmla="*/ 29 h 33"/>
                  <a:gd name="T8" fmla="*/ 15 w 78"/>
                  <a:gd name="T9" fmla="*/ 27 h 33"/>
                  <a:gd name="T10" fmla="*/ 19 w 78"/>
                  <a:gd name="T11" fmla="*/ 26 h 33"/>
                  <a:gd name="T12" fmla="*/ 23 w 78"/>
                  <a:gd name="T13" fmla="*/ 23 h 33"/>
                  <a:gd name="T14" fmla="*/ 27 w 78"/>
                  <a:gd name="T15" fmla="*/ 22 h 33"/>
                  <a:gd name="T16" fmla="*/ 31 w 78"/>
                  <a:gd name="T17" fmla="*/ 20 h 33"/>
                  <a:gd name="T18" fmla="*/ 35 w 78"/>
                  <a:gd name="T19" fmla="*/ 19 h 33"/>
                  <a:gd name="T20" fmla="*/ 40 w 78"/>
                  <a:gd name="T21" fmla="*/ 18 h 33"/>
                  <a:gd name="T22" fmla="*/ 42 w 78"/>
                  <a:gd name="T23" fmla="*/ 15 h 33"/>
                  <a:gd name="T24" fmla="*/ 46 w 78"/>
                  <a:gd name="T25" fmla="*/ 14 h 33"/>
                  <a:gd name="T26" fmla="*/ 51 w 78"/>
                  <a:gd name="T27" fmla="*/ 12 h 33"/>
                  <a:gd name="T28" fmla="*/ 55 w 78"/>
                  <a:gd name="T29" fmla="*/ 11 h 33"/>
                  <a:gd name="T30" fmla="*/ 59 w 78"/>
                  <a:gd name="T31" fmla="*/ 8 h 33"/>
                  <a:gd name="T32" fmla="*/ 63 w 78"/>
                  <a:gd name="T33" fmla="*/ 7 h 33"/>
                  <a:gd name="T34" fmla="*/ 66 w 78"/>
                  <a:gd name="T35" fmla="*/ 5 h 33"/>
                  <a:gd name="T36" fmla="*/ 70 w 78"/>
                  <a:gd name="T37" fmla="*/ 4 h 33"/>
                  <a:gd name="T38" fmla="*/ 74 w 78"/>
                  <a:gd name="T39" fmla="*/ 1 h 33"/>
                  <a:gd name="T40" fmla="*/ 78 w 78"/>
                  <a:gd name="T41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78" h="33">
                    <a:moveTo>
                      <a:pt x="0" y="33"/>
                    </a:moveTo>
                    <a:lnTo>
                      <a:pt x="4" y="31"/>
                    </a:lnTo>
                    <a:lnTo>
                      <a:pt x="7" y="30"/>
                    </a:lnTo>
                    <a:lnTo>
                      <a:pt x="11" y="29"/>
                    </a:lnTo>
                    <a:lnTo>
                      <a:pt x="15" y="27"/>
                    </a:lnTo>
                    <a:lnTo>
                      <a:pt x="19" y="26"/>
                    </a:lnTo>
                    <a:lnTo>
                      <a:pt x="23" y="23"/>
                    </a:lnTo>
                    <a:lnTo>
                      <a:pt x="27" y="22"/>
                    </a:lnTo>
                    <a:lnTo>
                      <a:pt x="31" y="20"/>
                    </a:lnTo>
                    <a:lnTo>
                      <a:pt x="35" y="19"/>
                    </a:lnTo>
                    <a:lnTo>
                      <a:pt x="40" y="18"/>
                    </a:lnTo>
                    <a:lnTo>
                      <a:pt x="42" y="15"/>
                    </a:lnTo>
                    <a:lnTo>
                      <a:pt x="46" y="14"/>
                    </a:lnTo>
                    <a:lnTo>
                      <a:pt x="51" y="12"/>
                    </a:lnTo>
                    <a:lnTo>
                      <a:pt x="55" y="11"/>
                    </a:lnTo>
                    <a:lnTo>
                      <a:pt x="59" y="8"/>
                    </a:lnTo>
                    <a:lnTo>
                      <a:pt x="63" y="7"/>
                    </a:lnTo>
                    <a:lnTo>
                      <a:pt x="66" y="5"/>
                    </a:lnTo>
                    <a:lnTo>
                      <a:pt x="70" y="4"/>
                    </a:lnTo>
                    <a:lnTo>
                      <a:pt x="74" y="1"/>
                    </a:lnTo>
                    <a:lnTo>
                      <a:pt x="78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1" name="Freeform 229"/>
              <p:cNvSpPr>
                <a:spLocks/>
              </p:cNvSpPr>
              <p:nvPr/>
            </p:nvSpPr>
            <p:spPr bwMode="auto">
              <a:xfrm>
                <a:off x="6759575" y="5434013"/>
                <a:ext cx="128588" cy="46038"/>
              </a:xfrm>
              <a:custGeom>
                <a:avLst/>
                <a:gdLst>
                  <a:gd name="T0" fmla="*/ 81 w 81"/>
                  <a:gd name="T1" fmla="*/ 0 h 29"/>
                  <a:gd name="T2" fmla="*/ 78 w 81"/>
                  <a:gd name="T3" fmla="*/ 1 h 29"/>
                  <a:gd name="T4" fmla="*/ 77 w 81"/>
                  <a:gd name="T5" fmla="*/ 1 h 29"/>
                  <a:gd name="T6" fmla="*/ 75 w 81"/>
                  <a:gd name="T7" fmla="*/ 3 h 29"/>
                  <a:gd name="T8" fmla="*/ 74 w 81"/>
                  <a:gd name="T9" fmla="*/ 3 h 29"/>
                  <a:gd name="T10" fmla="*/ 71 w 81"/>
                  <a:gd name="T11" fmla="*/ 4 h 29"/>
                  <a:gd name="T12" fmla="*/ 70 w 81"/>
                  <a:gd name="T13" fmla="*/ 4 h 29"/>
                  <a:gd name="T14" fmla="*/ 68 w 81"/>
                  <a:gd name="T15" fmla="*/ 5 h 29"/>
                  <a:gd name="T16" fmla="*/ 66 w 81"/>
                  <a:gd name="T17" fmla="*/ 5 h 29"/>
                  <a:gd name="T18" fmla="*/ 64 w 81"/>
                  <a:gd name="T19" fmla="*/ 7 h 29"/>
                  <a:gd name="T20" fmla="*/ 63 w 81"/>
                  <a:gd name="T21" fmla="*/ 7 h 29"/>
                  <a:gd name="T22" fmla="*/ 60 w 81"/>
                  <a:gd name="T23" fmla="*/ 8 h 29"/>
                  <a:gd name="T24" fmla="*/ 59 w 81"/>
                  <a:gd name="T25" fmla="*/ 8 h 29"/>
                  <a:gd name="T26" fmla="*/ 57 w 81"/>
                  <a:gd name="T27" fmla="*/ 9 h 29"/>
                  <a:gd name="T28" fmla="*/ 56 w 81"/>
                  <a:gd name="T29" fmla="*/ 9 h 29"/>
                  <a:gd name="T30" fmla="*/ 53 w 81"/>
                  <a:gd name="T31" fmla="*/ 11 h 29"/>
                  <a:gd name="T32" fmla="*/ 52 w 81"/>
                  <a:gd name="T33" fmla="*/ 11 h 29"/>
                  <a:gd name="T34" fmla="*/ 51 w 81"/>
                  <a:gd name="T35" fmla="*/ 12 h 29"/>
                  <a:gd name="T36" fmla="*/ 48 w 81"/>
                  <a:gd name="T37" fmla="*/ 12 h 29"/>
                  <a:gd name="T38" fmla="*/ 46 w 81"/>
                  <a:gd name="T39" fmla="*/ 14 h 29"/>
                  <a:gd name="T40" fmla="*/ 45 w 81"/>
                  <a:gd name="T41" fmla="*/ 14 h 29"/>
                  <a:gd name="T42" fmla="*/ 42 w 81"/>
                  <a:gd name="T43" fmla="*/ 15 h 29"/>
                  <a:gd name="T44" fmla="*/ 41 w 81"/>
                  <a:gd name="T45" fmla="*/ 15 h 29"/>
                  <a:gd name="T46" fmla="*/ 40 w 81"/>
                  <a:gd name="T47" fmla="*/ 15 h 29"/>
                  <a:gd name="T48" fmla="*/ 38 w 81"/>
                  <a:gd name="T49" fmla="*/ 16 h 29"/>
                  <a:gd name="T50" fmla="*/ 35 w 81"/>
                  <a:gd name="T51" fmla="*/ 16 h 29"/>
                  <a:gd name="T52" fmla="*/ 34 w 81"/>
                  <a:gd name="T53" fmla="*/ 18 h 29"/>
                  <a:gd name="T54" fmla="*/ 33 w 81"/>
                  <a:gd name="T55" fmla="*/ 18 h 29"/>
                  <a:gd name="T56" fmla="*/ 30 w 81"/>
                  <a:gd name="T57" fmla="*/ 19 h 29"/>
                  <a:gd name="T58" fmla="*/ 29 w 81"/>
                  <a:gd name="T59" fmla="*/ 19 h 29"/>
                  <a:gd name="T60" fmla="*/ 27 w 81"/>
                  <a:gd name="T61" fmla="*/ 20 h 29"/>
                  <a:gd name="T62" fmla="*/ 24 w 81"/>
                  <a:gd name="T63" fmla="*/ 20 h 29"/>
                  <a:gd name="T64" fmla="*/ 23 w 81"/>
                  <a:gd name="T65" fmla="*/ 22 h 29"/>
                  <a:gd name="T66" fmla="*/ 22 w 81"/>
                  <a:gd name="T67" fmla="*/ 22 h 29"/>
                  <a:gd name="T68" fmla="*/ 20 w 81"/>
                  <a:gd name="T69" fmla="*/ 22 h 29"/>
                  <a:gd name="T70" fmla="*/ 18 w 81"/>
                  <a:gd name="T71" fmla="*/ 23 h 29"/>
                  <a:gd name="T72" fmla="*/ 16 w 81"/>
                  <a:gd name="T73" fmla="*/ 23 h 29"/>
                  <a:gd name="T74" fmla="*/ 15 w 81"/>
                  <a:gd name="T75" fmla="*/ 25 h 29"/>
                  <a:gd name="T76" fmla="*/ 12 w 81"/>
                  <a:gd name="T77" fmla="*/ 25 h 29"/>
                  <a:gd name="T78" fmla="*/ 11 w 81"/>
                  <a:gd name="T79" fmla="*/ 26 h 29"/>
                  <a:gd name="T80" fmla="*/ 9 w 81"/>
                  <a:gd name="T81" fmla="*/ 26 h 29"/>
                  <a:gd name="T82" fmla="*/ 7 w 81"/>
                  <a:gd name="T83" fmla="*/ 27 h 29"/>
                  <a:gd name="T84" fmla="*/ 5 w 81"/>
                  <a:gd name="T85" fmla="*/ 27 h 29"/>
                  <a:gd name="T86" fmla="*/ 4 w 81"/>
                  <a:gd name="T87" fmla="*/ 27 h 29"/>
                  <a:gd name="T88" fmla="*/ 1 w 81"/>
                  <a:gd name="T89" fmla="*/ 29 h 29"/>
                  <a:gd name="T90" fmla="*/ 0 w 81"/>
                  <a:gd name="T9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81" h="29">
                    <a:moveTo>
                      <a:pt x="81" y="0"/>
                    </a:moveTo>
                    <a:lnTo>
                      <a:pt x="78" y="1"/>
                    </a:lnTo>
                    <a:lnTo>
                      <a:pt x="77" y="1"/>
                    </a:lnTo>
                    <a:lnTo>
                      <a:pt x="75" y="3"/>
                    </a:lnTo>
                    <a:lnTo>
                      <a:pt x="74" y="3"/>
                    </a:lnTo>
                    <a:lnTo>
                      <a:pt x="71" y="4"/>
                    </a:lnTo>
                    <a:lnTo>
                      <a:pt x="70" y="4"/>
                    </a:lnTo>
                    <a:lnTo>
                      <a:pt x="68" y="5"/>
                    </a:lnTo>
                    <a:lnTo>
                      <a:pt x="66" y="5"/>
                    </a:lnTo>
                    <a:lnTo>
                      <a:pt x="64" y="7"/>
                    </a:lnTo>
                    <a:lnTo>
                      <a:pt x="63" y="7"/>
                    </a:lnTo>
                    <a:lnTo>
                      <a:pt x="60" y="8"/>
                    </a:lnTo>
                    <a:lnTo>
                      <a:pt x="59" y="8"/>
                    </a:lnTo>
                    <a:lnTo>
                      <a:pt x="57" y="9"/>
                    </a:lnTo>
                    <a:lnTo>
                      <a:pt x="56" y="9"/>
                    </a:lnTo>
                    <a:lnTo>
                      <a:pt x="53" y="11"/>
                    </a:lnTo>
                    <a:lnTo>
                      <a:pt x="52" y="11"/>
                    </a:lnTo>
                    <a:lnTo>
                      <a:pt x="51" y="12"/>
                    </a:lnTo>
                    <a:lnTo>
                      <a:pt x="48" y="12"/>
                    </a:lnTo>
                    <a:lnTo>
                      <a:pt x="46" y="14"/>
                    </a:lnTo>
                    <a:lnTo>
                      <a:pt x="45" y="14"/>
                    </a:lnTo>
                    <a:lnTo>
                      <a:pt x="42" y="15"/>
                    </a:lnTo>
                    <a:lnTo>
                      <a:pt x="41" y="15"/>
                    </a:lnTo>
                    <a:lnTo>
                      <a:pt x="40" y="15"/>
                    </a:lnTo>
                    <a:lnTo>
                      <a:pt x="38" y="16"/>
                    </a:lnTo>
                    <a:lnTo>
                      <a:pt x="35" y="16"/>
                    </a:lnTo>
                    <a:lnTo>
                      <a:pt x="34" y="18"/>
                    </a:lnTo>
                    <a:lnTo>
                      <a:pt x="33" y="18"/>
                    </a:lnTo>
                    <a:lnTo>
                      <a:pt x="30" y="19"/>
                    </a:lnTo>
                    <a:lnTo>
                      <a:pt x="29" y="19"/>
                    </a:lnTo>
                    <a:lnTo>
                      <a:pt x="27" y="20"/>
                    </a:lnTo>
                    <a:lnTo>
                      <a:pt x="24" y="20"/>
                    </a:lnTo>
                    <a:lnTo>
                      <a:pt x="23" y="22"/>
                    </a:lnTo>
                    <a:lnTo>
                      <a:pt x="22" y="22"/>
                    </a:lnTo>
                    <a:lnTo>
                      <a:pt x="20" y="22"/>
                    </a:lnTo>
                    <a:lnTo>
                      <a:pt x="18" y="23"/>
                    </a:lnTo>
                    <a:lnTo>
                      <a:pt x="16" y="23"/>
                    </a:lnTo>
                    <a:lnTo>
                      <a:pt x="15" y="25"/>
                    </a:lnTo>
                    <a:lnTo>
                      <a:pt x="12" y="25"/>
                    </a:lnTo>
                    <a:lnTo>
                      <a:pt x="11" y="26"/>
                    </a:lnTo>
                    <a:lnTo>
                      <a:pt x="9" y="26"/>
                    </a:lnTo>
                    <a:lnTo>
                      <a:pt x="7" y="27"/>
                    </a:lnTo>
                    <a:lnTo>
                      <a:pt x="5" y="27"/>
                    </a:lnTo>
                    <a:lnTo>
                      <a:pt x="4" y="27"/>
                    </a:lnTo>
                    <a:lnTo>
                      <a:pt x="1" y="29"/>
                    </a:lnTo>
                    <a:lnTo>
                      <a:pt x="0" y="29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2" name="Line 230"/>
              <p:cNvSpPr>
                <a:spLocks noChangeShapeType="1"/>
              </p:cNvSpPr>
              <p:nvPr/>
            </p:nvSpPr>
            <p:spPr bwMode="auto">
              <a:xfrm>
                <a:off x="6843713" y="5322888"/>
                <a:ext cx="41275" cy="10636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3" name="Rectangle 231"/>
              <p:cNvSpPr>
                <a:spLocks noChangeArrowheads="1"/>
              </p:cNvSpPr>
              <p:nvPr/>
            </p:nvSpPr>
            <p:spPr bwMode="auto">
              <a:xfrm rot="4560000">
                <a:off x="6556375" y="6134100"/>
                <a:ext cx="4841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DMGSTD7</a:t>
                </a:r>
              </a:p>
            </p:txBody>
          </p:sp>
          <p:sp>
            <p:nvSpPr>
              <p:cNvPr id="614" name="Line 232"/>
              <p:cNvSpPr>
                <a:spLocks noChangeShapeType="1"/>
              </p:cNvSpPr>
              <p:nvPr/>
            </p:nvSpPr>
            <p:spPr bwMode="auto">
              <a:xfrm>
                <a:off x="6669088" y="5765800"/>
                <a:ext cx="28575" cy="111125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5" name="Rectangle 233"/>
              <p:cNvSpPr>
                <a:spLocks noChangeArrowheads="1"/>
              </p:cNvSpPr>
              <p:nvPr/>
            </p:nvSpPr>
            <p:spPr bwMode="auto">
              <a:xfrm rot="4800000">
                <a:off x="6357938" y="6176963"/>
                <a:ext cx="4841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DMGSTD6</a:t>
                </a:r>
              </a:p>
            </p:txBody>
          </p:sp>
          <p:sp>
            <p:nvSpPr>
              <p:cNvPr id="616" name="Line 234"/>
              <p:cNvSpPr>
                <a:spLocks noChangeShapeType="1"/>
              </p:cNvSpPr>
              <p:nvPr/>
            </p:nvSpPr>
            <p:spPr bwMode="auto">
              <a:xfrm>
                <a:off x="6502400" y="5802313"/>
                <a:ext cx="19050" cy="111125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7" name="Freeform 235"/>
              <p:cNvSpPr>
                <a:spLocks/>
              </p:cNvSpPr>
              <p:nvPr/>
            </p:nvSpPr>
            <p:spPr bwMode="auto">
              <a:xfrm>
                <a:off x="6584950" y="5761038"/>
                <a:ext cx="84138" cy="19050"/>
              </a:xfrm>
              <a:custGeom>
                <a:avLst/>
                <a:gdLst>
                  <a:gd name="T0" fmla="*/ 0 w 53"/>
                  <a:gd name="T1" fmla="*/ 12 h 12"/>
                  <a:gd name="T2" fmla="*/ 4 w 53"/>
                  <a:gd name="T3" fmla="*/ 11 h 12"/>
                  <a:gd name="T4" fmla="*/ 8 w 53"/>
                  <a:gd name="T5" fmla="*/ 11 h 12"/>
                  <a:gd name="T6" fmla="*/ 12 w 53"/>
                  <a:gd name="T7" fmla="*/ 10 h 12"/>
                  <a:gd name="T8" fmla="*/ 16 w 53"/>
                  <a:gd name="T9" fmla="*/ 8 h 12"/>
                  <a:gd name="T10" fmla="*/ 20 w 53"/>
                  <a:gd name="T11" fmla="*/ 8 h 12"/>
                  <a:gd name="T12" fmla="*/ 25 w 53"/>
                  <a:gd name="T13" fmla="*/ 7 h 12"/>
                  <a:gd name="T14" fmla="*/ 29 w 53"/>
                  <a:gd name="T15" fmla="*/ 5 h 12"/>
                  <a:gd name="T16" fmla="*/ 33 w 53"/>
                  <a:gd name="T17" fmla="*/ 5 h 12"/>
                  <a:gd name="T18" fmla="*/ 37 w 53"/>
                  <a:gd name="T19" fmla="*/ 4 h 12"/>
                  <a:gd name="T20" fmla="*/ 41 w 53"/>
                  <a:gd name="T21" fmla="*/ 3 h 12"/>
                  <a:gd name="T22" fmla="*/ 45 w 53"/>
                  <a:gd name="T23" fmla="*/ 1 h 12"/>
                  <a:gd name="T24" fmla="*/ 49 w 53"/>
                  <a:gd name="T25" fmla="*/ 1 h 12"/>
                  <a:gd name="T26" fmla="*/ 53 w 53"/>
                  <a:gd name="T2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" h="12">
                    <a:moveTo>
                      <a:pt x="0" y="12"/>
                    </a:moveTo>
                    <a:lnTo>
                      <a:pt x="4" y="11"/>
                    </a:lnTo>
                    <a:lnTo>
                      <a:pt x="8" y="11"/>
                    </a:lnTo>
                    <a:lnTo>
                      <a:pt x="12" y="10"/>
                    </a:lnTo>
                    <a:lnTo>
                      <a:pt x="16" y="8"/>
                    </a:lnTo>
                    <a:lnTo>
                      <a:pt x="20" y="8"/>
                    </a:lnTo>
                    <a:lnTo>
                      <a:pt x="25" y="7"/>
                    </a:lnTo>
                    <a:lnTo>
                      <a:pt x="29" y="5"/>
                    </a:lnTo>
                    <a:lnTo>
                      <a:pt x="33" y="5"/>
                    </a:lnTo>
                    <a:lnTo>
                      <a:pt x="37" y="4"/>
                    </a:lnTo>
                    <a:lnTo>
                      <a:pt x="41" y="3"/>
                    </a:lnTo>
                    <a:lnTo>
                      <a:pt x="45" y="1"/>
                    </a:lnTo>
                    <a:lnTo>
                      <a:pt x="49" y="1"/>
                    </a:lnTo>
                    <a:lnTo>
                      <a:pt x="53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8" name="Freeform 236"/>
              <p:cNvSpPr>
                <a:spLocks/>
              </p:cNvSpPr>
              <p:nvPr/>
            </p:nvSpPr>
            <p:spPr bwMode="auto">
              <a:xfrm>
                <a:off x="6502400" y="5780088"/>
                <a:ext cx="82550" cy="15875"/>
              </a:xfrm>
              <a:custGeom>
                <a:avLst/>
                <a:gdLst>
                  <a:gd name="T0" fmla="*/ 52 w 52"/>
                  <a:gd name="T1" fmla="*/ 0 h 10"/>
                  <a:gd name="T2" fmla="*/ 49 w 52"/>
                  <a:gd name="T3" fmla="*/ 0 h 10"/>
                  <a:gd name="T4" fmla="*/ 45 w 52"/>
                  <a:gd name="T5" fmla="*/ 2 h 10"/>
                  <a:gd name="T6" fmla="*/ 42 w 52"/>
                  <a:gd name="T7" fmla="*/ 2 h 10"/>
                  <a:gd name="T8" fmla="*/ 38 w 52"/>
                  <a:gd name="T9" fmla="*/ 3 h 10"/>
                  <a:gd name="T10" fmla="*/ 34 w 52"/>
                  <a:gd name="T11" fmla="*/ 3 h 10"/>
                  <a:gd name="T12" fmla="*/ 31 w 52"/>
                  <a:gd name="T13" fmla="*/ 4 h 10"/>
                  <a:gd name="T14" fmla="*/ 27 w 52"/>
                  <a:gd name="T15" fmla="*/ 6 h 10"/>
                  <a:gd name="T16" fmla="*/ 24 w 52"/>
                  <a:gd name="T17" fmla="*/ 6 h 10"/>
                  <a:gd name="T18" fmla="*/ 20 w 52"/>
                  <a:gd name="T19" fmla="*/ 7 h 10"/>
                  <a:gd name="T20" fmla="*/ 17 w 52"/>
                  <a:gd name="T21" fmla="*/ 7 h 10"/>
                  <a:gd name="T22" fmla="*/ 13 w 52"/>
                  <a:gd name="T23" fmla="*/ 7 h 10"/>
                  <a:gd name="T24" fmla="*/ 9 w 52"/>
                  <a:gd name="T25" fmla="*/ 9 h 10"/>
                  <a:gd name="T26" fmla="*/ 6 w 52"/>
                  <a:gd name="T27" fmla="*/ 9 h 10"/>
                  <a:gd name="T28" fmla="*/ 2 w 52"/>
                  <a:gd name="T29" fmla="*/ 10 h 10"/>
                  <a:gd name="T30" fmla="*/ 0 w 52"/>
                  <a:gd name="T31" fmla="*/ 10 h 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52" h="10">
                    <a:moveTo>
                      <a:pt x="52" y="0"/>
                    </a:moveTo>
                    <a:lnTo>
                      <a:pt x="49" y="0"/>
                    </a:lnTo>
                    <a:lnTo>
                      <a:pt x="45" y="2"/>
                    </a:lnTo>
                    <a:lnTo>
                      <a:pt x="42" y="2"/>
                    </a:lnTo>
                    <a:lnTo>
                      <a:pt x="38" y="3"/>
                    </a:lnTo>
                    <a:lnTo>
                      <a:pt x="34" y="3"/>
                    </a:lnTo>
                    <a:lnTo>
                      <a:pt x="31" y="4"/>
                    </a:lnTo>
                    <a:lnTo>
                      <a:pt x="27" y="6"/>
                    </a:lnTo>
                    <a:lnTo>
                      <a:pt x="24" y="6"/>
                    </a:lnTo>
                    <a:lnTo>
                      <a:pt x="20" y="7"/>
                    </a:lnTo>
                    <a:lnTo>
                      <a:pt x="17" y="7"/>
                    </a:lnTo>
                    <a:lnTo>
                      <a:pt x="13" y="7"/>
                    </a:lnTo>
                    <a:lnTo>
                      <a:pt x="9" y="9"/>
                    </a:lnTo>
                    <a:lnTo>
                      <a:pt x="6" y="9"/>
                    </a:lnTo>
                    <a:lnTo>
                      <a:pt x="2" y="10"/>
                    </a:lnTo>
                    <a:lnTo>
                      <a:pt x="0" y="1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19" name="Line 238"/>
              <p:cNvSpPr>
                <a:spLocks noChangeShapeType="1"/>
              </p:cNvSpPr>
              <p:nvPr/>
            </p:nvSpPr>
            <p:spPr bwMode="auto">
              <a:xfrm>
                <a:off x="6508750" y="5424488"/>
                <a:ext cx="76200" cy="352425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0" name="Freeform 239"/>
              <p:cNvSpPr>
                <a:spLocks/>
              </p:cNvSpPr>
              <p:nvPr/>
            </p:nvSpPr>
            <p:spPr bwMode="auto">
              <a:xfrm>
                <a:off x="6678613" y="5319713"/>
                <a:ext cx="163513" cy="57150"/>
              </a:xfrm>
              <a:custGeom>
                <a:avLst/>
                <a:gdLst>
                  <a:gd name="T0" fmla="*/ 0 w 103"/>
                  <a:gd name="T1" fmla="*/ 36 h 36"/>
                  <a:gd name="T2" fmla="*/ 4 w 103"/>
                  <a:gd name="T3" fmla="*/ 35 h 36"/>
                  <a:gd name="T4" fmla="*/ 8 w 103"/>
                  <a:gd name="T5" fmla="*/ 33 h 36"/>
                  <a:gd name="T6" fmla="*/ 12 w 103"/>
                  <a:gd name="T7" fmla="*/ 32 h 36"/>
                  <a:gd name="T8" fmla="*/ 16 w 103"/>
                  <a:gd name="T9" fmla="*/ 31 h 36"/>
                  <a:gd name="T10" fmla="*/ 22 w 103"/>
                  <a:gd name="T11" fmla="*/ 29 h 36"/>
                  <a:gd name="T12" fmla="*/ 26 w 103"/>
                  <a:gd name="T13" fmla="*/ 28 h 36"/>
                  <a:gd name="T14" fmla="*/ 30 w 103"/>
                  <a:gd name="T15" fmla="*/ 26 h 36"/>
                  <a:gd name="T16" fmla="*/ 34 w 103"/>
                  <a:gd name="T17" fmla="*/ 25 h 36"/>
                  <a:gd name="T18" fmla="*/ 38 w 103"/>
                  <a:gd name="T19" fmla="*/ 24 h 36"/>
                  <a:gd name="T20" fmla="*/ 42 w 103"/>
                  <a:gd name="T21" fmla="*/ 22 h 36"/>
                  <a:gd name="T22" fmla="*/ 48 w 103"/>
                  <a:gd name="T23" fmla="*/ 21 h 36"/>
                  <a:gd name="T24" fmla="*/ 52 w 103"/>
                  <a:gd name="T25" fmla="*/ 20 h 36"/>
                  <a:gd name="T26" fmla="*/ 56 w 103"/>
                  <a:gd name="T27" fmla="*/ 18 h 36"/>
                  <a:gd name="T28" fmla="*/ 60 w 103"/>
                  <a:gd name="T29" fmla="*/ 17 h 36"/>
                  <a:gd name="T30" fmla="*/ 64 w 103"/>
                  <a:gd name="T31" fmla="*/ 14 h 36"/>
                  <a:gd name="T32" fmla="*/ 69 w 103"/>
                  <a:gd name="T33" fmla="*/ 13 h 36"/>
                  <a:gd name="T34" fmla="*/ 73 w 103"/>
                  <a:gd name="T35" fmla="*/ 11 h 36"/>
                  <a:gd name="T36" fmla="*/ 78 w 103"/>
                  <a:gd name="T37" fmla="*/ 10 h 36"/>
                  <a:gd name="T38" fmla="*/ 82 w 103"/>
                  <a:gd name="T39" fmla="*/ 9 h 36"/>
                  <a:gd name="T40" fmla="*/ 86 w 103"/>
                  <a:gd name="T41" fmla="*/ 7 h 36"/>
                  <a:gd name="T42" fmla="*/ 91 w 103"/>
                  <a:gd name="T43" fmla="*/ 6 h 36"/>
                  <a:gd name="T44" fmla="*/ 95 w 103"/>
                  <a:gd name="T45" fmla="*/ 3 h 36"/>
                  <a:gd name="T46" fmla="*/ 99 w 103"/>
                  <a:gd name="T47" fmla="*/ 2 h 36"/>
                  <a:gd name="T48" fmla="*/ 103 w 103"/>
                  <a:gd name="T49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03" h="36">
                    <a:moveTo>
                      <a:pt x="0" y="36"/>
                    </a:moveTo>
                    <a:lnTo>
                      <a:pt x="4" y="35"/>
                    </a:lnTo>
                    <a:lnTo>
                      <a:pt x="8" y="33"/>
                    </a:lnTo>
                    <a:lnTo>
                      <a:pt x="12" y="32"/>
                    </a:lnTo>
                    <a:lnTo>
                      <a:pt x="16" y="31"/>
                    </a:lnTo>
                    <a:lnTo>
                      <a:pt x="22" y="29"/>
                    </a:lnTo>
                    <a:lnTo>
                      <a:pt x="26" y="28"/>
                    </a:lnTo>
                    <a:lnTo>
                      <a:pt x="30" y="26"/>
                    </a:lnTo>
                    <a:lnTo>
                      <a:pt x="34" y="25"/>
                    </a:lnTo>
                    <a:lnTo>
                      <a:pt x="38" y="24"/>
                    </a:lnTo>
                    <a:lnTo>
                      <a:pt x="42" y="22"/>
                    </a:lnTo>
                    <a:lnTo>
                      <a:pt x="48" y="21"/>
                    </a:lnTo>
                    <a:lnTo>
                      <a:pt x="52" y="20"/>
                    </a:lnTo>
                    <a:lnTo>
                      <a:pt x="56" y="18"/>
                    </a:lnTo>
                    <a:lnTo>
                      <a:pt x="60" y="17"/>
                    </a:lnTo>
                    <a:lnTo>
                      <a:pt x="64" y="14"/>
                    </a:lnTo>
                    <a:lnTo>
                      <a:pt x="69" y="13"/>
                    </a:lnTo>
                    <a:lnTo>
                      <a:pt x="73" y="11"/>
                    </a:lnTo>
                    <a:lnTo>
                      <a:pt x="78" y="10"/>
                    </a:lnTo>
                    <a:lnTo>
                      <a:pt x="82" y="9"/>
                    </a:lnTo>
                    <a:lnTo>
                      <a:pt x="86" y="7"/>
                    </a:lnTo>
                    <a:lnTo>
                      <a:pt x="91" y="6"/>
                    </a:lnTo>
                    <a:lnTo>
                      <a:pt x="95" y="3"/>
                    </a:lnTo>
                    <a:lnTo>
                      <a:pt x="99" y="2"/>
                    </a:lnTo>
                    <a:lnTo>
                      <a:pt x="103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1" name="Freeform 240"/>
              <p:cNvSpPr>
                <a:spLocks/>
              </p:cNvSpPr>
              <p:nvPr/>
            </p:nvSpPr>
            <p:spPr bwMode="auto">
              <a:xfrm>
                <a:off x="6508750" y="5376863"/>
                <a:ext cx="169863" cy="44450"/>
              </a:xfrm>
              <a:custGeom>
                <a:avLst/>
                <a:gdLst>
                  <a:gd name="T0" fmla="*/ 107 w 107"/>
                  <a:gd name="T1" fmla="*/ 0 h 28"/>
                  <a:gd name="T2" fmla="*/ 104 w 107"/>
                  <a:gd name="T3" fmla="*/ 0 h 28"/>
                  <a:gd name="T4" fmla="*/ 101 w 107"/>
                  <a:gd name="T5" fmla="*/ 1 h 28"/>
                  <a:gd name="T6" fmla="*/ 100 w 107"/>
                  <a:gd name="T7" fmla="*/ 1 h 28"/>
                  <a:gd name="T8" fmla="*/ 97 w 107"/>
                  <a:gd name="T9" fmla="*/ 3 h 28"/>
                  <a:gd name="T10" fmla="*/ 94 w 107"/>
                  <a:gd name="T11" fmla="*/ 3 h 28"/>
                  <a:gd name="T12" fmla="*/ 93 w 107"/>
                  <a:gd name="T13" fmla="*/ 4 h 28"/>
                  <a:gd name="T14" fmla="*/ 90 w 107"/>
                  <a:gd name="T15" fmla="*/ 4 h 28"/>
                  <a:gd name="T16" fmla="*/ 88 w 107"/>
                  <a:gd name="T17" fmla="*/ 6 h 28"/>
                  <a:gd name="T18" fmla="*/ 86 w 107"/>
                  <a:gd name="T19" fmla="*/ 6 h 28"/>
                  <a:gd name="T20" fmla="*/ 84 w 107"/>
                  <a:gd name="T21" fmla="*/ 7 h 28"/>
                  <a:gd name="T22" fmla="*/ 81 w 107"/>
                  <a:gd name="T23" fmla="*/ 7 h 28"/>
                  <a:gd name="T24" fmla="*/ 79 w 107"/>
                  <a:gd name="T25" fmla="*/ 8 h 28"/>
                  <a:gd name="T26" fmla="*/ 77 w 107"/>
                  <a:gd name="T27" fmla="*/ 8 h 28"/>
                  <a:gd name="T28" fmla="*/ 74 w 107"/>
                  <a:gd name="T29" fmla="*/ 10 h 28"/>
                  <a:gd name="T30" fmla="*/ 73 w 107"/>
                  <a:gd name="T31" fmla="*/ 10 h 28"/>
                  <a:gd name="T32" fmla="*/ 70 w 107"/>
                  <a:gd name="T33" fmla="*/ 11 h 28"/>
                  <a:gd name="T34" fmla="*/ 67 w 107"/>
                  <a:gd name="T35" fmla="*/ 11 h 28"/>
                  <a:gd name="T36" fmla="*/ 66 w 107"/>
                  <a:gd name="T37" fmla="*/ 11 h 28"/>
                  <a:gd name="T38" fmla="*/ 63 w 107"/>
                  <a:gd name="T39" fmla="*/ 12 h 28"/>
                  <a:gd name="T40" fmla="*/ 60 w 107"/>
                  <a:gd name="T41" fmla="*/ 12 h 28"/>
                  <a:gd name="T42" fmla="*/ 59 w 107"/>
                  <a:gd name="T43" fmla="*/ 14 h 28"/>
                  <a:gd name="T44" fmla="*/ 56 w 107"/>
                  <a:gd name="T45" fmla="*/ 14 h 28"/>
                  <a:gd name="T46" fmla="*/ 53 w 107"/>
                  <a:gd name="T47" fmla="*/ 15 h 28"/>
                  <a:gd name="T48" fmla="*/ 52 w 107"/>
                  <a:gd name="T49" fmla="*/ 15 h 28"/>
                  <a:gd name="T50" fmla="*/ 49 w 107"/>
                  <a:gd name="T51" fmla="*/ 17 h 28"/>
                  <a:gd name="T52" fmla="*/ 46 w 107"/>
                  <a:gd name="T53" fmla="*/ 17 h 28"/>
                  <a:gd name="T54" fmla="*/ 44 w 107"/>
                  <a:gd name="T55" fmla="*/ 17 h 28"/>
                  <a:gd name="T56" fmla="*/ 42 w 107"/>
                  <a:gd name="T57" fmla="*/ 18 h 28"/>
                  <a:gd name="T58" fmla="*/ 40 w 107"/>
                  <a:gd name="T59" fmla="*/ 18 h 28"/>
                  <a:gd name="T60" fmla="*/ 37 w 107"/>
                  <a:gd name="T61" fmla="*/ 19 h 28"/>
                  <a:gd name="T62" fmla="*/ 35 w 107"/>
                  <a:gd name="T63" fmla="*/ 19 h 28"/>
                  <a:gd name="T64" fmla="*/ 33 w 107"/>
                  <a:gd name="T65" fmla="*/ 19 h 28"/>
                  <a:gd name="T66" fmla="*/ 30 w 107"/>
                  <a:gd name="T67" fmla="*/ 21 h 28"/>
                  <a:gd name="T68" fmla="*/ 29 w 107"/>
                  <a:gd name="T69" fmla="*/ 21 h 28"/>
                  <a:gd name="T70" fmla="*/ 26 w 107"/>
                  <a:gd name="T71" fmla="*/ 22 h 28"/>
                  <a:gd name="T72" fmla="*/ 23 w 107"/>
                  <a:gd name="T73" fmla="*/ 22 h 28"/>
                  <a:gd name="T74" fmla="*/ 22 w 107"/>
                  <a:gd name="T75" fmla="*/ 22 h 28"/>
                  <a:gd name="T76" fmla="*/ 19 w 107"/>
                  <a:gd name="T77" fmla="*/ 23 h 28"/>
                  <a:gd name="T78" fmla="*/ 16 w 107"/>
                  <a:gd name="T79" fmla="*/ 23 h 28"/>
                  <a:gd name="T80" fmla="*/ 15 w 107"/>
                  <a:gd name="T81" fmla="*/ 25 h 28"/>
                  <a:gd name="T82" fmla="*/ 12 w 107"/>
                  <a:gd name="T83" fmla="*/ 25 h 28"/>
                  <a:gd name="T84" fmla="*/ 9 w 107"/>
                  <a:gd name="T85" fmla="*/ 25 h 28"/>
                  <a:gd name="T86" fmla="*/ 7 w 107"/>
                  <a:gd name="T87" fmla="*/ 26 h 28"/>
                  <a:gd name="T88" fmla="*/ 5 w 107"/>
                  <a:gd name="T89" fmla="*/ 26 h 28"/>
                  <a:gd name="T90" fmla="*/ 2 w 107"/>
                  <a:gd name="T91" fmla="*/ 26 h 28"/>
                  <a:gd name="T92" fmla="*/ 0 w 107"/>
                  <a:gd name="T93" fmla="*/ 28 h 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107" h="28">
                    <a:moveTo>
                      <a:pt x="107" y="0"/>
                    </a:moveTo>
                    <a:lnTo>
                      <a:pt x="104" y="0"/>
                    </a:lnTo>
                    <a:lnTo>
                      <a:pt x="101" y="1"/>
                    </a:lnTo>
                    <a:lnTo>
                      <a:pt x="100" y="1"/>
                    </a:lnTo>
                    <a:lnTo>
                      <a:pt x="97" y="3"/>
                    </a:lnTo>
                    <a:lnTo>
                      <a:pt x="94" y="3"/>
                    </a:lnTo>
                    <a:lnTo>
                      <a:pt x="93" y="4"/>
                    </a:lnTo>
                    <a:lnTo>
                      <a:pt x="90" y="4"/>
                    </a:lnTo>
                    <a:lnTo>
                      <a:pt x="88" y="6"/>
                    </a:lnTo>
                    <a:lnTo>
                      <a:pt x="86" y="6"/>
                    </a:lnTo>
                    <a:lnTo>
                      <a:pt x="84" y="7"/>
                    </a:lnTo>
                    <a:lnTo>
                      <a:pt x="81" y="7"/>
                    </a:lnTo>
                    <a:lnTo>
                      <a:pt x="79" y="8"/>
                    </a:lnTo>
                    <a:lnTo>
                      <a:pt x="77" y="8"/>
                    </a:lnTo>
                    <a:lnTo>
                      <a:pt x="74" y="10"/>
                    </a:lnTo>
                    <a:lnTo>
                      <a:pt x="73" y="10"/>
                    </a:lnTo>
                    <a:lnTo>
                      <a:pt x="70" y="11"/>
                    </a:lnTo>
                    <a:lnTo>
                      <a:pt x="67" y="11"/>
                    </a:lnTo>
                    <a:lnTo>
                      <a:pt x="66" y="11"/>
                    </a:lnTo>
                    <a:lnTo>
                      <a:pt x="63" y="12"/>
                    </a:lnTo>
                    <a:lnTo>
                      <a:pt x="60" y="12"/>
                    </a:lnTo>
                    <a:lnTo>
                      <a:pt x="59" y="14"/>
                    </a:lnTo>
                    <a:lnTo>
                      <a:pt x="56" y="14"/>
                    </a:lnTo>
                    <a:lnTo>
                      <a:pt x="53" y="15"/>
                    </a:lnTo>
                    <a:lnTo>
                      <a:pt x="52" y="15"/>
                    </a:lnTo>
                    <a:lnTo>
                      <a:pt x="49" y="17"/>
                    </a:lnTo>
                    <a:lnTo>
                      <a:pt x="46" y="17"/>
                    </a:lnTo>
                    <a:lnTo>
                      <a:pt x="44" y="17"/>
                    </a:lnTo>
                    <a:lnTo>
                      <a:pt x="42" y="18"/>
                    </a:lnTo>
                    <a:lnTo>
                      <a:pt x="40" y="18"/>
                    </a:lnTo>
                    <a:lnTo>
                      <a:pt x="37" y="19"/>
                    </a:lnTo>
                    <a:lnTo>
                      <a:pt x="35" y="19"/>
                    </a:lnTo>
                    <a:lnTo>
                      <a:pt x="33" y="19"/>
                    </a:lnTo>
                    <a:lnTo>
                      <a:pt x="30" y="21"/>
                    </a:lnTo>
                    <a:lnTo>
                      <a:pt x="29" y="21"/>
                    </a:lnTo>
                    <a:lnTo>
                      <a:pt x="26" y="22"/>
                    </a:lnTo>
                    <a:lnTo>
                      <a:pt x="23" y="22"/>
                    </a:lnTo>
                    <a:lnTo>
                      <a:pt x="22" y="22"/>
                    </a:lnTo>
                    <a:lnTo>
                      <a:pt x="19" y="23"/>
                    </a:lnTo>
                    <a:lnTo>
                      <a:pt x="16" y="23"/>
                    </a:lnTo>
                    <a:lnTo>
                      <a:pt x="15" y="25"/>
                    </a:lnTo>
                    <a:lnTo>
                      <a:pt x="12" y="25"/>
                    </a:lnTo>
                    <a:lnTo>
                      <a:pt x="9" y="25"/>
                    </a:lnTo>
                    <a:lnTo>
                      <a:pt x="7" y="26"/>
                    </a:lnTo>
                    <a:lnTo>
                      <a:pt x="5" y="26"/>
                    </a:lnTo>
                    <a:lnTo>
                      <a:pt x="2" y="26"/>
                    </a:lnTo>
                    <a:lnTo>
                      <a:pt x="0" y="28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2" name="Line 241"/>
              <p:cNvSpPr>
                <a:spLocks noChangeShapeType="1"/>
              </p:cNvSpPr>
              <p:nvPr/>
            </p:nvSpPr>
            <p:spPr bwMode="auto">
              <a:xfrm>
                <a:off x="6643688" y="5264150"/>
                <a:ext cx="31750" cy="107950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3" name="Rectangle 242"/>
              <p:cNvSpPr>
                <a:spLocks noChangeArrowheads="1"/>
              </p:cNvSpPr>
              <p:nvPr/>
            </p:nvSpPr>
            <p:spPr bwMode="auto">
              <a:xfrm rot="5040000">
                <a:off x="6157913" y="6207125"/>
                <a:ext cx="4841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DMGSTD8</a:t>
                </a:r>
              </a:p>
            </p:txBody>
          </p:sp>
          <p:sp>
            <p:nvSpPr>
              <p:cNvPr id="624" name="Line 243"/>
              <p:cNvSpPr>
                <a:spLocks noChangeShapeType="1"/>
              </p:cNvSpPr>
              <p:nvPr/>
            </p:nvSpPr>
            <p:spPr bwMode="auto">
              <a:xfrm>
                <a:off x="6329363" y="5824538"/>
                <a:ext cx="12700" cy="11271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5" name="Rectangle 244"/>
              <p:cNvSpPr>
                <a:spLocks noChangeArrowheads="1"/>
              </p:cNvSpPr>
              <p:nvPr/>
            </p:nvSpPr>
            <p:spPr bwMode="auto">
              <a:xfrm rot="5220000">
                <a:off x="5961063" y="6221413"/>
                <a:ext cx="4841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DMGSTD9</a:t>
                </a:r>
              </a:p>
            </p:txBody>
          </p:sp>
          <p:sp>
            <p:nvSpPr>
              <p:cNvPr id="626" name="Line 245"/>
              <p:cNvSpPr>
                <a:spLocks noChangeShapeType="1"/>
              </p:cNvSpPr>
              <p:nvPr/>
            </p:nvSpPr>
            <p:spPr bwMode="auto">
              <a:xfrm>
                <a:off x="6159500" y="5837238"/>
                <a:ext cx="4763" cy="11271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7" name="Freeform 246"/>
              <p:cNvSpPr>
                <a:spLocks/>
              </p:cNvSpPr>
              <p:nvPr/>
            </p:nvSpPr>
            <p:spPr bwMode="auto">
              <a:xfrm>
                <a:off x="6243638" y="5819775"/>
                <a:ext cx="85725" cy="9525"/>
              </a:xfrm>
              <a:custGeom>
                <a:avLst/>
                <a:gdLst>
                  <a:gd name="T0" fmla="*/ 0 w 54"/>
                  <a:gd name="T1" fmla="*/ 6 h 6"/>
                  <a:gd name="T2" fmla="*/ 5 w 54"/>
                  <a:gd name="T3" fmla="*/ 6 h 6"/>
                  <a:gd name="T4" fmla="*/ 9 w 54"/>
                  <a:gd name="T5" fmla="*/ 4 h 6"/>
                  <a:gd name="T6" fmla="*/ 13 w 54"/>
                  <a:gd name="T7" fmla="*/ 4 h 6"/>
                  <a:gd name="T8" fmla="*/ 17 w 54"/>
                  <a:gd name="T9" fmla="*/ 4 h 6"/>
                  <a:gd name="T10" fmla="*/ 21 w 54"/>
                  <a:gd name="T11" fmla="*/ 4 h 6"/>
                  <a:gd name="T12" fmla="*/ 25 w 54"/>
                  <a:gd name="T13" fmla="*/ 3 h 6"/>
                  <a:gd name="T14" fmla="*/ 29 w 54"/>
                  <a:gd name="T15" fmla="*/ 3 h 6"/>
                  <a:gd name="T16" fmla="*/ 33 w 54"/>
                  <a:gd name="T17" fmla="*/ 3 h 6"/>
                  <a:gd name="T18" fmla="*/ 38 w 54"/>
                  <a:gd name="T19" fmla="*/ 3 h 6"/>
                  <a:gd name="T20" fmla="*/ 42 w 54"/>
                  <a:gd name="T21" fmla="*/ 1 h 6"/>
                  <a:gd name="T22" fmla="*/ 46 w 54"/>
                  <a:gd name="T23" fmla="*/ 1 h 6"/>
                  <a:gd name="T24" fmla="*/ 50 w 54"/>
                  <a:gd name="T25" fmla="*/ 1 h 6"/>
                  <a:gd name="T26" fmla="*/ 54 w 54"/>
                  <a:gd name="T27" fmla="*/ 0 h 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4" h="6">
                    <a:moveTo>
                      <a:pt x="0" y="6"/>
                    </a:moveTo>
                    <a:lnTo>
                      <a:pt x="5" y="6"/>
                    </a:lnTo>
                    <a:lnTo>
                      <a:pt x="9" y="4"/>
                    </a:lnTo>
                    <a:lnTo>
                      <a:pt x="13" y="4"/>
                    </a:lnTo>
                    <a:lnTo>
                      <a:pt x="17" y="4"/>
                    </a:lnTo>
                    <a:lnTo>
                      <a:pt x="21" y="4"/>
                    </a:lnTo>
                    <a:lnTo>
                      <a:pt x="25" y="3"/>
                    </a:lnTo>
                    <a:lnTo>
                      <a:pt x="29" y="3"/>
                    </a:lnTo>
                    <a:lnTo>
                      <a:pt x="33" y="3"/>
                    </a:lnTo>
                    <a:lnTo>
                      <a:pt x="38" y="3"/>
                    </a:lnTo>
                    <a:lnTo>
                      <a:pt x="42" y="1"/>
                    </a:lnTo>
                    <a:lnTo>
                      <a:pt x="46" y="1"/>
                    </a:lnTo>
                    <a:lnTo>
                      <a:pt x="50" y="1"/>
                    </a:lnTo>
                    <a:lnTo>
                      <a:pt x="54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8" name="Freeform 247"/>
              <p:cNvSpPr>
                <a:spLocks/>
              </p:cNvSpPr>
              <p:nvPr/>
            </p:nvSpPr>
            <p:spPr bwMode="auto">
              <a:xfrm>
                <a:off x="6159500" y="5829300"/>
                <a:ext cx="84138" cy="3175"/>
              </a:xfrm>
              <a:custGeom>
                <a:avLst/>
                <a:gdLst>
                  <a:gd name="T0" fmla="*/ 53 w 53"/>
                  <a:gd name="T1" fmla="*/ 0 h 2"/>
                  <a:gd name="T2" fmla="*/ 49 w 53"/>
                  <a:gd name="T3" fmla="*/ 0 h 2"/>
                  <a:gd name="T4" fmla="*/ 47 w 53"/>
                  <a:gd name="T5" fmla="*/ 0 h 2"/>
                  <a:gd name="T6" fmla="*/ 42 w 53"/>
                  <a:gd name="T7" fmla="*/ 0 h 2"/>
                  <a:gd name="T8" fmla="*/ 38 w 53"/>
                  <a:gd name="T9" fmla="*/ 1 h 2"/>
                  <a:gd name="T10" fmla="*/ 34 w 53"/>
                  <a:gd name="T11" fmla="*/ 1 h 2"/>
                  <a:gd name="T12" fmla="*/ 30 w 53"/>
                  <a:gd name="T13" fmla="*/ 1 h 2"/>
                  <a:gd name="T14" fmla="*/ 26 w 53"/>
                  <a:gd name="T15" fmla="*/ 1 h 2"/>
                  <a:gd name="T16" fmla="*/ 23 w 53"/>
                  <a:gd name="T17" fmla="*/ 1 h 2"/>
                  <a:gd name="T18" fmla="*/ 19 w 53"/>
                  <a:gd name="T19" fmla="*/ 1 h 2"/>
                  <a:gd name="T20" fmla="*/ 15 w 53"/>
                  <a:gd name="T21" fmla="*/ 2 h 2"/>
                  <a:gd name="T22" fmla="*/ 11 w 53"/>
                  <a:gd name="T23" fmla="*/ 2 h 2"/>
                  <a:gd name="T24" fmla="*/ 7 w 53"/>
                  <a:gd name="T25" fmla="*/ 2 h 2"/>
                  <a:gd name="T26" fmla="*/ 4 w 53"/>
                  <a:gd name="T27" fmla="*/ 2 h 2"/>
                  <a:gd name="T28" fmla="*/ 0 w 53"/>
                  <a:gd name="T2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3" h="2">
                    <a:moveTo>
                      <a:pt x="53" y="0"/>
                    </a:moveTo>
                    <a:lnTo>
                      <a:pt x="49" y="0"/>
                    </a:lnTo>
                    <a:lnTo>
                      <a:pt x="47" y="0"/>
                    </a:lnTo>
                    <a:lnTo>
                      <a:pt x="42" y="0"/>
                    </a:lnTo>
                    <a:lnTo>
                      <a:pt x="38" y="1"/>
                    </a:lnTo>
                    <a:lnTo>
                      <a:pt x="34" y="1"/>
                    </a:lnTo>
                    <a:lnTo>
                      <a:pt x="30" y="1"/>
                    </a:lnTo>
                    <a:lnTo>
                      <a:pt x="26" y="1"/>
                    </a:lnTo>
                    <a:lnTo>
                      <a:pt x="23" y="1"/>
                    </a:lnTo>
                    <a:lnTo>
                      <a:pt x="19" y="1"/>
                    </a:lnTo>
                    <a:lnTo>
                      <a:pt x="15" y="2"/>
                    </a:lnTo>
                    <a:lnTo>
                      <a:pt x="11" y="2"/>
                    </a:lnTo>
                    <a:lnTo>
                      <a:pt x="7" y="2"/>
                    </a:lnTo>
                    <a:lnTo>
                      <a:pt x="4" y="2"/>
                    </a:lnTo>
                    <a:lnTo>
                      <a:pt x="0" y="2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29" name="Line 248"/>
              <p:cNvSpPr>
                <a:spLocks noChangeShapeType="1"/>
              </p:cNvSpPr>
              <p:nvPr/>
            </p:nvSpPr>
            <p:spPr bwMode="auto">
              <a:xfrm>
                <a:off x="6218238" y="5465763"/>
                <a:ext cx="25400" cy="358775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0" name="Rectangle 249"/>
              <p:cNvSpPr>
                <a:spLocks noChangeArrowheads="1"/>
              </p:cNvSpPr>
              <p:nvPr/>
            </p:nvSpPr>
            <p:spPr bwMode="auto">
              <a:xfrm rot="5460000">
                <a:off x="5689600" y="631666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005180099</a:t>
                </a:r>
              </a:p>
            </p:txBody>
          </p:sp>
          <p:sp>
            <p:nvSpPr>
              <p:cNvPr id="631" name="Line 250"/>
              <p:cNvSpPr>
                <a:spLocks noChangeShapeType="1"/>
              </p:cNvSpPr>
              <p:nvPr/>
            </p:nvSpPr>
            <p:spPr bwMode="auto">
              <a:xfrm flipH="1">
                <a:off x="5983288" y="5837238"/>
                <a:ext cx="3175" cy="11271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2" name="Rectangle 251"/>
              <p:cNvSpPr>
                <a:spLocks noChangeArrowheads="1"/>
              </p:cNvSpPr>
              <p:nvPr/>
            </p:nvSpPr>
            <p:spPr bwMode="auto">
              <a:xfrm rot="5700000">
                <a:off x="5480050" y="6307138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005180100</a:t>
                </a:r>
              </a:p>
            </p:txBody>
          </p:sp>
          <p:sp>
            <p:nvSpPr>
              <p:cNvPr id="633" name="Line 252"/>
              <p:cNvSpPr>
                <a:spLocks noChangeShapeType="1"/>
              </p:cNvSpPr>
              <p:nvPr/>
            </p:nvSpPr>
            <p:spPr bwMode="auto">
              <a:xfrm flipH="1">
                <a:off x="5802313" y="5826125"/>
                <a:ext cx="9525" cy="114300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4" name="Freeform 253"/>
              <p:cNvSpPr>
                <a:spLocks/>
              </p:cNvSpPr>
              <p:nvPr/>
            </p:nvSpPr>
            <p:spPr bwMode="auto">
              <a:xfrm>
                <a:off x="5899150" y="5829300"/>
                <a:ext cx="87313" cy="3175"/>
              </a:xfrm>
              <a:custGeom>
                <a:avLst/>
                <a:gdLst>
                  <a:gd name="T0" fmla="*/ 0 w 55"/>
                  <a:gd name="T1" fmla="*/ 0 h 2"/>
                  <a:gd name="T2" fmla="*/ 5 w 55"/>
                  <a:gd name="T3" fmla="*/ 0 h 2"/>
                  <a:gd name="T4" fmla="*/ 9 w 55"/>
                  <a:gd name="T5" fmla="*/ 1 h 2"/>
                  <a:gd name="T6" fmla="*/ 13 w 55"/>
                  <a:gd name="T7" fmla="*/ 1 h 2"/>
                  <a:gd name="T8" fmla="*/ 17 w 55"/>
                  <a:gd name="T9" fmla="*/ 1 h 2"/>
                  <a:gd name="T10" fmla="*/ 21 w 55"/>
                  <a:gd name="T11" fmla="*/ 1 h 2"/>
                  <a:gd name="T12" fmla="*/ 24 w 55"/>
                  <a:gd name="T13" fmla="*/ 1 h 2"/>
                  <a:gd name="T14" fmla="*/ 28 w 55"/>
                  <a:gd name="T15" fmla="*/ 1 h 2"/>
                  <a:gd name="T16" fmla="*/ 32 w 55"/>
                  <a:gd name="T17" fmla="*/ 1 h 2"/>
                  <a:gd name="T18" fmla="*/ 36 w 55"/>
                  <a:gd name="T19" fmla="*/ 2 h 2"/>
                  <a:gd name="T20" fmla="*/ 40 w 55"/>
                  <a:gd name="T21" fmla="*/ 2 h 2"/>
                  <a:gd name="T22" fmla="*/ 43 w 55"/>
                  <a:gd name="T23" fmla="*/ 2 h 2"/>
                  <a:gd name="T24" fmla="*/ 47 w 55"/>
                  <a:gd name="T25" fmla="*/ 2 h 2"/>
                  <a:gd name="T26" fmla="*/ 51 w 55"/>
                  <a:gd name="T27" fmla="*/ 2 h 2"/>
                  <a:gd name="T28" fmla="*/ 55 w 55"/>
                  <a:gd name="T29" fmla="*/ 2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55" h="2">
                    <a:moveTo>
                      <a:pt x="0" y="0"/>
                    </a:moveTo>
                    <a:lnTo>
                      <a:pt x="5" y="0"/>
                    </a:lnTo>
                    <a:lnTo>
                      <a:pt x="9" y="1"/>
                    </a:lnTo>
                    <a:lnTo>
                      <a:pt x="13" y="1"/>
                    </a:lnTo>
                    <a:lnTo>
                      <a:pt x="17" y="1"/>
                    </a:lnTo>
                    <a:lnTo>
                      <a:pt x="21" y="1"/>
                    </a:lnTo>
                    <a:lnTo>
                      <a:pt x="24" y="1"/>
                    </a:lnTo>
                    <a:lnTo>
                      <a:pt x="28" y="1"/>
                    </a:lnTo>
                    <a:lnTo>
                      <a:pt x="32" y="1"/>
                    </a:lnTo>
                    <a:lnTo>
                      <a:pt x="36" y="2"/>
                    </a:lnTo>
                    <a:lnTo>
                      <a:pt x="40" y="2"/>
                    </a:lnTo>
                    <a:lnTo>
                      <a:pt x="43" y="2"/>
                    </a:lnTo>
                    <a:lnTo>
                      <a:pt x="47" y="2"/>
                    </a:lnTo>
                    <a:lnTo>
                      <a:pt x="51" y="2"/>
                    </a:lnTo>
                    <a:lnTo>
                      <a:pt x="55" y="2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5" name="Freeform 254"/>
              <p:cNvSpPr>
                <a:spLocks/>
              </p:cNvSpPr>
              <p:nvPr/>
            </p:nvSpPr>
            <p:spPr bwMode="auto">
              <a:xfrm>
                <a:off x="5815013" y="5821363"/>
                <a:ext cx="84138" cy="7938"/>
              </a:xfrm>
              <a:custGeom>
                <a:avLst/>
                <a:gdLst>
                  <a:gd name="T0" fmla="*/ 53 w 53"/>
                  <a:gd name="T1" fmla="*/ 5 h 5"/>
                  <a:gd name="T2" fmla="*/ 49 w 53"/>
                  <a:gd name="T3" fmla="*/ 5 h 5"/>
                  <a:gd name="T4" fmla="*/ 45 w 53"/>
                  <a:gd name="T5" fmla="*/ 5 h 5"/>
                  <a:gd name="T6" fmla="*/ 41 w 53"/>
                  <a:gd name="T7" fmla="*/ 5 h 5"/>
                  <a:gd name="T8" fmla="*/ 37 w 53"/>
                  <a:gd name="T9" fmla="*/ 3 h 5"/>
                  <a:gd name="T10" fmla="*/ 33 w 53"/>
                  <a:gd name="T11" fmla="*/ 3 h 5"/>
                  <a:gd name="T12" fmla="*/ 29 w 53"/>
                  <a:gd name="T13" fmla="*/ 3 h 5"/>
                  <a:gd name="T14" fmla="*/ 25 w 53"/>
                  <a:gd name="T15" fmla="*/ 3 h 5"/>
                  <a:gd name="T16" fmla="*/ 20 w 53"/>
                  <a:gd name="T17" fmla="*/ 2 h 5"/>
                  <a:gd name="T18" fmla="*/ 16 w 53"/>
                  <a:gd name="T19" fmla="*/ 2 h 5"/>
                  <a:gd name="T20" fmla="*/ 12 w 53"/>
                  <a:gd name="T21" fmla="*/ 2 h 5"/>
                  <a:gd name="T22" fmla="*/ 8 w 53"/>
                  <a:gd name="T23" fmla="*/ 0 h 5"/>
                  <a:gd name="T24" fmla="*/ 4 w 53"/>
                  <a:gd name="T25" fmla="*/ 0 h 5"/>
                  <a:gd name="T26" fmla="*/ 0 w 53"/>
                  <a:gd name="T27" fmla="*/ 0 h 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3" h="5">
                    <a:moveTo>
                      <a:pt x="53" y="5"/>
                    </a:moveTo>
                    <a:lnTo>
                      <a:pt x="49" y="5"/>
                    </a:lnTo>
                    <a:lnTo>
                      <a:pt x="45" y="5"/>
                    </a:lnTo>
                    <a:lnTo>
                      <a:pt x="41" y="5"/>
                    </a:lnTo>
                    <a:lnTo>
                      <a:pt x="37" y="3"/>
                    </a:lnTo>
                    <a:lnTo>
                      <a:pt x="33" y="3"/>
                    </a:lnTo>
                    <a:lnTo>
                      <a:pt x="29" y="3"/>
                    </a:lnTo>
                    <a:lnTo>
                      <a:pt x="25" y="3"/>
                    </a:lnTo>
                    <a:lnTo>
                      <a:pt x="20" y="2"/>
                    </a:lnTo>
                    <a:lnTo>
                      <a:pt x="16" y="2"/>
                    </a:lnTo>
                    <a:lnTo>
                      <a:pt x="12" y="2"/>
                    </a:lnTo>
                    <a:lnTo>
                      <a:pt x="8" y="0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6" name="Line 256"/>
              <p:cNvSpPr>
                <a:spLocks noChangeShapeType="1"/>
              </p:cNvSpPr>
              <p:nvPr/>
            </p:nvSpPr>
            <p:spPr bwMode="auto">
              <a:xfrm flipH="1">
                <a:off x="5899150" y="5588000"/>
                <a:ext cx="15875" cy="236538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7" name="Rectangle 257"/>
              <p:cNvSpPr>
                <a:spLocks noChangeArrowheads="1"/>
              </p:cNvSpPr>
              <p:nvPr/>
            </p:nvSpPr>
            <p:spPr bwMode="auto">
              <a:xfrm rot="5940000">
                <a:off x="5318125" y="6218238"/>
                <a:ext cx="5349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DMGSTD10</a:t>
                </a:r>
              </a:p>
            </p:txBody>
          </p:sp>
          <p:sp>
            <p:nvSpPr>
              <p:cNvPr id="638" name="Line 258"/>
              <p:cNvSpPr>
                <a:spLocks noChangeShapeType="1"/>
              </p:cNvSpPr>
              <p:nvPr/>
            </p:nvSpPr>
            <p:spPr bwMode="auto">
              <a:xfrm flipH="1">
                <a:off x="5622925" y="5681663"/>
                <a:ext cx="41275" cy="23336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39" name="Rectangle 259"/>
              <p:cNvSpPr>
                <a:spLocks noChangeArrowheads="1"/>
              </p:cNvSpPr>
              <p:nvPr/>
            </p:nvSpPr>
            <p:spPr bwMode="auto">
              <a:xfrm rot="6180000">
                <a:off x="5084763" y="6202363"/>
                <a:ext cx="59213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DMGSTD1-A</a:t>
                </a:r>
              </a:p>
            </p:txBody>
          </p:sp>
          <p:sp>
            <p:nvSpPr>
              <p:cNvPr id="640" name="Line 260"/>
              <p:cNvSpPr>
                <a:spLocks noChangeShapeType="1"/>
              </p:cNvSpPr>
              <p:nvPr/>
            </p:nvSpPr>
            <p:spPr bwMode="auto">
              <a:xfrm flipH="1">
                <a:off x="5446713" y="5767388"/>
                <a:ext cx="28575" cy="111125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1" name="Rectangle 261"/>
              <p:cNvSpPr>
                <a:spLocks noChangeArrowheads="1"/>
              </p:cNvSpPr>
              <p:nvPr/>
            </p:nvSpPr>
            <p:spPr bwMode="auto">
              <a:xfrm rot="6420000">
                <a:off x="4887913" y="6145213"/>
                <a:ext cx="5873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DMGSTD1-B</a:t>
                </a:r>
              </a:p>
            </p:txBody>
          </p:sp>
          <p:sp>
            <p:nvSpPr>
              <p:cNvPr id="642" name="Line 262"/>
              <p:cNvSpPr>
                <a:spLocks noChangeShapeType="1"/>
              </p:cNvSpPr>
              <p:nvPr/>
            </p:nvSpPr>
            <p:spPr bwMode="auto">
              <a:xfrm flipH="1">
                <a:off x="5276850" y="5719763"/>
                <a:ext cx="31750" cy="109538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3" name="Freeform 263"/>
              <p:cNvSpPr>
                <a:spLocks/>
              </p:cNvSpPr>
              <p:nvPr/>
            </p:nvSpPr>
            <p:spPr bwMode="auto">
              <a:xfrm>
                <a:off x="5394325" y="5741988"/>
                <a:ext cx="82550" cy="20638"/>
              </a:xfrm>
              <a:custGeom>
                <a:avLst/>
                <a:gdLst>
                  <a:gd name="T0" fmla="*/ 0 w 52"/>
                  <a:gd name="T1" fmla="*/ 0 h 13"/>
                  <a:gd name="T2" fmla="*/ 2 w 52"/>
                  <a:gd name="T3" fmla="*/ 1 h 13"/>
                  <a:gd name="T4" fmla="*/ 5 w 52"/>
                  <a:gd name="T5" fmla="*/ 1 h 13"/>
                  <a:gd name="T6" fmla="*/ 9 w 52"/>
                  <a:gd name="T7" fmla="*/ 2 h 13"/>
                  <a:gd name="T8" fmla="*/ 12 w 52"/>
                  <a:gd name="T9" fmla="*/ 4 h 13"/>
                  <a:gd name="T10" fmla="*/ 15 w 52"/>
                  <a:gd name="T11" fmla="*/ 4 h 13"/>
                  <a:gd name="T12" fmla="*/ 19 w 52"/>
                  <a:gd name="T13" fmla="*/ 5 h 13"/>
                  <a:gd name="T14" fmla="*/ 22 w 52"/>
                  <a:gd name="T15" fmla="*/ 6 h 13"/>
                  <a:gd name="T16" fmla="*/ 26 w 52"/>
                  <a:gd name="T17" fmla="*/ 6 h 13"/>
                  <a:gd name="T18" fmla="*/ 29 w 52"/>
                  <a:gd name="T19" fmla="*/ 8 h 13"/>
                  <a:gd name="T20" fmla="*/ 31 w 52"/>
                  <a:gd name="T21" fmla="*/ 8 h 13"/>
                  <a:gd name="T22" fmla="*/ 35 w 52"/>
                  <a:gd name="T23" fmla="*/ 9 h 13"/>
                  <a:gd name="T24" fmla="*/ 38 w 52"/>
                  <a:gd name="T25" fmla="*/ 11 h 13"/>
                  <a:gd name="T26" fmla="*/ 42 w 52"/>
                  <a:gd name="T27" fmla="*/ 11 h 13"/>
                  <a:gd name="T28" fmla="*/ 45 w 52"/>
                  <a:gd name="T29" fmla="*/ 12 h 13"/>
                  <a:gd name="T30" fmla="*/ 48 w 52"/>
                  <a:gd name="T31" fmla="*/ 13 h 13"/>
                  <a:gd name="T32" fmla="*/ 52 w 52"/>
                  <a:gd name="T33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2" h="13">
                    <a:moveTo>
                      <a:pt x="0" y="0"/>
                    </a:moveTo>
                    <a:lnTo>
                      <a:pt x="2" y="1"/>
                    </a:lnTo>
                    <a:lnTo>
                      <a:pt x="5" y="1"/>
                    </a:lnTo>
                    <a:lnTo>
                      <a:pt x="9" y="2"/>
                    </a:lnTo>
                    <a:lnTo>
                      <a:pt x="12" y="4"/>
                    </a:lnTo>
                    <a:lnTo>
                      <a:pt x="15" y="4"/>
                    </a:lnTo>
                    <a:lnTo>
                      <a:pt x="19" y="5"/>
                    </a:lnTo>
                    <a:lnTo>
                      <a:pt x="22" y="6"/>
                    </a:lnTo>
                    <a:lnTo>
                      <a:pt x="26" y="6"/>
                    </a:lnTo>
                    <a:lnTo>
                      <a:pt x="29" y="8"/>
                    </a:lnTo>
                    <a:lnTo>
                      <a:pt x="31" y="8"/>
                    </a:lnTo>
                    <a:lnTo>
                      <a:pt x="35" y="9"/>
                    </a:lnTo>
                    <a:lnTo>
                      <a:pt x="38" y="11"/>
                    </a:lnTo>
                    <a:lnTo>
                      <a:pt x="42" y="11"/>
                    </a:lnTo>
                    <a:lnTo>
                      <a:pt x="45" y="12"/>
                    </a:lnTo>
                    <a:lnTo>
                      <a:pt x="48" y="13"/>
                    </a:lnTo>
                    <a:lnTo>
                      <a:pt x="52" y="13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4" name="Freeform 264"/>
              <p:cNvSpPr>
                <a:spLocks/>
              </p:cNvSpPr>
              <p:nvPr/>
            </p:nvSpPr>
            <p:spPr bwMode="auto">
              <a:xfrm>
                <a:off x="5311775" y="5716588"/>
                <a:ext cx="82550" cy="25400"/>
              </a:xfrm>
              <a:custGeom>
                <a:avLst/>
                <a:gdLst>
                  <a:gd name="T0" fmla="*/ 52 w 52"/>
                  <a:gd name="T1" fmla="*/ 16 h 16"/>
                  <a:gd name="T2" fmla="*/ 48 w 52"/>
                  <a:gd name="T3" fmla="*/ 14 h 16"/>
                  <a:gd name="T4" fmla="*/ 43 w 52"/>
                  <a:gd name="T5" fmla="*/ 13 h 16"/>
                  <a:gd name="T6" fmla="*/ 39 w 52"/>
                  <a:gd name="T7" fmla="*/ 13 h 16"/>
                  <a:gd name="T8" fmla="*/ 35 w 52"/>
                  <a:gd name="T9" fmla="*/ 11 h 16"/>
                  <a:gd name="T10" fmla="*/ 31 w 52"/>
                  <a:gd name="T11" fmla="*/ 10 h 16"/>
                  <a:gd name="T12" fmla="*/ 27 w 52"/>
                  <a:gd name="T13" fmla="*/ 9 h 16"/>
                  <a:gd name="T14" fmla="*/ 23 w 52"/>
                  <a:gd name="T15" fmla="*/ 7 h 16"/>
                  <a:gd name="T16" fmla="*/ 19 w 52"/>
                  <a:gd name="T17" fmla="*/ 6 h 16"/>
                  <a:gd name="T18" fmla="*/ 15 w 52"/>
                  <a:gd name="T19" fmla="*/ 5 h 16"/>
                  <a:gd name="T20" fmla="*/ 10 w 52"/>
                  <a:gd name="T21" fmla="*/ 3 h 16"/>
                  <a:gd name="T22" fmla="*/ 8 w 52"/>
                  <a:gd name="T23" fmla="*/ 3 h 16"/>
                  <a:gd name="T24" fmla="*/ 4 w 52"/>
                  <a:gd name="T25" fmla="*/ 2 h 16"/>
                  <a:gd name="T26" fmla="*/ 0 w 52"/>
                  <a:gd name="T27" fmla="*/ 0 h 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52" h="16">
                    <a:moveTo>
                      <a:pt x="52" y="16"/>
                    </a:moveTo>
                    <a:lnTo>
                      <a:pt x="48" y="14"/>
                    </a:lnTo>
                    <a:lnTo>
                      <a:pt x="43" y="13"/>
                    </a:lnTo>
                    <a:lnTo>
                      <a:pt x="39" y="13"/>
                    </a:lnTo>
                    <a:lnTo>
                      <a:pt x="35" y="11"/>
                    </a:lnTo>
                    <a:lnTo>
                      <a:pt x="31" y="10"/>
                    </a:lnTo>
                    <a:lnTo>
                      <a:pt x="27" y="9"/>
                    </a:lnTo>
                    <a:lnTo>
                      <a:pt x="23" y="7"/>
                    </a:lnTo>
                    <a:lnTo>
                      <a:pt x="19" y="6"/>
                    </a:lnTo>
                    <a:lnTo>
                      <a:pt x="15" y="5"/>
                    </a:lnTo>
                    <a:lnTo>
                      <a:pt x="10" y="3"/>
                    </a:lnTo>
                    <a:lnTo>
                      <a:pt x="8" y="3"/>
                    </a:lnTo>
                    <a:lnTo>
                      <a:pt x="4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5" name="Line 266"/>
              <p:cNvSpPr>
                <a:spLocks noChangeShapeType="1"/>
              </p:cNvSpPr>
              <p:nvPr/>
            </p:nvSpPr>
            <p:spPr bwMode="auto">
              <a:xfrm flipH="1">
                <a:off x="5395913" y="5627688"/>
                <a:ext cx="30163" cy="109538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6" name="Freeform 267"/>
              <p:cNvSpPr>
                <a:spLocks/>
              </p:cNvSpPr>
              <p:nvPr/>
            </p:nvSpPr>
            <p:spPr bwMode="auto">
              <a:xfrm>
                <a:off x="5543550" y="5654675"/>
                <a:ext cx="122238" cy="23813"/>
              </a:xfrm>
              <a:custGeom>
                <a:avLst/>
                <a:gdLst>
                  <a:gd name="T0" fmla="*/ 0 w 77"/>
                  <a:gd name="T1" fmla="*/ 0 h 15"/>
                  <a:gd name="T2" fmla="*/ 3 w 77"/>
                  <a:gd name="T3" fmla="*/ 0 h 15"/>
                  <a:gd name="T4" fmla="*/ 6 w 77"/>
                  <a:gd name="T5" fmla="*/ 1 h 15"/>
                  <a:gd name="T6" fmla="*/ 9 w 77"/>
                  <a:gd name="T7" fmla="*/ 1 h 15"/>
                  <a:gd name="T8" fmla="*/ 11 w 77"/>
                  <a:gd name="T9" fmla="*/ 1 h 15"/>
                  <a:gd name="T10" fmla="*/ 13 w 77"/>
                  <a:gd name="T11" fmla="*/ 2 h 15"/>
                  <a:gd name="T12" fmla="*/ 16 w 77"/>
                  <a:gd name="T13" fmla="*/ 2 h 15"/>
                  <a:gd name="T14" fmla="*/ 18 w 77"/>
                  <a:gd name="T15" fmla="*/ 4 h 15"/>
                  <a:gd name="T16" fmla="*/ 21 w 77"/>
                  <a:gd name="T17" fmla="*/ 4 h 15"/>
                  <a:gd name="T18" fmla="*/ 24 w 77"/>
                  <a:gd name="T19" fmla="*/ 4 h 15"/>
                  <a:gd name="T20" fmla="*/ 27 w 77"/>
                  <a:gd name="T21" fmla="*/ 5 h 15"/>
                  <a:gd name="T22" fmla="*/ 28 w 77"/>
                  <a:gd name="T23" fmla="*/ 5 h 15"/>
                  <a:gd name="T24" fmla="*/ 31 w 77"/>
                  <a:gd name="T25" fmla="*/ 5 h 15"/>
                  <a:gd name="T26" fmla="*/ 33 w 77"/>
                  <a:gd name="T27" fmla="*/ 6 h 15"/>
                  <a:gd name="T28" fmla="*/ 36 w 77"/>
                  <a:gd name="T29" fmla="*/ 6 h 15"/>
                  <a:gd name="T30" fmla="*/ 39 w 77"/>
                  <a:gd name="T31" fmla="*/ 8 h 15"/>
                  <a:gd name="T32" fmla="*/ 42 w 77"/>
                  <a:gd name="T33" fmla="*/ 8 h 15"/>
                  <a:gd name="T34" fmla="*/ 44 w 77"/>
                  <a:gd name="T35" fmla="*/ 8 h 15"/>
                  <a:gd name="T36" fmla="*/ 46 w 77"/>
                  <a:gd name="T37" fmla="*/ 9 h 15"/>
                  <a:gd name="T38" fmla="*/ 49 w 77"/>
                  <a:gd name="T39" fmla="*/ 9 h 15"/>
                  <a:gd name="T40" fmla="*/ 51 w 77"/>
                  <a:gd name="T41" fmla="*/ 9 h 15"/>
                  <a:gd name="T42" fmla="*/ 54 w 77"/>
                  <a:gd name="T43" fmla="*/ 11 h 15"/>
                  <a:gd name="T44" fmla="*/ 57 w 77"/>
                  <a:gd name="T45" fmla="*/ 11 h 15"/>
                  <a:gd name="T46" fmla="*/ 60 w 77"/>
                  <a:gd name="T47" fmla="*/ 11 h 15"/>
                  <a:gd name="T48" fmla="*/ 61 w 77"/>
                  <a:gd name="T49" fmla="*/ 12 h 15"/>
                  <a:gd name="T50" fmla="*/ 64 w 77"/>
                  <a:gd name="T51" fmla="*/ 12 h 15"/>
                  <a:gd name="T52" fmla="*/ 66 w 77"/>
                  <a:gd name="T53" fmla="*/ 12 h 15"/>
                  <a:gd name="T54" fmla="*/ 69 w 77"/>
                  <a:gd name="T55" fmla="*/ 13 h 15"/>
                  <a:gd name="T56" fmla="*/ 72 w 77"/>
                  <a:gd name="T57" fmla="*/ 13 h 15"/>
                  <a:gd name="T58" fmla="*/ 75 w 77"/>
                  <a:gd name="T59" fmla="*/ 13 h 15"/>
                  <a:gd name="T60" fmla="*/ 77 w 77"/>
                  <a:gd name="T61" fmla="*/ 15 h 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77" h="15">
                    <a:moveTo>
                      <a:pt x="0" y="0"/>
                    </a:moveTo>
                    <a:lnTo>
                      <a:pt x="3" y="0"/>
                    </a:lnTo>
                    <a:lnTo>
                      <a:pt x="6" y="1"/>
                    </a:lnTo>
                    <a:lnTo>
                      <a:pt x="9" y="1"/>
                    </a:lnTo>
                    <a:lnTo>
                      <a:pt x="11" y="1"/>
                    </a:lnTo>
                    <a:lnTo>
                      <a:pt x="13" y="2"/>
                    </a:lnTo>
                    <a:lnTo>
                      <a:pt x="16" y="2"/>
                    </a:lnTo>
                    <a:lnTo>
                      <a:pt x="18" y="4"/>
                    </a:lnTo>
                    <a:lnTo>
                      <a:pt x="21" y="4"/>
                    </a:lnTo>
                    <a:lnTo>
                      <a:pt x="24" y="4"/>
                    </a:lnTo>
                    <a:lnTo>
                      <a:pt x="27" y="5"/>
                    </a:lnTo>
                    <a:lnTo>
                      <a:pt x="28" y="5"/>
                    </a:lnTo>
                    <a:lnTo>
                      <a:pt x="31" y="5"/>
                    </a:lnTo>
                    <a:lnTo>
                      <a:pt x="33" y="6"/>
                    </a:lnTo>
                    <a:lnTo>
                      <a:pt x="36" y="6"/>
                    </a:lnTo>
                    <a:lnTo>
                      <a:pt x="39" y="8"/>
                    </a:lnTo>
                    <a:lnTo>
                      <a:pt x="42" y="8"/>
                    </a:lnTo>
                    <a:lnTo>
                      <a:pt x="44" y="8"/>
                    </a:lnTo>
                    <a:lnTo>
                      <a:pt x="46" y="9"/>
                    </a:lnTo>
                    <a:lnTo>
                      <a:pt x="49" y="9"/>
                    </a:lnTo>
                    <a:lnTo>
                      <a:pt x="51" y="9"/>
                    </a:lnTo>
                    <a:lnTo>
                      <a:pt x="54" y="11"/>
                    </a:lnTo>
                    <a:lnTo>
                      <a:pt x="57" y="11"/>
                    </a:lnTo>
                    <a:lnTo>
                      <a:pt x="60" y="11"/>
                    </a:lnTo>
                    <a:lnTo>
                      <a:pt x="61" y="12"/>
                    </a:lnTo>
                    <a:lnTo>
                      <a:pt x="64" y="12"/>
                    </a:lnTo>
                    <a:lnTo>
                      <a:pt x="66" y="12"/>
                    </a:lnTo>
                    <a:lnTo>
                      <a:pt x="69" y="13"/>
                    </a:lnTo>
                    <a:lnTo>
                      <a:pt x="72" y="13"/>
                    </a:lnTo>
                    <a:lnTo>
                      <a:pt x="75" y="13"/>
                    </a:lnTo>
                    <a:lnTo>
                      <a:pt x="77" y="15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7" name="Freeform 268"/>
              <p:cNvSpPr>
                <a:spLocks/>
              </p:cNvSpPr>
              <p:nvPr/>
            </p:nvSpPr>
            <p:spPr bwMode="auto">
              <a:xfrm>
                <a:off x="5426075" y="5622925"/>
                <a:ext cx="117475" cy="31750"/>
              </a:xfrm>
              <a:custGeom>
                <a:avLst/>
                <a:gdLst>
                  <a:gd name="T0" fmla="*/ 74 w 74"/>
                  <a:gd name="T1" fmla="*/ 20 h 20"/>
                  <a:gd name="T2" fmla="*/ 70 w 74"/>
                  <a:gd name="T3" fmla="*/ 18 h 20"/>
                  <a:gd name="T4" fmla="*/ 66 w 74"/>
                  <a:gd name="T5" fmla="*/ 17 h 20"/>
                  <a:gd name="T6" fmla="*/ 62 w 74"/>
                  <a:gd name="T7" fmla="*/ 17 h 20"/>
                  <a:gd name="T8" fmla="*/ 57 w 74"/>
                  <a:gd name="T9" fmla="*/ 15 h 20"/>
                  <a:gd name="T10" fmla="*/ 53 w 74"/>
                  <a:gd name="T11" fmla="*/ 14 h 20"/>
                  <a:gd name="T12" fmla="*/ 48 w 74"/>
                  <a:gd name="T13" fmla="*/ 13 h 20"/>
                  <a:gd name="T14" fmla="*/ 44 w 74"/>
                  <a:gd name="T15" fmla="*/ 11 h 20"/>
                  <a:gd name="T16" fmla="*/ 40 w 74"/>
                  <a:gd name="T17" fmla="*/ 11 h 20"/>
                  <a:gd name="T18" fmla="*/ 35 w 74"/>
                  <a:gd name="T19" fmla="*/ 10 h 20"/>
                  <a:gd name="T20" fmla="*/ 31 w 74"/>
                  <a:gd name="T21" fmla="*/ 9 h 20"/>
                  <a:gd name="T22" fmla="*/ 26 w 74"/>
                  <a:gd name="T23" fmla="*/ 7 h 20"/>
                  <a:gd name="T24" fmla="*/ 22 w 74"/>
                  <a:gd name="T25" fmla="*/ 6 h 20"/>
                  <a:gd name="T26" fmla="*/ 18 w 74"/>
                  <a:gd name="T27" fmla="*/ 4 h 20"/>
                  <a:gd name="T28" fmla="*/ 13 w 74"/>
                  <a:gd name="T29" fmla="*/ 4 h 20"/>
                  <a:gd name="T30" fmla="*/ 9 w 74"/>
                  <a:gd name="T31" fmla="*/ 3 h 20"/>
                  <a:gd name="T32" fmla="*/ 4 w 74"/>
                  <a:gd name="T33" fmla="*/ 2 h 20"/>
                  <a:gd name="T34" fmla="*/ 0 w 74"/>
                  <a:gd name="T35" fmla="*/ 0 h 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74" h="20">
                    <a:moveTo>
                      <a:pt x="74" y="20"/>
                    </a:moveTo>
                    <a:lnTo>
                      <a:pt x="70" y="18"/>
                    </a:lnTo>
                    <a:lnTo>
                      <a:pt x="66" y="17"/>
                    </a:lnTo>
                    <a:lnTo>
                      <a:pt x="62" y="17"/>
                    </a:lnTo>
                    <a:lnTo>
                      <a:pt x="57" y="15"/>
                    </a:lnTo>
                    <a:lnTo>
                      <a:pt x="53" y="14"/>
                    </a:lnTo>
                    <a:lnTo>
                      <a:pt x="48" y="13"/>
                    </a:lnTo>
                    <a:lnTo>
                      <a:pt x="44" y="11"/>
                    </a:lnTo>
                    <a:lnTo>
                      <a:pt x="40" y="11"/>
                    </a:lnTo>
                    <a:lnTo>
                      <a:pt x="35" y="10"/>
                    </a:lnTo>
                    <a:lnTo>
                      <a:pt x="31" y="9"/>
                    </a:lnTo>
                    <a:lnTo>
                      <a:pt x="26" y="7"/>
                    </a:lnTo>
                    <a:lnTo>
                      <a:pt x="22" y="6"/>
                    </a:lnTo>
                    <a:lnTo>
                      <a:pt x="18" y="4"/>
                    </a:lnTo>
                    <a:lnTo>
                      <a:pt x="13" y="4"/>
                    </a:lnTo>
                    <a:lnTo>
                      <a:pt x="9" y="3"/>
                    </a:lnTo>
                    <a:lnTo>
                      <a:pt x="4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8" name="Line 269"/>
              <p:cNvSpPr>
                <a:spLocks noChangeShapeType="1"/>
              </p:cNvSpPr>
              <p:nvPr/>
            </p:nvSpPr>
            <p:spPr bwMode="auto">
              <a:xfrm flipH="1">
                <a:off x="5543550" y="5538788"/>
                <a:ext cx="26988" cy="111125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49" name="Freeform 270"/>
              <p:cNvSpPr>
                <a:spLocks/>
              </p:cNvSpPr>
              <p:nvPr/>
            </p:nvSpPr>
            <p:spPr bwMode="auto">
              <a:xfrm>
                <a:off x="5743575" y="5564188"/>
                <a:ext cx="173038" cy="20638"/>
              </a:xfrm>
              <a:custGeom>
                <a:avLst/>
                <a:gdLst>
                  <a:gd name="T0" fmla="*/ 0 w 109"/>
                  <a:gd name="T1" fmla="*/ 0 h 13"/>
                  <a:gd name="T2" fmla="*/ 4 w 109"/>
                  <a:gd name="T3" fmla="*/ 2 h 13"/>
                  <a:gd name="T4" fmla="*/ 8 w 109"/>
                  <a:gd name="T5" fmla="*/ 2 h 13"/>
                  <a:gd name="T6" fmla="*/ 11 w 109"/>
                  <a:gd name="T7" fmla="*/ 3 h 13"/>
                  <a:gd name="T8" fmla="*/ 15 w 109"/>
                  <a:gd name="T9" fmla="*/ 3 h 13"/>
                  <a:gd name="T10" fmla="*/ 19 w 109"/>
                  <a:gd name="T11" fmla="*/ 3 h 13"/>
                  <a:gd name="T12" fmla="*/ 21 w 109"/>
                  <a:gd name="T13" fmla="*/ 4 h 13"/>
                  <a:gd name="T14" fmla="*/ 26 w 109"/>
                  <a:gd name="T15" fmla="*/ 4 h 13"/>
                  <a:gd name="T16" fmla="*/ 30 w 109"/>
                  <a:gd name="T17" fmla="*/ 4 h 13"/>
                  <a:gd name="T18" fmla="*/ 32 w 109"/>
                  <a:gd name="T19" fmla="*/ 6 h 13"/>
                  <a:gd name="T20" fmla="*/ 37 w 109"/>
                  <a:gd name="T21" fmla="*/ 6 h 13"/>
                  <a:gd name="T22" fmla="*/ 41 w 109"/>
                  <a:gd name="T23" fmla="*/ 6 h 13"/>
                  <a:gd name="T24" fmla="*/ 43 w 109"/>
                  <a:gd name="T25" fmla="*/ 7 h 13"/>
                  <a:gd name="T26" fmla="*/ 48 w 109"/>
                  <a:gd name="T27" fmla="*/ 7 h 13"/>
                  <a:gd name="T28" fmla="*/ 50 w 109"/>
                  <a:gd name="T29" fmla="*/ 7 h 13"/>
                  <a:gd name="T30" fmla="*/ 54 w 109"/>
                  <a:gd name="T31" fmla="*/ 7 h 13"/>
                  <a:gd name="T32" fmla="*/ 59 w 109"/>
                  <a:gd name="T33" fmla="*/ 8 h 13"/>
                  <a:gd name="T34" fmla="*/ 61 w 109"/>
                  <a:gd name="T35" fmla="*/ 8 h 13"/>
                  <a:gd name="T36" fmla="*/ 65 w 109"/>
                  <a:gd name="T37" fmla="*/ 8 h 13"/>
                  <a:gd name="T38" fmla="*/ 70 w 109"/>
                  <a:gd name="T39" fmla="*/ 10 h 13"/>
                  <a:gd name="T40" fmla="*/ 72 w 109"/>
                  <a:gd name="T41" fmla="*/ 10 h 13"/>
                  <a:gd name="T42" fmla="*/ 76 w 109"/>
                  <a:gd name="T43" fmla="*/ 10 h 13"/>
                  <a:gd name="T44" fmla="*/ 81 w 109"/>
                  <a:gd name="T45" fmla="*/ 10 h 13"/>
                  <a:gd name="T46" fmla="*/ 83 w 109"/>
                  <a:gd name="T47" fmla="*/ 10 h 13"/>
                  <a:gd name="T48" fmla="*/ 87 w 109"/>
                  <a:gd name="T49" fmla="*/ 11 h 13"/>
                  <a:gd name="T50" fmla="*/ 92 w 109"/>
                  <a:gd name="T51" fmla="*/ 11 h 13"/>
                  <a:gd name="T52" fmla="*/ 94 w 109"/>
                  <a:gd name="T53" fmla="*/ 11 h 13"/>
                  <a:gd name="T54" fmla="*/ 98 w 109"/>
                  <a:gd name="T55" fmla="*/ 11 h 13"/>
                  <a:gd name="T56" fmla="*/ 103 w 109"/>
                  <a:gd name="T57" fmla="*/ 13 h 13"/>
                  <a:gd name="T58" fmla="*/ 105 w 109"/>
                  <a:gd name="T59" fmla="*/ 13 h 13"/>
                  <a:gd name="T60" fmla="*/ 109 w 109"/>
                  <a:gd name="T61" fmla="*/ 13 h 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09" h="13">
                    <a:moveTo>
                      <a:pt x="0" y="0"/>
                    </a:moveTo>
                    <a:lnTo>
                      <a:pt x="4" y="2"/>
                    </a:lnTo>
                    <a:lnTo>
                      <a:pt x="8" y="2"/>
                    </a:lnTo>
                    <a:lnTo>
                      <a:pt x="11" y="3"/>
                    </a:lnTo>
                    <a:lnTo>
                      <a:pt x="15" y="3"/>
                    </a:lnTo>
                    <a:lnTo>
                      <a:pt x="19" y="3"/>
                    </a:lnTo>
                    <a:lnTo>
                      <a:pt x="21" y="4"/>
                    </a:lnTo>
                    <a:lnTo>
                      <a:pt x="26" y="4"/>
                    </a:lnTo>
                    <a:lnTo>
                      <a:pt x="30" y="4"/>
                    </a:lnTo>
                    <a:lnTo>
                      <a:pt x="32" y="6"/>
                    </a:lnTo>
                    <a:lnTo>
                      <a:pt x="37" y="6"/>
                    </a:lnTo>
                    <a:lnTo>
                      <a:pt x="41" y="6"/>
                    </a:lnTo>
                    <a:lnTo>
                      <a:pt x="43" y="7"/>
                    </a:lnTo>
                    <a:lnTo>
                      <a:pt x="48" y="7"/>
                    </a:lnTo>
                    <a:lnTo>
                      <a:pt x="50" y="7"/>
                    </a:lnTo>
                    <a:lnTo>
                      <a:pt x="54" y="7"/>
                    </a:lnTo>
                    <a:lnTo>
                      <a:pt x="59" y="8"/>
                    </a:lnTo>
                    <a:lnTo>
                      <a:pt x="61" y="8"/>
                    </a:lnTo>
                    <a:lnTo>
                      <a:pt x="65" y="8"/>
                    </a:lnTo>
                    <a:lnTo>
                      <a:pt x="70" y="10"/>
                    </a:lnTo>
                    <a:lnTo>
                      <a:pt x="72" y="10"/>
                    </a:lnTo>
                    <a:lnTo>
                      <a:pt x="76" y="10"/>
                    </a:lnTo>
                    <a:lnTo>
                      <a:pt x="81" y="10"/>
                    </a:lnTo>
                    <a:lnTo>
                      <a:pt x="83" y="10"/>
                    </a:lnTo>
                    <a:lnTo>
                      <a:pt x="87" y="11"/>
                    </a:lnTo>
                    <a:lnTo>
                      <a:pt x="92" y="11"/>
                    </a:lnTo>
                    <a:lnTo>
                      <a:pt x="94" y="11"/>
                    </a:lnTo>
                    <a:lnTo>
                      <a:pt x="98" y="11"/>
                    </a:lnTo>
                    <a:lnTo>
                      <a:pt x="103" y="13"/>
                    </a:lnTo>
                    <a:lnTo>
                      <a:pt x="105" y="13"/>
                    </a:lnTo>
                    <a:lnTo>
                      <a:pt x="109" y="13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0" name="Freeform 271"/>
              <p:cNvSpPr>
                <a:spLocks/>
              </p:cNvSpPr>
              <p:nvPr/>
            </p:nvSpPr>
            <p:spPr bwMode="auto">
              <a:xfrm>
                <a:off x="5572125" y="5534025"/>
                <a:ext cx="171450" cy="30163"/>
              </a:xfrm>
              <a:custGeom>
                <a:avLst/>
                <a:gdLst>
                  <a:gd name="T0" fmla="*/ 108 w 108"/>
                  <a:gd name="T1" fmla="*/ 19 h 19"/>
                  <a:gd name="T2" fmla="*/ 103 w 108"/>
                  <a:gd name="T3" fmla="*/ 19 h 19"/>
                  <a:gd name="T4" fmla="*/ 98 w 108"/>
                  <a:gd name="T5" fmla="*/ 18 h 19"/>
                  <a:gd name="T6" fmla="*/ 94 w 108"/>
                  <a:gd name="T7" fmla="*/ 18 h 19"/>
                  <a:gd name="T8" fmla="*/ 88 w 108"/>
                  <a:gd name="T9" fmla="*/ 16 h 19"/>
                  <a:gd name="T10" fmla="*/ 83 w 108"/>
                  <a:gd name="T11" fmla="*/ 16 h 19"/>
                  <a:gd name="T12" fmla="*/ 79 w 108"/>
                  <a:gd name="T13" fmla="*/ 15 h 19"/>
                  <a:gd name="T14" fmla="*/ 73 w 108"/>
                  <a:gd name="T15" fmla="*/ 14 h 19"/>
                  <a:gd name="T16" fmla="*/ 69 w 108"/>
                  <a:gd name="T17" fmla="*/ 14 h 19"/>
                  <a:gd name="T18" fmla="*/ 64 w 108"/>
                  <a:gd name="T19" fmla="*/ 12 h 19"/>
                  <a:gd name="T20" fmla="*/ 58 w 108"/>
                  <a:gd name="T21" fmla="*/ 12 h 19"/>
                  <a:gd name="T22" fmla="*/ 54 w 108"/>
                  <a:gd name="T23" fmla="*/ 11 h 19"/>
                  <a:gd name="T24" fmla="*/ 48 w 108"/>
                  <a:gd name="T25" fmla="*/ 10 h 19"/>
                  <a:gd name="T26" fmla="*/ 44 w 108"/>
                  <a:gd name="T27" fmla="*/ 10 h 19"/>
                  <a:gd name="T28" fmla="*/ 39 w 108"/>
                  <a:gd name="T29" fmla="*/ 8 h 19"/>
                  <a:gd name="T30" fmla="*/ 35 w 108"/>
                  <a:gd name="T31" fmla="*/ 7 h 19"/>
                  <a:gd name="T32" fmla="*/ 29 w 108"/>
                  <a:gd name="T33" fmla="*/ 6 h 19"/>
                  <a:gd name="T34" fmla="*/ 24 w 108"/>
                  <a:gd name="T35" fmla="*/ 6 h 19"/>
                  <a:gd name="T36" fmla="*/ 20 w 108"/>
                  <a:gd name="T37" fmla="*/ 4 h 19"/>
                  <a:gd name="T38" fmla="*/ 14 w 108"/>
                  <a:gd name="T39" fmla="*/ 3 h 19"/>
                  <a:gd name="T40" fmla="*/ 10 w 108"/>
                  <a:gd name="T41" fmla="*/ 1 h 19"/>
                  <a:gd name="T42" fmla="*/ 4 w 108"/>
                  <a:gd name="T43" fmla="*/ 1 h 19"/>
                  <a:gd name="T44" fmla="*/ 0 w 108"/>
                  <a:gd name="T45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08" h="19">
                    <a:moveTo>
                      <a:pt x="108" y="19"/>
                    </a:moveTo>
                    <a:lnTo>
                      <a:pt x="103" y="19"/>
                    </a:lnTo>
                    <a:lnTo>
                      <a:pt x="98" y="18"/>
                    </a:lnTo>
                    <a:lnTo>
                      <a:pt x="94" y="18"/>
                    </a:lnTo>
                    <a:lnTo>
                      <a:pt x="88" y="16"/>
                    </a:lnTo>
                    <a:lnTo>
                      <a:pt x="83" y="16"/>
                    </a:lnTo>
                    <a:lnTo>
                      <a:pt x="79" y="15"/>
                    </a:lnTo>
                    <a:lnTo>
                      <a:pt x="73" y="14"/>
                    </a:lnTo>
                    <a:lnTo>
                      <a:pt x="69" y="14"/>
                    </a:lnTo>
                    <a:lnTo>
                      <a:pt x="64" y="12"/>
                    </a:lnTo>
                    <a:lnTo>
                      <a:pt x="58" y="12"/>
                    </a:lnTo>
                    <a:lnTo>
                      <a:pt x="54" y="11"/>
                    </a:lnTo>
                    <a:lnTo>
                      <a:pt x="48" y="10"/>
                    </a:lnTo>
                    <a:lnTo>
                      <a:pt x="44" y="10"/>
                    </a:lnTo>
                    <a:lnTo>
                      <a:pt x="39" y="8"/>
                    </a:lnTo>
                    <a:lnTo>
                      <a:pt x="35" y="7"/>
                    </a:lnTo>
                    <a:lnTo>
                      <a:pt x="29" y="6"/>
                    </a:lnTo>
                    <a:lnTo>
                      <a:pt x="24" y="6"/>
                    </a:lnTo>
                    <a:lnTo>
                      <a:pt x="20" y="4"/>
                    </a:lnTo>
                    <a:lnTo>
                      <a:pt x="14" y="3"/>
                    </a:lnTo>
                    <a:lnTo>
                      <a:pt x="10" y="1"/>
                    </a:lnTo>
                    <a:lnTo>
                      <a:pt x="4" y="1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1" name="Line 272"/>
              <p:cNvSpPr>
                <a:spLocks noChangeShapeType="1"/>
              </p:cNvSpPr>
              <p:nvPr/>
            </p:nvSpPr>
            <p:spPr bwMode="auto">
              <a:xfrm flipH="1">
                <a:off x="5743575" y="5446713"/>
                <a:ext cx="17463" cy="11271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2" name="Freeform 273"/>
              <p:cNvSpPr>
                <a:spLocks/>
              </p:cNvSpPr>
              <p:nvPr/>
            </p:nvSpPr>
            <p:spPr bwMode="auto">
              <a:xfrm>
                <a:off x="5989638" y="5462588"/>
                <a:ext cx="228600" cy="3175"/>
              </a:xfrm>
              <a:custGeom>
                <a:avLst/>
                <a:gdLst>
                  <a:gd name="T0" fmla="*/ 0 w 144"/>
                  <a:gd name="T1" fmla="*/ 1 h 2"/>
                  <a:gd name="T2" fmla="*/ 4 w 144"/>
                  <a:gd name="T3" fmla="*/ 1 h 2"/>
                  <a:gd name="T4" fmla="*/ 7 w 144"/>
                  <a:gd name="T5" fmla="*/ 1 h 2"/>
                  <a:gd name="T6" fmla="*/ 11 w 144"/>
                  <a:gd name="T7" fmla="*/ 2 h 2"/>
                  <a:gd name="T8" fmla="*/ 13 w 144"/>
                  <a:gd name="T9" fmla="*/ 2 h 2"/>
                  <a:gd name="T10" fmla="*/ 18 w 144"/>
                  <a:gd name="T11" fmla="*/ 2 h 2"/>
                  <a:gd name="T12" fmla="*/ 22 w 144"/>
                  <a:gd name="T13" fmla="*/ 2 h 2"/>
                  <a:gd name="T14" fmla="*/ 24 w 144"/>
                  <a:gd name="T15" fmla="*/ 2 h 2"/>
                  <a:gd name="T16" fmla="*/ 29 w 144"/>
                  <a:gd name="T17" fmla="*/ 2 h 2"/>
                  <a:gd name="T18" fmla="*/ 31 w 144"/>
                  <a:gd name="T19" fmla="*/ 2 h 2"/>
                  <a:gd name="T20" fmla="*/ 35 w 144"/>
                  <a:gd name="T21" fmla="*/ 2 h 2"/>
                  <a:gd name="T22" fmla="*/ 38 w 144"/>
                  <a:gd name="T23" fmla="*/ 2 h 2"/>
                  <a:gd name="T24" fmla="*/ 42 w 144"/>
                  <a:gd name="T25" fmla="*/ 2 h 2"/>
                  <a:gd name="T26" fmla="*/ 45 w 144"/>
                  <a:gd name="T27" fmla="*/ 2 h 2"/>
                  <a:gd name="T28" fmla="*/ 49 w 144"/>
                  <a:gd name="T29" fmla="*/ 2 h 2"/>
                  <a:gd name="T30" fmla="*/ 53 w 144"/>
                  <a:gd name="T31" fmla="*/ 2 h 2"/>
                  <a:gd name="T32" fmla="*/ 56 w 144"/>
                  <a:gd name="T33" fmla="*/ 2 h 2"/>
                  <a:gd name="T34" fmla="*/ 60 w 144"/>
                  <a:gd name="T35" fmla="*/ 2 h 2"/>
                  <a:gd name="T36" fmla="*/ 63 w 144"/>
                  <a:gd name="T37" fmla="*/ 2 h 2"/>
                  <a:gd name="T38" fmla="*/ 67 w 144"/>
                  <a:gd name="T39" fmla="*/ 2 h 2"/>
                  <a:gd name="T40" fmla="*/ 70 w 144"/>
                  <a:gd name="T41" fmla="*/ 2 h 2"/>
                  <a:gd name="T42" fmla="*/ 74 w 144"/>
                  <a:gd name="T43" fmla="*/ 2 h 2"/>
                  <a:gd name="T44" fmla="*/ 78 w 144"/>
                  <a:gd name="T45" fmla="*/ 2 h 2"/>
                  <a:gd name="T46" fmla="*/ 81 w 144"/>
                  <a:gd name="T47" fmla="*/ 2 h 2"/>
                  <a:gd name="T48" fmla="*/ 85 w 144"/>
                  <a:gd name="T49" fmla="*/ 2 h 2"/>
                  <a:gd name="T50" fmla="*/ 88 w 144"/>
                  <a:gd name="T51" fmla="*/ 2 h 2"/>
                  <a:gd name="T52" fmla="*/ 92 w 144"/>
                  <a:gd name="T53" fmla="*/ 1 h 2"/>
                  <a:gd name="T54" fmla="*/ 95 w 144"/>
                  <a:gd name="T55" fmla="*/ 1 h 2"/>
                  <a:gd name="T56" fmla="*/ 99 w 144"/>
                  <a:gd name="T57" fmla="*/ 1 h 2"/>
                  <a:gd name="T58" fmla="*/ 101 w 144"/>
                  <a:gd name="T59" fmla="*/ 1 h 2"/>
                  <a:gd name="T60" fmla="*/ 106 w 144"/>
                  <a:gd name="T61" fmla="*/ 1 h 2"/>
                  <a:gd name="T62" fmla="*/ 110 w 144"/>
                  <a:gd name="T63" fmla="*/ 1 h 2"/>
                  <a:gd name="T64" fmla="*/ 112 w 144"/>
                  <a:gd name="T65" fmla="*/ 1 h 2"/>
                  <a:gd name="T66" fmla="*/ 117 w 144"/>
                  <a:gd name="T67" fmla="*/ 1 h 2"/>
                  <a:gd name="T68" fmla="*/ 119 w 144"/>
                  <a:gd name="T69" fmla="*/ 1 h 2"/>
                  <a:gd name="T70" fmla="*/ 123 w 144"/>
                  <a:gd name="T71" fmla="*/ 0 h 2"/>
                  <a:gd name="T72" fmla="*/ 126 w 144"/>
                  <a:gd name="T73" fmla="*/ 0 h 2"/>
                  <a:gd name="T74" fmla="*/ 130 w 144"/>
                  <a:gd name="T75" fmla="*/ 0 h 2"/>
                  <a:gd name="T76" fmla="*/ 134 w 144"/>
                  <a:gd name="T77" fmla="*/ 0 h 2"/>
                  <a:gd name="T78" fmla="*/ 137 w 144"/>
                  <a:gd name="T79" fmla="*/ 0 h 2"/>
                  <a:gd name="T80" fmla="*/ 141 w 144"/>
                  <a:gd name="T81" fmla="*/ 0 h 2"/>
                  <a:gd name="T82" fmla="*/ 144 w 144"/>
                  <a:gd name="T83" fmla="*/ 0 h 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44" h="2">
                    <a:moveTo>
                      <a:pt x="0" y="1"/>
                    </a:moveTo>
                    <a:lnTo>
                      <a:pt x="4" y="1"/>
                    </a:lnTo>
                    <a:lnTo>
                      <a:pt x="7" y="1"/>
                    </a:lnTo>
                    <a:lnTo>
                      <a:pt x="11" y="2"/>
                    </a:lnTo>
                    <a:lnTo>
                      <a:pt x="13" y="2"/>
                    </a:lnTo>
                    <a:lnTo>
                      <a:pt x="18" y="2"/>
                    </a:lnTo>
                    <a:lnTo>
                      <a:pt x="22" y="2"/>
                    </a:lnTo>
                    <a:lnTo>
                      <a:pt x="24" y="2"/>
                    </a:lnTo>
                    <a:lnTo>
                      <a:pt x="29" y="2"/>
                    </a:lnTo>
                    <a:lnTo>
                      <a:pt x="31" y="2"/>
                    </a:lnTo>
                    <a:lnTo>
                      <a:pt x="35" y="2"/>
                    </a:lnTo>
                    <a:lnTo>
                      <a:pt x="38" y="2"/>
                    </a:lnTo>
                    <a:lnTo>
                      <a:pt x="42" y="2"/>
                    </a:lnTo>
                    <a:lnTo>
                      <a:pt x="45" y="2"/>
                    </a:lnTo>
                    <a:lnTo>
                      <a:pt x="49" y="2"/>
                    </a:lnTo>
                    <a:lnTo>
                      <a:pt x="53" y="2"/>
                    </a:lnTo>
                    <a:lnTo>
                      <a:pt x="56" y="2"/>
                    </a:lnTo>
                    <a:lnTo>
                      <a:pt x="60" y="2"/>
                    </a:lnTo>
                    <a:lnTo>
                      <a:pt x="63" y="2"/>
                    </a:lnTo>
                    <a:lnTo>
                      <a:pt x="67" y="2"/>
                    </a:lnTo>
                    <a:lnTo>
                      <a:pt x="70" y="2"/>
                    </a:lnTo>
                    <a:lnTo>
                      <a:pt x="74" y="2"/>
                    </a:lnTo>
                    <a:lnTo>
                      <a:pt x="78" y="2"/>
                    </a:lnTo>
                    <a:lnTo>
                      <a:pt x="81" y="2"/>
                    </a:lnTo>
                    <a:lnTo>
                      <a:pt x="85" y="2"/>
                    </a:lnTo>
                    <a:lnTo>
                      <a:pt x="88" y="2"/>
                    </a:lnTo>
                    <a:lnTo>
                      <a:pt x="92" y="1"/>
                    </a:lnTo>
                    <a:lnTo>
                      <a:pt x="95" y="1"/>
                    </a:lnTo>
                    <a:lnTo>
                      <a:pt x="99" y="1"/>
                    </a:lnTo>
                    <a:lnTo>
                      <a:pt x="101" y="1"/>
                    </a:lnTo>
                    <a:lnTo>
                      <a:pt x="106" y="1"/>
                    </a:lnTo>
                    <a:lnTo>
                      <a:pt x="110" y="1"/>
                    </a:lnTo>
                    <a:lnTo>
                      <a:pt x="112" y="1"/>
                    </a:lnTo>
                    <a:lnTo>
                      <a:pt x="117" y="1"/>
                    </a:lnTo>
                    <a:lnTo>
                      <a:pt x="119" y="1"/>
                    </a:lnTo>
                    <a:lnTo>
                      <a:pt x="123" y="0"/>
                    </a:lnTo>
                    <a:lnTo>
                      <a:pt x="126" y="0"/>
                    </a:lnTo>
                    <a:lnTo>
                      <a:pt x="130" y="0"/>
                    </a:lnTo>
                    <a:lnTo>
                      <a:pt x="134" y="0"/>
                    </a:lnTo>
                    <a:lnTo>
                      <a:pt x="137" y="0"/>
                    </a:lnTo>
                    <a:lnTo>
                      <a:pt x="141" y="0"/>
                    </a:lnTo>
                    <a:lnTo>
                      <a:pt x="144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3" name="Freeform 274"/>
              <p:cNvSpPr>
                <a:spLocks/>
              </p:cNvSpPr>
              <p:nvPr/>
            </p:nvSpPr>
            <p:spPr bwMode="auto">
              <a:xfrm>
                <a:off x="5762625" y="5445125"/>
                <a:ext cx="227013" cy="19050"/>
              </a:xfrm>
              <a:custGeom>
                <a:avLst/>
                <a:gdLst>
                  <a:gd name="T0" fmla="*/ 143 w 143"/>
                  <a:gd name="T1" fmla="*/ 12 h 12"/>
                  <a:gd name="T2" fmla="*/ 137 w 143"/>
                  <a:gd name="T3" fmla="*/ 12 h 12"/>
                  <a:gd name="T4" fmla="*/ 133 w 143"/>
                  <a:gd name="T5" fmla="*/ 12 h 12"/>
                  <a:gd name="T6" fmla="*/ 128 w 143"/>
                  <a:gd name="T7" fmla="*/ 12 h 12"/>
                  <a:gd name="T8" fmla="*/ 122 w 143"/>
                  <a:gd name="T9" fmla="*/ 12 h 12"/>
                  <a:gd name="T10" fmla="*/ 117 w 143"/>
                  <a:gd name="T11" fmla="*/ 11 h 12"/>
                  <a:gd name="T12" fmla="*/ 113 w 143"/>
                  <a:gd name="T13" fmla="*/ 11 h 12"/>
                  <a:gd name="T14" fmla="*/ 107 w 143"/>
                  <a:gd name="T15" fmla="*/ 11 h 12"/>
                  <a:gd name="T16" fmla="*/ 102 w 143"/>
                  <a:gd name="T17" fmla="*/ 11 h 12"/>
                  <a:gd name="T18" fmla="*/ 96 w 143"/>
                  <a:gd name="T19" fmla="*/ 9 h 12"/>
                  <a:gd name="T20" fmla="*/ 92 w 143"/>
                  <a:gd name="T21" fmla="*/ 9 h 12"/>
                  <a:gd name="T22" fmla="*/ 86 w 143"/>
                  <a:gd name="T23" fmla="*/ 9 h 12"/>
                  <a:gd name="T24" fmla="*/ 81 w 143"/>
                  <a:gd name="T25" fmla="*/ 9 h 12"/>
                  <a:gd name="T26" fmla="*/ 75 w 143"/>
                  <a:gd name="T27" fmla="*/ 8 h 12"/>
                  <a:gd name="T28" fmla="*/ 71 w 143"/>
                  <a:gd name="T29" fmla="*/ 8 h 12"/>
                  <a:gd name="T30" fmla="*/ 66 w 143"/>
                  <a:gd name="T31" fmla="*/ 8 h 12"/>
                  <a:gd name="T32" fmla="*/ 60 w 143"/>
                  <a:gd name="T33" fmla="*/ 7 h 12"/>
                  <a:gd name="T34" fmla="*/ 55 w 143"/>
                  <a:gd name="T35" fmla="*/ 7 h 12"/>
                  <a:gd name="T36" fmla="*/ 51 w 143"/>
                  <a:gd name="T37" fmla="*/ 5 h 12"/>
                  <a:gd name="T38" fmla="*/ 45 w 143"/>
                  <a:gd name="T39" fmla="*/ 5 h 12"/>
                  <a:gd name="T40" fmla="*/ 40 w 143"/>
                  <a:gd name="T41" fmla="*/ 5 h 12"/>
                  <a:gd name="T42" fmla="*/ 36 w 143"/>
                  <a:gd name="T43" fmla="*/ 4 h 12"/>
                  <a:gd name="T44" fmla="*/ 30 w 143"/>
                  <a:gd name="T45" fmla="*/ 4 h 12"/>
                  <a:gd name="T46" fmla="*/ 25 w 143"/>
                  <a:gd name="T47" fmla="*/ 2 h 12"/>
                  <a:gd name="T48" fmla="*/ 19 w 143"/>
                  <a:gd name="T49" fmla="*/ 2 h 12"/>
                  <a:gd name="T50" fmla="*/ 15 w 143"/>
                  <a:gd name="T51" fmla="*/ 1 h 12"/>
                  <a:gd name="T52" fmla="*/ 9 w 143"/>
                  <a:gd name="T53" fmla="*/ 1 h 12"/>
                  <a:gd name="T54" fmla="*/ 4 w 143"/>
                  <a:gd name="T55" fmla="*/ 0 h 12"/>
                  <a:gd name="T56" fmla="*/ 0 w 143"/>
                  <a:gd name="T57" fmla="*/ 0 h 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43" h="12">
                    <a:moveTo>
                      <a:pt x="143" y="12"/>
                    </a:moveTo>
                    <a:lnTo>
                      <a:pt x="137" y="12"/>
                    </a:lnTo>
                    <a:lnTo>
                      <a:pt x="133" y="12"/>
                    </a:lnTo>
                    <a:lnTo>
                      <a:pt x="128" y="12"/>
                    </a:lnTo>
                    <a:lnTo>
                      <a:pt x="122" y="12"/>
                    </a:lnTo>
                    <a:lnTo>
                      <a:pt x="117" y="11"/>
                    </a:lnTo>
                    <a:lnTo>
                      <a:pt x="113" y="11"/>
                    </a:lnTo>
                    <a:lnTo>
                      <a:pt x="107" y="11"/>
                    </a:lnTo>
                    <a:lnTo>
                      <a:pt x="102" y="11"/>
                    </a:lnTo>
                    <a:lnTo>
                      <a:pt x="96" y="9"/>
                    </a:lnTo>
                    <a:lnTo>
                      <a:pt x="92" y="9"/>
                    </a:lnTo>
                    <a:lnTo>
                      <a:pt x="86" y="9"/>
                    </a:lnTo>
                    <a:lnTo>
                      <a:pt x="81" y="9"/>
                    </a:lnTo>
                    <a:lnTo>
                      <a:pt x="75" y="8"/>
                    </a:lnTo>
                    <a:lnTo>
                      <a:pt x="71" y="8"/>
                    </a:lnTo>
                    <a:lnTo>
                      <a:pt x="66" y="8"/>
                    </a:lnTo>
                    <a:lnTo>
                      <a:pt x="60" y="7"/>
                    </a:lnTo>
                    <a:lnTo>
                      <a:pt x="55" y="7"/>
                    </a:lnTo>
                    <a:lnTo>
                      <a:pt x="51" y="5"/>
                    </a:lnTo>
                    <a:lnTo>
                      <a:pt x="45" y="5"/>
                    </a:lnTo>
                    <a:lnTo>
                      <a:pt x="40" y="5"/>
                    </a:lnTo>
                    <a:lnTo>
                      <a:pt x="36" y="4"/>
                    </a:lnTo>
                    <a:lnTo>
                      <a:pt x="30" y="4"/>
                    </a:lnTo>
                    <a:lnTo>
                      <a:pt x="25" y="2"/>
                    </a:lnTo>
                    <a:lnTo>
                      <a:pt x="19" y="2"/>
                    </a:lnTo>
                    <a:lnTo>
                      <a:pt x="15" y="1"/>
                    </a:lnTo>
                    <a:lnTo>
                      <a:pt x="9" y="1"/>
                    </a:lnTo>
                    <a:lnTo>
                      <a:pt x="4" y="0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4" name="Line 275"/>
              <p:cNvSpPr>
                <a:spLocks noChangeShapeType="1"/>
              </p:cNvSpPr>
              <p:nvPr/>
            </p:nvSpPr>
            <p:spPr bwMode="auto">
              <a:xfrm flipH="1">
                <a:off x="5989638" y="5346700"/>
                <a:ext cx="3175" cy="112713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5" name="Freeform 276"/>
              <p:cNvSpPr>
                <a:spLocks/>
              </p:cNvSpPr>
              <p:nvPr/>
            </p:nvSpPr>
            <p:spPr bwMode="auto">
              <a:xfrm>
                <a:off x="6321425" y="5259388"/>
                <a:ext cx="322263" cy="66675"/>
              </a:xfrm>
              <a:custGeom>
                <a:avLst/>
                <a:gdLst>
                  <a:gd name="T0" fmla="*/ 0 w 203"/>
                  <a:gd name="T1" fmla="*/ 42 h 42"/>
                  <a:gd name="T2" fmla="*/ 5 w 203"/>
                  <a:gd name="T3" fmla="*/ 42 h 42"/>
                  <a:gd name="T4" fmla="*/ 11 w 203"/>
                  <a:gd name="T5" fmla="*/ 41 h 42"/>
                  <a:gd name="T6" fmla="*/ 15 w 203"/>
                  <a:gd name="T7" fmla="*/ 41 h 42"/>
                  <a:gd name="T8" fmla="*/ 20 w 203"/>
                  <a:gd name="T9" fmla="*/ 40 h 42"/>
                  <a:gd name="T10" fmla="*/ 26 w 203"/>
                  <a:gd name="T11" fmla="*/ 40 h 42"/>
                  <a:gd name="T12" fmla="*/ 30 w 203"/>
                  <a:gd name="T13" fmla="*/ 38 h 42"/>
                  <a:gd name="T14" fmla="*/ 35 w 203"/>
                  <a:gd name="T15" fmla="*/ 38 h 42"/>
                  <a:gd name="T16" fmla="*/ 41 w 203"/>
                  <a:gd name="T17" fmla="*/ 37 h 42"/>
                  <a:gd name="T18" fmla="*/ 45 w 203"/>
                  <a:gd name="T19" fmla="*/ 37 h 42"/>
                  <a:gd name="T20" fmla="*/ 50 w 203"/>
                  <a:gd name="T21" fmla="*/ 36 h 42"/>
                  <a:gd name="T22" fmla="*/ 55 w 203"/>
                  <a:gd name="T23" fmla="*/ 34 h 42"/>
                  <a:gd name="T24" fmla="*/ 60 w 203"/>
                  <a:gd name="T25" fmla="*/ 34 h 42"/>
                  <a:gd name="T26" fmla="*/ 66 w 203"/>
                  <a:gd name="T27" fmla="*/ 33 h 42"/>
                  <a:gd name="T28" fmla="*/ 70 w 203"/>
                  <a:gd name="T29" fmla="*/ 31 h 42"/>
                  <a:gd name="T30" fmla="*/ 75 w 203"/>
                  <a:gd name="T31" fmla="*/ 31 h 42"/>
                  <a:gd name="T32" fmla="*/ 79 w 203"/>
                  <a:gd name="T33" fmla="*/ 30 h 42"/>
                  <a:gd name="T34" fmla="*/ 85 w 203"/>
                  <a:gd name="T35" fmla="*/ 29 h 42"/>
                  <a:gd name="T36" fmla="*/ 90 w 203"/>
                  <a:gd name="T37" fmla="*/ 29 h 42"/>
                  <a:gd name="T38" fmla="*/ 94 w 203"/>
                  <a:gd name="T39" fmla="*/ 27 h 42"/>
                  <a:gd name="T40" fmla="*/ 100 w 203"/>
                  <a:gd name="T41" fmla="*/ 26 h 42"/>
                  <a:gd name="T42" fmla="*/ 104 w 203"/>
                  <a:gd name="T43" fmla="*/ 25 h 42"/>
                  <a:gd name="T44" fmla="*/ 109 w 203"/>
                  <a:gd name="T45" fmla="*/ 25 h 42"/>
                  <a:gd name="T46" fmla="*/ 115 w 203"/>
                  <a:gd name="T47" fmla="*/ 23 h 42"/>
                  <a:gd name="T48" fmla="*/ 119 w 203"/>
                  <a:gd name="T49" fmla="*/ 22 h 42"/>
                  <a:gd name="T50" fmla="*/ 125 w 203"/>
                  <a:gd name="T51" fmla="*/ 20 h 42"/>
                  <a:gd name="T52" fmla="*/ 129 w 203"/>
                  <a:gd name="T53" fmla="*/ 19 h 42"/>
                  <a:gd name="T54" fmla="*/ 134 w 203"/>
                  <a:gd name="T55" fmla="*/ 18 h 42"/>
                  <a:gd name="T56" fmla="*/ 138 w 203"/>
                  <a:gd name="T57" fmla="*/ 18 h 42"/>
                  <a:gd name="T58" fmla="*/ 144 w 203"/>
                  <a:gd name="T59" fmla="*/ 16 h 42"/>
                  <a:gd name="T60" fmla="*/ 149 w 203"/>
                  <a:gd name="T61" fmla="*/ 15 h 42"/>
                  <a:gd name="T62" fmla="*/ 153 w 203"/>
                  <a:gd name="T63" fmla="*/ 14 h 42"/>
                  <a:gd name="T64" fmla="*/ 159 w 203"/>
                  <a:gd name="T65" fmla="*/ 12 h 42"/>
                  <a:gd name="T66" fmla="*/ 163 w 203"/>
                  <a:gd name="T67" fmla="*/ 11 h 42"/>
                  <a:gd name="T68" fmla="*/ 169 w 203"/>
                  <a:gd name="T69" fmla="*/ 9 h 42"/>
                  <a:gd name="T70" fmla="*/ 173 w 203"/>
                  <a:gd name="T71" fmla="*/ 8 h 42"/>
                  <a:gd name="T72" fmla="*/ 178 w 203"/>
                  <a:gd name="T73" fmla="*/ 7 h 42"/>
                  <a:gd name="T74" fmla="*/ 182 w 203"/>
                  <a:gd name="T75" fmla="*/ 5 h 42"/>
                  <a:gd name="T76" fmla="*/ 188 w 203"/>
                  <a:gd name="T77" fmla="*/ 4 h 42"/>
                  <a:gd name="T78" fmla="*/ 193 w 203"/>
                  <a:gd name="T79" fmla="*/ 3 h 42"/>
                  <a:gd name="T80" fmla="*/ 197 w 203"/>
                  <a:gd name="T81" fmla="*/ 1 h 42"/>
                  <a:gd name="T82" fmla="*/ 203 w 203"/>
                  <a:gd name="T83" fmla="*/ 0 h 4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203" h="42">
                    <a:moveTo>
                      <a:pt x="0" y="42"/>
                    </a:moveTo>
                    <a:lnTo>
                      <a:pt x="5" y="42"/>
                    </a:lnTo>
                    <a:lnTo>
                      <a:pt x="11" y="41"/>
                    </a:lnTo>
                    <a:lnTo>
                      <a:pt x="15" y="41"/>
                    </a:lnTo>
                    <a:lnTo>
                      <a:pt x="20" y="40"/>
                    </a:lnTo>
                    <a:lnTo>
                      <a:pt x="26" y="40"/>
                    </a:lnTo>
                    <a:lnTo>
                      <a:pt x="30" y="38"/>
                    </a:lnTo>
                    <a:lnTo>
                      <a:pt x="35" y="38"/>
                    </a:lnTo>
                    <a:lnTo>
                      <a:pt x="41" y="37"/>
                    </a:lnTo>
                    <a:lnTo>
                      <a:pt x="45" y="37"/>
                    </a:lnTo>
                    <a:lnTo>
                      <a:pt x="50" y="36"/>
                    </a:lnTo>
                    <a:lnTo>
                      <a:pt x="55" y="34"/>
                    </a:lnTo>
                    <a:lnTo>
                      <a:pt x="60" y="34"/>
                    </a:lnTo>
                    <a:lnTo>
                      <a:pt x="66" y="33"/>
                    </a:lnTo>
                    <a:lnTo>
                      <a:pt x="70" y="31"/>
                    </a:lnTo>
                    <a:lnTo>
                      <a:pt x="75" y="31"/>
                    </a:lnTo>
                    <a:lnTo>
                      <a:pt x="79" y="30"/>
                    </a:lnTo>
                    <a:lnTo>
                      <a:pt x="85" y="29"/>
                    </a:lnTo>
                    <a:lnTo>
                      <a:pt x="90" y="29"/>
                    </a:lnTo>
                    <a:lnTo>
                      <a:pt x="94" y="27"/>
                    </a:lnTo>
                    <a:lnTo>
                      <a:pt x="100" y="26"/>
                    </a:lnTo>
                    <a:lnTo>
                      <a:pt x="104" y="25"/>
                    </a:lnTo>
                    <a:lnTo>
                      <a:pt x="109" y="25"/>
                    </a:lnTo>
                    <a:lnTo>
                      <a:pt x="115" y="23"/>
                    </a:lnTo>
                    <a:lnTo>
                      <a:pt x="119" y="22"/>
                    </a:lnTo>
                    <a:lnTo>
                      <a:pt x="125" y="20"/>
                    </a:lnTo>
                    <a:lnTo>
                      <a:pt x="129" y="19"/>
                    </a:lnTo>
                    <a:lnTo>
                      <a:pt x="134" y="18"/>
                    </a:lnTo>
                    <a:lnTo>
                      <a:pt x="138" y="18"/>
                    </a:lnTo>
                    <a:lnTo>
                      <a:pt x="144" y="16"/>
                    </a:lnTo>
                    <a:lnTo>
                      <a:pt x="149" y="15"/>
                    </a:lnTo>
                    <a:lnTo>
                      <a:pt x="153" y="14"/>
                    </a:lnTo>
                    <a:lnTo>
                      <a:pt x="159" y="12"/>
                    </a:lnTo>
                    <a:lnTo>
                      <a:pt x="163" y="11"/>
                    </a:lnTo>
                    <a:lnTo>
                      <a:pt x="169" y="9"/>
                    </a:lnTo>
                    <a:lnTo>
                      <a:pt x="173" y="8"/>
                    </a:lnTo>
                    <a:lnTo>
                      <a:pt x="178" y="7"/>
                    </a:lnTo>
                    <a:lnTo>
                      <a:pt x="182" y="5"/>
                    </a:lnTo>
                    <a:lnTo>
                      <a:pt x="188" y="4"/>
                    </a:lnTo>
                    <a:lnTo>
                      <a:pt x="193" y="3"/>
                    </a:lnTo>
                    <a:lnTo>
                      <a:pt x="197" y="1"/>
                    </a:lnTo>
                    <a:lnTo>
                      <a:pt x="203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6" name="Freeform 277"/>
              <p:cNvSpPr>
                <a:spLocks/>
              </p:cNvSpPr>
              <p:nvPr/>
            </p:nvSpPr>
            <p:spPr bwMode="auto">
              <a:xfrm>
                <a:off x="5992813" y="5326063"/>
                <a:ext cx="328613" cy="17463"/>
              </a:xfrm>
              <a:custGeom>
                <a:avLst/>
                <a:gdLst>
                  <a:gd name="T0" fmla="*/ 207 w 207"/>
                  <a:gd name="T1" fmla="*/ 0 h 11"/>
                  <a:gd name="T2" fmla="*/ 202 w 207"/>
                  <a:gd name="T3" fmla="*/ 2 h 11"/>
                  <a:gd name="T4" fmla="*/ 197 w 207"/>
                  <a:gd name="T5" fmla="*/ 2 h 11"/>
                  <a:gd name="T6" fmla="*/ 191 w 207"/>
                  <a:gd name="T7" fmla="*/ 3 h 11"/>
                  <a:gd name="T8" fmla="*/ 186 w 207"/>
                  <a:gd name="T9" fmla="*/ 3 h 11"/>
                  <a:gd name="T10" fmla="*/ 180 w 207"/>
                  <a:gd name="T11" fmla="*/ 5 h 11"/>
                  <a:gd name="T12" fmla="*/ 175 w 207"/>
                  <a:gd name="T13" fmla="*/ 5 h 11"/>
                  <a:gd name="T14" fmla="*/ 169 w 207"/>
                  <a:gd name="T15" fmla="*/ 5 h 11"/>
                  <a:gd name="T16" fmla="*/ 164 w 207"/>
                  <a:gd name="T17" fmla="*/ 6 h 11"/>
                  <a:gd name="T18" fmla="*/ 158 w 207"/>
                  <a:gd name="T19" fmla="*/ 6 h 11"/>
                  <a:gd name="T20" fmla="*/ 153 w 207"/>
                  <a:gd name="T21" fmla="*/ 6 h 11"/>
                  <a:gd name="T22" fmla="*/ 147 w 207"/>
                  <a:gd name="T23" fmla="*/ 7 h 11"/>
                  <a:gd name="T24" fmla="*/ 142 w 207"/>
                  <a:gd name="T25" fmla="*/ 7 h 11"/>
                  <a:gd name="T26" fmla="*/ 136 w 207"/>
                  <a:gd name="T27" fmla="*/ 7 h 11"/>
                  <a:gd name="T28" fmla="*/ 131 w 207"/>
                  <a:gd name="T29" fmla="*/ 9 h 11"/>
                  <a:gd name="T30" fmla="*/ 126 w 207"/>
                  <a:gd name="T31" fmla="*/ 9 h 11"/>
                  <a:gd name="T32" fmla="*/ 120 w 207"/>
                  <a:gd name="T33" fmla="*/ 9 h 11"/>
                  <a:gd name="T34" fmla="*/ 115 w 207"/>
                  <a:gd name="T35" fmla="*/ 9 h 11"/>
                  <a:gd name="T36" fmla="*/ 109 w 207"/>
                  <a:gd name="T37" fmla="*/ 10 h 11"/>
                  <a:gd name="T38" fmla="*/ 104 w 207"/>
                  <a:gd name="T39" fmla="*/ 10 h 11"/>
                  <a:gd name="T40" fmla="*/ 99 w 207"/>
                  <a:gd name="T41" fmla="*/ 10 h 11"/>
                  <a:gd name="T42" fmla="*/ 94 w 207"/>
                  <a:gd name="T43" fmla="*/ 10 h 11"/>
                  <a:gd name="T44" fmla="*/ 88 w 207"/>
                  <a:gd name="T45" fmla="*/ 10 h 11"/>
                  <a:gd name="T46" fmla="*/ 83 w 207"/>
                  <a:gd name="T47" fmla="*/ 10 h 11"/>
                  <a:gd name="T48" fmla="*/ 77 w 207"/>
                  <a:gd name="T49" fmla="*/ 10 h 11"/>
                  <a:gd name="T50" fmla="*/ 72 w 207"/>
                  <a:gd name="T51" fmla="*/ 11 h 11"/>
                  <a:gd name="T52" fmla="*/ 66 w 207"/>
                  <a:gd name="T53" fmla="*/ 11 h 11"/>
                  <a:gd name="T54" fmla="*/ 61 w 207"/>
                  <a:gd name="T55" fmla="*/ 11 h 11"/>
                  <a:gd name="T56" fmla="*/ 55 w 207"/>
                  <a:gd name="T57" fmla="*/ 11 h 11"/>
                  <a:gd name="T58" fmla="*/ 50 w 207"/>
                  <a:gd name="T59" fmla="*/ 11 h 11"/>
                  <a:gd name="T60" fmla="*/ 44 w 207"/>
                  <a:gd name="T61" fmla="*/ 11 h 11"/>
                  <a:gd name="T62" fmla="*/ 39 w 207"/>
                  <a:gd name="T63" fmla="*/ 11 h 11"/>
                  <a:gd name="T64" fmla="*/ 33 w 207"/>
                  <a:gd name="T65" fmla="*/ 11 h 11"/>
                  <a:gd name="T66" fmla="*/ 28 w 207"/>
                  <a:gd name="T67" fmla="*/ 11 h 11"/>
                  <a:gd name="T68" fmla="*/ 22 w 207"/>
                  <a:gd name="T69" fmla="*/ 11 h 11"/>
                  <a:gd name="T70" fmla="*/ 17 w 207"/>
                  <a:gd name="T71" fmla="*/ 10 h 11"/>
                  <a:gd name="T72" fmla="*/ 11 w 207"/>
                  <a:gd name="T73" fmla="*/ 10 h 11"/>
                  <a:gd name="T74" fmla="*/ 6 w 207"/>
                  <a:gd name="T75" fmla="*/ 10 h 11"/>
                  <a:gd name="T76" fmla="*/ 0 w 207"/>
                  <a:gd name="T77" fmla="*/ 1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207" h="11">
                    <a:moveTo>
                      <a:pt x="207" y="0"/>
                    </a:moveTo>
                    <a:lnTo>
                      <a:pt x="202" y="2"/>
                    </a:lnTo>
                    <a:lnTo>
                      <a:pt x="197" y="2"/>
                    </a:lnTo>
                    <a:lnTo>
                      <a:pt x="191" y="3"/>
                    </a:lnTo>
                    <a:lnTo>
                      <a:pt x="186" y="3"/>
                    </a:lnTo>
                    <a:lnTo>
                      <a:pt x="180" y="5"/>
                    </a:lnTo>
                    <a:lnTo>
                      <a:pt x="175" y="5"/>
                    </a:lnTo>
                    <a:lnTo>
                      <a:pt x="169" y="5"/>
                    </a:lnTo>
                    <a:lnTo>
                      <a:pt x="164" y="6"/>
                    </a:lnTo>
                    <a:lnTo>
                      <a:pt x="158" y="6"/>
                    </a:lnTo>
                    <a:lnTo>
                      <a:pt x="153" y="6"/>
                    </a:lnTo>
                    <a:lnTo>
                      <a:pt x="147" y="7"/>
                    </a:lnTo>
                    <a:lnTo>
                      <a:pt x="142" y="7"/>
                    </a:lnTo>
                    <a:lnTo>
                      <a:pt x="136" y="7"/>
                    </a:lnTo>
                    <a:lnTo>
                      <a:pt x="131" y="9"/>
                    </a:lnTo>
                    <a:lnTo>
                      <a:pt x="126" y="9"/>
                    </a:lnTo>
                    <a:lnTo>
                      <a:pt x="120" y="9"/>
                    </a:lnTo>
                    <a:lnTo>
                      <a:pt x="115" y="9"/>
                    </a:lnTo>
                    <a:lnTo>
                      <a:pt x="109" y="10"/>
                    </a:lnTo>
                    <a:lnTo>
                      <a:pt x="104" y="10"/>
                    </a:lnTo>
                    <a:lnTo>
                      <a:pt x="99" y="10"/>
                    </a:lnTo>
                    <a:lnTo>
                      <a:pt x="94" y="10"/>
                    </a:lnTo>
                    <a:lnTo>
                      <a:pt x="88" y="10"/>
                    </a:lnTo>
                    <a:lnTo>
                      <a:pt x="83" y="10"/>
                    </a:lnTo>
                    <a:lnTo>
                      <a:pt x="77" y="10"/>
                    </a:lnTo>
                    <a:lnTo>
                      <a:pt x="72" y="11"/>
                    </a:lnTo>
                    <a:lnTo>
                      <a:pt x="66" y="11"/>
                    </a:lnTo>
                    <a:lnTo>
                      <a:pt x="61" y="11"/>
                    </a:lnTo>
                    <a:lnTo>
                      <a:pt x="55" y="11"/>
                    </a:lnTo>
                    <a:lnTo>
                      <a:pt x="50" y="11"/>
                    </a:lnTo>
                    <a:lnTo>
                      <a:pt x="44" y="11"/>
                    </a:lnTo>
                    <a:lnTo>
                      <a:pt x="39" y="11"/>
                    </a:lnTo>
                    <a:lnTo>
                      <a:pt x="33" y="11"/>
                    </a:lnTo>
                    <a:lnTo>
                      <a:pt x="28" y="11"/>
                    </a:lnTo>
                    <a:lnTo>
                      <a:pt x="22" y="11"/>
                    </a:lnTo>
                    <a:lnTo>
                      <a:pt x="17" y="10"/>
                    </a:lnTo>
                    <a:lnTo>
                      <a:pt x="11" y="10"/>
                    </a:lnTo>
                    <a:lnTo>
                      <a:pt x="6" y="10"/>
                    </a:lnTo>
                    <a:lnTo>
                      <a:pt x="0" y="1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7" name="Line 278"/>
              <p:cNvSpPr>
                <a:spLocks noChangeShapeType="1"/>
              </p:cNvSpPr>
              <p:nvPr/>
            </p:nvSpPr>
            <p:spPr bwMode="auto">
              <a:xfrm>
                <a:off x="6305550" y="5208588"/>
                <a:ext cx="15875" cy="114300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8" name="Freeform 279"/>
              <p:cNvSpPr>
                <a:spLocks/>
              </p:cNvSpPr>
              <p:nvPr/>
            </p:nvSpPr>
            <p:spPr bwMode="auto">
              <a:xfrm>
                <a:off x="6772275" y="4849813"/>
                <a:ext cx="419100" cy="234950"/>
              </a:xfrm>
              <a:custGeom>
                <a:avLst/>
                <a:gdLst>
                  <a:gd name="T0" fmla="*/ 3 w 264"/>
                  <a:gd name="T1" fmla="*/ 147 h 148"/>
                  <a:gd name="T2" fmla="*/ 10 w 264"/>
                  <a:gd name="T3" fmla="*/ 144 h 148"/>
                  <a:gd name="T4" fmla="*/ 16 w 264"/>
                  <a:gd name="T5" fmla="*/ 141 h 148"/>
                  <a:gd name="T6" fmla="*/ 25 w 264"/>
                  <a:gd name="T7" fmla="*/ 137 h 148"/>
                  <a:gd name="T8" fmla="*/ 32 w 264"/>
                  <a:gd name="T9" fmla="*/ 134 h 148"/>
                  <a:gd name="T10" fmla="*/ 38 w 264"/>
                  <a:gd name="T11" fmla="*/ 131 h 148"/>
                  <a:gd name="T12" fmla="*/ 45 w 264"/>
                  <a:gd name="T13" fmla="*/ 129 h 148"/>
                  <a:gd name="T14" fmla="*/ 51 w 264"/>
                  <a:gd name="T15" fmla="*/ 125 h 148"/>
                  <a:gd name="T16" fmla="*/ 58 w 264"/>
                  <a:gd name="T17" fmla="*/ 122 h 148"/>
                  <a:gd name="T18" fmla="*/ 64 w 264"/>
                  <a:gd name="T19" fmla="*/ 119 h 148"/>
                  <a:gd name="T20" fmla="*/ 71 w 264"/>
                  <a:gd name="T21" fmla="*/ 116 h 148"/>
                  <a:gd name="T22" fmla="*/ 78 w 264"/>
                  <a:gd name="T23" fmla="*/ 112 h 148"/>
                  <a:gd name="T24" fmla="*/ 85 w 264"/>
                  <a:gd name="T25" fmla="*/ 109 h 148"/>
                  <a:gd name="T26" fmla="*/ 92 w 264"/>
                  <a:gd name="T27" fmla="*/ 105 h 148"/>
                  <a:gd name="T28" fmla="*/ 99 w 264"/>
                  <a:gd name="T29" fmla="*/ 103 h 148"/>
                  <a:gd name="T30" fmla="*/ 106 w 264"/>
                  <a:gd name="T31" fmla="*/ 98 h 148"/>
                  <a:gd name="T32" fmla="*/ 113 w 264"/>
                  <a:gd name="T33" fmla="*/ 96 h 148"/>
                  <a:gd name="T34" fmla="*/ 118 w 264"/>
                  <a:gd name="T35" fmla="*/ 92 h 148"/>
                  <a:gd name="T36" fmla="*/ 125 w 264"/>
                  <a:gd name="T37" fmla="*/ 87 h 148"/>
                  <a:gd name="T38" fmla="*/ 132 w 264"/>
                  <a:gd name="T39" fmla="*/ 85 h 148"/>
                  <a:gd name="T40" fmla="*/ 139 w 264"/>
                  <a:gd name="T41" fmla="*/ 81 h 148"/>
                  <a:gd name="T42" fmla="*/ 144 w 264"/>
                  <a:gd name="T43" fmla="*/ 76 h 148"/>
                  <a:gd name="T44" fmla="*/ 151 w 264"/>
                  <a:gd name="T45" fmla="*/ 74 h 148"/>
                  <a:gd name="T46" fmla="*/ 158 w 264"/>
                  <a:gd name="T47" fmla="*/ 70 h 148"/>
                  <a:gd name="T48" fmla="*/ 165 w 264"/>
                  <a:gd name="T49" fmla="*/ 66 h 148"/>
                  <a:gd name="T50" fmla="*/ 170 w 264"/>
                  <a:gd name="T51" fmla="*/ 61 h 148"/>
                  <a:gd name="T52" fmla="*/ 177 w 264"/>
                  <a:gd name="T53" fmla="*/ 59 h 148"/>
                  <a:gd name="T54" fmla="*/ 184 w 264"/>
                  <a:gd name="T55" fmla="*/ 55 h 148"/>
                  <a:gd name="T56" fmla="*/ 190 w 264"/>
                  <a:gd name="T57" fmla="*/ 50 h 148"/>
                  <a:gd name="T58" fmla="*/ 196 w 264"/>
                  <a:gd name="T59" fmla="*/ 46 h 148"/>
                  <a:gd name="T60" fmla="*/ 202 w 264"/>
                  <a:gd name="T61" fmla="*/ 42 h 148"/>
                  <a:gd name="T62" fmla="*/ 209 w 264"/>
                  <a:gd name="T63" fmla="*/ 38 h 148"/>
                  <a:gd name="T64" fmla="*/ 216 w 264"/>
                  <a:gd name="T65" fmla="*/ 34 h 148"/>
                  <a:gd name="T66" fmla="*/ 221 w 264"/>
                  <a:gd name="T67" fmla="*/ 30 h 148"/>
                  <a:gd name="T68" fmla="*/ 228 w 264"/>
                  <a:gd name="T69" fmla="*/ 26 h 148"/>
                  <a:gd name="T70" fmla="*/ 233 w 264"/>
                  <a:gd name="T71" fmla="*/ 22 h 148"/>
                  <a:gd name="T72" fmla="*/ 240 w 264"/>
                  <a:gd name="T73" fmla="*/ 16 h 148"/>
                  <a:gd name="T74" fmla="*/ 246 w 264"/>
                  <a:gd name="T75" fmla="*/ 12 h 148"/>
                  <a:gd name="T76" fmla="*/ 251 w 264"/>
                  <a:gd name="T77" fmla="*/ 8 h 148"/>
                  <a:gd name="T78" fmla="*/ 258 w 264"/>
                  <a:gd name="T79" fmla="*/ 4 h 148"/>
                  <a:gd name="T80" fmla="*/ 264 w 264"/>
                  <a:gd name="T81" fmla="*/ 0 h 1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</a:cxnLst>
                <a:rect l="0" t="0" r="r" b="b"/>
                <a:pathLst>
                  <a:path w="264" h="148">
                    <a:moveTo>
                      <a:pt x="0" y="148"/>
                    </a:moveTo>
                    <a:lnTo>
                      <a:pt x="3" y="147"/>
                    </a:lnTo>
                    <a:lnTo>
                      <a:pt x="7" y="145"/>
                    </a:lnTo>
                    <a:lnTo>
                      <a:pt x="10" y="144"/>
                    </a:lnTo>
                    <a:lnTo>
                      <a:pt x="14" y="142"/>
                    </a:lnTo>
                    <a:lnTo>
                      <a:pt x="16" y="141"/>
                    </a:lnTo>
                    <a:lnTo>
                      <a:pt x="21" y="138"/>
                    </a:lnTo>
                    <a:lnTo>
                      <a:pt x="25" y="137"/>
                    </a:lnTo>
                    <a:lnTo>
                      <a:pt x="27" y="136"/>
                    </a:lnTo>
                    <a:lnTo>
                      <a:pt x="32" y="134"/>
                    </a:lnTo>
                    <a:lnTo>
                      <a:pt x="34" y="133"/>
                    </a:lnTo>
                    <a:lnTo>
                      <a:pt x="38" y="131"/>
                    </a:lnTo>
                    <a:lnTo>
                      <a:pt x="41" y="130"/>
                    </a:lnTo>
                    <a:lnTo>
                      <a:pt x="45" y="129"/>
                    </a:lnTo>
                    <a:lnTo>
                      <a:pt x="48" y="127"/>
                    </a:lnTo>
                    <a:lnTo>
                      <a:pt x="51" y="125"/>
                    </a:lnTo>
                    <a:lnTo>
                      <a:pt x="55" y="123"/>
                    </a:lnTo>
                    <a:lnTo>
                      <a:pt x="58" y="122"/>
                    </a:lnTo>
                    <a:lnTo>
                      <a:pt x="62" y="120"/>
                    </a:lnTo>
                    <a:lnTo>
                      <a:pt x="64" y="119"/>
                    </a:lnTo>
                    <a:lnTo>
                      <a:pt x="69" y="118"/>
                    </a:lnTo>
                    <a:lnTo>
                      <a:pt x="71" y="116"/>
                    </a:lnTo>
                    <a:lnTo>
                      <a:pt x="75" y="114"/>
                    </a:lnTo>
                    <a:lnTo>
                      <a:pt x="78" y="112"/>
                    </a:lnTo>
                    <a:lnTo>
                      <a:pt x="82" y="111"/>
                    </a:lnTo>
                    <a:lnTo>
                      <a:pt x="85" y="109"/>
                    </a:lnTo>
                    <a:lnTo>
                      <a:pt x="89" y="107"/>
                    </a:lnTo>
                    <a:lnTo>
                      <a:pt x="92" y="105"/>
                    </a:lnTo>
                    <a:lnTo>
                      <a:pt x="95" y="104"/>
                    </a:lnTo>
                    <a:lnTo>
                      <a:pt x="99" y="103"/>
                    </a:lnTo>
                    <a:lnTo>
                      <a:pt x="102" y="100"/>
                    </a:lnTo>
                    <a:lnTo>
                      <a:pt x="106" y="98"/>
                    </a:lnTo>
                    <a:lnTo>
                      <a:pt x="108" y="97"/>
                    </a:lnTo>
                    <a:lnTo>
                      <a:pt x="113" y="96"/>
                    </a:lnTo>
                    <a:lnTo>
                      <a:pt x="115" y="93"/>
                    </a:lnTo>
                    <a:lnTo>
                      <a:pt x="118" y="92"/>
                    </a:lnTo>
                    <a:lnTo>
                      <a:pt x="122" y="90"/>
                    </a:lnTo>
                    <a:lnTo>
                      <a:pt x="125" y="87"/>
                    </a:lnTo>
                    <a:lnTo>
                      <a:pt x="129" y="86"/>
                    </a:lnTo>
                    <a:lnTo>
                      <a:pt x="132" y="85"/>
                    </a:lnTo>
                    <a:lnTo>
                      <a:pt x="135" y="83"/>
                    </a:lnTo>
                    <a:lnTo>
                      <a:pt x="139" y="81"/>
                    </a:lnTo>
                    <a:lnTo>
                      <a:pt x="141" y="79"/>
                    </a:lnTo>
                    <a:lnTo>
                      <a:pt x="144" y="76"/>
                    </a:lnTo>
                    <a:lnTo>
                      <a:pt x="148" y="75"/>
                    </a:lnTo>
                    <a:lnTo>
                      <a:pt x="151" y="74"/>
                    </a:lnTo>
                    <a:lnTo>
                      <a:pt x="155" y="71"/>
                    </a:lnTo>
                    <a:lnTo>
                      <a:pt x="158" y="70"/>
                    </a:lnTo>
                    <a:lnTo>
                      <a:pt x="161" y="68"/>
                    </a:lnTo>
                    <a:lnTo>
                      <a:pt x="165" y="66"/>
                    </a:lnTo>
                    <a:lnTo>
                      <a:pt x="168" y="64"/>
                    </a:lnTo>
                    <a:lnTo>
                      <a:pt x="170" y="61"/>
                    </a:lnTo>
                    <a:lnTo>
                      <a:pt x="174" y="60"/>
                    </a:lnTo>
                    <a:lnTo>
                      <a:pt x="177" y="59"/>
                    </a:lnTo>
                    <a:lnTo>
                      <a:pt x="180" y="56"/>
                    </a:lnTo>
                    <a:lnTo>
                      <a:pt x="184" y="55"/>
                    </a:lnTo>
                    <a:lnTo>
                      <a:pt x="187" y="52"/>
                    </a:lnTo>
                    <a:lnTo>
                      <a:pt x="190" y="50"/>
                    </a:lnTo>
                    <a:lnTo>
                      <a:pt x="194" y="48"/>
                    </a:lnTo>
                    <a:lnTo>
                      <a:pt x="196" y="46"/>
                    </a:lnTo>
                    <a:lnTo>
                      <a:pt x="199" y="44"/>
                    </a:lnTo>
                    <a:lnTo>
                      <a:pt x="202" y="42"/>
                    </a:lnTo>
                    <a:lnTo>
                      <a:pt x="206" y="39"/>
                    </a:lnTo>
                    <a:lnTo>
                      <a:pt x="209" y="38"/>
                    </a:lnTo>
                    <a:lnTo>
                      <a:pt x="211" y="35"/>
                    </a:lnTo>
                    <a:lnTo>
                      <a:pt x="216" y="34"/>
                    </a:lnTo>
                    <a:lnTo>
                      <a:pt x="218" y="31"/>
                    </a:lnTo>
                    <a:lnTo>
                      <a:pt x="221" y="30"/>
                    </a:lnTo>
                    <a:lnTo>
                      <a:pt x="224" y="27"/>
                    </a:lnTo>
                    <a:lnTo>
                      <a:pt x="228" y="26"/>
                    </a:lnTo>
                    <a:lnTo>
                      <a:pt x="231" y="23"/>
                    </a:lnTo>
                    <a:lnTo>
                      <a:pt x="233" y="22"/>
                    </a:lnTo>
                    <a:lnTo>
                      <a:pt x="236" y="19"/>
                    </a:lnTo>
                    <a:lnTo>
                      <a:pt x="240" y="16"/>
                    </a:lnTo>
                    <a:lnTo>
                      <a:pt x="243" y="15"/>
                    </a:lnTo>
                    <a:lnTo>
                      <a:pt x="246" y="12"/>
                    </a:lnTo>
                    <a:lnTo>
                      <a:pt x="249" y="11"/>
                    </a:lnTo>
                    <a:lnTo>
                      <a:pt x="251" y="8"/>
                    </a:lnTo>
                    <a:lnTo>
                      <a:pt x="255" y="5"/>
                    </a:lnTo>
                    <a:lnTo>
                      <a:pt x="258" y="4"/>
                    </a:lnTo>
                    <a:lnTo>
                      <a:pt x="261" y="1"/>
                    </a:lnTo>
                    <a:lnTo>
                      <a:pt x="264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59" name="Freeform 280"/>
              <p:cNvSpPr>
                <a:spLocks/>
              </p:cNvSpPr>
              <p:nvPr/>
            </p:nvSpPr>
            <p:spPr bwMode="auto">
              <a:xfrm>
                <a:off x="6305550" y="5084763"/>
                <a:ext cx="466725" cy="120650"/>
              </a:xfrm>
              <a:custGeom>
                <a:avLst/>
                <a:gdLst>
                  <a:gd name="T0" fmla="*/ 294 w 294"/>
                  <a:gd name="T1" fmla="*/ 0 h 76"/>
                  <a:gd name="T2" fmla="*/ 288 w 294"/>
                  <a:gd name="T3" fmla="*/ 1 h 76"/>
                  <a:gd name="T4" fmla="*/ 283 w 294"/>
                  <a:gd name="T5" fmla="*/ 4 h 76"/>
                  <a:gd name="T6" fmla="*/ 277 w 294"/>
                  <a:gd name="T7" fmla="*/ 7 h 76"/>
                  <a:gd name="T8" fmla="*/ 272 w 294"/>
                  <a:gd name="T9" fmla="*/ 8 h 76"/>
                  <a:gd name="T10" fmla="*/ 266 w 294"/>
                  <a:gd name="T11" fmla="*/ 11 h 76"/>
                  <a:gd name="T12" fmla="*/ 261 w 294"/>
                  <a:gd name="T13" fmla="*/ 12 h 76"/>
                  <a:gd name="T14" fmla="*/ 254 w 294"/>
                  <a:gd name="T15" fmla="*/ 15 h 76"/>
                  <a:gd name="T16" fmla="*/ 249 w 294"/>
                  <a:gd name="T17" fmla="*/ 16 h 76"/>
                  <a:gd name="T18" fmla="*/ 243 w 294"/>
                  <a:gd name="T19" fmla="*/ 19 h 76"/>
                  <a:gd name="T20" fmla="*/ 238 w 294"/>
                  <a:gd name="T21" fmla="*/ 21 h 76"/>
                  <a:gd name="T22" fmla="*/ 232 w 294"/>
                  <a:gd name="T23" fmla="*/ 22 h 76"/>
                  <a:gd name="T24" fmla="*/ 227 w 294"/>
                  <a:gd name="T25" fmla="*/ 25 h 76"/>
                  <a:gd name="T26" fmla="*/ 221 w 294"/>
                  <a:gd name="T27" fmla="*/ 26 h 76"/>
                  <a:gd name="T28" fmla="*/ 216 w 294"/>
                  <a:gd name="T29" fmla="*/ 27 h 76"/>
                  <a:gd name="T30" fmla="*/ 210 w 294"/>
                  <a:gd name="T31" fmla="*/ 30 h 76"/>
                  <a:gd name="T32" fmla="*/ 203 w 294"/>
                  <a:gd name="T33" fmla="*/ 32 h 76"/>
                  <a:gd name="T34" fmla="*/ 198 w 294"/>
                  <a:gd name="T35" fmla="*/ 33 h 76"/>
                  <a:gd name="T36" fmla="*/ 192 w 294"/>
                  <a:gd name="T37" fmla="*/ 36 h 76"/>
                  <a:gd name="T38" fmla="*/ 187 w 294"/>
                  <a:gd name="T39" fmla="*/ 37 h 76"/>
                  <a:gd name="T40" fmla="*/ 181 w 294"/>
                  <a:gd name="T41" fmla="*/ 38 h 76"/>
                  <a:gd name="T42" fmla="*/ 176 w 294"/>
                  <a:gd name="T43" fmla="*/ 40 h 76"/>
                  <a:gd name="T44" fmla="*/ 170 w 294"/>
                  <a:gd name="T45" fmla="*/ 43 h 76"/>
                  <a:gd name="T46" fmla="*/ 163 w 294"/>
                  <a:gd name="T47" fmla="*/ 44 h 76"/>
                  <a:gd name="T48" fmla="*/ 158 w 294"/>
                  <a:gd name="T49" fmla="*/ 45 h 76"/>
                  <a:gd name="T50" fmla="*/ 152 w 294"/>
                  <a:gd name="T51" fmla="*/ 47 h 76"/>
                  <a:gd name="T52" fmla="*/ 147 w 294"/>
                  <a:gd name="T53" fmla="*/ 48 h 76"/>
                  <a:gd name="T54" fmla="*/ 141 w 294"/>
                  <a:gd name="T55" fmla="*/ 49 h 76"/>
                  <a:gd name="T56" fmla="*/ 135 w 294"/>
                  <a:gd name="T57" fmla="*/ 51 h 76"/>
                  <a:gd name="T58" fmla="*/ 129 w 294"/>
                  <a:gd name="T59" fmla="*/ 52 h 76"/>
                  <a:gd name="T60" fmla="*/ 124 w 294"/>
                  <a:gd name="T61" fmla="*/ 54 h 76"/>
                  <a:gd name="T62" fmla="*/ 118 w 294"/>
                  <a:gd name="T63" fmla="*/ 55 h 76"/>
                  <a:gd name="T64" fmla="*/ 111 w 294"/>
                  <a:gd name="T65" fmla="*/ 56 h 76"/>
                  <a:gd name="T66" fmla="*/ 106 w 294"/>
                  <a:gd name="T67" fmla="*/ 58 h 76"/>
                  <a:gd name="T68" fmla="*/ 100 w 294"/>
                  <a:gd name="T69" fmla="*/ 59 h 76"/>
                  <a:gd name="T70" fmla="*/ 95 w 294"/>
                  <a:gd name="T71" fmla="*/ 60 h 76"/>
                  <a:gd name="T72" fmla="*/ 89 w 294"/>
                  <a:gd name="T73" fmla="*/ 62 h 76"/>
                  <a:gd name="T74" fmla="*/ 82 w 294"/>
                  <a:gd name="T75" fmla="*/ 63 h 76"/>
                  <a:gd name="T76" fmla="*/ 77 w 294"/>
                  <a:gd name="T77" fmla="*/ 65 h 76"/>
                  <a:gd name="T78" fmla="*/ 71 w 294"/>
                  <a:gd name="T79" fmla="*/ 65 h 76"/>
                  <a:gd name="T80" fmla="*/ 65 w 294"/>
                  <a:gd name="T81" fmla="*/ 66 h 76"/>
                  <a:gd name="T82" fmla="*/ 59 w 294"/>
                  <a:gd name="T83" fmla="*/ 67 h 76"/>
                  <a:gd name="T84" fmla="*/ 54 w 294"/>
                  <a:gd name="T85" fmla="*/ 69 h 76"/>
                  <a:gd name="T86" fmla="*/ 48 w 294"/>
                  <a:gd name="T87" fmla="*/ 69 h 76"/>
                  <a:gd name="T88" fmla="*/ 41 w 294"/>
                  <a:gd name="T89" fmla="*/ 70 h 76"/>
                  <a:gd name="T90" fmla="*/ 36 w 294"/>
                  <a:gd name="T91" fmla="*/ 71 h 76"/>
                  <a:gd name="T92" fmla="*/ 30 w 294"/>
                  <a:gd name="T93" fmla="*/ 71 h 76"/>
                  <a:gd name="T94" fmla="*/ 25 w 294"/>
                  <a:gd name="T95" fmla="*/ 73 h 76"/>
                  <a:gd name="T96" fmla="*/ 18 w 294"/>
                  <a:gd name="T97" fmla="*/ 74 h 76"/>
                  <a:gd name="T98" fmla="*/ 12 w 294"/>
                  <a:gd name="T99" fmla="*/ 74 h 76"/>
                  <a:gd name="T100" fmla="*/ 7 w 294"/>
                  <a:gd name="T101" fmla="*/ 76 h 76"/>
                  <a:gd name="T102" fmla="*/ 0 w 294"/>
                  <a:gd name="T103" fmla="*/ 76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94" h="76">
                    <a:moveTo>
                      <a:pt x="294" y="0"/>
                    </a:moveTo>
                    <a:lnTo>
                      <a:pt x="288" y="1"/>
                    </a:lnTo>
                    <a:lnTo>
                      <a:pt x="283" y="4"/>
                    </a:lnTo>
                    <a:lnTo>
                      <a:pt x="277" y="7"/>
                    </a:lnTo>
                    <a:lnTo>
                      <a:pt x="272" y="8"/>
                    </a:lnTo>
                    <a:lnTo>
                      <a:pt x="266" y="11"/>
                    </a:lnTo>
                    <a:lnTo>
                      <a:pt x="261" y="12"/>
                    </a:lnTo>
                    <a:lnTo>
                      <a:pt x="254" y="15"/>
                    </a:lnTo>
                    <a:lnTo>
                      <a:pt x="249" y="16"/>
                    </a:lnTo>
                    <a:lnTo>
                      <a:pt x="243" y="19"/>
                    </a:lnTo>
                    <a:lnTo>
                      <a:pt x="238" y="21"/>
                    </a:lnTo>
                    <a:lnTo>
                      <a:pt x="232" y="22"/>
                    </a:lnTo>
                    <a:lnTo>
                      <a:pt x="227" y="25"/>
                    </a:lnTo>
                    <a:lnTo>
                      <a:pt x="221" y="26"/>
                    </a:lnTo>
                    <a:lnTo>
                      <a:pt x="216" y="27"/>
                    </a:lnTo>
                    <a:lnTo>
                      <a:pt x="210" y="30"/>
                    </a:lnTo>
                    <a:lnTo>
                      <a:pt x="203" y="32"/>
                    </a:lnTo>
                    <a:lnTo>
                      <a:pt x="198" y="33"/>
                    </a:lnTo>
                    <a:lnTo>
                      <a:pt x="192" y="36"/>
                    </a:lnTo>
                    <a:lnTo>
                      <a:pt x="187" y="37"/>
                    </a:lnTo>
                    <a:lnTo>
                      <a:pt x="181" y="38"/>
                    </a:lnTo>
                    <a:lnTo>
                      <a:pt x="176" y="40"/>
                    </a:lnTo>
                    <a:lnTo>
                      <a:pt x="170" y="43"/>
                    </a:lnTo>
                    <a:lnTo>
                      <a:pt x="163" y="44"/>
                    </a:lnTo>
                    <a:lnTo>
                      <a:pt x="158" y="45"/>
                    </a:lnTo>
                    <a:lnTo>
                      <a:pt x="152" y="47"/>
                    </a:lnTo>
                    <a:lnTo>
                      <a:pt x="147" y="48"/>
                    </a:lnTo>
                    <a:lnTo>
                      <a:pt x="141" y="49"/>
                    </a:lnTo>
                    <a:lnTo>
                      <a:pt x="135" y="51"/>
                    </a:lnTo>
                    <a:lnTo>
                      <a:pt x="129" y="52"/>
                    </a:lnTo>
                    <a:lnTo>
                      <a:pt x="124" y="54"/>
                    </a:lnTo>
                    <a:lnTo>
                      <a:pt x="118" y="55"/>
                    </a:lnTo>
                    <a:lnTo>
                      <a:pt x="111" y="56"/>
                    </a:lnTo>
                    <a:lnTo>
                      <a:pt x="106" y="58"/>
                    </a:lnTo>
                    <a:lnTo>
                      <a:pt x="100" y="59"/>
                    </a:lnTo>
                    <a:lnTo>
                      <a:pt x="95" y="60"/>
                    </a:lnTo>
                    <a:lnTo>
                      <a:pt x="89" y="62"/>
                    </a:lnTo>
                    <a:lnTo>
                      <a:pt x="82" y="63"/>
                    </a:lnTo>
                    <a:lnTo>
                      <a:pt x="77" y="65"/>
                    </a:lnTo>
                    <a:lnTo>
                      <a:pt x="71" y="65"/>
                    </a:lnTo>
                    <a:lnTo>
                      <a:pt x="65" y="66"/>
                    </a:lnTo>
                    <a:lnTo>
                      <a:pt x="59" y="67"/>
                    </a:lnTo>
                    <a:lnTo>
                      <a:pt x="54" y="69"/>
                    </a:lnTo>
                    <a:lnTo>
                      <a:pt x="48" y="69"/>
                    </a:lnTo>
                    <a:lnTo>
                      <a:pt x="41" y="70"/>
                    </a:lnTo>
                    <a:lnTo>
                      <a:pt x="36" y="71"/>
                    </a:lnTo>
                    <a:lnTo>
                      <a:pt x="30" y="71"/>
                    </a:lnTo>
                    <a:lnTo>
                      <a:pt x="25" y="73"/>
                    </a:lnTo>
                    <a:lnTo>
                      <a:pt x="18" y="74"/>
                    </a:lnTo>
                    <a:lnTo>
                      <a:pt x="12" y="74"/>
                    </a:lnTo>
                    <a:lnTo>
                      <a:pt x="7" y="76"/>
                    </a:lnTo>
                    <a:lnTo>
                      <a:pt x="0" y="76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0" name="Line 282"/>
              <p:cNvSpPr>
                <a:spLocks noChangeShapeType="1"/>
              </p:cNvSpPr>
              <p:nvPr/>
            </p:nvSpPr>
            <p:spPr bwMode="auto">
              <a:xfrm>
                <a:off x="6727825" y="4975225"/>
                <a:ext cx="42863" cy="104775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1" name="Freeform 283"/>
              <p:cNvSpPr>
                <a:spLocks/>
              </p:cNvSpPr>
              <p:nvPr/>
            </p:nvSpPr>
            <p:spPr bwMode="auto">
              <a:xfrm>
                <a:off x="7081838" y="4503738"/>
                <a:ext cx="303213" cy="271463"/>
              </a:xfrm>
              <a:custGeom>
                <a:avLst/>
                <a:gdLst>
                  <a:gd name="T0" fmla="*/ 3 w 191"/>
                  <a:gd name="T1" fmla="*/ 169 h 171"/>
                  <a:gd name="T2" fmla="*/ 8 w 191"/>
                  <a:gd name="T3" fmla="*/ 165 h 171"/>
                  <a:gd name="T4" fmla="*/ 12 w 191"/>
                  <a:gd name="T5" fmla="*/ 163 h 171"/>
                  <a:gd name="T6" fmla="*/ 18 w 191"/>
                  <a:gd name="T7" fmla="*/ 158 h 171"/>
                  <a:gd name="T8" fmla="*/ 22 w 191"/>
                  <a:gd name="T9" fmla="*/ 156 h 171"/>
                  <a:gd name="T10" fmla="*/ 27 w 191"/>
                  <a:gd name="T11" fmla="*/ 152 h 171"/>
                  <a:gd name="T12" fmla="*/ 32 w 191"/>
                  <a:gd name="T13" fmla="*/ 149 h 171"/>
                  <a:gd name="T14" fmla="*/ 36 w 191"/>
                  <a:gd name="T15" fmla="*/ 145 h 171"/>
                  <a:gd name="T16" fmla="*/ 41 w 191"/>
                  <a:gd name="T17" fmla="*/ 141 h 171"/>
                  <a:gd name="T18" fmla="*/ 45 w 191"/>
                  <a:gd name="T19" fmla="*/ 138 h 171"/>
                  <a:gd name="T20" fmla="*/ 51 w 191"/>
                  <a:gd name="T21" fmla="*/ 134 h 171"/>
                  <a:gd name="T22" fmla="*/ 55 w 191"/>
                  <a:gd name="T23" fmla="*/ 130 h 171"/>
                  <a:gd name="T24" fmla="*/ 59 w 191"/>
                  <a:gd name="T25" fmla="*/ 127 h 171"/>
                  <a:gd name="T26" fmla="*/ 65 w 191"/>
                  <a:gd name="T27" fmla="*/ 123 h 171"/>
                  <a:gd name="T28" fmla="*/ 69 w 191"/>
                  <a:gd name="T29" fmla="*/ 119 h 171"/>
                  <a:gd name="T30" fmla="*/ 73 w 191"/>
                  <a:gd name="T31" fmla="*/ 116 h 171"/>
                  <a:gd name="T32" fmla="*/ 77 w 191"/>
                  <a:gd name="T33" fmla="*/ 112 h 171"/>
                  <a:gd name="T34" fmla="*/ 82 w 191"/>
                  <a:gd name="T35" fmla="*/ 108 h 171"/>
                  <a:gd name="T36" fmla="*/ 87 w 191"/>
                  <a:gd name="T37" fmla="*/ 104 h 171"/>
                  <a:gd name="T38" fmla="*/ 91 w 191"/>
                  <a:gd name="T39" fmla="*/ 99 h 171"/>
                  <a:gd name="T40" fmla="*/ 95 w 191"/>
                  <a:gd name="T41" fmla="*/ 97 h 171"/>
                  <a:gd name="T42" fmla="*/ 100 w 191"/>
                  <a:gd name="T43" fmla="*/ 93 h 171"/>
                  <a:gd name="T44" fmla="*/ 104 w 191"/>
                  <a:gd name="T45" fmla="*/ 88 h 171"/>
                  <a:gd name="T46" fmla="*/ 109 w 191"/>
                  <a:gd name="T47" fmla="*/ 84 h 171"/>
                  <a:gd name="T48" fmla="*/ 113 w 191"/>
                  <a:gd name="T49" fmla="*/ 80 h 171"/>
                  <a:gd name="T50" fmla="*/ 117 w 191"/>
                  <a:gd name="T51" fmla="*/ 76 h 171"/>
                  <a:gd name="T52" fmla="*/ 121 w 191"/>
                  <a:gd name="T53" fmla="*/ 72 h 171"/>
                  <a:gd name="T54" fmla="*/ 126 w 191"/>
                  <a:gd name="T55" fmla="*/ 68 h 171"/>
                  <a:gd name="T56" fmla="*/ 131 w 191"/>
                  <a:gd name="T57" fmla="*/ 64 h 171"/>
                  <a:gd name="T58" fmla="*/ 135 w 191"/>
                  <a:gd name="T59" fmla="*/ 60 h 171"/>
                  <a:gd name="T60" fmla="*/ 139 w 191"/>
                  <a:gd name="T61" fmla="*/ 55 h 171"/>
                  <a:gd name="T62" fmla="*/ 143 w 191"/>
                  <a:gd name="T63" fmla="*/ 51 h 171"/>
                  <a:gd name="T64" fmla="*/ 147 w 191"/>
                  <a:gd name="T65" fmla="*/ 47 h 171"/>
                  <a:gd name="T66" fmla="*/ 151 w 191"/>
                  <a:gd name="T67" fmla="*/ 43 h 171"/>
                  <a:gd name="T68" fmla="*/ 155 w 191"/>
                  <a:gd name="T69" fmla="*/ 39 h 171"/>
                  <a:gd name="T70" fmla="*/ 159 w 191"/>
                  <a:gd name="T71" fmla="*/ 35 h 171"/>
                  <a:gd name="T72" fmla="*/ 163 w 191"/>
                  <a:gd name="T73" fmla="*/ 31 h 171"/>
                  <a:gd name="T74" fmla="*/ 168 w 191"/>
                  <a:gd name="T75" fmla="*/ 27 h 171"/>
                  <a:gd name="T76" fmla="*/ 172 w 191"/>
                  <a:gd name="T77" fmla="*/ 22 h 171"/>
                  <a:gd name="T78" fmla="*/ 176 w 191"/>
                  <a:gd name="T79" fmla="*/ 17 h 171"/>
                  <a:gd name="T80" fmla="*/ 180 w 191"/>
                  <a:gd name="T81" fmla="*/ 13 h 171"/>
                  <a:gd name="T82" fmla="*/ 184 w 191"/>
                  <a:gd name="T83" fmla="*/ 9 h 171"/>
                  <a:gd name="T84" fmla="*/ 187 w 191"/>
                  <a:gd name="T85" fmla="*/ 5 h 171"/>
                  <a:gd name="T86" fmla="*/ 191 w 191"/>
                  <a:gd name="T87" fmla="*/ 0 h 1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91" h="171">
                    <a:moveTo>
                      <a:pt x="0" y="171"/>
                    </a:moveTo>
                    <a:lnTo>
                      <a:pt x="3" y="169"/>
                    </a:lnTo>
                    <a:lnTo>
                      <a:pt x="6" y="168"/>
                    </a:lnTo>
                    <a:lnTo>
                      <a:pt x="8" y="165"/>
                    </a:lnTo>
                    <a:lnTo>
                      <a:pt x="10" y="164"/>
                    </a:lnTo>
                    <a:lnTo>
                      <a:pt x="12" y="163"/>
                    </a:lnTo>
                    <a:lnTo>
                      <a:pt x="15" y="161"/>
                    </a:lnTo>
                    <a:lnTo>
                      <a:pt x="18" y="158"/>
                    </a:lnTo>
                    <a:lnTo>
                      <a:pt x="19" y="157"/>
                    </a:lnTo>
                    <a:lnTo>
                      <a:pt x="22" y="156"/>
                    </a:lnTo>
                    <a:lnTo>
                      <a:pt x="25" y="154"/>
                    </a:lnTo>
                    <a:lnTo>
                      <a:pt x="27" y="152"/>
                    </a:lnTo>
                    <a:lnTo>
                      <a:pt x="29" y="150"/>
                    </a:lnTo>
                    <a:lnTo>
                      <a:pt x="32" y="149"/>
                    </a:lnTo>
                    <a:lnTo>
                      <a:pt x="34" y="146"/>
                    </a:lnTo>
                    <a:lnTo>
                      <a:pt x="36" y="145"/>
                    </a:lnTo>
                    <a:lnTo>
                      <a:pt x="38" y="143"/>
                    </a:lnTo>
                    <a:lnTo>
                      <a:pt x="41" y="141"/>
                    </a:lnTo>
                    <a:lnTo>
                      <a:pt x="43" y="139"/>
                    </a:lnTo>
                    <a:lnTo>
                      <a:pt x="45" y="138"/>
                    </a:lnTo>
                    <a:lnTo>
                      <a:pt x="48" y="136"/>
                    </a:lnTo>
                    <a:lnTo>
                      <a:pt x="51" y="134"/>
                    </a:lnTo>
                    <a:lnTo>
                      <a:pt x="52" y="132"/>
                    </a:lnTo>
                    <a:lnTo>
                      <a:pt x="55" y="130"/>
                    </a:lnTo>
                    <a:lnTo>
                      <a:pt x="58" y="128"/>
                    </a:lnTo>
                    <a:lnTo>
                      <a:pt x="59" y="127"/>
                    </a:lnTo>
                    <a:lnTo>
                      <a:pt x="62" y="124"/>
                    </a:lnTo>
                    <a:lnTo>
                      <a:pt x="65" y="123"/>
                    </a:lnTo>
                    <a:lnTo>
                      <a:pt x="66" y="121"/>
                    </a:lnTo>
                    <a:lnTo>
                      <a:pt x="69" y="119"/>
                    </a:lnTo>
                    <a:lnTo>
                      <a:pt x="71" y="117"/>
                    </a:lnTo>
                    <a:lnTo>
                      <a:pt x="73" y="116"/>
                    </a:lnTo>
                    <a:lnTo>
                      <a:pt x="76" y="113"/>
                    </a:lnTo>
                    <a:lnTo>
                      <a:pt x="77" y="112"/>
                    </a:lnTo>
                    <a:lnTo>
                      <a:pt x="80" y="109"/>
                    </a:lnTo>
                    <a:lnTo>
                      <a:pt x="82" y="108"/>
                    </a:lnTo>
                    <a:lnTo>
                      <a:pt x="84" y="106"/>
                    </a:lnTo>
                    <a:lnTo>
                      <a:pt x="87" y="104"/>
                    </a:lnTo>
                    <a:lnTo>
                      <a:pt x="89" y="102"/>
                    </a:lnTo>
                    <a:lnTo>
                      <a:pt x="91" y="99"/>
                    </a:lnTo>
                    <a:lnTo>
                      <a:pt x="93" y="98"/>
                    </a:lnTo>
                    <a:lnTo>
                      <a:pt x="95" y="97"/>
                    </a:lnTo>
                    <a:lnTo>
                      <a:pt x="98" y="94"/>
                    </a:lnTo>
                    <a:lnTo>
                      <a:pt x="100" y="93"/>
                    </a:lnTo>
                    <a:lnTo>
                      <a:pt x="102" y="90"/>
                    </a:lnTo>
                    <a:lnTo>
                      <a:pt x="104" y="88"/>
                    </a:lnTo>
                    <a:lnTo>
                      <a:pt x="106" y="86"/>
                    </a:lnTo>
                    <a:lnTo>
                      <a:pt x="109" y="84"/>
                    </a:lnTo>
                    <a:lnTo>
                      <a:pt x="111" y="82"/>
                    </a:lnTo>
                    <a:lnTo>
                      <a:pt x="113" y="80"/>
                    </a:lnTo>
                    <a:lnTo>
                      <a:pt x="115" y="79"/>
                    </a:lnTo>
                    <a:lnTo>
                      <a:pt x="117" y="76"/>
                    </a:lnTo>
                    <a:lnTo>
                      <a:pt x="120" y="75"/>
                    </a:lnTo>
                    <a:lnTo>
                      <a:pt x="121" y="72"/>
                    </a:lnTo>
                    <a:lnTo>
                      <a:pt x="124" y="71"/>
                    </a:lnTo>
                    <a:lnTo>
                      <a:pt x="126" y="68"/>
                    </a:lnTo>
                    <a:lnTo>
                      <a:pt x="128" y="66"/>
                    </a:lnTo>
                    <a:lnTo>
                      <a:pt x="131" y="64"/>
                    </a:lnTo>
                    <a:lnTo>
                      <a:pt x="132" y="62"/>
                    </a:lnTo>
                    <a:lnTo>
                      <a:pt x="135" y="60"/>
                    </a:lnTo>
                    <a:lnTo>
                      <a:pt x="136" y="58"/>
                    </a:lnTo>
                    <a:lnTo>
                      <a:pt x="139" y="55"/>
                    </a:lnTo>
                    <a:lnTo>
                      <a:pt x="140" y="54"/>
                    </a:lnTo>
                    <a:lnTo>
                      <a:pt x="143" y="51"/>
                    </a:lnTo>
                    <a:lnTo>
                      <a:pt x="144" y="50"/>
                    </a:lnTo>
                    <a:lnTo>
                      <a:pt x="147" y="47"/>
                    </a:lnTo>
                    <a:lnTo>
                      <a:pt x="148" y="46"/>
                    </a:lnTo>
                    <a:lnTo>
                      <a:pt x="151" y="43"/>
                    </a:lnTo>
                    <a:lnTo>
                      <a:pt x="152" y="42"/>
                    </a:lnTo>
                    <a:lnTo>
                      <a:pt x="155" y="39"/>
                    </a:lnTo>
                    <a:lnTo>
                      <a:pt x="157" y="38"/>
                    </a:lnTo>
                    <a:lnTo>
                      <a:pt x="159" y="35"/>
                    </a:lnTo>
                    <a:lnTo>
                      <a:pt x="161" y="32"/>
                    </a:lnTo>
                    <a:lnTo>
                      <a:pt x="163" y="31"/>
                    </a:lnTo>
                    <a:lnTo>
                      <a:pt x="165" y="28"/>
                    </a:lnTo>
                    <a:lnTo>
                      <a:pt x="168" y="27"/>
                    </a:lnTo>
                    <a:lnTo>
                      <a:pt x="169" y="24"/>
                    </a:lnTo>
                    <a:lnTo>
                      <a:pt x="172" y="22"/>
                    </a:lnTo>
                    <a:lnTo>
                      <a:pt x="173" y="20"/>
                    </a:lnTo>
                    <a:lnTo>
                      <a:pt x="176" y="17"/>
                    </a:lnTo>
                    <a:lnTo>
                      <a:pt x="177" y="16"/>
                    </a:lnTo>
                    <a:lnTo>
                      <a:pt x="180" y="13"/>
                    </a:lnTo>
                    <a:lnTo>
                      <a:pt x="181" y="11"/>
                    </a:lnTo>
                    <a:lnTo>
                      <a:pt x="184" y="9"/>
                    </a:lnTo>
                    <a:lnTo>
                      <a:pt x="185" y="7"/>
                    </a:lnTo>
                    <a:lnTo>
                      <a:pt x="187" y="5"/>
                    </a:lnTo>
                    <a:lnTo>
                      <a:pt x="190" y="2"/>
                    </a:lnTo>
                    <a:lnTo>
                      <a:pt x="191" y="0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2" name="Freeform 284"/>
              <p:cNvSpPr>
                <a:spLocks/>
              </p:cNvSpPr>
              <p:nvPr/>
            </p:nvSpPr>
            <p:spPr bwMode="auto">
              <a:xfrm>
                <a:off x="6726238" y="4775200"/>
                <a:ext cx="355600" cy="195263"/>
              </a:xfrm>
              <a:custGeom>
                <a:avLst/>
                <a:gdLst>
                  <a:gd name="T0" fmla="*/ 224 w 224"/>
                  <a:gd name="T1" fmla="*/ 0 h 123"/>
                  <a:gd name="T2" fmla="*/ 219 w 224"/>
                  <a:gd name="T3" fmla="*/ 4 h 123"/>
                  <a:gd name="T4" fmla="*/ 213 w 224"/>
                  <a:gd name="T5" fmla="*/ 8 h 123"/>
                  <a:gd name="T6" fmla="*/ 206 w 224"/>
                  <a:gd name="T7" fmla="*/ 12 h 123"/>
                  <a:gd name="T8" fmla="*/ 201 w 224"/>
                  <a:gd name="T9" fmla="*/ 16 h 123"/>
                  <a:gd name="T10" fmla="*/ 194 w 224"/>
                  <a:gd name="T11" fmla="*/ 20 h 123"/>
                  <a:gd name="T12" fmla="*/ 188 w 224"/>
                  <a:gd name="T13" fmla="*/ 25 h 123"/>
                  <a:gd name="T14" fmla="*/ 181 w 224"/>
                  <a:gd name="T15" fmla="*/ 29 h 123"/>
                  <a:gd name="T16" fmla="*/ 176 w 224"/>
                  <a:gd name="T17" fmla="*/ 33 h 123"/>
                  <a:gd name="T18" fmla="*/ 169 w 224"/>
                  <a:gd name="T19" fmla="*/ 37 h 123"/>
                  <a:gd name="T20" fmla="*/ 164 w 224"/>
                  <a:gd name="T21" fmla="*/ 41 h 123"/>
                  <a:gd name="T22" fmla="*/ 157 w 224"/>
                  <a:gd name="T23" fmla="*/ 44 h 123"/>
                  <a:gd name="T24" fmla="*/ 151 w 224"/>
                  <a:gd name="T25" fmla="*/ 48 h 123"/>
                  <a:gd name="T26" fmla="*/ 144 w 224"/>
                  <a:gd name="T27" fmla="*/ 52 h 123"/>
                  <a:gd name="T28" fmla="*/ 139 w 224"/>
                  <a:gd name="T29" fmla="*/ 56 h 123"/>
                  <a:gd name="T30" fmla="*/ 132 w 224"/>
                  <a:gd name="T31" fmla="*/ 59 h 123"/>
                  <a:gd name="T32" fmla="*/ 125 w 224"/>
                  <a:gd name="T33" fmla="*/ 63 h 123"/>
                  <a:gd name="T34" fmla="*/ 120 w 224"/>
                  <a:gd name="T35" fmla="*/ 66 h 123"/>
                  <a:gd name="T36" fmla="*/ 113 w 224"/>
                  <a:gd name="T37" fmla="*/ 70 h 123"/>
                  <a:gd name="T38" fmla="*/ 106 w 224"/>
                  <a:gd name="T39" fmla="*/ 73 h 123"/>
                  <a:gd name="T40" fmla="*/ 99 w 224"/>
                  <a:gd name="T41" fmla="*/ 77 h 123"/>
                  <a:gd name="T42" fmla="*/ 93 w 224"/>
                  <a:gd name="T43" fmla="*/ 80 h 123"/>
                  <a:gd name="T44" fmla="*/ 87 w 224"/>
                  <a:gd name="T45" fmla="*/ 84 h 123"/>
                  <a:gd name="T46" fmla="*/ 80 w 224"/>
                  <a:gd name="T47" fmla="*/ 86 h 123"/>
                  <a:gd name="T48" fmla="*/ 73 w 224"/>
                  <a:gd name="T49" fmla="*/ 91 h 123"/>
                  <a:gd name="T50" fmla="*/ 67 w 224"/>
                  <a:gd name="T51" fmla="*/ 93 h 123"/>
                  <a:gd name="T52" fmla="*/ 61 w 224"/>
                  <a:gd name="T53" fmla="*/ 96 h 123"/>
                  <a:gd name="T54" fmla="*/ 54 w 224"/>
                  <a:gd name="T55" fmla="*/ 100 h 123"/>
                  <a:gd name="T56" fmla="*/ 47 w 224"/>
                  <a:gd name="T57" fmla="*/ 103 h 123"/>
                  <a:gd name="T58" fmla="*/ 40 w 224"/>
                  <a:gd name="T59" fmla="*/ 106 h 123"/>
                  <a:gd name="T60" fmla="*/ 33 w 224"/>
                  <a:gd name="T61" fmla="*/ 108 h 123"/>
                  <a:gd name="T62" fmla="*/ 26 w 224"/>
                  <a:gd name="T63" fmla="*/ 111 h 123"/>
                  <a:gd name="T64" fmla="*/ 21 w 224"/>
                  <a:gd name="T65" fmla="*/ 114 h 123"/>
                  <a:gd name="T66" fmla="*/ 14 w 224"/>
                  <a:gd name="T67" fmla="*/ 118 h 123"/>
                  <a:gd name="T68" fmla="*/ 7 w 224"/>
                  <a:gd name="T69" fmla="*/ 121 h 123"/>
                  <a:gd name="T70" fmla="*/ 0 w 224"/>
                  <a:gd name="T71" fmla="*/ 123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224" h="123">
                    <a:moveTo>
                      <a:pt x="224" y="0"/>
                    </a:moveTo>
                    <a:lnTo>
                      <a:pt x="219" y="4"/>
                    </a:lnTo>
                    <a:lnTo>
                      <a:pt x="213" y="8"/>
                    </a:lnTo>
                    <a:lnTo>
                      <a:pt x="206" y="12"/>
                    </a:lnTo>
                    <a:lnTo>
                      <a:pt x="201" y="16"/>
                    </a:lnTo>
                    <a:lnTo>
                      <a:pt x="194" y="20"/>
                    </a:lnTo>
                    <a:lnTo>
                      <a:pt x="188" y="25"/>
                    </a:lnTo>
                    <a:lnTo>
                      <a:pt x="181" y="29"/>
                    </a:lnTo>
                    <a:lnTo>
                      <a:pt x="176" y="33"/>
                    </a:lnTo>
                    <a:lnTo>
                      <a:pt x="169" y="37"/>
                    </a:lnTo>
                    <a:lnTo>
                      <a:pt x="164" y="41"/>
                    </a:lnTo>
                    <a:lnTo>
                      <a:pt x="157" y="44"/>
                    </a:lnTo>
                    <a:lnTo>
                      <a:pt x="151" y="48"/>
                    </a:lnTo>
                    <a:lnTo>
                      <a:pt x="144" y="52"/>
                    </a:lnTo>
                    <a:lnTo>
                      <a:pt x="139" y="56"/>
                    </a:lnTo>
                    <a:lnTo>
                      <a:pt x="132" y="59"/>
                    </a:lnTo>
                    <a:lnTo>
                      <a:pt x="125" y="63"/>
                    </a:lnTo>
                    <a:lnTo>
                      <a:pt x="120" y="66"/>
                    </a:lnTo>
                    <a:lnTo>
                      <a:pt x="113" y="70"/>
                    </a:lnTo>
                    <a:lnTo>
                      <a:pt x="106" y="73"/>
                    </a:lnTo>
                    <a:lnTo>
                      <a:pt x="99" y="77"/>
                    </a:lnTo>
                    <a:lnTo>
                      <a:pt x="93" y="80"/>
                    </a:lnTo>
                    <a:lnTo>
                      <a:pt x="87" y="84"/>
                    </a:lnTo>
                    <a:lnTo>
                      <a:pt x="80" y="86"/>
                    </a:lnTo>
                    <a:lnTo>
                      <a:pt x="73" y="91"/>
                    </a:lnTo>
                    <a:lnTo>
                      <a:pt x="67" y="93"/>
                    </a:lnTo>
                    <a:lnTo>
                      <a:pt x="61" y="96"/>
                    </a:lnTo>
                    <a:lnTo>
                      <a:pt x="54" y="100"/>
                    </a:lnTo>
                    <a:lnTo>
                      <a:pt x="47" y="103"/>
                    </a:lnTo>
                    <a:lnTo>
                      <a:pt x="40" y="106"/>
                    </a:lnTo>
                    <a:lnTo>
                      <a:pt x="33" y="108"/>
                    </a:lnTo>
                    <a:lnTo>
                      <a:pt x="26" y="111"/>
                    </a:lnTo>
                    <a:lnTo>
                      <a:pt x="21" y="114"/>
                    </a:lnTo>
                    <a:lnTo>
                      <a:pt x="14" y="118"/>
                    </a:lnTo>
                    <a:lnTo>
                      <a:pt x="7" y="121"/>
                    </a:lnTo>
                    <a:lnTo>
                      <a:pt x="0" y="123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3" name="Line 286"/>
              <p:cNvSpPr>
                <a:spLocks noChangeShapeType="1"/>
              </p:cNvSpPr>
              <p:nvPr/>
            </p:nvSpPr>
            <p:spPr bwMode="auto">
              <a:xfrm>
                <a:off x="6731000" y="4278313"/>
                <a:ext cx="349250" cy="492125"/>
              </a:xfrm>
              <a:prstGeom prst="line">
                <a:avLst/>
              </a:pr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4" name="Freeform 287"/>
              <p:cNvSpPr>
                <a:spLocks/>
              </p:cNvSpPr>
              <p:nvPr/>
            </p:nvSpPr>
            <p:spPr bwMode="auto">
              <a:xfrm>
                <a:off x="7083425" y="3336925"/>
                <a:ext cx="128588" cy="528638"/>
              </a:xfrm>
              <a:custGeom>
                <a:avLst/>
                <a:gdLst>
                  <a:gd name="T0" fmla="*/ 0 w 81"/>
                  <a:gd name="T1" fmla="*/ 333 h 333"/>
                  <a:gd name="T2" fmla="*/ 3 w 81"/>
                  <a:gd name="T3" fmla="*/ 327 h 333"/>
                  <a:gd name="T4" fmla="*/ 6 w 81"/>
                  <a:gd name="T5" fmla="*/ 322 h 333"/>
                  <a:gd name="T6" fmla="*/ 9 w 81"/>
                  <a:gd name="T7" fmla="*/ 318 h 333"/>
                  <a:gd name="T8" fmla="*/ 11 w 81"/>
                  <a:gd name="T9" fmla="*/ 312 h 333"/>
                  <a:gd name="T10" fmla="*/ 14 w 81"/>
                  <a:gd name="T11" fmla="*/ 307 h 333"/>
                  <a:gd name="T12" fmla="*/ 15 w 81"/>
                  <a:gd name="T13" fmla="*/ 301 h 333"/>
                  <a:gd name="T14" fmla="*/ 18 w 81"/>
                  <a:gd name="T15" fmla="*/ 296 h 333"/>
                  <a:gd name="T16" fmla="*/ 21 w 81"/>
                  <a:gd name="T17" fmla="*/ 290 h 333"/>
                  <a:gd name="T18" fmla="*/ 22 w 81"/>
                  <a:gd name="T19" fmla="*/ 286 h 333"/>
                  <a:gd name="T20" fmla="*/ 25 w 81"/>
                  <a:gd name="T21" fmla="*/ 281 h 333"/>
                  <a:gd name="T22" fmla="*/ 28 w 81"/>
                  <a:gd name="T23" fmla="*/ 275 h 333"/>
                  <a:gd name="T24" fmla="*/ 29 w 81"/>
                  <a:gd name="T25" fmla="*/ 270 h 333"/>
                  <a:gd name="T26" fmla="*/ 32 w 81"/>
                  <a:gd name="T27" fmla="*/ 264 h 333"/>
                  <a:gd name="T28" fmla="*/ 33 w 81"/>
                  <a:gd name="T29" fmla="*/ 259 h 333"/>
                  <a:gd name="T30" fmla="*/ 36 w 81"/>
                  <a:gd name="T31" fmla="*/ 253 h 333"/>
                  <a:gd name="T32" fmla="*/ 37 w 81"/>
                  <a:gd name="T33" fmla="*/ 248 h 333"/>
                  <a:gd name="T34" fmla="*/ 40 w 81"/>
                  <a:gd name="T35" fmla="*/ 242 h 333"/>
                  <a:gd name="T36" fmla="*/ 42 w 81"/>
                  <a:gd name="T37" fmla="*/ 237 h 333"/>
                  <a:gd name="T38" fmla="*/ 43 w 81"/>
                  <a:gd name="T39" fmla="*/ 233 h 333"/>
                  <a:gd name="T40" fmla="*/ 46 w 81"/>
                  <a:gd name="T41" fmla="*/ 227 h 333"/>
                  <a:gd name="T42" fmla="*/ 47 w 81"/>
                  <a:gd name="T43" fmla="*/ 222 h 333"/>
                  <a:gd name="T44" fmla="*/ 48 w 81"/>
                  <a:gd name="T45" fmla="*/ 216 h 333"/>
                  <a:gd name="T46" fmla="*/ 51 w 81"/>
                  <a:gd name="T47" fmla="*/ 211 h 333"/>
                  <a:gd name="T48" fmla="*/ 53 w 81"/>
                  <a:gd name="T49" fmla="*/ 205 h 333"/>
                  <a:gd name="T50" fmla="*/ 54 w 81"/>
                  <a:gd name="T51" fmla="*/ 200 h 333"/>
                  <a:gd name="T52" fmla="*/ 55 w 81"/>
                  <a:gd name="T53" fmla="*/ 193 h 333"/>
                  <a:gd name="T54" fmla="*/ 57 w 81"/>
                  <a:gd name="T55" fmla="*/ 187 h 333"/>
                  <a:gd name="T56" fmla="*/ 58 w 81"/>
                  <a:gd name="T57" fmla="*/ 182 h 333"/>
                  <a:gd name="T58" fmla="*/ 59 w 81"/>
                  <a:gd name="T59" fmla="*/ 176 h 333"/>
                  <a:gd name="T60" fmla="*/ 61 w 81"/>
                  <a:gd name="T61" fmla="*/ 171 h 333"/>
                  <a:gd name="T62" fmla="*/ 62 w 81"/>
                  <a:gd name="T63" fmla="*/ 165 h 333"/>
                  <a:gd name="T64" fmla="*/ 64 w 81"/>
                  <a:gd name="T65" fmla="*/ 160 h 333"/>
                  <a:gd name="T66" fmla="*/ 65 w 81"/>
                  <a:gd name="T67" fmla="*/ 154 h 333"/>
                  <a:gd name="T68" fmla="*/ 66 w 81"/>
                  <a:gd name="T69" fmla="*/ 149 h 333"/>
                  <a:gd name="T70" fmla="*/ 68 w 81"/>
                  <a:gd name="T71" fmla="*/ 143 h 333"/>
                  <a:gd name="T72" fmla="*/ 69 w 81"/>
                  <a:gd name="T73" fmla="*/ 138 h 333"/>
                  <a:gd name="T74" fmla="*/ 69 w 81"/>
                  <a:gd name="T75" fmla="*/ 132 h 333"/>
                  <a:gd name="T76" fmla="*/ 70 w 81"/>
                  <a:gd name="T77" fmla="*/ 125 h 333"/>
                  <a:gd name="T78" fmla="*/ 72 w 81"/>
                  <a:gd name="T79" fmla="*/ 120 h 333"/>
                  <a:gd name="T80" fmla="*/ 72 w 81"/>
                  <a:gd name="T81" fmla="*/ 114 h 333"/>
                  <a:gd name="T82" fmla="*/ 73 w 81"/>
                  <a:gd name="T83" fmla="*/ 109 h 333"/>
                  <a:gd name="T84" fmla="*/ 75 w 81"/>
                  <a:gd name="T85" fmla="*/ 103 h 333"/>
                  <a:gd name="T86" fmla="*/ 75 w 81"/>
                  <a:gd name="T87" fmla="*/ 98 h 333"/>
                  <a:gd name="T88" fmla="*/ 76 w 81"/>
                  <a:gd name="T89" fmla="*/ 92 h 333"/>
                  <a:gd name="T90" fmla="*/ 76 w 81"/>
                  <a:gd name="T91" fmla="*/ 86 h 333"/>
                  <a:gd name="T92" fmla="*/ 77 w 81"/>
                  <a:gd name="T93" fmla="*/ 80 h 333"/>
                  <a:gd name="T94" fmla="*/ 77 w 81"/>
                  <a:gd name="T95" fmla="*/ 75 h 333"/>
                  <a:gd name="T96" fmla="*/ 79 w 81"/>
                  <a:gd name="T97" fmla="*/ 69 h 333"/>
                  <a:gd name="T98" fmla="*/ 79 w 81"/>
                  <a:gd name="T99" fmla="*/ 64 h 333"/>
                  <a:gd name="T100" fmla="*/ 79 w 81"/>
                  <a:gd name="T101" fmla="*/ 58 h 333"/>
                  <a:gd name="T102" fmla="*/ 80 w 81"/>
                  <a:gd name="T103" fmla="*/ 51 h 333"/>
                  <a:gd name="T104" fmla="*/ 80 w 81"/>
                  <a:gd name="T105" fmla="*/ 46 h 333"/>
                  <a:gd name="T106" fmla="*/ 80 w 81"/>
                  <a:gd name="T107" fmla="*/ 40 h 333"/>
                  <a:gd name="T108" fmla="*/ 80 w 81"/>
                  <a:gd name="T109" fmla="*/ 35 h 333"/>
                  <a:gd name="T110" fmla="*/ 81 w 81"/>
                  <a:gd name="T111" fmla="*/ 29 h 333"/>
                  <a:gd name="T112" fmla="*/ 81 w 81"/>
                  <a:gd name="T113" fmla="*/ 24 h 333"/>
                  <a:gd name="T114" fmla="*/ 81 w 81"/>
                  <a:gd name="T115" fmla="*/ 17 h 333"/>
                  <a:gd name="T116" fmla="*/ 81 w 81"/>
                  <a:gd name="T117" fmla="*/ 11 h 333"/>
                  <a:gd name="T118" fmla="*/ 81 w 81"/>
                  <a:gd name="T119" fmla="*/ 6 h 333"/>
                  <a:gd name="T120" fmla="*/ 81 w 81"/>
                  <a:gd name="T121" fmla="*/ 0 h 3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81" h="333">
                    <a:moveTo>
                      <a:pt x="0" y="333"/>
                    </a:moveTo>
                    <a:lnTo>
                      <a:pt x="3" y="327"/>
                    </a:lnTo>
                    <a:lnTo>
                      <a:pt x="6" y="322"/>
                    </a:lnTo>
                    <a:lnTo>
                      <a:pt x="9" y="318"/>
                    </a:lnTo>
                    <a:lnTo>
                      <a:pt x="11" y="312"/>
                    </a:lnTo>
                    <a:lnTo>
                      <a:pt x="14" y="307"/>
                    </a:lnTo>
                    <a:lnTo>
                      <a:pt x="15" y="301"/>
                    </a:lnTo>
                    <a:lnTo>
                      <a:pt x="18" y="296"/>
                    </a:lnTo>
                    <a:lnTo>
                      <a:pt x="21" y="290"/>
                    </a:lnTo>
                    <a:lnTo>
                      <a:pt x="22" y="286"/>
                    </a:lnTo>
                    <a:lnTo>
                      <a:pt x="25" y="281"/>
                    </a:lnTo>
                    <a:lnTo>
                      <a:pt x="28" y="275"/>
                    </a:lnTo>
                    <a:lnTo>
                      <a:pt x="29" y="270"/>
                    </a:lnTo>
                    <a:lnTo>
                      <a:pt x="32" y="264"/>
                    </a:lnTo>
                    <a:lnTo>
                      <a:pt x="33" y="259"/>
                    </a:lnTo>
                    <a:lnTo>
                      <a:pt x="36" y="253"/>
                    </a:lnTo>
                    <a:lnTo>
                      <a:pt x="37" y="248"/>
                    </a:lnTo>
                    <a:lnTo>
                      <a:pt x="40" y="242"/>
                    </a:lnTo>
                    <a:lnTo>
                      <a:pt x="42" y="237"/>
                    </a:lnTo>
                    <a:lnTo>
                      <a:pt x="43" y="233"/>
                    </a:lnTo>
                    <a:lnTo>
                      <a:pt x="46" y="227"/>
                    </a:lnTo>
                    <a:lnTo>
                      <a:pt x="47" y="222"/>
                    </a:lnTo>
                    <a:lnTo>
                      <a:pt x="48" y="216"/>
                    </a:lnTo>
                    <a:lnTo>
                      <a:pt x="51" y="211"/>
                    </a:lnTo>
                    <a:lnTo>
                      <a:pt x="53" y="205"/>
                    </a:lnTo>
                    <a:lnTo>
                      <a:pt x="54" y="200"/>
                    </a:lnTo>
                    <a:lnTo>
                      <a:pt x="55" y="193"/>
                    </a:lnTo>
                    <a:lnTo>
                      <a:pt x="57" y="187"/>
                    </a:lnTo>
                    <a:lnTo>
                      <a:pt x="58" y="182"/>
                    </a:lnTo>
                    <a:lnTo>
                      <a:pt x="59" y="176"/>
                    </a:lnTo>
                    <a:lnTo>
                      <a:pt x="61" y="171"/>
                    </a:lnTo>
                    <a:lnTo>
                      <a:pt x="62" y="165"/>
                    </a:lnTo>
                    <a:lnTo>
                      <a:pt x="64" y="160"/>
                    </a:lnTo>
                    <a:lnTo>
                      <a:pt x="65" y="154"/>
                    </a:lnTo>
                    <a:lnTo>
                      <a:pt x="66" y="149"/>
                    </a:lnTo>
                    <a:lnTo>
                      <a:pt x="68" y="143"/>
                    </a:lnTo>
                    <a:lnTo>
                      <a:pt x="69" y="138"/>
                    </a:lnTo>
                    <a:lnTo>
                      <a:pt x="69" y="132"/>
                    </a:lnTo>
                    <a:lnTo>
                      <a:pt x="70" y="125"/>
                    </a:lnTo>
                    <a:lnTo>
                      <a:pt x="72" y="120"/>
                    </a:lnTo>
                    <a:lnTo>
                      <a:pt x="72" y="114"/>
                    </a:lnTo>
                    <a:lnTo>
                      <a:pt x="73" y="109"/>
                    </a:lnTo>
                    <a:lnTo>
                      <a:pt x="75" y="103"/>
                    </a:lnTo>
                    <a:lnTo>
                      <a:pt x="75" y="98"/>
                    </a:lnTo>
                    <a:lnTo>
                      <a:pt x="76" y="92"/>
                    </a:lnTo>
                    <a:lnTo>
                      <a:pt x="76" y="86"/>
                    </a:lnTo>
                    <a:lnTo>
                      <a:pt x="77" y="80"/>
                    </a:lnTo>
                    <a:lnTo>
                      <a:pt x="77" y="75"/>
                    </a:lnTo>
                    <a:lnTo>
                      <a:pt x="79" y="69"/>
                    </a:lnTo>
                    <a:lnTo>
                      <a:pt x="79" y="64"/>
                    </a:lnTo>
                    <a:lnTo>
                      <a:pt x="79" y="58"/>
                    </a:lnTo>
                    <a:lnTo>
                      <a:pt x="80" y="51"/>
                    </a:lnTo>
                    <a:lnTo>
                      <a:pt x="80" y="46"/>
                    </a:lnTo>
                    <a:lnTo>
                      <a:pt x="80" y="40"/>
                    </a:lnTo>
                    <a:lnTo>
                      <a:pt x="80" y="35"/>
                    </a:lnTo>
                    <a:lnTo>
                      <a:pt x="81" y="29"/>
                    </a:lnTo>
                    <a:lnTo>
                      <a:pt x="81" y="24"/>
                    </a:lnTo>
                    <a:lnTo>
                      <a:pt x="81" y="17"/>
                    </a:lnTo>
                    <a:lnTo>
                      <a:pt x="81" y="11"/>
                    </a:lnTo>
                    <a:lnTo>
                      <a:pt x="81" y="6"/>
                    </a:lnTo>
                    <a:lnTo>
                      <a:pt x="81" y="0"/>
                    </a:lnTo>
                  </a:path>
                </a:pathLst>
              </a:custGeom>
              <a:noFill/>
              <a:ln w="9525" cap="sq">
                <a:solidFill>
                  <a:srgbClr val="00FF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5" name="Freeform 288"/>
              <p:cNvSpPr>
                <a:spLocks/>
              </p:cNvSpPr>
              <p:nvPr/>
            </p:nvSpPr>
            <p:spPr bwMode="auto">
              <a:xfrm>
                <a:off x="6727825" y="3865563"/>
                <a:ext cx="355600" cy="409575"/>
              </a:xfrm>
              <a:custGeom>
                <a:avLst/>
                <a:gdLst>
                  <a:gd name="T0" fmla="*/ 223 w 224"/>
                  <a:gd name="T1" fmla="*/ 3 h 258"/>
                  <a:gd name="T2" fmla="*/ 220 w 224"/>
                  <a:gd name="T3" fmla="*/ 8 h 258"/>
                  <a:gd name="T4" fmla="*/ 218 w 224"/>
                  <a:gd name="T5" fmla="*/ 14 h 258"/>
                  <a:gd name="T6" fmla="*/ 213 w 224"/>
                  <a:gd name="T7" fmla="*/ 20 h 258"/>
                  <a:gd name="T8" fmla="*/ 211 w 224"/>
                  <a:gd name="T9" fmla="*/ 26 h 258"/>
                  <a:gd name="T10" fmla="*/ 208 w 224"/>
                  <a:gd name="T11" fmla="*/ 31 h 258"/>
                  <a:gd name="T12" fmla="*/ 204 w 224"/>
                  <a:gd name="T13" fmla="*/ 37 h 258"/>
                  <a:gd name="T14" fmla="*/ 201 w 224"/>
                  <a:gd name="T15" fmla="*/ 42 h 258"/>
                  <a:gd name="T16" fmla="*/ 197 w 224"/>
                  <a:gd name="T17" fmla="*/ 48 h 258"/>
                  <a:gd name="T18" fmla="*/ 194 w 224"/>
                  <a:gd name="T19" fmla="*/ 55 h 258"/>
                  <a:gd name="T20" fmla="*/ 190 w 224"/>
                  <a:gd name="T21" fmla="*/ 60 h 258"/>
                  <a:gd name="T22" fmla="*/ 186 w 224"/>
                  <a:gd name="T23" fmla="*/ 66 h 258"/>
                  <a:gd name="T24" fmla="*/ 183 w 224"/>
                  <a:gd name="T25" fmla="*/ 71 h 258"/>
                  <a:gd name="T26" fmla="*/ 179 w 224"/>
                  <a:gd name="T27" fmla="*/ 77 h 258"/>
                  <a:gd name="T28" fmla="*/ 175 w 224"/>
                  <a:gd name="T29" fmla="*/ 82 h 258"/>
                  <a:gd name="T30" fmla="*/ 171 w 224"/>
                  <a:gd name="T31" fmla="*/ 88 h 258"/>
                  <a:gd name="T32" fmla="*/ 168 w 224"/>
                  <a:gd name="T33" fmla="*/ 93 h 258"/>
                  <a:gd name="T34" fmla="*/ 164 w 224"/>
                  <a:gd name="T35" fmla="*/ 97 h 258"/>
                  <a:gd name="T36" fmla="*/ 160 w 224"/>
                  <a:gd name="T37" fmla="*/ 103 h 258"/>
                  <a:gd name="T38" fmla="*/ 156 w 224"/>
                  <a:gd name="T39" fmla="*/ 108 h 258"/>
                  <a:gd name="T40" fmla="*/ 152 w 224"/>
                  <a:gd name="T41" fmla="*/ 114 h 258"/>
                  <a:gd name="T42" fmla="*/ 147 w 224"/>
                  <a:gd name="T43" fmla="*/ 119 h 258"/>
                  <a:gd name="T44" fmla="*/ 143 w 224"/>
                  <a:gd name="T45" fmla="*/ 125 h 258"/>
                  <a:gd name="T46" fmla="*/ 139 w 224"/>
                  <a:gd name="T47" fmla="*/ 129 h 258"/>
                  <a:gd name="T48" fmla="*/ 135 w 224"/>
                  <a:gd name="T49" fmla="*/ 135 h 258"/>
                  <a:gd name="T50" fmla="*/ 131 w 224"/>
                  <a:gd name="T51" fmla="*/ 140 h 258"/>
                  <a:gd name="T52" fmla="*/ 125 w 224"/>
                  <a:gd name="T53" fmla="*/ 144 h 258"/>
                  <a:gd name="T54" fmla="*/ 121 w 224"/>
                  <a:gd name="T55" fmla="*/ 150 h 258"/>
                  <a:gd name="T56" fmla="*/ 117 w 224"/>
                  <a:gd name="T57" fmla="*/ 155 h 258"/>
                  <a:gd name="T58" fmla="*/ 113 w 224"/>
                  <a:gd name="T59" fmla="*/ 159 h 258"/>
                  <a:gd name="T60" fmla="*/ 108 w 224"/>
                  <a:gd name="T61" fmla="*/ 165 h 258"/>
                  <a:gd name="T62" fmla="*/ 103 w 224"/>
                  <a:gd name="T63" fmla="*/ 169 h 258"/>
                  <a:gd name="T64" fmla="*/ 99 w 224"/>
                  <a:gd name="T65" fmla="*/ 174 h 258"/>
                  <a:gd name="T66" fmla="*/ 94 w 224"/>
                  <a:gd name="T67" fmla="*/ 178 h 258"/>
                  <a:gd name="T68" fmla="*/ 90 w 224"/>
                  <a:gd name="T69" fmla="*/ 183 h 258"/>
                  <a:gd name="T70" fmla="*/ 84 w 224"/>
                  <a:gd name="T71" fmla="*/ 188 h 258"/>
                  <a:gd name="T72" fmla="*/ 80 w 224"/>
                  <a:gd name="T73" fmla="*/ 192 h 258"/>
                  <a:gd name="T74" fmla="*/ 75 w 224"/>
                  <a:gd name="T75" fmla="*/ 196 h 258"/>
                  <a:gd name="T76" fmla="*/ 71 w 224"/>
                  <a:gd name="T77" fmla="*/ 202 h 258"/>
                  <a:gd name="T78" fmla="*/ 65 w 224"/>
                  <a:gd name="T79" fmla="*/ 206 h 258"/>
                  <a:gd name="T80" fmla="*/ 61 w 224"/>
                  <a:gd name="T81" fmla="*/ 210 h 258"/>
                  <a:gd name="T82" fmla="*/ 55 w 224"/>
                  <a:gd name="T83" fmla="*/ 214 h 258"/>
                  <a:gd name="T84" fmla="*/ 50 w 224"/>
                  <a:gd name="T85" fmla="*/ 218 h 258"/>
                  <a:gd name="T86" fmla="*/ 46 w 224"/>
                  <a:gd name="T87" fmla="*/ 224 h 258"/>
                  <a:gd name="T88" fmla="*/ 40 w 224"/>
                  <a:gd name="T89" fmla="*/ 228 h 258"/>
                  <a:gd name="T90" fmla="*/ 35 w 224"/>
                  <a:gd name="T91" fmla="*/ 232 h 258"/>
                  <a:gd name="T92" fmla="*/ 29 w 224"/>
                  <a:gd name="T93" fmla="*/ 236 h 258"/>
                  <a:gd name="T94" fmla="*/ 25 w 224"/>
                  <a:gd name="T95" fmla="*/ 240 h 258"/>
                  <a:gd name="T96" fmla="*/ 20 w 224"/>
                  <a:gd name="T97" fmla="*/ 244 h 258"/>
                  <a:gd name="T98" fmla="*/ 14 w 224"/>
                  <a:gd name="T99" fmla="*/ 247 h 258"/>
                  <a:gd name="T100" fmla="*/ 9 w 224"/>
                  <a:gd name="T101" fmla="*/ 251 h 258"/>
                  <a:gd name="T102" fmla="*/ 3 w 224"/>
                  <a:gd name="T103" fmla="*/ 255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4" h="258">
                    <a:moveTo>
                      <a:pt x="224" y="0"/>
                    </a:moveTo>
                    <a:lnTo>
                      <a:pt x="223" y="3"/>
                    </a:lnTo>
                    <a:lnTo>
                      <a:pt x="222" y="5"/>
                    </a:lnTo>
                    <a:lnTo>
                      <a:pt x="220" y="8"/>
                    </a:lnTo>
                    <a:lnTo>
                      <a:pt x="219" y="11"/>
                    </a:lnTo>
                    <a:lnTo>
                      <a:pt x="218" y="14"/>
                    </a:lnTo>
                    <a:lnTo>
                      <a:pt x="216" y="18"/>
                    </a:lnTo>
                    <a:lnTo>
                      <a:pt x="213" y="20"/>
                    </a:lnTo>
                    <a:lnTo>
                      <a:pt x="212" y="23"/>
                    </a:lnTo>
                    <a:lnTo>
                      <a:pt x="211" y="26"/>
                    </a:lnTo>
                    <a:lnTo>
                      <a:pt x="209" y="29"/>
                    </a:lnTo>
                    <a:lnTo>
                      <a:pt x="208" y="31"/>
                    </a:lnTo>
                    <a:lnTo>
                      <a:pt x="205" y="34"/>
                    </a:lnTo>
                    <a:lnTo>
                      <a:pt x="204" y="37"/>
                    </a:lnTo>
                    <a:lnTo>
                      <a:pt x="202" y="40"/>
                    </a:lnTo>
                    <a:lnTo>
                      <a:pt x="201" y="42"/>
                    </a:lnTo>
                    <a:lnTo>
                      <a:pt x="198" y="45"/>
                    </a:lnTo>
                    <a:lnTo>
                      <a:pt x="197" y="48"/>
                    </a:lnTo>
                    <a:lnTo>
                      <a:pt x="196" y="52"/>
                    </a:lnTo>
                    <a:lnTo>
                      <a:pt x="194" y="55"/>
                    </a:lnTo>
                    <a:lnTo>
                      <a:pt x="191" y="58"/>
                    </a:lnTo>
                    <a:lnTo>
                      <a:pt x="190" y="60"/>
                    </a:lnTo>
                    <a:lnTo>
                      <a:pt x="189" y="63"/>
                    </a:lnTo>
                    <a:lnTo>
                      <a:pt x="186" y="66"/>
                    </a:lnTo>
                    <a:lnTo>
                      <a:pt x="185" y="69"/>
                    </a:lnTo>
                    <a:lnTo>
                      <a:pt x="183" y="71"/>
                    </a:lnTo>
                    <a:lnTo>
                      <a:pt x="180" y="74"/>
                    </a:lnTo>
                    <a:lnTo>
                      <a:pt x="179" y="77"/>
                    </a:lnTo>
                    <a:lnTo>
                      <a:pt x="178" y="80"/>
                    </a:lnTo>
                    <a:lnTo>
                      <a:pt x="175" y="82"/>
                    </a:lnTo>
                    <a:lnTo>
                      <a:pt x="174" y="85"/>
                    </a:lnTo>
                    <a:lnTo>
                      <a:pt x="171" y="88"/>
                    </a:lnTo>
                    <a:lnTo>
                      <a:pt x="169" y="91"/>
                    </a:lnTo>
                    <a:lnTo>
                      <a:pt x="168" y="93"/>
                    </a:lnTo>
                    <a:lnTo>
                      <a:pt x="165" y="96"/>
                    </a:lnTo>
                    <a:lnTo>
                      <a:pt x="164" y="97"/>
                    </a:lnTo>
                    <a:lnTo>
                      <a:pt x="161" y="100"/>
                    </a:lnTo>
                    <a:lnTo>
                      <a:pt x="160" y="103"/>
                    </a:lnTo>
                    <a:lnTo>
                      <a:pt x="157" y="106"/>
                    </a:lnTo>
                    <a:lnTo>
                      <a:pt x="156" y="108"/>
                    </a:lnTo>
                    <a:lnTo>
                      <a:pt x="153" y="111"/>
                    </a:lnTo>
                    <a:lnTo>
                      <a:pt x="152" y="114"/>
                    </a:lnTo>
                    <a:lnTo>
                      <a:pt x="149" y="117"/>
                    </a:lnTo>
                    <a:lnTo>
                      <a:pt x="147" y="119"/>
                    </a:lnTo>
                    <a:lnTo>
                      <a:pt x="145" y="122"/>
                    </a:lnTo>
                    <a:lnTo>
                      <a:pt x="143" y="125"/>
                    </a:lnTo>
                    <a:lnTo>
                      <a:pt x="141" y="126"/>
                    </a:lnTo>
                    <a:lnTo>
                      <a:pt x="139" y="129"/>
                    </a:lnTo>
                    <a:lnTo>
                      <a:pt x="136" y="132"/>
                    </a:lnTo>
                    <a:lnTo>
                      <a:pt x="135" y="135"/>
                    </a:lnTo>
                    <a:lnTo>
                      <a:pt x="132" y="137"/>
                    </a:lnTo>
                    <a:lnTo>
                      <a:pt x="131" y="140"/>
                    </a:lnTo>
                    <a:lnTo>
                      <a:pt x="128" y="141"/>
                    </a:lnTo>
                    <a:lnTo>
                      <a:pt x="125" y="144"/>
                    </a:lnTo>
                    <a:lnTo>
                      <a:pt x="124" y="147"/>
                    </a:lnTo>
                    <a:lnTo>
                      <a:pt x="121" y="150"/>
                    </a:lnTo>
                    <a:lnTo>
                      <a:pt x="120" y="152"/>
                    </a:lnTo>
                    <a:lnTo>
                      <a:pt x="117" y="155"/>
                    </a:lnTo>
                    <a:lnTo>
                      <a:pt x="114" y="156"/>
                    </a:lnTo>
                    <a:lnTo>
                      <a:pt x="113" y="159"/>
                    </a:lnTo>
                    <a:lnTo>
                      <a:pt x="110" y="162"/>
                    </a:lnTo>
                    <a:lnTo>
                      <a:pt x="108" y="165"/>
                    </a:lnTo>
                    <a:lnTo>
                      <a:pt x="106" y="166"/>
                    </a:lnTo>
                    <a:lnTo>
                      <a:pt x="103" y="169"/>
                    </a:lnTo>
                    <a:lnTo>
                      <a:pt x="101" y="172"/>
                    </a:lnTo>
                    <a:lnTo>
                      <a:pt x="99" y="174"/>
                    </a:lnTo>
                    <a:lnTo>
                      <a:pt x="97" y="176"/>
                    </a:lnTo>
                    <a:lnTo>
                      <a:pt x="94" y="178"/>
                    </a:lnTo>
                    <a:lnTo>
                      <a:pt x="92" y="181"/>
                    </a:lnTo>
                    <a:lnTo>
                      <a:pt x="90" y="183"/>
                    </a:lnTo>
                    <a:lnTo>
                      <a:pt x="87" y="185"/>
                    </a:lnTo>
                    <a:lnTo>
                      <a:pt x="84" y="188"/>
                    </a:lnTo>
                    <a:lnTo>
                      <a:pt x="83" y="189"/>
                    </a:lnTo>
                    <a:lnTo>
                      <a:pt x="80" y="192"/>
                    </a:lnTo>
                    <a:lnTo>
                      <a:pt x="77" y="195"/>
                    </a:lnTo>
                    <a:lnTo>
                      <a:pt x="75" y="196"/>
                    </a:lnTo>
                    <a:lnTo>
                      <a:pt x="73" y="199"/>
                    </a:lnTo>
                    <a:lnTo>
                      <a:pt x="71" y="202"/>
                    </a:lnTo>
                    <a:lnTo>
                      <a:pt x="68" y="203"/>
                    </a:lnTo>
                    <a:lnTo>
                      <a:pt x="65" y="206"/>
                    </a:lnTo>
                    <a:lnTo>
                      <a:pt x="62" y="209"/>
                    </a:lnTo>
                    <a:lnTo>
                      <a:pt x="61" y="210"/>
                    </a:lnTo>
                    <a:lnTo>
                      <a:pt x="58" y="213"/>
                    </a:lnTo>
                    <a:lnTo>
                      <a:pt x="55" y="214"/>
                    </a:lnTo>
                    <a:lnTo>
                      <a:pt x="53" y="217"/>
                    </a:lnTo>
                    <a:lnTo>
                      <a:pt x="50" y="218"/>
                    </a:lnTo>
                    <a:lnTo>
                      <a:pt x="47" y="221"/>
                    </a:lnTo>
                    <a:lnTo>
                      <a:pt x="46" y="224"/>
                    </a:lnTo>
                    <a:lnTo>
                      <a:pt x="43" y="225"/>
                    </a:lnTo>
                    <a:lnTo>
                      <a:pt x="40" y="228"/>
                    </a:lnTo>
                    <a:lnTo>
                      <a:pt x="38" y="229"/>
                    </a:lnTo>
                    <a:lnTo>
                      <a:pt x="35" y="232"/>
                    </a:lnTo>
                    <a:lnTo>
                      <a:pt x="32" y="233"/>
                    </a:lnTo>
                    <a:lnTo>
                      <a:pt x="29" y="236"/>
                    </a:lnTo>
                    <a:lnTo>
                      <a:pt x="27" y="238"/>
                    </a:lnTo>
                    <a:lnTo>
                      <a:pt x="25" y="240"/>
                    </a:lnTo>
                    <a:lnTo>
                      <a:pt x="22" y="242"/>
                    </a:lnTo>
                    <a:lnTo>
                      <a:pt x="20" y="244"/>
                    </a:lnTo>
                    <a:lnTo>
                      <a:pt x="17" y="246"/>
                    </a:lnTo>
                    <a:lnTo>
                      <a:pt x="14" y="247"/>
                    </a:lnTo>
                    <a:lnTo>
                      <a:pt x="11" y="250"/>
                    </a:lnTo>
                    <a:lnTo>
                      <a:pt x="9" y="251"/>
                    </a:lnTo>
                    <a:lnTo>
                      <a:pt x="6" y="254"/>
                    </a:lnTo>
                    <a:lnTo>
                      <a:pt x="3" y="255"/>
                    </a:lnTo>
                    <a:lnTo>
                      <a:pt x="0" y="258"/>
                    </a:lnTo>
                  </a:path>
                </a:pathLst>
              </a:custGeom>
              <a:noFill/>
              <a:ln w="9525" cap="sq">
                <a:solidFill>
                  <a:srgbClr val="00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6" name="Line 289"/>
              <p:cNvSpPr>
                <a:spLocks noChangeShapeType="1"/>
              </p:cNvSpPr>
              <p:nvPr/>
            </p:nvSpPr>
            <p:spPr bwMode="auto">
              <a:xfrm>
                <a:off x="6978650" y="3811588"/>
                <a:ext cx="101600" cy="50800"/>
              </a:xfrm>
              <a:prstGeom prst="line">
                <a:avLst/>
              </a:prstGeom>
              <a:noFill/>
              <a:ln w="9525" cap="sq">
                <a:solidFill>
                  <a:schemeClr val="tx1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7" name="Rectangle 290"/>
              <p:cNvSpPr>
                <a:spLocks noChangeArrowheads="1"/>
              </p:cNvSpPr>
              <p:nvPr/>
            </p:nvSpPr>
            <p:spPr bwMode="auto">
              <a:xfrm rot="17460000">
                <a:off x="4624388" y="6072188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005183644</a:t>
                </a:r>
              </a:p>
            </p:txBody>
          </p:sp>
          <p:sp>
            <p:nvSpPr>
              <p:cNvPr id="668" name="Line 291"/>
              <p:cNvSpPr>
                <a:spLocks noChangeShapeType="1"/>
              </p:cNvSpPr>
              <p:nvPr/>
            </p:nvSpPr>
            <p:spPr bwMode="auto">
              <a:xfrm flipH="1">
                <a:off x="5105400" y="5549900"/>
                <a:ext cx="87313" cy="219075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69" name="Rectangle 292"/>
              <p:cNvSpPr>
                <a:spLocks noChangeArrowheads="1"/>
              </p:cNvSpPr>
              <p:nvPr/>
            </p:nvSpPr>
            <p:spPr bwMode="auto">
              <a:xfrm rot="17700000">
                <a:off x="4433888" y="598646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005183645</a:t>
                </a:r>
              </a:p>
            </p:txBody>
          </p:sp>
          <p:sp>
            <p:nvSpPr>
              <p:cNvPr id="670" name="Line 293"/>
              <p:cNvSpPr>
                <a:spLocks noChangeShapeType="1"/>
              </p:cNvSpPr>
              <p:nvPr/>
            </p:nvSpPr>
            <p:spPr bwMode="auto">
              <a:xfrm flipH="1">
                <a:off x="4940300" y="5592763"/>
                <a:ext cx="47625" cy="103188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1" name="Rectangle 294"/>
              <p:cNvSpPr>
                <a:spLocks noChangeArrowheads="1"/>
              </p:cNvSpPr>
              <p:nvPr/>
            </p:nvSpPr>
            <p:spPr bwMode="auto">
              <a:xfrm rot="17940000">
                <a:off x="4246563" y="5888038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005183646</a:t>
                </a:r>
              </a:p>
            </p:txBody>
          </p:sp>
          <p:sp>
            <p:nvSpPr>
              <p:cNvPr id="672" name="Line 295"/>
              <p:cNvSpPr>
                <a:spLocks noChangeShapeType="1"/>
              </p:cNvSpPr>
              <p:nvPr/>
            </p:nvSpPr>
            <p:spPr bwMode="auto">
              <a:xfrm flipH="1">
                <a:off x="4778375" y="5514975"/>
                <a:ext cx="57150" cy="96838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3" name="Freeform 296"/>
              <p:cNvSpPr>
                <a:spLocks/>
              </p:cNvSpPr>
              <p:nvPr/>
            </p:nvSpPr>
            <p:spPr bwMode="auto">
              <a:xfrm>
                <a:off x="4913313" y="5551488"/>
                <a:ext cx="77788" cy="39688"/>
              </a:xfrm>
              <a:custGeom>
                <a:avLst/>
                <a:gdLst>
                  <a:gd name="T0" fmla="*/ 0 w 49"/>
                  <a:gd name="T1" fmla="*/ 0 h 25"/>
                  <a:gd name="T2" fmla="*/ 3 w 49"/>
                  <a:gd name="T3" fmla="*/ 1 h 25"/>
                  <a:gd name="T4" fmla="*/ 6 w 49"/>
                  <a:gd name="T5" fmla="*/ 3 h 25"/>
                  <a:gd name="T6" fmla="*/ 9 w 49"/>
                  <a:gd name="T7" fmla="*/ 4 h 25"/>
                  <a:gd name="T8" fmla="*/ 11 w 49"/>
                  <a:gd name="T9" fmla="*/ 5 h 25"/>
                  <a:gd name="T10" fmla="*/ 14 w 49"/>
                  <a:gd name="T11" fmla="*/ 7 h 25"/>
                  <a:gd name="T12" fmla="*/ 17 w 49"/>
                  <a:gd name="T13" fmla="*/ 8 h 25"/>
                  <a:gd name="T14" fmla="*/ 20 w 49"/>
                  <a:gd name="T15" fmla="*/ 10 h 25"/>
                  <a:gd name="T16" fmla="*/ 22 w 49"/>
                  <a:gd name="T17" fmla="*/ 11 h 25"/>
                  <a:gd name="T18" fmla="*/ 25 w 49"/>
                  <a:gd name="T19" fmla="*/ 12 h 25"/>
                  <a:gd name="T20" fmla="*/ 29 w 49"/>
                  <a:gd name="T21" fmla="*/ 15 h 25"/>
                  <a:gd name="T22" fmla="*/ 32 w 49"/>
                  <a:gd name="T23" fmla="*/ 16 h 25"/>
                  <a:gd name="T24" fmla="*/ 35 w 49"/>
                  <a:gd name="T25" fmla="*/ 18 h 25"/>
                  <a:gd name="T26" fmla="*/ 38 w 49"/>
                  <a:gd name="T27" fmla="*/ 19 h 25"/>
                  <a:gd name="T28" fmla="*/ 40 w 49"/>
                  <a:gd name="T29" fmla="*/ 21 h 25"/>
                  <a:gd name="T30" fmla="*/ 43 w 49"/>
                  <a:gd name="T31" fmla="*/ 22 h 25"/>
                  <a:gd name="T32" fmla="*/ 46 w 49"/>
                  <a:gd name="T33" fmla="*/ 23 h 25"/>
                  <a:gd name="T34" fmla="*/ 49 w 49"/>
                  <a:gd name="T35" fmla="*/ 25 h 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9" h="25">
                    <a:moveTo>
                      <a:pt x="0" y="0"/>
                    </a:moveTo>
                    <a:lnTo>
                      <a:pt x="3" y="1"/>
                    </a:lnTo>
                    <a:lnTo>
                      <a:pt x="6" y="3"/>
                    </a:lnTo>
                    <a:lnTo>
                      <a:pt x="9" y="4"/>
                    </a:lnTo>
                    <a:lnTo>
                      <a:pt x="11" y="5"/>
                    </a:lnTo>
                    <a:lnTo>
                      <a:pt x="14" y="7"/>
                    </a:lnTo>
                    <a:lnTo>
                      <a:pt x="17" y="8"/>
                    </a:lnTo>
                    <a:lnTo>
                      <a:pt x="20" y="10"/>
                    </a:lnTo>
                    <a:lnTo>
                      <a:pt x="22" y="11"/>
                    </a:lnTo>
                    <a:lnTo>
                      <a:pt x="25" y="12"/>
                    </a:lnTo>
                    <a:lnTo>
                      <a:pt x="29" y="15"/>
                    </a:lnTo>
                    <a:lnTo>
                      <a:pt x="32" y="16"/>
                    </a:lnTo>
                    <a:lnTo>
                      <a:pt x="35" y="18"/>
                    </a:lnTo>
                    <a:lnTo>
                      <a:pt x="38" y="19"/>
                    </a:lnTo>
                    <a:lnTo>
                      <a:pt x="40" y="21"/>
                    </a:lnTo>
                    <a:lnTo>
                      <a:pt x="43" y="22"/>
                    </a:lnTo>
                    <a:lnTo>
                      <a:pt x="46" y="23"/>
                    </a:lnTo>
                    <a:lnTo>
                      <a:pt x="49" y="25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4" name="Freeform 297"/>
              <p:cNvSpPr>
                <a:spLocks/>
              </p:cNvSpPr>
              <p:nvPr/>
            </p:nvSpPr>
            <p:spPr bwMode="auto">
              <a:xfrm>
                <a:off x="4837113" y="5510213"/>
                <a:ext cx="76200" cy="41275"/>
              </a:xfrm>
              <a:custGeom>
                <a:avLst/>
                <a:gdLst>
                  <a:gd name="T0" fmla="*/ 48 w 48"/>
                  <a:gd name="T1" fmla="*/ 26 h 26"/>
                  <a:gd name="T2" fmla="*/ 46 w 48"/>
                  <a:gd name="T3" fmla="*/ 25 h 26"/>
                  <a:gd name="T4" fmla="*/ 42 w 48"/>
                  <a:gd name="T5" fmla="*/ 23 h 26"/>
                  <a:gd name="T6" fmla="*/ 39 w 48"/>
                  <a:gd name="T7" fmla="*/ 21 h 26"/>
                  <a:gd name="T8" fmla="*/ 36 w 48"/>
                  <a:gd name="T9" fmla="*/ 19 h 26"/>
                  <a:gd name="T10" fmla="*/ 32 w 48"/>
                  <a:gd name="T11" fmla="*/ 18 h 26"/>
                  <a:gd name="T12" fmla="*/ 29 w 48"/>
                  <a:gd name="T13" fmla="*/ 16 h 26"/>
                  <a:gd name="T14" fmla="*/ 26 w 48"/>
                  <a:gd name="T15" fmla="*/ 14 h 26"/>
                  <a:gd name="T16" fmla="*/ 22 w 48"/>
                  <a:gd name="T17" fmla="*/ 12 h 26"/>
                  <a:gd name="T18" fmla="*/ 20 w 48"/>
                  <a:gd name="T19" fmla="*/ 11 h 26"/>
                  <a:gd name="T20" fmla="*/ 17 w 48"/>
                  <a:gd name="T21" fmla="*/ 10 h 26"/>
                  <a:gd name="T22" fmla="*/ 13 w 48"/>
                  <a:gd name="T23" fmla="*/ 7 h 26"/>
                  <a:gd name="T24" fmla="*/ 10 w 48"/>
                  <a:gd name="T25" fmla="*/ 5 h 26"/>
                  <a:gd name="T26" fmla="*/ 7 w 48"/>
                  <a:gd name="T27" fmla="*/ 4 h 26"/>
                  <a:gd name="T28" fmla="*/ 3 w 48"/>
                  <a:gd name="T29" fmla="*/ 1 h 26"/>
                  <a:gd name="T30" fmla="*/ 0 w 48"/>
                  <a:gd name="T31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8" h="26">
                    <a:moveTo>
                      <a:pt x="48" y="26"/>
                    </a:moveTo>
                    <a:lnTo>
                      <a:pt x="46" y="25"/>
                    </a:lnTo>
                    <a:lnTo>
                      <a:pt x="42" y="23"/>
                    </a:lnTo>
                    <a:lnTo>
                      <a:pt x="39" y="21"/>
                    </a:lnTo>
                    <a:lnTo>
                      <a:pt x="36" y="19"/>
                    </a:lnTo>
                    <a:lnTo>
                      <a:pt x="32" y="18"/>
                    </a:lnTo>
                    <a:lnTo>
                      <a:pt x="29" y="16"/>
                    </a:lnTo>
                    <a:lnTo>
                      <a:pt x="26" y="14"/>
                    </a:lnTo>
                    <a:lnTo>
                      <a:pt x="22" y="12"/>
                    </a:lnTo>
                    <a:lnTo>
                      <a:pt x="20" y="11"/>
                    </a:lnTo>
                    <a:lnTo>
                      <a:pt x="17" y="10"/>
                    </a:lnTo>
                    <a:lnTo>
                      <a:pt x="13" y="7"/>
                    </a:lnTo>
                    <a:lnTo>
                      <a:pt x="10" y="5"/>
                    </a:lnTo>
                    <a:lnTo>
                      <a:pt x="7" y="4"/>
                    </a:ln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5" name="Line 299"/>
              <p:cNvSpPr>
                <a:spLocks noChangeShapeType="1"/>
              </p:cNvSpPr>
              <p:nvPr/>
            </p:nvSpPr>
            <p:spPr bwMode="auto">
              <a:xfrm flipH="1">
                <a:off x="4916488" y="5446713"/>
                <a:ext cx="52388" cy="100013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6" name="Freeform 300"/>
              <p:cNvSpPr>
                <a:spLocks/>
              </p:cNvSpPr>
              <p:nvPr/>
            </p:nvSpPr>
            <p:spPr bwMode="auto">
              <a:xfrm>
                <a:off x="5080000" y="5497513"/>
                <a:ext cx="112713" cy="47625"/>
              </a:xfrm>
              <a:custGeom>
                <a:avLst/>
                <a:gdLst>
                  <a:gd name="T0" fmla="*/ 0 w 71"/>
                  <a:gd name="T1" fmla="*/ 0 h 30"/>
                  <a:gd name="T2" fmla="*/ 3 w 71"/>
                  <a:gd name="T3" fmla="*/ 1 h 30"/>
                  <a:gd name="T4" fmla="*/ 5 w 71"/>
                  <a:gd name="T5" fmla="*/ 1 h 30"/>
                  <a:gd name="T6" fmla="*/ 7 w 71"/>
                  <a:gd name="T7" fmla="*/ 2 h 30"/>
                  <a:gd name="T8" fmla="*/ 10 w 71"/>
                  <a:gd name="T9" fmla="*/ 4 h 30"/>
                  <a:gd name="T10" fmla="*/ 12 w 71"/>
                  <a:gd name="T11" fmla="*/ 5 h 30"/>
                  <a:gd name="T12" fmla="*/ 14 w 71"/>
                  <a:gd name="T13" fmla="*/ 5 h 30"/>
                  <a:gd name="T14" fmla="*/ 16 w 71"/>
                  <a:gd name="T15" fmla="*/ 7 h 30"/>
                  <a:gd name="T16" fmla="*/ 19 w 71"/>
                  <a:gd name="T17" fmla="*/ 8 h 30"/>
                  <a:gd name="T18" fmla="*/ 20 w 71"/>
                  <a:gd name="T19" fmla="*/ 9 h 30"/>
                  <a:gd name="T20" fmla="*/ 23 w 71"/>
                  <a:gd name="T21" fmla="*/ 9 h 30"/>
                  <a:gd name="T22" fmla="*/ 26 w 71"/>
                  <a:gd name="T23" fmla="*/ 11 h 30"/>
                  <a:gd name="T24" fmla="*/ 27 w 71"/>
                  <a:gd name="T25" fmla="*/ 12 h 30"/>
                  <a:gd name="T26" fmla="*/ 30 w 71"/>
                  <a:gd name="T27" fmla="*/ 12 h 30"/>
                  <a:gd name="T28" fmla="*/ 33 w 71"/>
                  <a:gd name="T29" fmla="*/ 13 h 30"/>
                  <a:gd name="T30" fmla="*/ 34 w 71"/>
                  <a:gd name="T31" fmla="*/ 15 h 30"/>
                  <a:gd name="T32" fmla="*/ 37 w 71"/>
                  <a:gd name="T33" fmla="*/ 16 h 30"/>
                  <a:gd name="T34" fmla="*/ 40 w 71"/>
                  <a:gd name="T35" fmla="*/ 16 h 30"/>
                  <a:gd name="T36" fmla="*/ 41 w 71"/>
                  <a:gd name="T37" fmla="*/ 18 h 30"/>
                  <a:gd name="T38" fmla="*/ 44 w 71"/>
                  <a:gd name="T39" fmla="*/ 19 h 30"/>
                  <a:gd name="T40" fmla="*/ 47 w 71"/>
                  <a:gd name="T41" fmla="*/ 19 h 30"/>
                  <a:gd name="T42" fmla="*/ 48 w 71"/>
                  <a:gd name="T43" fmla="*/ 20 h 30"/>
                  <a:gd name="T44" fmla="*/ 51 w 71"/>
                  <a:gd name="T45" fmla="*/ 22 h 30"/>
                  <a:gd name="T46" fmla="*/ 53 w 71"/>
                  <a:gd name="T47" fmla="*/ 22 h 30"/>
                  <a:gd name="T48" fmla="*/ 55 w 71"/>
                  <a:gd name="T49" fmla="*/ 23 h 30"/>
                  <a:gd name="T50" fmla="*/ 58 w 71"/>
                  <a:gd name="T51" fmla="*/ 24 h 30"/>
                  <a:gd name="T52" fmla="*/ 60 w 71"/>
                  <a:gd name="T53" fmla="*/ 26 h 30"/>
                  <a:gd name="T54" fmla="*/ 62 w 71"/>
                  <a:gd name="T55" fmla="*/ 26 h 30"/>
                  <a:gd name="T56" fmla="*/ 64 w 71"/>
                  <a:gd name="T57" fmla="*/ 27 h 30"/>
                  <a:gd name="T58" fmla="*/ 67 w 71"/>
                  <a:gd name="T59" fmla="*/ 29 h 30"/>
                  <a:gd name="T60" fmla="*/ 69 w 71"/>
                  <a:gd name="T61" fmla="*/ 29 h 30"/>
                  <a:gd name="T62" fmla="*/ 71 w 71"/>
                  <a:gd name="T63" fmla="*/ 3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71" h="30">
                    <a:moveTo>
                      <a:pt x="0" y="0"/>
                    </a:moveTo>
                    <a:lnTo>
                      <a:pt x="3" y="1"/>
                    </a:lnTo>
                    <a:lnTo>
                      <a:pt x="5" y="1"/>
                    </a:lnTo>
                    <a:lnTo>
                      <a:pt x="7" y="2"/>
                    </a:lnTo>
                    <a:lnTo>
                      <a:pt x="10" y="4"/>
                    </a:lnTo>
                    <a:lnTo>
                      <a:pt x="12" y="5"/>
                    </a:lnTo>
                    <a:lnTo>
                      <a:pt x="14" y="5"/>
                    </a:lnTo>
                    <a:lnTo>
                      <a:pt x="16" y="7"/>
                    </a:lnTo>
                    <a:lnTo>
                      <a:pt x="19" y="8"/>
                    </a:lnTo>
                    <a:lnTo>
                      <a:pt x="20" y="9"/>
                    </a:lnTo>
                    <a:lnTo>
                      <a:pt x="23" y="9"/>
                    </a:lnTo>
                    <a:lnTo>
                      <a:pt x="26" y="11"/>
                    </a:lnTo>
                    <a:lnTo>
                      <a:pt x="27" y="12"/>
                    </a:lnTo>
                    <a:lnTo>
                      <a:pt x="30" y="12"/>
                    </a:lnTo>
                    <a:lnTo>
                      <a:pt x="33" y="13"/>
                    </a:lnTo>
                    <a:lnTo>
                      <a:pt x="34" y="15"/>
                    </a:lnTo>
                    <a:lnTo>
                      <a:pt x="37" y="16"/>
                    </a:lnTo>
                    <a:lnTo>
                      <a:pt x="40" y="16"/>
                    </a:lnTo>
                    <a:lnTo>
                      <a:pt x="41" y="18"/>
                    </a:lnTo>
                    <a:lnTo>
                      <a:pt x="44" y="19"/>
                    </a:lnTo>
                    <a:lnTo>
                      <a:pt x="47" y="19"/>
                    </a:lnTo>
                    <a:lnTo>
                      <a:pt x="48" y="20"/>
                    </a:lnTo>
                    <a:lnTo>
                      <a:pt x="51" y="22"/>
                    </a:lnTo>
                    <a:lnTo>
                      <a:pt x="53" y="22"/>
                    </a:lnTo>
                    <a:lnTo>
                      <a:pt x="55" y="23"/>
                    </a:lnTo>
                    <a:lnTo>
                      <a:pt x="58" y="24"/>
                    </a:lnTo>
                    <a:lnTo>
                      <a:pt x="60" y="26"/>
                    </a:lnTo>
                    <a:lnTo>
                      <a:pt x="62" y="26"/>
                    </a:lnTo>
                    <a:lnTo>
                      <a:pt x="64" y="27"/>
                    </a:lnTo>
                    <a:lnTo>
                      <a:pt x="67" y="29"/>
                    </a:lnTo>
                    <a:lnTo>
                      <a:pt x="69" y="29"/>
                    </a:lnTo>
                    <a:lnTo>
                      <a:pt x="71" y="3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7" name="Freeform 301"/>
              <p:cNvSpPr>
                <a:spLocks/>
              </p:cNvSpPr>
              <p:nvPr/>
            </p:nvSpPr>
            <p:spPr bwMode="auto">
              <a:xfrm>
                <a:off x="4970463" y="5441950"/>
                <a:ext cx="109538" cy="55563"/>
              </a:xfrm>
              <a:custGeom>
                <a:avLst/>
                <a:gdLst>
                  <a:gd name="T0" fmla="*/ 69 w 69"/>
                  <a:gd name="T1" fmla="*/ 35 h 35"/>
                  <a:gd name="T2" fmla="*/ 66 w 69"/>
                  <a:gd name="T3" fmla="*/ 33 h 35"/>
                  <a:gd name="T4" fmla="*/ 62 w 69"/>
                  <a:gd name="T5" fmla="*/ 31 h 35"/>
                  <a:gd name="T6" fmla="*/ 58 w 69"/>
                  <a:gd name="T7" fmla="*/ 29 h 35"/>
                  <a:gd name="T8" fmla="*/ 55 w 69"/>
                  <a:gd name="T9" fmla="*/ 28 h 35"/>
                  <a:gd name="T10" fmla="*/ 51 w 69"/>
                  <a:gd name="T11" fmla="*/ 26 h 35"/>
                  <a:gd name="T12" fmla="*/ 47 w 69"/>
                  <a:gd name="T13" fmla="*/ 24 h 35"/>
                  <a:gd name="T14" fmla="*/ 44 w 69"/>
                  <a:gd name="T15" fmla="*/ 22 h 35"/>
                  <a:gd name="T16" fmla="*/ 40 w 69"/>
                  <a:gd name="T17" fmla="*/ 21 h 35"/>
                  <a:gd name="T18" fmla="*/ 36 w 69"/>
                  <a:gd name="T19" fmla="*/ 18 h 35"/>
                  <a:gd name="T20" fmla="*/ 33 w 69"/>
                  <a:gd name="T21" fmla="*/ 17 h 35"/>
                  <a:gd name="T22" fmla="*/ 29 w 69"/>
                  <a:gd name="T23" fmla="*/ 15 h 35"/>
                  <a:gd name="T24" fmla="*/ 25 w 69"/>
                  <a:gd name="T25" fmla="*/ 14 h 35"/>
                  <a:gd name="T26" fmla="*/ 22 w 69"/>
                  <a:gd name="T27" fmla="*/ 11 h 35"/>
                  <a:gd name="T28" fmla="*/ 18 w 69"/>
                  <a:gd name="T29" fmla="*/ 10 h 35"/>
                  <a:gd name="T30" fmla="*/ 14 w 69"/>
                  <a:gd name="T31" fmla="*/ 9 h 35"/>
                  <a:gd name="T32" fmla="*/ 11 w 69"/>
                  <a:gd name="T33" fmla="*/ 6 h 35"/>
                  <a:gd name="T34" fmla="*/ 7 w 69"/>
                  <a:gd name="T35" fmla="*/ 4 h 35"/>
                  <a:gd name="T36" fmla="*/ 4 w 69"/>
                  <a:gd name="T37" fmla="*/ 2 h 35"/>
                  <a:gd name="T38" fmla="*/ 0 w 69"/>
                  <a:gd name="T39" fmla="*/ 0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69" h="35">
                    <a:moveTo>
                      <a:pt x="69" y="35"/>
                    </a:moveTo>
                    <a:lnTo>
                      <a:pt x="66" y="33"/>
                    </a:lnTo>
                    <a:lnTo>
                      <a:pt x="62" y="31"/>
                    </a:lnTo>
                    <a:lnTo>
                      <a:pt x="58" y="29"/>
                    </a:lnTo>
                    <a:lnTo>
                      <a:pt x="55" y="28"/>
                    </a:lnTo>
                    <a:lnTo>
                      <a:pt x="51" y="26"/>
                    </a:lnTo>
                    <a:lnTo>
                      <a:pt x="47" y="24"/>
                    </a:lnTo>
                    <a:lnTo>
                      <a:pt x="44" y="22"/>
                    </a:lnTo>
                    <a:lnTo>
                      <a:pt x="40" y="21"/>
                    </a:lnTo>
                    <a:lnTo>
                      <a:pt x="36" y="18"/>
                    </a:lnTo>
                    <a:lnTo>
                      <a:pt x="33" y="17"/>
                    </a:lnTo>
                    <a:lnTo>
                      <a:pt x="29" y="15"/>
                    </a:lnTo>
                    <a:lnTo>
                      <a:pt x="25" y="14"/>
                    </a:lnTo>
                    <a:lnTo>
                      <a:pt x="22" y="11"/>
                    </a:lnTo>
                    <a:lnTo>
                      <a:pt x="18" y="10"/>
                    </a:lnTo>
                    <a:lnTo>
                      <a:pt x="14" y="9"/>
                    </a:lnTo>
                    <a:lnTo>
                      <a:pt x="11" y="6"/>
                    </a:lnTo>
                    <a:lnTo>
                      <a:pt x="7" y="4"/>
                    </a:lnTo>
                    <a:lnTo>
                      <a:pt x="4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8" name="Line 303"/>
              <p:cNvSpPr>
                <a:spLocks noChangeShapeType="1"/>
              </p:cNvSpPr>
              <p:nvPr/>
            </p:nvSpPr>
            <p:spPr bwMode="auto">
              <a:xfrm flipH="1">
                <a:off x="5081588" y="4273550"/>
                <a:ext cx="558800" cy="1219200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79" name="Freeform 304"/>
              <p:cNvSpPr>
                <a:spLocks/>
              </p:cNvSpPr>
              <p:nvPr/>
            </p:nvSpPr>
            <p:spPr bwMode="auto">
              <a:xfrm>
                <a:off x="6400800" y="3808413"/>
                <a:ext cx="574675" cy="496888"/>
              </a:xfrm>
              <a:custGeom>
                <a:avLst/>
                <a:gdLst>
                  <a:gd name="T0" fmla="*/ 6 w 362"/>
                  <a:gd name="T1" fmla="*/ 311 h 313"/>
                  <a:gd name="T2" fmla="*/ 18 w 362"/>
                  <a:gd name="T3" fmla="*/ 307 h 313"/>
                  <a:gd name="T4" fmla="*/ 29 w 362"/>
                  <a:gd name="T5" fmla="*/ 302 h 313"/>
                  <a:gd name="T6" fmla="*/ 42 w 362"/>
                  <a:gd name="T7" fmla="*/ 297 h 313"/>
                  <a:gd name="T8" fmla="*/ 53 w 362"/>
                  <a:gd name="T9" fmla="*/ 293 h 313"/>
                  <a:gd name="T10" fmla="*/ 65 w 362"/>
                  <a:gd name="T11" fmla="*/ 287 h 313"/>
                  <a:gd name="T12" fmla="*/ 76 w 362"/>
                  <a:gd name="T13" fmla="*/ 282 h 313"/>
                  <a:gd name="T14" fmla="*/ 87 w 362"/>
                  <a:gd name="T15" fmla="*/ 276 h 313"/>
                  <a:gd name="T16" fmla="*/ 98 w 362"/>
                  <a:gd name="T17" fmla="*/ 271 h 313"/>
                  <a:gd name="T18" fmla="*/ 109 w 362"/>
                  <a:gd name="T19" fmla="*/ 264 h 313"/>
                  <a:gd name="T20" fmla="*/ 120 w 362"/>
                  <a:gd name="T21" fmla="*/ 258 h 313"/>
                  <a:gd name="T22" fmla="*/ 131 w 362"/>
                  <a:gd name="T23" fmla="*/ 252 h 313"/>
                  <a:gd name="T24" fmla="*/ 142 w 362"/>
                  <a:gd name="T25" fmla="*/ 245 h 313"/>
                  <a:gd name="T26" fmla="*/ 152 w 362"/>
                  <a:gd name="T27" fmla="*/ 238 h 313"/>
                  <a:gd name="T28" fmla="*/ 162 w 362"/>
                  <a:gd name="T29" fmla="*/ 231 h 313"/>
                  <a:gd name="T30" fmla="*/ 172 w 362"/>
                  <a:gd name="T31" fmla="*/ 223 h 313"/>
                  <a:gd name="T32" fmla="*/ 182 w 362"/>
                  <a:gd name="T33" fmla="*/ 216 h 313"/>
                  <a:gd name="T34" fmla="*/ 193 w 362"/>
                  <a:gd name="T35" fmla="*/ 208 h 313"/>
                  <a:gd name="T36" fmla="*/ 202 w 362"/>
                  <a:gd name="T37" fmla="*/ 199 h 313"/>
                  <a:gd name="T38" fmla="*/ 212 w 362"/>
                  <a:gd name="T39" fmla="*/ 191 h 313"/>
                  <a:gd name="T40" fmla="*/ 222 w 362"/>
                  <a:gd name="T41" fmla="*/ 183 h 313"/>
                  <a:gd name="T42" fmla="*/ 230 w 362"/>
                  <a:gd name="T43" fmla="*/ 175 h 313"/>
                  <a:gd name="T44" fmla="*/ 239 w 362"/>
                  <a:gd name="T45" fmla="*/ 166 h 313"/>
                  <a:gd name="T46" fmla="*/ 248 w 362"/>
                  <a:gd name="T47" fmla="*/ 157 h 313"/>
                  <a:gd name="T48" fmla="*/ 257 w 362"/>
                  <a:gd name="T49" fmla="*/ 149 h 313"/>
                  <a:gd name="T50" fmla="*/ 266 w 362"/>
                  <a:gd name="T51" fmla="*/ 139 h 313"/>
                  <a:gd name="T52" fmla="*/ 274 w 362"/>
                  <a:gd name="T53" fmla="*/ 129 h 313"/>
                  <a:gd name="T54" fmla="*/ 282 w 362"/>
                  <a:gd name="T55" fmla="*/ 120 h 313"/>
                  <a:gd name="T56" fmla="*/ 290 w 362"/>
                  <a:gd name="T57" fmla="*/ 110 h 313"/>
                  <a:gd name="T58" fmla="*/ 298 w 362"/>
                  <a:gd name="T59" fmla="*/ 100 h 313"/>
                  <a:gd name="T60" fmla="*/ 305 w 362"/>
                  <a:gd name="T61" fmla="*/ 91 h 313"/>
                  <a:gd name="T62" fmla="*/ 314 w 362"/>
                  <a:gd name="T63" fmla="*/ 80 h 313"/>
                  <a:gd name="T64" fmla="*/ 320 w 362"/>
                  <a:gd name="T65" fmla="*/ 70 h 313"/>
                  <a:gd name="T66" fmla="*/ 327 w 362"/>
                  <a:gd name="T67" fmla="*/ 59 h 313"/>
                  <a:gd name="T68" fmla="*/ 334 w 362"/>
                  <a:gd name="T69" fmla="*/ 50 h 313"/>
                  <a:gd name="T70" fmla="*/ 341 w 362"/>
                  <a:gd name="T71" fmla="*/ 39 h 313"/>
                  <a:gd name="T72" fmla="*/ 347 w 362"/>
                  <a:gd name="T73" fmla="*/ 28 h 313"/>
                  <a:gd name="T74" fmla="*/ 353 w 362"/>
                  <a:gd name="T75" fmla="*/ 17 h 313"/>
                  <a:gd name="T76" fmla="*/ 359 w 362"/>
                  <a:gd name="T77" fmla="*/ 6 h 3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</a:cxnLst>
                <a:rect l="0" t="0" r="r" b="b"/>
                <a:pathLst>
                  <a:path w="362" h="313">
                    <a:moveTo>
                      <a:pt x="0" y="313"/>
                    </a:moveTo>
                    <a:lnTo>
                      <a:pt x="6" y="311"/>
                    </a:lnTo>
                    <a:lnTo>
                      <a:pt x="13" y="309"/>
                    </a:lnTo>
                    <a:lnTo>
                      <a:pt x="18" y="307"/>
                    </a:lnTo>
                    <a:lnTo>
                      <a:pt x="24" y="305"/>
                    </a:lnTo>
                    <a:lnTo>
                      <a:pt x="29" y="302"/>
                    </a:lnTo>
                    <a:lnTo>
                      <a:pt x="36" y="300"/>
                    </a:lnTo>
                    <a:lnTo>
                      <a:pt x="42" y="297"/>
                    </a:lnTo>
                    <a:lnTo>
                      <a:pt x="47" y="296"/>
                    </a:lnTo>
                    <a:lnTo>
                      <a:pt x="53" y="293"/>
                    </a:lnTo>
                    <a:lnTo>
                      <a:pt x="58" y="290"/>
                    </a:lnTo>
                    <a:lnTo>
                      <a:pt x="65" y="287"/>
                    </a:lnTo>
                    <a:lnTo>
                      <a:pt x="70" y="285"/>
                    </a:lnTo>
                    <a:lnTo>
                      <a:pt x="76" y="282"/>
                    </a:lnTo>
                    <a:lnTo>
                      <a:pt x="81" y="279"/>
                    </a:lnTo>
                    <a:lnTo>
                      <a:pt x="87" y="276"/>
                    </a:lnTo>
                    <a:lnTo>
                      <a:pt x="92" y="274"/>
                    </a:lnTo>
                    <a:lnTo>
                      <a:pt x="98" y="271"/>
                    </a:lnTo>
                    <a:lnTo>
                      <a:pt x="103" y="267"/>
                    </a:lnTo>
                    <a:lnTo>
                      <a:pt x="109" y="264"/>
                    </a:lnTo>
                    <a:lnTo>
                      <a:pt x="114" y="261"/>
                    </a:lnTo>
                    <a:lnTo>
                      <a:pt x="120" y="258"/>
                    </a:lnTo>
                    <a:lnTo>
                      <a:pt x="125" y="254"/>
                    </a:lnTo>
                    <a:lnTo>
                      <a:pt x="131" y="252"/>
                    </a:lnTo>
                    <a:lnTo>
                      <a:pt x="136" y="247"/>
                    </a:lnTo>
                    <a:lnTo>
                      <a:pt x="142" y="245"/>
                    </a:lnTo>
                    <a:lnTo>
                      <a:pt x="146" y="241"/>
                    </a:lnTo>
                    <a:lnTo>
                      <a:pt x="152" y="238"/>
                    </a:lnTo>
                    <a:lnTo>
                      <a:pt x="157" y="234"/>
                    </a:lnTo>
                    <a:lnTo>
                      <a:pt x="162" y="231"/>
                    </a:lnTo>
                    <a:lnTo>
                      <a:pt x="167" y="227"/>
                    </a:lnTo>
                    <a:lnTo>
                      <a:pt x="172" y="223"/>
                    </a:lnTo>
                    <a:lnTo>
                      <a:pt x="178" y="219"/>
                    </a:lnTo>
                    <a:lnTo>
                      <a:pt x="182" y="216"/>
                    </a:lnTo>
                    <a:lnTo>
                      <a:pt x="187" y="212"/>
                    </a:lnTo>
                    <a:lnTo>
                      <a:pt x="193" y="208"/>
                    </a:lnTo>
                    <a:lnTo>
                      <a:pt x="197" y="203"/>
                    </a:lnTo>
                    <a:lnTo>
                      <a:pt x="202" y="199"/>
                    </a:lnTo>
                    <a:lnTo>
                      <a:pt x="206" y="195"/>
                    </a:lnTo>
                    <a:lnTo>
                      <a:pt x="212" y="191"/>
                    </a:lnTo>
                    <a:lnTo>
                      <a:pt x="216" y="187"/>
                    </a:lnTo>
                    <a:lnTo>
                      <a:pt x="222" y="183"/>
                    </a:lnTo>
                    <a:lnTo>
                      <a:pt x="226" y="179"/>
                    </a:lnTo>
                    <a:lnTo>
                      <a:pt x="230" y="175"/>
                    </a:lnTo>
                    <a:lnTo>
                      <a:pt x="235" y="171"/>
                    </a:lnTo>
                    <a:lnTo>
                      <a:pt x="239" y="166"/>
                    </a:lnTo>
                    <a:lnTo>
                      <a:pt x="244" y="162"/>
                    </a:lnTo>
                    <a:lnTo>
                      <a:pt x="248" y="157"/>
                    </a:lnTo>
                    <a:lnTo>
                      <a:pt x="253" y="153"/>
                    </a:lnTo>
                    <a:lnTo>
                      <a:pt x="257" y="149"/>
                    </a:lnTo>
                    <a:lnTo>
                      <a:pt x="261" y="143"/>
                    </a:lnTo>
                    <a:lnTo>
                      <a:pt x="266" y="139"/>
                    </a:lnTo>
                    <a:lnTo>
                      <a:pt x="270" y="135"/>
                    </a:lnTo>
                    <a:lnTo>
                      <a:pt x="274" y="129"/>
                    </a:lnTo>
                    <a:lnTo>
                      <a:pt x="278" y="125"/>
                    </a:lnTo>
                    <a:lnTo>
                      <a:pt x="282" y="120"/>
                    </a:lnTo>
                    <a:lnTo>
                      <a:pt x="286" y="116"/>
                    </a:lnTo>
                    <a:lnTo>
                      <a:pt x="290" y="110"/>
                    </a:lnTo>
                    <a:lnTo>
                      <a:pt x="294" y="106"/>
                    </a:lnTo>
                    <a:lnTo>
                      <a:pt x="298" y="100"/>
                    </a:lnTo>
                    <a:lnTo>
                      <a:pt x="301" y="95"/>
                    </a:lnTo>
                    <a:lnTo>
                      <a:pt x="305" y="91"/>
                    </a:lnTo>
                    <a:lnTo>
                      <a:pt x="309" y="85"/>
                    </a:lnTo>
                    <a:lnTo>
                      <a:pt x="314" y="80"/>
                    </a:lnTo>
                    <a:lnTo>
                      <a:pt x="316" y="76"/>
                    </a:lnTo>
                    <a:lnTo>
                      <a:pt x="320" y="70"/>
                    </a:lnTo>
                    <a:lnTo>
                      <a:pt x="323" y="65"/>
                    </a:lnTo>
                    <a:lnTo>
                      <a:pt x="327" y="59"/>
                    </a:lnTo>
                    <a:lnTo>
                      <a:pt x="330" y="55"/>
                    </a:lnTo>
                    <a:lnTo>
                      <a:pt x="334" y="50"/>
                    </a:lnTo>
                    <a:lnTo>
                      <a:pt x="337" y="44"/>
                    </a:lnTo>
                    <a:lnTo>
                      <a:pt x="341" y="39"/>
                    </a:lnTo>
                    <a:lnTo>
                      <a:pt x="344" y="33"/>
                    </a:lnTo>
                    <a:lnTo>
                      <a:pt x="347" y="28"/>
                    </a:lnTo>
                    <a:lnTo>
                      <a:pt x="351" y="22"/>
                    </a:lnTo>
                    <a:lnTo>
                      <a:pt x="353" y="17"/>
                    </a:lnTo>
                    <a:lnTo>
                      <a:pt x="356" y="11"/>
                    </a:lnTo>
                    <a:lnTo>
                      <a:pt x="359" y="6"/>
                    </a:lnTo>
                    <a:lnTo>
                      <a:pt x="362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0" name="Freeform 305"/>
              <p:cNvSpPr>
                <a:spLocks/>
              </p:cNvSpPr>
              <p:nvPr/>
            </p:nvSpPr>
            <p:spPr bwMode="auto">
              <a:xfrm>
                <a:off x="5641975" y="4268788"/>
                <a:ext cx="758825" cy="93663"/>
              </a:xfrm>
              <a:custGeom>
                <a:avLst/>
                <a:gdLst>
                  <a:gd name="T0" fmla="*/ 473 w 478"/>
                  <a:gd name="T1" fmla="*/ 25 h 59"/>
                  <a:gd name="T2" fmla="*/ 463 w 478"/>
                  <a:gd name="T3" fmla="*/ 29 h 59"/>
                  <a:gd name="T4" fmla="*/ 454 w 478"/>
                  <a:gd name="T5" fmla="*/ 32 h 59"/>
                  <a:gd name="T6" fmla="*/ 444 w 478"/>
                  <a:gd name="T7" fmla="*/ 34 h 59"/>
                  <a:gd name="T8" fmla="*/ 434 w 478"/>
                  <a:gd name="T9" fmla="*/ 37 h 59"/>
                  <a:gd name="T10" fmla="*/ 425 w 478"/>
                  <a:gd name="T11" fmla="*/ 39 h 59"/>
                  <a:gd name="T12" fmla="*/ 417 w 478"/>
                  <a:gd name="T13" fmla="*/ 41 h 59"/>
                  <a:gd name="T14" fmla="*/ 407 w 478"/>
                  <a:gd name="T15" fmla="*/ 44 h 59"/>
                  <a:gd name="T16" fmla="*/ 397 w 478"/>
                  <a:gd name="T17" fmla="*/ 45 h 59"/>
                  <a:gd name="T18" fmla="*/ 388 w 478"/>
                  <a:gd name="T19" fmla="*/ 48 h 59"/>
                  <a:gd name="T20" fmla="*/ 378 w 478"/>
                  <a:gd name="T21" fmla="*/ 50 h 59"/>
                  <a:gd name="T22" fmla="*/ 368 w 478"/>
                  <a:gd name="T23" fmla="*/ 51 h 59"/>
                  <a:gd name="T24" fmla="*/ 359 w 478"/>
                  <a:gd name="T25" fmla="*/ 52 h 59"/>
                  <a:gd name="T26" fmla="*/ 349 w 478"/>
                  <a:gd name="T27" fmla="*/ 54 h 59"/>
                  <a:gd name="T28" fmla="*/ 340 w 478"/>
                  <a:gd name="T29" fmla="*/ 55 h 59"/>
                  <a:gd name="T30" fmla="*/ 330 w 478"/>
                  <a:gd name="T31" fmla="*/ 55 h 59"/>
                  <a:gd name="T32" fmla="*/ 320 w 478"/>
                  <a:gd name="T33" fmla="*/ 56 h 59"/>
                  <a:gd name="T34" fmla="*/ 311 w 478"/>
                  <a:gd name="T35" fmla="*/ 58 h 59"/>
                  <a:gd name="T36" fmla="*/ 300 w 478"/>
                  <a:gd name="T37" fmla="*/ 58 h 59"/>
                  <a:gd name="T38" fmla="*/ 290 w 478"/>
                  <a:gd name="T39" fmla="*/ 58 h 59"/>
                  <a:gd name="T40" fmla="*/ 281 w 478"/>
                  <a:gd name="T41" fmla="*/ 59 h 59"/>
                  <a:gd name="T42" fmla="*/ 271 w 478"/>
                  <a:gd name="T43" fmla="*/ 59 h 59"/>
                  <a:gd name="T44" fmla="*/ 261 w 478"/>
                  <a:gd name="T45" fmla="*/ 59 h 59"/>
                  <a:gd name="T46" fmla="*/ 252 w 478"/>
                  <a:gd name="T47" fmla="*/ 58 h 59"/>
                  <a:gd name="T48" fmla="*/ 242 w 478"/>
                  <a:gd name="T49" fmla="*/ 58 h 59"/>
                  <a:gd name="T50" fmla="*/ 232 w 478"/>
                  <a:gd name="T51" fmla="*/ 58 h 59"/>
                  <a:gd name="T52" fmla="*/ 223 w 478"/>
                  <a:gd name="T53" fmla="*/ 56 h 59"/>
                  <a:gd name="T54" fmla="*/ 213 w 478"/>
                  <a:gd name="T55" fmla="*/ 56 h 59"/>
                  <a:gd name="T56" fmla="*/ 204 w 478"/>
                  <a:gd name="T57" fmla="*/ 55 h 59"/>
                  <a:gd name="T58" fmla="*/ 194 w 478"/>
                  <a:gd name="T59" fmla="*/ 54 h 59"/>
                  <a:gd name="T60" fmla="*/ 184 w 478"/>
                  <a:gd name="T61" fmla="*/ 54 h 59"/>
                  <a:gd name="T62" fmla="*/ 173 w 478"/>
                  <a:gd name="T63" fmla="*/ 52 h 59"/>
                  <a:gd name="T64" fmla="*/ 164 w 478"/>
                  <a:gd name="T65" fmla="*/ 51 h 59"/>
                  <a:gd name="T66" fmla="*/ 154 w 478"/>
                  <a:gd name="T67" fmla="*/ 48 h 59"/>
                  <a:gd name="T68" fmla="*/ 146 w 478"/>
                  <a:gd name="T69" fmla="*/ 47 h 59"/>
                  <a:gd name="T70" fmla="*/ 136 w 478"/>
                  <a:gd name="T71" fmla="*/ 45 h 59"/>
                  <a:gd name="T72" fmla="*/ 127 w 478"/>
                  <a:gd name="T73" fmla="*/ 43 h 59"/>
                  <a:gd name="T74" fmla="*/ 117 w 478"/>
                  <a:gd name="T75" fmla="*/ 40 h 59"/>
                  <a:gd name="T76" fmla="*/ 107 w 478"/>
                  <a:gd name="T77" fmla="*/ 39 h 59"/>
                  <a:gd name="T78" fmla="*/ 98 w 478"/>
                  <a:gd name="T79" fmla="*/ 36 h 59"/>
                  <a:gd name="T80" fmla="*/ 88 w 478"/>
                  <a:gd name="T81" fmla="*/ 33 h 59"/>
                  <a:gd name="T82" fmla="*/ 79 w 478"/>
                  <a:gd name="T83" fmla="*/ 30 h 59"/>
                  <a:gd name="T84" fmla="*/ 70 w 478"/>
                  <a:gd name="T85" fmla="*/ 28 h 59"/>
                  <a:gd name="T86" fmla="*/ 61 w 478"/>
                  <a:gd name="T87" fmla="*/ 25 h 59"/>
                  <a:gd name="T88" fmla="*/ 51 w 478"/>
                  <a:gd name="T89" fmla="*/ 21 h 59"/>
                  <a:gd name="T90" fmla="*/ 43 w 478"/>
                  <a:gd name="T91" fmla="*/ 18 h 59"/>
                  <a:gd name="T92" fmla="*/ 33 w 478"/>
                  <a:gd name="T93" fmla="*/ 14 h 59"/>
                  <a:gd name="T94" fmla="*/ 24 w 478"/>
                  <a:gd name="T95" fmla="*/ 11 h 59"/>
                  <a:gd name="T96" fmla="*/ 15 w 478"/>
                  <a:gd name="T97" fmla="*/ 7 h 59"/>
                  <a:gd name="T98" fmla="*/ 6 w 478"/>
                  <a:gd name="T99" fmla="*/ 3 h 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</a:cxnLst>
                <a:rect l="0" t="0" r="r" b="b"/>
                <a:pathLst>
                  <a:path w="478" h="59">
                    <a:moveTo>
                      <a:pt x="478" y="23"/>
                    </a:moveTo>
                    <a:lnTo>
                      <a:pt x="476" y="25"/>
                    </a:lnTo>
                    <a:lnTo>
                      <a:pt x="473" y="25"/>
                    </a:lnTo>
                    <a:lnTo>
                      <a:pt x="469" y="26"/>
                    </a:lnTo>
                    <a:lnTo>
                      <a:pt x="466" y="28"/>
                    </a:lnTo>
                    <a:lnTo>
                      <a:pt x="463" y="29"/>
                    </a:lnTo>
                    <a:lnTo>
                      <a:pt x="461" y="29"/>
                    </a:lnTo>
                    <a:lnTo>
                      <a:pt x="456" y="30"/>
                    </a:lnTo>
                    <a:lnTo>
                      <a:pt x="454" y="32"/>
                    </a:lnTo>
                    <a:lnTo>
                      <a:pt x="451" y="32"/>
                    </a:lnTo>
                    <a:lnTo>
                      <a:pt x="447" y="33"/>
                    </a:lnTo>
                    <a:lnTo>
                      <a:pt x="444" y="34"/>
                    </a:lnTo>
                    <a:lnTo>
                      <a:pt x="441" y="34"/>
                    </a:lnTo>
                    <a:lnTo>
                      <a:pt x="439" y="36"/>
                    </a:lnTo>
                    <a:lnTo>
                      <a:pt x="434" y="37"/>
                    </a:lnTo>
                    <a:lnTo>
                      <a:pt x="432" y="37"/>
                    </a:lnTo>
                    <a:lnTo>
                      <a:pt x="429" y="39"/>
                    </a:lnTo>
                    <a:lnTo>
                      <a:pt x="425" y="39"/>
                    </a:lnTo>
                    <a:lnTo>
                      <a:pt x="422" y="40"/>
                    </a:lnTo>
                    <a:lnTo>
                      <a:pt x="419" y="41"/>
                    </a:lnTo>
                    <a:lnTo>
                      <a:pt x="417" y="41"/>
                    </a:lnTo>
                    <a:lnTo>
                      <a:pt x="412" y="43"/>
                    </a:lnTo>
                    <a:lnTo>
                      <a:pt x="410" y="43"/>
                    </a:lnTo>
                    <a:lnTo>
                      <a:pt x="407" y="44"/>
                    </a:lnTo>
                    <a:lnTo>
                      <a:pt x="403" y="44"/>
                    </a:lnTo>
                    <a:lnTo>
                      <a:pt x="400" y="45"/>
                    </a:lnTo>
                    <a:lnTo>
                      <a:pt x="397" y="45"/>
                    </a:lnTo>
                    <a:lnTo>
                      <a:pt x="393" y="47"/>
                    </a:lnTo>
                    <a:lnTo>
                      <a:pt x="390" y="47"/>
                    </a:lnTo>
                    <a:lnTo>
                      <a:pt x="388" y="48"/>
                    </a:lnTo>
                    <a:lnTo>
                      <a:pt x="384" y="48"/>
                    </a:lnTo>
                    <a:lnTo>
                      <a:pt x="381" y="48"/>
                    </a:lnTo>
                    <a:lnTo>
                      <a:pt x="378" y="50"/>
                    </a:lnTo>
                    <a:lnTo>
                      <a:pt x="374" y="50"/>
                    </a:lnTo>
                    <a:lnTo>
                      <a:pt x="371" y="51"/>
                    </a:lnTo>
                    <a:lnTo>
                      <a:pt x="368" y="51"/>
                    </a:lnTo>
                    <a:lnTo>
                      <a:pt x="364" y="51"/>
                    </a:lnTo>
                    <a:lnTo>
                      <a:pt x="362" y="52"/>
                    </a:lnTo>
                    <a:lnTo>
                      <a:pt x="359" y="52"/>
                    </a:lnTo>
                    <a:lnTo>
                      <a:pt x="355" y="52"/>
                    </a:lnTo>
                    <a:lnTo>
                      <a:pt x="352" y="54"/>
                    </a:lnTo>
                    <a:lnTo>
                      <a:pt x="349" y="54"/>
                    </a:lnTo>
                    <a:lnTo>
                      <a:pt x="345" y="54"/>
                    </a:lnTo>
                    <a:lnTo>
                      <a:pt x="342" y="54"/>
                    </a:lnTo>
                    <a:lnTo>
                      <a:pt x="340" y="55"/>
                    </a:lnTo>
                    <a:lnTo>
                      <a:pt x="336" y="55"/>
                    </a:lnTo>
                    <a:lnTo>
                      <a:pt x="333" y="55"/>
                    </a:lnTo>
                    <a:lnTo>
                      <a:pt x="330" y="55"/>
                    </a:lnTo>
                    <a:lnTo>
                      <a:pt x="326" y="56"/>
                    </a:lnTo>
                    <a:lnTo>
                      <a:pt x="323" y="56"/>
                    </a:lnTo>
                    <a:lnTo>
                      <a:pt x="320" y="56"/>
                    </a:lnTo>
                    <a:lnTo>
                      <a:pt x="316" y="56"/>
                    </a:lnTo>
                    <a:lnTo>
                      <a:pt x="314" y="56"/>
                    </a:lnTo>
                    <a:lnTo>
                      <a:pt x="311" y="58"/>
                    </a:lnTo>
                    <a:lnTo>
                      <a:pt x="307" y="58"/>
                    </a:lnTo>
                    <a:lnTo>
                      <a:pt x="304" y="58"/>
                    </a:lnTo>
                    <a:lnTo>
                      <a:pt x="300" y="58"/>
                    </a:lnTo>
                    <a:lnTo>
                      <a:pt x="297" y="58"/>
                    </a:lnTo>
                    <a:lnTo>
                      <a:pt x="294" y="58"/>
                    </a:lnTo>
                    <a:lnTo>
                      <a:pt x="290" y="58"/>
                    </a:lnTo>
                    <a:lnTo>
                      <a:pt x="287" y="58"/>
                    </a:lnTo>
                    <a:lnTo>
                      <a:pt x="285" y="58"/>
                    </a:lnTo>
                    <a:lnTo>
                      <a:pt x="281" y="59"/>
                    </a:lnTo>
                    <a:lnTo>
                      <a:pt x="278" y="59"/>
                    </a:lnTo>
                    <a:lnTo>
                      <a:pt x="275" y="59"/>
                    </a:lnTo>
                    <a:lnTo>
                      <a:pt x="271" y="59"/>
                    </a:lnTo>
                    <a:lnTo>
                      <a:pt x="268" y="59"/>
                    </a:lnTo>
                    <a:lnTo>
                      <a:pt x="264" y="59"/>
                    </a:lnTo>
                    <a:lnTo>
                      <a:pt x="261" y="59"/>
                    </a:lnTo>
                    <a:lnTo>
                      <a:pt x="259" y="59"/>
                    </a:lnTo>
                    <a:lnTo>
                      <a:pt x="254" y="59"/>
                    </a:lnTo>
                    <a:lnTo>
                      <a:pt x="252" y="58"/>
                    </a:lnTo>
                    <a:lnTo>
                      <a:pt x="249" y="58"/>
                    </a:lnTo>
                    <a:lnTo>
                      <a:pt x="245" y="58"/>
                    </a:lnTo>
                    <a:lnTo>
                      <a:pt x="242" y="58"/>
                    </a:lnTo>
                    <a:lnTo>
                      <a:pt x="239" y="58"/>
                    </a:lnTo>
                    <a:lnTo>
                      <a:pt x="235" y="58"/>
                    </a:lnTo>
                    <a:lnTo>
                      <a:pt x="232" y="58"/>
                    </a:lnTo>
                    <a:lnTo>
                      <a:pt x="228" y="58"/>
                    </a:lnTo>
                    <a:lnTo>
                      <a:pt x="226" y="58"/>
                    </a:lnTo>
                    <a:lnTo>
                      <a:pt x="223" y="56"/>
                    </a:lnTo>
                    <a:lnTo>
                      <a:pt x="219" y="56"/>
                    </a:lnTo>
                    <a:lnTo>
                      <a:pt x="216" y="56"/>
                    </a:lnTo>
                    <a:lnTo>
                      <a:pt x="213" y="56"/>
                    </a:lnTo>
                    <a:lnTo>
                      <a:pt x="209" y="56"/>
                    </a:lnTo>
                    <a:lnTo>
                      <a:pt x="206" y="55"/>
                    </a:lnTo>
                    <a:lnTo>
                      <a:pt x="204" y="55"/>
                    </a:lnTo>
                    <a:lnTo>
                      <a:pt x="200" y="55"/>
                    </a:lnTo>
                    <a:lnTo>
                      <a:pt x="197" y="55"/>
                    </a:lnTo>
                    <a:lnTo>
                      <a:pt x="194" y="54"/>
                    </a:lnTo>
                    <a:lnTo>
                      <a:pt x="190" y="54"/>
                    </a:lnTo>
                    <a:lnTo>
                      <a:pt x="187" y="54"/>
                    </a:lnTo>
                    <a:lnTo>
                      <a:pt x="184" y="54"/>
                    </a:lnTo>
                    <a:lnTo>
                      <a:pt x="180" y="52"/>
                    </a:lnTo>
                    <a:lnTo>
                      <a:pt x="178" y="52"/>
                    </a:lnTo>
                    <a:lnTo>
                      <a:pt x="173" y="52"/>
                    </a:lnTo>
                    <a:lnTo>
                      <a:pt x="171" y="51"/>
                    </a:lnTo>
                    <a:lnTo>
                      <a:pt x="168" y="51"/>
                    </a:lnTo>
                    <a:lnTo>
                      <a:pt x="164" y="51"/>
                    </a:lnTo>
                    <a:lnTo>
                      <a:pt x="161" y="50"/>
                    </a:lnTo>
                    <a:lnTo>
                      <a:pt x="158" y="50"/>
                    </a:lnTo>
                    <a:lnTo>
                      <a:pt x="154" y="48"/>
                    </a:lnTo>
                    <a:lnTo>
                      <a:pt x="151" y="48"/>
                    </a:lnTo>
                    <a:lnTo>
                      <a:pt x="149" y="47"/>
                    </a:lnTo>
                    <a:lnTo>
                      <a:pt x="146" y="47"/>
                    </a:lnTo>
                    <a:lnTo>
                      <a:pt x="142" y="47"/>
                    </a:lnTo>
                    <a:lnTo>
                      <a:pt x="139" y="45"/>
                    </a:lnTo>
                    <a:lnTo>
                      <a:pt x="136" y="45"/>
                    </a:lnTo>
                    <a:lnTo>
                      <a:pt x="132" y="44"/>
                    </a:lnTo>
                    <a:lnTo>
                      <a:pt x="129" y="44"/>
                    </a:lnTo>
                    <a:lnTo>
                      <a:pt x="127" y="43"/>
                    </a:lnTo>
                    <a:lnTo>
                      <a:pt x="123" y="43"/>
                    </a:lnTo>
                    <a:lnTo>
                      <a:pt x="120" y="41"/>
                    </a:lnTo>
                    <a:lnTo>
                      <a:pt x="117" y="40"/>
                    </a:lnTo>
                    <a:lnTo>
                      <a:pt x="113" y="40"/>
                    </a:lnTo>
                    <a:lnTo>
                      <a:pt x="110" y="39"/>
                    </a:lnTo>
                    <a:lnTo>
                      <a:pt x="107" y="39"/>
                    </a:lnTo>
                    <a:lnTo>
                      <a:pt x="105" y="37"/>
                    </a:lnTo>
                    <a:lnTo>
                      <a:pt x="101" y="37"/>
                    </a:lnTo>
                    <a:lnTo>
                      <a:pt x="98" y="36"/>
                    </a:lnTo>
                    <a:lnTo>
                      <a:pt x="95" y="34"/>
                    </a:lnTo>
                    <a:lnTo>
                      <a:pt x="91" y="34"/>
                    </a:lnTo>
                    <a:lnTo>
                      <a:pt x="88" y="33"/>
                    </a:lnTo>
                    <a:lnTo>
                      <a:pt x="85" y="32"/>
                    </a:lnTo>
                    <a:lnTo>
                      <a:pt x="83" y="32"/>
                    </a:lnTo>
                    <a:lnTo>
                      <a:pt x="79" y="30"/>
                    </a:lnTo>
                    <a:lnTo>
                      <a:pt x="76" y="29"/>
                    </a:lnTo>
                    <a:lnTo>
                      <a:pt x="73" y="29"/>
                    </a:lnTo>
                    <a:lnTo>
                      <a:pt x="70" y="28"/>
                    </a:lnTo>
                    <a:lnTo>
                      <a:pt x="66" y="26"/>
                    </a:lnTo>
                    <a:lnTo>
                      <a:pt x="64" y="25"/>
                    </a:lnTo>
                    <a:lnTo>
                      <a:pt x="61" y="25"/>
                    </a:lnTo>
                    <a:lnTo>
                      <a:pt x="58" y="23"/>
                    </a:lnTo>
                    <a:lnTo>
                      <a:pt x="54" y="22"/>
                    </a:lnTo>
                    <a:lnTo>
                      <a:pt x="51" y="21"/>
                    </a:lnTo>
                    <a:lnTo>
                      <a:pt x="48" y="19"/>
                    </a:lnTo>
                    <a:lnTo>
                      <a:pt x="46" y="19"/>
                    </a:lnTo>
                    <a:lnTo>
                      <a:pt x="43" y="18"/>
                    </a:lnTo>
                    <a:lnTo>
                      <a:pt x="39" y="17"/>
                    </a:lnTo>
                    <a:lnTo>
                      <a:pt x="36" y="15"/>
                    </a:lnTo>
                    <a:lnTo>
                      <a:pt x="33" y="14"/>
                    </a:lnTo>
                    <a:lnTo>
                      <a:pt x="31" y="12"/>
                    </a:lnTo>
                    <a:lnTo>
                      <a:pt x="28" y="12"/>
                    </a:lnTo>
                    <a:lnTo>
                      <a:pt x="24" y="11"/>
                    </a:lnTo>
                    <a:lnTo>
                      <a:pt x="21" y="10"/>
                    </a:lnTo>
                    <a:lnTo>
                      <a:pt x="18" y="8"/>
                    </a:lnTo>
                    <a:lnTo>
                      <a:pt x="15" y="7"/>
                    </a:lnTo>
                    <a:lnTo>
                      <a:pt x="13" y="6"/>
                    </a:lnTo>
                    <a:lnTo>
                      <a:pt x="9" y="4"/>
                    </a:lnTo>
                    <a:lnTo>
                      <a:pt x="6" y="3"/>
                    </a:lnTo>
                    <a:lnTo>
                      <a:pt x="3" y="1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1" name="Line 307"/>
              <p:cNvSpPr>
                <a:spLocks noChangeShapeType="1"/>
              </p:cNvSpPr>
              <p:nvPr/>
            </p:nvSpPr>
            <p:spPr bwMode="auto">
              <a:xfrm>
                <a:off x="6362700" y="4194175"/>
                <a:ext cx="36513" cy="107950"/>
              </a:xfrm>
              <a:prstGeom prst="line">
                <a:avLst/>
              </a:pr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2" name="Rectangle 308"/>
              <p:cNvSpPr>
                <a:spLocks noChangeArrowheads="1"/>
              </p:cNvSpPr>
              <p:nvPr/>
            </p:nvSpPr>
            <p:spPr bwMode="auto">
              <a:xfrm rot="18180000">
                <a:off x="4200525" y="5697538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DMGSTT4</a:t>
                </a:r>
              </a:p>
            </p:txBody>
          </p:sp>
          <p:sp>
            <p:nvSpPr>
              <p:cNvPr id="683" name="Line 309"/>
              <p:cNvSpPr>
                <a:spLocks noChangeShapeType="1"/>
              </p:cNvSpPr>
              <p:nvPr/>
            </p:nvSpPr>
            <p:spPr bwMode="auto">
              <a:xfrm flipH="1">
                <a:off x="4625975" y="5424488"/>
                <a:ext cx="63500" cy="93663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4" name="Rectangle 310"/>
              <p:cNvSpPr>
                <a:spLocks noChangeArrowheads="1"/>
              </p:cNvSpPr>
              <p:nvPr/>
            </p:nvSpPr>
            <p:spPr bwMode="auto">
              <a:xfrm rot="18420000">
                <a:off x="3905250" y="565626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005191555</a:t>
                </a:r>
              </a:p>
            </p:txBody>
          </p:sp>
          <p:sp>
            <p:nvSpPr>
              <p:cNvPr id="685" name="Line 311"/>
              <p:cNvSpPr>
                <a:spLocks noChangeShapeType="1"/>
              </p:cNvSpPr>
              <p:nvPr/>
            </p:nvSpPr>
            <p:spPr bwMode="auto">
              <a:xfrm flipH="1">
                <a:off x="4478338" y="5324475"/>
                <a:ext cx="69850" cy="88900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6" name="Freeform 312"/>
              <p:cNvSpPr>
                <a:spLocks/>
              </p:cNvSpPr>
              <p:nvPr/>
            </p:nvSpPr>
            <p:spPr bwMode="auto">
              <a:xfrm>
                <a:off x="4619625" y="5372100"/>
                <a:ext cx="71438" cy="49213"/>
              </a:xfrm>
              <a:custGeom>
                <a:avLst/>
                <a:gdLst>
                  <a:gd name="T0" fmla="*/ 0 w 45"/>
                  <a:gd name="T1" fmla="*/ 0 h 31"/>
                  <a:gd name="T2" fmla="*/ 3 w 45"/>
                  <a:gd name="T3" fmla="*/ 2 h 31"/>
                  <a:gd name="T4" fmla="*/ 6 w 45"/>
                  <a:gd name="T5" fmla="*/ 3 h 31"/>
                  <a:gd name="T6" fmla="*/ 8 w 45"/>
                  <a:gd name="T7" fmla="*/ 6 h 31"/>
                  <a:gd name="T8" fmla="*/ 11 w 45"/>
                  <a:gd name="T9" fmla="*/ 7 h 31"/>
                  <a:gd name="T10" fmla="*/ 14 w 45"/>
                  <a:gd name="T11" fmla="*/ 9 h 31"/>
                  <a:gd name="T12" fmla="*/ 17 w 45"/>
                  <a:gd name="T13" fmla="*/ 11 h 31"/>
                  <a:gd name="T14" fmla="*/ 19 w 45"/>
                  <a:gd name="T15" fmla="*/ 13 h 31"/>
                  <a:gd name="T16" fmla="*/ 22 w 45"/>
                  <a:gd name="T17" fmla="*/ 14 h 31"/>
                  <a:gd name="T18" fmla="*/ 25 w 45"/>
                  <a:gd name="T19" fmla="*/ 17 h 31"/>
                  <a:gd name="T20" fmla="*/ 26 w 45"/>
                  <a:gd name="T21" fmla="*/ 18 h 31"/>
                  <a:gd name="T22" fmla="*/ 29 w 45"/>
                  <a:gd name="T23" fmla="*/ 20 h 31"/>
                  <a:gd name="T24" fmla="*/ 32 w 45"/>
                  <a:gd name="T25" fmla="*/ 21 h 31"/>
                  <a:gd name="T26" fmla="*/ 34 w 45"/>
                  <a:gd name="T27" fmla="*/ 24 h 31"/>
                  <a:gd name="T28" fmla="*/ 37 w 45"/>
                  <a:gd name="T29" fmla="*/ 25 h 31"/>
                  <a:gd name="T30" fmla="*/ 40 w 45"/>
                  <a:gd name="T31" fmla="*/ 26 h 31"/>
                  <a:gd name="T32" fmla="*/ 43 w 45"/>
                  <a:gd name="T33" fmla="*/ 29 h 31"/>
                  <a:gd name="T34" fmla="*/ 45 w 45"/>
                  <a:gd name="T35" fmla="*/ 31 h 3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5" h="31">
                    <a:moveTo>
                      <a:pt x="0" y="0"/>
                    </a:moveTo>
                    <a:lnTo>
                      <a:pt x="3" y="2"/>
                    </a:lnTo>
                    <a:lnTo>
                      <a:pt x="6" y="3"/>
                    </a:lnTo>
                    <a:lnTo>
                      <a:pt x="8" y="6"/>
                    </a:lnTo>
                    <a:lnTo>
                      <a:pt x="11" y="7"/>
                    </a:lnTo>
                    <a:lnTo>
                      <a:pt x="14" y="9"/>
                    </a:lnTo>
                    <a:lnTo>
                      <a:pt x="17" y="11"/>
                    </a:lnTo>
                    <a:lnTo>
                      <a:pt x="19" y="13"/>
                    </a:lnTo>
                    <a:lnTo>
                      <a:pt x="22" y="14"/>
                    </a:lnTo>
                    <a:lnTo>
                      <a:pt x="25" y="17"/>
                    </a:lnTo>
                    <a:lnTo>
                      <a:pt x="26" y="18"/>
                    </a:lnTo>
                    <a:lnTo>
                      <a:pt x="29" y="20"/>
                    </a:lnTo>
                    <a:lnTo>
                      <a:pt x="32" y="21"/>
                    </a:lnTo>
                    <a:lnTo>
                      <a:pt x="34" y="24"/>
                    </a:lnTo>
                    <a:lnTo>
                      <a:pt x="37" y="25"/>
                    </a:lnTo>
                    <a:lnTo>
                      <a:pt x="40" y="26"/>
                    </a:lnTo>
                    <a:lnTo>
                      <a:pt x="43" y="29"/>
                    </a:lnTo>
                    <a:lnTo>
                      <a:pt x="45" y="31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7" name="Freeform 313"/>
              <p:cNvSpPr>
                <a:spLocks/>
              </p:cNvSpPr>
              <p:nvPr/>
            </p:nvSpPr>
            <p:spPr bwMode="auto">
              <a:xfrm>
                <a:off x="4551363" y="5319713"/>
                <a:ext cx="68263" cy="52388"/>
              </a:xfrm>
              <a:custGeom>
                <a:avLst/>
                <a:gdLst>
                  <a:gd name="T0" fmla="*/ 43 w 43"/>
                  <a:gd name="T1" fmla="*/ 33 h 33"/>
                  <a:gd name="T2" fmla="*/ 40 w 43"/>
                  <a:gd name="T3" fmla="*/ 31 h 33"/>
                  <a:gd name="T4" fmla="*/ 38 w 43"/>
                  <a:gd name="T5" fmla="*/ 29 h 33"/>
                  <a:gd name="T6" fmla="*/ 35 w 43"/>
                  <a:gd name="T7" fmla="*/ 26 h 33"/>
                  <a:gd name="T8" fmla="*/ 32 w 43"/>
                  <a:gd name="T9" fmla="*/ 25 h 33"/>
                  <a:gd name="T10" fmla="*/ 29 w 43"/>
                  <a:gd name="T11" fmla="*/ 22 h 33"/>
                  <a:gd name="T12" fmla="*/ 27 w 43"/>
                  <a:gd name="T13" fmla="*/ 21 h 33"/>
                  <a:gd name="T14" fmla="*/ 24 w 43"/>
                  <a:gd name="T15" fmla="*/ 18 h 33"/>
                  <a:gd name="T16" fmla="*/ 21 w 43"/>
                  <a:gd name="T17" fmla="*/ 17 h 33"/>
                  <a:gd name="T18" fmla="*/ 18 w 43"/>
                  <a:gd name="T19" fmla="*/ 14 h 33"/>
                  <a:gd name="T20" fmla="*/ 16 w 43"/>
                  <a:gd name="T21" fmla="*/ 13 h 33"/>
                  <a:gd name="T22" fmla="*/ 13 w 43"/>
                  <a:gd name="T23" fmla="*/ 11 h 33"/>
                  <a:gd name="T24" fmla="*/ 11 w 43"/>
                  <a:gd name="T25" fmla="*/ 9 h 33"/>
                  <a:gd name="T26" fmla="*/ 9 w 43"/>
                  <a:gd name="T27" fmla="*/ 7 h 33"/>
                  <a:gd name="T28" fmla="*/ 6 w 43"/>
                  <a:gd name="T29" fmla="*/ 4 h 33"/>
                  <a:gd name="T30" fmla="*/ 3 w 43"/>
                  <a:gd name="T31" fmla="*/ 3 h 33"/>
                  <a:gd name="T32" fmla="*/ 0 w 43"/>
                  <a:gd name="T33" fmla="*/ 0 h 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43" h="33">
                    <a:moveTo>
                      <a:pt x="43" y="33"/>
                    </a:moveTo>
                    <a:lnTo>
                      <a:pt x="40" y="31"/>
                    </a:lnTo>
                    <a:lnTo>
                      <a:pt x="38" y="29"/>
                    </a:lnTo>
                    <a:lnTo>
                      <a:pt x="35" y="26"/>
                    </a:lnTo>
                    <a:lnTo>
                      <a:pt x="32" y="25"/>
                    </a:lnTo>
                    <a:lnTo>
                      <a:pt x="29" y="22"/>
                    </a:lnTo>
                    <a:lnTo>
                      <a:pt x="27" y="21"/>
                    </a:lnTo>
                    <a:lnTo>
                      <a:pt x="24" y="18"/>
                    </a:lnTo>
                    <a:lnTo>
                      <a:pt x="21" y="17"/>
                    </a:lnTo>
                    <a:lnTo>
                      <a:pt x="18" y="14"/>
                    </a:lnTo>
                    <a:lnTo>
                      <a:pt x="16" y="13"/>
                    </a:lnTo>
                    <a:lnTo>
                      <a:pt x="13" y="11"/>
                    </a:lnTo>
                    <a:lnTo>
                      <a:pt x="11" y="9"/>
                    </a:lnTo>
                    <a:lnTo>
                      <a:pt x="9" y="7"/>
                    </a:lnTo>
                    <a:lnTo>
                      <a:pt x="6" y="4"/>
                    </a:lnTo>
                    <a:lnTo>
                      <a:pt x="3" y="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8" name="Line 315"/>
              <p:cNvSpPr>
                <a:spLocks noChangeShapeType="1"/>
              </p:cNvSpPr>
              <p:nvPr/>
            </p:nvSpPr>
            <p:spPr bwMode="auto">
              <a:xfrm flipH="1">
                <a:off x="4621213" y="4876800"/>
                <a:ext cx="352425" cy="492125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89" name="Rectangle 316"/>
              <p:cNvSpPr>
                <a:spLocks noChangeArrowheads="1"/>
              </p:cNvSpPr>
              <p:nvPr/>
            </p:nvSpPr>
            <p:spPr bwMode="auto">
              <a:xfrm rot="18660000">
                <a:off x="3744913" y="5521325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005177612</a:t>
                </a:r>
              </a:p>
            </p:txBody>
          </p:sp>
          <p:sp>
            <p:nvSpPr>
              <p:cNvPr id="690" name="Line 317"/>
              <p:cNvSpPr>
                <a:spLocks noChangeShapeType="1"/>
              </p:cNvSpPr>
              <p:nvPr/>
            </p:nvSpPr>
            <p:spPr bwMode="auto">
              <a:xfrm flipH="1">
                <a:off x="4338638" y="4845050"/>
                <a:ext cx="401638" cy="454025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1" name="Rectangle 318"/>
              <p:cNvSpPr>
                <a:spLocks noChangeArrowheads="1"/>
              </p:cNvSpPr>
              <p:nvPr/>
            </p:nvSpPr>
            <p:spPr bwMode="auto">
              <a:xfrm rot="18900000">
                <a:off x="3738563" y="5308600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DMGSTT1</a:t>
                </a:r>
              </a:p>
            </p:txBody>
          </p:sp>
          <p:sp>
            <p:nvSpPr>
              <p:cNvPr id="692" name="Line 319"/>
              <p:cNvSpPr>
                <a:spLocks noChangeShapeType="1"/>
              </p:cNvSpPr>
              <p:nvPr/>
            </p:nvSpPr>
            <p:spPr bwMode="auto">
              <a:xfrm flipH="1">
                <a:off x="4206875" y="5095875"/>
                <a:ext cx="84138" cy="80963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3" name="Rectangle 320"/>
              <p:cNvSpPr>
                <a:spLocks noChangeArrowheads="1"/>
              </p:cNvSpPr>
              <p:nvPr/>
            </p:nvSpPr>
            <p:spPr bwMode="auto">
              <a:xfrm rot="19140000">
                <a:off x="3605213" y="5159375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DMGSTT2</a:t>
                </a:r>
              </a:p>
            </p:txBody>
          </p:sp>
          <p:sp>
            <p:nvSpPr>
              <p:cNvPr id="694" name="Line 321"/>
              <p:cNvSpPr>
                <a:spLocks noChangeShapeType="1"/>
              </p:cNvSpPr>
              <p:nvPr/>
            </p:nvSpPr>
            <p:spPr bwMode="auto">
              <a:xfrm flipH="1">
                <a:off x="4087813" y="4968875"/>
                <a:ext cx="84138" cy="74613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5" name="Freeform 322"/>
              <p:cNvSpPr>
                <a:spLocks/>
              </p:cNvSpPr>
              <p:nvPr/>
            </p:nvSpPr>
            <p:spPr bwMode="auto">
              <a:xfrm>
                <a:off x="4233863" y="5030788"/>
                <a:ext cx="58738" cy="61913"/>
              </a:xfrm>
              <a:custGeom>
                <a:avLst/>
                <a:gdLst>
                  <a:gd name="T0" fmla="*/ 0 w 37"/>
                  <a:gd name="T1" fmla="*/ 0 h 39"/>
                  <a:gd name="T2" fmla="*/ 3 w 37"/>
                  <a:gd name="T3" fmla="*/ 2 h 39"/>
                  <a:gd name="T4" fmla="*/ 4 w 37"/>
                  <a:gd name="T5" fmla="*/ 5 h 39"/>
                  <a:gd name="T6" fmla="*/ 7 w 37"/>
                  <a:gd name="T7" fmla="*/ 6 h 39"/>
                  <a:gd name="T8" fmla="*/ 8 w 37"/>
                  <a:gd name="T9" fmla="*/ 9 h 39"/>
                  <a:gd name="T10" fmla="*/ 11 w 37"/>
                  <a:gd name="T11" fmla="*/ 12 h 39"/>
                  <a:gd name="T12" fmla="*/ 14 w 37"/>
                  <a:gd name="T13" fmla="*/ 13 h 39"/>
                  <a:gd name="T14" fmla="*/ 15 w 37"/>
                  <a:gd name="T15" fmla="*/ 16 h 39"/>
                  <a:gd name="T16" fmla="*/ 18 w 37"/>
                  <a:gd name="T17" fmla="*/ 19 h 39"/>
                  <a:gd name="T18" fmla="*/ 19 w 37"/>
                  <a:gd name="T19" fmla="*/ 20 h 39"/>
                  <a:gd name="T20" fmla="*/ 22 w 37"/>
                  <a:gd name="T21" fmla="*/ 23 h 39"/>
                  <a:gd name="T22" fmla="*/ 25 w 37"/>
                  <a:gd name="T23" fmla="*/ 26 h 39"/>
                  <a:gd name="T24" fmla="*/ 26 w 37"/>
                  <a:gd name="T25" fmla="*/ 28 h 39"/>
                  <a:gd name="T26" fmla="*/ 29 w 37"/>
                  <a:gd name="T27" fmla="*/ 30 h 39"/>
                  <a:gd name="T28" fmla="*/ 30 w 37"/>
                  <a:gd name="T29" fmla="*/ 33 h 39"/>
                  <a:gd name="T30" fmla="*/ 33 w 37"/>
                  <a:gd name="T31" fmla="*/ 34 h 39"/>
                  <a:gd name="T32" fmla="*/ 36 w 37"/>
                  <a:gd name="T33" fmla="*/ 37 h 39"/>
                  <a:gd name="T34" fmla="*/ 37 w 37"/>
                  <a:gd name="T35" fmla="*/ 39 h 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7" h="39">
                    <a:moveTo>
                      <a:pt x="0" y="0"/>
                    </a:moveTo>
                    <a:lnTo>
                      <a:pt x="3" y="2"/>
                    </a:lnTo>
                    <a:lnTo>
                      <a:pt x="4" y="5"/>
                    </a:lnTo>
                    <a:lnTo>
                      <a:pt x="7" y="6"/>
                    </a:lnTo>
                    <a:lnTo>
                      <a:pt x="8" y="9"/>
                    </a:lnTo>
                    <a:lnTo>
                      <a:pt x="11" y="12"/>
                    </a:lnTo>
                    <a:lnTo>
                      <a:pt x="14" y="13"/>
                    </a:lnTo>
                    <a:lnTo>
                      <a:pt x="15" y="16"/>
                    </a:lnTo>
                    <a:lnTo>
                      <a:pt x="18" y="19"/>
                    </a:lnTo>
                    <a:lnTo>
                      <a:pt x="19" y="20"/>
                    </a:lnTo>
                    <a:lnTo>
                      <a:pt x="22" y="23"/>
                    </a:lnTo>
                    <a:lnTo>
                      <a:pt x="25" y="26"/>
                    </a:lnTo>
                    <a:lnTo>
                      <a:pt x="26" y="28"/>
                    </a:lnTo>
                    <a:lnTo>
                      <a:pt x="29" y="30"/>
                    </a:lnTo>
                    <a:lnTo>
                      <a:pt x="30" y="33"/>
                    </a:lnTo>
                    <a:lnTo>
                      <a:pt x="33" y="34"/>
                    </a:lnTo>
                    <a:lnTo>
                      <a:pt x="36" y="37"/>
                    </a:lnTo>
                    <a:lnTo>
                      <a:pt x="37" y="39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6" name="Freeform 323"/>
              <p:cNvSpPr>
                <a:spLocks/>
              </p:cNvSpPr>
              <p:nvPr/>
            </p:nvSpPr>
            <p:spPr bwMode="auto">
              <a:xfrm>
                <a:off x="4176713" y="4967288"/>
                <a:ext cx="57150" cy="63500"/>
              </a:xfrm>
              <a:custGeom>
                <a:avLst/>
                <a:gdLst>
                  <a:gd name="T0" fmla="*/ 36 w 36"/>
                  <a:gd name="T1" fmla="*/ 40 h 40"/>
                  <a:gd name="T2" fmla="*/ 34 w 36"/>
                  <a:gd name="T3" fmla="*/ 38 h 40"/>
                  <a:gd name="T4" fmla="*/ 32 w 36"/>
                  <a:gd name="T5" fmla="*/ 35 h 40"/>
                  <a:gd name="T6" fmla="*/ 29 w 36"/>
                  <a:gd name="T7" fmla="*/ 33 h 40"/>
                  <a:gd name="T8" fmla="*/ 28 w 36"/>
                  <a:gd name="T9" fmla="*/ 30 h 40"/>
                  <a:gd name="T10" fmla="*/ 25 w 36"/>
                  <a:gd name="T11" fmla="*/ 29 h 40"/>
                  <a:gd name="T12" fmla="*/ 23 w 36"/>
                  <a:gd name="T13" fmla="*/ 26 h 40"/>
                  <a:gd name="T14" fmla="*/ 21 w 36"/>
                  <a:gd name="T15" fmla="*/ 23 h 40"/>
                  <a:gd name="T16" fmla="*/ 19 w 36"/>
                  <a:gd name="T17" fmla="*/ 22 h 40"/>
                  <a:gd name="T18" fmla="*/ 17 w 36"/>
                  <a:gd name="T19" fmla="*/ 19 h 40"/>
                  <a:gd name="T20" fmla="*/ 15 w 36"/>
                  <a:gd name="T21" fmla="*/ 16 h 40"/>
                  <a:gd name="T22" fmla="*/ 13 w 36"/>
                  <a:gd name="T23" fmla="*/ 13 h 40"/>
                  <a:gd name="T24" fmla="*/ 10 w 36"/>
                  <a:gd name="T25" fmla="*/ 12 h 40"/>
                  <a:gd name="T26" fmla="*/ 8 w 36"/>
                  <a:gd name="T27" fmla="*/ 9 h 40"/>
                  <a:gd name="T28" fmla="*/ 6 w 36"/>
                  <a:gd name="T29" fmla="*/ 7 h 40"/>
                  <a:gd name="T30" fmla="*/ 4 w 36"/>
                  <a:gd name="T31" fmla="*/ 4 h 40"/>
                  <a:gd name="T32" fmla="*/ 2 w 36"/>
                  <a:gd name="T33" fmla="*/ 2 h 40"/>
                  <a:gd name="T34" fmla="*/ 0 w 36"/>
                  <a:gd name="T35" fmla="*/ 0 h 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36" h="40">
                    <a:moveTo>
                      <a:pt x="36" y="40"/>
                    </a:moveTo>
                    <a:lnTo>
                      <a:pt x="34" y="38"/>
                    </a:lnTo>
                    <a:lnTo>
                      <a:pt x="32" y="35"/>
                    </a:lnTo>
                    <a:lnTo>
                      <a:pt x="29" y="33"/>
                    </a:lnTo>
                    <a:lnTo>
                      <a:pt x="28" y="30"/>
                    </a:lnTo>
                    <a:lnTo>
                      <a:pt x="25" y="29"/>
                    </a:lnTo>
                    <a:lnTo>
                      <a:pt x="23" y="26"/>
                    </a:lnTo>
                    <a:lnTo>
                      <a:pt x="21" y="23"/>
                    </a:lnTo>
                    <a:lnTo>
                      <a:pt x="19" y="22"/>
                    </a:lnTo>
                    <a:lnTo>
                      <a:pt x="17" y="19"/>
                    </a:lnTo>
                    <a:lnTo>
                      <a:pt x="15" y="16"/>
                    </a:lnTo>
                    <a:lnTo>
                      <a:pt x="13" y="13"/>
                    </a:lnTo>
                    <a:lnTo>
                      <a:pt x="10" y="12"/>
                    </a:lnTo>
                    <a:lnTo>
                      <a:pt x="8" y="9"/>
                    </a:lnTo>
                    <a:lnTo>
                      <a:pt x="6" y="7"/>
                    </a:lnTo>
                    <a:lnTo>
                      <a:pt x="4" y="4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7" name="Line 325"/>
              <p:cNvSpPr>
                <a:spLocks noChangeShapeType="1"/>
              </p:cNvSpPr>
              <p:nvPr/>
            </p:nvSpPr>
            <p:spPr bwMode="auto">
              <a:xfrm flipH="1">
                <a:off x="4235450" y="4783138"/>
                <a:ext cx="266700" cy="244475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698" name="Rectangle 326"/>
              <p:cNvSpPr>
                <a:spLocks noChangeArrowheads="1"/>
              </p:cNvSpPr>
              <p:nvPr/>
            </p:nvSpPr>
            <p:spPr bwMode="auto">
              <a:xfrm rot="19380000">
                <a:off x="3327400" y="5060950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005175585</a:t>
                </a:r>
              </a:p>
            </p:txBody>
          </p:sp>
          <p:sp>
            <p:nvSpPr>
              <p:cNvPr id="699" name="Line 327"/>
              <p:cNvSpPr>
                <a:spLocks noChangeShapeType="1"/>
              </p:cNvSpPr>
              <p:nvPr/>
            </p:nvSpPr>
            <p:spPr bwMode="auto">
              <a:xfrm flipH="1">
                <a:off x="3973513" y="4835525"/>
                <a:ext cx="90488" cy="68263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0" name="Rectangle 328"/>
              <p:cNvSpPr>
                <a:spLocks noChangeArrowheads="1"/>
              </p:cNvSpPr>
              <p:nvPr/>
            </p:nvSpPr>
            <p:spPr bwMode="auto">
              <a:xfrm rot="19620000">
                <a:off x="3208338" y="488791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005191053</a:t>
                </a:r>
              </a:p>
            </p:txBody>
          </p:sp>
          <p:sp>
            <p:nvSpPr>
              <p:cNvPr id="701" name="Line 329"/>
              <p:cNvSpPr>
                <a:spLocks noChangeShapeType="1"/>
              </p:cNvSpPr>
              <p:nvPr/>
            </p:nvSpPr>
            <p:spPr bwMode="auto">
              <a:xfrm flipH="1">
                <a:off x="3871913" y="4694238"/>
                <a:ext cx="95250" cy="60325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2" name="Freeform 330"/>
              <p:cNvSpPr>
                <a:spLocks/>
              </p:cNvSpPr>
              <p:nvPr/>
            </p:nvSpPr>
            <p:spPr bwMode="auto">
              <a:xfrm>
                <a:off x="4017963" y="4762500"/>
                <a:ext cx="52388" cy="69850"/>
              </a:xfrm>
              <a:custGeom>
                <a:avLst/>
                <a:gdLst>
                  <a:gd name="T0" fmla="*/ 0 w 33"/>
                  <a:gd name="T1" fmla="*/ 0 h 44"/>
                  <a:gd name="T2" fmla="*/ 3 w 33"/>
                  <a:gd name="T3" fmla="*/ 2 h 44"/>
                  <a:gd name="T4" fmla="*/ 4 w 33"/>
                  <a:gd name="T5" fmla="*/ 5 h 44"/>
                  <a:gd name="T6" fmla="*/ 7 w 33"/>
                  <a:gd name="T7" fmla="*/ 8 h 44"/>
                  <a:gd name="T8" fmla="*/ 8 w 33"/>
                  <a:gd name="T9" fmla="*/ 11 h 44"/>
                  <a:gd name="T10" fmla="*/ 11 w 33"/>
                  <a:gd name="T11" fmla="*/ 13 h 44"/>
                  <a:gd name="T12" fmla="*/ 12 w 33"/>
                  <a:gd name="T13" fmla="*/ 16 h 44"/>
                  <a:gd name="T14" fmla="*/ 14 w 33"/>
                  <a:gd name="T15" fmla="*/ 19 h 44"/>
                  <a:gd name="T16" fmla="*/ 16 w 33"/>
                  <a:gd name="T17" fmla="*/ 22 h 44"/>
                  <a:gd name="T18" fmla="*/ 18 w 33"/>
                  <a:gd name="T19" fmla="*/ 24 h 44"/>
                  <a:gd name="T20" fmla="*/ 20 w 33"/>
                  <a:gd name="T21" fmla="*/ 27 h 44"/>
                  <a:gd name="T22" fmla="*/ 22 w 33"/>
                  <a:gd name="T23" fmla="*/ 30 h 44"/>
                  <a:gd name="T24" fmla="*/ 25 w 33"/>
                  <a:gd name="T25" fmla="*/ 33 h 44"/>
                  <a:gd name="T26" fmla="*/ 26 w 33"/>
                  <a:gd name="T27" fmla="*/ 35 h 44"/>
                  <a:gd name="T28" fmla="*/ 29 w 33"/>
                  <a:gd name="T29" fmla="*/ 38 h 44"/>
                  <a:gd name="T30" fmla="*/ 30 w 33"/>
                  <a:gd name="T31" fmla="*/ 41 h 44"/>
                  <a:gd name="T32" fmla="*/ 33 w 33"/>
                  <a:gd name="T33" fmla="*/ 44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3" h="44">
                    <a:moveTo>
                      <a:pt x="0" y="0"/>
                    </a:moveTo>
                    <a:lnTo>
                      <a:pt x="3" y="2"/>
                    </a:lnTo>
                    <a:lnTo>
                      <a:pt x="4" y="5"/>
                    </a:lnTo>
                    <a:lnTo>
                      <a:pt x="7" y="8"/>
                    </a:lnTo>
                    <a:lnTo>
                      <a:pt x="8" y="11"/>
                    </a:lnTo>
                    <a:lnTo>
                      <a:pt x="11" y="13"/>
                    </a:lnTo>
                    <a:lnTo>
                      <a:pt x="12" y="16"/>
                    </a:lnTo>
                    <a:lnTo>
                      <a:pt x="14" y="19"/>
                    </a:lnTo>
                    <a:lnTo>
                      <a:pt x="16" y="22"/>
                    </a:lnTo>
                    <a:lnTo>
                      <a:pt x="18" y="24"/>
                    </a:lnTo>
                    <a:lnTo>
                      <a:pt x="20" y="27"/>
                    </a:lnTo>
                    <a:lnTo>
                      <a:pt x="22" y="30"/>
                    </a:lnTo>
                    <a:lnTo>
                      <a:pt x="25" y="33"/>
                    </a:lnTo>
                    <a:lnTo>
                      <a:pt x="26" y="35"/>
                    </a:lnTo>
                    <a:lnTo>
                      <a:pt x="29" y="38"/>
                    </a:lnTo>
                    <a:lnTo>
                      <a:pt x="30" y="41"/>
                    </a:lnTo>
                    <a:lnTo>
                      <a:pt x="33" y="44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3" name="Freeform 331"/>
              <p:cNvSpPr>
                <a:spLocks/>
              </p:cNvSpPr>
              <p:nvPr/>
            </p:nvSpPr>
            <p:spPr bwMode="auto">
              <a:xfrm>
                <a:off x="3971925" y="4689475"/>
                <a:ext cx="46038" cy="73025"/>
              </a:xfrm>
              <a:custGeom>
                <a:avLst/>
                <a:gdLst>
                  <a:gd name="T0" fmla="*/ 29 w 29"/>
                  <a:gd name="T1" fmla="*/ 46 h 46"/>
                  <a:gd name="T2" fmla="*/ 27 w 29"/>
                  <a:gd name="T3" fmla="*/ 43 h 46"/>
                  <a:gd name="T4" fmla="*/ 26 w 29"/>
                  <a:gd name="T5" fmla="*/ 40 h 46"/>
                  <a:gd name="T6" fmla="*/ 23 w 29"/>
                  <a:gd name="T7" fmla="*/ 37 h 46"/>
                  <a:gd name="T8" fmla="*/ 22 w 29"/>
                  <a:gd name="T9" fmla="*/ 36 h 46"/>
                  <a:gd name="T10" fmla="*/ 21 w 29"/>
                  <a:gd name="T11" fmla="*/ 33 h 46"/>
                  <a:gd name="T12" fmla="*/ 19 w 29"/>
                  <a:gd name="T13" fmla="*/ 30 h 46"/>
                  <a:gd name="T14" fmla="*/ 16 w 29"/>
                  <a:gd name="T15" fmla="*/ 28 h 46"/>
                  <a:gd name="T16" fmla="*/ 15 w 29"/>
                  <a:gd name="T17" fmla="*/ 25 h 46"/>
                  <a:gd name="T18" fmla="*/ 14 w 29"/>
                  <a:gd name="T19" fmla="*/ 22 h 46"/>
                  <a:gd name="T20" fmla="*/ 11 w 29"/>
                  <a:gd name="T21" fmla="*/ 19 h 46"/>
                  <a:gd name="T22" fmla="*/ 10 w 29"/>
                  <a:gd name="T23" fmla="*/ 17 h 46"/>
                  <a:gd name="T24" fmla="*/ 8 w 29"/>
                  <a:gd name="T25" fmla="*/ 14 h 46"/>
                  <a:gd name="T26" fmla="*/ 7 w 29"/>
                  <a:gd name="T27" fmla="*/ 11 h 46"/>
                  <a:gd name="T28" fmla="*/ 4 w 29"/>
                  <a:gd name="T29" fmla="*/ 8 h 46"/>
                  <a:gd name="T30" fmla="*/ 3 w 29"/>
                  <a:gd name="T31" fmla="*/ 6 h 46"/>
                  <a:gd name="T32" fmla="*/ 1 w 29"/>
                  <a:gd name="T33" fmla="*/ 3 h 46"/>
                  <a:gd name="T34" fmla="*/ 0 w 29"/>
                  <a:gd name="T35" fmla="*/ 0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" h="46">
                    <a:moveTo>
                      <a:pt x="29" y="46"/>
                    </a:moveTo>
                    <a:lnTo>
                      <a:pt x="27" y="43"/>
                    </a:lnTo>
                    <a:lnTo>
                      <a:pt x="26" y="40"/>
                    </a:lnTo>
                    <a:lnTo>
                      <a:pt x="23" y="37"/>
                    </a:lnTo>
                    <a:lnTo>
                      <a:pt x="22" y="36"/>
                    </a:lnTo>
                    <a:lnTo>
                      <a:pt x="21" y="33"/>
                    </a:lnTo>
                    <a:lnTo>
                      <a:pt x="19" y="30"/>
                    </a:lnTo>
                    <a:lnTo>
                      <a:pt x="16" y="28"/>
                    </a:lnTo>
                    <a:lnTo>
                      <a:pt x="15" y="25"/>
                    </a:lnTo>
                    <a:lnTo>
                      <a:pt x="14" y="22"/>
                    </a:lnTo>
                    <a:lnTo>
                      <a:pt x="11" y="19"/>
                    </a:lnTo>
                    <a:lnTo>
                      <a:pt x="10" y="17"/>
                    </a:lnTo>
                    <a:lnTo>
                      <a:pt x="8" y="14"/>
                    </a:lnTo>
                    <a:lnTo>
                      <a:pt x="7" y="11"/>
                    </a:lnTo>
                    <a:lnTo>
                      <a:pt x="4" y="8"/>
                    </a:lnTo>
                    <a:lnTo>
                      <a:pt x="3" y="6"/>
                    </a:lnTo>
                    <a:lnTo>
                      <a:pt x="1" y="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4" name="Line 333"/>
              <p:cNvSpPr>
                <a:spLocks noChangeShapeType="1"/>
              </p:cNvSpPr>
              <p:nvPr/>
            </p:nvSpPr>
            <p:spPr bwMode="auto">
              <a:xfrm flipH="1">
                <a:off x="4022725" y="4624388"/>
                <a:ext cx="193675" cy="134938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5" name="Rectangle 334"/>
              <p:cNvSpPr>
                <a:spLocks noChangeArrowheads="1"/>
              </p:cNvSpPr>
              <p:nvPr/>
            </p:nvSpPr>
            <p:spPr bwMode="auto">
              <a:xfrm rot="19860000">
                <a:off x="3105150" y="4711700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005177600</a:t>
                </a:r>
              </a:p>
            </p:txBody>
          </p:sp>
          <p:sp>
            <p:nvSpPr>
              <p:cNvPr id="706" name="Line 335"/>
              <p:cNvSpPr>
                <a:spLocks noChangeShapeType="1"/>
              </p:cNvSpPr>
              <p:nvPr/>
            </p:nvSpPr>
            <p:spPr bwMode="auto">
              <a:xfrm flipH="1">
                <a:off x="3779838" y="4486275"/>
                <a:ext cx="207963" cy="114300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7" name="Rectangle 336"/>
              <p:cNvSpPr>
                <a:spLocks noChangeArrowheads="1"/>
              </p:cNvSpPr>
              <p:nvPr/>
            </p:nvSpPr>
            <p:spPr bwMode="auto">
              <a:xfrm rot="20100000">
                <a:off x="3070225" y="4506913"/>
                <a:ext cx="5810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DMGSTT3-A</a:t>
                </a:r>
              </a:p>
            </p:txBody>
          </p:sp>
          <p:sp>
            <p:nvSpPr>
              <p:cNvPr id="708" name="Line 337"/>
              <p:cNvSpPr>
                <a:spLocks noChangeShapeType="1"/>
              </p:cNvSpPr>
              <p:nvPr/>
            </p:nvSpPr>
            <p:spPr bwMode="auto">
              <a:xfrm flipH="1">
                <a:off x="3697288" y="4391025"/>
                <a:ext cx="101600" cy="47625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09" name="Rectangle 338"/>
              <p:cNvSpPr>
                <a:spLocks noChangeArrowheads="1"/>
              </p:cNvSpPr>
              <p:nvPr/>
            </p:nvSpPr>
            <p:spPr bwMode="auto">
              <a:xfrm rot="20340000">
                <a:off x="2992438" y="4319588"/>
                <a:ext cx="57626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DMGSTT3-B</a:t>
                </a:r>
              </a:p>
            </p:txBody>
          </p:sp>
          <p:sp>
            <p:nvSpPr>
              <p:cNvPr id="710" name="Line 339"/>
              <p:cNvSpPr>
                <a:spLocks noChangeShapeType="1"/>
              </p:cNvSpPr>
              <p:nvPr/>
            </p:nvSpPr>
            <p:spPr bwMode="auto">
              <a:xfrm flipH="1">
                <a:off x="3627438" y="4233863"/>
                <a:ext cx="106363" cy="39688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1" name="Freeform 340"/>
              <p:cNvSpPr>
                <a:spLocks/>
              </p:cNvSpPr>
              <p:nvPr/>
            </p:nvSpPr>
            <p:spPr bwMode="auto">
              <a:xfrm>
                <a:off x="3768725" y="4310063"/>
                <a:ext cx="34925" cy="79375"/>
              </a:xfrm>
              <a:custGeom>
                <a:avLst/>
                <a:gdLst>
                  <a:gd name="T0" fmla="*/ 0 w 22"/>
                  <a:gd name="T1" fmla="*/ 0 h 50"/>
                  <a:gd name="T2" fmla="*/ 2 w 22"/>
                  <a:gd name="T3" fmla="*/ 4 h 50"/>
                  <a:gd name="T4" fmla="*/ 4 w 22"/>
                  <a:gd name="T5" fmla="*/ 7 h 50"/>
                  <a:gd name="T6" fmla="*/ 6 w 22"/>
                  <a:gd name="T7" fmla="*/ 10 h 50"/>
                  <a:gd name="T8" fmla="*/ 7 w 22"/>
                  <a:gd name="T9" fmla="*/ 14 h 50"/>
                  <a:gd name="T10" fmla="*/ 8 w 22"/>
                  <a:gd name="T11" fmla="*/ 17 h 50"/>
                  <a:gd name="T12" fmla="*/ 10 w 22"/>
                  <a:gd name="T13" fmla="*/ 21 h 50"/>
                  <a:gd name="T14" fmla="*/ 11 w 22"/>
                  <a:gd name="T15" fmla="*/ 24 h 50"/>
                  <a:gd name="T16" fmla="*/ 13 w 22"/>
                  <a:gd name="T17" fmla="*/ 26 h 50"/>
                  <a:gd name="T18" fmla="*/ 14 w 22"/>
                  <a:gd name="T19" fmla="*/ 30 h 50"/>
                  <a:gd name="T20" fmla="*/ 15 w 22"/>
                  <a:gd name="T21" fmla="*/ 33 h 50"/>
                  <a:gd name="T22" fmla="*/ 17 w 22"/>
                  <a:gd name="T23" fmla="*/ 37 h 50"/>
                  <a:gd name="T24" fmla="*/ 18 w 22"/>
                  <a:gd name="T25" fmla="*/ 40 h 50"/>
                  <a:gd name="T26" fmla="*/ 19 w 22"/>
                  <a:gd name="T27" fmla="*/ 43 h 50"/>
                  <a:gd name="T28" fmla="*/ 21 w 22"/>
                  <a:gd name="T29" fmla="*/ 47 h 50"/>
                  <a:gd name="T30" fmla="*/ 22 w 22"/>
                  <a:gd name="T31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2" h="50">
                    <a:moveTo>
                      <a:pt x="0" y="0"/>
                    </a:moveTo>
                    <a:lnTo>
                      <a:pt x="2" y="4"/>
                    </a:lnTo>
                    <a:lnTo>
                      <a:pt x="4" y="7"/>
                    </a:lnTo>
                    <a:lnTo>
                      <a:pt x="6" y="10"/>
                    </a:lnTo>
                    <a:lnTo>
                      <a:pt x="7" y="14"/>
                    </a:lnTo>
                    <a:lnTo>
                      <a:pt x="8" y="17"/>
                    </a:lnTo>
                    <a:lnTo>
                      <a:pt x="10" y="21"/>
                    </a:lnTo>
                    <a:lnTo>
                      <a:pt x="11" y="24"/>
                    </a:lnTo>
                    <a:lnTo>
                      <a:pt x="13" y="26"/>
                    </a:lnTo>
                    <a:lnTo>
                      <a:pt x="14" y="30"/>
                    </a:lnTo>
                    <a:lnTo>
                      <a:pt x="15" y="33"/>
                    </a:lnTo>
                    <a:lnTo>
                      <a:pt x="17" y="37"/>
                    </a:lnTo>
                    <a:lnTo>
                      <a:pt x="18" y="40"/>
                    </a:lnTo>
                    <a:lnTo>
                      <a:pt x="19" y="43"/>
                    </a:lnTo>
                    <a:lnTo>
                      <a:pt x="21" y="47"/>
                    </a:lnTo>
                    <a:lnTo>
                      <a:pt x="22" y="5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2" name="Freeform 341"/>
              <p:cNvSpPr>
                <a:spLocks/>
              </p:cNvSpPr>
              <p:nvPr/>
            </p:nvSpPr>
            <p:spPr bwMode="auto">
              <a:xfrm>
                <a:off x="3738563" y="4232275"/>
                <a:ext cx="30163" cy="77788"/>
              </a:xfrm>
              <a:custGeom>
                <a:avLst/>
                <a:gdLst>
                  <a:gd name="T0" fmla="*/ 19 w 19"/>
                  <a:gd name="T1" fmla="*/ 49 h 49"/>
                  <a:gd name="T2" fmla="*/ 18 w 19"/>
                  <a:gd name="T3" fmla="*/ 46 h 49"/>
                  <a:gd name="T4" fmla="*/ 18 w 19"/>
                  <a:gd name="T5" fmla="*/ 44 h 49"/>
                  <a:gd name="T6" fmla="*/ 17 w 19"/>
                  <a:gd name="T7" fmla="*/ 40 h 49"/>
                  <a:gd name="T8" fmla="*/ 15 w 19"/>
                  <a:gd name="T9" fmla="*/ 37 h 49"/>
                  <a:gd name="T10" fmla="*/ 14 w 19"/>
                  <a:gd name="T11" fmla="*/ 34 h 49"/>
                  <a:gd name="T12" fmla="*/ 12 w 19"/>
                  <a:gd name="T13" fmla="*/ 31 h 49"/>
                  <a:gd name="T14" fmla="*/ 11 w 19"/>
                  <a:gd name="T15" fmla="*/ 27 h 49"/>
                  <a:gd name="T16" fmla="*/ 10 w 19"/>
                  <a:gd name="T17" fmla="*/ 24 h 49"/>
                  <a:gd name="T18" fmla="*/ 8 w 19"/>
                  <a:gd name="T19" fmla="*/ 22 h 49"/>
                  <a:gd name="T20" fmla="*/ 7 w 19"/>
                  <a:gd name="T21" fmla="*/ 18 h 49"/>
                  <a:gd name="T22" fmla="*/ 6 w 19"/>
                  <a:gd name="T23" fmla="*/ 15 h 49"/>
                  <a:gd name="T24" fmla="*/ 4 w 19"/>
                  <a:gd name="T25" fmla="*/ 12 h 49"/>
                  <a:gd name="T26" fmla="*/ 3 w 19"/>
                  <a:gd name="T27" fmla="*/ 8 h 49"/>
                  <a:gd name="T28" fmla="*/ 1 w 19"/>
                  <a:gd name="T29" fmla="*/ 5 h 49"/>
                  <a:gd name="T30" fmla="*/ 1 w 19"/>
                  <a:gd name="T31" fmla="*/ 2 h 49"/>
                  <a:gd name="T32" fmla="*/ 0 w 19"/>
                  <a:gd name="T33" fmla="*/ 0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9" h="49">
                    <a:moveTo>
                      <a:pt x="19" y="49"/>
                    </a:moveTo>
                    <a:lnTo>
                      <a:pt x="18" y="46"/>
                    </a:lnTo>
                    <a:lnTo>
                      <a:pt x="18" y="44"/>
                    </a:lnTo>
                    <a:lnTo>
                      <a:pt x="17" y="40"/>
                    </a:lnTo>
                    <a:lnTo>
                      <a:pt x="15" y="37"/>
                    </a:lnTo>
                    <a:lnTo>
                      <a:pt x="14" y="34"/>
                    </a:lnTo>
                    <a:lnTo>
                      <a:pt x="12" y="31"/>
                    </a:lnTo>
                    <a:lnTo>
                      <a:pt x="11" y="27"/>
                    </a:lnTo>
                    <a:lnTo>
                      <a:pt x="10" y="24"/>
                    </a:lnTo>
                    <a:lnTo>
                      <a:pt x="8" y="22"/>
                    </a:lnTo>
                    <a:lnTo>
                      <a:pt x="7" y="18"/>
                    </a:lnTo>
                    <a:lnTo>
                      <a:pt x="6" y="15"/>
                    </a:lnTo>
                    <a:lnTo>
                      <a:pt x="4" y="12"/>
                    </a:lnTo>
                    <a:lnTo>
                      <a:pt x="3" y="8"/>
                    </a:lnTo>
                    <a:lnTo>
                      <a:pt x="1" y="5"/>
                    </a:lnTo>
                    <a:lnTo>
                      <a:pt x="1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3" name="Line 343"/>
              <p:cNvSpPr>
                <a:spLocks noChangeShapeType="1"/>
              </p:cNvSpPr>
              <p:nvPr/>
            </p:nvSpPr>
            <p:spPr bwMode="auto">
              <a:xfrm flipH="1">
                <a:off x="3773488" y="4264025"/>
                <a:ext cx="104775" cy="44450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4" name="Freeform 344"/>
              <p:cNvSpPr>
                <a:spLocks/>
              </p:cNvSpPr>
              <p:nvPr/>
            </p:nvSpPr>
            <p:spPr bwMode="auto">
              <a:xfrm>
                <a:off x="3935413" y="4375150"/>
                <a:ext cx="53975" cy="109538"/>
              </a:xfrm>
              <a:custGeom>
                <a:avLst/>
                <a:gdLst>
                  <a:gd name="T0" fmla="*/ 0 w 34"/>
                  <a:gd name="T1" fmla="*/ 0 h 69"/>
                  <a:gd name="T2" fmla="*/ 0 w 34"/>
                  <a:gd name="T3" fmla="*/ 2 h 69"/>
                  <a:gd name="T4" fmla="*/ 1 w 34"/>
                  <a:gd name="T5" fmla="*/ 5 h 69"/>
                  <a:gd name="T6" fmla="*/ 2 w 34"/>
                  <a:gd name="T7" fmla="*/ 7 h 69"/>
                  <a:gd name="T8" fmla="*/ 4 w 34"/>
                  <a:gd name="T9" fmla="*/ 10 h 69"/>
                  <a:gd name="T10" fmla="*/ 5 w 34"/>
                  <a:gd name="T11" fmla="*/ 13 h 69"/>
                  <a:gd name="T12" fmla="*/ 7 w 34"/>
                  <a:gd name="T13" fmla="*/ 15 h 69"/>
                  <a:gd name="T14" fmla="*/ 8 w 34"/>
                  <a:gd name="T15" fmla="*/ 18 h 69"/>
                  <a:gd name="T16" fmla="*/ 9 w 34"/>
                  <a:gd name="T17" fmla="*/ 21 h 69"/>
                  <a:gd name="T18" fmla="*/ 11 w 34"/>
                  <a:gd name="T19" fmla="*/ 24 h 69"/>
                  <a:gd name="T20" fmla="*/ 12 w 34"/>
                  <a:gd name="T21" fmla="*/ 26 h 69"/>
                  <a:gd name="T22" fmla="*/ 13 w 34"/>
                  <a:gd name="T23" fmla="*/ 29 h 69"/>
                  <a:gd name="T24" fmla="*/ 15 w 34"/>
                  <a:gd name="T25" fmla="*/ 32 h 69"/>
                  <a:gd name="T26" fmla="*/ 16 w 34"/>
                  <a:gd name="T27" fmla="*/ 35 h 69"/>
                  <a:gd name="T28" fmla="*/ 18 w 34"/>
                  <a:gd name="T29" fmla="*/ 37 h 69"/>
                  <a:gd name="T30" fmla="*/ 19 w 34"/>
                  <a:gd name="T31" fmla="*/ 40 h 69"/>
                  <a:gd name="T32" fmla="*/ 20 w 34"/>
                  <a:gd name="T33" fmla="*/ 42 h 69"/>
                  <a:gd name="T34" fmla="*/ 22 w 34"/>
                  <a:gd name="T35" fmla="*/ 44 h 69"/>
                  <a:gd name="T36" fmla="*/ 23 w 34"/>
                  <a:gd name="T37" fmla="*/ 47 h 69"/>
                  <a:gd name="T38" fmla="*/ 24 w 34"/>
                  <a:gd name="T39" fmla="*/ 50 h 69"/>
                  <a:gd name="T40" fmla="*/ 26 w 34"/>
                  <a:gd name="T41" fmla="*/ 53 h 69"/>
                  <a:gd name="T42" fmla="*/ 27 w 34"/>
                  <a:gd name="T43" fmla="*/ 55 h 69"/>
                  <a:gd name="T44" fmla="*/ 29 w 34"/>
                  <a:gd name="T45" fmla="*/ 58 h 69"/>
                  <a:gd name="T46" fmla="*/ 30 w 34"/>
                  <a:gd name="T47" fmla="*/ 61 h 69"/>
                  <a:gd name="T48" fmla="*/ 31 w 34"/>
                  <a:gd name="T49" fmla="*/ 64 h 69"/>
                  <a:gd name="T50" fmla="*/ 33 w 34"/>
                  <a:gd name="T51" fmla="*/ 66 h 69"/>
                  <a:gd name="T52" fmla="*/ 34 w 34"/>
                  <a:gd name="T53" fmla="*/ 69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34" h="69">
                    <a:moveTo>
                      <a:pt x="0" y="0"/>
                    </a:moveTo>
                    <a:lnTo>
                      <a:pt x="0" y="2"/>
                    </a:lnTo>
                    <a:lnTo>
                      <a:pt x="1" y="5"/>
                    </a:lnTo>
                    <a:lnTo>
                      <a:pt x="2" y="7"/>
                    </a:lnTo>
                    <a:lnTo>
                      <a:pt x="4" y="10"/>
                    </a:lnTo>
                    <a:lnTo>
                      <a:pt x="5" y="13"/>
                    </a:lnTo>
                    <a:lnTo>
                      <a:pt x="7" y="15"/>
                    </a:lnTo>
                    <a:lnTo>
                      <a:pt x="8" y="18"/>
                    </a:lnTo>
                    <a:lnTo>
                      <a:pt x="9" y="21"/>
                    </a:lnTo>
                    <a:lnTo>
                      <a:pt x="11" y="24"/>
                    </a:lnTo>
                    <a:lnTo>
                      <a:pt x="12" y="26"/>
                    </a:lnTo>
                    <a:lnTo>
                      <a:pt x="13" y="29"/>
                    </a:lnTo>
                    <a:lnTo>
                      <a:pt x="15" y="32"/>
                    </a:lnTo>
                    <a:lnTo>
                      <a:pt x="16" y="35"/>
                    </a:lnTo>
                    <a:lnTo>
                      <a:pt x="18" y="37"/>
                    </a:lnTo>
                    <a:lnTo>
                      <a:pt x="19" y="40"/>
                    </a:lnTo>
                    <a:lnTo>
                      <a:pt x="20" y="42"/>
                    </a:lnTo>
                    <a:lnTo>
                      <a:pt x="22" y="44"/>
                    </a:lnTo>
                    <a:lnTo>
                      <a:pt x="23" y="47"/>
                    </a:lnTo>
                    <a:lnTo>
                      <a:pt x="24" y="50"/>
                    </a:lnTo>
                    <a:lnTo>
                      <a:pt x="26" y="53"/>
                    </a:lnTo>
                    <a:lnTo>
                      <a:pt x="27" y="55"/>
                    </a:lnTo>
                    <a:lnTo>
                      <a:pt x="29" y="58"/>
                    </a:lnTo>
                    <a:lnTo>
                      <a:pt x="30" y="61"/>
                    </a:lnTo>
                    <a:lnTo>
                      <a:pt x="31" y="64"/>
                    </a:lnTo>
                    <a:lnTo>
                      <a:pt x="33" y="66"/>
                    </a:lnTo>
                    <a:lnTo>
                      <a:pt x="34" y="69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5" name="Freeform 345"/>
              <p:cNvSpPr>
                <a:spLocks/>
              </p:cNvSpPr>
              <p:nvPr/>
            </p:nvSpPr>
            <p:spPr bwMode="auto">
              <a:xfrm>
                <a:off x="3883025" y="4262438"/>
                <a:ext cx="52388" cy="112713"/>
              </a:xfrm>
              <a:custGeom>
                <a:avLst/>
                <a:gdLst>
                  <a:gd name="T0" fmla="*/ 33 w 33"/>
                  <a:gd name="T1" fmla="*/ 71 h 71"/>
                  <a:gd name="T2" fmla="*/ 30 w 33"/>
                  <a:gd name="T3" fmla="*/ 67 h 71"/>
                  <a:gd name="T4" fmla="*/ 29 w 33"/>
                  <a:gd name="T5" fmla="*/ 63 h 71"/>
                  <a:gd name="T6" fmla="*/ 27 w 33"/>
                  <a:gd name="T7" fmla="*/ 60 h 71"/>
                  <a:gd name="T8" fmla="*/ 24 w 33"/>
                  <a:gd name="T9" fmla="*/ 56 h 71"/>
                  <a:gd name="T10" fmla="*/ 23 w 33"/>
                  <a:gd name="T11" fmla="*/ 52 h 71"/>
                  <a:gd name="T12" fmla="*/ 22 w 33"/>
                  <a:gd name="T13" fmla="*/ 48 h 71"/>
                  <a:gd name="T14" fmla="*/ 20 w 33"/>
                  <a:gd name="T15" fmla="*/ 45 h 71"/>
                  <a:gd name="T16" fmla="*/ 18 w 33"/>
                  <a:gd name="T17" fmla="*/ 41 h 71"/>
                  <a:gd name="T18" fmla="*/ 16 w 33"/>
                  <a:gd name="T19" fmla="*/ 37 h 71"/>
                  <a:gd name="T20" fmla="*/ 15 w 33"/>
                  <a:gd name="T21" fmla="*/ 34 h 71"/>
                  <a:gd name="T22" fmla="*/ 13 w 33"/>
                  <a:gd name="T23" fmla="*/ 30 h 71"/>
                  <a:gd name="T24" fmla="*/ 12 w 33"/>
                  <a:gd name="T25" fmla="*/ 26 h 71"/>
                  <a:gd name="T26" fmla="*/ 9 w 33"/>
                  <a:gd name="T27" fmla="*/ 23 h 71"/>
                  <a:gd name="T28" fmla="*/ 8 w 33"/>
                  <a:gd name="T29" fmla="*/ 19 h 71"/>
                  <a:gd name="T30" fmla="*/ 7 w 33"/>
                  <a:gd name="T31" fmla="*/ 15 h 71"/>
                  <a:gd name="T32" fmla="*/ 5 w 33"/>
                  <a:gd name="T33" fmla="*/ 11 h 71"/>
                  <a:gd name="T34" fmla="*/ 4 w 33"/>
                  <a:gd name="T35" fmla="*/ 8 h 71"/>
                  <a:gd name="T36" fmla="*/ 1 w 33"/>
                  <a:gd name="T37" fmla="*/ 4 h 71"/>
                  <a:gd name="T38" fmla="*/ 0 w 33"/>
                  <a:gd name="T39" fmla="*/ 0 h 7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33" h="71">
                    <a:moveTo>
                      <a:pt x="33" y="71"/>
                    </a:moveTo>
                    <a:lnTo>
                      <a:pt x="30" y="67"/>
                    </a:lnTo>
                    <a:lnTo>
                      <a:pt x="29" y="63"/>
                    </a:lnTo>
                    <a:lnTo>
                      <a:pt x="27" y="60"/>
                    </a:lnTo>
                    <a:lnTo>
                      <a:pt x="24" y="56"/>
                    </a:lnTo>
                    <a:lnTo>
                      <a:pt x="23" y="52"/>
                    </a:lnTo>
                    <a:lnTo>
                      <a:pt x="22" y="48"/>
                    </a:lnTo>
                    <a:lnTo>
                      <a:pt x="20" y="45"/>
                    </a:lnTo>
                    <a:lnTo>
                      <a:pt x="18" y="41"/>
                    </a:lnTo>
                    <a:lnTo>
                      <a:pt x="16" y="37"/>
                    </a:lnTo>
                    <a:lnTo>
                      <a:pt x="15" y="34"/>
                    </a:lnTo>
                    <a:lnTo>
                      <a:pt x="13" y="30"/>
                    </a:lnTo>
                    <a:lnTo>
                      <a:pt x="12" y="26"/>
                    </a:lnTo>
                    <a:lnTo>
                      <a:pt x="9" y="23"/>
                    </a:lnTo>
                    <a:lnTo>
                      <a:pt x="8" y="19"/>
                    </a:lnTo>
                    <a:lnTo>
                      <a:pt x="7" y="15"/>
                    </a:lnTo>
                    <a:lnTo>
                      <a:pt x="5" y="11"/>
                    </a:lnTo>
                    <a:lnTo>
                      <a:pt x="4" y="8"/>
                    </a:lnTo>
                    <a:lnTo>
                      <a:pt x="1" y="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6" name="Line 347"/>
              <p:cNvSpPr>
                <a:spLocks noChangeShapeType="1"/>
              </p:cNvSpPr>
              <p:nvPr/>
            </p:nvSpPr>
            <p:spPr bwMode="auto">
              <a:xfrm flipH="1">
                <a:off x="3938588" y="4322763"/>
                <a:ext cx="103188" cy="50800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7" name="Freeform 348"/>
              <p:cNvSpPr>
                <a:spLocks/>
              </p:cNvSpPr>
              <p:nvPr/>
            </p:nvSpPr>
            <p:spPr bwMode="auto">
              <a:xfrm>
                <a:off x="4127500" y="4476750"/>
                <a:ext cx="93663" cy="146050"/>
              </a:xfrm>
              <a:custGeom>
                <a:avLst/>
                <a:gdLst>
                  <a:gd name="T0" fmla="*/ 0 w 59"/>
                  <a:gd name="T1" fmla="*/ 0 h 92"/>
                  <a:gd name="T2" fmla="*/ 1 w 59"/>
                  <a:gd name="T3" fmla="*/ 2 h 92"/>
                  <a:gd name="T4" fmla="*/ 2 w 59"/>
                  <a:gd name="T5" fmla="*/ 5 h 92"/>
                  <a:gd name="T6" fmla="*/ 5 w 59"/>
                  <a:gd name="T7" fmla="*/ 8 h 92"/>
                  <a:gd name="T8" fmla="*/ 6 w 59"/>
                  <a:gd name="T9" fmla="*/ 11 h 92"/>
                  <a:gd name="T10" fmla="*/ 8 w 59"/>
                  <a:gd name="T11" fmla="*/ 13 h 92"/>
                  <a:gd name="T12" fmla="*/ 9 w 59"/>
                  <a:gd name="T13" fmla="*/ 16 h 92"/>
                  <a:gd name="T14" fmla="*/ 12 w 59"/>
                  <a:gd name="T15" fmla="*/ 20 h 92"/>
                  <a:gd name="T16" fmla="*/ 13 w 59"/>
                  <a:gd name="T17" fmla="*/ 23 h 92"/>
                  <a:gd name="T18" fmla="*/ 15 w 59"/>
                  <a:gd name="T19" fmla="*/ 26 h 92"/>
                  <a:gd name="T20" fmla="*/ 17 w 59"/>
                  <a:gd name="T21" fmla="*/ 28 h 92"/>
                  <a:gd name="T22" fmla="*/ 19 w 59"/>
                  <a:gd name="T23" fmla="*/ 31 h 92"/>
                  <a:gd name="T24" fmla="*/ 20 w 59"/>
                  <a:gd name="T25" fmla="*/ 34 h 92"/>
                  <a:gd name="T26" fmla="*/ 23 w 59"/>
                  <a:gd name="T27" fmla="*/ 37 h 92"/>
                  <a:gd name="T28" fmla="*/ 24 w 59"/>
                  <a:gd name="T29" fmla="*/ 41 h 92"/>
                  <a:gd name="T30" fmla="*/ 26 w 59"/>
                  <a:gd name="T31" fmla="*/ 44 h 92"/>
                  <a:gd name="T32" fmla="*/ 28 w 59"/>
                  <a:gd name="T33" fmla="*/ 46 h 92"/>
                  <a:gd name="T34" fmla="*/ 30 w 59"/>
                  <a:gd name="T35" fmla="*/ 49 h 92"/>
                  <a:gd name="T36" fmla="*/ 31 w 59"/>
                  <a:gd name="T37" fmla="*/ 52 h 92"/>
                  <a:gd name="T38" fmla="*/ 34 w 59"/>
                  <a:gd name="T39" fmla="*/ 55 h 92"/>
                  <a:gd name="T40" fmla="*/ 35 w 59"/>
                  <a:gd name="T41" fmla="*/ 57 h 92"/>
                  <a:gd name="T42" fmla="*/ 37 w 59"/>
                  <a:gd name="T43" fmla="*/ 60 h 92"/>
                  <a:gd name="T44" fmla="*/ 39 w 59"/>
                  <a:gd name="T45" fmla="*/ 63 h 92"/>
                  <a:gd name="T46" fmla="*/ 41 w 59"/>
                  <a:gd name="T47" fmla="*/ 66 h 92"/>
                  <a:gd name="T48" fmla="*/ 44 w 59"/>
                  <a:gd name="T49" fmla="*/ 70 h 92"/>
                  <a:gd name="T50" fmla="*/ 45 w 59"/>
                  <a:gd name="T51" fmla="*/ 72 h 92"/>
                  <a:gd name="T52" fmla="*/ 46 w 59"/>
                  <a:gd name="T53" fmla="*/ 75 h 92"/>
                  <a:gd name="T54" fmla="*/ 49 w 59"/>
                  <a:gd name="T55" fmla="*/ 78 h 92"/>
                  <a:gd name="T56" fmla="*/ 50 w 59"/>
                  <a:gd name="T57" fmla="*/ 81 h 92"/>
                  <a:gd name="T58" fmla="*/ 53 w 59"/>
                  <a:gd name="T59" fmla="*/ 83 h 92"/>
                  <a:gd name="T60" fmla="*/ 54 w 59"/>
                  <a:gd name="T61" fmla="*/ 86 h 92"/>
                  <a:gd name="T62" fmla="*/ 56 w 59"/>
                  <a:gd name="T63" fmla="*/ 89 h 92"/>
                  <a:gd name="T64" fmla="*/ 59 w 59"/>
                  <a:gd name="T6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59" h="92">
                    <a:moveTo>
                      <a:pt x="0" y="0"/>
                    </a:moveTo>
                    <a:lnTo>
                      <a:pt x="1" y="2"/>
                    </a:lnTo>
                    <a:lnTo>
                      <a:pt x="2" y="5"/>
                    </a:lnTo>
                    <a:lnTo>
                      <a:pt x="5" y="8"/>
                    </a:lnTo>
                    <a:lnTo>
                      <a:pt x="6" y="11"/>
                    </a:lnTo>
                    <a:lnTo>
                      <a:pt x="8" y="13"/>
                    </a:lnTo>
                    <a:lnTo>
                      <a:pt x="9" y="16"/>
                    </a:lnTo>
                    <a:lnTo>
                      <a:pt x="12" y="20"/>
                    </a:lnTo>
                    <a:lnTo>
                      <a:pt x="13" y="23"/>
                    </a:lnTo>
                    <a:lnTo>
                      <a:pt x="15" y="26"/>
                    </a:lnTo>
                    <a:lnTo>
                      <a:pt x="17" y="28"/>
                    </a:lnTo>
                    <a:lnTo>
                      <a:pt x="19" y="31"/>
                    </a:lnTo>
                    <a:lnTo>
                      <a:pt x="20" y="34"/>
                    </a:lnTo>
                    <a:lnTo>
                      <a:pt x="23" y="37"/>
                    </a:lnTo>
                    <a:lnTo>
                      <a:pt x="24" y="41"/>
                    </a:lnTo>
                    <a:lnTo>
                      <a:pt x="26" y="44"/>
                    </a:lnTo>
                    <a:lnTo>
                      <a:pt x="28" y="46"/>
                    </a:lnTo>
                    <a:lnTo>
                      <a:pt x="30" y="49"/>
                    </a:lnTo>
                    <a:lnTo>
                      <a:pt x="31" y="52"/>
                    </a:lnTo>
                    <a:lnTo>
                      <a:pt x="34" y="55"/>
                    </a:lnTo>
                    <a:lnTo>
                      <a:pt x="35" y="57"/>
                    </a:lnTo>
                    <a:lnTo>
                      <a:pt x="37" y="60"/>
                    </a:lnTo>
                    <a:lnTo>
                      <a:pt x="39" y="63"/>
                    </a:lnTo>
                    <a:lnTo>
                      <a:pt x="41" y="66"/>
                    </a:lnTo>
                    <a:lnTo>
                      <a:pt x="44" y="70"/>
                    </a:lnTo>
                    <a:lnTo>
                      <a:pt x="45" y="72"/>
                    </a:lnTo>
                    <a:lnTo>
                      <a:pt x="46" y="75"/>
                    </a:lnTo>
                    <a:lnTo>
                      <a:pt x="49" y="78"/>
                    </a:lnTo>
                    <a:lnTo>
                      <a:pt x="50" y="81"/>
                    </a:lnTo>
                    <a:lnTo>
                      <a:pt x="53" y="83"/>
                    </a:lnTo>
                    <a:lnTo>
                      <a:pt x="54" y="86"/>
                    </a:lnTo>
                    <a:lnTo>
                      <a:pt x="56" y="89"/>
                    </a:lnTo>
                    <a:lnTo>
                      <a:pt x="59" y="92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8" name="Freeform 349"/>
              <p:cNvSpPr>
                <a:spLocks/>
              </p:cNvSpPr>
              <p:nvPr/>
            </p:nvSpPr>
            <p:spPr bwMode="auto">
              <a:xfrm>
                <a:off x="4043363" y="4321175"/>
                <a:ext cx="84138" cy="155575"/>
              </a:xfrm>
              <a:custGeom>
                <a:avLst/>
                <a:gdLst>
                  <a:gd name="T0" fmla="*/ 53 w 53"/>
                  <a:gd name="T1" fmla="*/ 98 h 98"/>
                  <a:gd name="T2" fmla="*/ 50 w 53"/>
                  <a:gd name="T3" fmla="*/ 92 h 98"/>
                  <a:gd name="T4" fmla="*/ 47 w 53"/>
                  <a:gd name="T5" fmla="*/ 88 h 98"/>
                  <a:gd name="T6" fmla="*/ 44 w 53"/>
                  <a:gd name="T7" fmla="*/ 84 h 98"/>
                  <a:gd name="T8" fmla="*/ 43 w 53"/>
                  <a:gd name="T9" fmla="*/ 80 h 98"/>
                  <a:gd name="T10" fmla="*/ 40 w 53"/>
                  <a:gd name="T11" fmla="*/ 76 h 98"/>
                  <a:gd name="T12" fmla="*/ 37 w 53"/>
                  <a:gd name="T13" fmla="*/ 71 h 98"/>
                  <a:gd name="T14" fmla="*/ 35 w 53"/>
                  <a:gd name="T15" fmla="*/ 66 h 98"/>
                  <a:gd name="T16" fmla="*/ 32 w 53"/>
                  <a:gd name="T17" fmla="*/ 62 h 98"/>
                  <a:gd name="T18" fmla="*/ 31 w 53"/>
                  <a:gd name="T19" fmla="*/ 58 h 98"/>
                  <a:gd name="T20" fmla="*/ 28 w 53"/>
                  <a:gd name="T21" fmla="*/ 54 h 98"/>
                  <a:gd name="T22" fmla="*/ 25 w 53"/>
                  <a:gd name="T23" fmla="*/ 49 h 98"/>
                  <a:gd name="T24" fmla="*/ 24 w 53"/>
                  <a:gd name="T25" fmla="*/ 44 h 98"/>
                  <a:gd name="T26" fmla="*/ 21 w 53"/>
                  <a:gd name="T27" fmla="*/ 40 h 98"/>
                  <a:gd name="T28" fmla="*/ 18 w 53"/>
                  <a:gd name="T29" fmla="*/ 36 h 98"/>
                  <a:gd name="T30" fmla="*/ 17 w 53"/>
                  <a:gd name="T31" fmla="*/ 32 h 98"/>
                  <a:gd name="T32" fmla="*/ 14 w 53"/>
                  <a:gd name="T33" fmla="*/ 28 h 98"/>
                  <a:gd name="T34" fmla="*/ 11 w 53"/>
                  <a:gd name="T35" fmla="*/ 22 h 98"/>
                  <a:gd name="T36" fmla="*/ 10 w 53"/>
                  <a:gd name="T37" fmla="*/ 18 h 98"/>
                  <a:gd name="T38" fmla="*/ 7 w 53"/>
                  <a:gd name="T39" fmla="*/ 14 h 98"/>
                  <a:gd name="T40" fmla="*/ 4 w 53"/>
                  <a:gd name="T41" fmla="*/ 10 h 98"/>
                  <a:gd name="T42" fmla="*/ 3 w 53"/>
                  <a:gd name="T43" fmla="*/ 4 h 98"/>
                  <a:gd name="T44" fmla="*/ 0 w 53"/>
                  <a:gd name="T45" fmla="*/ 0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53" h="98">
                    <a:moveTo>
                      <a:pt x="53" y="98"/>
                    </a:moveTo>
                    <a:lnTo>
                      <a:pt x="50" y="92"/>
                    </a:lnTo>
                    <a:lnTo>
                      <a:pt x="47" y="88"/>
                    </a:lnTo>
                    <a:lnTo>
                      <a:pt x="44" y="84"/>
                    </a:lnTo>
                    <a:lnTo>
                      <a:pt x="43" y="80"/>
                    </a:lnTo>
                    <a:lnTo>
                      <a:pt x="40" y="76"/>
                    </a:lnTo>
                    <a:lnTo>
                      <a:pt x="37" y="71"/>
                    </a:lnTo>
                    <a:lnTo>
                      <a:pt x="35" y="66"/>
                    </a:lnTo>
                    <a:lnTo>
                      <a:pt x="32" y="62"/>
                    </a:lnTo>
                    <a:lnTo>
                      <a:pt x="31" y="58"/>
                    </a:lnTo>
                    <a:lnTo>
                      <a:pt x="28" y="54"/>
                    </a:lnTo>
                    <a:lnTo>
                      <a:pt x="25" y="49"/>
                    </a:lnTo>
                    <a:lnTo>
                      <a:pt x="24" y="44"/>
                    </a:lnTo>
                    <a:lnTo>
                      <a:pt x="21" y="40"/>
                    </a:lnTo>
                    <a:lnTo>
                      <a:pt x="18" y="36"/>
                    </a:lnTo>
                    <a:lnTo>
                      <a:pt x="17" y="32"/>
                    </a:lnTo>
                    <a:lnTo>
                      <a:pt x="14" y="28"/>
                    </a:lnTo>
                    <a:lnTo>
                      <a:pt x="11" y="22"/>
                    </a:lnTo>
                    <a:lnTo>
                      <a:pt x="10" y="18"/>
                    </a:lnTo>
                    <a:lnTo>
                      <a:pt x="7" y="14"/>
                    </a:lnTo>
                    <a:lnTo>
                      <a:pt x="4" y="10"/>
                    </a:lnTo>
                    <a:lnTo>
                      <a:pt x="3" y="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19" name="Line 351"/>
              <p:cNvSpPr>
                <a:spLocks noChangeShapeType="1"/>
              </p:cNvSpPr>
              <p:nvPr/>
            </p:nvSpPr>
            <p:spPr bwMode="auto">
              <a:xfrm flipH="1">
                <a:off x="4130675" y="4416425"/>
                <a:ext cx="98425" cy="57150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0" name="Freeform 352"/>
              <p:cNvSpPr>
                <a:spLocks/>
              </p:cNvSpPr>
              <p:nvPr/>
            </p:nvSpPr>
            <p:spPr bwMode="auto">
              <a:xfrm>
                <a:off x="4357688" y="4605338"/>
                <a:ext cx="146050" cy="176213"/>
              </a:xfrm>
              <a:custGeom>
                <a:avLst/>
                <a:gdLst>
                  <a:gd name="T0" fmla="*/ 0 w 92"/>
                  <a:gd name="T1" fmla="*/ 0 h 111"/>
                  <a:gd name="T2" fmla="*/ 3 w 92"/>
                  <a:gd name="T3" fmla="*/ 2 h 111"/>
                  <a:gd name="T4" fmla="*/ 4 w 92"/>
                  <a:gd name="T5" fmla="*/ 4 h 111"/>
                  <a:gd name="T6" fmla="*/ 6 w 92"/>
                  <a:gd name="T7" fmla="*/ 7 h 111"/>
                  <a:gd name="T8" fmla="*/ 7 w 92"/>
                  <a:gd name="T9" fmla="*/ 9 h 111"/>
                  <a:gd name="T10" fmla="*/ 10 w 92"/>
                  <a:gd name="T11" fmla="*/ 12 h 111"/>
                  <a:gd name="T12" fmla="*/ 11 w 92"/>
                  <a:gd name="T13" fmla="*/ 13 h 111"/>
                  <a:gd name="T14" fmla="*/ 13 w 92"/>
                  <a:gd name="T15" fmla="*/ 16 h 111"/>
                  <a:gd name="T16" fmla="*/ 15 w 92"/>
                  <a:gd name="T17" fmla="*/ 19 h 111"/>
                  <a:gd name="T18" fmla="*/ 17 w 92"/>
                  <a:gd name="T19" fmla="*/ 22 h 111"/>
                  <a:gd name="T20" fmla="*/ 18 w 92"/>
                  <a:gd name="T21" fmla="*/ 23 h 111"/>
                  <a:gd name="T22" fmla="*/ 21 w 92"/>
                  <a:gd name="T23" fmla="*/ 26 h 111"/>
                  <a:gd name="T24" fmla="*/ 22 w 92"/>
                  <a:gd name="T25" fmla="*/ 29 h 111"/>
                  <a:gd name="T26" fmla="*/ 25 w 92"/>
                  <a:gd name="T27" fmla="*/ 31 h 111"/>
                  <a:gd name="T28" fmla="*/ 26 w 92"/>
                  <a:gd name="T29" fmla="*/ 33 h 111"/>
                  <a:gd name="T30" fmla="*/ 28 w 92"/>
                  <a:gd name="T31" fmla="*/ 35 h 111"/>
                  <a:gd name="T32" fmla="*/ 30 w 92"/>
                  <a:gd name="T33" fmla="*/ 38 h 111"/>
                  <a:gd name="T34" fmla="*/ 32 w 92"/>
                  <a:gd name="T35" fmla="*/ 40 h 111"/>
                  <a:gd name="T36" fmla="*/ 33 w 92"/>
                  <a:gd name="T37" fmla="*/ 42 h 111"/>
                  <a:gd name="T38" fmla="*/ 36 w 92"/>
                  <a:gd name="T39" fmla="*/ 45 h 111"/>
                  <a:gd name="T40" fmla="*/ 37 w 92"/>
                  <a:gd name="T41" fmla="*/ 48 h 111"/>
                  <a:gd name="T42" fmla="*/ 39 w 92"/>
                  <a:gd name="T43" fmla="*/ 49 h 111"/>
                  <a:gd name="T44" fmla="*/ 41 w 92"/>
                  <a:gd name="T45" fmla="*/ 52 h 111"/>
                  <a:gd name="T46" fmla="*/ 43 w 92"/>
                  <a:gd name="T47" fmla="*/ 55 h 111"/>
                  <a:gd name="T48" fmla="*/ 46 w 92"/>
                  <a:gd name="T49" fmla="*/ 56 h 111"/>
                  <a:gd name="T50" fmla="*/ 47 w 92"/>
                  <a:gd name="T51" fmla="*/ 59 h 111"/>
                  <a:gd name="T52" fmla="*/ 48 w 92"/>
                  <a:gd name="T53" fmla="*/ 61 h 111"/>
                  <a:gd name="T54" fmla="*/ 51 w 92"/>
                  <a:gd name="T55" fmla="*/ 63 h 111"/>
                  <a:gd name="T56" fmla="*/ 52 w 92"/>
                  <a:gd name="T57" fmla="*/ 66 h 111"/>
                  <a:gd name="T58" fmla="*/ 55 w 92"/>
                  <a:gd name="T59" fmla="*/ 68 h 111"/>
                  <a:gd name="T60" fmla="*/ 56 w 92"/>
                  <a:gd name="T61" fmla="*/ 70 h 111"/>
                  <a:gd name="T62" fmla="*/ 58 w 92"/>
                  <a:gd name="T63" fmla="*/ 72 h 111"/>
                  <a:gd name="T64" fmla="*/ 61 w 92"/>
                  <a:gd name="T65" fmla="*/ 75 h 111"/>
                  <a:gd name="T66" fmla="*/ 62 w 92"/>
                  <a:gd name="T67" fmla="*/ 77 h 111"/>
                  <a:gd name="T68" fmla="*/ 65 w 92"/>
                  <a:gd name="T69" fmla="*/ 79 h 111"/>
                  <a:gd name="T70" fmla="*/ 66 w 92"/>
                  <a:gd name="T71" fmla="*/ 82 h 111"/>
                  <a:gd name="T72" fmla="*/ 69 w 92"/>
                  <a:gd name="T73" fmla="*/ 83 h 111"/>
                  <a:gd name="T74" fmla="*/ 70 w 92"/>
                  <a:gd name="T75" fmla="*/ 86 h 111"/>
                  <a:gd name="T76" fmla="*/ 73 w 92"/>
                  <a:gd name="T77" fmla="*/ 89 h 111"/>
                  <a:gd name="T78" fmla="*/ 74 w 92"/>
                  <a:gd name="T79" fmla="*/ 90 h 111"/>
                  <a:gd name="T80" fmla="*/ 76 w 92"/>
                  <a:gd name="T81" fmla="*/ 93 h 111"/>
                  <a:gd name="T82" fmla="*/ 78 w 92"/>
                  <a:gd name="T83" fmla="*/ 96 h 111"/>
                  <a:gd name="T84" fmla="*/ 80 w 92"/>
                  <a:gd name="T85" fmla="*/ 97 h 111"/>
                  <a:gd name="T86" fmla="*/ 83 w 92"/>
                  <a:gd name="T87" fmla="*/ 100 h 111"/>
                  <a:gd name="T88" fmla="*/ 84 w 92"/>
                  <a:gd name="T89" fmla="*/ 101 h 111"/>
                  <a:gd name="T90" fmla="*/ 87 w 92"/>
                  <a:gd name="T91" fmla="*/ 104 h 111"/>
                  <a:gd name="T92" fmla="*/ 88 w 92"/>
                  <a:gd name="T93" fmla="*/ 107 h 111"/>
                  <a:gd name="T94" fmla="*/ 91 w 92"/>
                  <a:gd name="T95" fmla="*/ 108 h 111"/>
                  <a:gd name="T96" fmla="*/ 92 w 92"/>
                  <a:gd name="T97" fmla="*/ 11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2" h="111">
                    <a:moveTo>
                      <a:pt x="0" y="0"/>
                    </a:moveTo>
                    <a:lnTo>
                      <a:pt x="3" y="2"/>
                    </a:lnTo>
                    <a:lnTo>
                      <a:pt x="4" y="4"/>
                    </a:lnTo>
                    <a:lnTo>
                      <a:pt x="6" y="7"/>
                    </a:lnTo>
                    <a:lnTo>
                      <a:pt x="7" y="9"/>
                    </a:lnTo>
                    <a:lnTo>
                      <a:pt x="10" y="12"/>
                    </a:lnTo>
                    <a:lnTo>
                      <a:pt x="11" y="13"/>
                    </a:lnTo>
                    <a:lnTo>
                      <a:pt x="13" y="16"/>
                    </a:lnTo>
                    <a:lnTo>
                      <a:pt x="15" y="19"/>
                    </a:lnTo>
                    <a:lnTo>
                      <a:pt x="17" y="22"/>
                    </a:lnTo>
                    <a:lnTo>
                      <a:pt x="18" y="23"/>
                    </a:lnTo>
                    <a:lnTo>
                      <a:pt x="21" y="26"/>
                    </a:lnTo>
                    <a:lnTo>
                      <a:pt x="22" y="29"/>
                    </a:lnTo>
                    <a:lnTo>
                      <a:pt x="25" y="31"/>
                    </a:lnTo>
                    <a:lnTo>
                      <a:pt x="26" y="33"/>
                    </a:lnTo>
                    <a:lnTo>
                      <a:pt x="28" y="35"/>
                    </a:lnTo>
                    <a:lnTo>
                      <a:pt x="30" y="38"/>
                    </a:lnTo>
                    <a:lnTo>
                      <a:pt x="32" y="40"/>
                    </a:lnTo>
                    <a:lnTo>
                      <a:pt x="33" y="42"/>
                    </a:lnTo>
                    <a:lnTo>
                      <a:pt x="36" y="45"/>
                    </a:lnTo>
                    <a:lnTo>
                      <a:pt x="37" y="48"/>
                    </a:lnTo>
                    <a:lnTo>
                      <a:pt x="39" y="49"/>
                    </a:lnTo>
                    <a:lnTo>
                      <a:pt x="41" y="52"/>
                    </a:lnTo>
                    <a:lnTo>
                      <a:pt x="43" y="55"/>
                    </a:lnTo>
                    <a:lnTo>
                      <a:pt x="46" y="56"/>
                    </a:lnTo>
                    <a:lnTo>
                      <a:pt x="47" y="59"/>
                    </a:lnTo>
                    <a:lnTo>
                      <a:pt x="48" y="61"/>
                    </a:lnTo>
                    <a:lnTo>
                      <a:pt x="51" y="63"/>
                    </a:lnTo>
                    <a:lnTo>
                      <a:pt x="52" y="66"/>
                    </a:lnTo>
                    <a:lnTo>
                      <a:pt x="55" y="68"/>
                    </a:lnTo>
                    <a:lnTo>
                      <a:pt x="56" y="70"/>
                    </a:lnTo>
                    <a:lnTo>
                      <a:pt x="58" y="72"/>
                    </a:lnTo>
                    <a:lnTo>
                      <a:pt x="61" y="75"/>
                    </a:lnTo>
                    <a:lnTo>
                      <a:pt x="62" y="77"/>
                    </a:lnTo>
                    <a:lnTo>
                      <a:pt x="65" y="79"/>
                    </a:lnTo>
                    <a:lnTo>
                      <a:pt x="66" y="82"/>
                    </a:lnTo>
                    <a:lnTo>
                      <a:pt x="69" y="83"/>
                    </a:lnTo>
                    <a:lnTo>
                      <a:pt x="70" y="86"/>
                    </a:lnTo>
                    <a:lnTo>
                      <a:pt x="73" y="89"/>
                    </a:lnTo>
                    <a:lnTo>
                      <a:pt x="74" y="90"/>
                    </a:lnTo>
                    <a:lnTo>
                      <a:pt x="76" y="93"/>
                    </a:lnTo>
                    <a:lnTo>
                      <a:pt x="78" y="96"/>
                    </a:lnTo>
                    <a:lnTo>
                      <a:pt x="80" y="97"/>
                    </a:lnTo>
                    <a:lnTo>
                      <a:pt x="83" y="100"/>
                    </a:lnTo>
                    <a:lnTo>
                      <a:pt x="84" y="101"/>
                    </a:lnTo>
                    <a:lnTo>
                      <a:pt x="87" y="104"/>
                    </a:lnTo>
                    <a:lnTo>
                      <a:pt x="88" y="107"/>
                    </a:lnTo>
                    <a:lnTo>
                      <a:pt x="91" y="108"/>
                    </a:lnTo>
                    <a:lnTo>
                      <a:pt x="92" y="111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1" name="Freeform 353"/>
              <p:cNvSpPr>
                <a:spLocks/>
              </p:cNvSpPr>
              <p:nvPr/>
            </p:nvSpPr>
            <p:spPr bwMode="auto">
              <a:xfrm>
                <a:off x="4230688" y="4413250"/>
                <a:ext cx="127000" cy="192088"/>
              </a:xfrm>
              <a:custGeom>
                <a:avLst/>
                <a:gdLst>
                  <a:gd name="T0" fmla="*/ 80 w 80"/>
                  <a:gd name="T1" fmla="*/ 121 h 121"/>
                  <a:gd name="T2" fmla="*/ 77 w 80"/>
                  <a:gd name="T3" fmla="*/ 117 h 121"/>
                  <a:gd name="T4" fmla="*/ 73 w 80"/>
                  <a:gd name="T5" fmla="*/ 111 h 121"/>
                  <a:gd name="T6" fmla="*/ 71 w 80"/>
                  <a:gd name="T7" fmla="*/ 107 h 121"/>
                  <a:gd name="T8" fmla="*/ 68 w 80"/>
                  <a:gd name="T9" fmla="*/ 103 h 121"/>
                  <a:gd name="T10" fmla="*/ 64 w 80"/>
                  <a:gd name="T11" fmla="*/ 99 h 121"/>
                  <a:gd name="T12" fmla="*/ 61 w 80"/>
                  <a:gd name="T13" fmla="*/ 93 h 121"/>
                  <a:gd name="T14" fmla="*/ 58 w 80"/>
                  <a:gd name="T15" fmla="*/ 89 h 121"/>
                  <a:gd name="T16" fmla="*/ 54 w 80"/>
                  <a:gd name="T17" fmla="*/ 85 h 121"/>
                  <a:gd name="T18" fmla="*/ 51 w 80"/>
                  <a:gd name="T19" fmla="*/ 79 h 121"/>
                  <a:gd name="T20" fmla="*/ 49 w 80"/>
                  <a:gd name="T21" fmla="*/ 75 h 121"/>
                  <a:gd name="T22" fmla="*/ 46 w 80"/>
                  <a:gd name="T23" fmla="*/ 71 h 121"/>
                  <a:gd name="T24" fmla="*/ 42 w 80"/>
                  <a:gd name="T25" fmla="*/ 66 h 121"/>
                  <a:gd name="T26" fmla="*/ 39 w 80"/>
                  <a:gd name="T27" fmla="*/ 62 h 121"/>
                  <a:gd name="T28" fmla="*/ 36 w 80"/>
                  <a:gd name="T29" fmla="*/ 56 h 121"/>
                  <a:gd name="T30" fmla="*/ 33 w 80"/>
                  <a:gd name="T31" fmla="*/ 52 h 121"/>
                  <a:gd name="T32" fmla="*/ 31 w 80"/>
                  <a:gd name="T33" fmla="*/ 48 h 121"/>
                  <a:gd name="T34" fmla="*/ 27 w 80"/>
                  <a:gd name="T35" fmla="*/ 42 h 121"/>
                  <a:gd name="T36" fmla="*/ 24 w 80"/>
                  <a:gd name="T37" fmla="*/ 38 h 121"/>
                  <a:gd name="T38" fmla="*/ 21 w 80"/>
                  <a:gd name="T39" fmla="*/ 33 h 121"/>
                  <a:gd name="T40" fmla="*/ 18 w 80"/>
                  <a:gd name="T41" fmla="*/ 29 h 121"/>
                  <a:gd name="T42" fmla="*/ 16 w 80"/>
                  <a:gd name="T43" fmla="*/ 24 h 121"/>
                  <a:gd name="T44" fmla="*/ 13 w 80"/>
                  <a:gd name="T45" fmla="*/ 19 h 121"/>
                  <a:gd name="T46" fmla="*/ 10 w 80"/>
                  <a:gd name="T47" fmla="*/ 15 h 121"/>
                  <a:gd name="T48" fmla="*/ 7 w 80"/>
                  <a:gd name="T49" fmla="*/ 9 h 121"/>
                  <a:gd name="T50" fmla="*/ 3 w 80"/>
                  <a:gd name="T51" fmla="*/ 5 h 121"/>
                  <a:gd name="T52" fmla="*/ 0 w 80"/>
                  <a:gd name="T5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0" h="121">
                    <a:moveTo>
                      <a:pt x="80" y="121"/>
                    </a:moveTo>
                    <a:lnTo>
                      <a:pt x="77" y="117"/>
                    </a:lnTo>
                    <a:lnTo>
                      <a:pt x="73" y="111"/>
                    </a:lnTo>
                    <a:lnTo>
                      <a:pt x="71" y="107"/>
                    </a:lnTo>
                    <a:lnTo>
                      <a:pt x="68" y="103"/>
                    </a:lnTo>
                    <a:lnTo>
                      <a:pt x="64" y="99"/>
                    </a:lnTo>
                    <a:lnTo>
                      <a:pt x="61" y="93"/>
                    </a:lnTo>
                    <a:lnTo>
                      <a:pt x="58" y="89"/>
                    </a:lnTo>
                    <a:lnTo>
                      <a:pt x="54" y="85"/>
                    </a:lnTo>
                    <a:lnTo>
                      <a:pt x="51" y="79"/>
                    </a:lnTo>
                    <a:lnTo>
                      <a:pt x="49" y="75"/>
                    </a:lnTo>
                    <a:lnTo>
                      <a:pt x="46" y="71"/>
                    </a:lnTo>
                    <a:lnTo>
                      <a:pt x="42" y="66"/>
                    </a:lnTo>
                    <a:lnTo>
                      <a:pt x="39" y="62"/>
                    </a:lnTo>
                    <a:lnTo>
                      <a:pt x="36" y="56"/>
                    </a:lnTo>
                    <a:lnTo>
                      <a:pt x="33" y="52"/>
                    </a:lnTo>
                    <a:lnTo>
                      <a:pt x="31" y="48"/>
                    </a:lnTo>
                    <a:lnTo>
                      <a:pt x="27" y="42"/>
                    </a:lnTo>
                    <a:lnTo>
                      <a:pt x="24" y="38"/>
                    </a:lnTo>
                    <a:lnTo>
                      <a:pt x="21" y="33"/>
                    </a:lnTo>
                    <a:lnTo>
                      <a:pt x="18" y="29"/>
                    </a:lnTo>
                    <a:lnTo>
                      <a:pt x="16" y="24"/>
                    </a:lnTo>
                    <a:lnTo>
                      <a:pt x="13" y="19"/>
                    </a:lnTo>
                    <a:lnTo>
                      <a:pt x="10" y="15"/>
                    </a:lnTo>
                    <a:lnTo>
                      <a:pt x="7" y="9"/>
                    </a:lnTo>
                    <a:lnTo>
                      <a:pt x="3" y="5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2" name="Line 355"/>
              <p:cNvSpPr>
                <a:spLocks noChangeShapeType="1"/>
              </p:cNvSpPr>
              <p:nvPr/>
            </p:nvSpPr>
            <p:spPr bwMode="auto">
              <a:xfrm flipH="1">
                <a:off x="4362450" y="4535488"/>
                <a:ext cx="92075" cy="66675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3" name="Freeform 356"/>
              <p:cNvSpPr>
                <a:spLocks/>
              </p:cNvSpPr>
              <p:nvPr/>
            </p:nvSpPr>
            <p:spPr bwMode="auto">
              <a:xfrm>
                <a:off x="4591050" y="4694238"/>
                <a:ext cx="152400" cy="147638"/>
              </a:xfrm>
              <a:custGeom>
                <a:avLst/>
                <a:gdLst>
                  <a:gd name="T0" fmla="*/ 2 w 96"/>
                  <a:gd name="T1" fmla="*/ 1 h 93"/>
                  <a:gd name="T2" fmla="*/ 4 w 96"/>
                  <a:gd name="T3" fmla="*/ 4 h 93"/>
                  <a:gd name="T4" fmla="*/ 7 w 96"/>
                  <a:gd name="T5" fmla="*/ 7 h 93"/>
                  <a:gd name="T6" fmla="*/ 10 w 96"/>
                  <a:gd name="T7" fmla="*/ 10 h 93"/>
                  <a:gd name="T8" fmla="*/ 13 w 96"/>
                  <a:gd name="T9" fmla="*/ 14 h 93"/>
                  <a:gd name="T10" fmla="*/ 15 w 96"/>
                  <a:gd name="T11" fmla="*/ 16 h 93"/>
                  <a:gd name="T12" fmla="*/ 18 w 96"/>
                  <a:gd name="T13" fmla="*/ 19 h 93"/>
                  <a:gd name="T14" fmla="*/ 21 w 96"/>
                  <a:gd name="T15" fmla="*/ 22 h 93"/>
                  <a:gd name="T16" fmla="*/ 24 w 96"/>
                  <a:gd name="T17" fmla="*/ 25 h 93"/>
                  <a:gd name="T18" fmla="*/ 26 w 96"/>
                  <a:gd name="T19" fmla="*/ 27 h 93"/>
                  <a:gd name="T20" fmla="*/ 29 w 96"/>
                  <a:gd name="T21" fmla="*/ 30 h 93"/>
                  <a:gd name="T22" fmla="*/ 32 w 96"/>
                  <a:gd name="T23" fmla="*/ 33 h 93"/>
                  <a:gd name="T24" fmla="*/ 33 w 96"/>
                  <a:gd name="T25" fmla="*/ 36 h 93"/>
                  <a:gd name="T26" fmla="*/ 36 w 96"/>
                  <a:gd name="T27" fmla="*/ 38 h 93"/>
                  <a:gd name="T28" fmla="*/ 39 w 96"/>
                  <a:gd name="T29" fmla="*/ 41 h 93"/>
                  <a:gd name="T30" fmla="*/ 41 w 96"/>
                  <a:gd name="T31" fmla="*/ 44 h 93"/>
                  <a:gd name="T32" fmla="*/ 44 w 96"/>
                  <a:gd name="T33" fmla="*/ 47 h 93"/>
                  <a:gd name="T34" fmla="*/ 47 w 96"/>
                  <a:gd name="T35" fmla="*/ 49 h 93"/>
                  <a:gd name="T36" fmla="*/ 50 w 96"/>
                  <a:gd name="T37" fmla="*/ 52 h 93"/>
                  <a:gd name="T38" fmla="*/ 52 w 96"/>
                  <a:gd name="T39" fmla="*/ 55 h 93"/>
                  <a:gd name="T40" fmla="*/ 56 w 96"/>
                  <a:gd name="T41" fmla="*/ 58 h 93"/>
                  <a:gd name="T42" fmla="*/ 59 w 96"/>
                  <a:gd name="T43" fmla="*/ 59 h 93"/>
                  <a:gd name="T44" fmla="*/ 62 w 96"/>
                  <a:gd name="T45" fmla="*/ 62 h 93"/>
                  <a:gd name="T46" fmla="*/ 65 w 96"/>
                  <a:gd name="T47" fmla="*/ 65 h 93"/>
                  <a:gd name="T48" fmla="*/ 67 w 96"/>
                  <a:gd name="T49" fmla="*/ 67 h 93"/>
                  <a:gd name="T50" fmla="*/ 70 w 96"/>
                  <a:gd name="T51" fmla="*/ 70 h 93"/>
                  <a:gd name="T52" fmla="*/ 73 w 96"/>
                  <a:gd name="T53" fmla="*/ 73 h 93"/>
                  <a:gd name="T54" fmla="*/ 76 w 96"/>
                  <a:gd name="T55" fmla="*/ 76 h 93"/>
                  <a:gd name="T56" fmla="*/ 78 w 96"/>
                  <a:gd name="T57" fmla="*/ 78 h 93"/>
                  <a:gd name="T58" fmla="*/ 81 w 96"/>
                  <a:gd name="T59" fmla="*/ 81 h 93"/>
                  <a:gd name="T60" fmla="*/ 84 w 96"/>
                  <a:gd name="T61" fmla="*/ 84 h 93"/>
                  <a:gd name="T62" fmla="*/ 87 w 96"/>
                  <a:gd name="T63" fmla="*/ 87 h 93"/>
                  <a:gd name="T64" fmla="*/ 89 w 96"/>
                  <a:gd name="T65" fmla="*/ 88 h 93"/>
                  <a:gd name="T66" fmla="*/ 92 w 96"/>
                  <a:gd name="T67" fmla="*/ 91 h 93"/>
                  <a:gd name="T68" fmla="*/ 96 w 96"/>
                  <a:gd name="T69" fmla="*/ 93 h 9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96" h="93">
                    <a:moveTo>
                      <a:pt x="0" y="0"/>
                    </a:moveTo>
                    <a:lnTo>
                      <a:pt x="2" y="1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6" y="5"/>
                    </a:lnTo>
                    <a:lnTo>
                      <a:pt x="7" y="7"/>
                    </a:lnTo>
                    <a:lnTo>
                      <a:pt x="8" y="8"/>
                    </a:lnTo>
                    <a:lnTo>
                      <a:pt x="10" y="10"/>
                    </a:lnTo>
                    <a:lnTo>
                      <a:pt x="11" y="12"/>
                    </a:lnTo>
                    <a:lnTo>
                      <a:pt x="13" y="14"/>
                    </a:lnTo>
                    <a:lnTo>
                      <a:pt x="14" y="15"/>
                    </a:lnTo>
                    <a:lnTo>
                      <a:pt x="15" y="16"/>
                    </a:lnTo>
                    <a:lnTo>
                      <a:pt x="17" y="18"/>
                    </a:lnTo>
                    <a:lnTo>
                      <a:pt x="18" y="19"/>
                    </a:lnTo>
                    <a:lnTo>
                      <a:pt x="19" y="21"/>
                    </a:lnTo>
                    <a:lnTo>
                      <a:pt x="21" y="22"/>
                    </a:lnTo>
                    <a:lnTo>
                      <a:pt x="22" y="23"/>
                    </a:lnTo>
                    <a:lnTo>
                      <a:pt x="24" y="25"/>
                    </a:lnTo>
                    <a:lnTo>
                      <a:pt x="25" y="26"/>
                    </a:lnTo>
                    <a:lnTo>
                      <a:pt x="26" y="27"/>
                    </a:lnTo>
                    <a:lnTo>
                      <a:pt x="28" y="29"/>
                    </a:lnTo>
                    <a:lnTo>
                      <a:pt x="29" y="30"/>
                    </a:lnTo>
                    <a:lnTo>
                      <a:pt x="30" y="32"/>
                    </a:lnTo>
                    <a:lnTo>
                      <a:pt x="32" y="33"/>
                    </a:lnTo>
                    <a:lnTo>
                      <a:pt x="32" y="34"/>
                    </a:lnTo>
                    <a:lnTo>
                      <a:pt x="33" y="36"/>
                    </a:lnTo>
                    <a:lnTo>
                      <a:pt x="35" y="37"/>
                    </a:lnTo>
                    <a:lnTo>
                      <a:pt x="36" y="38"/>
                    </a:lnTo>
                    <a:lnTo>
                      <a:pt x="37" y="40"/>
                    </a:lnTo>
                    <a:lnTo>
                      <a:pt x="39" y="41"/>
                    </a:lnTo>
                    <a:lnTo>
                      <a:pt x="40" y="43"/>
                    </a:lnTo>
                    <a:lnTo>
                      <a:pt x="41" y="44"/>
                    </a:lnTo>
                    <a:lnTo>
                      <a:pt x="43" y="45"/>
                    </a:lnTo>
                    <a:lnTo>
                      <a:pt x="44" y="47"/>
                    </a:lnTo>
                    <a:lnTo>
                      <a:pt x="45" y="48"/>
                    </a:lnTo>
                    <a:lnTo>
                      <a:pt x="47" y="49"/>
                    </a:lnTo>
                    <a:lnTo>
                      <a:pt x="48" y="51"/>
                    </a:lnTo>
                    <a:lnTo>
                      <a:pt x="50" y="52"/>
                    </a:lnTo>
                    <a:lnTo>
                      <a:pt x="51" y="54"/>
                    </a:lnTo>
                    <a:lnTo>
                      <a:pt x="52" y="55"/>
                    </a:lnTo>
                    <a:lnTo>
                      <a:pt x="55" y="56"/>
                    </a:lnTo>
                    <a:lnTo>
                      <a:pt x="56" y="58"/>
                    </a:lnTo>
                    <a:lnTo>
                      <a:pt x="58" y="58"/>
                    </a:lnTo>
                    <a:lnTo>
                      <a:pt x="59" y="59"/>
                    </a:lnTo>
                    <a:lnTo>
                      <a:pt x="61" y="60"/>
                    </a:lnTo>
                    <a:lnTo>
                      <a:pt x="62" y="62"/>
                    </a:lnTo>
                    <a:lnTo>
                      <a:pt x="63" y="63"/>
                    </a:lnTo>
                    <a:lnTo>
                      <a:pt x="65" y="65"/>
                    </a:lnTo>
                    <a:lnTo>
                      <a:pt x="66" y="66"/>
                    </a:lnTo>
                    <a:lnTo>
                      <a:pt x="67" y="67"/>
                    </a:lnTo>
                    <a:lnTo>
                      <a:pt x="69" y="69"/>
                    </a:lnTo>
                    <a:lnTo>
                      <a:pt x="70" y="70"/>
                    </a:lnTo>
                    <a:lnTo>
                      <a:pt x="72" y="71"/>
                    </a:lnTo>
                    <a:lnTo>
                      <a:pt x="73" y="73"/>
                    </a:lnTo>
                    <a:lnTo>
                      <a:pt x="74" y="74"/>
                    </a:lnTo>
                    <a:lnTo>
                      <a:pt x="76" y="76"/>
                    </a:lnTo>
                    <a:lnTo>
                      <a:pt x="77" y="77"/>
                    </a:lnTo>
                    <a:lnTo>
                      <a:pt x="78" y="78"/>
                    </a:lnTo>
                    <a:lnTo>
                      <a:pt x="80" y="80"/>
                    </a:lnTo>
                    <a:lnTo>
                      <a:pt x="81" y="81"/>
                    </a:lnTo>
                    <a:lnTo>
                      <a:pt x="83" y="82"/>
                    </a:lnTo>
                    <a:lnTo>
                      <a:pt x="84" y="84"/>
                    </a:lnTo>
                    <a:lnTo>
                      <a:pt x="85" y="85"/>
                    </a:lnTo>
                    <a:lnTo>
                      <a:pt x="87" y="87"/>
                    </a:lnTo>
                    <a:lnTo>
                      <a:pt x="88" y="88"/>
                    </a:lnTo>
                    <a:lnTo>
                      <a:pt x="89" y="88"/>
                    </a:lnTo>
                    <a:lnTo>
                      <a:pt x="91" y="89"/>
                    </a:lnTo>
                    <a:lnTo>
                      <a:pt x="92" y="91"/>
                    </a:lnTo>
                    <a:lnTo>
                      <a:pt x="94" y="92"/>
                    </a:lnTo>
                    <a:lnTo>
                      <a:pt x="96" y="93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4" name="Freeform 357"/>
              <p:cNvSpPr>
                <a:spLocks/>
              </p:cNvSpPr>
              <p:nvPr/>
            </p:nvSpPr>
            <p:spPr bwMode="auto">
              <a:xfrm>
                <a:off x="4456113" y="4530725"/>
                <a:ext cx="134938" cy="163513"/>
              </a:xfrm>
              <a:custGeom>
                <a:avLst/>
                <a:gdLst>
                  <a:gd name="T0" fmla="*/ 85 w 85"/>
                  <a:gd name="T1" fmla="*/ 103 h 103"/>
                  <a:gd name="T2" fmla="*/ 82 w 85"/>
                  <a:gd name="T3" fmla="*/ 100 h 103"/>
                  <a:gd name="T4" fmla="*/ 78 w 85"/>
                  <a:gd name="T5" fmla="*/ 96 h 103"/>
                  <a:gd name="T6" fmla="*/ 76 w 85"/>
                  <a:gd name="T7" fmla="*/ 92 h 103"/>
                  <a:gd name="T8" fmla="*/ 71 w 85"/>
                  <a:gd name="T9" fmla="*/ 88 h 103"/>
                  <a:gd name="T10" fmla="*/ 69 w 85"/>
                  <a:gd name="T11" fmla="*/ 84 h 103"/>
                  <a:gd name="T12" fmla="*/ 65 w 85"/>
                  <a:gd name="T13" fmla="*/ 81 h 103"/>
                  <a:gd name="T14" fmla="*/ 62 w 85"/>
                  <a:gd name="T15" fmla="*/ 77 h 103"/>
                  <a:gd name="T16" fmla="*/ 58 w 85"/>
                  <a:gd name="T17" fmla="*/ 73 h 103"/>
                  <a:gd name="T18" fmla="*/ 55 w 85"/>
                  <a:gd name="T19" fmla="*/ 69 h 103"/>
                  <a:gd name="T20" fmla="*/ 52 w 85"/>
                  <a:gd name="T21" fmla="*/ 65 h 103"/>
                  <a:gd name="T22" fmla="*/ 48 w 85"/>
                  <a:gd name="T23" fmla="*/ 60 h 103"/>
                  <a:gd name="T24" fmla="*/ 45 w 85"/>
                  <a:gd name="T25" fmla="*/ 58 h 103"/>
                  <a:gd name="T26" fmla="*/ 41 w 85"/>
                  <a:gd name="T27" fmla="*/ 54 h 103"/>
                  <a:gd name="T28" fmla="*/ 38 w 85"/>
                  <a:gd name="T29" fmla="*/ 49 h 103"/>
                  <a:gd name="T30" fmla="*/ 36 w 85"/>
                  <a:gd name="T31" fmla="*/ 45 h 103"/>
                  <a:gd name="T32" fmla="*/ 32 w 85"/>
                  <a:gd name="T33" fmla="*/ 41 h 103"/>
                  <a:gd name="T34" fmla="*/ 29 w 85"/>
                  <a:gd name="T35" fmla="*/ 37 h 103"/>
                  <a:gd name="T36" fmla="*/ 26 w 85"/>
                  <a:gd name="T37" fmla="*/ 33 h 103"/>
                  <a:gd name="T38" fmla="*/ 22 w 85"/>
                  <a:gd name="T39" fmla="*/ 29 h 103"/>
                  <a:gd name="T40" fmla="*/ 19 w 85"/>
                  <a:gd name="T41" fmla="*/ 25 h 103"/>
                  <a:gd name="T42" fmla="*/ 16 w 85"/>
                  <a:gd name="T43" fmla="*/ 21 h 103"/>
                  <a:gd name="T44" fmla="*/ 12 w 85"/>
                  <a:gd name="T45" fmla="*/ 16 h 103"/>
                  <a:gd name="T46" fmla="*/ 10 w 85"/>
                  <a:gd name="T47" fmla="*/ 12 h 103"/>
                  <a:gd name="T48" fmla="*/ 7 w 85"/>
                  <a:gd name="T49" fmla="*/ 8 h 103"/>
                  <a:gd name="T50" fmla="*/ 4 w 85"/>
                  <a:gd name="T51" fmla="*/ 4 h 103"/>
                  <a:gd name="T52" fmla="*/ 0 w 85"/>
                  <a:gd name="T53" fmla="*/ 0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5" h="103">
                    <a:moveTo>
                      <a:pt x="85" y="103"/>
                    </a:moveTo>
                    <a:lnTo>
                      <a:pt x="82" y="100"/>
                    </a:lnTo>
                    <a:lnTo>
                      <a:pt x="78" y="96"/>
                    </a:lnTo>
                    <a:lnTo>
                      <a:pt x="76" y="92"/>
                    </a:lnTo>
                    <a:lnTo>
                      <a:pt x="71" y="88"/>
                    </a:lnTo>
                    <a:lnTo>
                      <a:pt x="69" y="84"/>
                    </a:lnTo>
                    <a:lnTo>
                      <a:pt x="65" y="81"/>
                    </a:lnTo>
                    <a:lnTo>
                      <a:pt x="62" y="77"/>
                    </a:lnTo>
                    <a:lnTo>
                      <a:pt x="58" y="73"/>
                    </a:lnTo>
                    <a:lnTo>
                      <a:pt x="55" y="69"/>
                    </a:lnTo>
                    <a:lnTo>
                      <a:pt x="52" y="65"/>
                    </a:lnTo>
                    <a:lnTo>
                      <a:pt x="48" y="60"/>
                    </a:lnTo>
                    <a:lnTo>
                      <a:pt x="45" y="58"/>
                    </a:lnTo>
                    <a:lnTo>
                      <a:pt x="41" y="54"/>
                    </a:lnTo>
                    <a:lnTo>
                      <a:pt x="38" y="49"/>
                    </a:lnTo>
                    <a:lnTo>
                      <a:pt x="36" y="45"/>
                    </a:lnTo>
                    <a:lnTo>
                      <a:pt x="32" y="41"/>
                    </a:lnTo>
                    <a:lnTo>
                      <a:pt x="29" y="37"/>
                    </a:lnTo>
                    <a:lnTo>
                      <a:pt x="26" y="33"/>
                    </a:lnTo>
                    <a:lnTo>
                      <a:pt x="22" y="29"/>
                    </a:lnTo>
                    <a:lnTo>
                      <a:pt x="19" y="25"/>
                    </a:lnTo>
                    <a:lnTo>
                      <a:pt x="16" y="21"/>
                    </a:lnTo>
                    <a:lnTo>
                      <a:pt x="12" y="16"/>
                    </a:lnTo>
                    <a:lnTo>
                      <a:pt x="10" y="12"/>
                    </a:lnTo>
                    <a:lnTo>
                      <a:pt x="7" y="8"/>
                    </a:lnTo>
                    <a:lnTo>
                      <a:pt x="4" y="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5" name="Line 359"/>
              <p:cNvSpPr>
                <a:spLocks noChangeShapeType="1"/>
              </p:cNvSpPr>
              <p:nvPr/>
            </p:nvSpPr>
            <p:spPr bwMode="auto">
              <a:xfrm flipH="1">
                <a:off x="4594225" y="4613275"/>
                <a:ext cx="84138" cy="79375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6" name="Freeform 360"/>
              <p:cNvSpPr>
                <a:spLocks/>
              </p:cNvSpPr>
              <p:nvPr/>
            </p:nvSpPr>
            <p:spPr bwMode="auto">
              <a:xfrm>
                <a:off x="4822825" y="4748213"/>
                <a:ext cx="153988" cy="122238"/>
              </a:xfrm>
              <a:custGeom>
                <a:avLst/>
                <a:gdLst>
                  <a:gd name="T0" fmla="*/ 1 w 97"/>
                  <a:gd name="T1" fmla="*/ 2 h 77"/>
                  <a:gd name="T2" fmla="*/ 4 w 97"/>
                  <a:gd name="T3" fmla="*/ 4 h 77"/>
                  <a:gd name="T4" fmla="*/ 7 w 97"/>
                  <a:gd name="T5" fmla="*/ 7 h 77"/>
                  <a:gd name="T6" fmla="*/ 9 w 97"/>
                  <a:gd name="T7" fmla="*/ 9 h 77"/>
                  <a:gd name="T8" fmla="*/ 12 w 97"/>
                  <a:gd name="T9" fmla="*/ 11 h 77"/>
                  <a:gd name="T10" fmla="*/ 15 w 97"/>
                  <a:gd name="T11" fmla="*/ 14 h 77"/>
                  <a:gd name="T12" fmla="*/ 16 w 97"/>
                  <a:gd name="T13" fmla="*/ 15 h 77"/>
                  <a:gd name="T14" fmla="*/ 19 w 97"/>
                  <a:gd name="T15" fmla="*/ 18 h 77"/>
                  <a:gd name="T16" fmla="*/ 22 w 97"/>
                  <a:gd name="T17" fmla="*/ 20 h 77"/>
                  <a:gd name="T18" fmla="*/ 25 w 97"/>
                  <a:gd name="T19" fmla="*/ 22 h 77"/>
                  <a:gd name="T20" fmla="*/ 27 w 97"/>
                  <a:gd name="T21" fmla="*/ 25 h 77"/>
                  <a:gd name="T22" fmla="*/ 30 w 97"/>
                  <a:gd name="T23" fmla="*/ 26 h 77"/>
                  <a:gd name="T24" fmla="*/ 33 w 97"/>
                  <a:gd name="T25" fmla="*/ 29 h 77"/>
                  <a:gd name="T26" fmla="*/ 35 w 97"/>
                  <a:gd name="T27" fmla="*/ 32 h 77"/>
                  <a:gd name="T28" fmla="*/ 38 w 97"/>
                  <a:gd name="T29" fmla="*/ 33 h 77"/>
                  <a:gd name="T30" fmla="*/ 41 w 97"/>
                  <a:gd name="T31" fmla="*/ 36 h 77"/>
                  <a:gd name="T32" fmla="*/ 44 w 97"/>
                  <a:gd name="T33" fmla="*/ 37 h 77"/>
                  <a:gd name="T34" fmla="*/ 46 w 97"/>
                  <a:gd name="T35" fmla="*/ 40 h 77"/>
                  <a:gd name="T36" fmla="*/ 49 w 97"/>
                  <a:gd name="T37" fmla="*/ 43 h 77"/>
                  <a:gd name="T38" fmla="*/ 52 w 97"/>
                  <a:gd name="T39" fmla="*/ 44 h 77"/>
                  <a:gd name="T40" fmla="*/ 55 w 97"/>
                  <a:gd name="T41" fmla="*/ 47 h 77"/>
                  <a:gd name="T42" fmla="*/ 57 w 97"/>
                  <a:gd name="T43" fmla="*/ 48 h 77"/>
                  <a:gd name="T44" fmla="*/ 60 w 97"/>
                  <a:gd name="T45" fmla="*/ 51 h 77"/>
                  <a:gd name="T46" fmla="*/ 63 w 97"/>
                  <a:gd name="T47" fmla="*/ 53 h 77"/>
                  <a:gd name="T48" fmla="*/ 66 w 97"/>
                  <a:gd name="T49" fmla="*/ 55 h 77"/>
                  <a:gd name="T50" fmla="*/ 68 w 97"/>
                  <a:gd name="T51" fmla="*/ 57 h 77"/>
                  <a:gd name="T52" fmla="*/ 71 w 97"/>
                  <a:gd name="T53" fmla="*/ 59 h 77"/>
                  <a:gd name="T54" fmla="*/ 74 w 97"/>
                  <a:gd name="T55" fmla="*/ 61 h 77"/>
                  <a:gd name="T56" fmla="*/ 77 w 97"/>
                  <a:gd name="T57" fmla="*/ 64 h 77"/>
                  <a:gd name="T58" fmla="*/ 79 w 97"/>
                  <a:gd name="T59" fmla="*/ 65 h 77"/>
                  <a:gd name="T60" fmla="*/ 82 w 97"/>
                  <a:gd name="T61" fmla="*/ 68 h 77"/>
                  <a:gd name="T62" fmla="*/ 85 w 97"/>
                  <a:gd name="T63" fmla="*/ 69 h 77"/>
                  <a:gd name="T64" fmla="*/ 88 w 97"/>
                  <a:gd name="T65" fmla="*/ 72 h 77"/>
                  <a:gd name="T66" fmla="*/ 90 w 97"/>
                  <a:gd name="T67" fmla="*/ 73 h 77"/>
                  <a:gd name="T68" fmla="*/ 95 w 97"/>
                  <a:gd name="T69" fmla="*/ 76 h 77"/>
                  <a:gd name="T70" fmla="*/ 97 w 97"/>
                  <a:gd name="T7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</a:cxnLst>
                <a:rect l="0" t="0" r="r" b="b"/>
                <a:pathLst>
                  <a:path w="97" h="77">
                    <a:moveTo>
                      <a:pt x="0" y="0"/>
                    </a:moveTo>
                    <a:lnTo>
                      <a:pt x="1" y="2"/>
                    </a:lnTo>
                    <a:lnTo>
                      <a:pt x="3" y="3"/>
                    </a:lnTo>
                    <a:lnTo>
                      <a:pt x="4" y="4"/>
                    </a:lnTo>
                    <a:lnTo>
                      <a:pt x="5" y="6"/>
                    </a:lnTo>
                    <a:lnTo>
                      <a:pt x="7" y="7"/>
                    </a:lnTo>
                    <a:lnTo>
                      <a:pt x="8" y="7"/>
                    </a:lnTo>
                    <a:lnTo>
                      <a:pt x="9" y="9"/>
                    </a:lnTo>
                    <a:lnTo>
                      <a:pt x="11" y="10"/>
                    </a:lnTo>
                    <a:lnTo>
                      <a:pt x="12" y="11"/>
                    </a:lnTo>
                    <a:lnTo>
                      <a:pt x="14" y="13"/>
                    </a:lnTo>
                    <a:lnTo>
                      <a:pt x="15" y="14"/>
                    </a:lnTo>
                    <a:lnTo>
                      <a:pt x="16" y="14"/>
                    </a:lnTo>
                    <a:lnTo>
                      <a:pt x="16" y="15"/>
                    </a:lnTo>
                    <a:lnTo>
                      <a:pt x="18" y="17"/>
                    </a:lnTo>
                    <a:lnTo>
                      <a:pt x="19" y="18"/>
                    </a:lnTo>
                    <a:lnTo>
                      <a:pt x="20" y="20"/>
                    </a:lnTo>
                    <a:lnTo>
                      <a:pt x="22" y="20"/>
                    </a:lnTo>
                    <a:lnTo>
                      <a:pt x="23" y="21"/>
                    </a:lnTo>
                    <a:lnTo>
                      <a:pt x="25" y="22"/>
                    </a:lnTo>
                    <a:lnTo>
                      <a:pt x="26" y="24"/>
                    </a:lnTo>
                    <a:lnTo>
                      <a:pt x="27" y="25"/>
                    </a:lnTo>
                    <a:lnTo>
                      <a:pt x="29" y="26"/>
                    </a:lnTo>
                    <a:lnTo>
                      <a:pt x="30" y="26"/>
                    </a:lnTo>
                    <a:lnTo>
                      <a:pt x="31" y="28"/>
                    </a:lnTo>
                    <a:lnTo>
                      <a:pt x="33" y="29"/>
                    </a:lnTo>
                    <a:lnTo>
                      <a:pt x="34" y="31"/>
                    </a:lnTo>
                    <a:lnTo>
                      <a:pt x="35" y="32"/>
                    </a:lnTo>
                    <a:lnTo>
                      <a:pt x="37" y="32"/>
                    </a:lnTo>
                    <a:lnTo>
                      <a:pt x="38" y="33"/>
                    </a:lnTo>
                    <a:lnTo>
                      <a:pt x="40" y="35"/>
                    </a:lnTo>
                    <a:lnTo>
                      <a:pt x="41" y="36"/>
                    </a:lnTo>
                    <a:lnTo>
                      <a:pt x="42" y="37"/>
                    </a:lnTo>
                    <a:lnTo>
                      <a:pt x="44" y="37"/>
                    </a:lnTo>
                    <a:lnTo>
                      <a:pt x="45" y="39"/>
                    </a:lnTo>
                    <a:lnTo>
                      <a:pt x="46" y="40"/>
                    </a:lnTo>
                    <a:lnTo>
                      <a:pt x="48" y="42"/>
                    </a:lnTo>
                    <a:lnTo>
                      <a:pt x="49" y="43"/>
                    </a:lnTo>
                    <a:lnTo>
                      <a:pt x="51" y="43"/>
                    </a:lnTo>
                    <a:lnTo>
                      <a:pt x="52" y="44"/>
                    </a:lnTo>
                    <a:lnTo>
                      <a:pt x="53" y="46"/>
                    </a:lnTo>
                    <a:lnTo>
                      <a:pt x="55" y="47"/>
                    </a:lnTo>
                    <a:lnTo>
                      <a:pt x="56" y="47"/>
                    </a:lnTo>
                    <a:lnTo>
                      <a:pt x="57" y="48"/>
                    </a:lnTo>
                    <a:lnTo>
                      <a:pt x="59" y="50"/>
                    </a:lnTo>
                    <a:lnTo>
                      <a:pt x="60" y="51"/>
                    </a:lnTo>
                    <a:lnTo>
                      <a:pt x="62" y="53"/>
                    </a:lnTo>
                    <a:lnTo>
                      <a:pt x="63" y="53"/>
                    </a:lnTo>
                    <a:lnTo>
                      <a:pt x="64" y="54"/>
                    </a:lnTo>
                    <a:lnTo>
                      <a:pt x="66" y="55"/>
                    </a:lnTo>
                    <a:lnTo>
                      <a:pt x="67" y="57"/>
                    </a:lnTo>
                    <a:lnTo>
                      <a:pt x="68" y="57"/>
                    </a:lnTo>
                    <a:lnTo>
                      <a:pt x="70" y="58"/>
                    </a:lnTo>
                    <a:lnTo>
                      <a:pt x="71" y="59"/>
                    </a:lnTo>
                    <a:lnTo>
                      <a:pt x="73" y="61"/>
                    </a:lnTo>
                    <a:lnTo>
                      <a:pt x="74" y="61"/>
                    </a:lnTo>
                    <a:lnTo>
                      <a:pt x="75" y="62"/>
                    </a:lnTo>
                    <a:lnTo>
                      <a:pt x="77" y="64"/>
                    </a:lnTo>
                    <a:lnTo>
                      <a:pt x="78" y="65"/>
                    </a:lnTo>
                    <a:lnTo>
                      <a:pt x="79" y="65"/>
                    </a:lnTo>
                    <a:lnTo>
                      <a:pt x="81" y="66"/>
                    </a:lnTo>
                    <a:lnTo>
                      <a:pt x="82" y="68"/>
                    </a:lnTo>
                    <a:lnTo>
                      <a:pt x="84" y="69"/>
                    </a:lnTo>
                    <a:lnTo>
                      <a:pt x="85" y="69"/>
                    </a:lnTo>
                    <a:lnTo>
                      <a:pt x="86" y="70"/>
                    </a:lnTo>
                    <a:lnTo>
                      <a:pt x="88" y="72"/>
                    </a:lnTo>
                    <a:lnTo>
                      <a:pt x="89" y="73"/>
                    </a:lnTo>
                    <a:lnTo>
                      <a:pt x="90" y="73"/>
                    </a:lnTo>
                    <a:lnTo>
                      <a:pt x="93" y="75"/>
                    </a:lnTo>
                    <a:lnTo>
                      <a:pt x="95" y="76"/>
                    </a:lnTo>
                    <a:lnTo>
                      <a:pt x="96" y="77"/>
                    </a:lnTo>
                    <a:lnTo>
                      <a:pt x="97" y="77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7" name="Freeform 361"/>
              <p:cNvSpPr>
                <a:spLocks/>
              </p:cNvSpPr>
              <p:nvPr/>
            </p:nvSpPr>
            <p:spPr bwMode="auto">
              <a:xfrm>
                <a:off x="4683125" y="4611688"/>
                <a:ext cx="139700" cy="136525"/>
              </a:xfrm>
              <a:custGeom>
                <a:avLst/>
                <a:gdLst>
                  <a:gd name="T0" fmla="*/ 88 w 88"/>
                  <a:gd name="T1" fmla="*/ 86 h 86"/>
                  <a:gd name="T2" fmla="*/ 84 w 88"/>
                  <a:gd name="T3" fmla="*/ 84 h 86"/>
                  <a:gd name="T4" fmla="*/ 81 w 88"/>
                  <a:gd name="T5" fmla="*/ 81 h 86"/>
                  <a:gd name="T6" fmla="*/ 77 w 88"/>
                  <a:gd name="T7" fmla="*/ 77 h 86"/>
                  <a:gd name="T8" fmla="*/ 74 w 88"/>
                  <a:gd name="T9" fmla="*/ 74 h 86"/>
                  <a:gd name="T10" fmla="*/ 70 w 88"/>
                  <a:gd name="T11" fmla="*/ 71 h 86"/>
                  <a:gd name="T12" fmla="*/ 67 w 88"/>
                  <a:gd name="T13" fmla="*/ 67 h 86"/>
                  <a:gd name="T14" fmla="*/ 63 w 88"/>
                  <a:gd name="T15" fmla="*/ 64 h 86"/>
                  <a:gd name="T16" fmla="*/ 60 w 88"/>
                  <a:gd name="T17" fmla="*/ 62 h 86"/>
                  <a:gd name="T18" fmla="*/ 56 w 88"/>
                  <a:gd name="T19" fmla="*/ 57 h 86"/>
                  <a:gd name="T20" fmla="*/ 52 w 88"/>
                  <a:gd name="T21" fmla="*/ 55 h 86"/>
                  <a:gd name="T22" fmla="*/ 49 w 88"/>
                  <a:gd name="T23" fmla="*/ 51 h 86"/>
                  <a:gd name="T24" fmla="*/ 45 w 88"/>
                  <a:gd name="T25" fmla="*/ 48 h 86"/>
                  <a:gd name="T26" fmla="*/ 42 w 88"/>
                  <a:gd name="T27" fmla="*/ 45 h 86"/>
                  <a:gd name="T28" fmla="*/ 40 w 88"/>
                  <a:gd name="T29" fmla="*/ 41 h 86"/>
                  <a:gd name="T30" fmla="*/ 36 w 88"/>
                  <a:gd name="T31" fmla="*/ 38 h 86"/>
                  <a:gd name="T32" fmla="*/ 33 w 88"/>
                  <a:gd name="T33" fmla="*/ 34 h 86"/>
                  <a:gd name="T34" fmla="*/ 29 w 88"/>
                  <a:gd name="T35" fmla="*/ 31 h 86"/>
                  <a:gd name="T36" fmla="*/ 26 w 88"/>
                  <a:gd name="T37" fmla="*/ 27 h 86"/>
                  <a:gd name="T38" fmla="*/ 22 w 88"/>
                  <a:gd name="T39" fmla="*/ 25 h 86"/>
                  <a:gd name="T40" fmla="*/ 19 w 88"/>
                  <a:gd name="T41" fmla="*/ 20 h 86"/>
                  <a:gd name="T42" fmla="*/ 16 w 88"/>
                  <a:gd name="T43" fmla="*/ 18 h 86"/>
                  <a:gd name="T44" fmla="*/ 12 w 88"/>
                  <a:gd name="T45" fmla="*/ 14 h 86"/>
                  <a:gd name="T46" fmla="*/ 9 w 88"/>
                  <a:gd name="T47" fmla="*/ 11 h 86"/>
                  <a:gd name="T48" fmla="*/ 5 w 88"/>
                  <a:gd name="T49" fmla="*/ 7 h 86"/>
                  <a:gd name="T50" fmla="*/ 3 w 88"/>
                  <a:gd name="T51" fmla="*/ 4 h 86"/>
                  <a:gd name="T52" fmla="*/ 0 w 88"/>
                  <a:gd name="T53" fmla="*/ 0 h 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88" h="86">
                    <a:moveTo>
                      <a:pt x="88" y="86"/>
                    </a:moveTo>
                    <a:lnTo>
                      <a:pt x="84" y="84"/>
                    </a:lnTo>
                    <a:lnTo>
                      <a:pt x="81" y="81"/>
                    </a:lnTo>
                    <a:lnTo>
                      <a:pt x="77" y="77"/>
                    </a:lnTo>
                    <a:lnTo>
                      <a:pt x="74" y="74"/>
                    </a:lnTo>
                    <a:lnTo>
                      <a:pt x="70" y="71"/>
                    </a:lnTo>
                    <a:lnTo>
                      <a:pt x="67" y="67"/>
                    </a:lnTo>
                    <a:lnTo>
                      <a:pt x="63" y="64"/>
                    </a:lnTo>
                    <a:lnTo>
                      <a:pt x="60" y="62"/>
                    </a:lnTo>
                    <a:lnTo>
                      <a:pt x="56" y="57"/>
                    </a:lnTo>
                    <a:lnTo>
                      <a:pt x="52" y="55"/>
                    </a:lnTo>
                    <a:lnTo>
                      <a:pt x="49" y="51"/>
                    </a:lnTo>
                    <a:lnTo>
                      <a:pt x="45" y="48"/>
                    </a:lnTo>
                    <a:lnTo>
                      <a:pt x="42" y="45"/>
                    </a:lnTo>
                    <a:lnTo>
                      <a:pt x="40" y="41"/>
                    </a:lnTo>
                    <a:lnTo>
                      <a:pt x="36" y="38"/>
                    </a:lnTo>
                    <a:lnTo>
                      <a:pt x="33" y="34"/>
                    </a:lnTo>
                    <a:lnTo>
                      <a:pt x="29" y="31"/>
                    </a:lnTo>
                    <a:lnTo>
                      <a:pt x="26" y="27"/>
                    </a:lnTo>
                    <a:lnTo>
                      <a:pt x="22" y="25"/>
                    </a:lnTo>
                    <a:lnTo>
                      <a:pt x="19" y="20"/>
                    </a:lnTo>
                    <a:lnTo>
                      <a:pt x="16" y="18"/>
                    </a:lnTo>
                    <a:lnTo>
                      <a:pt x="12" y="14"/>
                    </a:lnTo>
                    <a:lnTo>
                      <a:pt x="9" y="11"/>
                    </a:lnTo>
                    <a:lnTo>
                      <a:pt x="5" y="7"/>
                    </a:lnTo>
                    <a:lnTo>
                      <a:pt x="3" y="4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8" name="Line 363"/>
              <p:cNvSpPr>
                <a:spLocks noChangeShapeType="1"/>
              </p:cNvSpPr>
              <p:nvPr/>
            </p:nvSpPr>
            <p:spPr bwMode="auto">
              <a:xfrm flipH="1">
                <a:off x="4824413" y="4016375"/>
                <a:ext cx="646113" cy="730250"/>
              </a:xfrm>
              <a:prstGeom prst="line">
                <a:avLst/>
              </a:pr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29" name="Freeform 364"/>
              <p:cNvSpPr>
                <a:spLocks/>
              </p:cNvSpPr>
              <p:nvPr/>
            </p:nvSpPr>
            <p:spPr bwMode="auto">
              <a:xfrm>
                <a:off x="5892800" y="4191000"/>
                <a:ext cx="469900" cy="47625"/>
              </a:xfrm>
              <a:custGeom>
                <a:avLst/>
                <a:gdLst>
                  <a:gd name="T0" fmla="*/ 0 w 296"/>
                  <a:gd name="T1" fmla="*/ 20 h 30"/>
                  <a:gd name="T2" fmla="*/ 6 w 296"/>
                  <a:gd name="T3" fmla="*/ 20 h 30"/>
                  <a:gd name="T4" fmla="*/ 10 w 296"/>
                  <a:gd name="T5" fmla="*/ 22 h 30"/>
                  <a:gd name="T6" fmla="*/ 15 w 296"/>
                  <a:gd name="T7" fmla="*/ 23 h 30"/>
                  <a:gd name="T8" fmla="*/ 21 w 296"/>
                  <a:gd name="T9" fmla="*/ 23 h 30"/>
                  <a:gd name="T10" fmla="*/ 25 w 296"/>
                  <a:gd name="T11" fmla="*/ 24 h 30"/>
                  <a:gd name="T12" fmla="*/ 31 w 296"/>
                  <a:gd name="T13" fmla="*/ 24 h 30"/>
                  <a:gd name="T14" fmla="*/ 36 w 296"/>
                  <a:gd name="T15" fmla="*/ 26 h 30"/>
                  <a:gd name="T16" fmla="*/ 42 w 296"/>
                  <a:gd name="T17" fmla="*/ 26 h 30"/>
                  <a:gd name="T18" fmla="*/ 46 w 296"/>
                  <a:gd name="T19" fmla="*/ 27 h 30"/>
                  <a:gd name="T20" fmla="*/ 51 w 296"/>
                  <a:gd name="T21" fmla="*/ 27 h 30"/>
                  <a:gd name="T22" fmla="*/ 57 w 296"/>
                  <a:gd name="T23" fmla="*/ 27 h 30"/>
                  <a:gd name="T24" fmla="*/ 61 w 296"/>
                  <a:gd name="T25" fmla="*/ 28 h 30"/>
                  <a:gd name="T26" fmla="*/ 66 w 296"/>
                  <a:gd name="T27" fmla="*/ 28 h 30"/>
                  <a:gd name="T28" fmla="*/ 72 w 296"/>
                  <a:gd name="T29" fmla="*/ 28 h 30"/>
                  <a:gd name="T30" fmla="*/ 77 w 296"/>
                  <a:gd name="T31" fmla="*/ 30 h 30"/>
                  <a:gd name="T32" fmla="*/ 81 w 296"/>
                  <a:gd name="T33" fmla="*/ 30 h 30"/>
                  <a:gd name="T34" fmla="*/ 87 w 296"/>
                  <a:gd name="T35" fmla="*/ 30 h 30"/>
                  <a:gd name="T36" fmla="*/ 92 w 296"/>
                  <a:gd name="T37" fmla="*/ 30 h 30"/>
                  <a:gd name="T38" fmla="*/ 98 w 296"/>
                  <a:gd name="T39" fmla="*/ 30 h 30"/>
                  <a:gd name="T40" fmla="*/ 102 w 296"/>
                  <a:gd name="T41" fmla="*/ 30 h 30"/>
                  <a:gd name="T42" fmla="*/ 107 w 296"/>
                  <a:gd name="T43" fmla="*/ 30 h 30"/>
                  <a:gd name="T44" fmla="*/ 113 w 296"/>
                  <a:gd name="T45" fmla="*/ 30 h 30"/>
                  <a:gd name="T46" fmla="*/ 118 w 296"/>
                  <a:gd name="T47" fmla="*/ 30 h 30"/>
                  <a:gd name="T48" fmla="*/ 123 w 296"/>
                  <a:gd name="T49" fmla="*/ 30 h 30"/>
                  <a:gd name="T50" fmla="*/ 128 w 296"/>
                  <a:gd name="T51" fmla="*/ 30 h 30"/>
                  <a:gd name="T52" fmla="*/ 134 w 296"/>
                  <a:gd name="T53" fmla="*/ 30 h 30"/>
                  <a:gd name="T54" fmla="*/ 139 w 296"/>
                  <a:gd name="T55" fmla="*/ 30 h 30"/>
                  <a:gd name="T56" fmla="*/ 143 w 296"/>
                  <a:gd name="T57" fmla="*/ 30 h 30"/>
                  <a:gd name="T58" fmla="*/ 149 w 296"/>
                  <a:gd name="T59" fmla="*/ 28 h 30"/>
                  <a:gd name="T60" fmla="*/ 154 w 296"/>
                  <a:gd name="T61" fmla="*/ 28 h 30"/>
                  <a:gd name="T62" fmla="*/ 160 w 296"/>
                  <a:gd name="T63" fmla="*/ 28 h 30"/>
                  <a:gd name="T64" fmla="*/ 164 w 296"/>
                  <a:gd name="T65" fmla="*/ 27 h 30"/>
                  <a:gd name="T66" fmla="*/ 169 w 296"/>
                  <a:gd name="T67" fmla="*/ 27 h 30"/>
                  <a:gd name="T68" fmla="*/ 175 w 296"/>
                  <a:gd name="T69" fmla="*/ 27 h 30"/>
                  <a:gd name="T70" fmla="*/ 180 w 296"/>
                  <a:gd name="T71" fmla="*/ 26 h 30"/>
                  <a:gd name="T72" fmla="*/ 184 w 296"/>
                  <a:gd name="T73" fmla="*/ 26 h 30"/>
                  <a:gd name="T74" fmla="*/ 190 w 296"/>
                  <a:gd name="T75" fmla="*/ 24 h 30"/>
                  <a:gd name="T76" fmla="*/ 195 w 296"/>
                  <a:gd name="T77" fmla="*/ 24 h 30"/>
                  <a:gd name="T78" fmla="*/ 201 w 296"/>
                  <a:gd name="T79" fmla="*/ 23 h 30"/>
                  <a:gd name="T80" fmla="*/ 205 w 296"/>
                  <a:gd name="T81" fmla="*/ 23 h 30"/>
                  <a:gd name="T82" fmla="*/ 210 w 296"/>
                  <a:gd name="T83" fmla="*/ 22 h 30"/>
                  <a:gd name="T84" fmla="*/ 216 w 296"/>
                  <a:gd name="T85" fmla="*/ 20 h 30"/>
                  <a:gd name="T86" fmla="*/ 220 w 296"/>
                  <a:gd name="T87" fmla="*/ 19 h 30"/>
                  <a:gd name="T88" fmla="*/ 226 w 296"/>
                  <a:gd name="T89" fmla="*/ 19 h 30"/>
                  <a:gd name="T90" fmla="*/ 231 w 296"/>
                  <a:gd name="T91" fmla="*/ 17 h 30"/>
                  <a:gd name="T92" fmla="*/ 235 w 296"/>
                  <a:gd name="T93" fmla="*/ 16 h 30"/>
                  <a:gd name="T94" fmla="*/ 241 w 296"/>
                  <a:gd name="T95" fmla="*/ 15 h 30"/>
                  <a:gd name="T96" fmla="*/ 246 w 296"/>
                  <a:gd name="T97" fmla="*/ 13 h 30"/>
                  <a:gd name="T98" fmla="*/ 250 w 296"/>
                  <a:gd name="T99" fmla="*/ 12 h 30"/>
                  <a:gd name="T100" fmla="*/ 256 w 296"/>
                  <a:gd name="T101" fmla="*/ 12 h 30"/>
                  <a:gd name="T102" fmla="*/ 261 w 296"/>
                  <a:gd name="T103" fmla="*/ 11 h 30"/>
                  <a:gd name="T104" fmla="*/ 265 w 296"/>
                  <a:gd name="T105" fmla="*/ 9 h 30"/>
                  <a:gd name="T106" fmla="*/ 271 w 296"/>
                  <a:gd name="T107" fmla="*/ 6 h 30"/>
                  <a:gd name="T108" fmla="*/ 275 w 296"/>
                  <a:gd name="T109" fmla="*/ 5 h 30"/>
                  <a:gd name="T110" fmla="*/ 281 w 296"/>
                  <a:gd name="T111" fmla="*/ 4 h 30"/>
                  <a:gd name="T112" fmla="*/ 285 w 296"/>
                  <a:gd name="T113" fmla="*/ 2 h 30"/>
                  <a:gd name="T114" fmla="*/ 290 w 296"/>
                  <a:gd name="T115" fmla="*/ 1 h 30"/>
                  <a:gd name="T116" fmla="*/ 296 w 296"/>
                  <a:gd name="T117" fmla="*/ 0 h 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</a:cxnLst>
                <a:rect l="0" t="0" r="r" b="b"/>
                <a:pathLst>
                  <a:path w="296" h="30">
                    <a:moveTo>
                      <a:pt x="0" y="20"/>
                    </a:moveTo>
                    <a:lnTo>
                      <a:pt x="6" y="20"/>
                    </a:lnTo>
                    <a:lnTo>
                      <a:pt x="10" y="22"/>
                    </a:lnTo>
                    <a:lnTo>
                      <a:pt x="15" y="23"/>
                    </a:lnTo>
                    <a:lnTo>
                      <a:pt x="21" y="23"/>
                    </a:lnTo>
                    <a:lnTo>
                      <a:pt x="25" y="24"/>
                    </a:lnTo>
                    <a:lnTo>
                      <a:pt x="31" y="24"/>
                    </a:lnTo>
                    <a:lnTo>
                      <a:pt x="36" y="26"/>
                    </a:lnTo>
                    <a:lnTo>
                      <a:pt x="42" y="26"/>
                    </a:lnTo>
                    <a:lnTo>
                      <a:pt x="46" y="27"/>
                    </a:lnTo>
                    <a:lnTo>
                      <a:pt x="51" y="27"/>
                    </a:lnTo>
                    <a:lnTo>
                      <a:pt x="57" y="27"/>
                    </a:lnTo>
                    <a:lnTo>
                      <a:pt x="61" y="28"/>
                    </a:lnTo>
                    <a:lnTo>
                      <a:pt x="66" y="28"/>
                    </a:lnTo>
                    <a:lnTo>
                      <a:pt x="72" y="28"/>
                    </a:lnTo>
                    <a:lnTo>
                      <a:pt x="77" y="30"/>
                    </a:lnTo>
                    <a:lnTo>
                      <a:pt x="81" y="30"/>
                    </a:lnTo>
                    <a:lnTo>
                      <a:pt x="87" y="30"/>
                    </a:lnTo>
                    <a:lnTo>
                      <a:pt x="92" y="30"/>
                    </a:lnTo>
                    <a:lnTo>
                      <a:pt x="98" y="30"/>
                    </a:lnTo>
                    <a:lnTo>
                      <a:pt x="102" y="30"/>
                    </a:lnTo>
                    <a:lnTo>
                      <a:pt x="107" y="30"/>
                    </a:lnTo>
                    <a:lnTo>
                      <a:pt x="113" y="30"/>
                    </a:lnTo>
                    <a:lnTo>
                      <a:pt x="118" y="30"/>
                    </a:lnTo>
                    <a:lnTo>
                      <a:pt x="123" y="30"/>
                    </a:lnTo>
                    <a:lnTo>
                      <a:pt x="128" y="30"/>
                    </a:lnTo>
                    <a:lnTo>
                      <a:pt x="134" y="30"/>
                    </a:lnTo>
                    <a:lnTo>
                      <a:pt x="139" y="30"/>
                    </a:lnTo>
                    <a:lnTo>
                      <a:pt x="143" y="30"/>
                    </a:lnTo>
                    <a:lnTo>
                      <a:pt x="149" y="28"/>
                    </a:lnTo>
                    <a:lnTo>
                      <a:pt x="154" y="28"/>
                    </a:lnTo>
                    <a:lnTo>
                      <a:pt x="160" y="28"/>
                    </a:lnTo>
                    <a:lnTo>
                      <a:pt x="164" y="27"/>
                    </a:lnTo>
                    <a:lnTo>
                      <a:pt x="169" y="27"/>
                    </a:lnTo>
                    <a:lnTo>
                      <a:pt x="175" y="27"/>
                    </a:lnTo>
                    <a:lnTo>
                      <a:pt x="180" y="26"/>
                    </a:lnTo>
                    <a:lnTo>
                      <a:pt x="184" y="26"/>
                    </a:lnTo>
                    <a:lnTo>
                      <a:pt x="190" y="24"/>
                    </a:lnTo>
                    <a:lnTo>
                      <a:pt x="195" y="24"/>
                    </a:lnTo>
                    <a:lnTo>
                      <a:pt x="201" y="23"/>
                    </a:lnTo>
                    <a:lnTo>
                      <a:pt x="205" y="23"/>
                    </a:lnTo>
                    <a:lnTo>
                      <a:pt x="210" y="22"/>
                    </a:lnTo>
                    <a:lnTo>
                      <a:pt x="216" y="20"/>
                    </a:lnTo>
                    <a:lnTo>
                      <a:pt x="220" y="19"/>
                    </a:lnTo>
                    <a:lnTo>
                      <a:pt x="226" y="19"/>
                    </a:lnTo>
                    <a:lnTo>
                      <a:pt x="231" y="17"/>
                    </a:lnTo>
                    <a:lnTo>
                      <a:pt x="235" y="16"/>
                    </a:lnTo>
                    <a:lnTo>
                      <a:pt x="241" y="15"/>
                    </a:lnTo>
                    <a:lnTo>
                      <a:pt x="246" y="13"/>
                    </a:lnTo>
                    <a:lnTo>
                      <a:pt x="250" y="12"/>
                    </a:lnTo>
                    <a:lnTo>
                      <a:pt x="256" y="12"/>
                    </a:lnTo>
                    <a:lnTo>
                      <a:pt x="261" y="11"/>
                    </a:lnTo>
                    <a:lnTo>
                      <a:pt x="265" y="9"/>
                    </a:lnTo>
                    <a:lnTo>
                      <a:pt x="271" y="6"/>
                    </a:lnTo>
                    <a:lnTo>
                      <a:pt x="275" y="5"/>
                    </a:lnTo>
                    <a:lnTo>
                      <a:pt x="281" y="4"/>
                    </a:lnTo>
                    <a:lnTo>
                      <a:pt x="285" y="2"/>
                    </a:lnTo>
                    <a:lnTo>
                      <a:pt x="290" y="1"/>
                    </a:lnTo>
                    <a:lnTo>
                      <a:pt x="296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0" name="Freeform 365"/>
              <p:cNvSpPr>
                <a:spLocks/>
              </p:cNvSpPr>
              <p:nvPr/>
            </p:nvSpPr>
            <p:spPr bwMode="auto">
              <a:xfrm>
                <a:off x="5472113" y="4013200"/>
                <a:ext cx="420688" cy="209550"/>
              </a:xfrm>
              <a:custGeom>
                <a:avLst/>
                <a:gdLst>
                  <a:gd name="T0" fmla="*/ 263 w 265"/>
                  <a:gd name="T1" fmla="*/ 131 h 132"/>
                  <a:gd name="T2" fmla="*/ 258 w 265"/>
                  <a:gd name="T3" fmla="*/ 129 h 132"/>
                  <a:gd name="T4" fmla="*/ 253 w 265"/>
                  <a:gd name="T5" fmla="*/ 129 h 132"/>
                  <a:gd name="T6" fmla="*/ 249 w 265"/>
                  <a:gd name="T7" fmla="*/ 128 h 132"/>
                  <a:gd name="T8" fmla="*/ 243 w 265"/>
                  <a:gd name="T9" fmla="*/ 127 h 132"/>
                  <a:gd name="T10" fmla="*/ 239 w 265"/>
                  <a:gd name="T11" fmla="*/ 125 h 132"/>
                  <a:gd name="T12" fmla="*/ 234 w 265"/>
                  <a:gd name="T13" fmla="*/ 124 h 132"/>
                  <a:gd name="T14" fmla="*/ 230 w 265"/>
                  <a:gd name="T15" fmla="*/ 123 h 132"/>
                  <a:gd name="T16" fmla="*/ 224 w 265"/>
                  <a:gd name="T17" fmla="*/ 123 h 132"/>
                  <a:gd name="T18" fmla="*/ 220 w 265"/>
                  <a:gd name="T19" fmla="*/ 121 h 132"/>
                  <a:gd name="T20" fmla="*/ 216 w 265"/>
                  <a:gd name="T21" fmla="*/ 120 h 132"/>
                  <a:gd name="T22" fmla="*/ 210 w 265"/>
                  <a:gd name="T23" fmla="*/ 118 h 132"/>
                  <a:gd name="T24" fmla="*/ 206 w 265"/>
                  <a:gd name="T25" fmla="*/ 116 h 132"/>
                  <a:gd name="T26" fmla="*/ 201 w 265"/>
                  <a:gd name="T27" fmla="*/ 114 h 132"/>
                  <a:gd name="T28" fmla="*/ 197 w 265"/>
                  <a:gd name="T29" fmla="*/ 113 h 132"/>
                  <a:gd name="T30" fmla="*/ 191 w 265"/>
                  <a:gd name="T31" fmla="*/ 112 h 132"/>
                  <a:gd name="T32" fmla="*/ 187 w 265"/>
                  <a:gd name="T33" fmla="*/ 110 h 132"/>
                  <a:gd name="T34" fmla="*/ 183 w 265"/>
                  <a:gd name="T35" fmla="*/ 109 h 132"/>
                  <a:gd name="T36" fmla="*/ 177 w 265"/>
                  <a:gd name="T37" fmla="*/ 107 h 132"/>
                  <a:gd name="T38" fmla="*/ 173 w 265"/>
                  <a:gd name="T39" fmla="*/ 105 h 132"/>
                  <a:gd name="T40" fmla="*/ 169 w 265"/>
                  <a:gd name="T41" fmla="*/ 103 h 132"/>
                  <a:gd name="T42" fmla="*/ 164 w 265"/>
                  <a:gd name="T43" fmla="*/ 102 h 132"/>
                  <a:gd name="T44" fmla="*/ 160 w 265"/>
                  <a:gd name="T45" fmla="*/ 99 h 132"/>
                  <a:gd name="T46" fmla="*/ 155 w 265"/>
                  <a:gd name="T47" fmla="*/ 98 h 132"/>
                  <a:gd name="T48" fmla="*/ 151 w 265"/>
                  <a:gd name="T49" fmla="*/ 96 h 132"/>
                  <a:gd name="T50" fmla="*/ 146 w 265"/>
                  <a:gd name="T51" fmla="*/ 94 h 132"/>
                  <a:gd name="T52" fmla="*/ 142 w 265"/>
                  <a:gd name="T53" fmla="*/ 92 h 132"/>
                  <a:gd name="T54" fmla="*/ 138 w 265"/>
                  <a:gd name="T55" fmla="*/ 90 h 132"/>
                  <a:gd name="T56" fmla="*/ 133 w 265"/>
                  <a:gd name="T57" fmla="*/ 88 h 132"/>
                  <a:gd name="T58" fmla="*/ 128 w 265"/>
                  <a:gd name="T59" fmla="*/ 85 h 132"/>
                  <a:gd name="T60" fmla="*/ 124 w 265"/>
                  <a:gd name="T61" fmla="*/ 84 h 132"/>
                  <a:gd name="T62" fmla="*/ 120 w 265"/>
                  <a:gd name="T63" fmla="*/ 81 h 132"/>
                  <a:gd name="T64" fmla="*/ 116 w 265"/>
                  <a:gd name="T65" fmla="*/ 79 h 132"/>
                  <a:gd name="T66" fmla="*/ 111 w 265"/>
                  <a:gd name="T67" fmla="*/ 77 h 132"/>
                  <a:gd name="T68" fmla="*/ 106 w 265"/>
                  <a:gd name="T69" fmla="*/ 74 h 132"/>
                  <a:gd name="T70" fmla="*/ 102 w 265"/>
                  <a:gd name="T71" fmla="*/ 72 h 132"/>
                  <a:gd name="T72" fmla="*/ 98 w 265"/>
                  <a:gd name="T73" fmla="*/ 70 h 132"/>
                  <a:gd name="T74" fmla="*/ 94 w 265"/>
                  <a:gd name="T75" fmla="*/ 68 h 132"/>
                  <a:gd name="T76" fmla="*/ 89 w 265"/>
                  <a:gd name="T77" fmla="*/ 65 h 132"/>
                  <a:gd name="T78" fmla="*/ 85 w 265"/>
                  <a:gd name="T79" fmla="*/ 62 h 132"/>
                  <a:gd name="T80" fmla="*/ 81 w 265"/>
                  <a:gd name="T81" fmla="*/ 59 h 132"/>
                  <a:gd name="T82" fmla="*/ 77 w 265"/>
                  <a:gd name="T83" fmla="*/ 58 h 132"/>
                  <a:gd name="T84" fmla="*/ 73 w 265"/>
                  <a:gd name="T85" fmla="*/ 55 h 132"/>
                  <a:gd name="T86" fmla="*/ 69 w 265"/>
                  <a:gd name="T87" fmla="*/ 53 h 132"/>
                  <a:gd name="T88" fmla="*/ 65 w 265"/>
                  <a:gd name="T89" fmla="*/ 50 h 132"/>
                  <a:gd name="T90" fmla="*/ 61 w 265"/>
                  <a:gd name="T91" fmla="*/ 47 h 132"/>
                  <a:gd name="T92" fmla="*/ 56 w 265"/>
                  <a:gd name="T93" fmla="*/ 44 h 132"/>
                  <a:gd name="T94" fmla="*/ 52 w 265"/>
                  <a:gd name="T95" fmla="*/ 42 h 132"/>
                  <a:gd name="T96" fmla="*/ 48 w 265"/>
                  <a:gd name="T97" fmla="*/ 39 h 132"/>
                  <a:gd name="T98" fmla="*/ 44 w 265"/>
                  <a:gd name="T99" fmla="*/ 36 h 132"/>
                  <a:gd name="T100" fmla="*/ 40 w 265"/>
                  <a:gd name="T101" fmla="*/ 33 h 132"/>
                  <a:gd name="T102" fmla="*/ 36 w 265"/>
                  <a:gd name="T103" fmla="*/ 29 h 132"/>
                  <a:gd name="T104" fmla="*/ 32 w 265"/>
                  <a:gd name="T105" fmla="*/ 26 h 132"/>
                  <a:gd name="T106" fmla="*/ 29 w 265"/>
                  <a:gd name="T107" fmla="*/ 24 h 132"/>
                  <a:gd name="T108" fmla="*/ 25 w 265"/>
                  <a:gd name="T109" fmla="*/ 21 h 132"/>
                  <a:gd name="T110" fmla="*/ 21 w 265"/>
                  <a:gd name="T111" fmla="*/ 18 h 132"/>
                  <a:gd name="T112" fmla="*/ 17 w 265"/>
                  <a:gd name="T113" fmla="*/ 14 h 132"/>
                  <a:gd name="T114" fmla="*/ 13 w 265"/>
                  <a:gd name="T115" fmla="*/ 11 h 132"/>
                  <a:gd name="T116" fmla="*/ 10 w 265"/>
                  <a:gd name="T117" fmla="*/ 9 h 132"/>
                  <a:gd name="T118" fmla="*/ 6 w 265"/>
                  <a:gd name="T119" fmla="*/ 6 h 132"/>
                  <a:gd name="T120" fmla="*/ 2 w 265"/>
                  <a:gd name="T121" fmla="*/ 2 h 1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  <a:cxn ang="0">
                    <a:pos x="T110" y="T111"/>
                  </a:cxn>
                  <a:cxn ang="0">
                    <a:pos x="T112" y="T113"/>
                  </a:cxn>
                  <a:cxn ang="0">
                    <a:pos x="T114" y="T115"/>
                  </a:cxn>
                  <a:cxn ang="0">
                    <a:pos x="T116" y="T117"/>
                  </a:cxn>
                  <a:cxn ang="0">
                    <a:pos x="T118" y="T119"/>
                  </a:cxn>
                  <a:cxn ang="0">
                    <a:pos x="T120" y="T121"/>
                  </a:cxn>
                </a:cxnLst>
                <a:rect l="0" t="0" r="r" b="b"/>
                <a:pathLst>
                  <a:path w="265" h="132">
                    <a:moveTo>
                      <a:pt x="265" y="132"/>
                    </a:moveTo>
                    <a:lnTo>
                      <a:pt x="263" y="131"/>
                    </a:lnTo>
                    <a:lnTo>
                      <a:pt x="260" y="131"/>
                    </a:lnTo>
                    <a:lnTo>
                      <a:pt x="258" y="129"/>
                    </a:lnTo>
                    <a:lnTo>
                      <a:pt x="256" y="129"/>
                    </a:lnTo>
                    <a:lnTo>
                      <a:pt x="253" y="129"/>
                    </a:lnTo>
                    <a:lnTo>
                      <a:pt x="250" y="128"/>
                    </a:lnTo>
                    <a:lnTo>
                      <a:pt x="249" y="128"/>
                    </a:lnTo>
                    <a:lnTo>
                      <a:pt x="246" y="127"/>
                    </a:lnTo>
                    <a:lnTo>
                      <a:pt x="243" y="127"/>
                    </a:lnTo>
                    <a:lnTo>
                      <a:pt x="241" y="127"/>
                    </a:lnTo>
                    <a:lnTo>
                      <a:pt x="239" y="125"/>
                    </a:lnTo>
                    <a:lnTo>
                      <a:pt x="236" y="125"/>
                    </a:lnTo>
                    <a:lnTo>
                      <a:pt x="234" y="124"/>
                    </a:lnTo>
                    <a:lnTo>
                      <a:pt x="232" y="124"/>
                    </a:lnTo>
                    <a:lnTo>
                      <a:pt x="230" y="123"/>
                    </a:lnTo>
                    <a:lnTo>
                      <a:pt x="227" y="123"/>
                    </a:lnTo>
                    <a:lnTo>
                      <a:pt x="224" y="123"/>
                    </a:lnTo>
                    <a:lnTo>
                      <a:pt x="223" y="121"/>
                    </a:lnTo>
                    <a:lnTo>
                      <a:pt x="220" y="121"/>
                    </a:lnTo>
                    <a:lnTo>
                      <a:pt x="217" y="120"/>
                    </a:lnTo>
                    <a:lnTo>
                      <a:pt x="216" y="120"/>
                    </a:lnTo>
                    <a:lnTo>
                      <a:pt x="213" y="118"/>
                    </a:lnTo>
                    <a:lnTo>
                      <a:pt x="210" y="118"/>
                    </a:lnTo>
                    <a:lnTo>
                      <a:pt x="208" y="117"/>
                    </a:lnTo>
                    <a:lnTo>
                      <a:pt x="206" y="116"/>
                    </a:lnTo>
                    <a:lnTo>
                      <a:pt x="203" y="116"/>
                    </a:lnTo>
                    <a:lnTo>
                      <a:pt x="201" y="114"/>
                    </a:lnTo>
                    <a:lnTo>
                      <a:pt x="199" y="114"/>
                    </a:lnTo>
                    <a:lnTo>
                      <a:pt x="197" y="113"/>
                    </a:lnTo>
                    <a:lnTo>
                      <a:pt x="194" y="113"/>
                    </a:lnTo>
                    <a:lnTo>
                      <a:pt x="191" y="112"/>
                    </a:lnTo>
                    <a:lnTo>
                      <a:pt x="190" y="112"/>
                    </a:lnTo>
                    <a:lnTo>
                      <a:pt x="187" y="110"/>
                    </a:lnTo>
                    <a:lnTo>
                      <a:pt x="184" y="109"/>
                    </a:lnTo>
                    <a:lnTo>
                      <a:pt x="183" y="109"/>
                    </a:lnTo>
                    <a:lnTo>
                      <a:pt x="180" y="107"/>
                    </a:lnTo>
                    <a:lnTo>
                      <a:pt x="177" y="107"/>
                    </a:lnTo>
                    <a:lnTo>
                      <a:pt x="176" y="106"/>
                    </a:lnTo>
                    <a:lnTo>
                      <a:pt x="173" y="105"/>
                    </a:lnTo>
                    <a:lnTo>
                      <a:pt x="171" y="105"/>
                    </a:lnTo>
                    <a:lnTo>
                      <a:pt x="169" y="103"/>
                    </a:lnTo>
                    <a:lnTo>
                      <a:pt x="166" y="102"/>
                    </a:lnTo>
                    <a:lnTo>
                      <a:pt x="164" y="102"/>
                    </a:lnTo>
                    <a:lnTo>
                      <a:pt x="162" y="101"/>
                    </a:lnTo>
                    <a:lnTo>
                      <a:pt x="160" y="99"/>
                    </a:lnTo>
                    <a:lnTo>
                      <a:pt x="157" y="99"/>
                    </a:lnTo>
                    <a:lnTo>
                      <a:pt x="155" y="98"/>
                    </a:lnTo>
                    <a:lnTo>
                      <a:pt x="153" y="96"/>
                    </a:lnTo>
                    <a:lnTo>
                      <a:pt x="151" y="96"/>
                    </a:lnTo>
                    <a:lnTo>
                      <a:pt x="149" y="95"/>
                    </a:lnTo>
                    <a:lnTo>
                      <a:pt x="146" y="94"/>
                    </a:lnTo>
                    <a:lnTo>
                      <a:pt x="144" y="92"/>
                    </a:lnTo>
                    <a:lnTo>
                      <a:pt x="142" y="92"/>
                    </a:lnTo>
                    <a:lnTo>
                      <a:pt x="139" y="91"/>
                    </a:lnTo>
                    <a:lnTo>
                      <a:pt x="138" y="90"/>
                    </a:lnTo>
                    <a:lnTo>
                      <a:pt x="135" y="88"/>
                    </a:lnTo>
                    <a:lnTo>
                      <a:pt x="133" y="88"/>
                    </a:lnTo>
                    <a:lnTo>
                      <a:pt x="131" y="87"/>
                    </a:lnTo>
                    <a:lnTo>
                      <a:pt x="128" y="85"/>
                    </a:lnTo>
                    <a:lnTo>
                      <a:pt x="127" y="84"/>
                    </a:lnTo>
                    <a:lnTo>
                      <a:pt x="124" y="84"/>
                    </a:lnTo>
                    <a:lnTo>
                      <a:pt x="122" y="83"/>
                    </a:lnTo>
                    <a:lnTo>
                      <a:pt x="120" y="81"/>
                    </a:lnTo>
                    <a:lnTo>
                      <a:pt x="117" y="80"/>
                    </a:lnTo>
                    <a:lnTo>
                      <a:pt x="116" y="79"/>
                    </a:lnTo>
                    <a:lnTo>
                      <a:pt x="113" y="79"/>
                    </a:lnTo>
                    <a:lnTo>
                      <a:pt x="111" y="77"/>
                    </a:lnTo>
                    <a:lnTo>
                      <a:pt x="109" y="76"/>
                    </a:lnTo>
                    <a:lnTo>
                      <a:pt x="106" y="74"/>
                    </a:lnTo>
                    <a:lnTo>
                      <a:pt x="105" y="73"/>
                    </a:lnTo>
                    <a:lnTo>
                      <a:pt x="102" y="72"/>
                    </a:lnTo>
                    <a:lnTo>
                      <a:pt x="100" y="70"/>
                    </a:lnTo>
                    <a:lnTo>
                      <a:pt x="98" y="70"/>
                    </a:lnTo>
                    <a:lnTo>
                      <a:pt x="96" y="69"/>
                    </a:lnTo>
                    <a:lnTo>
                      <a:pt x="94" y="68"/>
                    </a:lnTo>
                    <a:lnTo>
                      <a:pt x="92" y="66"/>
                    </a:lnTo>
                    <a:lnTo>
                      <a:pt x="89" y="65"/>
                    </a:lnTo>
                    <a:lnTo>
                      <a:pt x="87" y="63"/>
                    </a:lnTo>
                    <a:lnTo>
                      <a:pt x="85" y="62"/>
                    </a:lnTo>
                    <a:lnTo>
                      <a:pt x="83" y="61"/>
                    </a:lnTo>
                    <a:lnTo>
                      <a:pt x="81" y="59"/>
                    </a:lnTo>
                    <a:lnTo>
                      <a:pt x="78" y="58"/>
                    </a:lnTo>
                    <a:lnTo>
                      <a:pt x="77" y="58"/>
                    </a:lnTo>
                    <a:lnTo>
                      <a:pt x="74" y="57"/>
                    </a:lnTo>
                    <a:lnTo>
                      <a:pt x="73" y="55"/>
                    </a:lnTo>
                    <a:lnTo>
                      <a:pt x="70" y="54"/>
                    </a:lnTo>
                    <a:lnTo>
                      <a:pt x="69" y="53"/>
                    </a:lnTo>
                    <a:lnTo>
                      <a:pt x="66" y="51"/>
                    </a:lnTo>
                    <a:lnTo>
                      <a:pt x="65" y="50"/>
                    </a:lnTo>
                    <a:lnTo>
                      <a:pt x="62" y="48"/>
                    </a:lnTo>
                    <a:lnTo>
                      <a:pt x="61" y="47"/>
                    </a:lnTo>
                    <a:lnTo>
                      <a:pt x="58" y="46"/>
                    </a:lnTo>
                    <a:lnTo>
                      <a:pt x="56" y="44"/>
                    </a:lnTo>
                    <a:lnTo>
                      <a:pt x="54" y="43"/>
                    </a:lnTo>
                    <a:lnTo>
                      <a:pt x="52" y="42"/>
                    </a:lnTo>
                    <a:lnTo>
                      <a:pt x="50" y="40"/>
                    </a:lnTo>
                    <a:lnTo>
                      <a:pt x="48" y="39"/>
                    </a:lnTo>
                    <a:lnTo>
                      <a:pt x="47" y="37"/>
                    </a:lnTo>
                    <a:lnTo>
                      <a:pt x="44" y="36"/>
                    </a:lnTo>
                    <a:lnTo>
                      <a:pt x="43" y="35"/>
                    </a:lnTo>
                    <a:lnTo>
                      <a:pt x="40" y="33"/>
                    </a:lnTo>
                    <a:lnTo>
                      <a:pt x="39" y="31"/>
                    </a:lnTo>
                    <a:lnTo>
                      <a:pt x="36" y="29"/>
                    </a:lnTo>
                    <a:lnTo>
                      <a:pt x="35" y="28"/>
                    </a:lnTo>
                    <a:lnTo>
                      <a:pt x="32" y="26"/>
                    </a:lnTo>
                    <a:lnTo>
                      <a:pt x="30" y="25"/>
                    </a:lnTo>
                    <a:lnTo>
                      <a:pt x="29" y="24"/>
                    </a:lnTo>
                    <a:lnTo>
                      <a:pt x="26" y="22"/>
                    </a:lnTo>
                    <a:lnTo>
                      <a:pt x="25" y="21"/>
                    </a:lnTo>
                    <a:lnTo>
                      <a:pt x="22" y="20"/>
                    </a:lnTo>
                    <a:lnTo>
                      <a:pt x="21" y="18"/>
                    </a:lnTo>
                    <a:lnTo>
                      <a:pt x="19" y="17"/>
                    </a:lnTo>
                    <a:lnTo>
                      <a:pt x="17" y="14"/>
                    </a:lnTo>
                    <a:lnTo>
                      <a:pt x="15" y="13"/>
                    </a:lnTo>
                    <a:lnTo>
                      <a:pt x="13" y="11"/>
                    </a:lnTo>
                    <a:lnTo>
                      <a:pt x="11" y="10"/>
                    </a:lnTo>
                    <a:lnTo>
                      <a:pt x="10" y="9"/>
                    </a:lnTo>
                    <a:lnTo>
                      <a:pt x="7" y="7"/>
                    </a:lnTo>
                    <a:lnTo>
                      <a:pt x="6" y="6"/>
                    </a:lnTo>
                    <a:lnTo>
                      <a:pt x="4" y="3"/>
                    </a:lnTo>
                    <a:lnTo>
                      <a:pt x="2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FF00FF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1" name="Line 366"/>
              <p:cNvSpPr>
                <a:spLocks noChangeShapeType="1"/>
              </p:cNvSpPr>
              <p:nvPr/>
            </p:nvSpPr>
            <p:spPr bwMode="auto">
              <a:xfrm flipH="1">
                <a:off x="5892800" y="4106863"/>
                <a:ext cx="23813" cy="111125"/>
              </a:xfrm>
              <a:prstGeom prst="line">
                <a:avLst/>
              </a:pr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2" name="Rectangle 367"/>
              <p:cNvSpPr>
                <a:spLocks noChangeArrowheads="1"/>
              </p:cNvSpPr>
              <p:nvPr/>
            </p:nvSpPr>
            <p:spPr bwMode="auto">
              <a:xfrm rot="20580000">
                <a:off x="2924175" y="4121150"/>
                <a:ext cx="5810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DMGSTZ2-A</a:t>
                </a:r>
              </a:p>
            </p:txBody>
          </p:sp>
          <p:sp>
            <p:nvSpPr>
              <p:cNvPr id="733" name="Line 368"/>
              <p:cNvSpPr>
                <a:spLocks noChangeShapeType="1"/>
              </p:cNvSpPr>
              <p:nvPr/>
            </p:nvSpPr>
            <p:spPr bwMode="auto">
              <a:xfrm flipH="1">
                <a:off x="3568700" y="4068763"/>
                <a:ext cx="109538" cy="31750"/>
              </a:xfrm>
              <a:prstGeom prst="line">
                <a:avLst/>
              </a:pr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4" name="Rectangle 369"/>
              <p:cNvSpPr>
                <a:spLocks noChangeArrowheads="1"/>
              </p:cNvSpPr>
              <p:nvPr/>
            </p:nvSpPr>
            <p:spPr bwMode="auto">
              <a:xfrm rot="20820000">
                <a:off x="2881313" y="3922713"/>
                <a:ext cx="57626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DMGSTZ2-C</a:t>
                </a:r>
              </a:p>
            </p:txBody>
          </p:sp>
          <p:sp>
            <p:nvSpPr>
              <p:cNvPr id="735" name="Line 370"/>
              <p:cNvSpPr>
                <a:spLocks noChangeShapeType="1"/>
              </p:cNvSpPr>
              <p:nvPr/>
            </p:nvSpPr>
            <p:spPr bwMode="auto">
              <a:xfrm flipH="1">
                <a:off x="3522663" y="3902075"/>
                <a:ext cx="111125" cy="26988"/>
              </a:xfrm>
              <a:prstGeom prst="line">
                <a:avLst/>
              </a:pr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6" name="Freeform 371"/>
              <p:cNvSpPr>
                <a:spLocks/>
              </p:cNvSpPr>
              <p:nvPr/>
            </p:nvSpPr>
            <p:spPr bwMode="auto">
              <a:xfrm>
                <a:off x="3657600" y="3984625"/>
                <a:ext cx="23813" cy="84138"/>
              </a:xfrm>
              <a:custGeom>
                <a:avLst/>
                <a:gdLst>
                  <a:gd name="T0" fmla="*/ 0 w 15"/>
                  <a:gd name="T1" fmla="*/ 0 h 53"/>
                  <a:gd name="T2" fmla="*/ 2 w 15"/>
                  <a:gd name="T3" fmla="*/ 5 h 53"/>
                  <a:gd name="T4" fmla="*/ 3 w 15"/>
                  <a:gd name="T5" fmla="*/ 9 h 53"/>
                  <a:gd name="T6" fmla="*/ 4 w 15"/>
                  <a:gd name="T7" fmla="*/ 13 h 53"/>
                  <a:gd name="T8" fmla="*/ 4 w 15"/>
                  <a:gd name="T9" fmla="*/ 17 h 53"/>
                  <a:gd name="T10" fmla="*/ 6 w 15"/>
                  <a:gd name="T11" fmla="*/ 21 h 53"/>
                  <a:gd name="T12" fmla="*/ 7 w 15"/>
                  <a:gd name="T13" fmla="*/ 25 h 53"/>
                  <a:gd name="T14" fmla="*/ 8 w 15"/>
                  <a:gd name="T15" fmla="*/ 28 h 53"/>
                  <a:gd name="T16" fmla="*/ 10 w 15"/>
                  <a:gd name="T17" fmla="*/ 32 h 53"/>
                  <a:gd name="T18" fmla="*/ 11 w 15"/>
                  <a:gd name="T19" fmla="*/ 36 h 53"/>
                  <a:gd name="T20" fmla="*/ 11 w 15"/>
                  <a:gd name="T21" fmla="*/ 40 h 53"/>
                  <a:gd name="T22" fmla="*/ 13 w 15"/>
                  <a:gd name="T23" fmla="*/ 44 h 53"/>
                  <a:gd name="T24" fmla="*/ 14 w 15"/>
                  <a:gd name="T25" fmla="*/ 49 h 53"/>
                  <a:gd name="T26" fmla="*/ 15 w 15"/>
                  <a:gd name="T27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15" h="53">
                    <a:moveTo>
                      <a:pt x="0" y="0"/>
                    </a:moveTo>
                    <a:lnTo>
                      <a:pt x="2" y="5"/>
                    </a:lnTo>
                    <a:lnTo>
                      <a:pt x="3" y="9"/>
                    </a:lnTo>
                    <a:lnTo>
                      <a:pt x="4" y="13"/>
                    </a:lnTo>
                    <a:lnTo>
                      <a:pt x="4" y="17"/>
                    </a:lnTo>
                    <a:lnTo>
                      <a:pt x="6" y="21"/>
                    </a:lnTo>
                    <a:lnTo>
                      <a:pt x="7" y="25"/>
                    </a:lnTo>
                    <a:lnTo>
                      <a:pt x="8" y="28"/>
                    </a:lnTo>
                    <a:lnTo>
                      <a:pt x="10" y="32"/>
                    </a:lnTo>
                    <a:lnTo>
                      <a:pt x="11" y="36"/>
                    </a:lnTo>
                    <a:lnTo>
                      <a:pt x="11" y="40"/>
                    </a:lnTo>
                    <a:lnTo>
                      <a:pt x="13" y="44"/>
                    </a:lnTo>
                    <a:lnTo>
                      <a:pt x="14" y="49"/>
                    </a:lnTo>
                    <a:lnTo>
                      <a:pt x="15" y="53"/>
                    </a:lnTo>
                  </a:path>
                </a:pathLst>
              </a:cu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7" name="Freeform 372"/>
              <p:cNvSpPr>
                <a:spLocks/>
              </p:cNvSpPr>
              <p:nvPr/>
            </p:nvSpPr>
            <p:spPr bwMode="auto">
              <a:xfrm>
                <a:off x="3638550" y="3902075"/>
                <a:ext cx="19050" cy="82550"/>
              </a:xfrm>
              <a:custGeom>
                <a:avLst/>
                <a:gdLst>
                  <a:gd name="T0" fmla="*/ 12 w 12"/>
                  <a:gd name="T1" fmla="*/ 52 h 52"/>
                  <a:gd name="T2" fmla="*/ 12 w 12"/>
                  <a:gd name="T3" fmla="*/ 50 h 52"/>
                  <a:gd name="T4" fmla="*/ 11 w 12"/>
                  <a:gd name="T5" fmla="*/ 46 h 52"/>
                  <a:gd name="T6" fmla="*/ 9 w 12"/>
                  <a:gd name="T7" fmla="*/ 43 h 52"/>
                  <a:gd name="T8" fmla="*/ 9 w 12"/>
                  <a:gd name="T9" fmla="*/ 39 h 52"/>
                  <a:gd name="T10" fmla="*/ 8 w 12"/>
                  <a:gd name="T11" fmla="*/ 36 h 52"/>
                  <a:gd name="T12" fmla="*/ 7 w 12"/>
                  <a:gd name="T13" fmla="*/ 33 h 52"/>
                  <a:gd name="T14" fmla="*/ 7 w 12"/>
                  <a:gd name="T15" fmla="*/ 29 h 52"/>
                  <a:gd name="T16" fmla="*/ 5 w 12"/>
                  <a:gd name="T17" fmla="*/ 26 h 52"/>
                  <a:gd name="T18" fmla="*/ 5 w 12"/>
                  <a:gd name="T19" fmla="*/ 24 h 52"/>
                  <a:gd name="T20" fmla="*/ 4 w 12"/>
                  <a:gd name="T21" fmla="*/ 19 h 52"/>
                  <a:gd name="T22" fmla="*/ 4 w 12"/>
                  <a:gd name="T23" fmla="*/ 17 h 52"/>
                  <a:gd name="T24" fmla="*/ 3 w 12"/>
                  <a:gd name="T25" fmla="*/ 13 h 52"/>
                  <a:gd name="T26" fmla="*/ 1 w 12"/>
                  <a:gd name="T27" fmla="*/ 10 h 52"/>
                  <a:gd name="T28" fmla="*/ 1 w 12"/>
                  <a:gd name="T29" fmla="*/ 7 h 52"/>
                  <a:gd name="T30" fmla="*/ 0 w 12"/>
                  <a:gd name="T31" fmla="*/ 3 h 52"/>
                  <a:gd name="T32" fmla="*/ 0 w 12"/>
                  <a:gd name="T33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2" h="52">
                    <a:moveTo>
                      <a:pt x="12" y="52"/>
                    </a:moveTo>
                    <a:lnTo>
                      <a:pt x="12" y="50"/>
                    </a:lnTo>
                    <a:lnTo>
                      <a:pt x="11" y="46"/>
                    </a:lnTo>
                    <a:lnTo>
                      <a:pt x="9" y="43"/>
                    </a:lnTo>
                    <a:lnTo>
                      <a:pt x="9" y="39"/>
                    </a:lnTo>
                    <a:lnTo>
                      <a:pt x="8" y="36"/>
                    </a:lnTo>
                    <a:lnTo>
                      <a:pt x="7" y="33"/>
                    </a:lnTo>
                    <a:lnTo>
                      <a:pt x="7" y="29"/>
                    </a:lnTo>
                    <a:lnTo>
                      <a:pt x="5" y="26"/>
                    </a:lnTo>
                    <a:lnTo>
                      <a:pt x="5" y="24"/>
                    </a:lnTo>
                    <a:lnTo>
                      <a:pt x="4" y="19"/>
                    </a:lnTo>
                    <a:lnTo>
                      <a:pt x="4" y="17"/>
                    </a:lnTo>
                    <a:lnTo>
                      <a:pt x="3" y="13"/>
                    </a:lnTo>
                    <a:lnTo>
                      <a:pt x="1" y="10"/>
                    </a:lnTo>
                    <a:lnTo>
                      <a:pt x="1" y="7"/>
                    </a:lnTo>
                    <a:lnTo>
                      <a:pt x="0" y="3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8" name="Line 373"/>
              <p:cNvSpPr>
                <a:spLocks noChangeShapeType="1"/>
              </p:cNvSpPr>
              <p:nvPr/>
            </p:nvSpPr>
            <p:spPr bwMode="auto">
              <a:xfrm flipH="1">
                <a:off x="3662363" y="3954463"/>
                <a:ext cx="109538" cy="28575"/>
              </a:xfrm>
              <a:prstGeom prst="line">
                <a:avLst/>
              </a:pr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39" name="Rectangle 374"/>
              <p:cNvSpPr>
                <a:spLocks noChangeArrowheads="1"/>
              </p:cNvSpPr>
              <p:nvPr/>
            </p:nvSpPr>
            <p:spPr bwMode="auto">
              <a:xfrm rot="21000000">
                <a:off x="2836863" y="3717925"/>
                <a:ext cx="57626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DMGSTZ2-B</a:t>
                </a:r>
              </a:p>
            </p:txBody>
          </p:sp>
          <p:sp>
            <p:nvSpPr>
              <p:cNvPr id="740" name="Line 375"/>
              <p:cNvSpPr>
                <a:spLocks noChangeShapeType="1"/>
              </p:cNvSpPr>
              <p:nvPr/>
            </p:nvSpPr>
            <p:spPr bwMode="auto">
              <a:xfrm flipH="1">
                <a:off x="3487738" y="3714750"/>
                <a:ext cx="233363" cy="36513"/>
              </a:xfrm>
              <a:prstGeom prst="line">
                <a:avLst/>
              </a:pr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1" name="Freeform 376"/>
              <p:cNvSpPr>
                <a:spLocks/>
              </p:cNvSpPr>
              <p:nvPr/>
            </p:nvSpPr>
            <p:spPr bwMode="auto">
              <a:xfrm>
                <a:off x="3748088" y="3835400"/>
                <a:ext cx="30163" cy="117475"/>
              </a:xfrm>
              <a:custGeom>
                <a:avLst/>
                <a:gdLst>
                  <a:gd name="T0" fmla="*/ 0 w 19"/>
                  <a:gd name="T1" fmla="*/ 0 h 74"/>
                  <a:gd name="T2" fmla="*/ 1 w 19"/>
                  <a:gd name="T3" fmla="*/ 4 h 74"/>
                  <a:gd name="T4" fmla="*/ 2 w 19"/>
                  <a:gd name="T5" fmla="*/ 8 h 74"/>
                  <a:gd name="T6" fmla="*/ 4 w 19"/>
                  <a:gd name="T7" fmla="*/ 12 h 74"/>
                  <a:gd name="T8" fmla="*/ 4 w 19"/>
                  <a:gd name="T9" fmla="*/ 17 h 74"/>
                  <a:gd name="T10" fmla="*/ 5 w 19"/>
                  <a:gd name="T11" fmla="*/ 22 h 74"/>
                  <a:gd name="T12" fmla="*/ 6 w 19"/>
                  <a:gd name="T13" fmla="*/ 26 h 74"/>
                  <a:gd name="T14" fmla="*/ 6 w 19"/>
                  <a:gd name="T15" fmla="*/ 30 h 74"/>
                  <a:gd name="T16" fmla="*/ 8 w 19"/>
                  <a:gd name="T17" fmla="*/ 35 h 74"/>
                  <a:gd name="T18" fmla="*/ 9 w 19"/>
                  <a:gd name="T19" fmla="*/ 39 h 74"/>
                  <a:gd name="T20" fmla="*/ 11 w 19"/>
                  <a:gd name="T21" fmla="*/ 44 h 74"/>
                  <a:gd name="T22" fmla="*/ 12 w 19"/>
                  <a:gd name="T23" fmla="*/ 48 h 74"/>
                  <a:gd name="T24" fmla="*/ 12 w 19"/>
                  <a:gd name="T25" fmla="*/ 52 h 74"/>
                  <a:gd name="T26" fmla="*/ 13 w 19"/>
                  <a:gd name="T27" fmla="*/ 57 h 74"/>
                  <a:gd name="T28" fmla="*/ 15 w 19"/>
                  <a:gd name="T29" fmla="*/ 61 h 74"/>
                  <a:gd name="T30" fmla="*/ 16 w 19"/>
                  <a:gd name="T31" fmla="*/ 66 h 74"/>
                  <a:gd name="T32" fmla="*/ 17 w 19"/>
                  <a:gd name="T33" fmla="*/ 70 h 74"/>
                  <a:gd name="T34" fmla="*/ 19 w 19"/>
                  <a:gd name="T35" fmla="*/ 74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9" h="74">
                    <a:moveTo>
                      <a:pt x="0" y="0"/>
                    </a:moveTo>
                    <a:lnTo>
                      <a:pt x="1" y="4"/>
                    </a:lnTo>
                    <a:lnTo>
                      <a:pt x="2" y="8"/>
                    </a:lnTo>
                    <a:lnTo>
                      <a:pt x="4" y="12"/>
                    </a:lnTo>
                    <a:lnTo>
                      <a:pt x="4" y="17"/>
                    </a:lnTo>
                    <a:lnTo>
                      <a:pt x="5" y="22"/>
                    </a:lnTo>
                    <a:lnTo>
                      <a:pt x="6" y="26"/>
                    </a:lnTo>
                    <a:lnTo>
                      <a:pt x="6" y="30"/>
                    </a:lnTo>
                    <a:lnTo>
                      <a:pt x="8" y="35"/>
                    </a:lnTo>
                    <a:lnTo>
                      <a:pt x="9" y="39"/>
                    </a:lnTo>
                    <a:lnTo>
                      <a:pt x="11" y="44"/>
                    </a:lnTo>
                    <a:lnTo>
                      <a:pt x="12" y="48"/>
                    </a:lnTo>
                    <a:lnTo>
                      <a:pt x="12" y="52"/>
                    </a:lnTo>
                    <a:lnTo>
                      <a:pt x="13" y="57"/>
                    </a:lnTo>
                    <a:lnTo>
                      <a:pt x="15" y="61"/>
                    </a:lnTo>
                    <a:lnTo>
                      <a:pt x="16" y="66"/>
                    </a:lnTo>
                    <a:lnTo>
                      <a:pt x="17" y="70"/>
                    </a:lnTo>
                    <a:lnTo>
                      <a:pt x="19" y="74"/>
                    </a:lnTo>
                  </a:path>
                </a:pathLst>
              </a:cu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2" name="Freeform 377"/>
              <p:cNvSpPr>
                <a:spLocks/>
              </p:cNvSpPr>
              <p:nvPr/>
            </p:nvSpPr>
            <p:spPr bwMode="auto">
              <a:xfrm>
                <a:off x="3725863" y="3713163"/>
                <a:ext cx="22225" cy="122238"/>
              </a:xfrm>
              <a:custGeom>
                <a:avLst/>
                <a:gdLst>
                  <a:gd name="T0" fmla="*/ 14 w 14"/>
                  <a:gd name="T1" fmla="*/ 77 h 77"/>
                  <a:gd name="T2" fmla="*/ 14 w 14"/>
                  <a:gd name="T3" fmla="*/ 74 h 77"/>
                  <a:gd name="T4" fmla="*/ 14 w 14"/>
                  <a:gd name="T5" fmla="*/ 71 h 77"/>
                  <a:gd name="T6" fmla="*/ 12 w 14"/>
                  <a:gd name="T7" fmla="*/ 68 h 77"/>
                  <a:gd name="T8" fmla="*/ 12 w 14"/>
                  <a:gd name="T9" fmla="*/ 66 h 77"/>
                  <a:gd name="T10" fmla="*/ 12 w 14"/>
                  <a:gd name="T11" fmla="*/ 64 h 77"/>
                  <a:gd name="T12" fmla="*/ 11 w 14"/>
                  <a:gd name="T13" fmla="*/ 62 h 77"/>
                  <a:gd name="T14" fmla="*/ 11 w 14"/>
                  <a:gd name="T15" fmla="*/ 59 h 77"/>
                  <a:gd name="T16" fmla="*/ 9 w 14"/>
                  <a:gd name="T17" fmla="*/ 56 h 77"/>
                  <a:gd name="T18" fmla="*/ 9 w 14"/>
                  <a:gd name="T19" fmla="*/ 53 h 77"/>
                  <a:gd name="T20" fmla="*/ 9 w 14"/>
                  <a:gd name="T21" fmla="*/ 51 h 77"/>
                  <a:gd name="T22" fmla="*/ 8 w 14"/>
                  <a:gd name="T23" fmla="*/ 49 h 77"/>
                  <a:gd name="T24" fmla="*/ 8 w 14"/>
                  <a:gd name="T25" fmla="*/ 46 h 77"/>
                  <a:gd name="T26" fmla="*/ 8 w 14"/>
                  <a:gd name="T27" fmla="*/ 44 h 77"/>
                  <a:gd name="T28" fmla="*/ 7 w 14"/>
                  <a:gd name="T29" fmla="*/ 41 h 77"/>
                  <a:gd name="T30" fmla="*/ 7 w 14"/>
                  <a:gd name="T31" fmla="*/ 38 h 77"/>
                  <a:gd name="T32" fmla="*/ 7 w 14"/>
                  <a:gd name="T33" fmla="*/ 35 h 77"/>
                  <a:gd name="T34" fmla="*/ 5 w 14"/>
                  <a:gd name="T35" fmla="*/ 33 h 77"/>
                  <a:gd name="T36" fmla="*/ 5 w 14"/>
                  <a:gd name="T37" fmla="*/ 31 h 77"/>
                  <a:gd name="T38" fmla="*/ 5 w 14"/>
                  <a:gd name="T39" fmla="*/ 29 h 77"/>
                  <a:gd name="T40" fmla="*/ 4 w 14"/>
                  <a:gd name="T41" fmla="*/ 26 h 77"/>
                  <a:gd name="T42" fmla="*/ 4 w 14"/>
                  <a:gd name="T43" fmla="*/ 23 h 77"/>
                  <a:gd name="T44" fmla="*/ 4 w 14"/>
                  <a:gd name="T45" fmla="*/ 20 h 77"/>
                  <a:gd name="T46" fmla="*/ 3 w 14"/>
                  <a:gd name="T47" fmla="*/ 18 h 77"/>
                  <a:gd name="T48" fmla="*/ 3 w 14"/>
                  <a:gd name="T49" fmla="*/ 16 h 77"/>
                  <a:gd name="T50" fmla="*/ 3 w 14"/>
                  <a:gd name="T51" fmla="*/ 13 h 77"/>
                  <a:gd name="T52" fmla="*/ 1 w 14"/>
                  <a:gd name="T53" fmla="*/ 11 h 77"/>
                  <a:gd name="T54" fmla="*/ 1 w 14"/>
                  <a:gd name="T55" fmla="*/ 8 h 77"/>
                  <a:gd name="T56" fmla="*/ 1 w 14"/>
                  <a:gd name="T57" fmla="*/ 5 h 77"/>
                  <a:gd name="T58" fmla="*/ 0 w 14"/>
                  <a:gd name="T59" fmla="*/ 2 h 77"/>
                  <a:gd name="T60" fmla="*/ 0 w 14"/>
                  <a:gd name="T61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4" h="77">
                    <a:moveTo>
                      <a:pt x="14" y="77"/>
                    </a:moveTo>
                    <a:lnTo>
                      <a:pt x="14" y="74"/>
                    </a:lnTo>
                    <a:lnTo>
                      <a:pt x="14" y="71"/>
                    </a:lnTo>
                    <a:lnTo>
                      <a:pt x="12" y="68"/>
                    </a:lnTo>
                    <a:lnTo>
                      <a:pt x="12" y="66"/>
                    </a:lnTo>
                    <a:lnTo>
                      <a:pt x="12" y="64"/>
                    </a:lnTo>
                    <a:lnTo>
                      <a:pt x="11" y="62"/>
                    </a:lnTo>
                    <a:lnTo>
                      <a:pt x="11" y="59"/>
                    </a:lnTo>
                    <a:lnTo>
                      <a:pt x="9" y="56"/>
                    </a:lnTo>
                    <a:lnTo>
                      <a:pt x="9" y="53"/>
                    </a:lnTo>
                    <a:lnTo>
                      <a:pt x="9" y="51"/>
                    </a:lnTo>
                    <a:lnTo>
                      <a:pt x="8" y="49"/>
                    </a:lnTo>
                    <a:lnTo>
                      <a:pt x="8" y="46"/>
                    </a:lnTo>
                    <a:lnTo>
                      <a:pt x="8" y="44"/>
                    </a:lnTo>
                    <a:lnTo>
                      <a:pt x="7" y="41"/>
                    </a:lnTo>
                    <a:lnTo>
                      <a:pt x="7" y="38"/>
                    </a:lnTo>
                    <a:lnTo>
                      <a:pt x="7" y="35"/>
                    </a:lnTo>
                    <a:lnTo>
                      <a:pt x="5" y="33"/>
                    </a:lnTo>
                    <a:lnTo>
                      <a:pt x="5" y="31"/>
                    </a:lnTo>
                    <a:lnTo>
                      <a:pt x="5" y="29"/>
                    </a:lnTo>
                    <a:lnTo>
                      <a:pt x="4" y="26"/>
                    </a:lnTo>
                    <a:lnTo>
                      <a:pt x="4" y="23"/>
                    </a:lnTo>
                    <a:lnTo>
                      <a:pt x="4" y="20"/>
                    </a:lnTo>
                    <a:lnTo>
                      <a:pt x="3" y="18"/>
                    </a:lnTo>
                    <a:lnTo>
                      <a:pt x="3" y="16"/>
                    </a:lnTo>
                    <a:lnTo>
                      <a:pt x="3" y="13"/>
                    </a:lnTo>
                    <a:lnTo>
                      <a:pt x="1" y="11"/>
                    </a:lnTo>
                    <a:lnTo>
                      <a:pt x="1" y="8"/>
                    </a:lnTo>
                    <a:lnTo>
                      <a:pt x="1" y="5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3" name="Line 379"/>
              <p:cNvSpPr>
                <a:spLocks noChangeShapeType="1"/>
              </p:cNvSpPr>
              <p:nvPr/>
            </p:nvSpPr>
            <p:spPr bwMode="auto">
              <a:xfrm flipH="1">
                <a:off x="3751263" y="3811588"/>
                <a:ext cx="111125" cy="23813"/>
              </a:xfrm>
              <a:prstGeom prst="line">
                <a:avLst/>
              </a:pr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4" name="Rectangle 380"/>
              <p:cNvSpPr>
                <a:spLocks noChangeArrowheads="1"/>
              </p:cNvSpPr>
              <p:nvPr/>
            </p:nvSpPr>
            <p:spPr bwMode="auto">
              <a:xfrm rot="21240000">
                <a:off x="2921000" y="3509963"/>
                <a:ext cx="4730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DMGSTZ1</a:t>
                </a:r>
              </a:p>
            </p:txBody>
          </p:sp>
          <p:sp>
            <p:nvSpPr>
              <p:cNvPr id="745" name="Line 381"/>
              <p:cNvSpPr>
                <a:spLocks noChangeShapeType="1"/>
              </p:cNvSpPr>
              <p:nvPr/>
            </p:nvSpPr>
            <p:spPr bwMode="auto">
              <a:xfrm flipH="1">
                <a:off x="3465513" y="3540125"/>
                <a:ext cx="358775" cy="33338"/>
              </a:xfrm>
              <a:prstGeom prst="line">
                <a:avLst/>
              </a:pr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6" name="Freeform 382"/>
              <p:cNvSpPr>
                <a:spLocks/>
              </p:cNvSpPr>
              <p:nvPr/>
            </p:nvSpPr>
            <p:spPr bwMode="auto">
              <a:xfrm>
                <a:off x="3843338" y="3675063"/>
                <a:ext cx="23813" cy="133350"/>
              </a:xfrm>
              <a:custGeom>
                <a:avLst/>
                <a:gdLst>
                  <a:gd name="T0" fmla="*/ 0 w 15"/>
                  <a:gd name="T1" fmla="*/ 0 h 84"/>
                  <a:gd name="T2" fmla="*/ 1 w 15"/>
                  <a:gd name="T3" fmla="*/ 4 h 84"/>
                  <a:gd name="T4" fmla="*/ 1 w 15"/>
                  <a:gd name="T5" fmla="*/ 10 h 84"/>
                  <a:gd name="T6" fmla="*/ 3 w 15"/>
                  <a:gd name="T7" fmla="*/ 14 h 84"/>
                  <a:gd name="T8" fmla="*/ 3 w 15"/>
                  <a:gd name="T9" fmla="*/ 18 h 84"/>
                  <a:gd name="T10" fmla="*/ 4 w 15"/>
                  <a:gd name="T11" fmla="*/ 24 h 84"/>
                  <a:gd name="T12" fmla="*/ 5 w 15"/>
                  <a:gd name="T13" fmla="*/ 28 h 84"/>
                  <a:gd name="T14" fmla="*/ 5 w 15"/>
                  <a:gd name="T15" fmla="*/ 33 h 84"/>
                  <a:gd name="T16" fmla="*/ 7 w 15"/>
                  <a:gd name="T17" fmla="*/ 37 h 84"/>
                  <a:gd name="T18" fmla="*/ 7 w 15"/>
                  <a:gd name="T19" fmla="*/ 42 h 84"/>
                  <a:gd name="T20" fmla="*/ 8 w 15"/>
                  <a:gd name="T21" fmla="*/ 47 h 84"/>
                  <a:gd name="T22" fmla="*/ 10 w 15"/>
                  <a:gd name="T23" fmla="*/ 51 h 84"/>
                  <a:gd name="T24" fmla="*/ 10 w 15"/>
                  <a:gd name="T25" fmla="*/ 57 h 84"/>
                  <a:gd name="T26" fmla="*/ 11 w 15"/>
                  <a:gd name="T27" fmla="*/ 61 h 84"/>
                  <a:gd name="T28" fmla="*/ 12 w 15"/>
                  <a:gd name="T29" fmla="*/ 65 h 84"/>
                  <a:gd name="T30" fmla="*/ 12 w 15"/>
                  <a:gd name="T31" fmla="*/ 70 h 84"/>
                  <a:gd name="T32" fmla="*/ 14 w 15"/>
                  <a:gd name="T33" fmla="*/ 75 h 84"/>
                  <a:gd name="T34" fmla="*/ 15 w 15"/>
                  <a:gd name="T35" fmla="*/ 80 h 84"/>
                  <a:gd name="T36" fmla="*/ 15 w 15"/>
                  <a:gd name="T37" fmla="*/ 84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5" h="84">
                    <a:moveTo>
                      <a:pt x="0" y="0"/>
                    </a:moveTo>
                    <a:lnTo>
                      <a:pt x="1" y="4"/>
                    </a:lnTo>
                    <a:lnTo>
                      <a:pt x="1" y="10"/>
                    </a:lnTo>
                    <a:lnTo>
                      <a:pt x="3" y="14"/>
                    </a:lnTo>
                    <a:lnTo>
                      <a:pt x="3" y="18"/>
                    </a:lnTo>
                    <a:lnTo>
                      <a:pt x="4" y="24"/>
                    </a:lnTo>
                    <a:lnTo>
                      <a:pt x="5" y="28"/>
                    </a:lnTo>
                    <a:lnTo>
                      <a:pt x="5" y="33"/>
                    </a:lnTo>
                    <a:lnTo>
                      <a:pt x="7" y="37"/>
                    </a:lnTo>
                    <a:lnTo>
                      <a:pt x="7" y="42"/>
                    </a:lnTo>
                    <a:lnTo>
                      <a:pt x="8" y="47"/>
                    </a:lnTo>
                    <a:lnTo>
                      <a:pt x="10" y="51"/>
                    </a:lnTo>
                    <a:lnTo>
                      <a:pt x="10" y="57"/>
                    </a:lnTo>
                    <a:lnTo>
                      <a:pt x="11" y="61"/>
                    </a:lnTo>
                    <a:lnTo>
                      <a:pt x="12" y="65"/>
                    </a:lnTo>
                    <a:lnTo>
                      <a:pt x="12" y="70"/>
                    </a:lnTo>
                    <a:lnTo>
                      <a:pt x="14" y="75"/>
                    </a:lnTo>
                    <a:lnTo>
                      <a:pt x="15" y="80"/>
                    </a:lnTo>
                    <a:lnTo>
                      <a:pt x="15" y="84"/>
                    </a:lnTo>
                  </a:path>
                </a:pathLst>
              </a:cu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7" name="Freeform 383"/>
              <p:cNvSpPr>
                <a:spLocks/>
              </p:cNvSpPr>
              <p:nvPr/>
            </p:nvSpPr>
            <p:spPr bwMode="auto">
              <a:xfrm>
                <a:off x="3827463" y="3540125"/>
                <a:ext cx="15875" cy="134938"/>
              </a:xfrm>
              <a:custGeom>
                <a:avLst/>
                <a:gdLst>
                  <a:gd name="T0" fmla="*/ 10 w 10"/>
                  <a:gd name="T1" fmla="*/ 85 h 85"/>
                  <a:gd name="T2" fmla="*/ 10 w 10"/>
                  <a:gd name="T3" fmla="*/ 83 h 85"/>
                  <a:gd name="T4" fmla="*/ 10 w 10"/>
                  <a:gd name="T5" fmla="*/ 81 h 85"/>
                  <a:gd name="T6" fmla="*/ 10 w 10"/>
                  <a:gd name="T7" fmla="*/ 78 h 85"/>
                  <a:gd name="T8" fmla="*/ 9 w 10"/>
                  <a:gd name="T9" fmla="*/ 77 h 85"/>
                  <a:gd name="T10" fmla="*/ 9 w 10"/>
                  <a:gd name="T11" fmla="*/ 76 h 85"/>
                  <a:gd name="T12" fmla="*/ 9 w 10"/>
                  <a:gd name="T13" fmla="*/ 73 h 85"/>
                  <a:gd name="T14" fmla="*/ 9 w 10"/>
                  <a:gd name="T15" fmla="*/ 72 h 85"/>
                  <a:gd name="T16" fmla="*/ 9 w 10"/>
                  <a:gd name="T17" fmla="*/ 69 h 85"/>
                  <a:gd name="T18" fmla="*/ 7 w 10"/>
                  <a:gd name="T19" fmla="*/ 67 h 85"/>
                  <a:gd name="T20" fmla="*/ 7 w 10"/>
                  <a:gd name="T21" fmla="*/ 65 h 85"/>
                  <a:gd name="T22" fmla="*/ 7 w 10"/>
                  <a:gd name="T23" fmla="*/ 63 h 85"/>
                  <a:gd name="T24" fmla="*/ 7 w 10"/>
                  <a:gd name="T25" fmla="*/ 62 h 85"/>
                  <a:gd name="T26" fmla="*/ 7 w 10"/>
                  <a:gd name="T27" fmla="*/ 59 h 85"/>
                  <a:gd name="T28" fmla="*/ 6 w 10"/>
                  <a:gd name="T29" fmla="*/ 58 h 85"/>
                  <a:gd name="T30" fmla="*/ 6 w 10"/>
                  <a:gd name="T31" fmla="*/ 55 h 85"/>
                  <a:gd name="T32" fmla="*/ 6 w 10"/>
                  <a:gd name="T33" fmla="*/ 54 h 85"/>
                  <a:gd name="T34" fmla="*/ 6 w 10"/>
                  <a:gd name="T35" fmla="*/ 51 h 85"/>
                  <a:gd name="T36" fmla="*/ 6 w 10"/>
                  <a:gd name="T37" fmla="*/ 50 h 85"/>
                  <a:gd name="T38" fmla="*/ 6 w 10"/>
                  <a:gd name="T39" fmla="*/ 48 h 85"/>
                  <a:gd name="T40" fmla="*/ 4 w 10"/>
                  <a:gd name="T41" fmla="*/ 45 h 85"/>
                  <a:gd name="T42" fmla="*/ 4 w 10"/>
                  <a:gd name="T43" fmla="*/ 44 h 85"/>
                  <a:gd name="T44" fmla="*/ 4 w 10"/>
                  <a:gd name="T45" fmla="*/ 41 h 85"/>
                  <a:gd name="T46" fmla="*/ 4 w 10"/>
                  <a:gd name="T47" fmla="*/ 40 h 85"/>
                  <a:gd name="T48" fmla="*/ 4 w 10"/>
                  <a:gd name="T49" fmla="*/ 37 h 85"/>
                  <a:gd name="T50" fmla="*/ 4 w 10"/>
                  <a:gd name="T51" fmla="*/ 36 h 85"/>
                  <a:gd name="T52" fmla="*/ 3 w 10"/>
                  <a:gd name="T53" fmla="*/ 33 h 85"/>
                  <a:gd name="T54" fmla="*/ 3 w 10"/>
                  <a:gd name="T55" fmla="*/ 32 h 85"/>
                  <a:gd name="T56" fmla="*/ 3 w 10"/>
                  <a:gd name="T57" fmla="*/ 30 h 85"/>
                  <a:gd name="T58" fmla="*/ 3 w 10"/>
                  <a:gd name="T59" fmla="*/ 28 h 85"/>
                  <a:gd name="T60" fmla="*/ 3 w 10"/>
                  <a:gd name="T61" fmla="*/ 26 h 85"/>
                  <a:gd name="T62" fmla="*/ 3 w 10"/>
                  <a:gd name="T63" fmla="*/ 23 h 85"/>
                  <a:gd name="T64" fmla="*/ 2 w 10"/>
                  <a:gd name="T65" fmla="*/ 22 h 85"/>
                  <a:gd name="T66" fmla="*/ 2 w 10"/>
                  <a:gd name="T67" fmla="*/ 19 h 85"/>
                  <a:gd name="T68" fmla="*/ 2 w 10"/>
                  <a:gd name="T69" fmla="*/ 18 h 85"/>
                  <a:gd name="T70" fmla="*/ 2 w 10"/>
                  <a:gd name="T71" fmla="*/ 15 h 85"/>
                  <a:gd name="T72" fmla="*/ 2 w 10"/>
                  <a:gd name="T73" fmla="*/ 14 h 85"/>
                  <a:gd name="T74" fmla="*/ 2 w 10"/>
                  <a:gd name="T75" fmla="*/ 12 h 85"/>
                  <a:gd name="T76" fmla="*/ 2 w 10"/>
                  <a:gd name="T77" fmla="*/ 10 h 85"/>
                  <a:gd name="T78" fmla="*/ 0 w 10"/>
                  <a:gd name="T79" fmla="*/ 8 h 85"/>
                  <a:gd name="T80" fmla="*/ 0 w 10"/>
                  <a:gd name="T81" fmla="*/ 6 h 85"/>
                  <a:gd name="T82" fmla="*/ 0 w 10"/>
                  <a:gd name="T83" fmla="*/ 4 h 85"/>
                  <a:gd name="T84" fmla="*/ 0 w 10"/>
                  <a:gd name="T85" fmla="*/ 1 h 85"/>
                  <a:gd name="T86" fmla="*/ 0 w 10"/>
                  <a:gd name="T87" fmla="*/ 0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10" h="85">
                    <a:moveTo>
                      <a:pt x="10" y="85"/>
                    </a:moveTo>
                    <a:lnTo>
                      <a:pt x="10" y="83"/>
                    </a:lnTo>
                    <a:lnTo>
                      <a:pt x="10" y="81"/>
                    </a:lnTo>
                    <a:lnTo>
                      <a:pt x="10" y="78"/>
                    </a:lnTo>
                    <a:lnTo>
                      <a:pt x="9" y="77"/>
                    </a:lnTo>
                    <a:lnTo>
                      <a:pt x="9" y="76"/>
                    </a:lnTo>
                    <a:lnTo>
                      <a:pt x="9" y="73"/>
                    </a:lnTo>
                    <a:lnTo>
                      <a:pt x="9" y="72"/>
                    </a:lnTo>
                    <a:lnTo>
                      <a:pt x="9" y="69"/>
                    </a:lnTo>
                    <a:lnTo>
                      <a:pt x="7" y="67"/>
                    </a:lnTo>
                    <a:lnTo>
                      <a:pt x="7" y="65"/>
                    </a:lnTo>
                    <a:lnTo>
                      <a:pt x="7" y="63"/>
                    </a:lnTo>
                    <a:lnTo>
                      <a:pt x="7" y="62"/>
                    </a:lnTo>
                    <a:lnTo>
                      <a:pt x="7" y="59"/>
                    </a:lnTo>
                    <a:lnTo>
                      <a:pt x="6" y="58"/>
                    </a:lnTo>
                    <a:lnTo>
                      <a:pt x="6" y="55"/>
                    </a:lnTo>
                    <a:lnTo>
                      <a:pt x="6" y="54"/>
                    </a:lnTo>
                    <a:lnTo>
                      <a:pt x="6" y="51"/>
                    </a:lnTo>
                    <a:lnTo>
                      <a:pt x="6" y="50"/>
                    </a:lnTo>
                    <a:lnTo>
                      <a:pt x="6" y="48"/>
                    </a:lnTo>
                    <a:lnTo>
                      <a:pt x="4" y="45"/>
                    </a:lnTo>
                    <a:lnTo>
                      <a:pt x="4" y="44"/>
                    </a:lnTo>
                    <a:lnTo>
                      <a:pt x="4" y="41"/>
                    </a:lnTo>
                    <a:lnTo>
                      <a:pt x="4" y="40"/>
                    </a:lnTo>
                    <a:lnTo>
                      <a:pt x="4" y="37"/>
                    </a:lnTo>
                    <a:lnTo>
                      <a:pt x="4" y="36"/>
                    </a:lnTo>
                    <a:lnTo>
                      <a:pt x="3" y="33"/>
                    </a:lnTo>
                    <a:lnTo>
                      <a:pt x="3" y="32"/>
                    </a:lnTo>
                    <a:lnTo>
                      <a:pt x="3" y="30"/>
                    </a:lnTo>
                    <a:lnTo>
                      <a:pt x="3" y="28"/>
                    </a:lnTo>
                    <a:lnTo>
                      <a:pt x="3" y="26"/>
                    </a:lnTo>
                    <a:lnTo>
                      <a:pt x="3" y="23"/>
                    </a:lnTo>
                    <a:lnTo>
                      <a:pt x="2" y="22"/>
                    </a:lnTo>
                    <a:lnTo>
                      <a:pt x="2" y="19"/>
                    </a:lnTo>
                    <a:lnTo>
                      <a:pt x="2" y="18"/>
                    </a:lnTo>
                    <a:lnTo>
                      <a:pt x="2" y="15"/>
                    </a:lnTo>
                    <a:lnTo>
                      <a:pt x="2" y="14"/>
                    </a:lnTo>
                    <a:lnTo>
                      <a:pt x="2" y="12"/>
                    </a:lnTo>
                    <a:lnTo>
                      <a:pt x="2" y="10"/>
                    </a:lnTo>
                    <a:lnTo>
                      <a:pt x="0" y="8"/>
                    </a:lnTo>
                    <a:lnTo>
                      <a:pt x="0" y="6"/>
                    </a:lnTo>
                    <a:lnTo>
                      <a:pt x="0" y="4"/>
                    </a:lnTo>
                    <a:lnTo>
                      <a:pt x="0" y="1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8" name="Line 385"/>
              <p:cNvSpPr>
                <a:spLocks noChangeShapeType="1"/>
              </p:cNvSpPr>
              <p:nvPr/>
            </p:nvSpPr>
            <p:spPr bwMode="auto">
              <a:xfrm flipH="1">
                <a:off x="3848100" y="3640138"/>
                <a:ext cx="233363" cy="34925"/>
              </a:xfrm>
              <a:prstGeom prst="line">
                <a:avLst/>
              </a:pr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49" name="Rectangle 386"/>
              <p:cNvSpPr>
                <a:spLocks noChangeArrowheads="1"/>
              </p:cNvSpPr>
              <p:nvPr/>
            </p:nvSpPr>
            <p:spPr bwMode="auto">
              <a:xfrm rot="21480000">
                <a:off x="2784475" y="3308350"/>
                <a:ext cx="58737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DMGSTO2-B</a:t>
                </a:r>
              </a:p>
            </p:txBody>
          </p:sp>
          <p:sp>
            <p:nvSpPr>
              <p:cNvPr id="750" name="Line 387"/>
              <p:cNvSpPr>
                <a:spLocks noChangeShapeType="1"/>
              </p:cNvSpPr>
              <p:nvPr/>
            </p:nvSpPr>
            <p:spPr bwMode="auto">
              <a:xfrm flipH="1">
                <a:off x="3454400" y="3389313"/>
                <a:ext cx="114300" cy="3175"/>
              </a:xfrm>
              <a:prstGeom prst="line">
                <a:avLst/>
              </a:pr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1" name="Rectangle 388"/>
              <p:cNvSpPr>
                <a:spLocks noChangeArrowheads="1"/>
              </p:cNvSpPr>
              <p:nvPr/>
            </p:nvSpPr>
            <p:spPr bwMode="auto">
              <a:xfrm rot="120000">
                <a:off x="2784475" y="3101975"/>
                <a:ext cx="59213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DMGSTO2-A</a:t>
                </a:r>
              </a:p>
            </p:txBody>
          </p:sp>
          <p:sp>
            <p:nvSpPr>
              <p:cNvPr id="752" name="Line 389"/>
              <p:cNvSpPr>
                <a:spLocks noChangeShapeType="1"/>
              </p:cNvSpPr>
              <p:nvPr/>
            </p:nvSpPr>
            <p:spPr bwMode="auto">
              <a:xfrm flipH="1" flipV="1">
                <a:off x="3457575" y="3213100"/>
                <a:ext cx="112713" cy="6350"/>
              </a:xfrm>
              <a:prstGeom prst="line">
                <a:avLst/>
              </a:pr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3" name="Freeform 390"/>
              <p:cNvSpPr>
                <a:spLocks/>
              </p:cNvSpPr>
              <p:nvPr/>
            </p:nvSpPr>
            <p:spPr bwMode="auto">
              <a:xfrm>
                <a:off x="3573463" y="3305175"/>
                <a:ext cx="0" cy="84138"/>
              </a:xfrm>
              <a:custGeom>
                <a:avLst/>
                <a:gdLst>
                  <a:gd name="T0" fmla="*/ 0 h 53"/>
                  <a:gd name="T1" fmla="*/ 4 h 53"/>
                  <a:gd name="T2" fmla="*/ 7 h 53"/>
                  <a:gd name="T3" fmla="*/ 11 h 53"/>
                  <a:gd name="T4" fmla="*/ 15 h 53"/>
                  <a:gd name="T5" fmla="*/ 19 h 53"/>
                  <a:gd name="T6" fmla="*/ 23 h 53"/>
                  <a:gd name="T7" fmla="*/ 26 h 53"/>
                  <a:gd name="T8" fmla="*/ 30 h 53"/>
                  <a:gd name="T9" fmla="*/ 34 h 53"/>
                  <a:gd name="T10" fmla="*/ 38 h 53"/>
                  <a:gd name="T11" fmla="*/ 42 h 53"/>
                  <a:gd name="T12" fmla="*/ 46 h 53"/>
                  <a:gd name="T13" fmla="*/ 49 h 53"/>
                  <a:gd name="T14" fmla="*/ 53 h 53"/>
                </a:gdLst>
                <a:ahLst/>
                <a:cxnLst>
                  <a:cxn ang="0">
                    <a:pos x="0" y="T0"/>
                  </a:cxn>
                  <a:cxn ang="0">
                    <a:pos x="0" y="T1"/>
                  </a:cxn>
                  <a:cxn ang="0">
                    <a:pos x="0" y="T2"/>
                  </a:cxn>
                  <a:cxn ang="0">
                    <a:pos x="0" y="T3"/>
                  </a:cxn>
                  <a:cxn ang="0">
                    <a:pos x="0" y="T4"/>
                  </a:cxn>
                  <a:cxn ang="0">
                    <a:pos x="0" y="T5"/>
                  </a:cxn>
                  <a:cxn ang="0">
                    <a:pos x="0" y="T6"/>
                  </a:cxn>
                  <a:cxn ang="0">
                    <a:pos x="0" y="T7"/>
                  </a:cxn>
                  <a:cxn ang="0">
                    <a:pos x="0" y="T8"/>
                  </a:cxn>
                  <a:cxn ang="0">
                    <a:pos x="0" y="T9"/>
                  </a:cxn>
                  <a:cxn ang="0">
                    <a:pos x="0" y="T10"/>
                  </a:cxn>
                  <a:cxn ang="0">
                    <a:pos x="0" y="T11"/>
                  </a:cxn>
                  <a:cxn ang="0">
                    <a:pos x="0" y="T12"/>
                  </a:cxn>
                  <a:cxn ang="0">
                    <a:pos x="0" y="T13"/>
                  </a:cxn>
                  <a:cxn ang="0">
                    <a:pos x="0" y="T14"/>
                  </a:cxn>
                </a:cxnLst>
                <a:rect l="0" t="0" r="r" b="b"/>
                <a:pathLst>
                  <a:path h="53">
                    <a:moveTo>
                      <a:pt x="0" y="0"/>
                    </a:moveTo>
                    <a:lnTo>
                      <a:pt x="0" y="4"/>
                    </a:lnTo>
                    <a:lnTo>
                      <a:pt x="0" y="7"/>
                    </a:lnTo>
                    <a:lnTo>
                      <a:pt x="0" y="11"/>
                    </a:lnTo>
                    <a:lnTo>
                      <a:pt x="0" y="15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0" y="26"/>
                    </a:lnTo>
                    <a:lnTo>
                      <a:pt x="0" y="30"/>
                    </a:lnTo>
                    <a:lnTo>
                      <a:pt x="0" y="34"/>
                    </a:lnTo>
                    <a:lnTo>
                      <a:pt x="0" y="38"/>
                    </a:lnTo>
                    <a:lnTo>
                      <a:pt x="0" y="42"/>
                    </a:lnTo>
                    <a:lnTo>
                      <a:pt x="0" y="46"/>
                    </a:lnTo>
                    <a:lnTo>
                      <a:pt x="0" y="49"/>
                    </a:lnTo>
                    <a:lnTo>
                      <a:pt x="0" y="53"/>
                    </a:lnTo>
                  </a:path>
                </a:pathLst>
              </a:cu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4" name="Freeform 391"/>
              <p:cNvSpPr>
                <a:spLocks/>
              </p:cNvSpPr>
              <p:nvPr/>
            </p:nvSpPr>
            <p:spPr bwMode="auto">
              <a:xfrm>
                <a:off x="3573463" y="3217863"/>
                <a:ext cx="3175" cy="87313"/>
              </a:xfrm>
              <a:custGeom>
                <a:avLst/>
                <a:gdLst>
                  <a:gd name="T0" fmla="*/ 0 w 2"/>
                  <a:gd name="T1" fmla="*/ 55 h 55"/>
                  <a:gd name="T2" fmla="*/ 0 w 2"/>
                  <a:gd name="T3" fmla="*/ 51 h 55"/>
                  <a:gd name="T4" fmla="*/ 0 w 2"/>
                  <a:gd name="T5" fmla="*/ 46 h 55"/>
                  <a:gd name="T6" fmla="*/ 1 w 2"/>
                  <a:gd name="T7" fmla="*/ 42 h 55"/>
                  <a:gd name="T8" fmla="*/ 1 w 2"/>
                  <a:gd name="T9" fmla="*/ 38 h 55"/>
                  <a:gd name="T10" fmla="*/ 1 w 2"/>
                  <a:gd name="T11" fmla="*/ 34 h 55"/>
                  <a:gd name="T12" fmla="*/ 1 w 2"/>
                  <a:gd name="T13" fmla="*/ 30 h 55"/>
                  <a:gd name="T14" fmla="*/ 1 w 2"/>
                  <a:gd name="T15" fmla="*/ 26 h 55"/>
                  <a:gd name="T16" fmla="*/ 1 w 2"/>
                  <a:gd name="T17" fmla="*/ 20 h 55"/>
                  <a:gd name="T18" fmla="*/ 1 w 2"/>
                  <a:gd name="T19" fmla="*/ 16 h 55"/>
                  <a:gd name="T20" fmla="*/ 1 w 2"/>
                  <a:gd name="T21" fmla="*/ 12 h 55"/>
                  <a:gd name="T22" fmla="*/ 1 w 2"/>
                  <a:gd name="T23" fmla="*/ 8 h 55"/>
                  <a:gd name="T24" fmla="*/ 1 w 2"/>
                  <a:gd name="T25" fmla="*/ 4 h 55"/>
                  <a:gd name="T26" fmla="*/ 2 w 2"/>
                  <a:gd name="T27" fmla="*/ 0 h 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2" h="55">
                    <a:moveTo>
                      <a:pt x="0" y="55"/>
                    </a:moveTo>
                    <a:lnTo>
                      <a:pt x="0" y="51"/>
                    </a:lnTo>
                    <a:lnTo>
                      <a:pt x="0" y="46"/>
                    </a:lnTo>
                    <a:lnTo>
                      <a:pt x="1" y="42"/>
                    </a:lnTo>
                    <a:lnTo>
                      <a:pt x="1" y="38"/>
                    </a:lnTo>
                    <a:lnTo>
                      <a:pt x="1" y="34"/>
                    </a:lnTo>
                    <a:lnTo>
                      <a:pt x="1" y="30"/>
                    </a:lnTo>
                    <a:lnTo>
                      <a:pt x="1" y="26"/>
                    </a:lnTo>
                    <a:lnTo>
                      <a:pt x="1" y="20"/>
                    </a:lnTo>
                    <a:lnTo>
                      <a:pt x="1" y="16"/>
                    </a:lnTo>
                    <a:lnTo>
                      <a:pt x="1" y="12"/>
                    </a:lnTo>
                    <a:lnTo>
                      <a:pt x="1" y="8"/>
                    </a:lnTo>
                    <a:lnTo>
                      <a:pt x="1" y="4"/>
                    </a:lnTo>
                    <a:lnTo>
                      <a:pt x="2" y="0"/>
                    </a:lnTo>
                  </a:path>
                </a:pathLst>
              </a:cu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5" name="Line 393"/>
              <p:cNvSpPr>
                <a:spLocks noChangeShapeType="1"/>
              </p:cNvSpPr>
              <p:nvPr/>
            </p:nvSpPr>
            <p:spPr bwMode="auto">
              <a:xfrm flipH="1" flipV="1">
                <a:off x="3576638" y="3305175"/>
                <a:ext cx="360363" cy="3175"/>
              </a:xfrm>
              <a:prstGeom prst="line">
                <a:avLst/>
              </a:pr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6" name="Rectangle 394"/>
              <p:cNvSpPr>
                <a:spLocks noChangeArrowheads="1"/>
              </p:cNvSpPr>
              <p:nvPr/>
            </p:nvSpPr>
            <p:spPr bwMode="auto">
              <a:xfrm rot="360000">
                <a:off x="2917825" y="2906713"/>
                <a:ext cx="4841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DMGSTO3</a:t>
                </a:r>
              </a:p>
            </p:txBody>
          </p:sp>
          <p:sp>
            <p:nvSpPr>
              <p:cNvPr id="757" name="Line 395"/>
              <p:cNvSpPr>
                <a:spLocks noChangeShapeType="1"/>
              </p:cNvSpPr>
              <p:nvPr/>
            </p:nvSpPr>
            <p:spPr bwMode="auto">
              <a:xfrm flipH="1" flipV="1">
                <a:off x="3471863" y="3032125"/>
                <a:ext cx="358775" cy="42863"/>
              </a:xfrm>
              <a:prstGeom prst="line">
                <a:avLst/>
              </a:pr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58" name="Rectangle 396"/>
              <p:cNvSpPr>
                <a:spLocks noChangeArrowheads="1"/>
              </p:cNvSpPr>
              <p:nvPr/>
            </p:nvSpPr>
            <p:spPr bwMode="auto">
              <a:xfrm rot="600000">
                <a:off x="2949575" y="2705100"/>
                <a:ext cx="4841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DMGSTO4</a:t>
                </a:r>
              </a:p>
            </p:txBody>
          </p:sp>
          <p:sp>
            <p:nvSpPr>
              <p:cNvPr id="759" name="Line 397"/>
              <p:cNvSpPr>
                <a:spLocks noChangeShapeType="1"/>
              </p:cNvSpPr>
              <p:nvPr/>
            </p:nvSpPr>
            <p:spPr bwMode="auto">
              <a:xfrm flipH="1" flipV="1">
                <a:off x="3500438" y="2852738"/>
                <a:ext cx="233363" cy="46038"/>
              </a:xfrm>
              <a:prstGeom prst="line">
                <a:avLst/>
              </a:pr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0" name="Rectangle 398"/>
              <p:cNvSpPr>
                <a:spLocks noChangeArrowheads="1"/>
              </p:cNvSpPr>
              <p:nvPr/>
            </p:nvSpPr>
            <p:spPr bwMode="auto">
              <a:xfrm rot="840000">
                <a:off x="2997200" y="2506663"/>
                <a:ext cx="484188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DMGSTO1</a:t>
                </a:r>
              </a:p>
            </p:txBody>
          </p:sp>
          <p:sp>
            <p:nvSpPr>
              <p:cNvPr id="761" name="Line 399"/>
              <p:cNvSpPr>
                <a:spLocks noChangeShapeType="1"/>
              </p:cNvSpPr>
              <p:nvPr/>
            </p:nvSpPr>
            <p:spPr bwMode="auto">
              <a:xfrm flipH="1" flipV="1">
                <a:off x="3540125" y="2678113"/>
                <a:ext cx="109538" cy="28575"/>
              </a:xfrm>
              <a:prstGeom prst="line">
                <a:avLst/>
              </a:pr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2" name="Rectangle 400"/>
              <p:cNvSpPr>
                <a:spLocks noChangeArrowheads="1"/>
              </p:cNvSpPr>
              <p:nvPr/>
            </p:nvSpPr>
            <p:spPr bwMode="auto">
              <a:xfrm rot="1080000">
                <a:off x="2908300" y="2289175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005179282</a:t>
                </a:r>
              </a:p>
            </p:txBody>
          </p:sp>
          <p:sp>
            <p:nvSpPr>
              <p:cNvPr id="763" name="Line 401"/>
              <p:cNvSpPr>
                <a:spLocks noChangeShapeType="1"/>
              </p:cNvSpPr>
              <p:nvPr/>
            </p:nvSpPr>
            <p:spPr bwMode="auto">
              <a:xfrm flipH="1" flipV="1">
                <a:off x="3592513" y="2506663"/>
                <a:ext cx="106363" cy="34925"/>
              </a:xfrm>
              <a:prstGeom prst="line">
                <a:avLst/>
              </a:pr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4" name="Freeform 402"/>
              <p:cNvSpPr>
                <a:spLocks/>
              </p:cNvSpPr>
              <p:nvPr/>
            </p:nvSpPr>
            <p:spPr bwMode="auto">
              <a:xfrm>
                <a:off x="3652838" y="2625725"/>
                <a:ext cx="25400" cy="84138"/>
              </a:xfrm>
              <a:custGeom>
                <a:avLst/>
                <a:gdLst>
                  <a:gd name="T0" fmla="*/ 16 w 16"/>
                  <a:gd name="T1" fmla="*/ 0 h 53"/>
                  <a:gd name="T2" fmla="*/ 14 w 16"/>
                  <a:gd name="T3" fmla="*/ 3 h 53"/>
                  <a:gd name="T4" fmla="*/ 14 w 16"/>
                  <a:gd name="T5" fmla="*/ 6 h 53"/>
                  <a:gd name="T6" fmla="*/ 13 w 16"/>
                  <a:gd name="T7" fmla="*/ 10 h 53"/>
                  <a:gd name="T8" fmla="*/ 11 w 16"/>
                  <a:gd name="T9" fmla="*/ 13 h 53"/>
                  <a:gd name="T10" fmla="*/ 11 w 16"/>
                  <a:gd name="T11" fmla="*/ 17 h 53"/>
                  <a:gd name="T12" fmla="*/ 10 w 16"/>
                  <a:gd name="T13" fmla="*/ 20 h 53"/>
                  <a:gd name="T14" fmla="*/ 9 w 16"/>
                  <a:gd name="T15" fmla="*/ 22 h 53"/>
                  <a:gd name="T16" fmla="*/ 9 w 16"/>
                  <a:gd name="T17" fmla="*/ 26 h 53"/>
                  <a:gd name="T18" fmla="*/ 7 w 16"/>
                  <a:gd name="T19" fmla="*/ 29 h 53"/>
                  <a:gd name="T20" fmla="*/ 6 w 16"/>
                  <a:gd name="T21" fmla="*/ 32 h 53"/>
                  <a:gd name="T22" fmla="*/ 6 w 16"/>
                  <a:gd name="T23" fmla="*/ 36 h 53"/>
                  <a:gd name="T24" fmla="*/ 5 w 16"/>
                  <a:gd name="T25" fmla="*/ 39 h 53"/>
                  <a:gd name="T26" fmla="*/ 3 w 16"/>
                  <a:gd name="T27" fmla="*/ 43 h 53"/>
                  <a:gd name="T28" fmla="*/ 3 w 16"/>
                  <a:gd name="T29" fmla="*/ 46 h 53"/>
                  <a:gd name="T30" fmla="*/ 2 w 16"/>
                  <a:gd name="T31" fmla="*/ 48 h 53"/>
                  <a:gd name="T32" fmla="*/ 0 w 16"/>
                  <a:gd name="T33" fmla="*/ 53 h 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16" h="53">
                    <a:moveTo>
                      <a:pt x="16" y="0"/>
                    </a:moveTo>
                    <a:lnTo>
                      <a:pt x="14" y="3"/>
                    </a:lnTo>
                    <a:lnTo>
                      <a:pt x="14" y="6"/>
                    </a:lnTo>
                    <a:lnTo>
                      <a:pt x="13" y="10"/>
                    </a:lnTo>
                    <a:lnTo>
                      <a:pt x="11" y="13"/>
                    </a:lnTo>
                    <a:lnTo>
                      <a:pt x="11" y="17"/>
                    </a:lnTo>
                    <a:lnTo>
                      <a:pt x="10" y="20"/>
                    </a:lnTo>
                    <a:lnTo>
                      <a:pt x="9" y="22"/>
                    </a:lnTo>
                    <a:lnTo>
                      <a:pt x="9" y="26"/>
                    </a:lnTo>
                    <a:lnTo>
                      <a:pt x="7" y="29"/>
                    </a:lnTo>
                    <a:lnTo>
                      <a:pt x="6" y="32"/>
                    </a:lnTo>
                    <a:lnTo>
                      <a:pt x="6" y="36"/>
                    </a:lnTo>
                    <a:lnTo>
                      <a:pt x="5" y="39"/>
                    </a:lnTo>
                    <a:lnTo>
                      <a:pt x="3" y="43"/>
                    </a:lnTo>
                    <a:lnTo>
                      <a:pt x="3" y="46"/>
                    </a:lnTo>
                    <a:lnTo>
                      <a:pt x="2" y="48"/>
                    </a:lnTo>
                    <a:lnTo>
                      <a:pt x="0" y="53"/>
                    </a:lnTo>
                  </a:path>
                </a:pathLst>
              </a:cu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5" name="Freeform 403"/>
              <p:cNvSpPr>
                <a:spLocks/>
              </p:cNvSpPr>
              <p:nvPr/>
            </p:nvSpPr>
            <p:spPr bwMode="auto">
              <a:xfrm>
                <a:off x="3678238" y="2543175"/>
                <a:ext cx="25400" cy="82550"/>
              </a:xfrm>
              <a:custGeom>
                <a:avLst/>
                <a:gdLst>
                  <a:gd name="T0" fmla="*/ 0 w 16"/>
                  <a:gd name="T1" fmla="*/ 52 h 52"/>
                  <a:gd name="T2" fmla="*/ 1 w 16"/>
                  <a:gd name="T3" fmla="*/ 48 h 52"/>
                  <a:gd name="T4" fmla="*/ 2 w 16"/>
                  <a:gd name="T5" fmla="*/ 44 h 52"/>
                  <a:gd name="T6" fmla="*/ 4 w 16"/>
                  <a:gd name="T7" fmla="*/ 41 h 52"/>
                  <a:gd name="T8" fmla="*/ 4 w 16"/>
                  <a:gd name="T9" fmla="*/ 37 h 52"/>
                  <a:gd name="T10" fmla="*/ 5 w 16"/>
                  <a:gd name="T11" fmla="*/ 33 h 52"/>
                  <a:gd name="T12" fmla="*/ 6 w 16"/>
                  <a:gd name="T13" fmla="*/ 30 h 52"/>
                  <a:gd name="T14" fmla="*/ 8 w 16"/>
                  <a:gd name="T15" fmla="*/ 26 h 52"/>
                  <a:gd name="T16" fmla="*/ 9 w 16"/>
                  <a:gd name="T17" fmla="*/ 22 h 52"/>
                  <a:gd name="T18" fmla="*/ 11 w 16"/>
                  <a:gd name="T19" fmla="*/ 18 h 52"/>
                  <a:gd name="T20" fmla="*/ 11 w 16"/>
                  <a:gd name="T21" fmla="*/ 15 h 52"/>
                  <a:gd name="T22" fmla="*/ 12 w 16"/>
                  <a:gd name="T23" fmla="*/ 11 h 52"/>
                  <a:gd name="T24" fmla="*/ 13 w 16"/>
                  <a:gd name="T25" fmla="*/ 7 h 52"/>
                  <a:gd name="T26" fmla="*/ 15 w 16"/>
                  <a:gd name="T27" fmla="*/ 4 h 52"/>
                  <a:gd name="T28" fmla="*/ 16 w 16"/>
                  <a:gd name="T29" fmla="*/ 0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16" h="52">
                    <a:moveTo>
                      <a:pt x="0" y="52"/>
                    </a:moveTo>
                    <a:lnTo>
                      <a:pt x="1" y="48"/>
                    </a:lnTo>
                    <a:lnTo>
                      <a:pt x="2" y="44"/>
                    </a:lnTo>
                    <a:lnTo>
                      <a:pt x="4" y="41"/>
                    </a:lnTo>
                    <a:lnTo>
                      <a:pt x="4" y="37"/>
                    </a:lnTo>
                    <a:lnTo>
                      <a:pt x="5" y="33"/>
                    </a:lnTo>
                    <a:lnTo>
                      <a:pt x="6" y="30"/>
                    </a:lnTo>
                    <a:lnTo>
                      <a:pt x="8" y="26"/>
                    </a:lnTo>
                    <a:lnTo>
                      <a:pt x="9" y="22"/>
                    </a:lnTo>
                    <a:lnTo>
                      <a:pt x="11" y="18"/>
                    </a:lnTo>
                    <a:lnTo>
                      <a:pt x="11" y="15"/>
                    </a:lnTo>
                    <a:lnTo>
                      <a:pt x="12" y="11"/>
                    </a:lnTo>
                    <a:lnTo>
                      <a:pt x="13" y="7"/>
                    </a:lnTo>
                    <a:lnTo>
                      <a:pt x="15" y="4"/>
                    </a:lnTo>
                    <a:lnTo>
                      <a:pt x="16" y="0"/>
                    </a:lnTo>
                  </a:path>
                </a:pathLst>
              </a:cu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766" name="Line 405"/>
              <p:cNvSpPr>
                <a:spLocks noChangeShapeType="1"/>
              </p:cNvSpPr>
              <p:nvPr/>
            </p:nvSpPr>
            <p:spPr bwMode="auto">
              <a:xfrm flipH="1" flipV="1">
                <a:off x="3681413" y="2628900"/>
                <a:ext cx="109538" cy="31750"/>
              </a:xfrm>
              <a:prstGeom prst="line">
                <a:avLst/>
              </a:pr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grpSp>
          <p:nvGrpSpPr>
            <p:cNvPr id="405" name="组合 404"/>
            <p:cNvGrpSpPr/>
            <p:nvPr/>
          </p:nvGrpSpPr>
          <p:grpSpPr>
            <a:xfrm>
              <a:off x="2984500" y="187325"/>
              <a:ext cx="2932113" cy="3913188"/>
              <a:chOff x="2984500" y="187325"/>
              <a:chExt cx="2932113" cy="3913188"/>
            </a:xfrm>
          </p:grpSpPr>
          <p:sp>
            <p:nvSpPr>
              <p:cNvPr id="511" name="Freeform 407"/>
              <p:cNvSpPr>
                <a:spLocks/>
              </p:cNvSpPr>
              <p:nvPr/>
            </p:nvSpPr>
            <p:spPr bwMode="auto">
              <a:xfrm>
                <a:off x="3736975" y="2779713"/>
                <a:ext cx="25400" cy="119063"/>
              </a:xfrm>
              <a:custGeom>
                <a:avLst/>
                <a:gdLst>
                  <a:gd name="T0" fmla="*/ 16 w 16"/>
                  <a:gd name="T1" fmla="*/ 0 h 75"/>
                  <a:gd name="T2" fmla="*/ 16 w 16"/>
                  <a:gd name="T3" fmla="*/ 2 h 75"/>
                  <a:gd name="T4" fmla="*/ 15 w 16"/>
                  <a:gd name="T5" fmla="*/ 5 h 75"/>
                  <a:gd name="T6" fmla="*/ 15 w 16"/>
                  <a:gd name="T7" fmla="*/ 8 h 75"/>
                  <a:gd name="T8" fmla="*/ 15 w 16"/>
                  <a:gd name="T9" fmla="*/ 9 h 75"/>
                  <a:gd name="T10" fmla="*/ 13 w 16"/>
                  <a:gd name="T11" fmla="*/ 12 h 75"/>
                  <a:gd name="T12" fmla="*/ 13 w 16"/>
                  <a:gd name="T13" fmla="*/ 15 h 75"/>
                  <a:gd name="T14" fmla="*/ 12 w 16"/>
                  <a:gd name="T15" fmla="*/ 17 h 75"/>
                  <a:gd name="T16" fmla="*/ 12 w 16"/>
                  <a:gd name="T17" fmla="*/ 20 h 75"/>
                  <a:gd name="T18" fmla="*/ 11 w 16"/>
                  <a:gd name="T19" fmla="*/ 23 h 75"/>
                  <a:gd name="T20" fmla="*/ 11 w 16"/>
                  <a:gd name="T21" fmla="*/ 24 h 75"/>
                  <a:gd name="T22" fmla="*/ 11 w 16"/>
                  <a:gd name="T23" fmla="*/ 27 h 75"/>
                  <a:gd name="T24" fmla="*/ 9 w 16"/>
                  <a:gd name="T25" fmla="*/ 30 h 75"/>
                  <a:gd name="T26" fmla="*/ 9 w 16"/>
                  <a:gd name="T27" fmla="*/ 33 h 75"/>
                  <a:gd name="T28" fmla="*/ 8 w 16"/>
                  <a:gd name="T29" fmla="*/ 35 h 75"/>
                  <a:gd name="T30" fmla="*/ 8 w 16"/>
                  <a:gd name="T31" fmla="*/ 38 h 75"/>
                  <a:gd name="T32" fmla="*/ 8 w 16"/>
                  <a:gd name="T33" fmla="*/ 39 h 75"/>
                  <a:gd name="T34" fmla="*/ 7 w 16"/>
                  <a:gd name="T35" fmla="*/ 42 h 75"/>
                  <a:gd name="T36" fmla="*/ 7 w 16"/>
                  <a:gd name="T37" fmla="*/ 45 h 75"/>
                  <a:gd name="T38" fmla="*/ 5 w 16"/>
                  <a:gd name="T39" fmla="*/ 48 h 75"/>
                  <a:gd name="T40" fmla="*/ 5 w 16"/>
                  <a:gd name="T41" fmla="*/ 50 h 75"/>
                  <a:gd name="T42" fmla="*/ 5 w 16"/>
                  <a:gd name="T43" fmla="*/ 53 h 75"/>
                  <a:gd name="T44" fmla="*/ 4 w 16"/>
                  <a:gd name="T45" fmla="*/ 55 h 75"/>
                  <a:gd name="T46" fmla="*/ 4 w 16"/>
                  <a:gd name="T47" fmla="*/ 57 h 75"/>
                  <a:gd name="T48" fmla="*/ 4 w 16"/>
                  <a:gd name="T49" fmla="*/ 60 h 75"/>
                  <a:gd name="T50" fmla="*/ 2 w 16"/>
                  <a:gd name="T51" fmla="*/ 63 h 75"/>
                  <a:gd name="T52" fmla="*/ 2 w 16"/>
                  <a:gd name="T53" fmla="*/ 66 h 75"/>
                  <a:gd name="T54" fmla="*/ 1 w 16"/>
                  <a:gd name="T55" fmla="*/ 68 h 75"/>
                  <a:gd name="T56" fmla="*/ 1 w 16"/>
                  <a:gd name="T57" fmla="*/ 70 h 75"/>
                  <a:gd name="T58" fmla="*/ 1 w 16"/>
                  <a:gd name="T59" fmla="*/ 72 h 75"/>
                  <a:gd name="T60" fmla="*/ 0 w 16"/>
                  <a:gd name="T61" fmla="*/ 7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16" h="75">
                    <a:moveTo>
                      <a:pt x="16" y="0"/>
                    </a:moveTo>
                    <a:lnTo>
                      <a:pt x="16" y="2"/>
                    </a:lnTo>
                    <a:lnTo>
                      <a:pt x="15" y="5"/>
                    </a:lnTo>
                    <a:lnTo>
                      <a:pt x="15" y="8"/>
                    </a:lnTo>
                    <a:lnTo>
                      <a:pt x="15" y="9"/>
                    </a:lnTo>
                    <a:lnTo>
                      <a:pt x="13" y="12"/>
                    </a:lnTo>
                    <a:lnTo>
                      <a:pt x="13" y="15"/>
                    </a:lnTo>
                    <a:lnTo>
                      <a:pt x="12" y="17"/>
                    </a:lnTo>
                    <a:lnTo>
                      <a:pt x="12" y="20"/>
                    </a:lnTo>
                    <a:lnTo>
                      <a:pt x="11" y="23"/>
                    </a:lnTo>
                    <a:lnTo>
                      <a:pt x="11" y="24"/>
                    </a:lnTo>
                    <a:lnTo>
                      <a:pt x="11" y="27"/>
                    </a:lnTo>
                    <a:lnTo>
                      <a:pt x="9" y="30"/>
                    </a:lnTo>
                    <a:lnTo>
                      <a:pt x="9" y="33"/>
                    </a:lnTo>
                    <a:lnTo>
                      <a:pt x="8" y="35"/>
                    </a:lnTo>
                    <a:lnTo>
                      <a:pt x="8" y="38"/>
                    </a:lnTo>
                    <a:lnTo>
                      <a:pt x="8" y="39"/>
                    </a:lnTo>
                    <a:lnTo>
                      <a:pt x="7" y="42"/>
                    </a:lnTo>
                    <a:lnTo>
                      <a:pt x="7" y="45"/>
                    </a:lnTo>
                    <a:lnTo>
                      <a:pt x="5" y="48"/>
                    </a:lnTo>
                    <a:lnTo>
                      <a:pt x="5" y="50"/>
                    </a:lnTo>
                    <a:lnTo>
                      <a:pt x="5" y="53"/>
                    </a:lnTo>
                    <a:lnTo>
                      <a:pt x="4" y="55"/>
                    </a:lnTo>
                    <a:lnTo>
                      <a:pt x="4" y="57"/>
                    </a:lnTo>
                    <a:lnTo>
                      <a:pt x="4" y="60"/>
                    </a:lnTo>
                    <a:lnTo>
                      <a:pt x="2" y="63"/>
                    </a:lnTo>
                    <a:lnTo>
                      <a:pt x="2" y="66"/>
                    </a:lnTo>
                    <a:lnTo>
                      <a:pt x="1" y="68"/>
                    </a:lnTo>
                    <a:lnTo>
                      <a:pt x="1" y="70"/>
                    </a:lnTo>
                    <a:lnTo>
                      <a:pt x="1" y="72"/>
                    </a:lnTo>
                    <a:lnTo>
                      <a:pt x="0" y="75"/>
                    </a:lnTo>
                  </a:path>
                </a:pathLst>
              </a:cu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2" name="Freeform 408"/>
              <p:cNvSpPr>
                <a:spLocks/>
              </p:cNvSpPr>
              <p:nvPr/>
            </p:nvSpPr>
            <p:spPr bwMode="auto">
              <a:xfrm>
                <a:off x="3762375" y="2660650"/>
                <a:ext cx="33338" cy="119063"/>
              </a:xfrm>
              <a:custGeom>
                <a:avLst/>
                <a:gdLst>
                  <a:gd name="T0" fmla="*/ 0 w 21"/>
                  <a:gd name="T1" fmla="*/ 75 h 75"/>
                  <a:gd name="T2" fmla="*/ 2 w 21"/>
                  <a:gd name="T3" fmla="*/ 70 h 75"/>
                  <a:gd name="T4" fmla="*/ 3 w 21"/>
                  <a:gd name="T5" fmla="*/ 66 h 75"/>
                  <a:gd name="T6" fmla="*/ 4 w 21"/>
                  <a:gd name="T7" fmla="*/ 61 h 75"/>
                  <a:gd name="T8" fmla="*/ 4 w 21"/>
                  <a:gd name="T9" fmla="*/ 57 h 75"/>
                  <a:gd name="T10" fmla="*/ 6 w 21"/>
                  <a:gd name="T11" fmla="*/ 53 h 75"/>
                  <a:gd name="T12" fmla="*/ 7 w 21"/>
                  <a:gd name="T13" fmla="*/ 48 h 75"/>
                  <a:gd name="T14" fmla="*/ 8 w 21"/>
                  <a:gd name="T15" fmla="*/ 44 h 75"/>
                  <a:gd name="T16" fmla="*/ 10 w 21"/>
                  <a:gd name="T17" fmla="*/ 39 h 75"/>
                  <a:gd name="T18" fmla="*/ 11 w 21"/>
                  <a:gd name="T19" fmla="*/ 35 h 75"/>
                  <a:gd name="T20" fmla="*/ 12 w 21"/>
                  <a:gd name="T21" fmla="*/ 31 h 75"/>
                  <a:gd name="T22" fmla="*/ 12 w 21"/>
                  <a:gd name="T23" fmla="*/ 26 h 75"/>
                  <a:gd name="T24" fmla="*/ 14 w 21"/>
                  <a:gd name="T25" fmla="*/ 22 h 75"/>
                  <a:gd name="T26" fmla="*/ 15 w 21"/>
                  <a:gd name="T27" fmla="*/ 18 h 75"/>
                  <a:gd name="T28" fmla="*/ 17 w 21"/>
                  <a:gd name="T29" fmla="*/ 13 h 75"/>
                  <a:gd name="T30" fmla="*/ 18 w 21"/>
                  <a:gd name="T31" fmla="*/ 9 h 75"/>
                  <a:gd name="T32" fmla="*/ 19 w 21"/>
                  <a:gd name="T33" fmla="*/ 4 h 75"/>
                  <a:gd name="T34" fmla="*/ 21 w 21"/>
                  <a:gd name="T35" fmla="*/ 0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1" h="75">
                    <a:moveTo>
                      <a:pt x="0" y="75"/>
                    </a:moveTo>
                    <a:lnTo>
                      <a:pt x="2" y="70"/>
                    </a:lnTo>
                    <a:lnTo>
                      <a:pt x="3" y="66"/>
                    </a:lnTo>
                    <a:lnTo>
                      <a:pt x="4" y="61"/>
                    </a:lnTo>
                    <a:lnTo>
                      <a:pt x="4" y="57"/>
                    </a:lnTo>
                    <a:lnTo>
                      <a:pt x="6" y="53"/>
                    </a:lnTo>
                    <a:lnTo>
                      <a:pt x="7" y="48"/>
                    </a:lnTo>
                    <a:lnTo>
                      <a:pt x="8" y="44"/>
                    </a:lnTo>
                    <a:lnTo>
                      <a:pt x="10" y="39"/>
                    </a:lnTo>
                    <a:lnTo>
                      <a:pt x="11" y="35"/>
                    </a:lnTo>
                    <a:lnTo>
                      <a:pt x="12" y="31"/>
                    </a:lnTo>
                    <a:lnTo>
                      <a:pt x="12" y="26"/>
                    </a:lnTo>
                    <a:lnTo>
                      <a:pt x="14" y="22"/>
                    </a:lnTo>
                    <a:lnTo>
                      <a:pt x="15" y="18"/>
                    </a:lnTo>
                    <a:lnTo>
                      <a:pt x="17" y="13"/>
                    </a:lnTo>
                    <a:lnTo>
                      <a:pt x="18" y="9"/>
                    </a:lnTo>
                    <a:lnTo>
                      <a:pt x="19" y="4"/>
                    </a:lnTo>
                    <a:lnTo>
                      <a:pt x="21" y="0"/>
                    </a:lnTo>
                  </a:path>
                </a:pathLst>
              </a:cu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3" name="Line 409"/>
              <p:cNvSpPr>
                <a:spLocks noChangeShapeType="1"/>
              </p:cNvSpPr>
              <p:nvPr/>
            </p:nvSpPr>
            <p:spPr bwMode="auto">
              <a:xfrm flipH="1" flipV="1">
                <a:off x="3767138" y="2779713"/>
                <a:ext cx="111125" cy="26988"/>
              </a:xfrm>
              <a:prstGeom prst="line">
                <a:avLst/>
              </a:pr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4" name="Freeform 410"/>
              <p:cNvSpPr>
                <a:spLocks/>
              </p:cNvSpPr>
              <p:nvPr/>
            </p:nvSpPr>
            <p:spPr bwMode="auto">
              <a:xfrm>
                <a:off x="3833813" y="2940050"/>
                <a:ext cx="20638" cy="134938"/>
              </a:xfrm>
              <a:custGeom>
                <a:avLst/>
                <a:gdLst>
                  <a:gd name="T0" fmla="*/ 13 w 13"/>
                  <a:gd name="T1" fmla="*/ 0 h 85"/>
                  <a:gd name="T2" fmla="*/ 13 w 13"/>
                  <a:gd name="T3" fmla="*/ 3 h 85"/>
                  <a:gd name="T4" fmla="*/ 13 w 13"/>
                  <a:gd name="T5" fmla="*/ 4 h 85"/>
                  <a:gd name="T6" fmla="*/ 11 w 13"/>
                  <a:gd name="T7" fmla="*/ 7 h 85"/>
                  <a:gd name="T8" fmla="*/ 11 w 13"/>
                  <a:gd name="T9" fmla="*/ 8 h 85"/>
                  <a:gd name="T10" fmla="*/ 11 w 13"/>
                  <a:gd name="T11" fmla="*/ 10 h 85"/>
                  <a:gd name="T12" fmla="*/ 11 w 13"/>
                  <a:gd name="T13" fmla="*/ 13 h 85"/>
                  <a:gd name="T14" fmla="*/ 10 w 13"/>
                  <a:gd name="T15" fmla="*/ 14 h 85"/>
                  <a:gd name="T16" fmla="*/ 10 w 13"/>
                  <a:gd name="T17" fmla="*/ 15 h 85"/>
                  <a:gd name="T18" fmla="*/ 10 w 13"/>
                  <a:gd name="T19" fmla="*/ 18 h 85"/>
                  <a:gd name="T20" fmla="*/ 10 w 13"/>
                  <a:gd name="T21" fmla="*/ 19 h 85"/>
                  <a:gd name="T22" fmla="*/ 9 w 13"/>
                  <a:gd name="T23" fmla="*/ 22 h 85"/>
                  <a:gd name="T24" fmla="*/ 9 w 13"/>
                  <a:gd name="T25" fmla="*/ 24 h 85"/>
                  <a:gd name="T26" fmla="*/ 9 w 13"/>
                  <a:gd name="T27" fmla="*/ 25 h 85"/>
                  <a:gd name="T28" fmla="*/ 9 w 13"/>
                  <a:gd name="T29" fmla="*/ 28 h 85"/>
                  <a:gd name="T30" fmla="*/ 9 w 13"/>
                  <a:gd name="T31" fmla="*/ 29 h 85"/>
                  <a:gd name="T32" fmla="*/ 7 w 13"/>
                  <a:gd name="T33" fmla="*/ 32 h 85"/>
                  <a:gd name="T34" fmla="*/ 7 w 13"/>
                  <a:gd name="T35" fmla="*/ 33 h 85"/>
                  <a:gd name="T36" fmla="*/ 7 w 13"/>
                  <a:gd name="T37" fmla="*/ 35 h 85"/>
                  <a:gd name="T38" fmla="*/ 7 w 13"/>
                  <a:gd name="T39" fmla="*/ 37 h 85"/>
                  <a:gd name="T40" fmla="*/ 6 w 13"/>
                  <a:gd name="T41" fmla="*/ 39 h 85"/>
                  <a:gd name="T42" fmla="*/ 6 w 13"/>
                  <a:gd name="T43" fmla="*/ 41 h 85"/>
                  <a:gd name="T44" fmla="*/ 6 w 13"/>
                  <a:gd name="T45" fmla="*/ 43 h 85"/>
                  <a:gd name="T46" fmla="*/ 6 w 13"/>
                  <a:gd name="T47" fmla="*/ 44 h 85"/>
                  <a:gd name="T48" fmla="*/ 6 w 13"/>
                  <a:gd name="T49" fmla="*/ 47 h 85"/>
                  <a:gd name="T50" fmla="*/ 5 w 13"/>
                  <a:gd name="T51" fmla="*/ 48 h 85"/>
                  <a:gd name="T52" fmla="*/ 5 w 13"/>
                  <a:gd name="T53" fmla="*/ 51 h 85"/>
                  <a:gd name="T54" fmla="*/ 5 w 13"/>
                  <a:gd name="T55" fmla="*/ 52 h 85"/>
                  <a:gd name="T56" fmla="*/ 5 w 13"/>
                  <a:gd name="T57" fmla="*/ 54 h 85"/>
                  <a:gd name="T58" fmla="*/ 5 w 13"/>
                  <a:gd name="T59" fmla="*/ 57 h 85"/>
                  <a:gd name="T60" fmla="*/ 3 w 13"/>
                  <a:gd name="T61" fmla="*/ 58 h 85"/>
                  <a:gd name="T62" fmla="*/ 3 w 13"/>
                  <a:gd name="T63" fmla="*/ 61 h 85"/>
                  <a:gd name="T64" fmla="*/ 3 w 13"/>
                  <a:gd name="T65" fmla="*/ 62 h 85"/>
                  <a:gd name="T66" fmla="*/ 3 w 13"/>
                  <a:gd name="T67" fmla="*/ 63 h 85"/>
                  <a:gd name="T68" fmla="*/ 3 w 13"/>
                  <a:gd name="T69" fmla="*/ 66 h 85"/>
                  <a:gd name="T70" fmla="*/ 2 w 13"/>
                  <a:gd name="T71" fmla="*/ 68 h 85"/>
                  <a:gd name="T72" fmla="*/ 2 w 13"/>
                  <a:gd name="T73" fmla="*/ 70 h 85"/>
                  <a:gd name="T74" fmla="*/ 2 w 13"/>
                  <a:gd name="T75" fmla="*/ 72 h 85"/>
                  <a:gd name="T76" fmla="*/ 2 w 13"/>
                  <a:gd name="T77" fmla="*/ 73 h 85"/>
                  <a:gd name="T78" fmla="*/ 2 w 13"/>
                  <a:gd name="T79" fmla="*/ 76 h 85"/>
                  <a:gd name="T80" fmla="*/ 2 w 13"/>
                  <a:gd name="T81" fmla="*/ 77 h 85"/>
                  <a:gd name="T82" fmla="*/ 0 w 13"/>
                  <a:gd name="T83" fmla="*/ 80 h 85"/>
                  <a:gd name="T84" fmla="*/ 0 w 13"/>
                  <a:gd name="T85" fmla="*/ 81 h 85"/>
                  <a:gd name="T86" fmla="*/ 0 w 13"/>
                  <a:gd name="T87" fmla="*/ 83 h 85"/>
                  <a:gd name="T88" fmla="*/ 0 w 13"/>
                  <a:gd name="T89" fmla="*/ 85 h 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13" h="85">
                    <a:moveTo>
                      <a:pt x="13" y="0"/>
                    </a:moveTo>
                    <a:lnTo>
                      <a:pt x="13" y="3"/>
                    </a:lnTo>
                    <a:lnTo>
                      <a:pt x="13" y="4"/>
                    </a:lnTo>
                    <a:lnTo>
                      <a:pt x="11" y="7"/>
                    </a:lnTo>
                    <a:lnTo>
                      <a:pt x="11" y="8"/>
                    </a:lnTo>
                    <a:lnTo>
                      <a:pt x="11" y="10"/>
                    </a:lnTo>
                    <a:lnTo>
                      <a:pt x="11" y="13"/>
                    </a:lnTo>
                    <a:lnTo>
                      <a:pt x="10" y="14"/>
                    </a:lnTo>
                    <a:lnTo>
                      <a:pt x="10" y="15"/>
                    </a:lnTo>
                    <a:lnTo>
                      <a:pt x="10" y="18"/>
                    </a:lnTo>
                    <a:lnTo>
                      <a:pt x="10" y="19"/>
                    </a:lnTo>
                    <a:lnTo>
                      <a:pt x="9" y="22"/>
                    </a:lnTo>
                    <a:lnTo>
                      <a:pt x="9" y="24"/>
                    </a:lnTo>
                    <a:lnTo>
                      <a:pt x="9" y="25"/>
                    </a:lnTo>
                    <a:lnTo>
                      <a:pt x="9" y="28"/>
                    </a:lnTo>
                    <a:lnTo>
                      <a:pt x="9" y="29"/>
                    </a:lnTo>
                    <a:lnTo>
                      <a:pt x="7" y="32"/>
                    </a:lnTo>
                    <a:lnTo>
                      <a:pt x="7" y="33"/>
                    </a:lnTo>
                    <a:lnTo>
                      <a:pt x="7" y="35"/>
                    </a:lnTo>
                    <a:lnTo>
                      <a:pt x="7" y="37"/>
                    </a:lnTo>
                    <a:lnTo>
                      <a:pt x="6" y="39"/>
                    </a:lnTo>
                    <a:lnTo>
                      <a:pt x="6" y="41"/>
                    </a:lnTo>
                    <a:lnTo>
                      <a:pt x="6" y="43"/>
                    </a:lnTo>
                    <a:lnTo>
                      <a:pt x="6" y="44"/>
                    </a:lnTo>
                    <a:lnTo>
                      <a:pt x="6" y="47"/>
                    </a:lnTo>
                    <a:lnTo>
                      <a:pt x="5" y="48"/>
                    </a:lnTo>
                    <a:lnTo>
                      <a:pt x="5" y="51"/>
                    </a:lnTo>
                    <a:lnTo>
                      <a:pt x="5" y="52"/>
                    </a:lnTo>
                    <a:lnTo>
                      <a:pt x="5" y="54"/>
                    </a:lnTo>
                    <a:lnTo>
                      <a:pt x="5" y="57"/>
                    </a:lnTo>
                    <a:lnTo>
                      <a:pt x="3" y="58"/>
                    </a:lnTo>
                    <a:lnTo>
                      <a:pt x="3" y="61"/>
                    </a:lnTo>
                    <a:lnTo>
                      <a:pt x="3" y="62"/>
                    </a:lnTo>
                    <a:lnTo>
                      <a:pt x="3" y="63"/>
                    </a:lnTo>
                    <a:lnTo>
                      <a:pt x="3" y="66"/>
                    </a:lnTo>
                    <a:lnTo>
                      <a:pt x="2" y="68"/>
                    </a:lnTo>
                    <a:lnTo>
                      <a:pt x="2" y="70"/>
                    </a:lnTo>
                    <a:lnTo>
                      <a:pt x="2" y="72"/>
                    </a:lnTo>
                    <a:lnTo>
                      <a:pt x="2" y="73"/>
                    </a:lnTo>
                    <a:lnTo>
                      <a:pt x="2" y="76"/>
                    </a:lnTo>
                    <a:lnTo>
                      <a:pt x="2" y="77"/>
                    </a:lnTo>
                    <a:lnTo>
                      <a:pt x="0" y="80"/>
                    </a:lnTo>
                    <a:lnTo>
                      <a:pt x="0" y="81"/>
                    </a:lnTo>
                    <a:lnTo>
                      <a:pt x="0" y="83"/>
                    </a:lnTo>
                    <a:lnTo>
                      <a:pt x="0" y="85"/>
                    </a:lnTo>
                  </a:path>
                </a:pathLst>
              </a:cu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5" name="Freeform 411"/>
              <p:cNvSpPr>
                <a:spLocks/>
              </p:cNvSpPr>
              <p:nvPr/>
            </p:nvSpPr>
            <p:spPr bwMode="auto">
              <a:xfrm>
                <a:off x="3854450" y="2806700"/>
                <a:ext cx="28575" cy="133350"/>
              </a:xfrm>
              <a:custGeom>
                <a:avLst/>
                <a:gdLst>
                  <a:gd name="T0" fmla="*/ 0 w 18"/>
                  <a:gd name="T1" fmla="*/ 84 h 84"/>
                  <a:gd name="T2" fmla="*/ 1 w 18"/>
                  <a:gd name="T3" fmla="*/ 80 h 84"/>
                  <a:gd name="T4" fmla="*/ 1 w 18"/>
                  <a:gd name="T5" fmla="*/ 76 h 84"/>
                  <a:gd name="T6" fmla="*/ 3 w 18"/>
                  <a:gd name="T7" fmla="*/ 71 h 84"/>
                  <a:gd name="T8" fmla="*/ 4 w 18"/>
                  <a:gd name="T9" fmla="*/ 66 h 84"/>
                  <a:gd name="T10" fmla="*/ 4 w 18"/>
                  <a:gd name="T11" fmla="*/ 61 h 84"/>
                  <a:gd name="T12" fmla="*/ 5 w 18"/>
                  <a:gd name="T13" fmla="*/ 57 h 84"/>
                  <a:gd name="T14" fmla="*/ 7 w 18"/>
                  <a:gd name="T15" fmla="*/ 53 h 84"/>
                  <a:gd name="T16" fmla="*/ 7 w 18"/>
                  <a:gd name="T17" fmla="*/ 47 h 84"/>
                  <a:gd name="T18" fmla="*/ 8 w 18"/>
                  <a:gd name="T19" fmla="*/ 43 h 84"/>
                  <a:gd name="T20" fmla="*/ 9 w 18"/>
                  <a:gd name="T21" fmla="*/ 38 h 84"/>
                  <a:gd name="T22" fmla="*/ 11 w 18"/>
                  <a:gd name="T23" fmla="*/ 33 h 84"/>
                  <a:gd name="T24" fmla="*/ 11 w 18"/>
                  <a:gd name="T25" fmla="*/ 29 h 84"/>
                  <a:gd name="T26" fmla="*/ 12 w 18"/>
                  <a:gd name="T27" fmla="*/ 24 h 84"/>
                  <a:gd name="T28" fmla="*/ 14 w 18"/>
                  <a:gd name="T29" fmla="*/ 20 h 84"/>
                  <a:gd name="T30" fmla="*/ 15 w 18"/>
                  <a:gd name="T31" fmla="*/ 16 h 84"/>
                  <a:gd name="T32" fmla="*/ 15 w 18"/>
                  <a:gd name="T33" fmla="*/ 10 h 84"/>
                  <a:gd name="T34" fmla="*/ 16 w 18"/>
                  <a:gd name="T35" fmla="*/ 6 h 84"/>
                  <a:gd name="T36" fmla="*/ 18 w 18"/>
                  <a:gd name="T37" fmla="*/ 0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" h="84">
                    <a:moveTo>
                      <a:pt x="0" y="84"/>
                    </a:moveTo>
                    <a:lnTo>
                      <a:pt x="1" y="80"/>
                    </a:lnTo>
                    <a:lnTo>
                      <a:pt x="1" y="76"/>
                    </a:lnTo>
                    <a:lnTo>
                      <a:pt x="3" y="71"/>
                    </a:lnTo>
                    <a:lnTo>
                      <a:pt x="4" y="66"/>
                    </a:lnTo>
                    <a:lnTo>
                      <a:pt x="4" y="61"/>
                    </a:lnTo>
                    <a:lnTo>
                      <a:pt x="5" y="57"/>
                    </a:lnTo>
                    <a:lnTo>
                      <a:pt x="7" y="53"/>
                    </a:lnTo>
                    <a:lnTo>
                      <a:pt x="7" y="47"/>
                    </a:lnTo>
                    <a:lnTo>
                      <a:pt x="8" y="43"/>
                    </a:lnTo>
                    <a:lnTo>
                      <a:pt x="9" y="38"/>
                    </a:lnTo>
                    <a:lnTo>
                      <a:pt x="11" y="33"/>
                    </a:lnTo>
                    <a:lnTo>
                      <a:pt x="11" y="29"/>
                    </a:lnTo>
                    <a:lnTo>
                      <a:pt x="12" y="24"/>
                    </a:lnTo>
                    <a:lnTo>
                      <a:pt x="14" y="20"/>
                    </a:lnTo>
                    <a:lnTo>
                      <a:pt x="15" y="16"/>
                    </a:lnTo>
                    <a:lnTo>
                      <a:pt x="15" y="10"/>
                    </a:lnTo>
                    <a:lnTo>
                      <a:pt x="16" y="6"/>
                    </a:lnTo>
                    <a:lnTo>
                      <a:pt x="18" y="0"/>
                    </a:lnTo>
                  </a:path>
                </a:pathLst>
              </a:cu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6" name="Line 412"/>
              <p:cNvSpPr>
                <a:spLocks noChangeShapeType="1"/>
              </p:cNvSpPr>
              <p:nvPr/>
            </p:nvSpPr>
            <p:spPr bwMode="auto">
              <a:xfrm flipH="1" flipV="1">
                <a:off x="3859213" y="2940050"/>
                <a:ext cx="111125" cy="22225"/>
              </a:xfrm>
              <a:prstGeom prst="line">
                <a:avLst/>
              </a:pr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7" name="Freeform 413"/>
              <p:cNvSpPr>
                <a:spLocks/>
              </p:cNvSpPr>
              <p:nvPr/>
            </p:nvSpPr>
            <p:spPr bwMode="auto">
              <a:xfrm>
                <a:off x="3941763" y="3135313"/>
                <a:ext cx="11113" cy="173038"/>
              </a:xfrm>
              <a:custGeom>
                <a:avLst/>
                <a:gdLst>
                  <a:gd name="T0" fmla="*/ 7 w 7"/>
                  <a:gd name="T1" fmla="*/ 0 h 109"/>
                  <a:gd name="T2" fmla="*/ 5 w 7"/>
                  <a:gd name="T3" fmla="*/ 2 h 109"/>
                  <a:gd name="T4" fmla="*/ 5 w 7"/>
                  <a:gd name="T5" fmla="*/ 5 h 109"/>
                  <a:gd name="T6" fmla="*/ 5 w 7"/>
                  <a:gd name="T7" fmla="*/ 8 h 109"/>
                  <a:gd name="T8" fmla="*/ 5 w 7"/>
                  <a:gd name="T9" fmla="*/ 11 h 109"/>
                  <a:gd name="T10" fmla="*/ 5 w 7"/>
                  <a:gd name="T11" fmla="*/ 13 h 109"/>
                  <a:gd name="T12" fmla="*/ 5 w 7"/>
                  <a:gd name="T13" fmla="*/ 16 h 109"/>
                  <a:gd name="T14" fmla="*/ 4 w 7"/>
                  <a:gd name="T15" fmla="*/ 17 h 109"/>
                  <a:gd name="T16" fmla="*/ 4 w 7"/>
                  <a:gd name="T17" fmla="*/ 20 h 109"/>
                  <a:gd name="T18" fmla="*/ 4 w 7"/>
                  <a:gd name="T19" fmla="*/ 23 h 109"/>
                  <a:gd name="T20" fmla="*/ 4 w 7"/>
                  <a:gd name="T21" fmla="*/ 26 h 109"/>
                  <a:gd name="T22" fmla="*/ 4 w 7"/>
                  <a:gd name="T23" fmla="*/ 28 h 109"/>
                  <a:gd name="T24" fmla="*/ 4 w 7"/>
                  <a:gd name="T25" fmla="*/ 31 h 109"/>
                  <a:gd name="T26" fmla="*/ 4 w 7"/>
                  <a:gd name="T27" fmla="*/ 33 h 109"/>
                  <a:gd name="T28" fmla="*/ 3 w 7"/>
                  <a:gd name="T29" fmla="*/ 35 h 109"/>
                  <a:gd name="T30" fmla="*/ 3 w 7"/>
                  <a:gd name="T31" fmla="*/ 38 h 109"/>
                  <a:gd name="T32" fmla="*/ 3 w 7"/>
                  <a:gd name="T33" fmla="*/ 41 h 109"/>
                  <a:gd name="T34" fmla="*/ 3 w 7"/>
                  <a:gd name="T35" fmla="*/ 44 h 109"/>
                  <a:gd name="T36" fmla="*/ 3 w 7"/>
                  <a:gd name="T37" fmla="*/ 46 h 109"/>
                  <a:gd name="T38" fmla="*/ 3 w 7"/>
                  <a:gd name="T39" fmla="*/ 49 h 109"/>
                  <a:gd name="T40" fmla="*/ 3 w 7"/>
                  <a:gd name="T41" fmla="*/ 50 h 109"/>
                  <a:gd name="T42" fmla="*/ 3 w 7"/>
                  <a:gd name="T43" fmla="*/ 53 h 109"/>
                  <a:gd name="T44" fmla="*/ 1 w 7"/>
                  <a:gd name="T45" fmla="*/ 56 h 109"/>
                  <a:gd name="T46" fmla="*/ 1 w 7"/>
                  <a:gd name="T47" fmla="*/ 59 h 109"/>
                  <a:gd name="T48" fmla="*/ 1 w 7"/>
                  <a:gd name="T49" fmla="*/ 61 h 109"/>
                  <a:gd name="T50" fmla="*/ 1 w 7"/>
                  <a:gd name="T51" fmla="*/ 64 h 109"/>
                  <a:gd name="T52" fmla="*/ 1 w 7"/>
                  <a:gd name="T53" fmla="*/ 67 h 109"/>
                  <a:gd name="T54" fmla="*/ 1 w 7"/>
                  <a:gd name="T55" fmla="*/ 68 h 109"/>
                  <a:gd name="T56" fmla="*/ 1 w 7"/>
                  <a:gd name="T57" fmla="*/ 71 h 109"/>
                  <a:gd name="T58" fmla="*/ 1 w 7"/>
                  <a:gd name="T59" fmla="*/ 74 h 109"/>
                  <a:gd name="T60" fmla="*/ 1 w 7"/>
                  <a:gd name="T61" fmla="*/ 76 h 109"/>
                  <a:gd name="T62" fmla="*/ 1 w 7"/>
                  <a:gd name="T63" fmla="*/ 79 h 109"/>
                  <a:gd name="T64" fmla="*/ 1 w 7"/>
                  <a:gd name="T65" fmla="*/ 82 h 109"/>
                  <a:gd name="T66" fmla="*/ 1 w 7"/>
                  <a:gd name="T67" fmla="*/ 85 h 109"/>
                  <a:gd name="T68" fmla="*/ 1 w 7"/>
                  <a:gd name="T69" fmla="*/ 86 h 109"/>
                  <a:gd name="T70" fmla="*/ 0 w 7"/>
                  <a:gd name="T71" fmla="*/ 89 h 109"/>
                  <a:gd name="T72" fmla="*/ 0 w 7"/>
                  <a:gd name="T73" fmla="*/ 92 h 109"/>
                  <a:gd name="T74" fmla="*/ 0 w 7"/>
                  <a:gd name="T75" fmla="*/ 94 h 109"/>
                  <a:gd name="T76" fmla="*/ 0 w 7"/>
                  <a:gd name="T77" fmla="*/ 97 h 109"/>
                  <a:gd name="T78" fmla="*/ 0 w 7"/>
                  <a:gd name="T79" fmla="*/ 100 h 109"/>
                  <a:gd name="T80" fmla="*/ 0 w 7"/>
                  <a:gd name="T81" fmla="*/ 103 h 109"/>
                  <a:gd name="T82" fmla="*/ 0 w 7"/>
                  <a:gd name="T83" fmla="*/ 104 h 109"/>
                  <a:gd name="T84" fmla="*/ 0 w 7"/>
                  <a:gd name="T85" fmla="*/ 107 h 109"/>
                  <a:gd name="T86" fmla="*/ 0 w 7"/>
                  <a:gd name="T87" fmla="*/ 10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7" h="109">
                    <a:moveTo>
                      <a:pt x="7" y="0"/>
                    </a:moveTo>
                    <a:lnTo>
                      <a:pt x="5" y="2"/>
                    </a:lnTo>
                    <a:lnTo>
                      <a:pt x="5" y="5"/>
                    </a:lnTo>
                    <a:lnTo>
                      <a:pt x="5" y="8"/>
                    </a:lnTo>
                    <a:lnTo>
                      <a:pt x="5" y="11"/>
                    </a:lnTo>
                    <a:lnTo>
                      <a:pt x="5" y="13"/>
                    </a:lnTo>
                    <a:lnTo>
                      <a:pt x="5" y="16"/>
                    </a:lnTo>
                    <a:lnTo>
                      <a:pt x="4" y="17"/>
                    </a:lnTo>
                    <a:lnTo>
                      <a:pt x="4" y="20"/>
                    </a:lnTo>
                    <a:lnTo>
                      <a:pt x="4" y="23"/>
                    </a:lnTo>
                    <a:lnTo>
                      <a:pt x="4" y="26"/>
                    </a:lnTo>
                    <a:lnTo>
                      <a:pt x="4" y="28"/>
                    </a:lnTo>
                    <a:lnTo>
                      <a:pt x="4" y="31"/>
                    </a:lnTo>
                    <a:lnTo>
                      <a:pt x="4" y="33"/>
                    </a:lnTo>
                    <a:lnTo>
                      <a:pt x="3" y="35"/>
                    </a:lnTo>
                    <a:lnTo>
                      <a:pt x="3" y="38"/>
                    </a:lnTo>
                    <a:lnTo>
                      <a:pt x="3" y="41"/>
                    </a:lnTo>
                    <a:lnTo>
                      <a:pt x="3" y="44"/>
                    </a:lnTo>
                    <a:lnTo>
                      <a:pt x="3" y="46"/>
                    </a:lnTo>
                    <a:lnTo>
                      <a:pt x="3" y="49"/>
                    </a:lnTo>
                    <a:lnTo>
                      <a:pt x="3" y="50"/>
                    </a:lnTo>
                    <a:lnTo>
                      <a:pt x="3" y="53"/>
                    </a:lnTo>
                    <a:lnTo>
                      <a:pt x="1" y="56"/>
                    </a:lnTo>
                    <a:lnTo>
                      <a:pt x="1" y="59"/>
                    </a:lnTo>
                    <a:lnTo>
                      <a:pt x="1" y="61"/>
                    </a:lnTo>
                    <a:lnTo>
                      <a:pt x="1" y="64"/>
                    </a:lnTo>
                    <a:lnTo>
                      <a:pt x="1" y="67"/>
                    </a:lnTo>
                    <a:lnTo>
                      <a:pt x="1" y="68"/>
                    </a:lnTo>
                    <a:lnTo>
                      <a:pt x="1" y="71"/>
                    </a:lnTo>
                    <a:lnTo>
                      <a:pt x="1" y="74"/>
                    </a:lnTo>
                    <a:lnTo>
                      <a:pt x="1" y="76"/>
                    </a:lnTo>
                    <a:lnTo>
                      <a:pt x="1" y="79"/>
                    </a:lnTo>
                    <a:lnTo>
                      <a:pt x="1" y="82"/>
                    </a:lnTo>
                    <a:lnTo>
                      <a:pt x="1" y="85"/>
                    </a:lnTo>
                    <a:lnTo>
                      <a:pt x="1" y="86"/>
                    </a:lnTo>
                    <a:lnTo>
                      <a:pt x="0" y="89"/>
                    </a:lnTo>
                    <a:lnTo>
                      <a:pt x="0" y="92"/>
                    </a:lnTo>
                    <a:lnTo>
                      <a:pt x="0" y="94"/>
                    </a:lnTo>
                    <a:lnTo>
                      <a:pt x="0" y="97"/>
                    </a:lnTo>
                    <a:lnTo>
                      <a:pt x="0" y="100"/>
                    </a:lnTo>
                    <a:lnTo>
                      <a:pt x="0" y="103"/>
                    </a:lnTo>
                    <a:lnTo>
                      <a:pt x="0" y="104"/>
                    </a:lnTo>
                    <a:lnTo>
                      <a:pt x="0" y="107"/>
                    </a:lnTo>
                    <a:lnTo>
                      <a:pt x="0" y="109"/>
                    </a:lnTo>
                  </a:path>
                </a:pathLst>
              </a:cu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8" name="Freeform 414"/>
              <p:cNvSpPr>
                <a:spLocks/>
              </p:cNvSpPr>
              <p:nvPr/>
            </p:nvSpPr>
            <p:spPr bwMode="auto">
              <a:xfrm>
                <a:off x="3952875" y="2962275"/>
                <a:ext cx="20638" cy="173038"/>
              </a:xfrm>
              <a:custGeom>
                <a:avLst/>
                <a:gdLst>
                  <a:gd name="T0" fmla="*/ 0 w 13"/>
                  <a:gd name="T1" fmla="*/ 109 h 109"/>
                  <a:gd name="T2" fmla="*/ 0 w 13"/>
                  <a:gd name="T3" fmla="*/ 104 h 109"/>
                  <a:gd name="T4" fmla="*/ 0 w 13"/>
                  <a:gd name="T5" fmla="*/ 99 h 109"/>
                  <a:gd name="T6" fmla="*/ 1 w 13"/>
                  <a:gd name="T7" fmla="*/ 95 h 109"/>
                  <a:gd name="T8" fmla="*/ 1 w 13"/>
                  <a:gd name="T9" fmla="*/ 89 h 109"/>
                  <a:gd name="T10" fmla="*/ 1 w 13"/>
                  <a:gd name="T11" fmla="*/ 84 h 109"/>
                  <a:gd name="T12" fmla="*/ 2 w 13"/>
                  <a:gd name="T13" fmla="*/ 80 h 109"/>
                  <a:gd name="T14" fmla="*/ 2 w 13"/>
                  <a:gd name="T15" fmla="*/ 74 h 109"/>
                  <a:gd name="T16" fmla="*/ 4 w 13"/>
                  <a:gd name="T17" fmla="*/ 70 h 109"/>
                  <a:gd name="T18" fmla="*/ 4 w 13"/>
                  <a:gd name="T19" fmla="*/ 65 h 109"/>
                  <a:gd name="T20" fmla="*/ 5 w 13"/>
                  <a:gd name="T21" fmla="*/ 59 h 109"/>
                  <a:gd name="T22" fmla="*/ 5 w 13"/>
                  <a:gd name="T23" fmla="*/ 55 h 109"/>
                  <a:gd name="T24" fmla="*/ 7 w 13"/>
                  <a:gd name="T25" fmla="*/ 49 h 109"/>
                  <a:gd name="T26" fmla="*/ 7 w 13"/>
                  <a:gd name="T27" fmla="*/ 45 h 109"/>
                  <a:gd name="T28" fmla="*/ 8 w 13"/>
                  <a:gd name="T29" fmla="*/ 40 h 109"/>
                  <a:gd name="T30" fmla="*/ 8 w 13"/>
                  <a:gd name="T31" fmla="*/ 34 h 109"/>
                  <a:gd name="T32" fmla="*/ 9 w 13"/>
                  <a:gd name="T33" fmla="*/ 30 h 109"/>
                  <a:gd name="T34" fmla="*/ 9 w 13"/>
                  <a:gd name="T35" fmla="*/ 25 h 109"/>
                  <a:gd name="T36" fmla="*/ 11 w 13"/>
                  <a:gd name="T37" fmla="*/ 21 h 109"/>
                  <a:gd name="T38" fmla="*/ 12 w 13"/>
                  <a:gd name="T39" fmla="*/ 15 h 109"/>
                  <a:gd name="T40" fmla="*/ 12 w 13"/>
                  <a:gd name="T41" fmla="*/ 10 h 109"/>
                  <a:gd name="T42" fmla="*/ 13 w 13"/>
                  <a:gd name="T43" fmla="*/ 5 h 109"/>
                  <a:gd name="T44" fmla="*/ 13 w 13"/>
                  <a:gd name="T45" fmla="*/ 0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</a:cxnLst>
                <a:rect l="0" t="0" r="r" b="b"/>
                <a:pathLst>
                  <a:path w="13" h="109">
                    <a:moveTo>
                      <a:pt x="0" y="109"/>
                    </a:moveTo>
                    <a:lnTo>
                      <a:pt x="0" y="104"/>
                    </a:lnTo>
                    <a:lnTo>
                      <a:pt x="0" y="99"/>
                    </a:lnTo>
                    <a:lnTo>
                      <a:pt x="1" y="95"/>
                    </a:lnTo>
                    <a:lnTo>
                      <a:pt x="1" y="89"/>
                    </a:lnTo>
                    <a:lnTo>
                      <a:pt x="1" y="84"/>
                    </a:lnTo>
                    <a:lnTo>
                      <a:pt x="2" y="80"/>
                    </a:lnTo>
                    <a:lnTo>
                      <a:pt x="2" y="74"/>
                    </a:lnTo>
                    <a:lnTo>
                      <a:pt x="4" y="70"/>
                    </a:lnTo>
                    <a:lnTo>
                      <a:pt x="4" y="65"/>
                    </a:lnTo>
                    <a:lnTo>
                      <a:pt x="5" y="59"/>
                    </a:lnTo>
                    <a:lnTo>
                      <a:pt x="5" y="55"/>
                    </a:lnTo>
                    <a:lnTo>
                      <a:pt x="7" y="49"/>
                    </a:lnTo>
                    <a:lnTo>
                      <a:pt x="7" y="45"/>
                    </a:lnTo>
                    <a:lnTo>
                      <a:pt x="8" y="40"/>
                    </a:lnTo>
                    <a:lnTo>
                      <a:pt x="8" y="34"/>
                    </a:lnTo>
                    <a:lnTo>
                      <a:pt x="9" y="30"/>
                    </a:lnTo>
                    <a:lnTo>
                      <a:pt x="9" y="25"/>
                    </a:lnTo>
                    <a:lnTo>
                      <a:pt x="11" y="21"/>
                    </a:lnTo>
                    <a:lnTo>
                      <a:pt x="12" y="15"/>
                    </a:lnTo>
                    <a:lnTo>
                      <a:pt x="12" y="10"/>
                    </a:lnTo>
                    <a:lnTo>
                      <a:pt x="13" y="5"/>
                    </a:lnTo>
                    <a:lnTo>
                      <a:pt x="13" y="0"/>
                    </a:lnTo>
                  </a:path>
                </a:pathLst>
              </a:cu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19" name="Line 416"/>
              <p:cNvSpPr>
                <a:spLocks noChangeShapeType="1"/>
              </p:cNvSpPr>
              <p:nvPr/>
            </p:nvSpPr>
            <p:spPr bwMode="auto">
              <a:xfrm flipH="1" flipV="1">
                <a:off x="3956050" y="3135313"/>
                <a:ext cx="114300" cy="9525"/>
              </a:xfrm>
              <a:prstGeom prst="line">
                <a:avLst/>
              </a:pr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0" name="Freeform 417"/>
              <p:cNvSpPr>
                <a:spLocks/>
              </p:cNvSpPr>
              <p:nvPr/>
            </p:nvSpPr>
            <p:spPr bwMode="auto">
              <a:xfrm>
                <a:off x="4065588" y="3394075"/>
                <a:ext cx="22225" cy="244475"/>
              </a:xfrm>
              <a:custGeom>
                <a:avLst/>
                <a:gdLst>
                  <a:gd name="T0" fmla="*/ 0 w 14"/>
                  <a:gd name="T1" fmla="*/ 0 h 154"/>
                  <a:gd name="T2" fmla="*/ 0 w 14"/>
                  <a:gd name="T3" fmla="*/ 4 h 154"/>
                  <a:gd name="T4" fmla="*/ 0 w 14"/>
                  <a:gd name="T5" fmla="*/ 10 h 154"/>
                  <a:gd name="T6" fmla="*/ 0 w 14"/>
                  <a:gd name="T7" fmla="*/ 14 h 154"/>
                  <a:gd name="T8" fmla="*/ 0 w 14"/>
                  <a:gd name="T9" fmla="*/ 19 h 154"/>
                  <a:gd name="T10" fmla="*/ 0 w 14"/>
                  <a:gd name="T11" fmla="*/ 23 h 154"/>
                  <a:gd name="T12" fmla="*/ 0 w 14"/>
                  <a:gd name="T13" fmla="*/ 29 h 154"/>
                  <a:gd name="T14" fmla="*/ 1 w 14"/>
                  <a:gd name="T15" fmla="*/ 33 h 154"/>
                  <a:gd name="T16" fmla="*/ 1 w 14"/>
                  <a:gd name="T17" fmla="*/ 39 h 154"/>
                  <a:gd name="T18" fmla="*/ 1 w 14"/>
                  <a:gd name="T19" fmla="*/ 43 h 154"/>
                  <a:gd name="T20" fmla="*/ 1 w 14"/>
                  <a:gd name="T21" fmla="*/ 48 h 154"/>
                  <a:gd name="T22" fmla="*/ 1 w 14"/>
                  <a:gd name="T23" fmla="*/ 52 h 154"/>
                  <a:gd name="T24" fmla="*/ 3 w 14"/>
                  <a:gd name="T25" fmla="*/ 58 h 154"/>
                  <a:gd name="T26" fmla="*/ 3 w 14"/>
                  <a:gd name="T27" fmla="*/ 62 h 154"/>
                  <a:gd name="T28" fmla="*/ 3 w 14"/>
                  <a:gd name="T29" fmla="*/ 67 h 154"/>
                  <a:gd name="T30" fmla="*/ 4 w 14"/>
                  <a:gd name="T31" fmla="*/ 72 h 154"/>
                  <a:gd name="T32" fmla="*/ 4 w 14"/>
                  <a:gd name="T33" fmla="*/ 77 h 154"/>
                  <a:gd name="T34" fmla="*/ 4 w 14"/>
                  <a:gd name="T35" fmla="*/ 81 h 154"/>
                  <a:gd name="T36" fmla="*/ 6 w 14"/>
                  <a:gd name="T37" fmla="*/ 87 h 154"/>
                  <a:gd name="T38" fmla="*/ 6 w 14"/>
                  <a:gd name="T39" fmla="*/ 91 h 154"/>
                  <a:gd name="T40" fmla="*/ 6 w 14"/>
                  <a:gd name="T41" fmla="*/ 96 h 154"/>
                  <a:gd name="T42" fmla="*/ 7 w 14"/>
                  <a:gd name="T43" fmla="*/ 100 h 154"/>
                  <a:gd name="T44" fmla="*/ 7 w 14"/>
                  <a:gd name="T45" fmla="*/ 106 h 154"/>
                  <a:gd name="T46" fmla="*/ 7 w 14"/>
                  <a:gd name="T47" fmla="*/ 111 h 154"/>
                  <a:gd name="T48" fmla="*/ 8 w 14"/>
                  <a:gd name="T49" fmla="*/ 115 h 154"/>
                  <a:gd name="T50" fmla="*/ 8 w 14"/>
                  <a:gd name="T51" fmla="*/ 121 h 154"/>
                  <a:gd name="T52" fmla="*/ 10 w 14"/>
                  <a:gd name="T53" fmla="*/ 125 h 154"/>
                  <a:gd name="T54" fmla="*/ 10 w 14"/>
                  <a:gd name="T55" fmla="*/ 131 h 154"/>
                  <a:gd name="T56" fmla="*/ 11 w 14"/>
                  <a:gd name="T57" fmla="*/ 135 h 154"/>
                  <a:gd name="T58" fmla="*/ 11 w 14"/>
                  <a:gd name="T59" fmla="*/ 140 h 154"/>
                  <a:gd name="T60" fmla="*/ 12 w 14"/>
                  <a:gd name="T61" fmla="*/ 144 h 154"/>
                  <a:gd name="T62" fmla="*/ 12 w 14"/>
                  <a:gd name="T63" fmla="*/ 150 h 154"/>
                  <a:gd name="T64" fmla="*/ 14 w 14"/>
                  <a:gd name="T65" fmla="*/ 154 h 1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4" h="154">
                    <a:moveTo>
                      <a:pt x="0" y="0"/>
                    </a:moveTo>
                    <a:lnTo>
                      <a:pt x="0" y="4"/>
                    </a:lnTo>
                    <a:lnTo>
                      <a:pt x="0" y="10"/>
                    </a:lnTo>
                    <a:lnTo>
                      <a:pt x="0" y="14"/>
                    </a:lnTo>
                    <a:lnTo>
                      <a:pt x="0" y="19"/>
                    </a:lnTo>
                    <a:lnTo>
                      <a:pt x="0" y="23"/>
                    </a:lnTo>
                    <a:lnTo>
                      <a:pt x="0" y="29"/>
                    </a:lnTo>
                    <a:lnTo>
                      <a:pt x="1" y="33"/>
                    </a:lnTo>
                    <a:lnTo>
                      <a:pt x="1" y="39"/>
                    </a:lnTo>
                    <a:lnTo>
                      <a:pt x="1" y="43"/>
                    </a:lnTo>
                    <a:lnTo>
                      <a:pt x="1" y="48"/>
                    </a:lnTo>
                    <a:lnTo>
                      <a:pt x="1" y="52"/>
                    </a:lnTo>
                    <a:lnTo>
                      <a:pt x="3" y="58"/>
                    </a:lnTo>
                    <a:lnTo>
                      <a:pt x="3" y="62"/>
                    </a:lnTo>
                    <a:lnTo>
                      <a:pt x="3" y="67"/>
                    </a:lnTo>
                    <a:lnTo>
                      <a:pt x="4" y="72"/>
                    </a:lnTo>
                    <a:lnTo>
                      <a:pt x="4" y="77"/>
                    </a:lnTo>
                    <a:lnTo>
                      <a:pt x="4" y="81"/>
                    </a:lnTo>
                    <a:lnTo>
                      <a:pt x="6" y="87"/>
                    </a:lnTo>
                    <a:lnTo>
                      <a:pt x="6" y="91"/>
                    </a:lnTo>
                    <a:lnTo>
                      <a:pt x="6" y="96"/>
                    </a:lnTo>
                    <a:lnTo>
                      <a:pt x="7" y="100"/>
                    </a:lnTo>
                    <a:lnTo>
                      <a:pt x="7" y="106"/>
                    </a:lnTo>
                    <a:lnTo>
                      <a:pt x="7" y="111"/>
                    </a:lnTo>
                    <a:lnTo>
                      <a:pt x="8" y="115"/>
                    </a:lnTo>
                    <a:lnTo>
                      <a:pt x="8" y="121"/>
                    </a:lnTo>
                    <a:lnTo>
                      <a:pt x="10" y="125"/>
                    </a:lnTo>
                    <a:lnTo>
                      <a:pt x="10" y="131"/>
                    </a:lnTo>
                    <a:lnTo>
                      <a:pt x="11" y="135"/>
                    </a:lnTo>
                    <a:lnTo>
                      <a:pt x="11" y="140"/>
                    </a:lnTo>
                    <a:lnTo>
                      <a:pt x="12" y="144"/>
                    </a:lnTo>
                    <a:lnTo>
                      <a:pt x="12" y="150"/>
                    </a:lnTo>
                    <a:lnTo>
                      <a:pt x="14" y="154"/>
                    </a:lnTo>
                  </a:path>
                </a:pathLst>
              </a:custGeom>
              <a:noFill/>
              <a:ln w="9525" cap="sq">
                <a:solidFill>
                  <a:srgbClr val="C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1" name="Freeform 418"/>
              <p:cNvSpPr>
                <a:spLocks/>
              </p:cNvSpPr>
              <p:nvPr/>
            </p:nvSpPr>
            <p:spPr bwMode="auto">
              <a:xfrm>
                <a:off x="4064000" y="3148013"/>
                <a:ext cx="11113" cy="246063"/>
              </a:xfrm>
              <a:custGeom>
                <a:avLst/>
                <a:gdLst>
                  <a:gd name="T0" fmla="*/ 1 w 7"/>
                  <a:gd name="T1" fmla="*/ 155 h 155"/>
                  <a:gd name="T2" fmla="*/ 1 w 7"/>
                  <a:gd name="T3" fmla="*/ 150 h 155"/>
                  <a:gd name="T4" fmla="*/ 0 w 7"/>
                  <a:gd name="T5" fmla="*/ 144 h 155"/>
                  <a:gd name="T6" fmla="*/ 0 w 7"/>
                  <a:gd name="T7" fmla="*/ 139 h 155"/>
                  <a:gd name="T8" fmla="*/ 0 w 7"/>
                  <a:gd name="T9" fmla="*/ 133 h 155"/>
                  <a:gd name="T10" fmla="*/ 0 w 7"/>
                  <a:gd name="T11" fmla="*/ 128 h 155"/>
                  <a:gd name="T12" fmla="*/ 0 w 7"/>
                  <a:gd name="T13" fmla="*/ 122 h 155"/>
                  <a:gd name="T14" fmla="*/ 0 w 7"/>
                  <a:gd name="T15" fmla="*/ 117 h 155"/>
                  <a:gd name="T16" fmla="*/ 0 w 7"/>
                  <a:gd name="T17" fmla="*/ 111 h 155"/>
                  <a:gd name="T18" fmla="*/ 0 w 7"/>
                  <a:gd name="T19" fmla="*/ 107 h 155"/>
                  <a:gd name="T20" fmla="*/ 0 w 7"/>
                  <a:gd name="T21" fmla="*/ 101 h 155"/>
                  <a:gd name="T22" fmla="*/ 0 w 7"/>
                  <a:gd name="T23" fmla="*/ 96 h 155"/>
                  <a:gd name="T24" fmla="*/ 1 w 7"/>
                  <a:gd name="T25" fmla="*/ 90 h 155"/>
                  <a:gd name="T26" fmla="*/ 1 w 7"/>
                  <a:gd name="T27" fmla="*/ 85 h 155"/>
                  <a:gd name="T28" fmla="*/ 1 w 7"/>
                  <a:gd name="T29" fmla="*/ 79 h 155"/>
                  <a:gd name="T30" fmla="*/ 1 w 7"/>
                  <a:gd name="T31" fmla="*/ 74 h 155"/>
                  <a:gd name="T32" fmla="*/ 1 w 7"/>
                  <a:gd name="T33" fmla="*/ 68 h 155"/>
                  <a:gd name="T34" fmla="*/ 1 w 7"/>
                  <a:gd name="T35" fmla="*/ 63 h 155"/>
                  <a:gd name="T36" fmla="*/ 1 w 7"/>
                  <a:gd name="T37" fmla="*/ 59 h 155"/>
                  <a:gd name="T38" fmla="*/ 2 w 7"/>
                  <a:gd name="T39" fmla="*/ 53 h 155"/>
                  <a:gd name="T40" fmla="*/ 2 w 7"/>
                  <a:gd name="T41" fmla="*/ 48 h 155"/>
                  <a:gd name="T42" fmla="*/ 2 w 7"/>
                  <a:gd name="T43" fmla="*/ 42 h 155"/>
                  <a:gd name="T44" fmla="*/ 2 w 7"/>
                  <a:gd name="T45" fmla="*/ 37 h 155"/>
                  <a:gd name="T46" fmla="*/ 4 w 7"/>
                  <a:gd name="T47" fmla="*/ 31 h 155"/>
                  <a:gd name="T48" fmla="*/ 4 w 7"/>
                  <a:gd name="T49" fmla="*/ 26 h 155"/>
                  <a:gd name="T50" fmla="*/ 4 w 7"/>
                  <a:gd name="T51" fmla="*/ 20 h 155"/>
                  <a:gd name="T52" fmla="*/ 4 w 7"/>
                  <a:gd name="T53" fmla="*/ 15 h 155"/>
                  <a:gd name="T54" fmla="*/ 5 w 7"/>
                  <a:gd name="T55" fmla="*/ 11 h 155"/>
                  <a:gd name="T56" fmla="*/ 5 w 7"/>
                  <a:gd name="T57" fmla="*/ 5 h 155"/>
                  <a:gd name="T58" fmla="*/ 7 w 7"/>
                  <a:gd name="T59" fmla="*/ 0 h 15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</a:cxnLst>
                <a:rect l="0" t="0" r="r" b="b"/>
                <a:pathLst>
                  <a:path w="7" h="155">
                    <a:moveTo>
                      <a:pt x="1" y="155"/>
                    </a:moveTo>
                    <a:lnTo>
                      <a:pt x="1" y="150"/>
                    </a:lnTo>
                    <a:lnTo>
                      <a:pt x="0" y="144"/>
                    </a:lnTo>
                    <a:lnTo>
                      <a:pt x="0" y="139"/>
                    </a:lnTo>
                    <a:lnTo>
                      <a:pt x="0" y="133"/>
                    </a:lnTo>
                    <a:lnTo>
                      <a:pt x="0" y="128"/>
                    </a:lnTo>
                    <a:lnTo>
                      <a:pt x="0" y="122"/>
                    </a:lnTo>
                    <a:lnTo>
                      <a:pt x="0" y="117"/>
                    </a:lnTo>
                    <a:lnTo>
                      <a:pt x="0" y="111"/>
                    </a:lnTo>
                    <a:lnTo>
                      <a:pt x="0" y="107"/>
                    </a:lnTo>
                    <a:lnTo>
                      <a:pt x="0" y="101"/>
                    </a:lnTo>
                    <a:lnTo>
                      <a:pt x="0" y="96"/>
                    </a:lnTo>
                    <a:lnTo>
                      <a:pt x="1" y="90"/>
                    </a:lnTo>
                    <a:lnTo>
                      <a:pt x="1" y="85"/>
                    </a:lnTo>
                    <a:lnTo>
                      <a:pt x="1" y="79"/>
                    </a:lnTo>
                    <a:lnTo>
                      <a:pt x="1" y="74"/>
                    </a:lnTo>
                    <a:lnTo>
                      <a:pt x="1" y="68"/>
                    </a:lnTo>
                    <a:lnTo>
                      <a:pt x="1" y="63"/>
                    </a:lnTo>
                    <a:lnTo>
                      <a:pt x="1" y="59"/>
                    </a:lnTo>
                    <a:lnTo>
                      <a:pt x="2" y="53"/>
                    </a:lnTo>
                    <a:lnTo>
                      <a:pt x="2" y="48"/>
                    </a:lnTo>
                    <a:lnTo>
                      <a:pt x="2" y="42"/>
                    </a:lnTo>
                    <a:lnTo>
                      <a:pt x="2" y="37"/>
                    </a:lnTo>
                    <a:lnTo>
                      <a:pt x="4" y="31"/>
                    </a:lnTo>
                    <a:lnTo>
                      <a:pt x="4" y="26"/>
                    </a:lnTo>
                    <a:lnTo>
                      <a:pt x="4" y="20"/>
                    </a:lnTo>
                    <a:lnTo>
                      <a:pt x="4" y="15"/>
                    </a:lnTo>
                    <a:lnTo>
                      <a:pt x="5" y="11"/>
                    </a:lnTo>
                    <a:lnTo>
                      <a:pt x="5" y="5"/>
                    </a:lnTo>
                    <a:lnTo>
                      <a:pt x="7" y="0"/>
                    </a:lnTo>
                  </a:path>
                </a:pathLst>
              </a:custGeom>
              <a:noFill/>
              <a:ln w="9525" cap="sq">
                <a:solidFill>
                  <a:srgbClr val="FFC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2" name="Line 420"/>
              <p:cNvSpPr>
                <a:spLocks noChangeShapeType="1"/>
              </p:cNvSpPr>
              <p:nvPr/>
            </p:nvSpPr>
            <p:spPr bwMode="auto">
              <a:xfrm flipH="1">
                <a:off x="4070350" y="3360738"/>
                <a:ext cx="1216025" cy="33338"/>
              </a:xfrm>
              <a:prstGeom prst="line">
                <a:avLst/>
              </a:pr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3" name="Freeform 421"/>
              <p:cNvSpPr>
                <a:spLocks/>
              </p:cNvSpPr>
              <p:nvPr/>
            </p:nvSpPr>
            <p:spPr bwMode="auto">
              <a:xfrm>
                <a:off x="5475288" y="3841750"/>
                <a:ext cx="441325" cy="258763"/>
              </a:xfrm>
              <a:custGeom>
                <a:avLst/>
                <a:gdLst>
                  <a:gd name="T0" fmla="*/ 0 w 278"/>
                  <a:gd name="T1" fmla="*/ 0 h 163"/>
                  <a:gd name="T2" fmla="*/ 4 w 278"/>
                  <a:gd name="T3" fmla="*/ 4 h 163"/>
                  <a:gd name="T4" fmla="*/ 8 w 278"/>
                  <a:gd name="T5" fmla="*/ 9 h 163"/>
                  <a:gd name="T6" fmla="*/ 13 w 278"/>
                  <a:gd name="T7" fmla="*/ 15 h 163"/>
                  <a:gd name="T8" fmla="*/ 17 w 278"/>
                  <a:gd name="T9" fmla="*/ 20 h 163"/>
                  <a:gd name="T10" fmla="*/ 23 w 278"/>
                  <a:gd name="T11" fmla="*/ 24 h 163"/>
                  <a:gd name="T12" fmla="*/ 27 w 278"/>
                  <a:gd name="T13" fmla="*/ 30 h 163"/>
                  <a:gd name="T14" fmla="*/ 33 w 278"/>
                  <a:gd name="T15" fmla="*/ 34 h 163"/>
                  <a:gd name="T16" fmla="*/ 37 w 278"/>
                  <a:gd name="T17" fmla="*/ 40 h 163"/>
                  <a:gd name="T18" fmla="*/ 42 w 278"/>
                  <a:gd name="T19" fmla="*/ 44 h 163"/>
                  <a:gd name="T20" fmla="*/ 48 w 278"/>
                  <a:gd name="T21" fmla="*/ 49 h 163"/>
                  <a:gd name="T22" fmla="*/ 52 w 278"/>
                  <a:gd name="T23" fmla="*/ 53 h 163"/>
                  <a:gd name="T24" fmla="*/ 57 w 278"/>
                  <a:gd name="T25" fmla="*/ 57 h 163"/>
                  <a:gd name="T26" fmla="*/ 63 w 278"/>
                  <a:gd name="T27" fmla="*/ 62 h 163"/>
                  <a:gd name="T28" fmla="*/ 68 w 278"/>
                  <a:gd name="T29" fmla="*/ 66 h 163"/>
                  <a:gd name="T30" fmla="*/ 74 w 278"/>
                  <a:gd name="T31" fmla="*/ 71 h 163"/>
                  <a:gd name="T32" fmla="*/ 79 w 278"/>
                  <a:gd name="T33" fmla="*/ 75 h 163"/>
                  <a:gd name="T34" fmla="*/ 85 w 278"/>
                  <a:gd name="T35" fmla="*/ 79 h 163"/>
                  <a:gd name="T36" fmla="*/ 90 w 278"/>
                  <a:gd name="T37" fmla="*/ 82 h 163"/>
                  <a:gd name="T38" fmla="*/ 96 w 278"/>
                  <a:gd name="T39" fmla="*/ 86 h 163"/>
                  <a:gd name="T40" fmla="*/ 101 w 278"/>
                  <a:gd name="T41" fmla="*/ 90 h 163"/>
                  <a:gd name="T42" fmla="*/ 107 w 278"/>
                  <a:gd name="T43" fmla="*/ 95 h 163"/>
                  <a:gd name="T44" fmla="*/ 114 w 278"/>
                  <a:gd name="T45" fmla="*/ 99 h 163"/>
                  <a:gd name="T46" fmla="*/ 119 w 278"/>
                  <a:gd name="T47" fmla="*/ 101 h 163"/>
                  <a:gd name="T48" fmla="*/ 125 w 278"/>
                  <a:gd name="T49" fmla="*/ 106 h 163"/>
                  <a:gd name="T50" fmla="*/ 130 w 278"/>
                  <a:gd name="T51" fmla="*/ 108 h 163"/>
                  <a:gd name="T52" fmla="*/ 137 w 278"/>
                  <a:gd name="T53" fmla="*/ 112 h 163"/>
                  <a:gd name="T54" fmla="*/ 142 w 278"/>
                  <a:gd name="T55" fmla="*/ 115 h 163"/>
                  <a:gd name="T56" fmla="*/ 149 w 278"/>
                  <a:gd name="T57" fmla="*/ 118 h 163"/>
                  <a:gd name="T58" fmla="*/ 155 w 278"/>
                  <a:gd name="T59" fmla="*/ 122 h 163"/>
                  <a:gd name="T60" fmla="*/ 162 w 278"/>
                  <a:gd name="T61" fmla="*/ 125 h 163"/>
                  <a:gd name="T62" fmla="*/ 167 w 278"/>
                  <a:gd name="T63" fmla="*/ 128 h 163"/>
                  <a:gd name="T64" fmla="*/ 174 w 278"/>
                  <a:gd name="T65" fmla="*/ 130 h 163"/>
                  <a:gd name="T66" fmla="*/ 180 w 278"/>
                  <a:gd name="T67" fmla="*/ 133 h 163"/>
                  <a:gd name="T68" fmla="*/ 186 w 278"/>
                  <a:gd name="T69" fmla="*/ 136 h 163"/>
                  <a:gd name="T70" fmla="*/ 193 w 278"/>
                  <a:gd name="T71" fmla="*/ 139 h 163"/>
                  <a:gd name="T72" fmla="*/ 199 w 278"/>
                  <a:gd name="T73" fmla="*/ 141 h 163"/>
                  <a:gd name="T74" fmla="*/ 206 w 278"/>
                  <a:gd name="T75" fmla="*/ 144 h 163"/>
                  <a:gd name="T76" fmla="*/ 212 w 278"/>
                  <a:gd name="T77" fmla="*/ 145 h 163"/>
                  <a:gd name="T78" fmla="*/ 218 w 278"/>
                  <a:gd name="T79" fmla="*/ 148 h 163"/>
                  <a:gd name="T80" fmla="*/ 225 w 278"/>
                  <a:gd name="T81" fmla="*/ 150 h 163"/>
                  <a:gd name="T82" fmla="*/ 232 w 278"/>
                  <a:gd name="T83" fmla="*/ 152 h 163"/>
                  <a:gd name="T84" fmla="*/ 239 w 278"/>
                  <a:gd name="T85" fmla="*/ 154 h 163"/>
                  <a:gd name="T86" fmla="*/ 244 w 278"/>
                  <a:gd name="T87" fmla="*/ 156 h 163"/>
                  <a:gd name="T88" fmla="*/ 251 w 278"/>
                  <a:gd name="T89" fmla="*/ 158 h 163"/>
                  <a:gd name="T90" fmla="*/ 258 w 278"/>
                  <a:gd name="T91" fmla="*/ 159 h 163"/>
                  <a:gd name="T92" fmla="*/ 265 w 278"/>
                  <a:gd name="T93" fmla="*/ 161 h 163"/>
                  <a:gd name="T94" fmla="*/ 272 w 278"/>
                  <a:gd name="T95" fmla="*/ 162 h 163"/>
                  <a:gd name="T96" fmla="*/ 278 w 278"/>
                  <a:gd name="T97" fmla="*/ 163 h 16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278" h="163">
                    <a:moveTo>
                      <a:pt x="0" y="0"/>
                    </a:moveTo>
                    <a:lnTo>
                      <a:pt x="4" y="4"/>
                    </a:lnTo>
                    <a:lnTo>
                      <a:pt x="8" y="9"/>
                    </a:lnTo>
                    <a:lnTo>
                      <a:pt x="13" y="15"/>
                    </a:lnTo>
                    <a:lnTo>
                      <a:pt x="17" y="20"/>
                    </a:lnTo>
                    <a:lnTo>
                      <a:pt x="23" y="24"/>
                    </a:lnTo>
                    <a:lnTo>
                      <a:pt x="27" y="30"/>
                    </a:lnTo>
                    <a:lnTo>
                      <a:pt x="33" y="34"/>
                    </a:lnTo>
                    <a:lnTo>
                      <a:pt x="37" y="40"/>
                    </a:lnTo>
                    <a:lnTo>
                      <a:pt x="42" y="44"/>
                    </a:lnTo>
                    <a:lnTo>
                      <a:pt x="48" y="49"/>
                    </a:lnTo>
                    <a:lnTo>
                      <a:pt x="52" y="53"/>
                    </a:lnTo>
                    <a:lnTo>
                      <a:pt x="57" y="57"/>
                    </a:lnTo>
                    <a:lnTo>
                      <a:pt x="63" y="62"/>
                    </a:lnTo>
                    <a:lnTo>
                      <a:pt x="68" y="66"/>
                    </a:lnTo>
                    <a:lnTo>
                      <a:pt x="74" y="71"/>
                    </a:lnTo>
                    <a:lnTo>
                      <a:pt x="79" y="75"/>
                    </a:lnTo>
                    <a:lnTo>
                      <a:pt x="85" y="79"/>
                    </a:lnTo>
                    <a:lnTo>
                      <a:pt x="90" y="82"/>
                    </a:lnTo>
                    <a:lnTo>
                      <a:pt x="96" y="86"/>
                    </a:lnTo>
                    <a:lnTo>
                      <a:pt x="101" y="90"/>
                    </a:lnTo>
                    <a:lnTo>
                      <a:pt x="107" y="95"/>
                    </a:lnTo>
                    <a:lnTo>
                      <a:pt x="114" y="99"/>
                    </a:lnTo>
                    <a:lnTo>
                      <a:pt x="119" y="101"/>
                    </a:lnTo>
                    <a:lnTo>
                      <a:pt x="125" y="106"/>
                    </a:lnTo>
                    <a:lnTo>
                      <a:pt x="130" y="108"/>
                    </a:lnTo>
                    <a:lnTo>
                      <a:pt x="137" y="112"/>
                    </a:lnTo>
                    <a:lnTo>
                      <a:pt x="142" y="115"/>
                    </a:lnTo>
                    <a:lnTo>
                      <a:pt x="149" y="118"/>
                    </a:lnTo>
                    <a:lnTo>
                      <a:pt x="155" y="122"/>
                    </a:lnTo>
                    <a:lnTo>
                      <a:pt x="162" y="125"/>
                    </a:lnTo>
                    <a:lnTo>
                      <a:pt x="167" y="128"/>
                    </a:lnTo>
                    <a:lnTo>
                      <a:pt x="174" y="130"/>
                    </a:lnTo>
                    <a:lnTo>
                      <a:pt x="180" y="133"/>
                    </a:lnTo>
                    <a:lnTo>
                      <a:pt x="186" y="136"/>
                    </a:lnTo>
                    <a:lnTo>
                      <a:pt x="193" y="139"/>
                    </a:lnTo>
                    <a:lnTo>
                      <a:pt x="199" y="141"/>
                    </a:lnTo>
                    <a:lnTo>
                      <a:pt x="206" y="144"/>
                    </a:lnTo>
                    <a:lnTo>
                      <a:pt x="212" y="145"/>
                    </a:lnTo>
                    <a:lnTo>
                      <a:pt x="218" y="148"/>
                    </a:lnTo>
                    <a:lnTo>
                      <a:pt x="225" y="150"/>
                    </a:lnTo>
                    <a:lnTo>
                      <a:pt x="232" y="152"/>
                    </a:lnTo>
                    <a:lnTo>
                      <a:pt x="239" y="154"/>
                    </a:lnTo>
                    <a:lnTo>
                      <a:pt x="244" y="156"/>
                    </a:lnTo>
                    <a:lnTo>
                      <a:pt x="251" y="158"/>
                    </a:lnTo>
                    <a:lnTo>
                      <a:pt x="258" y="159"/>
                    </a:lnTo>
                    <a:lnTo>
                      <a:pt x="265" y="161"/>
                    </a:lnTo>
                    <a:lnTo>
                      <a:pt x="272" y="162"/>
                    </a:lnTo>
                    <a:lnTo>
                      <a:pt x="278" y="163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4" name="Freeform 422"/>
              <p:cNvSpPr>
                <a:spLocks/>
              </p:cNvSpPr>
              <p:nvPr/>
            </p:nvSpPr>
            <p:spPr bwMode="auto">
              <a:xfrm>
                <a:off x="5291138" y="3360738"/>
                <a:ext cx="184150" cy="481013"/>
              </a:xfrm>
              <a:custGeom>
                <a:avLst/>
                <a:gdLst>
                  <a:gd name="T0" fmla="*/ 113 w 116"/>
                  <a:gd name="T1" fmla="*/ 299 h 303"/>
                  <a:gd name="T2" fmla="*/ 109 w 116"/>
                  <a:gd name="T3" fmla="*/ 294 h 303"/>
                  <a:gd name="T4" fmla="*/ 105 w 116"/>
                  <a:gd name="T5" fmla="*/ 289 h 303"/>
                  <a:gd name="T6" fmla="*/ 102 w 116"/>
                  <a:gd name="T7" fmla="*/ 285 h 303"/>
                  <a:gd name="T8" fmla="*/ 98 w 116"/>
                  <a:gd name="T9" fmla="*/ 279 h 303"/>
                  <a:gd name="T10" fmla="*/ 94 w 116"/>
                  <a:gd name="T11" fmla="*/ 275 h 303"/>
                  <a:gd name="T12" fmla="*/ 91 w 116"/>
                  <a:gd name="T13" fmla="*/ 270 h 303"/>
                  <a:gd name="T14" fmla="*/ 87 w 116"/>
                  <a:gd name="T15" fmla="*/ 264 h 303"/>
                  <a:gd name="T16" fmla="*/ 84 w 116"/>
                  <a:gd name="T17" fmla="*/ 260 h 303"/>
                  <a:gd name="T18" fmla="*/ 80 w 116"/>
                  <a:gd name="T19" fmla="*/ 255 h 303"/>
                  <a:gd name="T20" fmla="*/ 77 w 116"/>
                  <a:gd name="T21" fmla="*/ 249 h 303"/>
                  <a:gd name="T22" fmla="*/ 73 w 116"/>
                  <a:gd name="T23" fmla="*/ 244 h 303"/>
                  <a:gd name="T24" fmla="*/ 70 w 116"/>
                  <a:gd name="T25" fmla="*/ 240 h 303"/>
                  <a:gd name="T26" fmla="*/ 67 w 116"/>
                  <a:gd name="T27" fmla="*/ 234 h 303"/>
                  <a:gd name="T28" fmla="*/ 63 w 116"/>
                  <a:gd name="T29" fmla="*/ 229 h 303"/>
                  <a:gd name="T30" fmla="*/ 61 w 116"/>
                  <a:gd name="T31" fmla="*/ 223 h 303"/>
                  <a:gd name="T32" fmla="*/ 58 w 116"/>
                  <a:gd name="T33" fmla="*/ 218 h 303"/>
                  <a:gd name="T34" fmla="*/ 55 w 116"/>
                  <a:gd name="T35" fmla="*/ 212 h 303"/>
                  <a:gd name="T36" fmla="*/ 52 w 116"/>
                  <a:gd name="T37" fmla="*/ 207 h 303"/>
                  <a:gd name="T38" fmla="*/ 50 w 116"/>
                  <a:gd name="T39" fmla="*/ 201 h 303"/>
                  <a:gd name="T40" fmla="*/ 47 w 116"/>
                  <a:gd name="T41" fmla="*/ 196 h 303"/>
                  <a:gd name="T42" fmla="*/ 44 w 116"/>
                  <a:gd name="T43" fmla="*/ 190 h 303"/>
                  <a:gd name="T44" fmla="*/ 41 w 116"/>
                  <a:gd name="T45" fmla="*/ 185 h 303"/>
                  <a:gd name="T46" fmla="*/ 40 w 116"/>
                  <a:gd name="T47" fmla="*/ 179 h 303"/>
                  <a:gd name="T48" fmla="*/ 37 w 116"/>
                  <a:gd name="T49" fmla="*/ 174 h 303"/>
                  <a:gd name="T50" fmla="*/ 34 w 116"/>
                  <a:gd name="T51" fmla="*/ 168 h 303"/>
                  <a:gd name="T52" fmla="*/ 32 w 116"/>
                  <a:gd name="T53" fmla="*/ 161 h 303"/>
                  <a:gd name="T54" fmla="*/ 30 w 116"/>
                  <a:gd name="T55" fmla="*/ 156 h 303"/>
                  <a:gd name="T56" fmla="*/ 28 w 116"/>
                  <a:gd name="T57" fmla="*/ 150 h 303"/>
                  <a:gd name="T58" fmla="*/ 26 w 116"/>
                  <a:gd name="T59" fmla="*/ 145 h 303"/>
                  <a:gd name="T60" fmla="*/ 23 w 116"/>
                  <a:gd name="T61" fmla="*/ 139 h 303"/>
                  <a:gd name="T62" fmla="*/ 22 w 116"/>
                  <a:gd name="T63" fmla="*/ 132 h 303"/>
                  <a:gd name="T64" fmla="*/ 21 w 116"/>
                  <a:gd name="T65" fmla="*/ 127 h 303"/>
                  <a:gd name="T66" fmla="*/ 19 w 116"/>
                  <a:gd name="T67" fmla="*/ 121 h 303"/>
                  <a:gd name="T68" fmla="*/ 17 w 116"/>
                  <a:gd name="T69" fmla="*/ 114 h 303"/>
                  <a:gd name="T70" fmla="*/ 15 w 116"/>
                  <a:gd name="T71" fmla="*/ 109 h 303"/>
                  <a:gd name="T72" fmla="*/ 14 w 116"/>
                  <a:gd name="T73" fmla="*/ 104 h 303"/>
                  <a:gd name="T74" fmla="*/ 13 w 116"/>
                  <a:gd name="T75" fmla="*/ 97 h 303"/>
                  <a:gd name="T76" fmla="*/ 11 w 116"/>
                  <a:gd name="T77" fmla="*/ 91 h 303"/>
                  <a:gd name="T78" fmla="*/ 10 w 116"/>
                  <a:gd name="T79" fmla="*/ 86 h 303"/>
                  <a:gd name="T80" fmla="*/ 8 w 116"/>
                  <a:gd name="T81" fmla="*/ 79 h 303"/>
                  <a:gd name="T82" fmla="*/ 7 w 116"/>
                  <a:gd name="T83" fmla="*/ 73 h 303"/>
                  <a:gd name="T84" fmla="*/ 7 w 116"/>
                  <a:gd name="T85" fmla="*/ 66 h 303"/>
                  <a:gd name="T86" fmla="*/ 6 w 116"/>
                  <a:gd name="T87" fmla="*/ 61 h 303"/>
                  <a:gd name="T88" fmla="*/ 4 w 116"/>
                  <a:gd name="T89" fmla="*/ 55 h 303"/>
                  <a:gd name="T90" fmla="*/ 4 w 116"/>
                  <a:gd name="T91" fmla="*/ 49 h 303"/>
                  <a:gd name="T92" fmla="*/ 3 w 116"/>
                  <a:gd name="T93" fmla="*/ 43 h 303"/>
                  <a:gd name="T94" fmla="*/ 3 w 116"/>
                  <a:gd name="T95" fmla="*/ 36 h 303"/>
                  <a:gd name="T96" fmla="*/ 2 w 116"/>
                  <a:gd name="T97" fmla="*/ 31 h 303"/>
                  <a:gd name="T98" fmla="*/ 2 w 116"/>
                  <a:gd name="T99" fmla="*/ 24 h 303"/>
                  <a:gd name="T100" fmla="*/ 2 w 116"/>
                  <a:gd name="T101" fmla="*/ 18 h 303"/>
                  <a:gd name="T102" fmla="*/ 0 w 116"/>
                  <a:gd name="T103" fmla="*/ 11 h 303"/>
                  <a:gd name="T104" fmla="*/ 0 w 116"/>
                  <a:gd name="T105" fmla="*/ 6 h 303"/>
                  <a:gd name="T106" fmla="*/ 0 w 116"/>
                  <a:gd name="T107" fmla="*/ 0 h 3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6" h="303">
                    <a:moveTo>
                      <a:pt x="116" y="303"/>
                    </a:moveTo>
                    <a:lnTo>
                      <a:pt x="114" y="301"/>
                    </a:lnTo>
                    <a:lnTo>
                      <a:pt x="113" y="299"/>
                    </a:lnTo>
                    <a:lnTo>
                      <a:pt x="111" y="297"/>
                    </a:lnTo>
                    <a:lnTo>
                      <a:pt x="110" y="296"/>
                    </a:lnTo>
                    <a:lnTo>
                      <a:pt x="109" y="294"/>
                    </a:lnTo>
                    <a:lnTo>
                      <a:pt x="107" y="293"/>
                    </a:lnTo>
                    <a:lnTo>
                      <a:pt x="106" y="292"/>
                    </a:lnTo>
                    <a:lnTo>
                      <a:pt x="105" y="289"/>
                    </a:lnTo>
                    <a:lnTo>
                      <a:pt x="103" y="288"/>
                    </a:lnTo>
                    <a:lnTo>
                      <a:pt x="102" y="286"/>
                    </a:lnTo>
                    <a:lnTo>
                      <a:pt x="102" y="285"/>
                    </a:lnTo>
                    <a:lnTo>
                      <a:pt x="100" y="284"/>
                    </a:lnTo>
                    <a:lnTo>
                      <a:pt x="99" y="282"/>
                    </a:lnTo>
                    <a:lnTo>
                      <a:pt x="98" y="279"/>
                    </a:lnTo>
                    <a:lnTo>
                      <a:pt x="96" y="278"/>
                    </a:lnTo>
                    <a:lnTo>
                      <a:pt x="95" y="277"/>
                    </a:lnTo>
                    <a:lnTo>
                      <a:pt x="94" y="275"/>
                    </a:lnTo>
                    <a:lnTo>
                      <a:pt x="92" y="274"/>
                    </a:lnTo>
                    <a:lnTo>
                      <a:pt x="91" y="271"/>
                    </a:lnTo>
                    <a:lnTo>
                      <a:pt x="91" y="270"/>
                    </a:lnTo>
                    <a:lnTo>
                      <a:pt x="89" y="268"/>
                    </a:lnTo>
                    <a:lnTo>
                      <a:pt x="88" y="267"/>
                    </a:lnTo>
                    <a:lnTo>
                      <a:pt x="87" y="264"/>
                    </a:lnTo>
                    <a:lnTo>
                      <a:pt x="85" y="263"/>
                    </a:lnTo>
                    <a:lnTo>
                      <a:pt x="84" y="262"/>
                    </a:lnTo>
                    <a:lnTo>
                      <a:pt x="84" y="260"/>
                    </a:lnTo>
                    <a:lnTo>
                      <a:pt x="83" y="259"/>
                    </a:lnTo>
                    <a:lnTo>
                      <a:pt x="81" y="256"/>
                    </a:lnTo>
                    <a:lnTo>
                      <a:pt x="80" y="255"/>
                    </a:lnTo>
                    <a:lnTo>
                      <a:pt x="78" y="253"/>
                    </a:lnTo>
                    <a:lnTo>
                      <a:pt x="77" y="252"/>
                    </a:lnTo>
                    <a:lnTo>
                      <a:pt x="77" y="249"/>
                    </a:lnTo>
                    <a:lnTo>
                      <a:pt x="76" y="248"/>
                    </a:lnTo>
                    <a:lnTo>
                      <a:pt x="74" y="246"/>
                    </a:lnTo>
                    <a:lnTo>
                      <a:pt x="73" y="244"/>
                    </a:lnTo>
                    <a:lnTo>
                      <a:pt x="72" y="242"/>
                    </a:lnTo>
                    <a:lnTo>
                      <a:pt x="72" y="241"/>
                    </a:lnTo>
                    <a:lnTo>
                      <a:pt x="70" y="240"/>
                    </a:lnTo>
                    <a:lnTo>
                      <a:pt x="69" y="237"/>
                    </a:lnTo>
                    <a:lnTo>
                      <a:pt x="67" y="235"/>
                    </a:lnTo>
                    <a:lnTo>
                      <a:pt x="67" y="234"/>
                    </a:lnTo>
                    <a:lnTo>
                      <a:pt x="66" y="233"/>
                    </a:lnTo>
                    <a:lnTo>
                      <a:pt x="65" y="230"/>
                    </a:lnTo>
                    <a:lnTo>
                      <a:pt x="63" y="229"/>
                    </a:lnTo>
                    <a:lnTo>
                      <a:pt x="63" y="227"/>
                    </a:lnTo>
                    <a:lnTo>
                      <a:pt x="62" y="224"/>
                    </a:lnTo>
                    <a:lnTo>
                      <a:pt x="61" y="223"/>
                    </a:lnTo>
                    <a:lnTo>
                      <a:pt x="59" y="222"/>
                    </a:lnTo>
                    <a:lnTo>
                      <a:pt x="59" y="219"/>
                    </a:lnTo>
                    <a:lnTo>
                      <a:pt x="58" y="218"/>
                    </a:lnTo>
                    <a:lnTo>
                      <a:pt x="56" y="216"/>
                    </a:lnTo>
                    <a:lnTo>
                      <a:pt x="56" y="213"/>
                    </a:lnTo>
                    <a:lnTo>
                      <a:pt x="55" y="212"/>
                    </a:lnTo>
                    <a:lnTo>
                      <a:pt x="54" y="211"/>
                    </a:lnTo>
                    <a:lnTo>
                      <a:pt x="54" y="208"/>
                    </a:lnTo>
                    <a:lnTo>
                      <a:pt x="52" y="207"/>
                    </a:lnTo>
                    <a:lnTo>
                      <a:pt x="51" y="205"/>
                    </a:lnTo>
                    <a:lnTo>
                      <a:pt x="51" y="202"/>
                    </a:lnTo>
                    <a:lnTo>
                      <a:pt x="50" y="201"/>
                    </a:lnTo>
                    <a:lnTo>
                      <a:pt x="48" y="200"/>
                    </a:lnTo>
                    <a:lnTo>
                      <a:pt x="48" y="197"/>
                    </a:lnTo>
                    <a:lnTo>
                      <a:pt x="47" y="196"/>
                    </a:lnTo>
                    <a:lnTo>
                      <a:pt x="45" y="194"/>
                    </a:lnTo>
                    <a:lnTo>
                      <a:pt x="45" y="191"/>
                    </a:lnTo>
                    <a:lnTo>
                      <a:pt x="44" y="190"/>
                    </a:lnTo>
                    <a:lnTo>
                      <a:pt x="44" y="189"/>
                    </a:lnTo>
                    <a:lnTo>
                      <a:pt x="43" y="186"/>
                    </a:lnTo>
                    <a:lnTo>
                      <a:pt x="41" y="185"/>
                    </a:lnTo>
                    <a:lnTo>
                      <a:pt x="41" y="183"/>
                    </a:lnTo>
                    <a:lnTo>
                      <a:pt x="40" y="180"/>
                    </a:lnTo>
                    <a:lnTo>
                      <a:pt x="40" y="179"/>
                    </a:lnTo>
                    <a:lnTo>
                      <a:pt x="39" y="178"/>
                    </a:lnTo>
                    <a:lnTo>
                      <a:pt x="37" y="175"/>
                    </a:lnTo>
                    <a:lnTo>
                      <a:pt x="37" y="174"/>
                    </a:lnTo>
                    <a:lnTo>
                      <a:pt x="36" y="171"/>
                    </a:lnTo>
                    <a:lnTo>
                      <a:pt x="36" y="169"/>
                    </a:lnTo>
                    <a:lnTo>
                      <a:pt x="34" y="168"/>
                    </a:lnTo>
                    <a:lnTo>
                      <a:pt x="34" y="165"/>
                    </a:lnTo>
                    <a:lnTo>
                      <a:pt x="33" y="164"/>
                    </a:lnTo>
                    <a:lnTo>
                      <a:pt x="32" y="161"/>
                    </a:lnTo>
                    <a:lnTo>
                      <a:pt x="32" y="160"/>
                    </a:lnTo>
                    <a:lnTo>
                      <a:pt x="30" y="158"/>
                    </a:lnTo>
                    <a:lnTo>
                      <a:pt x="30" y="156"/>
                    </a:lnTo>
                    <a:lnTo>
                      <a:pt x="29" y="154"/>
                    </a:lnTo>
                    <a:lnTo>
                      <a:pt x="29" y="152"/>
                    </a:lnTo>
                    <a:lnTo>
                      <a:pt x="28" y="150"/>
                    </a:lnTo>
                    <a:lnTo>
                      <a:pt x="28" y="149"/>
                    </a:lnTo>
                    <a:lnTo>
                      <a:pt x="26" y="146"/>
                    </a:lnTo>
                    <a:lnTo>
                      <a:pt x="26" y="145"/>
                    </a:lnTo>
                    <a:lnTo>
                      <a:pt x="25" y="142"/>
                    </a:lnTo>
                    <a:lnTo>
                      <a:pt x="25" y="141"/>
                    </a:lnTo>
                    <a:lnTo>
                      <a:pt x="23" y="139"/>
                    </a:lnTo>
                    <a:lnTo>
                      <a:pt x="23" y="136"/>
                    </a:lnTo>
                    <a:lnTo>
                      <a:pt x="23" y="135"/>
                    </a:lnTo>
                    <a:lnTo>
                      <a:pt x="22" y="132"/>
                    </a:lnTo>
                    <a:lnTo>
                      <a:pt x="22" y="131"/>
                    </a:lnTo>
                    <a:lnTo>
                      <a:pt x="21" y="128"/>
                    </a:lnTo>
                    <a:lnTo>
                      <a:pt x="21" y="127"/>
                    </a:lnTo>
                    <a:lnTo>
                      <a:pt x="19" y="125"/>
                    </a:lnTo>
                    <a:lnTo>
                      <a:pt x="19" y="123"/>
                    </a:lnTo>
                    <a:lnTo>
                      <a:pt x="19" y="121"/>
                    </a:lnTo>
                    <a:lnTo>
                      <a:pt x="18" y="119"/>
                    </a:lnTo>
                    <a:lnTo>
                      <a:pt x="18" y="117"/>
                    </a:lnTo>
                    <a:lnTo>
                      <a:pt x="17" y="114"/>
                    </a:lnTo>
                    <a:lnTo>
                      <a:pt x="17" y="113"/>
                    </a:lnTo>
                    <a:lnTo>
                      <a:pt x="17" y="112"/>
                    </a:lnTo>
                    <a:lnTo>
                      <a:pt x="15" y="109"/>
                    </a:lnTo>
                    <a:lnTo>
                      <a:pt x="15" y="108"/>
                    </a:lnTo>
                    <a:lnTo>
                      <a:pt x="14" y="105"/>
                    </a:lnTo>
                    <a:lnTo>
                      <a:pt x="14" y="104"/>
                    </a:lnTo>
                    <a:lnTo>
                      <a:pt x="14" y="101"/>
                    </a:lnTo>
                    <a:lnTo>
                      <a:pt x="13" y="99"/>
                    </a:lnTo>
                    <a:lnTo>
                      <a:pt x="13" y="97"/>
                    </a:lnTo>
                    <a:lnTo>
                      <a:pt x="13" y="95"/>
                    </a:lnTo>
                    <a:lnTo>
                      <a:pt x="11" y="94"/>
                    </a:lnTo>
                    <a:lnTo>
                      <a:pt x="11" y="91"/>
                    </a:lnTo>
                    <a:lnTo>
                      <a:pt x="11" y="90"/>
                    </a:lnTo>
                    <a:lnTo>
                      <a:pt x="10" y="87"/>
                    </a:lnTo>
                    <a:lnTo>
                      <a:pt x="10" y="86"/>
                    </a:lnTo>
                    <a:lnTo>
                      <a:pt x="10" y="83"/>
                    </a:lnTo>
                    <a:lnTo>
                      <a:pt x="10" y="82"/>
                    </a:lnTo>
                    <a:lnTo>
                      <a:pt x="8" y="79"/>
                    </a:lnTo>
                    <a:lnTo>
                      <a:pt x="8" y="77"/>
                    </a:lnTo>
                    <a:lnTo>
                      <a:pt x="8" y="75"/>
                    </a:lnTo>
                    <a:lnTo>
                      <a:pt x="7" y="73"/>
                    </a:lnTo>
                    <a:lnTo>
                      <a:pt x="7" y="71"/>
                    </a:lnTo>
                    <a:lnTo>
                      <a:pt x="7" y="69"/>
                    </a:lnTo>
                    <a:lnTo>
                      <a:pt x="7" y="66"/>
                    </a:lnTo>
                    <a:lnTo>
                      <a:pt x="6" y="65"/>
                    </a:lnTo>
                    <a:lnTo>
                      <a:pt x="6" y="64"/>
                    </a:lnTo>
                    <a:lnTo>
                      <a:pt x="6" y="61"/>
                    </a:lnTo>
                    <a:lnTo>
                      <a:pt x="6" y="60"/>
                    </a:lnTo>
                    <a:lnTo>
                      <a:pt x="6" y="57"/>
                    </a:lnTo>
                    <a:lnTo>
                      <a:pt x="4" y="55"/>
                    </a:lnTo>
                    <a:lnTo>
                      <a:pt x="4" y="53"/>
                    </a:lnTo>
                    <a:lnTo>
                      <a:pt x="4" y="51"/>
                    </a:lnTo>
                    <a:lnTo>
                      <a:pt x="4" y="49"/>
                    </a:lnTo>
                    <a:lnTo>
                      <a:pt x="4" y="47"/>
                    </a:lnTo>
                    <a:lnTo>
                      <a:pt x="3" y="44"/>
                    </a:lnTo>
                    <a:lnTo>
                      <a:pt x="3" y="43"/>
                    </a:lnTo>
                    <a:lnTo>
                      <a:pt x="3" y="40"/>
                    </a:lnTo>
                    <a:lnTo>
                      <a:pt x="3" y="39"/>
                    </a:lnTo>
                    <a:lnTo>
                      <a:pt x="3" y="36"/>
                    </a:lnTo>
                    <a:lnTo>
                      <a:pt x="3" y="35"/>
                    </a:lnTo>
                    <a:lnTo>
                      <a:pt x="2" y="32"/>
                    </a:lnTo>
                    <a:lnTo>
                      <a:pt x="2" y="31"/>
                    </a:lnTo>
                    <a:lnTo>
                      <a:pt x="2" y="28"/>
                    </a:lnTo>
                    <a:lnTo>
                      <a:pt x="2" y="27"/>
                    </a:lnTo>
                    <a:lnTo>
                      <a:pt x="2" y="24"/>
                    </a:lnTo>
                    <a:lnTo>
                      <a:pt x="2" y="22"/>
                    </a:lnTo>
                    <a:lnTo>
                      <a:pt x="2" y="20"/>
                    </a:lnTo>
                    <a:lnTo>
                      <a:pt x="2" y="18"/>
                    </a:lnTo>
                    <a:lnTo>
                      <a:pt x="2" y="16"/>
                    </a:lnTo>
                    <a:lnTo>
                      <a:pt x="0" y="14"/>
                    </a:lnTo>
                    <a:lnTo>
                      <a:pt x="0" y="11"/>
                    </a:lnTo>
                    <a:lnTo>
                      <a:pt x="0" y="10"/>
                    </a:lnTo>
                    <a:lnTo>
                      <a:pt x="0" y="7"/>
                    </a:lnTo>
                    <a:lnTo>
                      <a:pt x="0" y="6"/>
                    </a:lnTo>
                    <a:lnTo>
                      <a:pt x="0" y="5"/>
                    </a:lnTo>
                    <a:lnTo>
                      <a:pt x="0" y="2"/>
                    </a:lnTo>
                    <a:lnTo>
                      <a:pt x="0" y="0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5" name="Line 424"/>
              <p:cNvSpPr>
                <a:spLocks noChangeShapeType="1"/>
              </p:cNvSpPr>
              <p:nvPr/>
            </p:nvSpPr>
            <p:spPr bwMode="auto">
              <a:xfrm flipH="1">
                <a:off x="5478463" y="3765550"/>
                <a:ext cx="85725" cy="73025"/>
              </a:xfrm>
              <a:prstGeom prst="line">
                <a:avLst/>
              </a:pr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6" name="Rectangle 425"/>
              <p:cNvSpPr>
                <a:spLocks noChangeArrowheads="1"/>
              </p:cNvSpPr>
              <p:nvPr/>
            </p:nvSpPr>
            <p:spPr bwMode="auto">
              <a:xfrm rot="1320000">
                <a:off x="2984500" y="209391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005191089</a:t>
                </a:r>
              </a:p>
            </p:txBody>
          </p:sp>
          <p:sp>
            <p:nvSpPr>
              <p:cNvPr id="527" name="Line 426"/>
              <p:cNvSpPr>
                <a:spLocks noChangeShapeType="1"/>
              </p:cNvSpPr>
              <p:nvPr/>
            </p:nvSpPr>
            <p:spPr bwMode="auto">
              <a:xfrm flipH="1" flipV="1">
                <a:off x="3656013" y="2338388"/>
                <a:ext cx="331788" cy="138113"/>
              </a:xfrm>
              <a:prstGeom prst="line">
                <a:avLst/>
              </a:pr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28" name="Rectangle 427"/>
              <p:cNvSpPr>
                <a:spLocks noChangeArrowheads="1"/>
              </p:cNvSpPr>
              <p:nvPr/>
            </p:nvSpPr>
            <p:spPr bwMode="auto">
              <a:xfrm rot="1560000">
                <a:off x="3122613" y="1922463"/>
                <a:ext cx="56991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DMGSTS1-C</a:t>
                </a:r>
              </a:p>
            </p:txBody>
          </p:sp>
          <p:sp>
            <p:nvSpPr>
              <p:cNvPr id="529" name="Line 428"/>
              <p:cNvSpPr>
                <a:spLocks noChangeShapeType="1"/>
              </p:cNvSpPr>
              <p:nvPr/>
            </p:nvSpPr>
            <p:spPr bwMode="auto">
              <a:xfrm flipH="1" flipV="1">
                <a:off x="3730625" y="2173288"/>
                <a:ext cx="211138" cy="104775"/>
              </a:xfrm>
              <a:prstGeom prst="line">
                <a:avLst/>
              </a:pr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0" name="Rectangle 429"/>
              <p:cNvSpPr>
                <a:spLocks noChangeArrowheads="1"/>
              </p:cNvSpPr>
              <p:nvPr/>
            </p:nvSpPr>
            <p:spPr bwMode="auto">
              <a:xfrm rot="1800000">
                <a:off x="3217863" y="1741488"/>
                <a:ext cx="57626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DMGSTS1-A</a:t>
                </a:r>
              </a:p>
            </p:txBody>
          </p:sp>
          <p:sp>
            <p:nvSpPr>
              <p:cNvPr id="531" name="Line 430"/>
              <p:cNvSpPr>
                <a:spLocks noChangeShapeType="1"/>
              </p:cNvSpPr>
              <p:nvPr/>
            </p:nvSpPr>
            <p:spPr bwMode="auto">
              <a:xfrm flipH="1" flipV="1">
                <a:off x="3816350" y="2016125"/>
                <a:ext cx="98425" cy="58738"/>
              </a:xfrm>
              <a:prstGeom prst="line">
                <a:avLst/>
              </a:pr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2" name="Rectangle 431"/>
              <p:cNvSpPr>
                <a:spLocks noChangeArrowheads="1"/>
              </p:cNvSpPr>
              <p:nvPr/>
            </p:nvSpPr>
            <p:spPr bwMode="auto">
              <a:xfrm rot="2040000">
                <a:off x="3332163" y="1566863"/>
                <a:ext cx="56991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DMGSTS1-B</a:t>
                </a:r>
              </a:p>
            </p:txBody>
          </p:sp>
          <p:sp>
            <p:nvSpPr>
              <p:cNvPr id="533" name="Line 432"/>
              <p:cNvSpPr>
                <a:spLocks noChangeShapeType="1"/>
              </p:cNvSpPr>
              <p:nvPr/>
            </p:nvSpPr>
            <p:spPr bwMode="auto">
              <a:xfrm flipH="1" flipV="1">
                <a:off x="3913188" y="1862138"/>
                <a:ext cx="93663" cy="66675"/>
              </a:xfrm>
              <a:prstGeom prst="line">
                <a:avLst/>
              </a:pr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4" name="Freeform 433"/>
              <p:cNvSpPr>
                <a:spLocks/>
              </p:cNvSpPr>
              <p:nvPr/>
            </p:nvSpPr>
            <p:spPr bwMode="auto">
              <a:xfrm>
                <a:off x="3917950" y="2000250"/>
                <a:ext cx="46038" cy="74613"/>
              </a:xfrm>
              <a:custGeom>
                <a:avLst/>
                <a:gdLst>
                  <a:gd name="T0" fmla="*/ 29 w 29"/>
                  <a:gd name="T1" fmla="*/ 0 h 47"/>
                  <a:gd name="T2" fmla="*/ 27 w 29"/>
                  <a:gd name="T3" fmla="*/ 3 h 47"/>
                  <a:gd name="T4" fmla="*/ 24 w 29"/>
                  <a:gd name="T5" fmla="*/ 6 h 47"/>
                  <a:gd name="T6" fmla="*/ 23 w 29"/>
                  <a:gd name="T7" fmla="*/ 8 h 47"/>
                  <a:gd name="T8" fmla="*/ 22 w 29"/>
                  <a:gd name="T9" fmla="*/ 11 h 47"/>
                  <a:gd name="T10" fmla="*/ 20 w 29"/>
                  <a:gd name="T11" fmla="*/ 14 h 47"/>
                  <a:gd name="T12" fmla="*/ 18 w 29"/>
                  <a:gd name="T13" fmla="*/ 17 h 47"/>
                  <a:gd name="T14" fmla="*/ 16 w 29"/>
                  <a:gd name="T15" fmla="*/ 19 h 47"/>
                  <a:gd name="T16" fmla="*/ 15 w 29"/>
                  <a:gd name="T17" fmla="*/ 22 h 47"/>
                  <a:gd name="T18" fmla="*/ 13 w 29"/>
                  <a:gd name="T19" fmla="*/ 25 h 47"/>
                  <a:gd name="T20" fmla="*/ 12 w 29"/>
                  <a:gd name="T21" fmla="*/ 28 h 47"/>
                  <a:gd name="T22" fmla="*/ 9 w 29"/>
                  <a:gd name="T23" fmla="*/ 30 h 47"/>
                  <a:gd name="T24" fmla="*/ 8 w 29"/>
                  <a:gd name="T25" fmla="*/ 33 h 47"/>
                  <a:gd name="T26" fmla="*/ 7 w 29"/>
                  <a:gd name="T27" fmla="*/ 36 h 47"/>
                  <a:gd name="T28" fmla="*/ 5 w 29"/>
                  <a:gd name="T29" fmla="*/ 39 h 47"/>
                  <a:gd name="T30" fmla="*/ 4 w 29"/>
                  <a:gd name="T31" fmla="*/ 41 h 47"/>
                  <a:gd name="T32" fmla="*/ 1 w 29"/>
                  <a:gd name="T33" fmla="*/ 44 h 47"/>
                  <a:gd name="T34" fmla="*/ 0 w 29"/>
                  <a:gd name="T35" fmla="*/ 47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29" h="47">
                    <a:moveTo>
                      <a:pt x="29" y="0"/>
                    </a:moveTo>
                    <a:lnTo>
                      <a:pt x="27" y="3"/>
                    </a:lnTo>
                    <a:lnTo>
                      <a:pt x="24" y="6"/>
                    </a:lnTo>
                    <a:lnTo>
                      <a:pt x="23" y="8"/>
                    </a:lnTo>
                    <a:lnTo>
                      <a:pt x="22" y="11"/>
                    </a:lnTo>
                    <a:lnTo>
                      <a:pt x="20" y="14"/>
                    </a:lnTo>
                    <a:lnTo>
                      <a:pt x="18" y="17"/>
                    </a:lnTo>
                    <a:lnTo>
                      <a:pt x="16" y="19"/>
                    </a:lnTo>
                    <a:lnTo>
                      <a:pt x="15" y="22"/>
                    </a:lnTo>
                    <a:lnTo>
                      <a:pt x="13" y="25"/>
                    </a:lnTo>
                    <a:lnTo>
                      <a:pt x="12" y="28"/>
                    </a:lnTo>
                    <a:lnTo>
                      <a:pt x="9" y="30"/>
                    </a:lnTo>
                    <a:lnTo>
                      <a:pt x="8" y="33"/>
                    </a:lnTo>
                    <a:lnTo>
                      <a:pt x="7" y="36"/>
                    </a:lnTo>
                    <a:lnTo>
                      <a:pt x="5" y="39"/>
                    </a:lnTo>
                    <a:lnTo>
                      <a:pt x="4" y="41"/>
                    </a:lnTo>
                    <a:lnTo>
                      <a:pt x="1" y="44"/>
                    </a:lnTo>
                    <a:lnTo>
                      <a:pt x="0" y="47"/>
                    </a:lnTo>
                  </a:path>
                </a:pathLst>
              </a:cu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5" name="Freeform 434"/>
              <p:cNvSpPr>
                <a:spLocks/>
              </p:cNvSpPr>
              <p:nvPr/>
            </p:nvSpPr>
            <p:spPr bwMode="auto">
              <a:xfrm>
                <a:off x="3963988" y="1930400"/>
                <a:ext cx="44450" cy="69850"/>
              </a:xfrm>
              <a:custGeom>
                <a:avLst/>
                <a:gdLst>
                  <a:gd name="T0" fmla="*/ 0 w 28"/>
                  <a:gd name="T1" fmla="*/ 44 h 44"/>
                  <a:gd name="T2" fmla="*/ 1 w 28"/>
                  <a:gd name="T3" fmla="*/ 41 h 44"/>
                  <a:gd name="T4" fmla="*/ 2 w 28"/>
                  <a:gd name="T5" fmla="*/ 39 h 44"/>
                  <a:gd name="T6" fmla="*/ 5 w 28"/>
                  <a:gd name="T7" fmla="*/ 36 h 44"/>
                  <a:gd name="T8" fmla="*/ 6 w 28"/>
                  <a:gd name="T9" fmla="*/ 33 h 44"/>
                  <a:gd name="T10" fmla="*/ 8 w 28"/>
                  <a:gd name="T11" fmla="*/ 30 h 44"/>
                  <a:gd name="T12" fmla="*/ 11 w 28"/>
                  <a:gd name="T13" fmla="*/ 28 h 44"/>
                  <a:gd name="T14" fmla="*/ 12 w 28"/>
                  <a:gd name="T15" fmla="*/ 25 h 44"/>
                  <a:gd name="T16" fmla="*/ 13 w 28"/>
                  <a:gd name="T17" fmla="*/ 22 h 44"/>
                  <a:gd name="T18" fmla="*/ 16 w 28"/>
                  <a:gd name="T19" fmla="*/ 19 h 44"/>
                  <a:gd name="T20" fmla="*/ 17 w 28"/>
                  <a:gd name="T21" fmla="*/ 17 h 44"/>
                  <a:gd name="T22" fmla="*/ 20 w 28"/>
                  <a:gd name="T23" fmla="*/ 14 h 44"/>
                  <a:gd name="T24" fmla="*/ 21 w 28"/>
                  <a:gd name="T25" fmla="*/ 11 h 44"/>
                  <a:gd name="T26" fmla="*/ 23 w 28"/>
                  <a:gd name="T27" fmla="*/ 8 h 44"/>
                  <a:gd name="T28" fmla="*/ 26 w 28"/>
                  <a:gd name="T29" fmla="*/ 6 h 44"/>
                  <a:gd name="T30" fmla="*/ 27 w 28"/>
                  <a:gd name="T31" fmla="*/ 3 h 44"/>
                  <a:gd name="T32" fmla="*/ 28 w 28"/>
                  <a:gd name="T33" fmla="*/ 0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28" h="44">
                    <a:moveTo>
                      <a:pt x="0" y="44"/>
                    </a:moveTo>
                    <a:lnTo>
                      <a:pt x="1" y="41"/>
                    </a:lnTo>
                    <a:lnTo>
                      <a:pt x="2" y="39"/>
                    </a:lnTo>
                    <a:lnTo>
                      <a:pt x="5" y="36"/>
                    </a:lnTo>
                    <a:lnTo>
                      <a:pt x="6" y="33"/>
                    </a:lnTo>
                    <a:lnTo>
                      <a:pt x="8" y="30"/>
                    </a:lnTo>
                    <a:lnTo>
                      <a:pt x="11" y="28"/>
                    </a:lnTo>
                    <a:lnTo>
                      <a:pt x="12" y="25"/>
                    </a:lnTo>
                    <a:lnTo>
                      <a:pt x="13" y="22"/>
                    </a:lnTo>
                    <a:lnTo>
                      <a:pt x="16" y="19"/>
                    </a:lnTo>
                    <a:lnTo>
                      <a:pt x="17" y="17"/>
                    </a:lnTo>
                    <a:lnTo>
                      <a:pt x="20" y="14"/>
                    </a:lnTo>
                    <a:lnTo>
                      <a:pt x="21" y="11"/>
                    </a:lnTo>
                    <a:lnTo>
                      <a:pt x="23" y="8"/>
                    </a:lnTo>
                    <a:lnTo>
                      <a:pt x="26" y="6"/>
                    </a:lnTo>
                    <a:lnTo>
                      <a:pt x="27" y="3"/>
                    </a:lnTo>
                    <a:lnTo>
                      <a:pt x="28" y="0"/>
                    </a:lnTo>
                  </a:path>
                </a:pathLst>
              </a:cu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6" name="Line 435"/>
              <p:cNvSpPr>
                <a:spLocks noChangeShapeType="1"/>
              </p:cNvSpPr>
              <p:nvPr/>
            </p:nvSpPr>
            <p:spPr bwMode="auto">
              <a:xfrm flipH="1" flipV="1">
                <a:off x="3967163" y="2001838"/>
                <a:ext cx="96838" cy="61913"/>
              </a:xfrm>
              <a:prstGeom prst="line">
                <a:avLst/>
              </a:pr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7" name="Freeform 436"/>
              <p:cNvSpPr>
                <a:spLocks/>
              </p:cNvSpPr>
              <p:nvPr/>
            </p:nvSpPr>
            <p:spPr bwMode="auto">
              <a:xfrm>
                <a:off x="3946525" y="2173288"/>
                <a:ext cx="55563" cy="107950"/>
              </a:xfrm>
              <a:custGeom>
                <a:avLst/>
                <a:gdLst>
                  <a:gd name="T0" fmla="*/ 35 w 35"/>
                  <a:gd name="T1" fmla="*/ 0 h 68"/>
                  <a:gd name="T2" fmla="*/ 34 w 35"/>
                  <a:gd name="T3" fmla="*/ 1 h 68"/>
                  <a:gd name="T4" fmla="*/ 34 w 35"/>
                  <a:gd name="T5" fmla="*/ 4 h 68"/>
                  <a:gd name="T6" fmla="*/ 32 w 35"/>
                  <a:gd name="T7" fmla="*/ 6 h 68"/>
                  <a:gd name="T8" fmla="*/ 31 w 35"/>
                  <a:gd name="T9" fmla="*/ 8 h 68"/>
                  <a:gd name="T10" fmla="*/ 30 w 35"/>
                  <a:gd name="T11" fmla="*/ 11 h 68"/>
                  <a:gd name="T12" fmla="*/ 28 w 35"/>
                  <a:gd name="T13" fmla="*/ 12 h 68"/>
                  <a:gd name="T14" fmla="*/ 27 w 35"/>
                  <a:gd name="T15" fmla="*/ 15 h 68"/>
                  <a:gd name="T16" fmla="*/ 26 w 35"/>
                  <a:gd name="T17" fmla="*/ 17 h 68"/>
                  <a:gd name="T18" fmla="*/ 24 w 35"/>
                  <a:gd name="T19" fmla="*/ 19 h 68"/>
                  <a:gd name="T20" fmla="*/ 23 w 35"/>
                  <a:gd name="T21" fmla="*/ 22 h 68"/>
                  <a:gd name="T22" fmla="*/ 23 w 35"/>
                  <a:gd name="T23" fmla="*/ 23 h 68"/>
                  <a:gd name="T24" fmla="*/ 22 w 35"/>
                  <a:gd name="T25" fmla="*/ 26 h 68"/>
                  <a:gd name="T26" fmla="*/ 20 w 35"/>
                  <a:gd name="T27" fmla="*/ 28 h 68"/>
                  <a:gd name="T28" fmla="*/ 19 w 35"/>
                  <a:gd name="T29" fmla="*/ 30 h 68"/>
                  <a:gd name="T30" fmla="*/ 17 w 35"/>
                  <a:gd name="T31" fmla="*/ 33 h 68"/>
                  <a:gd name="T32" fmla="*/ 16 w 35"/>
                  <a:gd name="T33" fmla="*/ 34 h 68"/>
                  <a:gd name="T34" fmla="*/ 15 w 35"/>
                  <a:gd name="T35" fmla="*/ 37 h 68"/>
                  <a:gd name="T36" fmla="*/ 15 w 35"/>
                  <a:gd name="T37" fmla="*/ 39 h 68"/>
                  <a:gd name="T38" fmla="*/ 13 w 35"/>
                  <a:gd name="T39" fmla="*/ 41 h 68"/>
                  <a:gd name="T40" fmla="*/ 12 w 35"/>
                  <a:gd name="T41" fmla="*/ 44 h 68"/>
                  <a:gd name="T42" fmla="*/ 11 w 35"/>
                  <a:gd name="T43" fmla="*/ 45 h 68"/>
                  <a:gd name="T44" fmla="*/ 9 w 35"/>
                  <a:gd name="T45" fmla="*/ 48 h 68"/>
                  <a:gd name="T46" fmla="*/ 8 w 35"/>
                  <a:gd name="T47" fmla="*/ 50 h 68"/>
                  <a:gd name="T48" fmla="*/ 8 w 35"/>
                  <a:gd name="T49" fmla="*/ 52 h 68"/>
                  <a:gd name="T50" fmla="*/ 6 w 35"/>
                  <a:gd name="T51" fmla="*/ 55 h 68"/>
                  <a:gd name="T52" fmla="*/ 5 w 35"/>
                  <a:gd name="T53" fmla="*/ 56 h 68"/>
                  <a:gd name="T54" fmla="*/ 4 w 35"/>
                  <a:gd name="T55" fmla="*/ 59 h 68"/>
                  <a:gd name="T56" fmla="*/ 2 w 35"/>
                  <a:gd name="T57" fmla="*/ 61 h 68"/>
                  <a:gd name="T58" fmla="*/ 2 w 35"/>
                  <a:gd name="T59" fmla="*/ 63 h 68"/>
                  <a:gd name="T60" fmla="*/ 1 w 35"/>
                  <a:gd name="T61" fmla="*/ 66 h 68"/>
                  <a:gd name="T62" fmla="*/ 0 w 35"/>
                  <a:gd name="T63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35" h="68">
                    <a:moveTo>
                      <a:pt x="35" y="0"/>
                    </a:moveTo>
                    <a:lnTo>
                      <a:pt x="34" y="1"/>
                    </a:lnTo>
                    <a:lnTo>
                      <a:pt x="34" y="4"/>
                    </a:lnTo>
                    <a:lnTo>
                      <a:pt x="32" y="6"/>
                    </a:lnTo>
                    <a:lnTo>
                      <a:pt x="31" y="8"/>
                    </a:lnTo>
                    <a:lnTo>
                      <a:pt x="30" y="11"/>
                    </a:lnTo>
                    <a:lnTo>
                      <a:pt x="28" y="12"/>
                    </a:lnTo>
                    <a:lnTo>
                      <a:pt x="27" y="15"/>
                    </a:lnTo>
                    <a:lnTo>
                      <a:pt x="26" y="17"/>
                    </a:lnTo>
                    <a:lnTo>
                      <a:pt x="24" y="19"/>
                    </a:lnTo>
                    <a:lnTo>
                      <a:pt x="23" y="22"/>
                    </a:lnTo>
                    <a:lnTo>
                      <a:pt x="23" y="23"/>
                    </a:lnTo>
                    <a:lnTo>
                      <a:pt x="22" y="26"/>
                    </a:lnTo>
                    <a:lnTo>
                      <a:pt x="20" y="28"/>
                    </a:lnTo>
                    <a:lnTo>
                      <a:pt x="19" y="30"/>
                    </a:lnTo>
                    <a:lnTo>
                      <a:pt x="17" y="33"/>
                    </a:lnTo>
                    <a:lnTo>
                      <a:pt x="16" y="34"/>
                    </a:lnTo>
                    <a:lnTo>
                      <a:pt x="15" y="37"/>
                    </a:lnTo>
                    <a:lnTo>
                      <a:pt x="15" y="39"/>
                    </a:lnTo>
                    <a:lnTo>
                      <a:pt x="13" y="41"/>
                    </a:lnTo>
                    <a:lnTo>
                      <a:pt x="12" y="44"/>
                    </a:lnTo>
                    <a:lnTo>
                      <a:pt x="11" y="45"/>
                    </a:lnTo>
                    <a:lnTo>
                      <a:pt x="9" y="48"/>
                    </a:lnTo>
                    <a:lnTo>
                      <a:pt x="8" y="50"/>
                    </a:lnTo>
                    <a:lnTo>
                      <a:pt x="8" y="52"/>
                    </a:lnTo>
                    <a:lnTo>
                      <a:pt x="6" y="55"/>
                    </a:lnTo>
                    <a:lnTo>
                      <a:pt x="5" y="56"/>
                    </a:lnTo>
                    <a:lnTo>
                      <a:pt x="4" y="59"/>
                    </a:lnTo>
                    <a:lnTo>
                      <a:pt x="2" y="61"/>
                    </a:lnTo>
                    <a:lnTo>
                      <a:pt x="2" y="63"/>
                    </a:lnTo>
                    <a:lnTo>
                      <a:pt x="1" y="66"/>
                    </a:lnTo>
                    <a:lnTo>
                      <a:pt x="0" y="68"/>
                    </a:lnTo>
                  </a:path>
                </a:pathLst>
              </a:cu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8" name="Freeform 437"/>
              <p:cNvSpPr>
                <a:spLocks/>
              </p:cNvSpPr>
              <p:nvPr/>
            </p:nvSpPr>
            <p:spPr bwMode="auto">
              <a:xfrm>
                <a:off x="4002088" y="2068513"/>
                <a:ext cx="63500" cy="104775"/>
              </a:xfrm>
              <a:custGeom>
                <a:avLst/>
                <a:gdLst>
                  <a:gd name="T0" fmla="*/ 0 w 40"/>
                  <a:gd name="T1" fmla="*/ 66 h 66"/>
                  <a:gd name="T2" fmla="*/ 3 w 40"/>
                  <a:gd name="T3" fmla="*/ 61 h 66"/>
                  <a:gd name="T4" fmla="*/ 4 w 40"/>
                  <a:gd name="T5" fmla="*/ 59 h 66"/>
                  <a:gd name="T6" fmla="*/ 7 w 40"/>
                  <a:gd name="T7" fmla="*/ 55 h 66"/>
                  <a:gd name="T8" fmla="*/ 8 w 40"/>
                  <a:gd name="T9" fmla="*/ 52 h 66"/>
                  <a:gd name="T10" fmla="*/ 11 w 40"/>
                  <a:gd name="T11" fmla="*/ 48 h 66"/>
                  <a:gd name="T12" fmla="*/ 13 w 40"/>
                  <a:gd name="T13" fmla="*/ 44 h 66"/>
                  <a:gd name="T14" fmla="*/ 15 w 40"/>
                  <a:gd name="T15" fmla="*/ 41 h 66"/>
                  <a:gd name="T16" fmla="*/ 17 w 40"/>
                  <a:gd name="T17" fmla="*/ 37 h 66"/>
                  <a:gd name="T18" fmla="*/ 19 w 40"/>
                  <a:gd name="T19" fmla="*/ 34 h 66"/>
                  <a:gd name="T20" fmla="*/ 21 w 40"/>
                  <a:gd name="T21" fmla="*/ 30 h 66"/>
                  <a:gd name="T22" fmla="*/ 24 w 40"/>
                  <a:gd name="T23" fmla="*/ 27 h 66"/>
                  <a:gd name="T24" fmla="*/ 25 w 40"/>
                  <a:gd name="T25" fmla="*/ 23 h 66"/>
                  <a:gd name="T26" fmla="*/ 28 w 40"/>
                  <a:gd name="T27" fmla="*/ 20 h 66"/>
                  <a:gd name="T28" fmla="*/ 29 w 40"/>
                  <a:gd name="T29" fmla="*/ 16 h 66"/>
                  <a:gd name="T30" fmla="*/ 32 w 40"/>
                  <a:gd name="T31" fmla="*/ 13 h 66"/>
                  <a:gd name="T32" fmla="*/ 33 w 40"/>
                  <a:gd name="T33" fmla="*/ 9 h 66"/>
                  <a:gd name="T34" fmla="*/ 36 w 40"/>
                  <a:gd name="T35" fmla="*/ 7 h 66"/>
                  <a:gd name="T36" fmla="*/ 39 w 40"/>
                  <a:gd name="T37" fmla="*/ 2 h 66"/>
                  <a:gd name="T38" fmla="*/ 40 w 40"/>
                  <a:gd name="T39" fmla="*/ 0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</a:cxnLst>
                <a:rect l="0" t="0" r="r" b="b"/>
                <a:pathLst>
                  <a:path w="40" h="66">
                    <a:moveTo>
                      <a:pt x="0" y="66"/>
                    </a:moveTo>
                    <a:lnTo>
                      <a:pt x="3" y="61"/>
                    </a:lnTo>
                    <a:lnTo>
                      <a:pt x="4" y="59"/>
                    </a:lnTo>
                    <a:lnTo>
                      <a:pt x="7" y="55"/>
                    </a:lnTo>
                    <a:lnTo>
                      <a:pt x="8" y="52"/>
                    </a:lnTo>
                    <a:lnTo>
                      <a:pt x="11" y="48"/>
                    </a:lnTo>
                    <a:lnTo>
                      <a:pt x="13" y="44"/>
                    </a:lnTo>
                    <a:lnTo>
                      <a:pt x="15" y="41"/>
                    </a:lnTo>
                    <a:lnTo>
                      <a:pt x="17" y="37"/>
                    </a:lnTo>
                    <a:lnTo>
                      <a:pt x="19" y="34"/>
                    </a:lnTo>
                    <a:lnTo>
                      <a:pt x="21" y="30"/>
                    </a:lnTo>
                    <a:lnTo>
                      <a:pt x="24" y="27"/>
                    </a:lnTo>
                    <a:lnTo>
                      <a:pt x="25" y="23"/>
                    </a:lnTo>
                    <a:lnTo>
                      <a:pt x="28" y="20"/>
                    </a:lnTo>
                    <a:lnTo>
                      <a:pt x="29" y="16"/>
                    </a:lnTo>
                    <a:lnTo>
                      <a:pt x="32" y="13"/>
                    </a:lnTo>
                    <a:lnTo>
                      <a:pt x="33" y="9"/>
                    </a:lnTo>
                    <a:lnTo>
                      <a:pt x="36" y="7"/>
                    </a:lnTo>
                    <a:lnTo>
                      <a:pt x="39" y="2"/>
                    </a:lnTo>
                    <a:lnTo>
                      <a:pt x="40" y="0"/>
                    </a:lnTo>
                  </a:path>
                </a:pathLst>
              </a:cu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39" name="Line 439"/>
              <p:cNvSpPr>
                <a:spLocks noChangeShapeType="1"/>
              </p:cNvSpPr>
              <p:nvPr/>
            </p:nvSpPr>
            <p:spPr bwMode="auto">
              <a:xfrm flipH="1" flipV="1">
                <a:off x="4006850" y="2174875"/>
                <a:ext cx="98425" cy="57150"/>
              </a:xfrm>
              <a:prstGeom prst="line">
                <a:avLst/>
              </a:pr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0" name="Freeform 440"/>
              <p:cNvSpPr>
                <a:spLocks/>
              </p:cNvSpPr>
              <p:nvPr/>
            </p:nvSpPr>
            <p:spPr bwMode="auto">
              <a:xfrm>
                <a:off x="3990975" y="2354263"/>
                <a:ext cx="55563" cy="122238"/>
              </a:xfrm>
              <a:custGeom>
                <a:avLst/>
                <a:gdLst>
                  <a:gd name="T0" fmla="*/ 35 w 35"/>
                  <a:gd name="T1" fmla="*/ 0 h 77"/>
                  <a:gd name="T2" fmla="*/ 35 w 35"/>
                  <a:gd name="T3" fmla="*/ 1 h 77"/>
                  <a:gd name="T4" fmla="*/ 33 w 35"/>
                  <a:gd name="T5" fmla="*/ 2 h 77"/>
                  <a:gd name="T6" fmla="*/ 32 w 35"/>
                  <a:gd name="T7" fmla="*/ 4 h 77"/>
                  <a:gd name="T8" fmla="*/ 32 w 35"/>
                  <a:gd name="T9" fmla="*/ 7 h 77"/>
                  <a:gd name="T10" fmla="*/ 31 w 35"/>
                  <a:gd name="T11" fmla="*/ 8 h 77"/>
                  <a:gd name="T12" fmla="*/ 31 w 35"/>
                  <a:gd name="T13" fmla="*/ 9 h 77"/>
                  <a:gd name="T14" fmla="*/ 29 w 35"/>
                  <a:gd name="T15" fmla="*/ 11 h 77"/>
                  <a:gd name="T16" fmla="*/ 28 w 35"/>
                  <a:gd name="T17" fmla="*/ 13 h 77"/>
                  <a:gd name="T18" fmla="*/ 28 w 35"/>
                  <a:gd name="T19" fmla="*/ 15 h 77"/>
                  <a:gd name="T20" fmla="*/ 26 w 35"/>
                  <a:gd name="T21" fmla="*/ 16 h 77"/>
                  <a:gd name="T22" fmla="*/ 26 w 35"/>
                  <a:gd name="T23" fmla="*/ 17 h 77"/>
                  <a:gd name="T24" fmla="*/ 25 w 35"/>
                  <a:gd name="T25" fmla="*/ 20 h 77"/>
                  <a:gd name="T26" fmla="*/ 25 w 35"/>
                  <a:gd name="T27" fmla="*/ 22 h 77"/>
                  <a:gd name="T28" fmla="*/ 24 w 35"/>
                  <a:gd name="T29" fmla="*/ 23 h 77"/>
                  <a:gd name="T30" fmla="*/ 22 w 35"/>
                  <a:gd name="T31" fmla="*/ 24 h 77"/>
                  <a:gd name="T32" fmla="*/ 22 w 35"/>
                  <a:gd name="T33" fmla="*/ 27 h 77"/>
                  <a:gd name="T34" fmla="*/ 21 w 35"/>
                  <a:gd name="T35" fmla="*/ 28 h 77"/>
                  <a:gd name="T36" fmla="*/ 21 w 35"/>
                  <a:gd name="T37" fmla="*/ 30 h 77"/>
                  <a:gd name="T38" fmla="*/ 20 w 35"/>
                  <a:gd name="T39" fmla="*/ 31 h 77"/>
                  <a:gd name="T40" fmla="*/ 18 w 35"/>
                  <a:gd name="T41" fmla="*/ 34 h 77"/>
                  <a:gd name="T42" fmla="*/ 18 w 35"/>
                  <a:gd name="T43" fmla="*/ 35 h 77"/>
                  <a:gd name="T44" fmla="*/ 17 w 35"/>
                  <a:gd name="T45" fmla="*/ 37 h 77"/>
                  <a:gd name="T46" fmla="*/ 17 w 35"/>
                  <a:gd name="T47" fmla="*/ 38 h 77"/>
                  <a:gd name="T48" fmla="*/ 15 w 35"/>
                  <a:gd name="T49" fmla="*/ 41 h 77"/>
                  <a:gd name="T50" fmla="*/ 15 w 35"/>
                  <a:gd name="T51" fmla="*/ 42 h 77"/>
                  <a:gd name="T52" fmla="*/ 14 w 35"/>
                  <a:gd name="T53" fmla="*/ 44 h 77"/>
                  <a:gd name="T54" fmla="*/ 14 w 35"/>
                  <a:gd name="T55" fmla="*/ 46 h 77"/>
                  <a:gd name="T56" fmla="*/ 13 w 35"/>
                  <a:gd name="T57" fmla="*/ 48 h 77"/>
                  <a:gd name="T58" fmla="*/ 11 w 35"/>
                  <a:gd name="T59" fmla="*/ 49 h 77"/>
                  <a:gd name="T60" fmla="*/ 11 w 35"/>
                  <a:gd name="T61" fmla="*/ 50 h 77"/>
                  <a:gd name="T62" fmla="*/ 10 w 35"/>
                  <a:gd name="T63" fmla="*/ 53 h 77"/>
                  <a:gd name="T64" fmla="*/ 10 w 35"/>
                  <a:gd name="T65" fmla="*/ 55 h 77"/>
                  <a:gd name="T66" fmla="*/ 9 w 35"/>
                  <a:gd name="T67" fmla="*/ 56 h 77"/>
                  <a:gd name="T68" fmla="*/ 9 w 35"/>
                  <a:gd name="T69" fmla="*/ 57 h 77"/>
                  <a:gd name="T70" fmla="*/ 7 w 35"/>
                  <a:gd name="T71" fmla="*/ 60 h 77"/>
                  <a:gd name="T72" fmla="*/ 7 w 35"/>
                  <a:gd name="T73" fmla="*/ 61 h 77"/>
                  <a:gd name="T74" fmla="*/ 6 w 35"/>
                  <a:gd name="T75" fmla="*/ 63 h 77"/>
                  <a:gd name="T76" fmla="*/ 4 w 35"/>
                  <a:gd name="T77" fmla="*/ 64 h 77"/>
                  <a:gd name="T78" fmla="*/ 4 w 35"/>
                  <a:gd name="T79" fmla="*/ 67 h 77"/>
                  <a:gd name="T80" fmla="*/ 3 w 35"/>
                  <a:gd name="T81" fmla="*/ 68 h 77"/>
                  <a:gd name="T82" fmla="*/ 3 w 35"/>
                  <a:gd name="T83" fmla="*/ 70 h 77"/>
                  <a:gd name="T84" fmla="*/ 2 w 35"/>
                  <a:gd name="T85" fmla="*/ 72 h 77"/>
                  <a:gd name="T86" fmla="*/ 2 w 35"/>
                  <a:gd name="T87" fmla="*/ 74 h 77"/>
                  <a:gd name="T88" fmla="*/ 0 w 35"/>
                  <a:gd name="T89" fmla="*/ 75 h 77"/>
                  <a:gd name="T90" fmla="*/ 0 w 35"/>
                  <a:gd name="T91" fmla="*/ 77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35" h="77">
                    <a:moveTo>
                      <a:pt x="35" y="0"/>
                    </a:moveTo>
                    <a:lnTo>
                      <a:pt x="35" y="1"/>
                    </a:lnTo>
                    <a:lnTo>
                      <a:pt x="33" y="2"/>
                    </a:lnTo>
                    <a:lnTo>
                      <a:pt x="32" y="4"/>
                    </a:lnTo>
                    <a:lnTo>
                      <a:pt x="32" y="7"/>
                    </a:lnTo>
                    <a:lnTo>
                      <a:pt x="31" y="8"/>
                    </a:lnTo>
                    <a:lnTo>
                      <a:pt x="31" y="9"/>
                    </a:lnTo>
                    <a:lnTo>
                      <a:pt x="29" y="11"/>
                    </a:lnTo>
                    <a:lnTo>
                      <a:pt x="28" y="13"/>
                    </a:lnTo>
                    <a:lnTo>
                      <a:pt x="28" y="15"/>
                    </a:lnTo>
                    <a:lnTo>
                      <a:pt x="26" y="16"/>
                    </a:lnTo>
                    <a:lnTo>
                      <a:pt x="26" y="17"/>
                    </a:lnTo>
                    <a:lnTo>
                      <a:pt x="25" y="20"/>
                    </a:lnTo>
                    <a:lnTo>
                      <a:pt x="25" y="22"/>
                    </a:lnTo>
                    <a:lnTo>
                      <a:pt x="24" y="23"/>
                    </a:lnTo>
                    <a:lnTo>
                      <a:pt x="22" y="24"/>
                    </a:lnTo>
                    <a:lnTo>
                      <a:pt x="22" y="27"/>
                    </a:lnTo>
                    <a:lnTo>
                      <a:pt x="21" y="28"/>
                    </a:lnTo>
                    <a:lnTo>
                      <a:pt x="21" y="30"/>
                    </a:lnTo>
                    <a:lnTo>
                      <a:pt x="20" y="31"/>
                    </a:lnTo>
                    <a:lnTo>
                      <a:pt x="18" y="34"/>
                    </a:lnTo>
                    <a:lnTo>
                      <a:pt x="18" y="35"/>
                    </a:lnTo>
                    <a:lnTo>
                      <a:pt x="17" y="37"/>
                    </a:lnTo>
                    <a:lnTo>
                      <a:pt x="17" y="38"/>
                    </a:lnTo>
                    <a:lnTo>
                      <a:pt x="15" y="41"/>
                    </a:lnTo>
                    <a:lnTo>
                      <a:pt x="15" y="42"/>
                    </a:lnTo>
                    <a:lnTo>
                      <a:pt x="14" y="44"/>
                    </a:lnTo>
                    <a:lnTo>
                      <a:pt x="14" y="46"/>
                    </a:lnTo>
                    <a:lnTo>
                      <a:pt x="13" y="48"/>
                    </a:lnTo>
                    <a:lnTo>
                      <a:pt x="11" y="49"/>
                    </a:lnTo>
                    <a:lnTo>
                      <a:pt x="11" y="50"/>
                    </a:lnTo>
                    <a:lnTo>
                      <a:pt x="10" y="53"/>
                    </a:lnTo>
                    <a:lnTo>
                      <a:pt x="10" y="55"/>
                    </a:lnTo>
                    <a:lnTo>
                      <a:pt x="9" y="56"/>
                    </a:lnTo>
                    <a:lnTo>
                      <a:pt x="9" y="57"/>
                    </a:lnTo>
                    <a:lnTo>
                      <a:pt x="7" y="60"/>
                    </a:lnTo>
                    <a:lnTo>
                      <a:pt x="7" y="61"/>
                    </a:lnTo>
                    <a:lnTo>
                      <a:pt x="6" y="63"/>
                    </a:lnTo>
                    <a:lnTo>
                      <a:pt x="4" y="64"/>
                    </a:lnTo>
                    <a:lnTo>
                      <a:pt x="4" y="67"/>
                    </a:lnTo>
                    <a:lnTo>
                      <a:pt x="3" y="68"/>
                    </a:lnTo>
                    <a:lnTo>
                      <a:pt x="3" y="70"/>
                    </a:lnTo>
                    <a:lnTo>
                      <a:pt x="2" y="72"/>
                    </a:lnTo>
                    <a:lnTo>
                      <a:pt x="2" y="74"/>
                    </a:lnTo>
                    <a:lnTo>
                      <a:pt x="0" y="75"/>
                    </a:lnTo>
                    <a:lnTo>
                      <a:pt x="0" y="77"/>
                    </a:lnTo>
                  </a:path>
                </a:pathLst>
              </a:cu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1" name="Freeform 441"/>
              <p:cNvSpPr>
                <a:spLocks/>
              </p:cNvSpPr>
              <p:nvPr/>
            </p:nvSpPr>
            <p:spPr bwMode="auto">
              <a:xfrm>
                <a:off x="4046538" y="2233613"/>
                <a:ext cx="63500" cy="120650"/>
              </a:xfrm>
              <a:custGeom>
                <a:avLst/>
                <a:gdLst>
                  <a:gd name="T0" fmla="*/ 0 w 40"/>
                  <a:gd name="T1" fmla="*/ 76 h 76"/>
                  <a:gd name="T2" fmla="*/ 2 w 40"/>
                  <a:gd name="T3" fmla="*/ 72 h 76"/>
                  <a:gd name="T4" fmla="*/ 4 w 40"/>
                  <a:gd name="T5" fmla="*/ 67 h 76"/>
                  <a:gd name="T6" fmla="*/ 5 w 40"/>
                  <a:gd name="T7" fmla="*/ 63 h 76"/>
                  <a:gd name="T8" fmla="*/ 8 w 40"/>
                  <a:gd name="T9" fmla="*/ 61 h 76"/>
                  <a:gd name="T10" fmla="*/ 9 w 40"/>
                  <a:gd name="T11" fmla="*/ 56 h 76"/>
                  <a:gd name="T12" fmla="*/ 12 w 40"/>
                  <a:gd name="T13" fmla="*/ 52 h 76"/>
                  <a:gd name="T14" fmla="*/ 13 w 40"/>
                  <a:gd name="T15" fmla="*/ 48 h 76"/>
                  <a:gd name="T16" fmla="*/ 15 w 40"/>
                  <a:gd name="T17" fmla="*/ 44 h 76"/>
                  <a:gd name="T18" fmla="*/ 18 w 40"/>
                  <a:gd name="T19" fmla="*/ 41 h 76"/>
                  <a:gd name="T20" fmla="*/ 19 w 40"/>
                  <a:gd name="T21" fmla="*/ 37 h 76"/>
                  <a:gd name="T22" fmla="*/ 22 w 40"/>
                  <a:gd name="T23" fmla="*/ 33 h 76"/>
                  <a:gd name="T24" fmla="*/ 23 w 40"/>
                  <a:gd name="T25" fmla="*/ 29 h 76"/>
                  <a:gd name="T26" fmla="*/ 26 w 40"/>
                  <a:gd name="T27" fmla="*/ 26 h 76"/>
                  <a:gd name="T28" fmla="*/ 27 w 40"/>
                  <a:gd name="T29" fmla="*/ 22 h 76"/>
                  <a:gd name="T30" fmla="*/ 30 w 40"/>
                  <a:gd name="T31" fmla="*/ 18 h 76"/>
                  <a:gd name="T32" fmla="*/ 31 w 40"/>
                  <a:gd name="T33" fmla="*/ 14 h 76"/>
                  <a:gd name="T34" fmla="*/ 34 w 40"/>
                  <a:gd name="T35" fmla="*/ 11 h 76"/>
                  <a:gd name="T36" fmla="*/ 35 w 40"/>
                  <a:gd name="T37" fmla="*/ 7 h 76"/>
                  <a:gd name="T38" fmla="*/ 38 w 40"/>
                  <a:gd name="T39" fmla="*/ 3 h 76"/>
                  <a:gd name="T40" fmla="*/ 40 w 40"/>
                  <a:gd name="T41" fmla="*/ 0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40" h="76">
                    <a:moveTo>
                      <a:pt x="0" y="76"/>
                    </a:moveTo>
                    <a:lnTo>
                      <a:pt x="2" y="72"/>
                    </a:lnTo>
                    <a:lnTo>
                      <a:pt x="4" y="67"/>
                    </a:lnTo>
                    <a:lnTo>
                      <a:pt x="5" y="63"/>
                    </a:lnTo>
                    <a:lnTo>
                      <a:pt x="8" y="61"/>
                    </a:lnTo>
                    <a:lnTo>
                      <a:pt x="9" y="56"/>
                    </a:lnTo>
                    <a:lnTo>
                      <a:pt x="12" y="52"/>
                    </a:lnTo>
                    <a:lnTo>
                      <a:pt x="13" y="48"/>
                    </a:lnTo>
                    <a:lnTo>
                      <a:pt x="15" y="44"/>
                    </a:lnTo>
                    <a:lnTo>
                      <a:pt x="18" y="41"/>
                    </a:lnTo>
                    <a:lnTo>
                      <a:pt x="19" y="37"/>
                    </a:lnTo>
                    <a:lnTo>
                      <a:pt x="22" y="33"/>
                    </a:lnTo>
                    <a:lnTo>
                      <a:pt x="23" y="29"/>
                    </a:lnTo>
                    <a:lnTo>
                      <a:pt x="26" y="26"/>
                    </a:lnTo>
                    <a:lnTo>
                      <a:pt x="27" y="22"/>
                    </a:lnTo>
                    <a:lnTo>
                      <a:pt x="30" y="18"/>
                    </a:lnTo>
                    <a:lnTo>
                      <a:pt x="31" y="14"/>
                    </a:lnTo>
                    <a:lnTo>
                      <a:pt x="34" y="11"/>
                    </a:lnTo>
                    <a:lnTo>
                      <a:pt x="35" y="7"/>
                    </a:lnTo>
                    <a:lnTo>
                      <a:pt x="38" y="3"/>
                    </a:lnTo>
                    <a:lnTo>
                      <a:pt x="40" y="0"/>
                    </a:lnTo>
                  </a:path>
                </a:pathLst>
              </a:cu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2" name="Line 443"/>
              <p:cNvSpPr>
                <a:spLocks noChangeShapeType="1"/>
              </p:cNvSpPr>
              <p:nvPr/>
            </p:nvSpPr>
            <p:spPr bwMode="auto">
              <a:xfrm flipH="1" flipV="1">
                <a:off x="4049713" y="2355850"/>
                <a:ext cx="1425575" cy="695325"/>
              </a:xfrm>
              <a:prstGeom prst="line">
                <a:avLst/>
              </a:pr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3" name="Freeform 444"/>
              <p:cNvSpPr>
                <a:spLocks/>
              </p:cNvSpPr>
              <p:nvPr/>
            </p:nvSpPr>
            <p:spPr bwMode="auto">
              <a:xfrm>
                <a:off x="5418138" y="3421063"/>
                <a:ext cx="150813" cy="339725"/>
              </a:xfrm>
              <a:custGeom>
                <a:avLst/>
                <a:gdLst>
                  <a:gd name="T0" fmla="*/ 0 w 95"/>
                  <a:gd name="T1" fmla="*/ 0 h 214"/>
                  <a:gd name="T2" fmla="*/ 1 w 95"/>
                  <a:gd name="T3" fmla="*/ 5 h 214"/>
                  <a:gd name="T4" fmla="*/ 1 w 95"/>
                  <a:gd name="T5" fmla="*/ 9 h 214"/>
                  <a:gd name="T6" fmla="*/ 3 w 95"/>
                  <a:gd name="T7" fmla="*/ 15 h 214"/>
                  <a:gd name="T8" fmla="*/ 4 w 95"/>
                  <a:gd name="T9" fmla="*/ 19 h 214"/>
                  <a:gd name="T10" fmla="*/ 4 w 95"/>
                  <a:gd name="T11" fmla="*/ 24 h 214"/>
                  <a:gd name="T12" fmla="*/ 5 w 95"/>
                  <a:gd name="T13" fmla="*/ 28 h 214"/>
                  <a:gd name="T14" fmla="*/ 7 w 95"/>
                  <a:gd name="T15" fmla="*/ 34 h 214"/>
                  <a:gd name="T16" fmla="*/ 7 w 95"/>
                  <a:gd name="T17" fmla="*/ 38 h 214"/>
                  <a:gd name="T18" fmla="*/ 8 w 95"/>
                  <a:gd name="T19" fmla="*/ 44 h 214"/>
                  <a:gd name="T20" fmla="*/ 9 w 95"/>
                  <a:gd name="T21" fmla="*/ 48 h 214"/>
                  <a:gd name="T22" fmla="*/ 11 w 95"/>
                  <a:gd name="T23" fmla="*/ 53 h 214"/>
                  <a:gd name="T24" fmla="*/ 12 w 95"/>
                  <a:gd name="T25" fmla="*/ 57 h 214"/>
                  <a:gd name="T26" fmla="*/ 14 w 95"/>
                  <a:gd name="T27" fmla="*/ 63 h 214"/>
                  <a:gd name="T28" fmla="*/ 15 w 95"/>
                  <a:gd name="T29" fmla="*/ 67 h 214"/>
                  <a:gd name="T30" fmla="*/ 16 w 95"/>
                  <a:gd name="T31" fmla="*/ 72 h 214"/>
                  <a:gd name="T32" fmla="*/ 18 w 95"/>
                  <a:gd name="T33" fmla="*/ 76 h 214"/>
                  <a:gd name="T34" fmla="*/ 19 w 95"/>
                  <a:gd name="T35" fmla="*/ 82 h 214"/>
                  <a:gd name="T36" fmla="*/ 20 w 95"/>
                  <a:gd name="T37" fmla="*/ 86 h 214"/>
                  <a:gd name="T38" fmla="*/ 23 w 95"/>
                  <a:gd name="T39" fmla="*/ 90 h 214"/>
                  <a:gd name="T40" fmla="*/ 25 w 95"/>
                  <a:gd name="T41" fmla="*/ 96 h 214"/>
                  <a:gd name="T42" fmla="*/ 26 w 95"/>
                  <a:gd name="T43" fmla="*/ 100 h 214"/>
                  <a:gd name="T44" fmla="*/ 27 w 95"/>
                  <a:gd name="T45" fmla="*/ 104 h 214"/>
                  <a:gd name="T46" fmla="*/ 30 w 95"/>
                  <a:gd name="T47" fmla="*/ 109 h 214"/>
                  <a:gd name="T48" fmla="*/ 31 w 95"/>
                  <a:gd name="T49" fmla="*/ 114 h 214"/>
                  <a:gd name="T50" fmla="*/ 34 w 95"/>
                  <a:gd name="T51" fmla="*/ 118 h 214"/>
                  <a:gd name="T52" fmla="*/ 36 w 95"/>
                  <a:gd name="T53" fmla="*/ 123 h 214"/>
                  <a:gd name="T54" fmla="*/ 38 w 95"/>
                  <a:gd name="T55" fmla="*/ 127 h 214"/>
                  <a:gd name="T56" fmla="*/ 40 w 95"/>
                  <a:gd name="T57" fmla="*/ 131 h 214"/>
                  <a:gd name="T58" fmla="*/ 42 w 95"/>
                  <a:gd name="T59" fmla="*/ 136 h 214"/>
                  <a:gd name="T60" fmla="*/ 45 w 95"/>
                  <a:gd name="T61" fmla="*/ 141 h 214"/>
                  <a:gd name="T62" fmla="*/ 47 w 95"/>
                  <a:gd name="T63" fmla="*/ 145 h 214"/>
                  <a:gd name="T64" fmla="*/ 49 w 95"/>
                  <a:gd name="T65" fmla="*/ 149 h 214"/>
                  <a:gd name="T66" fmla="*/ 52 w 95"/>
                  <a:gd name="T67" fmla="*/ 153 h 214"/>
                  <a:gd name="T68" fmla="*/ 55 w 95"/>
                  <a:gd name="T69" fmla="*/ 158 h 214"/>
                  <a:gd name="T70" fmla="*/ 58 w 95"/>
                  <a:gd name="T71" fmla="*/ 162 h 214"/>
                  <a:gd name="T72" fmla="*/ 59 w 95"/>
                  <a:gd name="T73" fmla="*/ 166 h 214"/>
                  <a:gd name="T74" fmla="*/ 62 w 95"/>
                  <a:gd name="T75" fmla="*/ 170 h 214"/>
                  <a:gd name="T76" fmla="*/ 64 w 95"/>
                  <a:gd name="T77" fmla="*/ 175 h 214"/>
                  <a:gd name="T78" fmla="*/ 67 w 95"/>
                  <a:gd name="T79" fmla="*/ 180 h 214"/>
                  <a:gd name="T80" fmla="*/ 70 w 95"/>
                  <a:gd name="T81" fmla="*/ 182 h 214"/>
                  <a:gd name="T82" fmla="*/ 73 w 95"/>
                  <a:gd name="T83" fmla="*/ 186 h 214"/>
                  <a:gd name="T84" fmla="*/ 77 w 95"/>
                  <a:gd name="T85" fmla="*/ 191 h 214"/>
                  <a:gd name="T86" fmla="*/ 79 w 95"/>
                  <a:gd name="T87" fmla="*/ 195 h 214"/>
                  <a:gd name="T88" fmla="*/ 82 w 95"/>
                  <a:gd name="T89" fmla="*/ 199 h 214"/>
                  <a:gd name="T90" fmla="*/ 85 w 95"/>
                  <a:gd name="T91" fmla="*/ 203 h 214"/>
                  <a:gd name="T92" fmla="*/ 88 w 95"/>
                  <a:gd name="T93" fmla="*/ 207 h 214"/>
                  <a:gd name="T94" fmla="*/ 92 w 95"/>
                  <a:gd name="T95" fmla="*/ 211 h 214"/>
                  <a:gd name="T96" fmla="*/ 95 w 95"/>
                  <a:gd name="T97" fmla="*/ 214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</a:cxnLst>
                <a:rect l="0" t="0" r="r" b="b"/>
                <a:pathLst>
                  <a:path w="95" h="214">
                    <a:moveTo>
                      <a:pt x="0" y="0"/>
                    </a:moveTo>
                    <a:lnTo>
                      <a:pt x="1" y="5"/>
                    </a:lnTo>
                    <a:lnTo>
                      <a:pt x="1" y="9"/>
                    </a:lnTo>
                    <a:lnTo>
                      <a:pt x="3" y="15"/>
                    </a:lnTo>
                    <a:lnTo>
                      <a:pt x="4" y="19"/>
                    </a:lnTo>
                    <a:lnTo>
                      <a:pt x="4" y="24"/>
                    </a:lnTo>
                    <a:lnTo>
                      <a:pt x="5" y="28"/>
                    </a:lnTo>
                    <a:lnTo>
                      <a:pt x="7" y="34"/>
                    </a:lnTo>
                    <a:lnTo>
                      <a:pt x="7" y="38"/>
                    </a:lnTo>
                    <a:lnTo>
                      <a:pt x="8" y="44"/>
                    </a:lnTo>
                    <a:lnTo>
                      <a:pt x="9" y="48"/>
                    </a:lnTo>
                    <a:lnTo>
                      <a:pt x="11" y="53"/>
                    </a:lnTo>
                    <a:lnTo>
                      <a:pt x="12" y="57"/>
                    </a:lnTo>
                    <a:lnTo>
                      <a:pt x="14" y="63"/>
                    </a:lnTo>
                    <a:lnTo>
                      <a:pt x="15" y="67"/>
                    </a:lnTo>
                    <a:lnTo>
                      <a:pt x="16" y="72"/>
                    </a:lnTo>
                    <a:lnTo>
                      <a:pt x="18" y="76"/>
                    </a:lnTo>
                    <a:lnTo>
                      <a:pt x="19" y="82"/>
                    </a:lnTo>
                    <a:lnTo>
                      <a:pt x="20" y="86"/>
                    </a:lnTo>
                    <a:lnTo>
                      <a:pt x="23" y="90"/>
                    </a:lnTo>
                    <a:lnTo>
                      <a:pt x="25" y="96"/>
                    </a:lnTo>
                    <a:lnTo>
                      <a:pt x="26" y="100"/>
                    </a:lnTo>
                    <a:lnTo>
                      <a:pt x="27" y="104"/>
                    </a:lnTo>
                    <a:lnTo>
                      <a:pt x="30" y="109"/>
                    </a:lnTo>
                    <a:lnTo>
                      <a:pt x="31" y="114"/>
                    </a:lnTo>
                    <a:lnTo>
                      <a:pt x="34" y="118"/>
                    </a:lnTo>
                    <a:lnTo>
                      <a:pt x="36" y="123"/>
                    </a:lnTo>
                    <a:lnTo>
                      <a:pt x="38" y="127"/>
                    </a:lnTo>
                    <a:lnTo>
                      <a:pt x="40" y="131"/>
                    </a:lnTo>
                    <a:lnTo>
                      <a:pt x="42" y="136"/>
                    </a:lnTo>
                    <a:lnTo>
                      <a:pt x="45" y="141"/>
                    </a:lnTo>
                    <a:lnTo>
                      <a:pt x="47" y="145"/>
                    </a:lnTo>
                    <a:lnTo>
                      <a:pt x="49" y="149"/>
                    </a:lnTo>
                    <a:lnTo>
                      <a:pt x="52" y="153"/>
                    </a:lnTo>
                    <a:lnTo>
                      <a:pt x="55" y="158"/>
                    </a:lnTo>
                    <a:lnTo>
                      <a:pt x="58" y="162"/>
                    </a:lnTo>
                    <a:lnTo>
                      <a:pt x="59" y="166"/>
                    </a:lnTo>
                    <a:lnTo>
                      <a:pt x="62" y="170"/>
                    </a:lnTo>
                    <a:lnTo>
                      <a:pt x="64" y="175"/>
                    </a:lnTo>
                    <a:lnTo>
                      <a:pt x="67" y="180"/>
                    </a:lnTo>
                    <a:lnTo>
                      <a:pt x="70" y="182"/>
                    </a:lnTo>
                    <a:lnTo>
                      <a:pt x="73" y="186"/>
                    </a:lnTo>
                    <a:lnTo>
                      <a:pt x="77" y="191"/>
                    </a:lnTo>
                    <a:lnTo>
                      <a:pt x="79" y="195"/>
                    </a:lnTo>
                    <a:lnTo>
                      <a:pt x="82" y="199"/>
                    </a:lnTo>
                    <a:lnTo>
                      <a:pt x="85" y="203"/>
                    </a:lnTo>
                    <a:lnTo>
                      <a:pt x="88" y="207"/>
                    </a:lnTo>
                    <a:lnTo>
                      <a:pt x="92" y="211"/>
                    </a:lnTo>
                    <a:lnTo>
                      <a:pt x="95" y="214"/>
                    </a:lnTo>
                  </a:path>
                </a:pathLst>
              </a:cu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4" name="Freeform 445"/>
              <p:cNvSpPr>
                <a:spLocks/>
              </p:cNvSpPr>
              <p:nvPr/>
            </p:nvSpPr>
            <p:spPr bwMode="auto">
              <a:xfrm>
                <a:off x="5413375" y="3051175"/>
                <a:ext cx="68263" cy="369888"/>
              </a:xfrm>
              <a:custGeom>
                <a:avLst/>
                <a:gdLst>
                  <a:gd name="T0" fmla="*/ 3 w 43"/>
                  <a:gd name="T1" fmla="*/ 230 h 233"/>
                  <a:gd name="T2" fmla="*/ 3 w 43"/>
                  <a:gd name="T3" fmla="*/ 224 h 233"/>
                  <a:gd name="T4" fmla="*/ 1 w 43"/>
                  <a:gd name="T5" fmla="*/ 220 h 233"/>
                  <a:gd name="T6" fmla="*/ 1 w 43"/>
                  <a:gd name="T7" fmla="*/ 216 h 233"/>
                  <a:gd name="T8" fmla="*/ 1 w 43"/>
                  <a:gd name="T9" fmla="*/ 212 h 233"/>
                  <a:gd name="T10" fmla="*/ 1 w 43"/>
                  <a:gd name="T11" fmla="*/ 206 h 233"/>
                  <a:gd name="T12" fmla="*/ 1 w 43"/>
                  <a:gd name="T13" fmla="*/ 202 h 233"/>
                  <a:gd name="T14" fmla="*/ 0 w 43"/>
                  <a:gd name="T15" fmla="*/ 198 h 233"/>
                  <a:gd name="T16" fmla="*/ 0 w 43"/>
                  <a:gd name="T17" fmla="*/ 193 h 233"/>
                  <a:gd name="T18" fmla="*/ 0 w 43"/>
                  <a:gd name="T19" fmla="*/ 189 h 233"/>
                  <a:gd name="T20" fmla="*/ 0 w 43"/>
                  <a:gd name="T21" fmla="*/ 184 h 233"/>
                  <a:gd name="T22" fmla="*/ 0 w 43"/>
                  <a:gd name="T23" fmla="*/ 179 h 233"/>
                  <a:gd name="T24" fmla="*/ 0 w 43"/>
                  <a:gd name="T25" fmla="*/ 175 h 233"/>
                  <a:gd name="T26" fmla="*/ 0 w 43"/>
                  <a:gd name="T27" fmla="*/ 171 h 233"/>
                  <a:gd name="T28" fmla="*/ 0 w 43"/>
                  <a:gd name="T29" fmla="*/ 165 h 233"/>
                  <a:gd name="T30" fmla="*/ 1 w 43"/>
                  <a:gd name="T31" fmla="*/ 161 h 233"/>
                  <a:gd name="T32" fmla="*/ 1 w 43"/>
                  <a:gd name="T33" fmla="*/ 157 h 233"/>
                  <a:gd name="T34" fmla="*/ 1 w 43"/>
                  <a:gd name="T35" fmla="*/ 153 h 233"/>
                  <a:gd name="T36" fmla="*/ 1 w 43"/>
                  <a:gd name="T37" fmla="*/ 147 h 233"/>
                  <a:gd name="T38" fmla="*/ 1 w 43"/>
                  <a:gd name="T39" fmla="*/ 143 h 233"/>
                  <a:gd name="T40" fmla="*/ 3 w 43"/>
                  <a:gd name="T41" fmla="*/ 139 h 233"/>
                  <a:gd name="T42" fmla="*/ 3 w 43"/>
                  <a:gd name="T43" fmla="*/ 134 h 233"/>
                  <a:gd name="T44" fmla="*/ 4 w 43"/>
                  <a:gd name="T45" fmla="*/ 129 h 233"/>
                  <a:gd name="T46" fmla="*/ 4 w 43"/>
                  <a:gd name="T47" fmla="*/ 125 h 233"/>
                  <a:gd name="T48" fmla="*/ 4 w 43"/>
                  <a:gd name="T49" fmla="*/ 121 h 233"/>
                  <a:gd name="T50" fmla="*/ 6 w 43"/>
                  <a:gd name="T51" fmla="*/ 116 h 233"/>
                  <a:gd name="T52" fmla="*/ 7 w 43"/>
                  <a:gd name="T53" fmla="*/ 112 h 233"/>
                  <a:gd name="T54" fmla="*/ 7 w 43"/>
                  <a:gd name="T55" fmla="*/ 108 h 233"/>
                  <a:gd name="T56" fmla="*/ 8 w 43"/>
                  <a:gd name="T57" fmla="*/ 103 h 233"/>
                  <a:gd name="T58" fmla="*/ 8 w 43"/>
                  <a:gd name="T59" fmla="*/ 98 h 233"/>
                  <a:gd name="T60" fmla="*/ 10 w 43"/>
                  <a:gd name="T61" fmla="*/ 94 h 233"/>
                  <a:gd name="T62" fmla="*/ 11 w 43"/>
                  <a:gd name="T63" fmla="*/ 90 h 233"/>
                  <a:gd name="T64" fmla="*/ 12 w 43"/>
                  <a:gd name="T65" fmla="*/ 86 h 233"/>
                  <a:gd name="T66" fmla="*/ 12 w 43"/>
                  <a:gd name="T67" fmla="*/ 80 h 233"/>
                  <a:gd name="T68" fmla="*/ 14 w 43"/>
                  <a:gd name="T69" fmla="*/ 76 h 233"/>
                  <a:gd name="T70" fmla="*/ 15 w 43"/>
                  <a:gd name="T71" fmla="*/ 72 h 233"/>
                  <a:gd name="T72" fmla="*/ 17 w 43"/>
                  <a:gd name="T73" fmla="*/ 68 h 233"/>
                  <a:gd name="T74" fmla="*/ 18 w 43"/>
                  <a:gd name="T75" fmla="*/ 64 h 233"/>
                  <a:gd name="T76" fmla="*/ 19 w 43"/>
                  <a:gd name="T77" fmla="*/ 58 h 233"/>
                  <a:gd name="T78" fmla="*/ 21 w 43"/>
                  <a:gd name="T79" fmla="*/ 54 h 233"/>
                  <a:gd name="T80" fmla="*/ 22 w 43"/>
                  <a:gd name="T81" fmla="*/ 50 h 233"/>
                  <a:gd name="T82" fmla="*/ 23 w 43"/>
                  <a:gd name="T83" fmla="*/ 46 h 233"/>
                  <a:gd name="T84" fmla="*/ 25 w 43"/>
                  <a:gd name="T85" fmla="*/ 42 h 233"/>
                  <a:gd name="T86" fmla="*/ 26 w 43"/>
                  <a:gd name="T87" fmla="*/ 37 h 233"/>
                  <a:gd name="T88" fmla="*/ 28 w 43"/>
                  <a:gd name="T89" fmla="*/ 33 h 233"/>
                  <a:gd name="T90" fmla="*/ 30 w 43"/>
                  <a:gd name="T91" fmla="*/ 29 h 233"/>
                  <a:gd name="T92" fmla="*/ 32 w 43"/>
                  <a:gd name="T93" fmla="*/ 25 h 233"/>
                  <a:gd name="T94" fmla="*/ 33 w 43"/>
                  <a:gd name="T95" fmla="*/ 21 h 233"/>
                  <a:gd name="T96" fmla="*/ 34 w 43"/>
                  <a:gd name="T97" fmla="*/ 15 h 233"/>
                  <a:gd name="T98" fmla="*/ 37 w 43"/>
                  <a:gd name="T99" fmla="*/ 11 h 233"/>
                  <a:gd name="T100" fmla="*/ 39 w 43"/>
                  <a:gd name="T101" fmla="*/ 7 h 233"/>
                  <a:gd name="T102" fmla="*/ 41 w 43"/>
                  <a:gd name="T103" fmla="*/ 3 h 2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43" h="233">
                    <a:moveTo>
                      <a:pt x="3" y="233"/>
                    </a:moveTo>
                    <a:lnTo>
                      <a:pt x="3" y="231"/>
                    </a:lnTo>
                    <a:lnTo>
                      <a:pt x="3" y="230"/>
                    </a:lnTo>
                    <a:lnTo>
                      <a:pt x="3" y="228"/>
                    </a:lnTo>
                    <a:lnTo>
                      <a:pt x="3" y="227"/>
                    </a:lnTo>
                    <a:lnTo>
                      <a:pt x="3" y="224"/>
                    </a:lnTo>
                    <a:lnTo>
                      <a:pt x="3" y="223"/>
                    </a:lnTo>
                    <a:lnTo>
                      <a:pt x="3" y="222"/>
                    </a:lnTo>
                    <a:lnTo>
                      <a:pt x="1" y="220"/>
                    </a:lnTo>
                    <a:lnTo>
                      <a:pt x="1" y="219"/>
                    </a:lnTo>
                    <a:lnTo>
                      <a:pt x="1" y="217"/>
                    </a:lnTo>
                    <a:lnTo>
                      <a:pt x="1" y="216"/>
                    </a:lnTo>
                    <a:lnTo>
                      <a:pt x="1" y="215"/>
                    </a:lnTo>
                    <a:lnTo>
                      <a:pt x="1" y="213"/>
                    </a:lnTo>
                    <a:lnTo>
                      <a:pt x="1" y="212"/>
                    </a:lnTo>
                    <a:lnTo>
                      <a:pt x="1" y="209"/>
                    </a:lnTo>
                    <a:lnTo>
                      <a:pt x="1" y="208"/>
                    </a:lnTo>
                    <a:lnTo>
                      <a:pt x="1" y="206"/>
                    </a:lnTo>
                    <a:lnTo>
                      <a:pt x="1" y="205"/>
                    </a:lnTo>
                    <a:lnTo>
                      <a:pt x="1" y="204"/>
                    </a:lnTo>
                    <a:lnTo>
                      <a:pt x="1" y="202"/>
                    </a:lnTo>
                    <a:lnTo>
                      <a:pt x="0" y="201"/>
                    </a:lnTo>
                    <a:lnTo>
                      <a:pt x="0" y="200"/>
                    </a:lnTo>
                    <a:lnTo>
                      <a:pt x="0" y="198"/>
                    </a:lnTo>
                    <a:lnTo>
                      <a:pt x="0" y="197"/>
                    </a:lnTo>
                    <a:lnTo>
                      <a:pt x="0" y="194"/>
                    </a:lnTo>
                    <a:lnTo>
                      <a:pt x="0" y="193"/>
                    </a:lnTo>
                    <a:lnTo>
                      <a:pt x="0" y="191"/>
                    </a:lnTo>
                    <a:lnTo>
                      <a:pt x="0" y="190"/>
                    </a:lnTo>
                    <a:lnTo>
                      <a:pt x="0" y="189"/>
                    </a:lnTo>
                    <a:lnTo>
                      <a:pt x="0" y="187"/>
                    </a:lnTo>
                    <a:lnTo>
                      <a:pt x="0" y="186"/>
                    </a:lnTo>
                    <a:lnTo>
                      <a:pt x="0" y="184"/>
                    </a:lnTo>
                    <a:lnTo>
                      <a:pt x="0" y="183"/>
                    </a:lnTo>
                    <a:lnTo>
                      <a:pt x="0" y="182"/>
                    </a:lnTo>
                    <a:lnTo>
                      <a:pt x="0" y="179"/>
                    </a:lnTo>
                    <a:lnTo>
                      <a:pt x="0" y="178"/>
                    </a:lnTo>
                    <a:lnTo>
                      <a:pt x="0" y="176"/>
                    </a:lnTo>
                    <a:lnTo>
                      <a:pt x="0" y="175"/>
                    </a:lnTo>
                    <a:lnTo>
                      <a:pt x="0" y="173"/>
                    </a:lnTo>
                    <a:lnTo>
                      <a:pt x="0" y="172"/>
                    </a:lnTo>
                    <a:lnTo>
                      <a:pt x="0" y="171"/>
                    </a:lnTo>
                    <a:lnTo>
                      <a:pt x="0" y="169"/>
                    </a:lnTo>
                    <a:lnTo>
                      <a:pt x="0" y="168"/>
                    </a:lnTo>
                    <a:lnTo>
                      <a:pt x="0" y="165"/>
                    </a:lnTo>
                    <a:lnTo>
                      <a:pt x="0" y="164"/>
                    </a:lnTo>
                    <a:lnTo>
                      <a:pt x="0" y="162"/>
                    </a:lnTo>
                    <a:lnTo>
                      <a:pt x="1" y="161"/>
                    </a:lnTo>
                    <a:lnTo>
                      <a:pt x="1" y="160"/>
                    </a:lnTo>
                    <a:lnTo>
                      <a:pt x="1" y="158"/>
                    </a:lnTo>
                    <a:lnTo>
                      <a:pt x="1" y="157"/>
                    </a:lnTo>
                    <a:lnTo>
                      <a:pt x="1" y="156"/>
                    </a:lnTo>
                    <a:lnTo>
                      <a:pt x="1" y="154"/>
                    </a:lnTo>
                    <a:lnTo>
                      <a:pt x="1" y="153"/>
                    </a:lnTo>
                    <a:lnTo>
                      <a:pt x="1" y="150"/>
                    </a:lnTo>
                    <a:lnTo>
                      <a:pt x="1" y="149"/>
                    </a:lnTo>
                    <a:lnTo>
                      <a:pt x="1" y="147"/>
                    </a:lnTo>
                    <a:lnTo>
                      <a:pt x="1" y="146"/>
                    </a:lnTo>
                    <a:lnTo>
                      <a:pt x="1" y="145"/>
                    </a:lnTo>
                    <a:lnTo>
                      <a:pt x="1" y="143"/>
                    </a:lnTo>
                    <a:lnTo>
                      <a:pt x="3" y="142"/>
                    </a:lnTo>
                    <a:lnTo>
                      <a:pt x="3" y="140"/>
                    </a:lnTo>
                    <a:lnTo>
                      <a:pt x="3" y="139"/>
                    </a:lnTo>
                    <a:lnTo>
                      <a:pt x="3" y="138"/>
                    </a:lnTo>
                    <a:lnTo>
                      <a:pt x="3" y="135"/>
                    </a:lnTo>
                    <a:lnTo>
                      <a:pt x="3" y="134"/>
                    </a:lnTo>
                    <a:lnTo>
                      <a:pt x="3" y="132"/>
                    </a:lnTo>
                    <a:lnTo>
                      <a:pt x="3" y="131"/>
                    </a:lnTo>
                    <a:lnTo>
                      <a:pt x="4" y="129"/>
                    </a:lnTo>
                    <a:lnTo>
                      <a:pt x="4" y="128"/>
                    </a:lnTo>
                    <a:lnTo>
                      <a:pt x="4" y="127"/>
                    </a:lnTo>
                    <a:lnTo>
                      <a:pt x="4" y="125"/>
                    </a:lnTo>
                    <a:lnTo>
                      <a:pt x="4" y="124"/>
                    </a:lnTo>
                    <a:lnTo>
                      <a:pt x="4" y="123"/>
                    </a:lnTo>
                    <a:lnTo>
                      <a:pt x="4" y="121"/>
                    </a:lnTo>
                    <a:lnTo>
                      <a:pt x="6" y="119"/>
                    </a:lnTo>
                    <a:lnTo>
                      <a:pt x="6" y="117"/>
                    </a:lnTo>
                    <a:lnTo>
                      <a:pt x="6" y="116"/>
                    </a:lnTo>
                    <a:lnTo>
                      <a:pt x="6" y="114"/>
                    </a:lnTo>
                    <a:lnTo>
                      <a:pt x="6" y="113"/>
                    </a:lnTo>
                    <a:lnTo>
                      <a:pt x="7" y="112"/>
                    </a:lnTo>
                    <a:lnTo>
                      <a:pt x="7" y="110"/>
                    </a:lnTo>
                    <a:lnTo>
                      <a:pt x="7" y="109"/>
                    </a:lnTo>
                    <a:lnTo>
                      <a:pt x="7" y="108"/>
                    </a:lnTo>
                    <a:lnTo>
                      <a:pt x="7" y="106"/>
                    </a:lnTo>
                    <a:lnTo>
                      <a:pt x="8" y="105"/>
                    </a:lnTo>
                    <a:lnTo>
                      <a:pt x="8" y="103"/>
                    </a:lnTo>
                    <a:lnTo>
                      <a:pt x="8" y="101"/>
                    </a:lnTo>
                    <a:lnTo>
                      <a:pt x="8" y="99"/>
                    </a:lnTo>
                    <a:lnTo>
                      <a:pt x="8" y="98"/>
                    </a:lnTo>
                    <a:lnTo>
                      <a:pt x="10" y="97"/>
                    </a:lnTo>
                    <a:lnTo>
                      <a:pt x="10" y="95"/>
                    </a:lnTo>
                    <a:lnTo>
                      <a:pt x="10" y="94"/>
                    </a:lnTo>
                    <a:lnTo>
                      <a:pt x="10" y="92"/>
                    </a:lnTo>
                    <a:lnTo>
                      <a:pt x="11" y="91"/>
                    </a:lnTo>
                    <a:lnTo>
                      <a:pt x="11" y="90"/>
                    </a:lnTo>
                    <a:lnTo>
                      <a:pt x="11" y="88"/>
                    </a:lnTo>
                    <a:lnTo>
                      <a:pt x="11" y="87"/>
                    </a:lnTo>
                    <a:lnTo>
                      <a:pt x="12" y="86"/>
                    </a:lnTo>
                    <a:lnTo>
                      <a:pt x="12" y="84"/>
                    </a:lnTo>
                    <a:lnTo>
                      <a:pt x="12" y="81"/>
                    </a:lnTo>
                    <a:lnTo>
                      <a:pt x="12" y="80"/>
                    </a:lnTo>
                    <a:lnTo>
                      <a:pt x="14" y="79"/>
                    </a:lnTo>
                    <a:lnTo>
                      <a:pt x="14" y="77"/>
                    </a:lnTo>
                    <a:lnTo>
                      <a:pt x="14" y="76"/>
                    </a:lnTo>
                    <a:lnTo>
                      <a:pt x="14" y="75"/>
                    </a:lnTo>
                    <a:lnTo>
                      <a:pt x="15" y="73"/>
                    </a:lnTo>
                    <a:lnTo>
                      <a:pt x="15" y="72"/>
                    </a:lnTo>
                    <a:lnTo>
                      <a:pt x="15" y="70"/>
                    </a:lnTo>
                    <a:lnTo>
                      <a:pt x="17" y="69"/>
                    </a:lnTo>
                    <a:lnTo>
                      <a:pt x="17" y="68"/>
                    </a:lnTo>
                    <a:lnTo>
                      <a:pt x="17" y="66"/>
                    </a:lnTo>
                    <a:lnTo>
                      <a:pt x="18" y="65"/>
                    </a:lnTo>
                    <a:lnTo>
                      <a:pt x="18" y="64"/>
                    </a:lnTo>
                    <a:lnTo>
                      <a:pt x="18" y="62"/>
                    </a:lnTo>
                    <a:lnTo>
                      <a:pt x="19" y="61"/>
                    </a:lnTo>
                    <a:lnTo>
                      <a:pt x="19" y="58"/>
                    </a:lnTo>
                    <a:lnTo>
                      <a:pt x="19" y="57"/>
                    </a:lnTo>
                    <a:lnTo>
                      <a:pt x="19" y="55"/>
                    </a:lnTo>
                    <a:lnTo>
                      <a:pt x="21" y="54"/>
                    </a:lnTo>
                    <a:lnTo>
                      <a:pt x="21" y="53"/>
                    </a:lnTo>
                    <a:lnTo>
                      <a:pt x="22" y="51"/>
                    </a:lnTo>
                    <a:lnTo>
                      <a:pt x="22" y="50"/>
                    </a:lnTo>
                    <a:lnTo>
                      <a:pt x="22" y="48"/>
                    </a:lnTo>
                    <a:lnTo>
                      <a:pt x="23" y="47"/>
                    </a:lnTo>
                    <a:lnTo>
                      <a:pt x="23" y="46"/>
                    </a:lnTo>
                    <a:lnTo>
                      <a:pt x="23" y="44"/>
                    </a:lnTo>
                    <a:lnTo>
                      <a:pt x="25" y="43"/>
                    </a:lnTo>
                    <a:lnTo>
                      <a:pt x="25" y="42"/>
                    </a:lnTo>
                    <a:lnTo>
                      <a:pt x="25" y="40"/>
                    </a:lnTo>
                    <a:lnTo>
                      <a:pt x="26" y="39"/>
                    </a:lnTo>
                    <a:lnTo>
                      <a:pt x="26" y="37"/>
                    </a:lnTo>
                    <a:lnTo>
                      <a:pt x="28" y="36"/>
                    </a:lnTo>
                    <a:lnTo>
                      <a:pt x="28" y="35"/>
                    </a:lnTo>
                    <a:lnTo>
                      <a:pt x="28" y="33"/>
                    </a:lnTo>
                    <a:lnTo>
                      <a:pt x="29" y="32"/>
                    </a:lnTo>
                    <a:lnTo>
                      <a:pt x="29" y="31"/>
                    </a:lnTo>
                    <a:lnTo>
                      <a:pt x="30" y="29"/>
                    </a:lnTo>
                    <a:lnTo>
                      <a:pt x="30" y="28"/>
                    </a:lnTo>
                    <a:lnTo>
                      <a:pt x="30" y="26"/>
                    </a:lnTo>
                    <a:lnTo>
                      <a:pt x="32" y="25"/>
                    </a:lnTo>
                    <a:lnTo>
                      <a:pt x="32" y="24"/>
                    </a:lnTo>
                    <a:lnTo>
                      <a:pt x="33" y="22"/>
                    </a:lnTo>
                    <a:lnTo>
                      <a:pt x="33" y="21"/>
                    </a:lnTo>
                    <a:lnTo>
                      <a:pt x="34" y="20"/>
                    </a:lnTo>
                    <a:lnTo>
                      <a:pt x="34" y="17"/>
                    </a:lnTo>
                    <a:lnTo>
                      <a:pt x="34" y="15"/>
                    </a:lnTo>
                    <a:lnTo>
                      <a:pt x="36" y="14"/>
                    </a:lnTo>
                    <a:lnTo>
                      <a:pt x="36" y="13"/>
                    </a:lnTo>
                    <a:lnTo>
                      <a:pt x="37" y="11"/>
                    </a:lnTo>
                    <a:lnTo>
                      <a:pt x="37" y="10"/>
                    </a:lnTo>
                    <a:lnTo>
                      <a:pt x="39" y="9"/>
                    </a:lnTo>
                    <a:lnTo>
                      <a:pt x="39" y="7"/>
                    </a:lnTo>
                    <a:lnTo>
                      <a:pt x="40" y="6"/>
                    </a:lnTo>
                    <a:lnTo>
                      <a:pt x="40" y="4"/>
                    </a:lnTo>
                    <a:lnTo>
                      <a:pt x="41" y="3"/>
                    </a:lnTo>
                    <a:lnTo>
                      <a:pt x="41" y="2"/>
                    </a:lnTo>
                    <a:lnTo>
                      <a:pt x="43" y="0"/>
                    </a:lnTo>
                  </a:path>
                </a:pathLst>
              </a:custGeom>
              <a:noFill/>
              <a:ln w="9525" cap="sq">
                <a:solidFill>
                  <a:srgbClr val="00206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5" name="Line 447"/>
              <p:cNvSpPr>
                <a:spLocks noChangeShapeType="1"/>
              </p:cNvSpPr>
              <p:nvPr/>
            </p:nvSpPr>
            <p:spPr bwMode="auto">
              <a:xfrm flipH="1">
                <a:off x="5422900" y="3405188"/>
                <a:ext cx="119063" cy="15875"/>
              </a:xfrm>
              <a:prstGeom prst="line">
                <a:avLst/>
              </a:prstGeom>
              <a:noFill/>
              <a:ln w="9525" cap="sq">
                <a:solidFill>
                  <a:srgbClr val="00000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6" name="Rectangle 448"/>
              <p:cNvSpPr>
                <a:spLocks noChangeArrowheads="1"/>
              </p:cNvSpPr>
              <p:nvPr/>
            </p:nvSpPr>
            <p:spPr bwMode="auto">
              <a:xfrm rot="2280000">
                <a:off x="3409950" y="1384300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005182703</a:t>
                </a:r>
              </a:p>
            </p:txBody>
          </p:sp>
          <p:sp>
            <p:nvSpPr>
              <p:cNvPr id="547" name="Line 449"/>
              <p:cNvSpPr>
                <a:spLocks noChangeShapeType="1"/>
              </p:cNvSpPr>
              <p:nvPr/>
            </p:nvSpPr>
            <p:spPr bwMode="auto">
              <a:xfrm flipH="1" flipV="1">
                <a:off x="4019550" y="1716088"/>
                <a:ext cx="473075" cy="376238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48" name="Rectangle 450"/>
              <p:cNvSpPr>
                <a:spLocks noChangeArrowheads="1"/>
              </p:cNvSpPr>
              <p:nvPr/>
            </p:nvSpPr>
            <p:spPr bwMode="auto">
              <a:xfrm rot="2520000">
                <a:off x="3546475" y="1227138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005185996</a:t>
                </a:r>
              </a:p>
            </p:txBody>
          </p:sp>
          <p:sp>
            <p:nvSpPr>
              <p:cNvPr id="549" name="Line 451"/>
              <p:cNvSpPr>
                <a:spLocks noChangeShapeType="1"/>
              </p:cNvSpPr>
              <p:nvPr/>
            </p:nvSpPr>
            <p:spPr bwMode="auto">
              <a:xfrm flipH="1" flipV="1">
                <a:off x="4135438" y="1579563"/>
                <a:ext cx="357188" cy="325438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0" name="Rectangle 452"/>
              <p:cNvSpPr>
                <a:spLocks noChangeArrowheads="1"/>
              </p:cNvSpPr>
              <p:nvPr/>
            </p:nvSpPr>
            <p:spPr bwMode="auto">
              <a:xfrm rot="2760000">
                <a:off x="3848100" y="1158875"/>
                <a:ext cx="450850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dirty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MGSTL-B</a:t>
                </a:r>
              </a:p>
            </p:txBody>
          </p:sp>
          <p:sp>
            <p:nvSpPr>
              <p:cNvPr id="551" name="Line 453"/>
              <p:cNvSpPr>
                <a:spLocks noChangeShapeType="1"/>
              </p:cNvSpPr>
              <p:nvPr/>
            </p:nvSpPr>
            <p:spPr bwMode="auto">
              <a:xfrm flipH="1" flipV="1">
                <a:off x="4262438" y="1450975"/>
                <a:ext cx="80963" cy="82550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2" name="Rectangle 454"/>
              <p:cNvSpPr>
                <a:spLocks noChangeArrowheads="1"/>
              </p:cNvSpPr>
              <p:nvPr/>
            </p:nvSpPr>
            <p:spPr bwMode="auto">
              <a:xfrm rot="3000000">
                <a:off x="3995738" y="1025525"/>
                <a:ext cx="45561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MGSTL-A</a:t>
                </a:r>
              </a:p>
            </p:txBody>
          </p:sp>
          <p:sp>
            <p:nvSpPr>
              <p:cNvPr id="553" name="Line 455"/>
              <p:cNvSpPr>
                <a:spLocks noChangeShapeType="1"/>
              </p:cNvSpPr>
              <p:nvPr/>
            </p:nvSpPr>
            <p:spPr bwMode="auto">
              <a:xfrm flipH="1" flipV="1">
                <a:off x="4395788" y="1333500"/>
                <a:ext cx="73025" cy="87313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4" name="Freeform 456"/>
              <p:cNvSpPr>
                <a:spLocks/>
              </p:cNvSpPr>
              <p:nvPr/>
            </p:nvSpPr>
            <p:spPr bwMode="auto">
              <a:xfrm>
                <a:off x="4344988" y="1479550"/>
                <a:ext cx="60325" cy="55563"/>
              </a:xfrm>
              <a:custGeom>
                <a:avLst/>
                <a:gdLst>
                  <a:gd name="T0" fmla="*/ 38 w 38"/>
                  <a:gd name="T1" fmla="*/ 0 h 35"/>
                  <a:gd name="T2" fmla="*/ 37 w 38"/>
                  <a:gd name="T3" fmla="*/ 1 h 35"/>
                  <a:gd name="T4" fmla="*/ 34 w 38"/>
                  <a:gd name="T5" fmla="*/ 4 h 35"/>
                  <a:gd name="T6" fmla="*/ 32 w 38"/>
                  <a:gd name="T7" fmla="*/ 7 h 35"/>
                  <a:gd name="T8" fmla="*/ 29 w 38"/>
                  <a:gd name="T9" fmla="*/ 8 h 35"/>
                  <a:gd name="T10" fmla="*/ 26 w 38"/>
                  <a:gd name="T11" fmla="*/ 11 h 35"/>
                  <a:gd name="T12" fmla="*/ 25 w 38"/>
                  <a:gd name="T13" fmla="*/ 13 h 35"/>
                  <a:gd name="T14" fmla="*/ 22 w 38"/>
                  <a:gd name="T15" fmla="*/ 15 h 35"/>
                  <a:gd name="T16" fmla="*/ 19 w 38"/>
                  <a:gd name="T17" fmla="*/ 18 h 35"/>
                  <a:gd name="T18" fmla="*/ 16 w 38"/>
                  <a:gd name="T19" fmla="*/ 20 h 35"/>
                  <a:gd name="T20" fmla="*/ 14 w 38"/>
                  <a:gd name="T21" fmla="*/ 22 h 35"/>
                  <a:gd name="T22" fmla="*/ 11 w 38"/>
                  <a:gd name="T23" fmla="*/ 24 h 35"/>
                  <a:gd name="T24" fmla="*/ 10 w 38"/>
                  <a:gd name="T25" fmla="*/ 27 h 35"/>
                  <a:gd name="T26" fmla="*/ 7 w 38"/>
                  <a:gd name="T27" fmla="*/ 28 h 35"/>
                  <a:gd name="T28" fmla="*/ 4 w 38"/>
                  <a:gd name="T29" fmla="*/ 31 h 35"/>
                  <a:gd name="T30" fmla="*/ 1 w 38"/>
                  <a:gd name="T31" fmla="*/ 34 h 35"/>
                  <a:gd name="T32" fmla="*/ 0 w 38"/>
                  <a:gd name="T33" fmla="*/ 35 h 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38" h="35">
                    <a:moveTo>
                      <a:pt x="38" y="0"/>
                    </a:moveTo>
                    <a:lnTo>
                      <a:pt x="37" y="1"/>
                    </a:lnTo>
                    <a:lnTo>
                      <a:pt x="34" y="4"/>
                    </a:lnTo>
                    <a:lnTo>
                      <a:pt x="32" y="7"/>
                    </a:lnTo>
                    <a:lnTo>
                      <a:pt x="29" y="8"/>
                    </a:lnTo>
                    <a:lnTo>
                      <a:pt x="26" y="11"/>
                    </a:lnTo>
                    <a:lnTo>
                      <a:pt x="25" y="13"/>
                    </a:lnTo>
                    <a:lnTo>
                      <a:pt x="22" y="15"/>
                    </a:lnTo>
                    <a:lnTo>
                      <a:pt x="19" y="18"/>
                    </a:lnTo>
                    <a:lnTo>
                      <a:pt x="16" y="20"/>
                    </a:lnTo>
                    <a:lnTo>
                      <a:pt x="14" y="22"/>
                    </a:lnTo>
                    <a:lnTo>
                      <a:pt x="11" y="24"/>
                    </a:lnTo>
                    <a:lnTo>
                      <a:pt x="10" y="27"/>
                    </a:lnTo>
                    <a:lnTo>
                      <a:pt x="7" y="28"/>
                    </a:lnTo>
                    <a:lnTo>
                      <a:pt x="4" y="31"/>
                    </a:lnTo>
                    <a:lnTo>
                      <a:pt x="1" y="34"/>
                    </a:lnTo>
                    <a:lnTo>
                      <a:pt x="0" y="35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5" name="Freeform 457"/>
              <p:cNvSpPr>
                <a:spLocks/>
              </p:cNvSpPr>
              <p:nvPr/>
            </p:nvSpPr>
            <p:spPr bwMode="auto">
              <a:xfrm>
                <a:off x="4405313" y="1422400"/>
                <a:ext cx="66675" cy="57150"/>
              </a:xfrm>
              <a:custGeom>
                <a:avLst/>
                <a:gdLst>
                  <a:gd name="T0" fmla="*/ 0 w 42"/>
                  <a:gd name="T1" fmla="*/ 36 h 36"/>
                  <a:gd name="T2" fmla="*/ 3 w 42"/>
                  <a:gd name="T3" fmla="*/ 33 h 36"/>
                  <a:gd name="T4" fmla="*/ 6 w 42"/>
                  <a:gd name="T5" fmla="*/ 32 h 36"/>
                  <a:gd name="T6" fmla="*/ 9 w 42"/>
                  <a:gd name="T7" fmla="*/ 29 h 36"/>
                  <a:gd name="T8" fmla="*/ 10 w 42"/>
                  <a:gd name="T9" fmla="*/ 26 h 36"/>
                  <a:gd name="T10" fmla="*/ 13 w 42"/>
                  <a:gd name="T11" fmla="*/ 25 h 36"/>
                  <a:gd name="T12" fmla="*/ 16 w 42"/>
                  <a:gd name="T13" fmla="*/ 22 h 36"/>
                  <a:gd name="T14" fmla="*/ 18 w 42"/>
                  <a:gd name="T15" fmla="*/ 21 h 36"/>
                  <a:gd name="T16" fmla="*/ 20 w 42"/>
                  <a:gd name="T17" fmla="*/ 18 h 36"/>
                  <a:gd name="T18" fmla="*/ 22 w 42"/>
                  <a:gd name="T19" fmla="*/ 16 h 36"/>
                  <a:gd name="T20" fmla="*/ 25 w 42"/>
                  <a:gd name="T21" fmla="*/ 14 h 36"/>
                  <a:gd name="T22" fmla="*/ 28 w 42"/>
                  <a:gd name="T23" fmla="*/ 12 h 36"/>
                  <a:gd name="T24" fmla="*/ 29 w 42"/>
                  <a:gd name="T25" fmla="*/ 10 h 36"/>
                  <a:gd name="T26" fmla="*/ 32 w 42"/>
                  <a:gd name="T27" fmla="*/ 8 h 36"/>
                  <a:gd name="T28" fmla="*/ 35 w 42"/>
                  <a:gd name="T29" fmla="*/ 5 h 36"/>
                  <a:gd name="T30" fmla="*/ 37 w 42"/>
                  <a:gd name="T31" fmla="*/ 4 h 36"/>
                  <a:gd name="T32" fmla="*/ 40 w 42"/>
                  <a:gd name="T33" fmla="*/ 1 h 36"/>
                  <a:gd name="T34" fmla="*/ 42 w 42"/>
                  <a:gd name="T35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2" h="36">
                    <a:moveTo>
                      <a:pt x="0" y="36"/>
                    </a:moveTo>
                    <a:lnTo>
                      <a:pt x="3" y="33"/>
                    </a:lnTo>
                    <a:lnTo>
                      <a:pt x="6" y="32"/>
                    </a:lnTo>
                    <a:lnTo>
                      <a:pt x="9" y="29"/>
                    </a:lnTo>
                    <a:lnTo>
                      <a:pt x="10" y="26"/>
                    </a:lnTo>
                    <a:lnTo>
                      <a:pt x="13" y="25"/>
                    </a:lnTo>
                    <a:lnTo>
                      <a:pt x="16" y="22"/>
                    </a:lnTo>
                    <a:lnTo>
                      <a:pt x="18" y="21"/>
                    </a:lnTo>
                    <a:lnTo>
                      <a:pt x="20" y="18"/>
                    </a:lnTo>
                    <a:lnTo>
                      <a:pt x="22" y="16"/>
                    </a:lnTo>
                    <a:lnTo>
                      <a:pt x="25" y="14"/>
                    </a:lnTo>
                    <a:lnTo>
                      <a:pt x="28" y="12"/>
                    </a:lnTo>
                    <a:lnTo>
                      <a:pt x="29" y="10"/>
                    </a:lnTo>
                    <a:lnTo>
                      <a:pt x="32" y="8"/>
                    </a:lnTo>
                    <a:lnTo>
                      <a:pt x="35" y="5"/>
                    </a:lnTo>
                    <a:lnTo>
                      <a:pt x="37" y="4"/>
                    </a:lnTo>
                    <a:lnTo>
                      <a:pt x="40" y="1"/>
                    </a:lnTo>
                    <a:lnTo>
                      <a:pt x="42" y="0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6" name="Line 459"/>
              <p:cNvSpPr>
                <a:spLocks noChangeShapeType="1"/>
              </p:cNvSpPr>
              <p:nvPr/>
            </p:nvSpPr>
            <p:spPr bwMode="auto">
              <a:xfrm flipH="1" flipV="1">
                <a:off x="4408488" y="1481138"/>
                <a:ext cx="76200" cy="85725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7" name="Rectangle 460"/>
              <p:cNvSpPr>
                <a:spLocks noChangeArrowheads="1"/>
              </p:cNvSpPr>
              <p:nvPr/>
            </p:nvSpPr>
            <p:spPr bwMode="auto">
              <a:xfrm rot="3240000">
                <a:off x="4013200" y="81756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005185994</a:t>
                </a:r>
              </a:p>
            </p:txBody>
          </p:sp>
          <p:sp>
            <p:nvSpPr>
              <p:cNvPr id="558" name="Line 461"/>
              <p:cNvSpPr>
                <a:spLocks noChangeShapeType="1"/>
              </p:cNvSpPr>
              <p:nvPr/>
            </p:nvSpPr>
            <p:spPr bwMode="auto">
              <a:xfrm flipH="1" flipV="1">
                <a:off x="4538663" y="1222375"/>
                <a:ext cx="139700" cy="190500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59" name="Freeform 462"/>
              <p:cNvSpPr>
                <a:spLocks/>
              </p:cNvSpPr>
              <p:nvPr/>
            </p:nvSpPr>
            <p:spPr bwMode="auto">
              <a:xfrm>
                <a:off x="4489450" y="1490663"/>
                <a:ext cx="93663" cy="79375"/>
              </a:xfrm>
              <a:custGeom>
                <a:avLst/>
                <a:gdLst>
                  <a:gd name="T0" fmla="*/ 59 w 59"/>
                  <a:gd name="T1" fmla="*/ 0 h 50"/>
                  <a:gd name="T2" fmla="*/ 56 w 59"/>
                  <a:gd name="T3" fmla="*/ 2 h 50"/>
                  <a:gd name="T4" fmla="*/ 53 w 59"/>
                  <a:gd name="T5" fmla="*/ 5 h 50"/>
                  <a:gd name="T6" fmla="*/ 49 w 59"/>
                  <a:gd name="T7" fmla="*/ 8 h 50"/>
                  <a:gd name="T8" fmla="*/ 46 w 59"/>
                  <a:gd name="T9" fmla="*/ 9 h 50"/>
                  <a:gd name="T10" fmla="*/ 44 w 59"/>
                  <a:gd name="T11" fmla="*/ 12 h 50"/>
                  <a:gd name="T12" fmla="*/ 41 w 59"/>
                  <a:gd name="T13" fmla="*/ 15 h 50"/>
                  <a:gd name="T14" fmla="*/ 38 w 59"/>
                  <a:gd name="T15" fmla="*/ 17 h 50"/>
                  <a:gd name="T16" fmla="*/ 34 w 59"/>
                  <a:gd name="T17" fmla="*/ 20 h 50"/>
                  <a:gd name="T18" fmla="*/ 31 w 59"/>
                  <a:gd name="T19" fmla="*/ 21 h 50"/>
                  <a:gd name="T20" fmla="*/ 28 w 59"/>
                  <a:gd name="T21" fmla="*/ 24 h 50"/>
                  <a:gd name="T22" fmla="*/ 26 w 59"/>
                  <a:gd name="T23" fmla="*/ 27 h 50"/>
                  <a:gd name="T24" fmla="*/ 23 w 59"/>
                  <a:gd name="T25" fmla="*/ 30 h 50"/>
                  <a:gd name="T26" fmla="*/ 20 w 59"/>
                  <a:gd name="T27" fmla="*/ 32 h 50"/>
                  <a:gd name="T28" fmla="*/ 17 w 59"/>
                  <a:gd name="T29" fmla="*/ 34 h 50"/>
                  <a:gd name="T30" fmla="*/ 15 w 59"/>
                  <a:gd name="T31" fmla="*/ 37 h 50"/>
                  <a:gd name="T32" fmla="*/ 11 w 59"/>
                  <a:gd name="T33" fmla="*/ 39 h 50"/>
                  <a:gd name="T34" fmla="*/ 8 w 59"/>
                  <a:gd name="T35" fmla="*/ 42 h 50"/>
                  <a:gd name="T36" fmla="*/ 5 w 59"/>
                  <a:gd name="T37" fmla="*/ 45 h 50"/>
                  <a:gd name="T38" fmla="*/ 2 w 59"/>
                  <a:gd name="T39" fmla="*/ 48 h 50"/>
                  <a:gd name="T40" fmla="*/ 0 w 59"/>
                  <a:gd name="T41" fmla="*/ 50 h 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59" h="50">
                    <a:moveTo>
                      <a:pt x="59" y="0"/>
                    </a:moveTo>
                    <a:lnTo>
                      <a:pt x="56" y="2"/>
                    </a:lnTo>
                    <a:lnTo>
                      <a:pt x="53" y="5"/>
                    </a:lnTo>
                    <a:lnTo>
                      <a:pt x="49" y="8"/>
                    </a:lnTo>
                    <a:lnTo>
                      <a:pt x="46" y="9"/>
                    </a:lnTo>
                    <a:lnTo>
                      <a:pt x="44" y="12"/>
                    </a:lnTo>
                    <a:lnTo>
                      <a:pt x="41" y="15"/>
                    </a:lnTo>
                    <a:lnTo>
                      <a:pt x="38" y="17"/>
                    </a:lnTo>
                    <a:lnTo>
                      <a:pt x="34" y="20"/>
                    </a:lnTo>
                    <a:lnTo>
                      <a:pt x="31" y="21"/>
                    </a:lnTo>
                    <a:lnTo>
                      <a:pt x="28" y="24"/>
                    </a:lnTo>
                    <a:lnTo>
                      <a:pt x="26" y="27"/>
                    </a:lnTo>
                    <a:lnTo>
                      <a:pt x="23" y="30"/>
                    </a:lnTo>
                    <a:lnTo>
                      <a:pt x="20" y="32"/>
                    </a:lnTo>
                    <a:lnTo>
                      <a:pt x="17" y="34"/>
                    </a:lnTo>
                    <a:lnTo>
                      <a:pt x="15" y="37"/>
                    </a:lnTo>
                    <a:lnTo>
                      <a:pt x="11" y="39"/>
                    </a:lnTo>
                    <a:lnTo>
                      <a:pt x="8" y="42"/>
                    </a:lnTo>
                    <a:lnTo>
                      <a:pt x="5" y="45"/>
                    </a:lnTo>
                    <a:lnTo>
                      <a:pt x="2" y="48"/>
                    </a:lnTo>
                    <a:lnTo>
                      <a:pt x="0" y="50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0" name="Freeform 463"/>
              <p:cNvSpPr>
                <a:spLocks/>
              </p:cNvSpPr>
              <p:nvPr/>
            </p:nvSpPr>
            <p:spPr bwMode="auto">
              <a:xfrm>
                <a:off x="4583113" y="1416050"/>
                <a:ext cx="96838" cy="74613"/>
              </a:xfrm>
              <a:custGeom>
                <a:avLst/>
                <a:gdLst>
                  <a:gd name="T0" fmla="*/ 0 w 61"/>
                  <a:gd name="T1" fmla="*/ 47 h 47"/>
                  <a:gd name="T2" fmla="*/ 1 w 61"/>
                  <a:gd name="T3" fmla="*/ 45 h 47"/>
                  <a:gd name="T4" fmla="*/ 4 w 61"/>
                  <a:gd name="T5" fmla="*/ 44 h 47"/>
                  <a:gd name="T6" fmla="*/ 5 w 61"/>
                  <a:gd name="T7" fmla="*/ 42 h 47"/>
                  <a:gd name="T8" fmla="*/ 8 w 61"/>
                  <a:gd name="T9" fmla="*/ 41 h 47"/>
                  <a:gd name="T10" fmla="*/ 9 w 61"/>
                  <a:gd name="T11" fmla="*/ 40 h 47"/>
                  <a:gd name="T12" fmla="*/ 11 w 61"/>
                  <a:gd name="T13" fmla="*/ 37 h 47"/>
                  <a:gd name="T14" fmla="*/ 13 w 61"/>
                  <a:gd name="T15" fmla="*/ 36 h 47"/>
                  <a:gd name="T16" fmla="*/ 15 w 61"/>
                  <a:gd name="T17" fmla="*/ 34 h 47"/>
                  <a:gd name="T18" fmla="*/ 18 w 61"/>
                  <a:gd name="T19" fmla="*/ 33 h 47"/>
                  <a:gd name="T20" fmla="*/ 19 w 61"/>
                  <a:gd name="T21" fmla="*/ 31 h 47"/>
                  <a:gd name="T22" fmla="*/ 22 w 61"/>
                  <a:gd name="T23" fmla="*/ 30 h 47"/>
                  <a:gd name="T24" fmla="*/ 23 w 61"/>
                  <a:gd name="T25" fmla="*/ 29 h 47"/>
                  <a:gd name="T26" fmla="*/ 24 w 61"/>
                  <a:gd name="T27" fmla="*/ 27 h 47"/>
                  <a:gd name="T28" fmla="*/ 27 w 61"/>
                  <a:gd name="T29" fmla="*/ 26 h 47"/>
                  <a:gd name="T30" fmla="*/ 29 w 61"/>
                  <a:gd name="T31" fmla="*/ 23 h 47"/>
                  <a:gd name="T32" fmla="*/ 31 w 61"/>
                  <a:gd name="T33" fmla="*/ 22 h 47"/>
                  <a:gd name="T34" fmla="*/ 33 w 61"/>
                  <a:gd name="T35" fmla="*/ 20 h 47"/>
                  <a:gd name="T36" fmla="*/ 35 w 61"/>
                  <a:gd name="T37" fmla="*/ 19 h 47"/>
                  <a:gd name="T38" fmla="*/ 37 w 61"/>
                  <a:gd name="T39" fmla="*/ 18 h 47"/>
                  <a:gd name="T40" fmla="*/ 40 w 61"/>
                  <a:gd name="T41" fmla="*/ 16 h 47"/>
                  <a:gd name="T42" fmla="*/ 41 w 61"/>
                  <a:gd name="T43" fmla="*/ 15 h 47"/>
                  <a:gd name="T44" fmla="*/ 42 w 61"/>
                  <a:gd name="T45" fmla="*/ 14 h 47"/>
                  <a:gd name="T46" fmla="*/ 45 w 61"/>
                  <a:gd name="T47" fmla="*/ 12 h 47"/>
                  <a:gd name="T48" fmla="*/ 46 w 61"/>
                  <a:gd name="T49" fmla="*/ 11 h 47"/>
                  <a:gd name="T50" fmla="*/ 49 w 61"/>
                  <a:gd name="T51" fmla="*/ 9 h 47"/>
                  <a:gd name="T52" fmla="*/ 50 w 61"/>
                  <a:gd name="T53" fmla="*/ 7 h 47"/>
                  <a:gd name="T54" fmla="*/ 53 w 61"/>
                  <a:gd name="T55" fmla="*/ 5 h 47"/>
                  <a:gd name="T56" fmla="*/ 55 w 61"/>
                  <a:gd name="T57" fmla="*/ 4 h 47"/>
                  <a:gd name="T58" fmla="*/ 57 w 61"/>
                  <a:gd name="T59" fmla="*/ 3 h 47"/>
                  <a:gd name="T60" fmla="*/ 59 w 61"/>
                  <a:gd name="T61" fmla="*/ 1 h 47"/>
                  <a:gd name="T62" fmla="*/ 61 w 61"/>
                  <a:gd name="T63" fmla="*/ 0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61" h="47">
                    <a:moveTo>
                      <a:pt x="0" y="47"/>
                    </a:moveTo>
                    <a:lnTo>
                      <a:pt x="1" y="45"/>
                    </a:lnTo>
                    <a:lnTo>
                      <a:pt x="4" y="44"/>
                    </a:lnTo>
                    <a:lnTo>
                      <a:pt x="5" y="42"/>
                    </a:lnTo>
                    <a:lnTo>
                      <a:pt x="8" y="41"/>
                    </a:lnTo>
                    <a:lnTo>
                      <a:pt x="9" y="40"/>
                    </a:lnTo>
                    <a:lnTo>
                      <a:pt x="11" y="37"/>
                    </a:lnTo>
                    <a:lnTo>
                      <a:pt x="13" y="36"/>
                    </a:lnTo>
                    <a:lnTo>
                      <a:pt x="15" y="34"/>
                    </a:lnTo>
                    <a:lnTo>
                      <a:pt x="18" y="33"/>
                    </a:lnTo>
                    <a:lnTo>
                      <a:pt x="19" y="31"/>
                    </a:lnTo>
                    <a:lnTo>
                      <a:pt x="22" y="30"/>
                    </a:lnTo>
                    <a:lnTo>
                      <a:pt x="23" y="29"/>
                    </a:lnTo>
                    <a:lnTo>
                      <a:pt x="24" y="27"/>
                    </a:lnTo>
                    <a:lnTo>
                      <a:pt x="27" y="26"/>
                    </a:lnTo>
                    <a:lnTo>
                      <a:pt x="29" y="23"/>
                    </a:lnTo>
                    <a:lnTo>
                      <a:pt x="31" y="22"/>
                    </a:lnTo>
                    <a:lnTo>
                      <a:pt x="33" y="20"/>
                    </a:lnTo>
                    <a:lnTo>
                      <a:pt x="35" y="19"/>
                    </a:lnTo>
                    <a:lnTo>
                      <a:pt x="37" y="18"/>
                    </a:lnTo>
                    <a:lnTo>
                      <a:pt x="40" y="16"/>
                    </a:lnTo>
                    <a:lnTo>
                      <a:pt x="41" y="15"/>
                    </a:lnTo>
                    <a:lnTo>
                      <a:pt x="42" y="14"/>
                    </a:lnTo>
                    <a:lnTo>
                      <a:pt x="45" y="12"/>
                    </a:lnTo>
                    <a:lnTo>
                      <a:pt x="46" y="11"/>
                    </a:lnTo>
                    <a:lnTo>
                      <a:pt x="49" y="9"/>
                    </a:lnTo>
                    <a:lnTo>
                      <a:pt x="50" y="7"/>
                    </a:lnTo>
                    <a:lnTo>
                      <a:pt x="53" y="5"/>
                    </a:lnTo>
                    <a:lnTo>
                      <a:pt x="55" y="4"/>
                    </a:lnTo>
                    <a:lnTo>
                      <a:pt x="57" y="3"/>
                    </a:lnTo>
                    <a:lnTo>
                      <a:pt x="59" y="1"/>
                    </a:lnTo>
                    <a:lnTo>
                      <a:pt x="61" y="0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1" name="Line 465"/>
              <p:cNvSpPr>
                <a:spLocks noChangeShapeType="1"/>
              </p:cNvSpPr>
              <p:nvPr/>
            </p:nvSpPr>
            <p:spPr bwMode="auto">
              <a:xfrm flipH="1" flipV="1">
                <a:off x="4584700" y="1493838"/>
                <a:ext cx="71438" cy="87313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2" name="Rectangle 466"/>
              <p:cNvSpPr>
                <a:spLocks noChangeArrowheads="1"/>
              </p:cNvSpPr>
              <p:nvPr/>
            </p:nvSpPr>
            <p:spPr bwMode="auto">
              <a:xfrm rot="3480000">
                <a:off x="4362450" y="808038"/>
                <a:ext cx="39846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CG33177</a:t>
                </a:r>
              </a:p>
            </p:txBody>
          </p:sp>
          <p:sp>
            <p:nvSpPr>
              <p:cNvPr id="563" name="Line 467"/>
              <p:cNvSpPr>
                <a:spLocks noChangeShapeType="1"/>
              </p:cNvSpPr>
              <p:nvPr/>
            </p:nvSpPr>
            <p:spPr bwMode="auto">
              <a:xfrm flipH="1" flipV="1">
                <a:off x="4689475" y="1120775"/>
                <a:ext cx="60325" cy="96838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4" name="Rectangle 468"/>
              <p:cNvSpPr>
                <a:spLocks noChangeArrowheads="1"/>
              </p:cNvSpPr>
              <p:nvPr/>
            </p:nvSpPr>
            <p:spPr bwMode="auto">
              <a:xfrm rot="3720000">
                <a:off x="4367213" y="601663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005188654</a:t>
                </a:r>
              </a:p>
            </p:txBody>
          </p:sp>
          <p:sp>
            <p:nvSpPr>
              <p:cNvPr id="565" name="Line 469"/>
              <p:cNvSpPr>
                <a:spLocks noChangeShapeType="1"/>
              </p:cNvSpPr>
              <p:nvPr/>
            </p:nvSpPr>
            <p:spPr bwMode="auto">
              <a:xfrm flipH="1" flipV="1">
                <a:off x="4845050" y="1031875"/>
                <a:ext cx="50800" cy="100013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6" name="Freeform 470"/>
              <p:cNvSpPr>
                <a:spLocks/>
              </p:cNvSpPr>
              <p:nvPr/>
            </p:nvSpPr>
            <p:spPr bwMode="auto">
              <a:xfrm>
                <a:off x="4749800" y="1176338"/>
                <a:ext cx="74613" cy="46038"/>
              </a:xfrm>
              <a:custGeom>
                <a:avLst/>
                <a:gdLst>
                  <a:gd name="T0" fmla="*/ 47 w 47"/>
                  <a:gd name="T1" fmla="*/ 0 h 29"/>
                  <a:gd name="T2" fmla="*/ 44 w 47"/>
                  <a:gd name="T3" fmla="*/ 2 h 29"/>
                  <a:gd name="T4" fmla="*/ 42 w 47"/>
                  <a:gd name="T5" fmla="*/ 4 h 29"/>
                  <a:gd name="T6" fmla="*/ 38 w 47"/>
                  <a:gd name="T7" fmla="*/ 5 h 29"/>
                  <a:gd name="T8" fmla="*/ 35 w 47"/>
                  <a:gd name="T9" fmla="*/ 8 h 29"/>
                  <a:gd name="T10" fmla="*/ 32 w 47"/>
                  <a:gd name="T11" fmla="*/ 9 h 29"/>
                  <a:gd name="T12" fmla="*/ 29 w 47"/>
                  <a:gd name="T13" fmla="*/ 11 h 29"/>
                  <a:gd name="T14" fmla="*/ 25 w 47"/>
                  <a:gd name="T15" fmla="*/ 13 h 29"/>
                  <a:gd name="T16" fmla="*/ 22 w 47"/>
                  <a:gd name="T17" fmla="*/ 15 h 29"/>
                  <a:gd name="T18" fmla="*/ 20 w 47"/>
                  <a:gd name="T19" fmla="*/ 16 h 29"/>
                  <a:gd name="T20" fmla="*/ 16 w 47"/>
                  <a:gd name="T21" fmla="*/ 19 h 29"/>
                  <a:gd name="T22" fmla="*/ 13 w 47"/>
                  <a:gd name="T23" fmla="*/ 20 h 29"/>
                  <a:gd name="T24" fmla="*/ 10 w 47"/>
                  <a:gd name="T25" fmla="*/ 22 h 29"/>
                  <a:gd name="T26" fmla="*/ 7 w 47"/>
                  <a:gd name="T27" fmla="*/ 24 h 29"/>
                  <a:gd name="T28" fmla="*/ 5 w 47"/>
                  <a:gd name="T29" fmla="*/ 26 h 29"/>
                  <a:gd name="T30" fmla="*/ 0 w 47"/>
                  <a:gd name="T31" fmla="*/ 29 h 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47" h="29">
                    <a:moveTo>
                      <a:pt x="47" y="0"/>
                    </a:moveTo>
                    <a:lnTo>
                      <a:pt x="44" y="2"/>
                    </a:lnTo>
                    <a:lnTo>
                      <a:pt x="42" y="4"/>
                    </a:lnTo>
                    <a:lnTo>
                      <a:pt x="38" y="5"/>
                    </a:lnTo>
                    <a:lnTo>
                      <a:pt x="35" y="8"/>
                    </a:lnTo>
                    <a:lnTo>
                      <a:pt x="32" y="9"/>
                    </a:lnTo>
                    <a:lnTo>
                      <a:pt x="29" y="11"/>
                    </a:lnTo>
                    <a:lnTo>
                      <a:pt x="25" y="13"/>
                    </a:lnTo>
                    <a:lnTo>
                      <a:pt x="22" y="15"/>
                    </a:lnTo>
                    <a:lnTo>
                      <a:pt x="20" y="16"/>
                    </a:lnTo>
                    <a:lnTo>
                      <a:pt x="16" y="19"/>
                    </a:lnTo>
                    <a:lnTo>
                      <a:pt x="13" y="20"/>
                    </a:lnTo>
                    <a:lnTo>
                      <a:pt x="10" y="22"/>
                    </a:lnTo>
                    <a:lnTo>
                      <a:pt x="7" y="24"/>
                    </a:lnTo>
                    <a:lnTo>
                      <a:pt x="5" y="26"/>
                    </a:lnTo>
                    <a:lnTo>
                      <a:pt x="0" y="29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7" name="Freeform 471"/>
              <p:cNvSpPr>
                <a:spLocks/>
              </p:cNvSpPr>
              <p:nvPr/>
            </p:nvSpPr>
            <p:spPr bwMode="auto">
              <a:xfrm>
                <a:off x="4824413" y="1135063"/>
                <a:ext cx="76200" cy="41275"/>
              </a:xfrm>
              <a:custGeom>
                <a:avLst/>
                <a:gdLst>
                  <a:gd name="T0" fmla="*/ 0 w 48"/>
                  <a:gd name="T1" fmla="*/ 26 h 26"/>
                  <a:gd name="T2" fmla="*/ 3 w 48"/>
                  <a:gd name="T3" fmla="*/ 24 h 26"/>
                  <a:gd name="T4" fmla="*/ 6 w 48"/>
                  <a:gd name="T5" fmla="*/ 23 h 26"/>
                  <a:gd name="T6" fmla="*/ 8 w 48"/>
                  <a:gd name="T7" fmla="*/ 22 h 26"/>
                  <a:gd name="T8" fmla="*/ 11 w 48"/>
                  <a:gd name="T9" fmla="*/ 20 h 26"/>
                  <a:gd name="T10" fmla="*/ 14 w 48"/>
                  <a:gd name="T11" fmla="*/ 19 h 26"/>
                  <a:gd name="T12" fmla="*/ 17 w 48"/>
                  <a:gd name="T13" fmla="*/ 16 h 26"/>
                  <a:gd name="T14" fmla="*/ 19 w 48"/>
                  <a:gd name="T15" fmla="*/ 15 h 26"/>
                  <a:gd name="T16" fmla="*/ 22 w 48"/>
                  <a:gd name="T17" fmla="*/ 13 h 26"/>
                  <a:gd name="T18" fmla="*/ 25 w 48"/>
                  <a:gd name="T19" fmla="*/ 12 h 26"/>
                  <a:gd name="T20" fmla="*/ 28 w 48"/>
                  <a:gd name="T21" fmla="*/ 11 h 26"/>
                  <a:gd name="T22" fmla="*/ 30 w 48"/>
                  <a:gd name="T23" fmla="*/ 9 h 26"/>
                  <a:gd name="T24" fmla="*/ 33 w 48"/>
                  <a:gd name="T25" fmla="*/ 8 h 26"/>
                  <a:gd name="T26" fmla="*/ 36 w 48"/>
                  <a:gd name="T27" fmla="*/ 6 h 26"/>
                  <a:gd name="T28" fmla="*/ 40 w 48"/>
                  <a:gd name="T29" fmla="*/ 5 h 26"/>
                  <a:gd name="T30" fmla="*/ 43 w 48"/>
                  <a:gd name="T31" fmla="*/ 2 h 26"/>
                  <a:gd name="T32" fmla="*/ 45 w 48"/>
                  <a:gd name="T33" fmla="*/ 1 h 26"/>
                  <a:gd name="T34" fmla="*/ 48 w 48"/>
                  <a:gd name="T35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48" h="26">
                    <a:moveTo>
                      <a:pt x="0" y="26"/>
                    </a:moveTo>
                    <a:lnTo>
                      <a:pt x="3" y="24"/>
                    </a:lnTo>
                    <a:lnTo>
                      <a:pt x="6" y="23"/>
                    </a:lnTo>
                    <a:lnTo>
                      <a:pt x="8" y="22"/>
                    </a:lnTo>
                    <a:lnTo>
                      <a:pt x="11" y="20"/>
                    </a:lnTo>
                    <a:lnTo>
                      <a:pt x="14" y="19"/>
                    </a:lnTo>
                    <a:lnTo>
                      <a:pt x="17" y="16"/>
                    </a:lnTo>
                    <a:lnTo>
                      <a:pt x="19" y="15"/>
                    </a:lnTo>
                    <a:lnTo>
                      <a:pt x="22" y="13"/>
                    </a:lnTo>
                    <a:lnTo>
                      <a:pt x="25" y="12"/>
                    </a:lnTo>
                    <a:lnTo>
                      <a:pt x="28" y="11"/>
                    </a:lnTo>
                    <a:lnTo>
                      <a:pt x="30" y="9"/>
                    </a:lnTo>
                    <a:lnTo>
                      <a:pt x="33" y="8"/>
                    </a:lnTo>
                    <a:lnTo>
                      <a:pt x="36" y="6"/>
                    </a:lnTo>
                    <a:lnTo>
                      <a:pt x="40" y="5"/>
                    </a:lnTo>
                    <a:lnTo>
                      <a:pt x="43" y="2"/>
                    </a:lnTo>
                    <a:lnTo>
                      <a:pt x="45" y="1"/>
                    </a:lnTo>
                    <a:lnTo>
                      <a:pt x="48" y="0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8" name="Line 473"/>
              <p:cNvSpPr>
                <a:spLocks noChangeShapeType="1"/>
              </p:cNvSpPr>
              <p:nvPr/>
            </p:nvSpPr>
            <p:spPr bwMode="auto">
              <a:xfrm flipH="1" flipV="1">
                <a:off x="4827588" y="1179513"/>
                <a:ext cx="55563" cy="98425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69" name="Rectangle 474"/>
              <p:cNvSpPr>
                <a:spLocks noChangeArrowheads="1"/>
              </p:cNvSpPr>
              <p:nvPr/>
            </p:nvSpPr>
            <p:spPr bwMode="auto">
              <a:xfrm rot="3960000">
                <a:off x="4714875" y="623888"/>
                <a:ext cx="398463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smtClean="0">
                    <a:ln>
                      <a:noFill/>
                    </a:ln>
                    <a:solidFill>
                      <a:srgbClr val="00B05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CG33178</a:t>
                </a:r>
              </a:p>
            </p:txBody>
          </p:sp>
          <p:sp>
            <p:nvSpPr>
              <p:cNvPr id="570" name="Line 475"/>
              <p:cNvSpPr>
                <a:spLocks noChangeShapeType="1"/>
              </p:cNvSpPr>
              <p:nvPr/>
            </p:nvSpPr>
            <p:spPr bwMode="auto">
              <a:xfrm flipH="1" flipV="1">
                <a:off x="5008563" y="950913"/>
                <a:ext cx="44450" cy="104775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1" name="Rectangle 476"/>
              <p:cNvSpPr>
                <a:spLocks noChangeArrowheads="1"/>
              </p:cNvSpPr>
              <p:nvPr/>
            </p:nvSpPr>
            <p:spPr bwMode="auto">
              <a:xfrm rot="4200000">
                <a:off x="4748213" y="434975"/>
                <a:ext cx="619125" cy="1238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>
                <a:lvl1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1pPr>
                <a:lvl2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2pPr>
                <a:lvl3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3pPr>
                <a:lvl4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4pPr>
                <a:lvl5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5pPr>
                <a:lvl6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6pPr>
                <a:lvl7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7pPr>
                <a:lvl8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8pPr>
                <a:lvl9pPr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anose="020B0604020202020204" pitchFamily="34" charset="0"/>
                  </a:defRPr>
                </a:lvl9pPr>
              </a:lstStyle>
              <a:p>
                <a:pPr marL="0" marR="0" lvl="0" indent="0" algn="l" defTabSz="914400" rtl="0" eaLnBrk="0" fontAlgn="base" latinLnBrk="0" hangingPunct="0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zh-CN" altLang="zh-CN" sz="800" b="0" i="0" u="none" strike="noStrike" cap="none" normalizeH="0" baseline="0" dirty="0" smtClean="0">
                    <a:ln>
                      <a:noFill/>
                    </a:ln>
                    <a:solidFill>
                      <a:srgbClr val="FF0000"/>
                    </a:solidFill>
                    <a:effectLst/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XP 005182732</a:t>
                </a:r>
              </a:p>
            </p:txBody>
          </p:sp>
          <p:sp>
            <p:nvSpPr>
              <p:cNvPr id="572" name="Line 477"/>
              <p:cNvSpPr>
                <a:spLocks noChangeShapeType="1"/>
              </p:cNvSpPr>
              <p:nvPr/>
            </p:nvSpPr>
            <p:spPr bwMode="auto">
              <a:xfrm flipH="1" flipV="1">
                <a:off x="5175250" y="884238"/>
                <a:ext cx="39688" cy="106363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3" name="Freeform 478"/>
              <p:cNvSpPr>
                <a:spLocks/>
              </p:cNvSpPr>
              <p:nvPr/>
            </p:nvSpPr>
            <p:spPr bwMode="auto">
              <a:xfrm>
                <a:off x="5056188" y="1025525"/>
                <a:ext cx="77788" cy="34925"/>
              </a:xfrm>
              <a:custGeom>
                <a:avLst/>
                <a:gdLst>
                  <a:gd name="T0" fmla="*/ 49 w 49"/>
                  <a:gd name="T1" fmla="*/ 0 h 22"/>
                  <a:gd name="T2" fmla="*/ 45 w 49"/>
                  <a:gd name="T3" fmla="*/ 1 h 22"/>
                  <a:gd name="T4" fmla="*/ 42 w 49"/>
                  <a:gd name="T5" fmla="*/ 3 h 22"/>
                  <a:gd name="T6" fmla="*/ 38 w 49"/>
                  <a:gd name="T7" fmla="*/ 5 h 22"/>
                  <a:gd name="T8" fmla="*/ 35 w 49"/>
                  <a:gd name="T9" fmla="*/ 7 h 22"/>
                  <a:gd name="T10" fmla="*/ 31 w 49"/>
                  <a:gd name="T11" fmla="*/ 8 h 22"/>
                  <a:gd name="T12" fmla="*/ 27 w 49"/>
                  <a:gd name="T13" fmla="*/ 9 h 22"/>
                  <a:gd name="T14" fmla="*/ 25 w 49"/>
                  <a:gd name="T15" fmla="*/ 11 h 22"/>
                  <a:gd name="T16" fmla="*/ 20 w 49"/>
                  <a:gd name="T17" fmla="*/ 12 h 22"/>
                  <a:gd name="T18" fmla="*/ 18 w 49"/>
                  <a:gd name="T19" fmla="*/ 14 h 22"/>
                  <a:gd name="T20" fmla="*/ 14 w 49"/>
                  <a:gd name="T21" fmla="*/ 15 h 22"/>
                  <a:gd name="T22" fmla="*/ 9 w 49"/>
                  <a:gd name="T23" fmla="*/ 16 h 22"/>
                  <a:gd name="T24" fmla="*/ 7 w 49"/>
                  <a:gd name="T25" fmla="*/ 18 h 22"/>
                  <a:gd name="T26" fmla="*/ 3 w 49"/>
                  <a:gd name="T27" fmla="*/ 20 h 22"/>
                  <a:gd name="T28" fmla="*/ 0 w 49"/>
                  <a:gd name="T29" fmla="*/ 22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49" h="22">
                    <a:moveTo>
                      <a:pt x="49" y="0"/>
                    </a:moveTo>
                    <a:lnTo>
                      <a:pt x="45" y="1"/>
                    </a:lnTo>
                    <a:lnTo>
                      <a:pt x="42" y="3"/>
                    </a:lnTo>
                    <a:lnTo>
                      <a:pt x="38" y="5"/>
                    </a:lnTo>
                    <a:lnTo>
                      <a:pt x="35" y="7"/>
                    </a:lnTo>
                    <a:lnTo>
                      <a:pt x="31" y="8"/>
                    </a:lnTo>
                    <a:lnTo>
                      <a:pt x="27" y="9"/>
                    </a:lnTo>
                    <a:lnTo>
                      <a:pt x="25" y="11"/>
                    </a:lnTo>
                    <a:lnTo>
                      <a:pt x="20" y="12"/>
                    </a:lnTo>
                    <a:lnTo>
                      <a:pt x="18" y="14"/>
                    </a:lnTo>
                    <a:lnTo>
                      <a:pt x="14" y="15"/>
                    </a:lnTo>
                    <a:lnTo>
                      <a:pt x="9" y="16"/>
                    </a:lnTo>
                    <a:lnTo>
                      <a:pt x="7" y="18"/>
                    </a:lnTo>
                    <a:lnTo>
                      <a:pt x="3" y="20"/>
                    </a:lnTo>
                    <a:lnTo>
                      <a:pt x="0" y="22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4" name="Freeform 479"/>
              <p:cNvSpPr>
                <a:spLocks/>
              </p:cNvSpPr>
              <p:nvPr/>
            </p:nvSpPr>
            <p:spPr bwMode="auto">
              <a:xfrm>
                <a:off x="5133975" y="995363"/>
                <a:ext cx="80963" cy="30163"/>
              </a:xfrm>
              <a:custGeom>
                <a:avLst/>
                <a:gdLst>
                  <a:gd name="T0" fmla="*/ 0 w 51"/>
                  <a:gd name="T1" fmla="*/ 19 h 19"/>
                  <a:gd name="T2" fmla="*/ 3 w 51"/>
                  <a:gd name="T3" fmla="*/ 17 h 19"/>
                  <a:gd name="T4" fmla="*/ 7 w 51"/>
                  <a:gd name="T5" fmla="*/ 17 h 19"/>
                  <a:gd name="T6" fmla="*/ 10 w 51"/>
                  <a:gd name="T7" fmla="*/ 16 h 19"/>
                  <a:gd name="T8" fmla="*/ 13 w 51"/>
                  <a:gd name="T9" fmla="*/ 15 h 19"/>
                  <a:gd name="T10" fmla="*/ 15 w 51"/>
                  <a:gd name="T11" fmla="*/ 13 h 19"/>
                  <a:gd name="T12" fmla="*/ 19 w 51"/>
                  <a:gd name="T13" fmla="*/ 12 h 19"/>
                  <a:gd name="T14" fmla="*/ 22 w 51"/>
                  <a:gd name="T15" fmla="*/ 11 h 19"/>
                  <a:gd name="T16" fmla="*/ 25 w 51"/>
                  <a:gd name="T17" fmla="*/ 9 h 19"/>
                  <a:gd name="T18" fmla="*/ 29 w 51"/>
                  <a:gd name="T19" fmla="*/ 8 h 19"/>
                  <a:gd name="T20" fmla="*/ 32 w 51"/>
                  <a:gd name="T21" fmla="*/ 6 h 19"/>
                  <a:gd name="T22" fmla="*/ 35 w 51"/>
                  <a:gd name="T23" fmla="*/ 6 h 19"/>
                  <a:gd name="T24" fmla="*/ 39 w 51"/>
                  <a:gd name="T25" fmla="*/ 5 h 19"/>
                  <a:gd name="T26" fmla="*/ 41 w 51"/>
                  <a:gd name="T27" fmla="*/ 4 h 19"/>
                  <a:gd name="T28" fmla="*/ 44 w 51"/>
                  <a:gd name="T29" fmla="*/ 2 h 19"/>
                  <a:gd name="T30" fmla="*/ 48 w 51"/>
                  <a:gd name="T31" fmla="*/ 1 h 19"/>
                  <a:gd name="T32" fmla="*/ 51 w 51"/>
                  <a:gd name="T33" fmla="*/ 0 h 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1" h="19">
                    <a:moveTo>
                      <a:pt x="0" y="19"/>
                    </a:moveTo>
                    <a:lnTo>
                      <a:pt x="3" y="17"/>
                    </a:lnTo>
                    <a:lnTo>
                      <a:pt x="7" y="17"/>
                    </a:lnTo>
                    <a:lnTo>
                      <a:pt x="10" y="16"/>
                    </a:lnTo>
                    <a:lnTo>
                      <a:pt x="13" y="15"/>
                    </a:lnTo>
                    <a:lnTo>
                      <a:pt x="15" y="13"/>
                    </a:lnTo>
                    <a:lnTo>
                      <a:pt x="19" y="12"/>
                    </a:lnTo>
                    <a:lnTo>
                      <a:pt x="22" y="11"/>
                    </a:lnTo>
                    <a:lnTo>
                      <a:pt x="25" y="9"/>
                    </a:lnTo>
                    <a:lnTo>
                      <a:pt x="29" y="8"/>
                    </a:lnTo>
                    <a:lnTo>
                      <a:pt x="32" y="6"/>
                    </a:lnTo>
                    <a:lnTo>
                      <a:pt x="35" y="6"/>
                    </a:lnTo>
                    <a:lnTo>
                      <a:pt x="39" y="5"/>
                    </a:lnTo>
                    <a:lnTo>
                      <a:pt x="41" y="4"/>
                    </a:lnTo>
                    <a:lnTo>
                      <a:pt x="44" y="2"/>
                    </a:lnTo>
                    <a:lnTo>
                      <a:pt x="48" y="1"/>
                    </a:lnTo>
                    <a:lnTo>
                      <a:pt x="51" y="0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5" name="Line 481"/>
              <p:cNvSpPr>
                <a:spLocks noChangeShapeType="1"/>
              </p:cNvSpPr>
              <p:nvPr/>
            </p:nvSpPr>
            <p:spPr bwMode="auto">
              <a:xfrm flipH="1" flipV="1">
                <a:off x="5137150" y="1030288"/>
                <a:ext cx="41275" cy="104775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6" name="Freeform 482"/>
              <p:cNvSpPr>
                <a:spLocks/>
              </p:cNvSpPr>
              <p:nvPr/>
            </p:nvSpPr>
            <p:spPr bwMode="auto">
              <a:xfrm>
                <a:off x="4886325" y="1206500"/>
                <a:ext cx="142875" cy="76200"/>
              </a:xfrm>
              <a:custGeom>
                <a:avLst/>
                <a:gdLst>
                  <a:gd name="T0" fmla="*/ 90 w 90"/>
                  <a:gd name="T1" fmla="*/ 0 h 48"/>
                  <a:gd name="T2" fmla="*/ 88 w 90"/>
                  <a:gd name="T3" fmla="*/ 1 h 48"/>
                  <a:gd name="T4" fmla="*/ 83 w 90"/>
                  <a:gd name="T5" fmla="*/ 4 h 48"/>
                  <a:gd name="T6" fmla="*/ 79 w 90"/>
                  <a:gd name="T7" fmla="*/ 5 h 48"/>
                  <a:gd name="T8" fmla="*/ 75 w 90"/>
                  <a:gd name="T9" fmla="*/ 8 h 48"/>
                  <a:gd name="T10" fmla="*/ 71 w 90"/>
                  <a:gd name="T11" fmla="*/ 10 h 48"/>
                  <a:gd name="T12" fmla="*/ 67 w 90"/>
                  <a:gd name="T13" fmla="*/ 12 h 48"/>
                  <a:gd name="T14" fmla="*/ 63 w 90"/>
                  <a:gd name="T15" fmla="*/ 14 h 48"/>
                  <a:gd name="T16" fmla="*/ 59 w 90"/>
                  <a:gd name="T17" fmla="*/ 16 h 48"/>
                  <a:gd name="T18" fmla="*/ 55 w 90"/>
                  <a:gd name="T19" fmla="*/ 18 h 48"/>
                  <a:gd name="T20" fmla="*/ 50 w 90"/>
                  <a:gd name="T21" fmla="*/ 20 h 48"/>
                  <a:gd name="T22" fmla="*/ 46 w 90"/>
                  <a:gd name="T23" fmla="*/ 22 h 48"/>
                  <a:gd name="T24" fmla="*/ 44 w 90"/>
                  <a:gd name="T25" fmla="*/ 25 h 48"/>
                  <a:gd name="T26" fmla="*/ 39 w 90"/>
                  <a:gd name="T27" fmla="*/ 26 h 48"/>
                  <a:gd name="T28" fmla="*/ 35 w 90"/>
                  <a:gd name="T29" fmla="*/ 29 h 48"/>
                  <a:gd name="T30" fmla="*/ 31 w 90"/>
                  <a:gd name="T31" fmla="*/ 30 h 48"/>
                  <a:gd name="T32" fmla="*/ 27 w 90"/>
                  <a:gd name="T33" fmla="*/ 33 h 48"/>
                  <a:gd name="T34" fmla="*/ 23 w 90"/>
                  <a:gd name="T35" fmla="*/ 36 h 48"/>
                  <a:gd name="T36" fmla="*/ 19 w 90"/>
                  <a:gd name="T37" fmla="*/ 37 h 48"/>
                  <a:gd name="T38" fmla="*/ 16 w 90"/>
                  <a:gd name="T39" fmla="*/ 40 h 48"/>
                  <a:gd name="T40" fmla="*/ 12 w 90"/>
                  <a:gd name="T41" fmla="*/ 41 h 48"/>
                  <a:gd name="T42" fmla="*/ 8 w 90"/>
                  <a:gd name="T43" fmla="*/ 44 h 48"/>
                  <a:gd name="T44" fmla="*/ 4 w 90"/>
                  <a:gd name="T45" fmla="*/ 45 h 48"/>
                  <a:gd name="T46" fmla="*/ 0 w 90"/>
                  <a:gd name="T47" fmla="*/ 48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90" h="48">
                    <a:moveTo>
                      <a:pt x="90" y="0"/>
                    </a:moveTo>
                    <a:lnTo>
                      <a:pt x="88" y="1"/>
                    </a:lnTo>
                    <a:lnTo>
                      <a:pt x="83" y="4"/>
                    </a:lnTo>
                    <a:lnTo>
                      <a:pt x="79" y="5"/>
                    </a:lnTo>
                    <a:lnTo>
                      <a:pt x="75" y="8"/>
                    </a:lnTo>
                    <a:lnTo>
                      <a:pt x="71" y="10"/>
                    </a:lnTo>
                    <a:lnTo>
                      <a:pt x="67" y="12"/>
                    </a:lnTo>
                    <a:lnTo>
                      <a:pt x="63" y="14"/>
                    </a:lnTo>
                    <a:lnTo>
                      <a:pt x="59" y="16"/>
                    </a:lnTo>
                    <a:lnTo>
                      <a:pt x="55" y="18"/>
                    </a:lnTo>
                    <a:lnTo>
                      <a:pt x="50" y="20"/>
                    </a:lnTo>
                    <a:lnTo>
                      <a:pt x="46" y="22"/>
                    </a:lnTo>
                    <a:lnTo>
                      <a:pt x="44" y="25"/>
                    </a:lnTo>
                    <a:lnTo>
                      <a:pt x="39" y="26"/>
                    </a:lnTo>
                    <a:lnTo>
                      <a:pt x="35" y="29"/>
                    </a:lnTo>
                    <a:lnTo>
                      <a:pt x="31" y="30"/>
                    </a:lnTo>
                    <a:lnTo>
                      <a:pt x="27" y="33"/>
                    </a:lnTo>
                    <a:lnTo>
                      <a:pt x="23" y="36"/>
                    </a:lnTo>
                    <a:lnTo>
                      <a:pt x="19" y="37"/>
                    </a:lnTo>
                    <a:lnTo>
                      <a:pt x="16" y="40"/>
                    </a:lnTo>
                    <a:lnTo>
                      <a:pt x="12" y="41"/>
                    </a:lnTo>
                    <a:lnTo>
                      <a:pt x="8" y="44"/>
                    </a:lnTo>
                    <a:lnTo>
                      <a:pt x="4" y="45"/>
                    </a:lnTo>
                    <a:lnTo>
                      <a:pt x="0" y="48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7" name="Freeform 483"/>
              <p:cNvSpPr>
                <a:spLocks/>
              </p:cNvSpPr>
              <p:nvPr/>
            </p:nvSpPr>
            <p:spPr bwMode="auto">
              <a:xfrm>
                <a:off x="5029200" y="1141413"/>
                <a:ext cx="150813" cy="65088"/>
              </a:xfrm>
              <a:custGeom>
                <a:avLst/>
                <a:gdLst>
                  <a:gd name="T0" fmla="*/ 0 w 95"/>
                  <a:gd name="T1" fmla="*/ 41 h 41"/>
                  <a:gd name="T2" fmla="*/ 6 w 95"/>
                  <a:gd name="T3" fmla="*/ 38 h 41"/>
                  <a:gd name="T4" fmla="*/ 10 w 95"/>
                  <a:gd name="T5" fmla="*/ 37 h 41"/>
                  <a:gd name="T6" fmla="*/ 15 w 95"/>
                  <a:gd name="T7" fmla="*/ 34 h 41"/>
                  <a:gd name="T8" fmla="*/ 20 w 95"/>
                  <a:gd name="T9" fmla="*/ 33 h 41"/>
                  <a:gd name="T10" fmla="*/ 24 w 95"/>
                  <a:gd name="T11" fmla="*/ 30 h 41"/>
                  <a:gd name="T12" fmla="*/ 29 w 95"/>
                  <a:gd name="T13" fmla="*/ 27 h 41"/>
                  <a:gd name="T14" fmla="*/ 33 w 95"/>
                  <a:gd name="T15" fmla="*/ 26 h 41"/>
                  <a:gd name="T16" fmla="*/ 39 w 95"/>
                  <a:gd name="T17" fmla="*/ 23 h 41"/>
                  <a:gd name="T18" fmla="*/ 43 w 95"/>
                  <a:gd name="T19" fmla="*/ 22 h 41"/>
                  <a:gd name="T20" fmla="*/ 47 w 95"/>
                  <a:gd name="T21" fmla="*/ 19 h 41"/>
                  <a:gd name="T22" fmla="*/ 52 w 95"/>
                  <a:gd name="T23" fmla="*/ 18 h 41"/>
                  <a:gd name="T24" fmla="*/ 57 w 95"/>
                  <a:gd name="T25" fmla="*/ 15 h 41"/>
                  <a:gd name="T26" fmla="*/ 62 w 95"/>
                  <a:gd name="T27" fmla="*/ 13 h 41"/>
                  <a:gd name="T28" fmla="*/ 66 w 95"/>
                  <a:gd name="T29" fmla="*/ 11 h 41"/>
                  <a:gd name="T30" fmla="*/ 72 w 95"/>
                  <a:gd name="T31" fmla="*/ 9 h 41"/>
                  <a:gd name="T32" fmla="*/ 76 w 95"/>
                  <a:gd name="T33" fmla="*/ 7 h 41"/>
                  <a:gd name="T34" fmla="*/ 81 w 95"/>
                  <a:gd name="T35" fmla="*/ 5 h 41"/>
                  <a:gd name="T36" fmla="*/ 85 w 95"/>
                  <a:gd name="T37" fmla="*/ 2 h 41"/>
                  <a:gd name="T38" fmla="*/ 91 w 95"/>
                  <a:gd name="T39" fmla="*/ 1 h 41"/>
                  <a:gd name="T40" fmla="*/ 95 w 95"/>
                  <a:gd name="T41" fmla="*/ 0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95" h="41">
                    <a:moveTo>
                      <a:pt x="0" y="41"/>
                    </a:moveTo>
                    <a:lnTo>
                      <a:pt x="6" y="38"/>
                    </a:lnTo>
                    <a:lnTo>
                      <a:pt x="10" y="37"/>
                    </a:lnTo>
                    <a:lnTo>
                      <a:pt x="15" y="34"/>
                    </a:lnTo>
                    <a:lnTo>
                      <a:pt x="20" y="33"/>
                    </a:lnTo>
                    <a:lnTo>
                      <a:pt x="24" y="30"/>
                    </a:lnTo>
                    <a:lnTo>
                      <a:pt x="29" y="27"/>
                    </a:lnTo>
                    <a:lnTo>
                      <a:pt x="33" y="26"/>
                    </a:lnTo>
                    <a:lnTo>
                      <a:pt x="39" y="23"/>
                    </a:lnTo>
                    <a:lnTo>
                      <a:pt x="43" y="22"/>
                    </a:lnTo>
                    <a:lnTo>
                      <a:pt x="47" y="19"/>
                    </a:lnTo>
                    <a:lnTo>
                      <a:pt x="52" y="18"/>
                    </a:lnTo>
                    <a:lnTo>
                      <a:pt x="57" y="15"/>
                    </a:lnTo>
                    <a:lnTo>
                      <a:pt x="62" y="13"/>
                    </a:lnTo>
                    <a:lnTo>
                      <a:pt x="66" y="11"/>
                    </a:lnTo>
                    <a:lnTo>
                      <a:pt x="72" y="9"/>
                    </a:lnTo>
                    <a:lnTo>
                      <a:pt x="76" y="7"/>
                    </a:lnTo>
                    <a:lnTo>
                      <a:pt x="81" y="5"/>
                    </a:lnTo>
                    <a:lnTo>
                      <a:pt x="85" y="2"/>
                    </a:lnTo>
                    <a:lnTo>
                      <a:pt x="91" y="1"/>
                    </a:lnTo>
                    <a:lnTo>
                      <a:pt x="95" y="0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8" name="Line 484"/>
              <p:cNvSpPr>
                <a:spLocks noChangeShapeType="1"/>
              </p:cNvSpPr>
              <p:nvPr/>
            </p:nvSpPr>
            <p:spPr bwMode="auto">
              <a:xfrm flipH="1" flipV="1">
                <a:off x="5032375" y="1211263"/>
                <a:ext cx="49213" cy="101600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79" name="Freeform 485"/>
              <p:cNvSpPr>
                <a:spLocks/>
              </p:cNvSpPr>
              <p:nvPr/>
            </p:nvSpPr>
            <p:spPr bwMode="auto">
              <a:xfrm>
                <a:off x="4659313" y="1439863"/>
                <a:ext cx="204788" cy="146050"/>
              </a:xfrm>
              <a:custGeom>
                <a:avLst/>
                <a:gdLst>
                  <a:gd name="T0" fmla="*/ 129 w 129"/>
                  <a:gd name="T1" fmla="*/ 0 h 92"/>
                  <a:gd name="T2" fmla="*/ 125 w 129"/>
                  <a:gd name="T3" fmla="*/ 3 h 92"/>
                  <a:gd name="T4" fmla="*/ 121 w 129"/>
                  <a:gd name="T5" fmla="*/ 5 h 92"/>
                  <a:gd name="T6" fmla="*/ 117 w 129"/>
                  <a:gd name="T7" fmla="*/ 8 h 92"/>
                  <a:gd name="T8" fmla="*/ 112 w 129"/>
                  <a:gd name="T9" fmla="*/ 11 h 92"/>
                  <a:gd name="T10" fmla="*/ 108 w 129"/>
                  <a:gd name="T11" fmla="*/ 14 h 92"/>
                  <a:gd name="T12" fmla="*/ 104 w 129"/>
                  <a:gd name="T13" fmla="*/ 16 h 92"/>
                  <a:gd name="T14" fmla="*/ 100 w 129"/>
                  <a:gd name="T15" fmla="*/ 19 h 92"/>
                  <a:gd name="T16" fmla="*/ 96 w 129"/>
                  <a:gd name="T17" fmla="*/ 22 h 92"/>
                  <a:gd name="T18" fmla="*/ 92 w 129"/>
                  <a:gd name="T19" fmla="*/ 25 h 92"/>
                  <a:gd name="T20" fmla="*/ 88 w 129"/>
                  <a:gd name="T21" fmla="*/ 27 h 92"/>
                  <a:gd name="T22" fmla="*/ 84 w 129"/>
                  <a:gd name="T23" fmla="*/ 30 h 92"/>
                  <a:gd name="T24" fmla="*/ 79 w 129"/>
                  <a:gd name="T25" fmla="*/ 33 h 92"/>
                  <a:gd name="T26" fmla="*/ 75 w 129"/>
                  <a:gd name="T27" fmla="*/ 36 h 92"/>
                  <a:gd name="T28" fmla="*/ 71 w 129"/>
                  <a:gd name="T29" fmla="*/ 38 h 92"/>
                  <a:gd name="T30" fmla="*/ 67 w 129"/>
                  <a:gd name="T31" fmla="*/ 41 h 92"/>
                  <a:gd name="T32" fmla="*/ 63 w 129"/>
                  <a:gd name="T33" fmla="*/ 44 h 92"/>
                  <a:gd name="T34" fmla="*/ 59 w 129"/>
                  <a:gd name="T35" fmla="*/ 47 h 92"/>
                  <a:gd name="T36" fmla="*/ 55 w 129"/>
                  <a:gd name="T37" fmla="*/ 49 h 92"/>
                  <a:gd name="T38" fmla="*/ 51 w 129"/>
                  <a:gd name="T39" fmla="*/ 53 h 92"/>
                  <a:gd name="T40" fmla="*/ 46 w 129"/>
                  <a:gd name="T41" fmla="*/ 56 h 92"/>
                  <a:gd name="T42" fmla="*/ 44 w 129"/>
                  <a:gd name="T43" fmla="*/ 59 h 92"/>
                  <a:gd name="T44" fmla="*/ 40 w 129"/>
                  <a:gd name="T45" fmla="*/ 62 h 92"/>
                  <a:gd name="T46" fmla="*/ 35 w 129"/>
                  <a:gd name="T47" fmla="*/ 64 h 92"/>
                  <a:gd name="T48" fmla="*/ 31 w 129"/>
                  <a:gd name="T49" fmla="*/ 67 h 92"/>
                  <a:gd name="T50" fmla="*/ 27 w 129"/>
                  <a:gd name="T51" fmla="*/ 70 h 92"/>
                  <a:gd name="T52" fmla="*/ 23 w 129"/>
                  <a:gd name="T53" fmla="*/ 74 h 92"/>
                  <a:gd name="T54" fmla="*/ 19 w 129"/>
                  <a:gd name="T55" fmla="*/ 77 h 92"/>
                  <a:gd name="T56" fmla="*/ 15 w 129"/>
                  <a:gd name="T57" fmla="*/ 80 h 92"/>
                  <a:gd name="T58" fmla="*/ 12 w 129"/>
                  <a:gd name="T59" fmla="*/ 82 h 92"/>
                  <a:gd name="T60" fmla="*/ 8 w 129"/>
                  <a:gd name="T61" fmla="*/ 86 h 92"/>
                  <a:gd name="T62" fmla="*/ 4 w 129"/>
                  <a:gd name="T63" fmla="*/ 89 h 92"/>
                  <a:gd name="T64" fmla="*/ 0 w 129"/>
                  <a:gd name="T65" fmla="*/ 92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92">
                    <a:moveTo>
                      <a:pt x="129" y="0"/>
                    </a:moveTo>
                    <a:lnTo>
                      <a:pt x="125" y="3"/>
                    </a:lnTo>
                    <a:lnTo>
                      <a:pt x="121" y="5"/>
                    </a:lnTo>
                    <a:lnTo>
                      <a:pt x="117" y="8"/>
                    </a:lnTo>
                    <a:lnTo>
                      <a:pt x="112" y="11"/>
                    </a:lnTo>
                    <a:lnTo>
                      <a:pt x="108" y="14"/>
                    </a:lnTo>
                    <a:lnTo>
                      <a:pt x="104" y="16"/>
                    </a:lnTo>
                    <a:lnTo>
                      <a:pt x="100" y="19"/>
                    </a:lnTo>
                    <a:lnTo>
                      <a:pt x="96" y="22"/>
                    </a:lnTo>
                    <a:lnTo>
                      <a:pt x="92" y="25"/>
                    </a:lnTo>
                    <a:lnTo>
                      <a:pt x="88" y="27"/>
                    </a:lnTo>
                    <a:lnTo>
                      <a:pt x="84" y="30"/>
                    </a:lnTo>
                    <a:lnTo>
                      <a:pt x="79" y="33"/>
                    </a:lnTo>
                    <a:lnTo>
                      <a:pt x="75" y="36"/>
                    </a:lnTo>
                    <a:lnTo>
                      <a:pt x="71" y="38"/>
                    </a:lnTo>
                    <a:lnTo>
                      <a:pt x="67" y="41"/>
                    </a:lnTo>
                    <a:lnTo>
                      <a:pt x="63" y="44"/>
                    </a:lnTo>
                    <a:lnTo>
                      <a:pt x="59" y="47"/>
                    </a:lnTo>
                    <a:lnTo>
                      <a:pt x="55" y="49"/>
                    </a:lnTo>
                    <a:lnTo>
                      <a:pt x="51" y="53"/>
                    </a:lnTo>
                    <a:lnTo>
                      <a:pt x="46" y="56"/>
                    </a:lnTo>
                    <a:lnTo>
                      <a:pt x="44" y="59"/>
                    </a:lnTo>
                    <a:lnTo>
                      <a:pt x="40" y="62"/>
                    </a:lnTo>
                    <a:lnTo>
                      <a:pt x="35" y="64"/>
                    </a:lnTo>
                    <a:lnTo>
                      <a:pt x="31" y="67"/>
                    </a:lnTo>
                    <a:lnTo>
                      <a:pt x="27" y="70"/>
                    </a:lnTo>
                    <a:lnTo>
                      <a:pt x="23" y="74"/>
                    </a:lnTo>
                    <a:lnTo>
                      <a:pt x="19" y="77"/>
                    </a:lnTo>
                    <a:lnTo>
                      <a:pt x="15" y="80"/>
                    </a:lnTo>
                    <a:lnTo>
                      <a:pt x="12" y="82"/>
                    </a:lnTo>
                    <a:lnTo>
                      <a:pt x="8" y="86"/>
                    </a:lnTo>
                    <a:lnTo>
                      <a:pt x="4" y="89"/>
                    </a:lnTo>
                    <a:lnTo>
                      <a:pt x="0" y="92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0" name="Freeform 486"/>
              <p:cNvSpPr>
                <a:spLocks/>
              </p:cNvSpPr>
              <p:nvPr/>
            </p:nvSpPr>
            <p:spPr bwMode="auto">
              <a:xfrm>
                <a:off x="4864100" y="1317625"/>
                <a:ext cx="220663" cy="122238"/>
              </a:xfrm>
              <a:custGeom>
                <a:avLst/>
                <a:gdLst>
                  <a:gd name="T0" fmla="*/ 0 w 139"/>
                  <a:gd name="T1" fmla="*/ 77 h 77"/>
                  <a:gd name="T2" fmla="*/ 5 w 139"/>
                  <a:gd name="T3" fmla="*/ 74 h 77"/>
                  <a:gd name="T4" fmla="*/ 11 w 139"/>
                  <a:gd name="T5" fmla="*/ 70 h 77"/>
                  <a:gd name="T6" fmla="*/ 15 w 139"/>
                  <a:gd name="T7" fmla="*/ 67 h 77"/>
                  <a:gd name="T8" fmla="*/ 20 w 139"/>
                  <a:gd name="T9" fmla="*/ 63 h 77"/>
                  <a:gd name="T10" fmla="*/ 26 w 139"/>
                  <a:gd name="T11" fmla="*/ 60 h 77"/>
                  <a:gd name="T12" fmla="*/ 31 w 139"/>
                  <a:gd name="T13" fmla="*/ 58 h 77"/>
                  <a:gd name="T14" fmla="*/ 37 w 139"/>
                  <a:gd name="T15" fmla="*/ 55 h 77"/>
                  <a:gd name="T16" fmla="*/ 42 w 139"/>
                  <a:gd name="T17" fmla="*/ 51 h 77"/>
                  <a:gd name="T18" fmla="*/ 47 w 139"/>
                  <a:gd name="T19" fmla="*/ 48 h 77"/>
                  <a:gd name="T20" fmla="*/ 52 w 139"/>
                  <a:gd name="T21" fmla="*/ 45 h 77"/>
                  <a:gd name="T22" fmla="*/ 58 w 139"/>
                  <a:gd name="T23" fmla="*/ 43 h 77"/>
                  <a:gd name="T24" fmla="*/ 63 w 139"/>
                  <a:gd name="T25" fmla="*/ 38 h 77"/>
                  <a:gd name="T26" fmla="*/ 69 w 139"/>
                  <a:gd name="T27" fmla="*/ 36 h 77"/>
                  <a:gd name="T28" fmla="*/ 74 w 139"/>
                  <a:gd name="T29" fmla="*/ 33 h 77"/>
                  <a:gd name="T30" fmla="*/ 80 w 139"/>
                  <a:gd name="T31" fmla="*/ 30 h 77"/>
                  <a:gd name="T32" fmla="*/ 85 w 139"/>
                  <a:gd name="T33" fmla="*/ 27 h 77"/>
                  <a:gd name="T34" fmla="*/ 89 w 139"/>
                  <a:gd name="T35" fmla="*/ 25 h 77"/>
                  <a:gd name="T36" fmla="*/ 95 w 139"/>
                  <a:gd name="T37" fmla="*/ 22 h 77"/>
                  <a:gd name="T38" fmla="*/ 100 w 139"/>
                  <a:gd name="T39" fmla="*/ 19 h 77"/>
                  <a:gd name="T40" fmla="*/ 106 w 139"/>
                  <a:gd name="T41" fmla="*/ 16 h 77"/>
                  <a:gd name="T42" fmla="*/ 111 w 139"/>
                  <a:gd name="T43" fmla="*/ 14 h 77"/>
                  <a:gd name="T44" fmla="*/ 117 w 139"/>
                  <a:gd name="T45" fmla="*/ 11 h 77"/>
                  <a:gd name="T46" fmla="*/ 122 w 139"/>
                  <a:gd name="T47" fmla="*/ 8 h 77"/>
                  <a:gd name="T48" fmla="*/ 128 w 139"/>
                  <a:gd name="T49" fmla="*/ 5 h 77"/>
                  <a:gd name="T50" fmla="*/ 133 w 139"/>
                  <a:gd name="T51" fmla="*/ 3 h 77"/>
                  <a:gd name="T52" fmla="*/ 139 w 139"/>
                  <a:gd name="T53" fmla="*/ 0 h 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139" h="77">
                    <a:moveTo>
                      <a:pt x="0" y="77"/>
                    </a:moveTo>
                    <a:lnTo>
                      <a:pt x="5" y="74"/>
                    </a:lnTo>
                    <a:lnTo>
                      <a:pt x="11" y="70"/>
                    </a:lnTo>
                    <a:lnTo>
                      <a:pt x="15" y="67"/>
                    </a:lnTo>
                    <a:lnTo>
                      <a:pt x="20" y="63"/>
                    </a:lnTo>
                    <a:lnTo>
                      <a:pt x="26" y="60"/>
                    </a:lnTo>
                    <a:lnTo>
                      <a:pt x="31" y="58"/>
                    </a:lnTo>
                    <a:lnTo>
                      <a:pt x="37" y="55"/>
                    </a:lnTo>
                    <a:lnTo>
                      <a:pt x="42" y="51"/>
                    </a:lnTo>
                    <a:lnTo>
                      <a:pt x="47" y="48"/>
                    </a:lnTo>
                    <a:lnTo>
                      <a:pt x="52" y="45"/>
                    </a:lnTo>
                    <a:lnTo>
                      <a:pt x="58" y="43"/>
                    </a:lnTo>
                    <a:lnTo>
                      <a:pt x="63" y="38"/>
                    </a:lnTo>
                    <a:lnTo>
                      <a:pt x="69" y="36"/>
                    </a:lnTo>
                    <a:lnTo>
                      <a:pt x="74" y="33"/>
                    </a:lnTo>
                    <a:lnTo>
                      <a:pt x="80" y="30"/>
                    </a:lnTo>
                    <a:lnTo>
                      <a:pt x="85" y="27"/>
                    </a:lnTo>
                    <a:lnTo>
                      <a:pt x="89" y="25"/>
                    </a:lnTo>
                    <a:lnTo>
                      <a:pt x="95" y="22"/>
                    </a:lnTo>
                    <a:lnTo>
                      <a:pt x="100" y="19"/>
                    </a:lnTo>
                    <a:lnTo>
                      <a:pt x="106" y="16"/>
                    </a:lnTo>
                    <a:lnTo>
                      <a:pt x="111" y="14"/>
                    </a:lnTo>
                    <a:lnTo>
                      <a:pt x="117" y="11"/>
                    </a:lnTo>
                    <a:lnTo>
                      <a:pt x="122" y="8"/>
                    </a:lnTo>
                    <a:lnTo>
                      <a:pt x="128" y="5"/>
                    </a:lnTo>
                    <a:lnTo>
                      <a:pt x="133" y="3"/>
                    </a:lnTo>
                    <a:lnTo>
                      <a:pt x="139" y="0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1" name="Line 488"/>
              <p:cNvSpPr>
                <a:spLocks noChangeShapeType="1"/>
              </p:cNvSpPr>
              <p:nvPr/>
            </p:nvSpPr>
            <p:spPr bwMode="auto">
              <a:xfrm flipH="1" flipV="1">
                <a:off x="4865688" y="1444625"/>
                <a:ext cx="61913" cy="95250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2" name="Freeform 489"/>
              <p:cNvSpPr>
                <a:spLocks/>
              </p:cNvSpPr>
              <p:nvPr/>
            </p:nvSpPr>
            <p:spPr bwMode="auto">
              <a:xfrm>
                <a:off x="4495800" y="1709738"/>
                <a:ext cx="204788" cy="198438"/>
              </a:xfrm>
              <a:custGeom>
                <a:avLst/>
                <a:gdLst>
                  <a:gd name="T0" fmla="*/ 127 w 129"/>
                  <a:gd name="T1" fmla="*/ 3 h 125"/>
                  <a:gd name="T2" fmla="*/ 123 w 129"/>
                  <a:gd name="T3" fmla="*/ 6 h 125"/>
                  <a:gd name="T4" fmla="*/ 118 w 129"/>
                  <a:gd name="T5" fmla="*/ 10 h 125"/>
                  <a:gd name="T6" fmla="*/ 114 w 129"/>
                  <a:gd name="T7" fmla="*/ 13 h 125"/>
                  <a:gd name="T8" fmla="*/ 110 w 129"/>
                  <a:gd name="T9" fmla="*/ 17 h 125"/>
                  <a:gd name="T10" fmla="*/ 105 w 129"/>
                  <a:gd name="T11" fmla="*/ 21 h 125"/>
                  <a:gd name="T12" fmla="*/ 101 w 129"/>
                  <a:gd name="T13" fmla="*/ 24 h 125"/>
                  <a:gd name="T14" fmla="*/ 97 w 129"/>
                  <a:gd name="T15" fmla="*/ 28 h 125"/>
                  <a:gd name="T16" fmla="*/ 93 w 129"/>
                  <a:gd name="T17" fmla="*/ 32 h 125"/>
                  <a:gd name="T18" fmla="*/ 89 w 129"/>
                  <a:gd name="T19" fmla="*/ 35 h 125"/>
                  <a:gd name="T20" fmla="*/ 85 w 129"/>
                  <a:gd name="T21" fmla="*/ 39 h 125"/>
                  <a:gd name="T22" fmla="*/ 82 w 129"/>
                  <a:gd name="T23" fmla="*/ 43 h 125"/>
                  <a:gd name="T24" fmla="*/ 78 w 129"/>
                  <a:gd name="T25" fmla="*/ 47 h 125"/>
                  <a:gd name="T26" fmla="*/ 74 w 129"/>
                  <a:gd name="T27" fmla="*/ 50 h 125"/>
                  <a:gd name="T28" fmla="*/ 70 w 129"/>
                  <a:gd name="T29" fmla="*/ 54 h 125"/>
                  <a:gd name="T30" fmla="*/ 66 w 129"/>
                  <a:gd name="T31" fmla="*/ 58 h 125"/>
                  <a:gd name="T32" fmla="*/ 62 w 129"/>
                  <a:gd name="T33" fmla="*/ 62 h 125"/>
                  <a:gd name="T34" fmla="*/ 57 w 129"/>
                  <a:gd name="T35" fmla="*/ 65 h 125"/>
                  <a:gd name="T36" fmla="*/ 53 w 129"/>
                  <a:gd name="T37" fmla="*/ 69 h 125"/>
                  <a:gd name="T38" fmla="*/ 49 w 129"/>
                  <a:gd name="T39" fmla="*/ 73 h 125"/>
                  <a:gd name="T40" fmla="*/ 45 w 129"/>
                  <a:gd name="T41" fmla="*/ 77 h 125"/>
                  <a:gd name="T42" fmla="*/ 42 w 129"/>
                  <a:gd name="T43" fmla="*/ 81 h 125"/>
                  <a:gd name="T44" fmla="*/ 38 w 129"/>
                  <a:gd name="T45" fmla="*/ 84 h 125"/>
                  <a:gd name="T46" fmla="*/ 34 w 129"/>
                  <a:gd name="T47" fmla="*/ 88 h 125"/>
                  <a:gd name="T48" fmla="*/ 30 w 129"/>
                  <a:gd name="T49" fmla="*/ 92 h 125"/>
                  <a:gd name="T50" fmla="*/ 26 w 129"/>
                  <a:gd name="T51" fmla="*/ 96 h 125"/>
                  <a:gd name="T52" fmla="*/ 23 w 129"/>
                  <a:gd name="T53" fmla="*/ 101 h 125"/>
                  <a:gd name="T54" fmla="*/ 19 w 129"/>
                  <a:gd name="T55" fmla="*/ 105 h 125"/>
                  <a:gd name="T56" fmla="*/ 15 w 129"/>
                  <a:gd name="T57" fmla="*/ 109 h 125"/>
                  <a:gd name="T58" fmla="*/ 11 w 129"/>
                  <a:gd name="T59" fmla="*/ 113 h 125"/>
                  <a:gd name="T60" fmla="*/ 8 w 129"/>
                  <a:gd name="T61" fmla="*/ 117 h 125"/>
                  <a:gd name="T62" fmla="*/ 4 w 129"/>
                  <a:gd name="T63" fmla="*/ 121 h 125"/>
                  <a:gd name="T64" fmla="*/ 0 w 129"/>
                  <a:gd name="T65" fmla="*/ 125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</a:cxnLst>
                <a:rect l="0" t="0" r="r" b="b"/>
                <a:pathLst>
                  <a:path w="129" h="125">
                    <a:moveTo>
                      <a:pt x="129" y="0"/>
                    </a:moveTo>
                    <a:lnTo>
                      <a:pt x="127" y="3"/>
                    </a:lnTo>
                    <a:lnTo>
                      <a:pt x="125" y="4"/>
                    </a:lnTo>
                    <a:lnTo>
                      <a:pt x="123" y="6"/>
                    </a:lnTo>
                    <a:lnTo>
                      <a:pt x="121" y="7"/>
                    </a:lnTo>
                    <a:lnTo>
                      <a:pt x="118" y="10"/>
                    </a:lnTo>
                    <a:lnTo>
                      <a:pt x="116" y="11"/>
                    </a:lnTo>
                    <a:lnTo>
                      <a:pt x="114" y="13"/>
                    </a:lnTo>
                    <a:lnTo>
                      <a:pt x="112" y="15"/>
                    </a:lnTo>
                    <a:lnTo>
                      <a:pt x="110" y="17"/>
                    </a:lnTo>
                    <a:lnTo>
                      <a:pt x="108" y="18"/>
                    </a:lnTo>
                    <a:lnTo>
                      <a:pt x="105" y="21"/>
                    </a:lnTo>
                    <a:lnTo>
                      <a:pt x="104" y="22"/>
                    </a:lnTo>
                    <a:lnTo>
                      <a:pt x="101" y="24"/>
                    </a:lnTo>
                    <a:lnTo>
                      <a:pt x="100" y="26"/>
                    </a:lnTo>
                    <a:lnTo>
                      <a:pt x="97" y="28"/>
                    </a:lnTo>
                    <a:lnTo>
                      <a:pt x="96" y="29"/>
                    </a:lnTo>
                    <a:lnTo>
                      <a:pt x="93" y="32"/>
                    </a:lnTo>
                    <a:lnTo>
                      <a:pt x="92" y="33"/>
                    </a:lnTo>
                    <a:lnTo>
                      <a:pt x="89" y="35"/>
                    </a:lnTo>
                    <a:lnTo>
                      <a:pt x="88" y="37"/>
                    </a:lnTo>
                    <a:lnTo>
                      <a:pt x="85" y="39"/>
                    </a:lnTo>
                    <a:lnTo>
                      <a:pt x="84" y="40"/>
                    </a:lnTo>
                    <a:lnTo>
                      <a:pt x="82" y="43"/>
                    </a:lnTo>
                    <a:lnTo>
                      <a:pt x="79" y="44"/>
                    </a:lnTo>
                    <a:lnTo>
                      <a:pt x="78" y="47"/>
                    </a:lnTo>
                    <a:lnTo>
                      <a:pt x="75" y="48"/>
                    </a:lnTo>
                    <a:lnTo>
                      <a:pt x="74" y="50"/>
                    </a:lnTo>
                    <a:lnTo>
                      <a:pt x="71" y="53"/>
                    </a:lnTo>
                    <a:lnTo>
                      <a:pt x="70" y="54"/>
                    </a:lnTo>
                    <a:lnTo>
                      <a:pt x="67" y="55"/>
                    </a:lnTo>
                    <a:lnTo>
                      <a:pt x="66" y="58"/>
                    </a:lnTo>
                    <a:lnTo>
                      <a:pt x="63" y="59"/>
                    </a:lnTo>
                    <a:lnTo>
                      <a:pt x="62" y="62"/>
                    </a:lnTo>
                    <a:lnTo>
                      <a:pt x="59" y="63"/>
                    </a:lnTo>
                    <a:lnTo>
                      <a:pt x="57" y="65"/>
                    </a:lnTo>
                    <a:lnTo>
                      <a:pt x="56" y="68"/>
                    </a:lnTo>
                    <a:lnTo>
                      <a:pt x="53" y="69"/>
                    </a:lnTo>
                    <a:lnTo>
                      <a:pt x="52" y="72"/>
                    </a:lnTo>
                    <a:lnTo>
                      <a:pt x="49" y="73"/>
                    </a:lnTo>
                    <a:lnTo>
                      <a:pt x="48" y="74"/>
                    </a:lnTo>
                    <a:lnTo>
                      <a:pt x="45" y="77"/>
                    </a:lnTo>
                    <a:lnTo>
                      <a:pt x="44" y="79"/>
                    </a:lnTo>
                    <a:lnTo>
                      <a:pt x="42" y="81"/>
                    </a:lnTo>
                    <a:lnTo>
                      <a:pt x="40" y="83"/>
                    </a:lnTo>
                    <a:lnTo>
                      <a:pt x="38" y="84"/>
                    </a:lnTo>
                    <a:lnTo>
                      <a:pt x="35" y="87"/>
                    </a:lnTo>
                    <a:lnTo>
                      <a:pt x="34" y="88"/>
                    </a:lnTo>
                    <a:lnTo>
                      <a:pt x="33" y="91"/>
                    </a:lnTo>
                    <a:lnTo>
                      <a:pt x="30" y="92"/>
                    </a:lnTo>
                    <a:lnTo>
                      <a:pt x="29" y="95"/>
                    </a:lnTo>
                    <a:lnTo>
                      <a:pt x="26" y="96"/>
                    </a:lnTo>
                    <a:lnTo>
                      <a:pt x="24" y="98"/>
                    </a:lnTo>
                    <a:lnTo>
                      <a:pt x="23" y="101"/>
                    </a:lnTo>
                    <a:lnTo>
                      <a:pt x="20" y="102"/>
                    </a:lnTo>
                    <a:lnTo>
                      <a:pt x="19" y="105"/>
                    </a:lnTo>
                    <a:lnTo>
                      <a:pt x="16" y="106"/>
                    </a:lnTo>
                    <a:lnTo>
                      <a:pt x="15" y="109"/>
                    </a:lnTo>
                    <a:lnTo>
                      <a:pt x="13" y="110"/>
                    </a:lnTo>
                    <a:lnTo>
                      <a:pt x="11" y="113"/>
                    </a:lnTo>
                    <a:lnTo>
                      <a:pt x="9" y="114"/>
                    </a:lnTo>
                    <a:lnTo>
                      <a:pt x="8" y="117"/>
                    </a:lnTo>
                    <a:lnTo>
                      <a:pt x="5" y="118"/>
                    </a:lnTo>
                    <a:lnTo>
                      <a:pt x="4" y="121"/>
                    </a:lnTo>
                    <a:lnTo>
                      <a:pt x="2" y="123"/>
                    </a:lnTo>
                    <a:lnTo>
                      <a:pt x="0" y="125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3" name="Freeform 490"/>
              <p:cNvSpPr>
                <a:spLocks/>
              </p:cNvSpPr>
              <p:nvPr/>
            </p:nvSpPr>
            <p:spPr bwMode="auto">
              <a:xfrm>
                <a:off x="4700588" y="1541463"/>
                <a:ext cx="228600" cy="168275"/>
              </a:xfrm>
              <a:custGeom>
                <a:avLst/>
                <a:gdLst>
                  <a:gd name="T0" fmla="*/ 0 w 144"/>
                  <a:gd name="T1" fmla="*/ 106 h 106"/>
                  <a:gd name="T2" fmla="*/ 4 w 144"/>
                  <a:gd name="T3" fmla="*/ 104 h 106"/>
                  <a:gd name="T4" fmla="*/ 9 w 144"/>
                  <a:gd name="T5" fmla="*/ 99 h 106"/>
                  <a:gd name="T6" fmla="*/ 14 w 144"/>
                  <a:gd name="T7" fmla="*/ 95 h 106"/>
                  <a:gd name="T8" fmla="*/ 18 w 144"/>
                  <a:gd name="T9" fmla="*/ 93 h 106"/>
                  <a:gd name="T10" fmla="*/ 22 w 144"/>
                  <a:gd name="T11" fmla="*/ 88 h 106"/>
                  <a:gd name="T12" fmla="*/ 27 w 144"/>
                  <a:gd name="T13" fmla="*/ 84 h 106"/>
                  <a:gd name="T14" fmla="*/ 31 w 144"/>
                  <a:gd name="T15" fmla="*/ 82 h 106"/>
                  <a:gd name="T16" fmla="*/ 36 w 144"/>
                  <a:gd name="T17" fmla="*/ 77 h 106"/>
                  <a:gd name="T18" fmla="*/ 41 w 144"/>
                  <a:gd name="T19" fmla="*/ 75 h 106"/>
                  <a:gd name="T20" fmla="*/ 45 w 144"/>
                  <a:gd name="T21" fmla="*/ 71 h 106"/>
                  <a:gd name="T22" fmla="*/ 49 w 144"/>
                  <a:gd name="T23" fmla="*/ 66 h 106"/>
                  <a:gd name="T24" fmla="*/ 55 w 144"/>
                  <a:gd name="T25" fmla="*/ 64 h 106"/>
                  <a:gd name="T26" fmla="*/ 59 w 144"/>
                  <a:gd name="T27" fmla="*/ 60 h 106"/>
                  <a:gd name="T28" fmla="*/ 63 w 144"/>
                  <a:gd name="T29" fmla="*/ 57 h 106"/>
                  <a:gd name="T30" fmla="*/ 69 w 144"/>
                  <a:gd name="T31" fmla="*/ 53 h 106"/>
                  <a:gd name="T32" fmla="*/ 73 w 144"/>
                  <a:gd name="T33" fmla="*/ 50 h 106"/>
                  <a:gd name="T34" fmla="*/ 77 w 144"/>
                  <a:gd name="T35" fmla="*/ 46 h 106"/>
                  <a:gd name="T36" fmla="*/ 82 w 144"/>
                  <a:gd name="T37" fmla="*/ 43 h 106"/>
                  <a:gd name="T38" fmla="*/ 86 w 144"/>
                  <a:gd name="T39" fmla="*/ 39 h 106"/>
                  <a:gd name="T40" fmla="*/ 92 w 144"/>
                  <a:gd name="T41" fmla="*/ 36 h 106"/>
                  <a:gd name="T42" fmla="*/ 96 w 144"/>
                  <a:gd name="T43" fmla="*/ 33 h 106"/>
                  <a:gd name="T44" fmla="*/ 102 w 144"/>
                  <a:gd name="T45" fmla="*/ 29 h 106"/>
                  <a:gd name="T46" fmla="*/ 106 w 144"/>
                  <a:gd name="T47" fmla="*/ 27 h 106"/>
                  <a:gd name="T48" fmla="*/ 111 w 144"/>
                  <a:gd name="T49" fmla="*/ 24 h 106"/>
                  <a:gd name="T50" fmla="*/ 115 w 144"/>
                  <a:gd name="T51" fmla="*/ 20 h 106"/>
                  <a:gd name="T52" fmla="*/ 121 w 144"/>
                  <a:gd name="T53" fmla="*/ 17 h 106"/>
                  <a:gd name="T54" fmla="*/ 125 w 144"/>
                  <a:gd name="T55" fmla="*/ 14 h 106"/>
                  <a:gd name="T56" fmla="*/ 130 w 144"/>
                  <a:gd name="T57" fmla="*/ 10 h 106"/>
                  <a:gd name="T58" fmla="*/ 134 w 144"/>
                  <a:gd name="T59" fmla="*/ 7 h 106"/>
                  <a:gd name="T60" fmla="*/ 140 w 144"/>
                  <a:gd name="T61" fmla="*/ 5 h 106"/>
                  <a:gd name="T62" fmla="*/ 144 w 144"/>
                  <a:gd name="T63" fmla="*/ 0 h 1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144" h="106">
                    <a:moveTo>
                      <a:pt x="0" y="106"/>
                    </a:moveTo>
                    <a:lnTo>
                      <a:pt x="4" y="104"/>
                    </a:lnTo>
                    <a:lnTo>
                      <a:pt x="9" y="99"/>
                    </a:lnTo>
                    <a:lnTo>
                      <a:pt x="14" y="95"/>
                    </a:lnTo>
                    <a:lnTo>
                      <a:pt x="18" y="93"/>
                    </a:lnTo>
                    <a:lnTo>
                      <a:pt x="22" y="88"/>
                    </a:lnTo>
                    <a:lnTo>
                      <a:pt x="27" y="84"/>
                    </a:lnTo>
                    <a:lnTo>
                      <a:pt x="31" y="82"/>
                    </a:lnTo>
                    <a:lnTo>
                      <a:pt x="36" y="77"/>
                    </a:lnTo>
                    <a:lnTo>
                      <a:pt x="41" y="75"/>
                    </a:lnTo>
                    <a:lnTo>
                      <a:pt x="45" y="71"/>
                    </a:lnTo>
                    <a:lnTo>
                      <a:pt x="49" y="66"/>
                    </a:lnTo>
                    <a:lnTo>
                      <a:pt x="55" y="64"/>
                    </a:lnTo>
                    <a:lnTo>
                      <a:pt x="59" y="60"/>
                    </a:lnTo>
                    <a:lnTo>
                      <a:pt x="63" y="57"/>
                    </a:lnTo>
                    <a:lnTo>
                      <a:pt x="69" y="53"/>
                    </a:lnTo>
                    <a:lnTo>
                      <a:pt x="73" y="50"/>
                    </a:lnTo>
                    <a:lnTo>
                      <a:pt x="77" y="46"/>
                    </a:lnTo>
                    <a:lnTo>
                      <a:pt x="82" y="43"/>
                    </a:lnTo>
                    <a:lnTo>
                      <a:pt x="86" y="39"/>
                    </a:lnTo>
                    <a:lnTo>
                      <a:pt x="92" y="36"/>
                    </a:lnTo>
                    <a:lnTo>
                      <a:pt x="96" y="33"/>
                    </a:lnTo>
                    <a:lnTo>
                      <a:pt x="102" y="29"/>
                    </a:lnTo>
                    <a:lnTo>
                      <a:pt x="106" y="27"/>
                    </a:lnTo>
                    <a:lnTo>
                      <a:pt x="111" y="24"/>
                    </a:lnTo>
                    <a:lnTo>
                      <a:pt x="115" y="20"/>
                    </a:lnTo>
                    <a:lnTo>
                      <a:pt x="121" y="17"/>
                    </a:lnTo>
                    <a:lnTo>
                      <a:pt x="125" y="14"/>
                    </a:lnTo>
                    <a:lnTo>
                      <a:pt x="130" y="10"/>
                    </a:lnTo>
                    <a:lnTo>
                      <a:pt x="134" y="7"/>
                    </a:lnTo>
                    <a:lnTo>
                      <a:pt x="140" y="5"/>
                    </a:lnTo>
                    <a:lnTo>
                      <a:pt x="144" y="0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4" name="Line 491"/>
              <p:cNvSpPr>
                <a:spLocks noChangeShapeType="1"/>
              </p:cNvSpPr>
              <p:nvPr/>
            </p:nvSpPr>
            <p:spPr bwMode="auto">
              <a:xfrm flipH="1" flipV="1">
                <a:off x="4702175" y="1714500"/>
                <a:ext cx="74613" cy="87313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5" name="Freeform 492"/>
              <p:cNvSpPr>
                <a:spLocks/>
              </p:cNvSpPr>
              <p:nvPr/>
            </p:nvSpPr>
            <p:spPr bwMode="auto">
              <a:xfrm>
                <a:off x="4497388" y="1943100"/>
                <a:ext cx="133350" cy="152400"/>
              </a:xfrm>
              <a:custGeom>
                <a:avLst/>
                <a:gdLst>
                  <a:gd name="T0" fmla="*/ 83 w 84"/>
                  <a:gd name="T1" fmla="*/ 2 h 96"/>
                  <a:gd name="T2" fmla="*/ 80 w 84"/>
                  <a:gd name="T3" fmla="*/ 4 h 96"/>
                  <a:gd name="T4" fmla="*/ 78 w 84"/>
                  <a:gd name="T5" fmla="*/ 7 h 96"/>
                  <a:gd name="T6" fmla="*/ 76 w 84"/>
                  <a:gd name="T7" fmla="*/ 9 h 96"/>
                  <a:gd name="T8" fmla="*/ 73 w 84"/>
                  <a:gd name="T9" fmla="*/ 11 h 96"/>
                  <a:gd name="T10" fmla="*/ 70 w 84"/>
                  <a:gd name="T11" fmla="*/ 14 h 96"/>
                  <a:gd name="T12" fmla="*/ 67 w 84"/>
                  <a:gd name="T13" fmla="*/ 17 h 96"/>
                  <a:gd name="T14" fmla="*/ 65 w 84"/>
                  <a:gd name="T15" fmla="*/ 20 h 96"/>
                  <a:gd name="T16" fmla="*/ 63 w 84"/>
                  <a:gd name="T17" fmla="*/ 22 h 96"/>
                  <a:gd name="T18" fmla="*/ 61 w 84"/>
                  <a:gd name="T19" fmla="*/ 25 h 96"/>
                  <a:gd name="T20" fmla="*/ 58 w 84"/>
                  <a:gd name="T21" fmla="*/ 28 h 96"/>
                  <a:gd name="T22" fmla="*/ 55 w 84"/>
                  <a:gd name="T23" fmla="*/ 31 h 96"/>
                  <a:gd name="T24" fmla="*/ 52 w 84"/>
                  <a:gd name="T25" fmla="*/ 33 h 96"/>
                  <a:gd name="T26" fmla="*/ 51 w 84"/>
                  <a:gd name="T27" fmla="*/ 36 h 96"/>
                  <a:gd name="T28" fmla="*/ 48 w 84"/>
                  <a:gd name="T29" fmla="*/ 39 h 96"/>
                  <a:gd name="T30" fmla="*/ 45 w 84"/>
                  <a:gd name="T31" fmla="*/ 42 h 96"/>
                  <a:gd name="T32" fmla="*/ 43 w 84"/>
                  <a:gd name="T33" fmla="*/ 44 h 96"/>
                  <a:gd name="T34" fmla="*/ 41 w 84"/>
                  <a:gd name="T35" fmla="*/ 47 h 96"/>
                  <a:gd name="T36" fmla="*/ 39 w 84"/>
                  <a:gd name="T37" fmla="*/ 50 h 96"/>
                  <a:gd name="T38" fmla="*/ 36 w 84"/>
                  <a:gd name="T39" fmla="*/ 53 h 96"/>
                  <a:gd name="T40" fmla="*/ 33 w 84"/>
                  <a:gd name="T41" fmla="*/ 55 h 96"/>
                  <a:gd name="T42" fmla="*/ 32 w 84"/>
                  <a:gd name="T43" fmla="*/ 58 h 96"/>
                  <a:gd name="T44" fmla="*/ 29 w 84"/>
                  <a:gd name="T45" fmla="*/ 61 h 96"/>
                  <a:gd name="T46" fmla="*/ 26 w 84"/>
                  <a:gd name="T47" fmla="*/ 64 h 96"/>
                  <a:gd name="T48" fmla="*/ 23 w 84"/>
                  <a:gd name="T49" fmla="*/ 66 h 96"/>
                  <a:gd name="T50" fmla="*/ 22 w 84"/>
                  <a:gd name="T51" fmla="*/ 69 h 96"/>
                  <a:gd name="T52" fmla="*/ 19 w 84"/>
                  <a:gd name="T53" fmla="*/ 72 h 96"/>
                  <a:gd name="T54" fmla="*/ 17 w 84"/>
                  <a:gd name="T55" fmla="*/ 75 h 96"/>
                  <a:gd name="T56" fmla="*/ 15 w 84"/>
                  <a:gd name="T57" fmla="*/ 77 h 96"/>
                  <a:gd name="T58" fmla="*/ 12 w 84"/>
                  <a:gd name="T59" fmla="*/ 80 h 96"/>
                  <a:gd name="T60" fmla="*/ 10 w 84"/>
                  <a:gd name="T61" fmla="*/ 83 h 96"/>
                  <a:gd name="T62" fmla="*/ 8 w 84"/>
                  <a:gd name="T63" fmla="*/ 86 h 96"/>
                  <a:gd name="T64" fmla="*/ 6 w 84"/>
                  <a:gd name="T65" fmla="*/ 90 h 96"/>
                  <a:gd name="T66" fmla="*/ 3 w 84"/>
                  <a:gd name="T67" fmla="*/ 92 h 96"/>
                  <a:gd name="T68" fmla="*/ 1 w 84"/>
                  <a:gd name="T69" fmla="*/ 95 h 9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84" h="96">
                    <a:moveTo>
                      <a:pt x="84" y="0"/>
                    </a:moveTo>
                    <a:lnTo>
                      <a:pt x="83" y="2"/>
                    </a:lnTo>
                    <a:lnTo>
                      <a:pt x="81" y="3"/>
                    </a:lnTo>
                    <a:lnTo>
                      <a:pt x="80" y="4"/>
                    </a:lnTo>
                    <a:lnTo>
                      <a:pt x="78" y="6"/>
                    </a:lnTo>
                    <a:lnTo>
                      <a:pt x="78" y="7"/>
                    </a:lnTo>
                    <a:lnTo>
                      <a:pt x="77" y="9"/>
                    </a:lnTo>
                    <a:lnTo>
                      <a:pt x="76" y="9"/>
                    </a:lnTo>
                    <a:lnTo>
                      <a:pt x="74" y="10"/>
                    </a:lnTo>
                    <a:lnTo>
                      <a:pt x="73" y="11"/>
                    </a:lnTo>
                    <a:lnTo>
                      <a:pt x="72" y="13"/>
                    </a:lnTo>
                    <a:lnTo>
                      <a:pt x="70" y="14"/>
                    </a:lnTo>
                    <a:lnTo>
                      <a:pt x="69" y="15"/>
                    </a:lnTo>
                    <a:lnTo>
                      <a:pt x="67" y="17"/>
                    </a:lnTo>
                    <a:lnTo>
                      <a:pt x="66" y="18"/>
                    </a:lnTo>
                    <a:lnTo>
                      <a:pt x="65" y="20"/>
                    </a:lnTo>
                    <a:lnTo>
                      <a:pt x="63" y="21"/>
                    </a:lnTo>
                    <a:lnTo>
                      <a:pt x="63" y="22"/>
                    </a:lnTo>
                    <a:lnTo>
                      <a:pt x="62" y="24"/>
                    </a:lnTo>
                    <a:lnTo>
                      <a:pt x="61" y="25"/>
                    </a:lnTo>
                    <a:lnTo>
                      <a:pt x="59" y="26"/>
                    </a:lnTo>
                    <a:lnTo>
                      <a:pt x="58" y="28"/>
                    </a:lnTo>
                    <a:lnTo>
                      <a:pt x="56" y="29"/>
                    </a:lnTo>
                    <a:lnTo>
                      <a:pt x="55" y="31"/>
                    </a:lnTo>
                    <a:lnTo>
                      <a:pt x="54" y="32"/>
                    </a:lnTo>
                    <a:lnTo>
                      <a:pt x="52" y="33"/>
                    </a:lnTo>
                    <a:lnTo>
                      <a:pt x="52" y="35"/>
                    </a:lnTo>
                    <a:lnTo>
                      <a:pt x="51" y="36"/>
                    </a:lnTo>
                    <a:lnTo>
                      <a:pt x="50" y="37"/>
                    </a:lnTo>
                    <a:lnTo>
                      <a:pt x="48" y="39"/>
                    </a:lnTo>
                    <a:lnTo>
                      <a:pt x="47" y="40"/>
                    </a:lnTo>
                    <a:lnTo>
                      <a:pt x="45" y="42"/>
                    </a:lnTo>
                    <a:lnTo>
                      <a:pt x="44" y="43"/>
                    </a:lnTo>
                    <a:lnTo>
                      <a:pt x="43" y="44"/>
                    </a:lnTo>
                    <a:lnTo>
                      <a:pt x="41" y="46"/>
                    </a:lnTo>
                    <a:lnTo>
                      <a:pt x="41" y="47"/>
                    </a:lnTo>
                    <a:lnTo>
                      <a:pt x="40" y="48"/>
                    </a:lnTo>
                    <a:lnTo>
                      <a:pt x="39" y="50"/>
                    </a:lnTo>
                    <a:lnTo>
                      <a:pt x="37" y="51"/>
                    </a:lnTo>
                    <a:lnTo>
                      <a:pt x="36" y="53"/>
                    </a:lnTo>
                    <a:lnTo>
                      <a:pt x="34" y="54"/>
                    </a:lnTo>
                    <a:lnTo>
                      <a:pt x="33" y="55"/>
                    </a:lnTo>
                    <a:lnTo>
                      <a:pt x="32" y="57"/>
                    </a:lnTo>
                    <a:lnTo>
                      <a:pt x="32" y="58"/>
                    </a:lnTo>
                    <a:lnTo>
                      <a:pt x="30" y="59"/>
                    </a:lnTo>
                    <a:lnTo>
                      <a:pt x="29" y="61"/>
                    </a:lnTo>
                    <a:lnTo>
                      <a:pt x="28" y="62"/>
                    </a:lnTo>
                    <a:lnTo>
                      <a:pt x="26" y="64"/>
                    </a:lnTo>
                    <a:lnTo>
                      <a:pt x="25" y="65"/>
                    </a:lnTo>
                    <a:lnTo>
                      <a:pt x="23" y="66"/>
                    </a:lnTo>
                    <a:lnTo>
                      <a:pt x="23" y="68"/>
                    </a:lnTo>
                    <a:lnTo>
                      <a:pt x="22" y="69"/>
                    </a:lnTo>
                    <a:lnTo>
                      <a:pt x="21" y="70"/>
                    </a:lnTo>
                    <a:lnTo>
                      <a:pt x="19" y="72"/>
                    </a:lnTo>
                    <a:lnTo>
                      <a:pt x="18" y="73"/>
                    </a:lnTo>
                    <a:lnTo>
                      <a:pt x="17" y="75"/>
                    </a:lnTo>
                    <a:lnTo>
                      <a:pt x="15" y="76"/>
                    </a:lnTo>
                    <a:lnTo>
                      <a:pt x="15" y="77"/>
                    </a:lnTo>
                    <a:lnTo>
                      <a:pt x="14" y="79"/>
                    </a:lnTo>
                    <a:lnTo>
                      <a:pt x="12" y="80"/>
                    </a:lnTo>
                    <a:lnTo>
                      <a:pt x="11" y="81"/>
                    </a:lnTo>
                    <a:lnTo>
                      <a:pt x="10" y="83"/>
                    </a:lnTo>
                    <a:lnTo>
                      <a:pt x="8" y="84"/>
                    </a:lnTo>
                    <a:lnTo>
                      <a:pt x="8" y="86"/>
                    </a:lnTo>
                    <a:lnTo>
                      <a:pt x="7" y="87"/>
                    </a:lnTo>
                    <a:lnTo>
                      <a:pt x="6" y="90"/>
                    </a:lnTo>
                    <a:lnTo>
                      <a:pt x="4" y="91"/>
                    </a:lnTo>
                    <a:lnTo>
                      <a:pt x="3" y="92"/>
                    </a:lnTo>
                    <a:lnTo>
                      <a:pt x="1" y="94"/>
                    </a:lnTo>
                    <a:lnTo>
                      <a:pt x="1" y="95"/>
                    </a:lnTo>
                    <a:lnTo>
                      <a:pt x="0" y="96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6" name="Freeform 493"/>
              <p:cNvSpPr>
                <a:spLocks/>
              </p:cNvSpPr>
              <p:nvPr/>
            </p:nvSpPr>
            <p:spPr bwMode="auto">
              <a:xfrm>
                <a:off x="4630738" y="1803400"/>
                <a:ext cx="147638" cy="139700"/>
              </a:xfrm>
              <a:custGeom>
                <a:avLst/>
                <a:gdLst>
                  <a:gd name="T0" fmla="*/ 0 w 93"/>
                  <a:gd name="T1" fmla="*/ 88 h 88"/>
                  <a:gd name="T2" fmla="*/ 4 w 93"/>
                  <a:gd name="T3" fmla="*/ 84 h 88"/>
                  <a:gd name="T4" fmla="*/ 7 w 93"/>
                  <a:gd name="T5" fmla="*/ 81 h 88"/>
                  <a:gd name="T6" fmla="*/ 11 w 93"/>
                  <a:gd name="T7" fmla="*/ 77 h 88"/>
                  <a:gd name="T8" fmla="*/ 14 w 93"/>
                  <a:gd name="T9" fmla="*/ 75 h 88"/>
                  <a:gd name="T10" fmla="*/ 18 w 93"/>
                  <a:gd name="T11" fmla="*/ 70 h 88"/>
                  <a:gd name="T12" fmla="*/ 20 w 93"/>
                  <a:gd name="T13" fmla="*/ 68 h 88"/>
                  <a:gd name="T14" fmla="*/ 25 w 93"/>
                  <a:gd name="T15" fmla="*/ 64 h 88"/>
                  <a:gd name="T16" fmla="*/ 27 w 93"/>
                  <a:gd name="T17" fmla="*/ 61 h 88"/>
                  <a:gd name="T18" fmla="*/ 31 w 93"/>
                  <a:gd name="T19" fmla="*/ 57 h 88"/>
                  <a:gd name="T20" fmla="*/ 36 w 93"/>
                  <a:gd name="T21" fmla="*/ 54 h 88"/>
                  <a:gd name="T22" fmla="*/ 38 w 93"/>
                  <a:gd name="T23" fmla="*/ 50 h 88"/>
                  <a:gd name="T24" fmla="*/ 42 w 93"/>
                  <a:gd name="T25" fmla="*/ 47 h 88"/>
                  <a:gd name="T26" fmla="*/ 45 w 93"/>
                  <a:gd name="T27" fmla="*/ 43 h 88"/>
                  <a:gd name="T28" fmla="*/ 49 w 93"/>
                  <a:gd name="T29" fmla="*/ 40 h 88"/>
                  <a:gd name="T30" fmla="*/ 53 w 93"/>
                  <a:gd name="T31" fmla="*/ 36 h 88"/>
                  <a:gd name="T32" fmla="*/ 56 w 93"/>
                  <a:gd name="T33" fmla="*/ 33 h 88"/>
                  <a:gd name="T34" fmla="*/ 60 w 93"/>
                  <a:gd name="T35" fmla="*/ 31 h 88"/>
                  <a:gd name="T36" fmla="*/ 64 w 93"/>
                  <a:gd name="T37" fmla="*/ 26 h 88"/>
                  <a:gd name="T38" fmla="*/ 67 w 93"/>
                  <a:gd name="T39" fmla="*/ 24 h 88"/>
                  <a:gd name="T40" fmla="*/ 71 w 93"/>
                  <a:gd name="T41" fmla="*/ 20 h 88"/>
                  <a:gd name="T42" fmla="*/ 75 w 93"/>
                  <a:gd name="T43" fmla="*/ 17 h 88"/>
                  <a:gd name="T44" fmla="*/ 78 w 93"/>
                  <a:gd name="T45" fmla="*/ 14 h 88"/>
                  <a:gd name="T46" fmla="*/ 82 w 93"/>
                  <a:gd name="T47" fmla="*/ 10 h 88"/>
                  <a:gd name="T48" fmla="*/ 86 w 93"/>
                  <a:gd name="T49" fmla="*/ 7 h 88"/>
                  <a:gd name="T50" fmla="*/ 91 w 93"/>
                  <a:gd name="T51" fmla="*/ 4 h 88"/>
                  <a:gd name="T52" fmla="*/ 93 w 93"/>
                  <a:gd name="T53" fmla="*/ 0 h 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93" h="88">
                    <a:moveTo>
                      <a:pt x="0" y="88"/>
                    </a:moveTo>
                    <a:lnTo>
                      <a:pt x="4" y="84"/>
                    </a:lnTo>
                    <a:lnTo>
                      <a:pt x="7" y="81"/>
                    </a:lnTo>
                    <a:lnTo>
                      <a:pt x="11" y="77"/>
                    </a:lnTo>
                    <a:lnTo>
                      <a:pt x="14" y="75"/>
                    </a:lnTo>
                    <a:lnTo>
                      <a:pt x="18" y="70"/>
                    </a:lnTo>
                    <a:lnTo>
                      <a:pt x="20" y="68"/>
                    </a:lnTo>
                    <a:lnTo>
                      <a:pt x="25" y="64"/>
                    </a:lnTo>
                    <a:lnTo>
                      <a:pt x="27" y="61"/>
                    </a:lnTo>
                    <a:lnTo>
                      <a:pt x="31" y="57"/>
                    </a:lnTo>
                    <a:lnTo>
                      <a:pt x="36" y="54"/>
                    </a:lnTo>
                    <a:lnTo>
                      <a:pt x="38" y="50"/>
                    </a:lnTo>
                    <a:lnTo>
                      <a:pt x="42" y="47"/>
                    </a:lnTo>
                    <a:lnTo>
                      <a:pt x="45" y="43"/>
                    </a:lnTo>
                    <a:lnTo>
                      <a:pt x="49" y="40"/>
                    </a:lnTo>
                    <a:lnTo>
                      <a:pt x="53" y="36"/>
                    </a:lnTo>
                    <a:lnTo>
                      <a:pt x="56" y="33"/>
                    </a:lnTo>
                    <a:lnTo>
                      <a:pt x="60" y="31"/>
                    </a:lnTo>
                    <a:lnTo>
                      <a:pt x="64" y="26"/>
                    </a:lnTo>
                    <a:lnTo>
                      <a:pt x="67" y="24"/>
                    </a:lnTo>
                    <a:lnTo>
                      <a:pt x="71" y="20"/>
                    </a:lnTo>
                    <a:lnTo>
                      <a:pt x="75" y="17"/>
                    </a:lnTo>
                    <a:lnTo>
                      <a:pt x="78" y="14"/>
                    </a:lnTo>
                    <a:lnTo>
                      <a:pt x="82" y="10"/>
                    </a:lnTo>
                    <a:lnTo>
                      <a:pt x="86" y="7"/>
                    </a:lnTo>
                    <a:lnTo>
                      <a:pt x="91" y="4"/>
                    </a:lnTo>
                    <a:lnTo>
                      <a:pt x="93" y="0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7" name="Line 495"/>
              <p:cNvSpPr>
                <a:spLocks noChangeShapeType="1"/>
              </p:cNvSpPr>
              <p:nvPr/>
            </p:nvSpPr>
            <p:spPr bwMode="auto">
              <a:xfrm flipH="1" flipV="1">
                <a:off x="4632325" y="1946275"/>
                <a:ext cx="1055688" cy="1027113"/>
              </a:xfrm>
              <a:prstGeom prst="line">
                <a:avLst/>
              </a:pr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8" name="Freeform 496"/>
              <p:cNvSpPr>
                <a:spLocks/>
              </p:cNvSpPr>
              <p:nvPr/>
            </p:nvSpPr>
            <p:spPr bwMode="auto">
              <a:xfrm>
                <a:off x="5543550" y="3173413"/>
                <a:ext cx="26988" cy="231775"/>
              </a:xfrm>
              <a:custGeom>
                <a:avLst/>
                <a:gdLst>
                  <a:gd name="T0" fmla="*/ 17 w 17"/>
                  <a:gd name="T1" fmla="*/ 0 h 146"/>
                  <a:gd name="T2" fmla="*/ 16 w 17"/>
                  <a:gd name="T3" fmla="*/ 4 h 146"/>
                  <a:gd name="T4" fmla="*/ 14 w 17"/>
                  <a:gd name="T5" fmla="*/ 10 h 146"/>
                  <a:gd name="T6" fmla="*/ 13 w 17"/>
                  <a:gd name="T7" fmla="*/ 15 h 146"/>
                  <a:gd name="T8" fmla="*/ 11 w 17"/>
                  <a:gd name="T9" fmla="*/ 20 h 146"/>
                  <a:gd name="T10" fmla="*/ 10 w 17"/>
                  <a:gd name="T11" fmla="*/ 25 h 146"/>
                  <a:gd name="T12" fmla="*/ 9 w 17"/>
                  <a:gd name="T13" fmla="*/ 31 h 146"/>
                  <a:gd name="T14" fmla="*/ 7 w 17"/>
                  <a:gd name="T15" fmla="*/ 36 h 146"/>
                  <a:gd name="T16" fmla="*/ 7 w 17"/>
                  <a:gd name="T17" fmla="*/ 40 h 146"/>
                  <a:gd name="T18" fmla="*/ 6 w 17"/>
                  <a:gd name="T19" fmla="*/ 46 h 146"/>
                  <a:gd name="T20" fmla="*/ 5 w 17"/>
                  <a:gd name="T21" fmla="*/ 51 h 146"/>
                  <a:gd name="T22" fmla="*/ 5 w 17"/>
                  <a:gd name="T23" fmla="*/ 57 h 146"/>
                  <a:gd name="T24" fmla="*/ 3 w 17"/>
                  <a:gd name="T25" fmla="*/ 61 h 146"/>
                  <a:gd name="T26" fmla="*/ 3 w 17"/>
                  <a:gd name="T27" fmla="*/ 66 h 146"/>
                  <a:gd name="T28" fmla="*/ 2 w 17"/>
                  <a:gd name="T29" fmla="*/ 72 h 146"/>
                  <a:gd name="T30" fmla="*/ 2 w 17"/>
                  <a:gd name="T31" fmla="*/ 77 h 146"/>
                  <a:gd name="T32" fmla="*/ 2 w 17"/>
                  <a:gd name="T33" fmla="*/ 83 h 146"/>
                  <a:gd name="T34" fmla="*/ 0 w 17"/>
                  <a:gd name="T35" fmla="*/ 87 h 146"/>
                  <a:gd name="T36" fmla="*/ 0 w 17"/>
                  <a:gd name="T37" fmla="*/ 92 h 146"/>
                  <a:gd name="T38" fmla="*/ 0 w 17"/>
                  <a:gd name="T39" fmla="*/ 98 h 146"/>
                  <a:gd name="T40" fmla="*/ 0 w 17"/>
                  <a:gd name="T41" fmla="*/ 103 h 146"/>
                  <a:gd name="T42" fmla="*/ 0 w 17"/>
                  <a:gd name="T43" fmla="*/ 109 h 146"/>
                  <a:gd name="T44" fmla="*/ 0 w 17"/>
                  <a:gd name="T45" fmla="*/ 114 h 146"/>
                  <a:gd name="T46" fmla="*/ 0 w 17"/>
                  <a:gd name="T47" fmla="*/ 118 h 146"/>
                  <a:gd name="T48" fmla="*/ 0 w 17"/>
                  <a:gd name="T49" fmla="*/ 124 h 146"/>
                  <a:gd name="T50" fmla="*/ 2 w 17"/>
                  <a:gd name="T51" fmla="*/ 129 h 146"/>
                  <a:gd name="T52" fmla="*/ 2 w 17"/>
                  <a:gd name="T53" fmla="*/ 135 h 146"/>
                  <a:gd name="T54" fmla="*/ 2 w 17"/>
                  <a:gd name="T55" fmla="*/ 140 h 146"/>
                  <a:gd name="T56" fmla="*/ 3 w 17"/>
                  <a:gd name="T57" fmla="*/ 146 h 1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17" h="146">
                    <a:moveTo>
                      <a:pt x="17" y="0"/>
                    </a:moveTo>
                    <a:lnTo>
                      <a:pt x="16" y="4"/>
                    </a:lnTo>
                    <a:lnTo>
                      <a:pt x="14" y="10"/>
                    </a:lnTo>
                    <a:lnTo>
                      <a:pt x="13" y="15"/>
                    </a:lnTo>
                    <a:lnTo>
                      <a:pt x="11" y="20"/>
                    </a:lnTo>
                    <a:lnTo>
                      <a:pt x="10" y="25"/>
                    </a:lnTo>
                    <a:lnTo>
                      <a:pt x="9" y="31"/>
                    </a:lnTo>
                    <a:lnTo>
                      <a:pt x="7" y="36"/>
                    </a:lnTo>
                    <a:lnTo>
                      <a:pt x="7" y="40"/>
                    </a:lnTo>
                    <a:lnTo>
                      <a:pt x="6" y="46"/>
                    </a:lnTo>
                    <a:lnTo>
                      <a:pt x="5" y="51"/>
                    </a:lnTo>
                    <a:lnTo>
                      <a:pt x="5" y="57"/>
                    </a:lnTo>
                    <a:lnTo>
                      <a:pt x="3" y="61"/>
                    </a:lnTo>
                    <a:lnTo>
                      <a:pt x="3" y="66"/>
                    </a:lnTo>
                    <a:lnTo>
                      <a:pt x="2" y="72"/>
                    </a:lnTo>
                    <a:lnTo>
                      <a:pt x="2" y="77"/>
                    </a:lnTo>
                    <a:lnTo>
                      <a:pt x="2" y="83"/>
                    </a:lnTo>
                    <a:lnTo>
                      <a:pt x="0" y="87"/>
                    </a:lnTo>
                    <a:lnTo>
                      <a:pt x="0" y="92"/>
                    </a:lnTo>
                    <a:lnTo>
                      <a:pt x="0" y="98"/>
                    </a:lnTo>
                    <a:lnTo>
                      <a:pt x="0" y="103"/>
                    </a:lnTo>
                    <a:lnTo>
                      <a:pt x="0" y="109"/>
                    </a:lnTo>
                    <a:lnTo>
                      <a:pt x="0" y="114"/>
                    </a:lnTo>
                    <a:lnTo>
                      <a:pt x="0" y="118"/>
                    </a:lnTo>
                    <a:lnTo>
                      <a:pt x="0" y="124"/>
                    </a:lnTo>
                    <a:lnTo>
                      <a:pt x="2" y="129"/>
                    </a:lnTo>
                    <a:lnTo>
                      <a:pt x="2" y="135"/>
                    </a:lnTo>
                    <a:lnTo>
                      <a:pt x="2" y="140"/>
                    </a:lnTo>
                    <a:lnTo>
                      <a:pt x="3" y="146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589" name="Freeform 497"/>
              <p:cNvSpPr>
                <a:spLocks/>
              </p:cNvSpPr>
              <p:nvPr/>
            </p:nvSpPr>
            <p:spPr bwMode="auto">
              <a:xfrm>
                <a:off x="5570538" y="2974975"/>
                <a:ext cx="122238" cy="198438"/>
              </a:xfrm>
              <a:custGeom>
                <a:avLst/>
                <a:gdLst>
                  <a:gd name="T0" fmla="*/ 1 w 77"/>
                  <a:gd name="T1" fmla="*/ 123 h 125"/>
                  <a:gd name="T2" fmla="*/ 3 w 77"/>
                  <a:gd name="T3" fmla="*/ 120 h 125"/>
                  <a:gd name="T4" fmla="*/ 3 w 77"/>
                  <a:gd name="T5" fmla="*/ 117 h 125"/>
                  <a:gd name="T6" fmla="*/ 4 w 77"/>
                  <a:gd name="T7" fmla="*/ 114 h 125"/>
                  <a:gd name="T8" fmla="*/ 5 w 77"/>
                  <a:gd name="T9" fmla="*/ 112 h 125"/>
                  <a:gd name="T10" fmla="*/ 7 w 77"/>
                  <a:gd name="T11" fmla="*/ 107 h 125"/>
                  <a:gd name="T12" fmla="*/ 8 w 77"/>
                  <a:gd name="T13" fmla="*/ 105 h 125"/>
                  <a:gd name="T14" fmla="*/ 10 w 77"/>
                  <a:gd name="T15" fmla="*/ 102 h 125"/>
                  <a:gd name="T16" fmla="*/ 11 w 77"/>
                  <a:gd name="T17" fmla="*/ 99 h 125"/>
                  <a:gd name="T18" fmla="*/ 11 w 77"/>
                  <a:gd name="T19" fmla="*/ 96 h 125"/>
                  <a:gd name="T20" fmla="*/ 12 w 77"/>
                  <a:gd name="T21" fmla="*/ 94 h 125"/>
                  <a:gd name="T22" fmla="*/ 14 w 77"/>
                  <a:gd name="T23" fmla="*/ 91 h 125"/>
                  <a:gd name="T24" fmla="*/ 15 w 77"/>
                  <a:gd name="T25" fmla="*/ 88 h 125"/>
                  <a:gd name="T26" fmla="*/ 16 w 77"/>
                  <a:gd name="T27" fmla="*/ 85 h 125"/>
                  <a:gd name="T28" fmla="*/ 18 w 77"/>
                  <a:gd name="T29" fmla="*/ 83 h 125"/>
                  <a:gd name="T30" fmla="*/ 19 w 77"/>
                  <a:gd name="T31" fmla="*/ 80 h 125"/>
                  <a:gd name="T32" fmla="*/ 21 w 77"/>
                  <a:gd name="T33" fmla="*/ 77 h 125"/>
                  <a:gd name="T34" fmla="*/ 22 w 77"/>
                  <a:gd name="T35" fmla="*/ 74 h 125"/>
                  <a:gd name="T36" fmla="*/ 25 w 77"/>
                  <a:gd name="T37" fmla="*/ 72 h 125"/>
                  <a:gd name="T38" fmla="*/ 26 w 77"/>
                  <a:gd name="T39" fmla="*/ 69 h 125"/>
                  <a:gd name="T40" fmla="*/ 27 w 77"/>
                  <a:gd name="T41" fmla="*/ 66 h 125"/>
                  <a:gd name="T42" fmla="*/ 29 w 77"/>
                  <a:gd name="T43" fmla="*/ 63 h 125"/>
                  <a:gd name="T44" fmla="*/ 30 w 77"/>
                  <a:gd name="T45" fmla="*/ 61 h 125"/>
                  <a:gd name="T46" fmla="*/ 32 w 77"/>
                  <a:gd name="T47" fmla="*/ 58 h 125"/>
                  <a:gd name="T48" fmla="*/ 33 w 77"/>
                  <a:gd name="T49" fmla="*/ 55 h 125"/>
                  <a:gd name="T50" fmla="*/ 36 w 77"/>
                  <a:gd name="T51" fmla="*/ 52 h 125"/>
                  <a:gd name="T52" fmla="*/ 37 w 77"/>
                  <a:gd name="T53" fmla="*/ 50 h 125"/>
                  <a:gd name="T54" fmla="*/ 38 w 77"/>
                  <a:gd name="T55" fmla="*/ 47 h 125"/>
                  <a:gd name="T56" fmla="*/ 40 w 77"/>
                  <a:gd name="T57" fmla="*/ 44 h 125"/>
                  <a:gd name="T58" fmla="*/ 43 w 77"/>
                  <a:gd name="T59" fmla="*/ 41 h 125"/>
                  <a:gd name="T60" fmla="*/ 44 w 77"/>
                  <a:gd name="T61" fmla="*/ 39 h 125"/>
                  <a:gd name="T62" fmla="*/ 45 w 77"/>
                  <a:gd name="T63" fmla="*/ 37 h 125"/>
                  <a:gd name="T64" fmla="*/ 48 w 77"/>
                  <a:gd name="T65" fmla="*/ 35 h 125"/>
                  <a:gd name="T66" fmla="*/ 49 w 77"/>
                  <a:gd name="T67" fmla="*/ 32 h 125"/>
                  <a:gd name="T68" fmla="*/ 51 w 77"/>
                  <a:gd name="T69" fmla="*/ 29 h 125"/>
                  <a:gd name="T70" fmla="*/ 54 w 77"/>
                  <a:gd name="T71" fmla="*/ 26 h 125"/>
                  <a:gd name="T72" fmla="*/ 55 w 77"/>
                  <a:gd name="T73" fmla="*/ 24 h 125"/>
                  <a:gd name="T74" fmla="*/ 58 w 77"/>
                  <a:gd name="T75" fmla="*/ 22 h 125"/>
                  <a:gd name="T76" fmla="*/ 59 w 77"/>
                  <a:gd name="T77" fmla="*/ 19 h 125"/>
                  <a:gd name="T78" fmla="*/ 62 w 77"/>
                  <a:gd name="T79" fmla="*/ 17 h 125"/>
                  <a:gd name="T80" fmla="*/ 63 w 77"/>
                  <a:gd name="T81" fmla="*/ 14 h 125"/>
                  <a:gd name="T82" fmla="*/ 66 w 77"/>
                  <a:gd name="T83" fmla="*/ 13 h 125"/>
                  <a:gd name="T84" fmla="*/ 67 w 77"/>
                  <a:gd name="T85" fmla="*/ 10 h 125"/>
                  <a:gd name="T86" fmla="*/ 70 w 77"/>
                  <a:gd name="T87" fmla="*/ 7 h 125"/>
                  <a:gd name="T88" fmla="*/ 71 w 77"/>
                  <a:gd name="T89" fmla="*/ 6 h 125"/>
                  <a:gd name="T90" fmla="*/ 74 w 77"/>
                  <a:gd name="T91" fmla="*/ 3 h 125"/>
                  <a:gd name="T92" fmla="*/ 76 w 77"/>
                  <a:gd name="T93" fmla="*/ 0 h 12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</a:cxnLst>
                <a:rect l="0" t="0" r="r" b="b"/>
                <a:pathLst>
                  <a:path w="77" h="125">
                    <a:moveTo>
                      <a:pt x="0" y="125"/>
                    </a:moveTo>
                    <a:lnTo>
                      <a:pt x="1" y="124"/>
                    </a:lnTo>
                    <a:lnTo>
                      <a:pt x="1" y="123"/>
                    </a:lnTo>
                    <a:lnTo>
                      <a:pt x="1" y="121"/>
                    </a:lnTo>
                    <a:lnTo>
                      <a:pt x="1" y="121"/>
                    </a:lnTo>
                    <a:lnTo>
                      <a:pt x="3" y="120"/>
                    </a:lnTo>
                    <a:lnTo>
                      <a:pt x="3" y="118"/>
                    </a:lnTo>
                    <a:lnTo>
                      <a:pt x="3" y="118"/>
                    </a:lnTo>
                    <a:lnTo>
                      <a:pt x="3" y="117"/>
                    </a:lnTo>
                    <a:lnTo>
                      <a:pt x="4" y="116"/>
                    </a:lnTo>
                    <a:lnTo>
                      <a:pt x="4" y="114"/>
                    </a:lnTo>
                    <a:lnTo>
                      <a:pt x="4" y="114"/>
                    </a:lnTo>
                    <a:lnTo>
                      <a:pt x="5" y="113"/>
                    </a:lnTo>
                    <a:lnTo>
                      <a:pt x="5" y="112"/>
                    </a:lnTo>
                    <a:lnTo>
                      <a:pt x="5" y="112"/>
                    </a:lnTo>
                    <a:lnTo>
                      <a:pt x="5" y="110"/>
                    </a:lnTo>
                    <a:lnTo>
                      <a:pt x="7" y="109"/>
                    </a:lnTo>
                    <a:lnTo>
                      <a:pt x="7" y="107"/>
                    </a:lnTo>
                    <a:lnTo>
                      <a:pt x="7" y="107"/>
                    </a:lnTo>
                    <a:lnTo>
                      <a:pt x="7" y="106"/>
                    </a:lnTo>
                    <a:lnTo>
                      <a:pt x="8" y="105"/>
                    </a:lnTo>
                    <a:lnTo>
                      <a:pt x="8" y="105"/>
                    </a:lnTo>
                    <a:lnTo>
                      <a:pt x="8" y="103"/>
                    </a:lnTo>
                    <a:lnTo>
                      <a:pt x="10" y="102"/>
                    </a:lnTo>
                    <a:lnTo>
                      <a:pt x="10" y="102"/>
                    </a:lnTo>
                    <a:lnTo>
                      <a:pt x="10" y="101"/>
                    </a:lnTo>
                    <a:lnTo>
                      <a:pt x="11" y="99"/>
                    </a:lnTo>
                    <a:lnTo>
                      <a:pt x="11" y="98"/>
                    </a:lnTo>
                    <a:lnTo>
                      <a:pt x="11" y="98"/>
                    </a:lnTo>
                    <a:lnTo>
                      <a:pt x="11" y="96"/>
                    </a:lnTo>
                    <a:lnTo>
                      <a:pt x="12" y="95"/>
                    </a:lnTo>
                    <a:lnTo>
                      <a:pt x="12" y="95"/>
                    </a:lnTo>
                    <a:lnTo>
                      <a:pt x="12" y="94"/>
                    </a:lnTo>
                    <a:lnTo>
                      <a:pt x="14" y="92"/>
                    </a:lnTo>
                    <a:lnTo>
                      <a:pt x="14" y="92"/>
                    </a:lnTo>
                    <a:lnTo>
                      <a:pt x="14" y="91"/>
                    </a:lnTo>
                    <a:lnTo>
                      <a:pt x="15" y="90"/>
                    </a:lnTo>
                    <a:lnTo>
                      <a:pt x="15" y="90"/>
                    </a:lnTo>
                    <a:lnTo>
                      <a:pt x="15" y="88"/>
                    </a:lnTo>
                    <a:lnTo>
                      <a:pt x="16" y="87"/>
                    </a:lnTo>
                    <a:lnTo>
                      <a:pt x="16" y="85"/>
                    </a:lnTo>
                    <a:lnTo>
                      <a:pt x="16" y="85"/>
                    </a:lnTo>
                    <a:lnTo>
                      <a:pt x="18" y="84"/>
                    </a:lnTo>
                    <a:lnTo>
                      <a:pt x="18" y="83"/>
                    </a:lnTo>
                    <a:lnTo>
                      <a:pt x="18" y="83"/>
                    </a:lnTo>
                    <a:lnTo>
                      <a:pt x="19" y="81"/>
                    </a:lnTo>
                    <a:lnTo>
                      <a:pt x="19" y="80"/>
                    </a:lnTo>
                    <a:lnTo>
                      <a:pt x="19" y="80"/>
                    </a:lnTo>
                    <a:lnTo>
                      <a:pt x="21" y="79"/>
                    </a:lnTo>
                    <a:lnTo>
                      <a:pt x="21" y="77"/>
                    </a:lnTo>
                    <a:lnTo>
                      <a:pt x="21" y="77"/>
                    </a:lnTo>
                    <a:lnTo>
                      <a:pt x="22" y="76"/>
                    </a:lnTo>
                    <a:lnTo>
                      <a:pt x="22" y="74"/>
                    </a:lnTo>
                    <a:lnTo>
                      <a:pt x="22" y="74"/>
                    </a:lnTo>
                    <a:lnTo>
                      <a:pt x="23" y="73"/>
                    </a:lnTo>
                    <a:lnTo>
                      <a:pt x="23" y="72"/>
                    </a:lnTo>
                    <a:lnTo>
                      <a:pt x="25" y="72"/>
                    </a:lnTo>
                    <a:lnTo>
                      <a:pt x="25" y="70"/>
                    </a:lnTo>
                    <a:lnTo>
                      <a:pt x="25" y="69"/>
                    </a:lnTo>
                    <a:lnTo>
                      <a:pt x="26" y="69"/>
                    </a:lnTo>
                    <a:lnTo>
                      <a:pt x="26" y="68"/>
                    </a:lnTo>
                    <a:lnTo>
                      <a:pt x="26" y="66"/>
                    </a:lnTo>
                    <a:lnTo>
                      <a:pt x="27" y="66"/>
                    </a:lnTo>
                    <a:lnTo>
                      <a:pt x="27" y="65"/>
                    </a:lnTo>
                    <a:lnTo>
                      <a:pt x="29" y="63"/>
                    </a:lnTo>
                    <a:lnTo>
                      <a:pt x="29" y="63"/>
                    </a:lnTo>
                    <a:lnTo>
                      <a:pt x="29" y="62"/>
                    </a:lnTo>
                    <a:lnTo>
                      <a:pt x="30" y="61"/>
                    </a:lnTo>
                    <a:lnTo>
                      <a:pt x="30" y="61"/>
                    </a:lnTo>
                    <a:lnTo>
                      <a:pt x="30" y="59"/>
                    </a:lnTo>
                    <a:lnTo>
                      <a:pt x="32" y="58"/>
                    </a:lnTo>
                    <a:lnTo>
                      <a:pt x="32" y="58"/>
                    </a:lnTo>
                    <a:lnTo>
                      <a:pt x="33" y="57"/>
                    </a:lnTo>
                    <a:lnTo>
                      <a:pt x="33" y="55"/>
                    </a:lnTo>
                    <a:lnTo>
                      <a:pt x="33" y="55"/>
                    </a:lnTo>
                    <a:lnTo>
                      <a:pt x="34" y="54"/>
                    </a:lnTo>
                    <a:lnTo>
                      <a:pt x="34" y="54"/>
                    </a:lnTo>
                    <a:lnTo>
                      <a:pt x="36" y="52"/>
                    </a:lnTo>
                    <a:lnTo>
                      <a:pt x="36" y="51"/>
                    </a:lnTo>
                    <a:lnTo>
                      <a:pt x="37" y="51"/>
                    </a:lnTo>
                    <a:lnTo>
                      <a:pt x="37" y="50"/>
                    </a:lnTo>
                    <a:lnTo>
                      <a:pt x="37" y="48"/>
                    </a:lnTo>
                    <a:lnTo>
                      <a:pt x="38" y="48"/>
                    </a:lnTo>
                    <a:lnTo>
                      <a:pt x="38" y="47"/>
                    </a:lnTo>
                    <a:lnTo>
                      <a:pt x="40" y="46"/>
                    </a:lnTo>
                    <a:lnTo>
                      <a:pt x="40" y="46"/>
                    </a:lnTo>
                    <a:lnTo>
                      <a:pt x="40" y="44"/>
                    </a:lnTo>
                    <a:lnTo>
                      <a:pt x="41" y="44"/>
                    </a:lnTo>
                    <a:lnTo>
                      <a:pt x="41" y="43"/>
                    </a:lnTo>
                    <a:lnTo>
                      <a:pt x="43" y="41"/>
                    </a:lnTo>
                    <a:lnTo>
                      <a:pt x="43" y="41"/>
                    </a:lnTo>
                    <a:lnTo>
                      <a:pt x="44" y="40"/>
                    </a:lnTo>
                    <a:lnTo>
                      <a:pt x="44" y="39"/>
                    </a:lnTo>
                    <a:lnTo>
                      <a:pt x="45" y="39"/>
                    </a:lnTo>
                    <a:lnTo>
                      <a:pt x="45" y="37"/>
                    </a:lnTo>
                    <a:lnTo>
                      <a:pt x="45" y="37"/>
                    </a:lnTo>
                    <a:lnTo>
                      <a:pt x="47" y="36"/>
                    </a:lnTo>
                    <a:lnTo>
                      <a:pt x="47" y="35"/>
                    </a:lnTo>
                    <a:lnTo>
                      <a:pt x="48" y="35"/>
                    </a:lnTo>
                    <a:lnTo>
                      <a:pt x="48" y="33"/>
                    </a:lnTo>
                    <a:lnTo>
                      <a:pt x="49" y="32"/>
                    </a:lnTo>
                    <a:lnTo>
                      <a:pt x="49" y="32"/>
                    </a:lnTo>
                    <a:lnTo>
                      <a:pt x="51" y="30"/>
                    </a:lnTo>
                    <a:lnTo>
                      <a:pt x="51" y="30"/>
                    </a:lnTo>
                    <a:lnTo>
                      <a:pt x="51" y="29"/>
                    </a:lnTo>
                    <a:lnTo>
                      <a:pt x="52" y="28"/>
                    </a:lnTo>
                    <a:lnTo>
                      <a:pt x="52" y="28"/>
                    </a:lnTo>
                    <a:lnTo>
                      <a:pt x="54" y="26"/>
                    </a:lnTo>
                    <a:lnTo>
                      <a:pt x="54" y="26"/>
                    </a:lnTo>
                    <a:lnTo>
                      <a:pt x="55" y="25"/>
                    </a:lnTo>
                    <a:lnTo>
                      <a:pt x="55" y="24"/>
                    </a:lnTo>
                    <a:lnTo>
                      <a:pt x="56" y="24"/>
                    </a:lnTo>
                    <a:lnTo>
                      <a:pt x="56" y="22"/>
                    </a:lnTo>
                    <a:lnTo>
                      <a:pt x="58" y="22"/>
                    </a:lnTo>
                    <a:lnTo>
                      <a:pt x="58" y="21"/>
                    </a:lnTo>
                    <a:lnTo>
                      <a:pt x="59" y="19"/>
                    </a:lnTo>
                    <a:lnTo>
                      <a:pt x="59" y="19"/>
                    </a:lnTo>
                    <a:lnTo>
                      <a:pt x="60" y="18"/>
                    </a:lnTo>
                    <a:lnTo>
                      <a:pt x="60" y="18"/>
                    </a:lnTo>
                    <a:lnTo>
                      <a:pt x="62" y="17"/>
                    </a:lnTo>
                    <a:lnTo>
                      <a:pt x="62" y="17"/>
                    </a:lnTo>
                    <a:lnTo>
                      <a:pt x="63" y="15"/>
                    </a:lnTo>
                    <a:lnTo>
                      <a:pt x="63" y="14"/>
                    </a:lnTo>
                    <a:lnTo>
                      <a:pt x="65" y="14"/>
                    </a:lnTo>
                    <a:lnTo>
                      <a:pt x="65" y="13"/>
                    </a:lnTo>
                    <a:lnTo>
                      <a:pt x="66" y="13"/>
                    </a:lnTo>
                    <a:lnTo>
                      <a:pt x="66" y="11"/>
                    </a:lnTo>
                    <a:lnTo>
                      <a:pt x="67" y="11"/>
                    </a:lnTo>
                    <a:lnTo>
                      <a:pt x="67" y="10"/>
                    </a:lnTo>
                    <a:lnTo>
                      <a:pt x="69" y="8"/>
                    </a:lnTo>
                    <a:lnTo>
                      <a:pt x="69" y="8"/>
                    </a:lnTo>
                    <a:lnTo>
                      <a:pt x="70" y="7"/>
                    </a:lnTo>
                    <a:lnTo>
                      <a:pt x="70" y="7"/>
                    </a:lnTo>
                    <a:lnTo>
                      <a:pt x="71" y="6"/>
                    </a:lnTo>
                    <a:lnTo>
                      <a:pt x="71" y="6"/>
                    </a:lnTo>
                    <a:lnTo>
                      <a:pt x="73" y="4"/>
                    </a:lnTo>
                    <a:lnTo>
                      <a:pt x="73" y="3"/>
                    </a:lnTo>
                    <a:lnTo>
                      <a:pt x="74" y="3"/>
                    </a:lnTo>
                    <a:lnTo>
                      <a:pt x="74" y="2"/>
                    </a:lnTo>
                    <a:lnTo>
                      <a:pt x="76" y="2"/>
                    </a:lnTo>
                    <a:lnTo>
                      <a:pt x="76" y="0"/>
                    </a:lnTo>
                    <a:lnTo>
                      <a:pt x="77" y="0"/>
                    </a:lnTo>
                  </a:path>
                </a:pathLst>
              </a:custGeom>
              <a:noFill/>
              <a:ln w="9525" cap="sq">
                <a:solidFill>
                  <a:srgbClr val="00B0F0"/>
                </a:solidFill>
                <a:prstDash val="solid"/>
                <a:miter lim="800000"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80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</p:grpSp>
        <p:sp>
          <p:nvSpPr>
            <p:cNvPr id="409" name="椭圆 408"/>
            <p:cNvSpPr/>
            <p:nvPr/>
          </p:nvSpPr>
          <p:spPr>
            <a:xfrm>
              <a:off x="8355499" y="426795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2" name="椭圆 451"/>
            <p:cNvSpPr/>
            <p:nvPr/>
          </p:nvSpPr>
          <p:spPr>
            <a:xfrm>
              <a:off x="8460557" y="393927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3" name="椭圆 452"/>
            <p:cNvSpPr/>
            <p:nvPr/>
          </p:nvSpPr>
          <p:spPr>
            <a:xfrm>
              <a:off x="8369287" y="379123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4" name="椭圆 453"/>
            <p:cNvSpPr/>
            <p:nvPr/>
          </p:nvSpPr>
          <p:spPr>
            <a:xfrm>
              <a:off x="8264597" y="3633024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5" name="椭圆 454"/>
            <p:cNvSpPr/>
            <p:nvPr/>
          </p:nvSpPr>
          <p:spPr>
            <a:xfrm>
              <a:off x="8159827" y="347635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6" name="椭圆 455"/>
            <p:cNvSpPr/>
            <p:nvPr/>
          </p:nvSpPr>
          <p:spPr>
            <a:xfrm>
              <a:off x="8271174" y="305039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7" name="椭圆 456"/>
            <p:cNvSpPr/>
            <p:nvPr/>
          </p:nvSpPr>
          <p:spPr>
            <a:xfrm>
              <a:off x="8378813" y="289411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8" name="椭圆 457"/>
            <p:cNvSpPr/>
            <p:nvPr/>
          </p:nvSpPr>
          <p:spPr>
            <a:xfrm>
              <a:off x="8471584" y="275668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59" name="椭圆 458"/>
            <p:cNvSpPr/>
            <p:nvPr/>
          </p:nvSpPr>
          <p:spPr>
            <a:xfrm>
              <a:off x="8372755" y="242584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0" name="椭圆 459"/>
            <p:cNvSpPr/>
            <p:nvPr/>
          </p:nvSpPr>
          <p:spPr>
            <a:xfrm>
              <a:off x="8198125" y="2315624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1" name="椭圆 460"/>
            <p:cNvSpPr/>
            <p:nvPr/>
          </p:nvSpPr>
          <p:spPr>
            <a:xfrm>
              <a:off x="8225375" y="210975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2" name="椭圆 461"/>
            <p:cNvSpPr/>
            <p:nvPr/>
          </p:nvSpPr>
          <p:spPr>
            <a:xfrm>
              <a:off x="7183425" y="231688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3" name="椭圆 462"/>
            <p:cNvSpPr/>
            <p:nvPr/>
          </p:nvSpPr>
          <p:spPr>
            <a:xfrm>
              <a:off x="7934313" y="168688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4" name="椭圆 463"/>
            <p:cNvSpPr/>
            <p:nvPr/>
          </p:nvSpPr>
          <p:spPr>
            <a:xfrm>
              <a:off x="7414663" y="123642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5" name="椭圆 464"/>
            <p:cNvSpPr/>
            <p:nvPr/>
          </p:nvSpPr>
          <p:spPr>
            <a:xfrm>
              <a:off x="7249675" y="127315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6" name="椭圆 465"/>
            <p:cNvSpPr/>
            <p:nvPr/>
          </p:nvSpPr>
          <p:spPr>
            <a:xfrm>
              <a:off x="5384733" y="338931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7" name="椭圆 466"/>
            <p:cNvSpPr/>
            <p:nvPr/>
          </p:nvSpPr>
          <p:spPr>
            <a:xfrm>
              <a:off x="5457215" y="3807699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8" name="椭圆 467"/>
            <p:cNvSpPr/>
            <p:nvPr/>
          </p:nvSpPr>
          <p:spPr>
            <a:xfrm>
              <a:off x="6384608" y="426878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69" name="椭圆 468"/>
            <p:cNvSpPr/>
            <p:nvPr/>
          </p:nvSpPr>
          <p:spPr>
            <a:xfrm>
              <a:off x="7061143" y="131110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0" name="椭圆 469"/>
            <p:cNvSpPr/>
            <p:nvPr/>
          </p:nvSpPr>
          <p:spPr>
            <a:xfrm>
              <a:off x="6883872" y="136482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1" name="椭圆 470"/>
            <p:cNvSpPr/>
            <p:nvPr/>
          </p:nvSpPr>
          <p:spPr>
            <a:xfrm>
              <a:off x="6655273" y="140157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2" name="椭圆 471"/>
            <p:cNvSpPr/>
            <p:nvPr/>
          </p:nvSpPr>
          <p:spPr>
            <a:xfrm>
              <a:off x="6489626" y="123491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3" name="椭圆 472"/>
            <p:cNvSpPr/>
            <p:nvPr/>
          </p:nvSpPr>
          <p:spPr>
            <a:xfrm>
              <a:off x="6369351" y="108804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4" name="椭圆 473"/>
            <p:cNvSpPr/>
            <p:nvPr/>
          </p:nvSpPr>
          <p:spPr>
            <a:xfrm>
              <a:off x="6129476" y="81517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5" name="椭圆 474"/>
            <p:cNvSpPr/>
            <p:nvPr/>
          </p:nvSpPr>
          <p:spPr>
            <a:xfrm>
              <a:off x="5114962" y="99548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6" name="椭圆 475"/>
            <p:cNvSpPr/>
            <p:nvPr/>
          </p:nvSpPr>
          <p:spPr>
            <a:xfrm>
              <a:off x="4794218" y="114816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7" name="椭圆 476"/>
            <p:cNvSpPr/>
            <p:nvPr/>
          </p:nvSpPr>
          <p:spPr>
            <a:xfrm>
              <a:off x="4836617" y="141232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8" name="椭圆 477"/>
            <p:cNvSpPr/>
            <p:nvPr/>
          </p:nvSpPr>
          <p:spPr>
            <a:xfrm>
              <a:off x="4381943" y="1451059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79" name="椭圆 478"/>
            <p:cNvSpPr/>
            <p:nvPr/>
          </p:nvSpPr>
          <p:spPr>
            <a:xfrm>
              <a:off x="4554060" y="1465899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0" name="椭圆 479"/>
            <p:cNvSpPr/>
            <p:nvPr/>
          </p:nvSpPr>
          <p:spPr>
            <a:xfrm>
              <a:off x="4610080" y="191630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1" name="椭圆 480"/>
            <p:cNvSpPr/>
            <p:nvPr/>
          </p:nvSpPr>
          <p:spPr>
            <a:xfrm>
              <a:off x="3979863" y="214057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2" name="椭圆 481"/>
            <p:cNvSpPr/>
            <p:nvPr/>
          </p:nvSpPr>
          <p:spPr>
            <a:xfrm>
              <a:off x="4025239" y="232085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3" name="椭圆 482"/>
            <p:cNvSpPr/>
            <p:nvPr/>
          </p:nvSpPr>
          <p:spPr>
            <a:xfrm>
              <a:off x="3652019" y="259651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4" name="椭圆 483"/>
            <p:cNvSpPr/>
            <p:nvPr/>
          </p:nvSpPr>
          <p:spPr>
            <a:xfrm>
              <a:off x="3928637" y="309808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5" name="椭圆 484"/>
            <p:cNvSpPr/>
            <p:nvPr/>
          </p:nvSpPr>
          <p:spPr>
            <a:xfrm>
              <a:off x="4034800" y="336536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6" name="椭圆 485"/>
            <p:cNvSpPr/>
            <p:nvPr/>
          </p:nvSpPr>
          <p:spPr>
            <a:xfrm>
              <a:off x="3548483" y="327224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7" name="椭圆 486"/>
            <p:cNvSpPr/>
            <p:nvPr/>
          </p:nvSpPr>
          <p:spPr>
            <a:xfrm>
              <a:off x="3816855" y="363934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8" name="椭圆 487"/>
            <p:cNvSpPr/>
            <p:nvPr/>
          </p:nvSpPr>
          <p:spPr>
            <a:xfrm>
              <a:off x="3719518" y="3800119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89" name="椭圆 488"/>
            <p:cNvSpPr/>
            <p:nvPr/>
          </p:nvSpPr>
          <p:spPr>
            <a:xfrm>
              <a:off x="3742960" y="426784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0" name="椭圆 489"/>
            <p:cNvSpPr/>
            <p:nvPr/>
          </p:nvSpPr>
          <p:spPr>
            <a:xfrm>
              <a:off x="3903638" y="434254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1" name="椭圆 490"/>
            <p:cNvSpPr/>
            <p:nvPr/>
          </p:nvSpPr>
          <p:spPr>
            <a:xfrm>
              <a:off x="4099350" y="444450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2" name="椭圆 491"/>
            <p:cNvSpPr/>
            <p:nvPr/>
          </p:nvSpPr>
          <p:spPr>
            <a:xfrm>
              <a:off x="4335686" y="457468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3" name="椭圆 492"/>
            <p:cNvSpPr/>
            <p:nvPr/>
          </p:nvSpPr>
          <p:spPr>
            <a:xfrm>
              <a:off x="4573840" y="4666934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4" name="椭圆 493"/>
            <p:cNvSpPr/>
            <p:nvPr/>
          </p:nvSpPr>
          <p:spPr>
            <a:xfrm>
              <a:off x="4796058" y="471498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5" name="椭圆 494"/>
            <p:cNvSpPr/>
            <p:nvPr/>
          </p:nvSpPr>
          <p:spPr>
            <a:xfrm>
              <a:off x="3992397" y="4739206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6" name="椭圆 495"/>
            <p:cNvSpPr/>
            <p:nvPr/>
          </p:nvSpPr>
          <p:spPr>
            <a:xfrm>
              <a:off x="4597861" y="5345099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7" name="椭圆 496"/>
            <p:cNvSpPr/>
            <p:nvPr/>
          </p:nvSpPr>
          <p:spPr>
            <a:xfrm>
              <a:off x="4210777" y="4999832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8" name="椭圆 497"/>
            <p:cNvSpPr/>
            <p:nvPr/>
          </p:nvSpPr>
          <p:spPr>
            <a:xfrm>
              <a:off x="5059488" y="546543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499" name="椭圆 498"/>
            <p:cNvSpPr/>
            <p:nvPr/>
          </p:nvSpPr>
          <p:spPr>
            <a:xfrm>
              <a:off x="4887145" y="552513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0" name="椭圆 499"/>
            <p:cNvSpPr/>
            <p:nvPr/>
          </p:nvSpPr>
          <p:spPr>
            <a:xfrm>
              <a:off x="5878177" y="580228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1" name="椭圆 500"/>
            <p:cNvSpPr/>
            <p:nvPr/>
          </p:nvSpPr>
          <p:spPr>
            <a:xfrm>
              <a:off x="5373663" y="5709901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2" name="椭圆 501"/>
            <p:cNvSpPr/>
            <p:nvPr/>
          </p:nvSpPr>
          <p:spPr>
            <a:xfrm>
              <a:off x="6559276" y="5754080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3" name="椭圆 502"/>
            <p:cNvSpPr/>
            <p:nvPr/>
          </p:nvSpPr>
          <p:spPr>
            <a:xfrm>
              <a:off x="6743252" y="505183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4" name="椭圆 503"/>
            <p:cNvSpPr/>
            <p:nvPr/>
          </p:nvSpPr>
          <p:spPr>
            <a:xfrm>
              <a:off x="7059846" y="474605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5" name="椭圆 504"/>
            <p:cNvSpPr/>
            <p:nvPr/>
          </p:nvSpPr>
          <p:spPr>
            <a:xfrm>
              <a:off x="7031525" y="546315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6" name="椭圆 505"/>
            <p:cNvSpPr/>
            <p:nvPr/>
          </p:nvSpPr>
          <p:spPr>
            <a:xfrm>
              <a:off x="7199915" y="5515593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7" name="椭圆 506"/>
            <p:cNvSpPr/>
            <p:nvPr/>
          </p:nvSpPr>
          <p:spPr>
            <a:xfrm>
              <a:off x="7625149" y="5238725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8" name="椭圆 507"/>
            <p:cNvSpPr/>
            <p:nvPr/>
          </p:nvSpPr>
          <p:spPr>
            <a:xfrm>
              <a:off x="7996328" y="4863136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09" name="椭圆 508"/>
            <p:cNvSpPr/>
            <p:nvPr/>
          </p:nvSpPr>
          <p:spPr>
            <a:xfrm>
              <a:off x="8185126" y="4570388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  <p:sp>
          <p:nvSpPr>
            <p:cNvPr id="510" name="椭圆 509"/>
            <p:cNvSpPr/>
            <p:nvPr/>
          </p:nvSpPr>
          <p:spPr>
            <a:xfrm>
              <a:off x="7824764" y="4880757"/>
              <a:ext cx="54000" cy="54000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zh-CN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4599474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123</Words>
  <Application>Microsoft Office PowerPoint</Application>
  <PresentationFormat>Widescreen</PresentationFormat>
  <Paragraphs>87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宋体</vt:lpstr>
      <vt:lpstr>Arial</vt:lpstr>
      <vt:lpstr>Calibri</vt:lpstr>
      <vt:lpstr>Calibri Light</vt:lpstr>
      <vt:lpstr>Times New Roman</vt:lpstr>
      <vt:lpstr>Office 主题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</dc:creator>
  <cp:lastModifiedBy>Jeffrey Graham Scott</cp:lastModifiedBy>
  <cp:revision>6</cp:revision>
  <dcterms:created xsi:type="dcterms:W3CDTF">2014-04-17T03:20:05Z</dcterms:created>
  <dcterms:modified xsi:type="dcterms:W3CDTF">2014-04-18T18:13:05Z</dcterms:modified>
</cp:coreProperties>
</file>