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854" autoAdjust="0"/>
  </p:normalViewPr>
  <p:slideViewPr>
    <p:cSldViewPr>
      <p:cViewPr>
        <p:scale>
          <a:sx n="81" d="100"/>
          <a:sy n="81" d="100"/>
        </p:scale>
        <p:origin x="-179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45B5-0585-42F6-B5CA-7174187C0E0D}" type="datetimeFigureOut">
              <a:rPr lang="en-US" smtClean="0"/>
              <a:t>2/18/14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5E6E4-2BED-4C18-8B9B-11D5B148D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11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dirty="0" smtClean="0"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666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51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4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58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4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31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13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8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1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9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79211-DC51-42F4-AFE0-FC66D6CA2CF9}" type="datetimeFigureOut">
              <a:rPr lang="en-US" smtClean="0"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7196C-B512-482D-80AE-94E303F5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8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516679" cy="504729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4412388"/>
                <a:gridCol w="4104291"/>
              </a:tblGrid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Feature (Gene) Selection Methods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Sample Classification Methods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Gene filtering: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Century" pitchFamily="18" charset="0"/>
                      </a:endParaRPr>
                    </a:p>
                    <a:p>
                      <a:pPr marL="1200150" marR="0" lvl="2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Variance (SD/Mean)</a:t>
                      </a:r>
                    </a:p>
                    <a:p>
                      <a:pPr marL="1200150" marR="0" lvl="2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</a:rPr>
                        <a:t>Principal Component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Century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Regression using variable selection: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Century" pitchFamily="18" charset="0"/>
                      </a:endParaRPr>
                    </a:p>
                    <a:p>
                      <a:pPr marL="914400" marR="0" lvl="3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LASSO</a:t>
                      </a:r>
                    </a:p>
                    <a:p>
                      <a:pPr marL="914400" marR="0" lvl="3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Ridge regression</a:t>
                      </a:r>
                    </a:p>
                    <a:p>
                      <a:pPr marL="914400" marR="0" lvl="3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Elastic net shrinkage</a:t>
                      </a:r>
                    </a:p>
                    <a:p>
                      <a:pPr marL="914400" marR="0" lvl="3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Greedy algorithm</a:t>
                      </a:r>
                    </a:p>
                    <a:p>
                      <a:pPr marL="1314450" marR="0" lvl="2" indent="-514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u="none" strike="noStrike" cap="none" normalizeH="0" baseline="0" dirty="0" smtClean="0">
                        <a:ln>
                          <a:noFill/>
                        </a:ln>
                        <a:effectLst/>
                        <a:latin typeface="Centaur" pitchFamily="18" charset="0"/>
                      </a:endParaRPr>
                    </a:p>
                    <a:p>
                      <a:pPr marL="1314450" marR="0" lvl="2" indent="-514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Support Vector Machines (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Vapnik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 V, et al.)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Century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Nearest Shrunken Centroids (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Tibshirani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 R, et 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Century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Other methods: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Century" pitchFamily="18" charset="0"/>
                      </a:endParaRP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Decision Tree: Random Forest, CART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k-Nearest-Neighbor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Discriminant Analysis: LDA, DLDA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Naive Bayesian classifiers: BART, Markov Chain Monte Carlo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Artificial Neural Networks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Century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" pitchFamily="18" charset="0"/>
                        </a:rPr>
                        <a:t>Ensemble learning: Bootstrap Aggregating, Boosting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" pitchFamily="18" charset="0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FB56D-3267-4F0F-980A-5C548459011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4586" name="TextBox 1"/>
          <p:cNvSpPr txBox="1">
            <a:spLocks noChangeArrowheads="1"/>
          </p:cNvSpPr>
          <p:nvPr/>
        </p:nvSpPr>
        <p:spPr bwMode="auto">
          <a:xfrm>
            <a:off x="0" y="6550025"/>
            <a:ext cx="822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Supplemental File 1, Table </a:t>
            </a:r>
            <a:r>
              <a:rPr lang="en-US" sz="1400" dirty="0" smtClean="0"/>
              <a:t>1s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597245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 algn="l" eaLnBrk="1" hangingPunct="1"/>
            <a:r>
              <a:rPr lang="en-US" sz="1400" smtClean="0">
                <a:latin typeface="Arial" charset="0"/>
              </a:rPr>
              <a:t>Supplemental File 2, Figure 2s</a:t>
            </a:r>
          </a:p>
        </p:txBody>
      </p:sp>
      <p:grpSp>
        <p:nvGrpSpPr>
          <p:cNvPr id="26626" name="Group 9"/>
          <p:cNvGrpSpPr>
            <a:grpSpLocks/>
          </p:cNvGrpSpPr>
          <p:nvPr/>
        </p:nvGrpSpPr>
        <p:grpSpPr bwMode="auto">
          <a:xfrm>
            <a:off x="2525713" y="4953000"/>
            <a:ext cx="4251325" cy="307975"/>
            <a:chOff x="2987409" y="5714929"/>
            <a:chExt cx="4251591" cy="30778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 bwMode="auto">
            <a:xfrm>
              <a:off x="2987409" y="5714929"/>
              <a:ext cx="4076157" cy="29525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6632" name="TextBox 3"/>
            <p:cNvSpPr txBox="1">
              <a:spLocks noChangeArrowheads="1"/>
            </p:cNvSpPr>
            <p:nvPr/>
          </p:nvSpPr>
          <p:spPr bwMode="auto">
            <a:xfrm>
              <a:off x="2987409" y="5715000"/>
              <a:ext cx="284080" cy="307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0</a:t>
              </a:r>
            </a:p>
          </p:txBody>
        </p:sp>
        <p:sp>
          <p:nvSpPr>
            <p:cNvPr id="26633" name="TextBox 8"/>
            <p:cNvSpPr txBox="1">
              <a:spLocks noChangeArrowheads="1"/>
            </p:cNvSpPr>
            <p:nvPr/>
          </p:nvSpPr>
          <p:spPr bwMode="auto">
            <a:xfrm>
              <a:off x="6623786" y="5715000"/>
              <a:ext cx="615214" cy="307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100</a:t>
              </a:r>
            </a:p>
          </p:txBody>
        </p:sp>
      </p:grpSp>
      <p:sp>
        <p:nvSpPr>
          <p:cNvPr id="26627" name="Rectangle 15"/>
          <p:cNvSpPr>
            <a:spLocks noChangeArrowheads="1"/>
          </p:cNvSpPr>
          <p:nvPr/>
        </p:nvSpPr>
        <p:spPr bwMode="auto">
          <a:xfrm>
            <a:off x="1162050" y="5953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A</a:t>
            </a:r>
          </a:p>
        </p:txBody>
      </p:sp>
      <p:sp>
        <p:nvSpPr>
          <p:cNvPr id="26628" name="Rectangle 16"/>
          <p:cNvSpPr>
            <a:spLocks noChangeArrowheads="1"/>
          </p:cNvSpPr>
          <p:nvPr/>
        </p:nvSpPr>
        <p:spPr bwMode="auto">
          <a:xfrm>
            <a:off x="1162050" y="306228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602240"/>
            <a:ext cx="5413248" cy="16158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046454"/>
            <a:ext cx="5413248" cy="161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597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 algn="l" eaLnBrk="1" hangingPunct="1"/>
            <a:r>
              <a:rPr lang="en-US" sz="1400" dirty="0" smtClean="0">
                <a:latin typeface="Arial" charset="0"/>
              </a:rPr>
              <a:t>Supplemental File 3, Table </a:t>
            </a:r>
            <a:r>
              <a:rPr lang="en-US" sz="1400" dirty="0" smtClean="0">
                <a:latin typeface="Arial" charset="0"/>
              </a:rPr>
              <a:t>2s</a:t>
            </a:r>
            <a:endParaRPr lang="en-US" sz="1400" dirty="0" smtClean="0">
              <a:latin typeface="Arial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179518"/>
              </p:ext>
            </p:extLst>
          </p:nvPr>
        </p:nvGraphicFramePr>
        <p:xfrm>
          <a:off x="685801" y="1295401"/>
          <a:ext cx="7848599" cy="41147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609922"/>
                <a:gridCol w="1305370"/>
                <a:gridCol w="1311921"/>
                <a:gridCol w="1311921"/>
                <a:gridCol w="1309465"/>
              </a:tblGrid>
              <a:tr h="494247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Patients in each class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 modeling performance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42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CR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Sensitivity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Specificity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42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Sustained CR.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53%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81%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435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CR3: At the end of 3</a:t>
                      </a:r>
                      <a:r>
                        <a:rPr lang="en-US" sz="12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rd</a:t>
                      </a: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cycle (early-onset or flash-point CR)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~0% 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~100%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42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CR8: At the end of 8</a:t>
                      </a:r>
                      <a:r>
                        <a:rPr lang="en-US" sz="1200" baseline="30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cycle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77%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42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CR20: At the end of protocol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76 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22%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81%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8763" y="2400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948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194</Words>
  <Application>Microsoft Macintosh PowerPoint</Application>
  <PresentationFormat>On-screen Show (4:3)</PresentationFormat>
  <Paragraphs>61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Supplemental File 2, Figure 2s</vt:lpstr>
      <vt:lpstr>Supplemental File 3, Table 2s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sbamin</dc:creator>
  <cp:lastModifiedBy>Samirkumar Amin</cp:lastModifiedBy>
  <cp:revision>3</cp:revision>
  <dcterms:created xsi:type="dcterms:W3CDTF">2012-03-25T04:48:33Z</dcterms:created>
  <dcterms:modified xsi:type="dcterms:W3CDTF">2014-02-18T16:55:28Z</dcterms:modified>
</cp:coreProperties>
</file>