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8" r:id="rId3"/>
    <p:sldId id="256" r:id="rId4"/>
    <p:sldId id="267" r:id="rId5"/>
    <p:sldId id="265" r:id="rId6"/>
    <p:sldId id="264" r:id="rId7"/>
    <p:sldId id="26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200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3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8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3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9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4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0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7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2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8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B91D-B22E-6145-9A90-387F9500212E}" type="datetimeFigureOut">
              <a:rPr lang="en-US" smtClean="0"/>
              <a:t>6/2/14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62BEC-DE40-E348-8C01-E321FAFEE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7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emf"/><Relationship Id="rId7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7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6" Type="http://schemas.openxmlformats.org/officeDocument/2006/relationships/image" Target="../media/image47.emf"/><Relationship Id="rId7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9535" y="1184910"/>
            <a:ext cx="8964930" cy="3599180"/>
            <a:chOff x="248691" y="2089952"/>
            <a:chExt cx="8964930" cy="359918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8691" y="3889542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691" y="2089952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7001" y="2089952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7001" y="3889542"/>
              <a:ext cx="2988310" cy="17995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25311" y="2089952"/>
              <a:ext cx="2988310" cy="179959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25311" y="3889542"/>
              <a:ext cx="2988310" cy="1799590"/>
            </a:xfrm>
            <a:prstGeom prst="rect">
              <a:avLst/>
            </a:prstGeom>
          </p:spPr>
        </p:pic>
      </p:grpSp>
      <p:sp>
        <p:nvSpPr>
          <p:cNvPr id="11" name="Subtitle 2"/>
          <p:cNvSpPr txBox="1">
            <a:spLocks/>
          </p:cNvSpPr>
          <p:nvPr/>
        </p:nvSpPr>
        <p:spPr>
          <a:xfrm>
            <a:off x="155112" y="5232400"/>
            <a:ext cx="8748256" cy="15928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Supporting Figure S1A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MSH6</a:t>
            </a:r>
            <a:r>
              <a:rPr lang="en-US" sz="1600" b="1" dirty="0" smtClean="0"/>
              <a:t> expression against the café-au-</a:t>
            </a:r>
            <a:r>
              <a:rPr lang="en-US" sz="1600" b="1" dirty="0" err="1" smtClean="0"/>
              <a:t>lait</a:t>
            </a:r>
            <a:r>
              <a:rPr lang="en-US" sz="1600" b="1" dirty="0" smtClean="0"/>
              <a:t> macule burden (CALM) phenotype. </a:t>
            </a:r>
            <a:r>
              <a:rPr lang="en-US" sz="1600" dirty="0" smtClean="0"/>
              <a:t>The</a:t>
            </a:r>
            <a:r>
              <a:rPr lang="en-US" sz="1600" b="1" dirty="0" smtClean="0"/>
              <a:t> </a:t>
            </a:r>
            <a:r>
              <a:rPr lang="en-US" sz="1600" dirty="0" smtClean="0"/>
              <a:t>upper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</a:t>
            </a:r>
            <a:r>
              <a:rPr lang="en-US" sz="1600" dirty="0"/>
              <a:t> 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295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97473" y="1308101"/>
            <a:ext cx="8949055" cy="3588385"/>
            <a:chOff x="97473" y="1625601"/>
            <a:chExt cx="8949055" cy="3588385"/>
          </a:xfrm>
        </p:grpSpPr>
        <p:grpSp>
          <p:nvGrpSpPr>
            <p:cNvPr id="10" name="Group 9"/>
            <p:cNvGrpSpPr/>
            <p:nvPr/>
          </p:nvGrpSpPr>
          <p:grpSpPr>
            <a:xfrm>
              <a:off x="97473" y="1625601"/>
              <a:ext cx="8949055" cy="1791335"/>
              <a:chOff x="88901" y="1231901"/>
              <a:chExt cx="8949055" cy="179133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901" y="1231901"/>
                <a:ext cx="2980055" cy="1791335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73401" y="1231901"/>
                <a:ext cx="2980055" cy="1791335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57901" y="1231901"/>
                <a:ext cx="2980055" cy="1791335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97473" y="3422651"/>
              <a:ext cx="8949055" cy="1791335"/>
              <a:chOff x="127001" y="3422651"/>
              <a:chExt cx="8949055" cy="179133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7001" y="3422651"/>
                <a:ext cx="2980055" cy="1791335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1501" y="3422651"/>
                <a:ext cx="2980055" cy="179133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96001" y="3422651"/>
                <a:ext cx="2980055" cy="1791335"/>
              </a:xfrm>
              <a:prstGeom prst="rect">
                <a:avLst/>
              </a:prstGeom>
            </p:spPr>
          </p:pic>
        </p:grpSp>
      </p:grpSp>
      <p:sp>
        <p:nvSpPr>
          <p:cNvPr id="13" name="Subtitle 2"/>
          <p:cNvSpPr txBox="1">
            <a:spLocks/>
          </p:cNvSpPr>
          <p:nvPr/>
        </p:nvSpPr>
        <p:spPr>
          <a:xfrm>
            <a:off x="155112" y="5232400"/>
            <a:ext cx="8748256" cy="15928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Supporting Figure S1B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DPH2</a:t>
            </a:r>
            <a:r>
              <a:rPr lang="en-US" sz="1600" b="1" dirty="0" smtClean="0"/>
              <a:t> expression against the café-au-</a:t>
            </a:r>
            <a:r>
              <a:rPr lang="en-US" sz="1600" b="1" dirty="0" err="1" smtClean="0"/>
              <a:t>lait</a:t>
            </a:r>
            <a:r>
              <a:rPr lang="en-US" sz="1600" b="1" dirty="0" smtClean="0"/>
              <a:t> macule burden (CALM) phenotype. </a:t>
            </a:r>
            <a:r>
              <a:rPr lang="en-US" sz="1600" dirty="0" smtClean="0"/>
              <a:t>The</a:t>
            </a:r>
            <a:r>
              <a:rPr lang="en-US" sz="1600" b="1" dirty="0" smtClean="0"/>
              <a:t> </a:t>
            </a:r>
            <a:r>
              <a:rPr lang="en-US" sz="1600" dirty="0" smtClean="0"/>
              <a:t>upper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</a:t>
            </a:r>
            <a:r>
              <a:rPr lang="en-US" sz="1600" dirty="0"/>
              <a:t> 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31575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112" y="5245100"/>
            <a:ext cx="8748256" cy="1516611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600" b="1" dirty="0"/>
              <a:t>Supporting </a:t>
            </a:r>
            <a:r>
              <a:rPr lang="en-US" sz="1600" b="1" dirty="0" smtClean="0">
                <a:solidFill>
                  <a:schemeClr val="tx1"/>
                </a:solidFill>
              </a:rPr>
              <a:t>Figure S1C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Scatter plots of </a:t>
            </a:r>
            <a:r>
              <a:rPr lang="en-US" sz="1600" b="1" i="1" dirty="0" smtClean="0">
                <a:solidFill>
                  <a:schemeClr val="tx1"/>
                </a:solidFill>
              </a:rPr>
              <a:t>MED21</a:t>
            </a:r>
            <a:r>
              <a:rPr lang="en-US" sz="1600" b="1" dirty="0" smtClean="0">
                <a:solidFill>
                  <a:schemeClr val="tx1"/>
                </a:solidFill>
              </a:rPr>
              <a:t> expression against </a:t>
            </a:r>
            <a:r>
              <a:rPr lang="en-US" sz="1600" b="1" dirty="0">
                <a:solidFill>
                  <a:prstClr val="black"/>
                </a:solidFill>
              </a:rPr>
              <a:t>the café-au-</a:t>
            </a:r>
            <a:r>
              <a:rPr lang="en-US" sz="1600" b="1" dirty="0" err="1">
                <a:solidFill>
                  <a:prstClr val="black"/>
                </a:solidFill>
              </a:rPr>
              <a:t>lait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</a:rPr>
              <a:t>macule (CALM)</a:t>
            </a:r>
            <a:r>
              <a:rPr lang="en-US" sz="1600" b="1" dirty="0" smtClean="0">
                <a:solidFill>
                  <a:schemeClr val="tx1"/>
                </a:solidFill>
              </a:rPr>
              <a:t> burden phenotype.</a:t>
            </a:r>
            <a:r>
              <a:rPr lang="en-US" sz="1600" dirty="0" smtClean="0">
                <a:solidFill>
                  <a:schemeClr val="tx1"/>
                </a:solidFill>
              </a:rPr>
              <a:t> The upper panel of plots represents the microarray experiment, and the lower panel represents </a:t>
            </a:r>
            <a:r>
              <a:rPr lang="en-US" sz="1600" dirty="0" err="1" smtClean="0">
                <a:solidFill>
                  <a:schemeClr val="tx1"/>
                </a:solidFill>
              </a:rPr>
              <a:t>qPCR</a:t>
            </a:r>
            <a:r>
              <a:rPr lang="en-US" sz="1600" dirty="0" smtClean="0">
                <a:solidFill>
                  <a:schemeClr val="tx1"/>
                </a:solidFill>
              </a:rPr>
              <a:t> validation results. Plots on the left represent data for all </a:t>
            </a:r>
            <a:r>
              <a:rPr lang="en-US" sz="1600" dirty="0" err="1" smtClean="0">
                <a:solidFill>
                  <a:schemeClr val="tx1"/>
                </a:solidFill>
              </a:rPr>
              <a:t>affecteds</a:t>
            </a:r>
            <a:r>
              <a:rPr lang="en-US" sz="1600" dirty="0" smtClean="0">
                <a:solidFill>
                  <a:schemeClr val="tx1"/>
                </a:solidFill>
              </a:rPr>
              <a:t>, while the plots in the middle and on the right represent data for affected females or affected males, respectively. Expression values are plotted on the X-axis, corresponding NF1-phenotype values are plotted on the Y-axis.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535" y="1248410"/>
            <a:ext cx="8964930" cy="3599180"/>
            <a:chOff x="155112" y="1902795"/>
            <a:chExt cx="8964930" cy="35991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112" y="1902795"/>
              <a:ext cx="2988310" cy="17995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112" y="3702385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3422" y="3702385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422" y="1902795"/>
              <a:ext cx="2988310" cy="17995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1732" y="3702385"/>
              <a:ext cx="2988310" cy="179959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1732" y="1902795"/>
              <a:ext cx="2988310" cy="17995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7052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9535" y="1311910"/>
            <a:ext cx="8964930" cy="3599180"/>
            <a:chOff x="258445" y="2023110"/>
            <a:chExt cx="8964930" cy="359918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445" y="3822700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445" y="2023110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6755" y="3822700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46755" y="2023110"/>
              <a:ext cx="2988310" cy="17995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5065" y="3822700"/>
              <a:ext cx="2988310" cy="179959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35065" y="2023110"/>
              <a:ext cx="2988310" cy="1799590"/>
            </a:xfrm>
            <a:prstGeom prst="rect">
              <a:avLst/>
            </a:prstGeom>
          </p:spPr>
        </p:pic>
      </p:grpSp>
      <p:sp>
        <p:nvSpPr>
          <p:cNvPr id="11" name="Subtitle 2"/>
          <p:cNvSpPr txBox="1">
            <a:spLocks/>
          </p:cNvSpPr>
          <p:nvPr/>
        </p:nvSpPr>
        <p:spPr>
          <a:xfrm>
            <a:off x="155112" y="5228590"/>
            <a:ext cx="8748256" cy="150772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Supporting Figure </a:t>
            </a:r>
            <a:r>
              <a:rPr lang="en-US" sz="1600" b="1" dirty="0" smtClean="0"/>
              <a:t>S1D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NMT2</a:t>
            </a:r>
            <a:r>
              <a:rPr lang="en-US" sz="1600" b="1" dirty="0" smtClean="0"/>
              <a:t> expression against the </a:t>
            </a:r>
            <a:r>
              <a:rPr lang="en-US" sz="1600" b="1" dirty="0" err="1" smtClean="0"/>
              <a:t>Lisch</a:t>
            </a:r>
            <a:r>
              <a:rPr lang="en-US" sz="1600" b="1" dirty="0" smtClean="0"/>
              <a:t> nodule burden phenotype. </a:t>
            </a:r>
            <a:r>
              <a:rPr lang="en-US" sz="1600" dirty="0" smtClean="0"/>
              <a:t>The</a:t>
            </a:r>
            <a:r>
              <a:rPr lang="en-US" sz="1600" b="1" dirty="0" smtClean="0"/>
              <a:t> </a:t>
            </a:r>
            <a:r>
              <a:rPr lang="en-US" sz="1600" dirty="0"/>
              <a:t>u</a:t>
            </a:r>
            <a:r>
              <a:rPr lang="en-US" sz="1600" dirty="0" smtClean="0"/>
              <a:t>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</a:t>
            </a:r>
            <a:r>
              <a:rPr lang="en-US" sz="1600" dirty="0"/>
              <a:t> 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777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9535" y="1070610"/>
            <a:ext cx="8964930" cy="3599180"/>
            <a:chOff x="0" y="1324610"/>
            <a:chExt cx="8964930" cy="35991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124200"/>
              <a:ext cx="2988310" cy="179959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324610"/>
              <a:ext cx="2988310" cy="17995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88310" y="3124200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8310" y="1324610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76620" y="3124200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76620" y="1324610"/>
              <a:ext cx="2988310" cy="1799590"/>
            </a:xfrm>
            <a:prstGeom prst="rect">
              <a:avLst/>
            </a:prstGeom>
          </p:spPr>
        </p:pic>
      </p:grpSp>
      <p:sp>
        <p:nvSpPr>
          <p:cNvPr id="10" name="Subtitle 2"/>
          <p:cNvSpPr txBox="1">
            <a:spLocks/>
          </p:cNvSpPr>
          <p:nvPr/>
        </p:nvSpPr>
        <p:spPr>
          <a:xfrm>
            <a:off x="155112" y="5156200"/>
            <a:ext cx="8748256" cy="15801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Supporting Figure </a:t>
            </a:r>
            <a:r>
              <a:rPr lang="en-US" sz="1600" b="1" dirty="0" smtClean="0"/>
              <a:t>S1E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TMEM109</a:t>
            </a:r>
            <a:r>
              <a:rPr lang="en-US" sz="1600" b="1" dirty="0" smtClean="0"/>
              <a:t> expression against the </a:t>
            </a:r>
            <a:r>
              <a:rPr lang="en-US" sz="1600" b="1" dirty="0" err="1" smtClean="0"/>
              <a:t>Lisch</a:t>
            </a:r>
            <a:r>
              <a:rPr lang="en-US" sz="1600" b="1" dirty="0" smtClean="0"/>
              <a:t> nodule burden phenotype. </a:t>
            </a:r>
            <a:r>
              <a:rPr lang="en-US" sz="1600" dirty="0" smtClean="0"/>
              <a:t>The upper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 </a:t>
            </a:r>
            <a:r>
              <a:rPr lang="en-US" sz="1600" dirty="0"/>
              <a:t>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7778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9535" y="1337310"/>
            <a:ext cx="8964930" cy="3599180"/>
            <a:chOff x="155112" y="1578610"/>
            <a:chExt cx="8964930" cy="35991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112" y="3378200"/>
              <a:ext cx="2988310" cy="179959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112" y="1578610"/>
              <a:ext cx="2988310" cy="17995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3422" y="3378200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422" y="1578610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1732" y="3378200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1732" y="1578610"/>
              <a:ext cx="2988310" cy="1799590"/>
            </a:xfrm>
            <a:prstGeom prst="rect">
              <a:avLst/>
            </a:prstGeom>
          </p:spPr>
        </p:pic>
      </p:grpSp>
      <p:sp>
        <p:nvSpPr>
          <p:cNvPr id="10" name="Subtitle 2"/>
          <p:cNvSpPr txBox="1">
            <a:spLocks/>
          </p:cNvSpPr>
          <p:nvPr/>
        </p:nvSpPr>
        <p:spPr>
          <a:xfrm>
            <a:off x="155112" y="5029200"/>
            <a:ext cx="8748256" cy="17071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Supporting Figure </a:t>
            </a:r>
            <a:r>
              <a:rPr lang="en-US" sz="1600" b="1" dirty="0" smtClean="0"/>
              <a:t>S1F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FHL2</a:t>
            </a:r>
            <a:r>
              <a:rPr lang="en-US" sz="1600" b="1" dirty="0" smtClean="0"/>
              <a:t> expression against the height phenotype (expressed as centile ranking for the NF1 population). </a:t>
            </a:r>
            <a:r>
              <a:rPr lang="en-US" sz="1600" dirty="0" smtClean="0"/>
              <a:t>The</a:t>
            </a:r>
            <a:r>
              <a:rPr lang="en-US" sz="1600" b="1" dirty="0" smtClean="0"/>
              <a:t> </a:t>
            </a:r>
            <a:r>
              <a:rPr lang="en-US" sz="1600" dirty="0"/>
              <a:t>u</a:t>
            </a:r>
            <a:r>
              <a:rPr lang="en-US" sz="1600" dirty="0" smtClean="0"/>
              <a:t>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 </a:t>
            </a:r>
            <a:r>
              <a:rPr lang="en-US" sz="1600" dirty="0"/>
              <a:t>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7778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9535" y="1184910"/>
            <a:ext cx="8964930" cy="3599180"/>
            <a:chOff x="155112" y="1489710"/>
            <a:chExt cx="8964930" cy="35991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112" y="3289300"/>
              <a:ext cx="2988310" cy="179959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112" y="1489710"/>
              <a:ext cx="2988310" cy="17995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3422" y="3289300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422" y="1489710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1732" y="3289300"/>
              <a:ext cx="2988310" cy="17995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1732" y="1489710"/>
              <a:ext cx="2988310" cy="1799590"/>
            </a:xfrm>
            <a:prstGeom prst="rect">
              <a:avLst/>
            </a:prstGeom>
          </p:spPr>
        </p:pic>
      </p:grpSp>
      <p:sp>
        <p:nvSpPr>
          <p:cNvPr id="10" name="Subtitle 2"/>
          <p:cNvSpPr txBox="1">
            <a:spLocks/>
          </p:cNvSpPr>
          <p:nvPr/>
        </p:nvSpPr>
        <p:spPr>
          <a:xfrm>
            <a:off x="155112" y="4898390"/>
            <a:ext cx="8748256" cy="183792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Supporting Figure </a:t>
            </a:r>
            <a:r>
              <a:rPr lang="en-US" sz="1600" b="1" dirty="0" smtClean="0"/>
              <a:t>S1G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PREB</a:t>
            </a:r>
            <a:r>
              <a:rPr lang="en-US" sz="1600" b="1" dirty="0" smtClean="0"/>
              <a:t> expression against the height phenotype (expressed as centile ranking for the NF1 population). </a:t>
            </a:r>
            <a:r>
              <a:rPr lang="en-US" sz="1600" dirty="0" smtClean="0"/>
              <a:t>The</a:t>
            </a:r>
            <a:r>
              <a:rPr lang="en-US" sz="1600" b="1" dirty="0" smtClean="0"/>
              <a:t> </a:t>
            </a:r>
            <a:r>
              <a:rPr lang="en-US" sz="1600" dirty="0" smtClean="0"/>
              <a:t>upper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 </a:t>
            </a:r>
            <a:r>
              <a:rPr lang="en-US" sz="1600" dirty="0"/>
              <a:t>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777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9535" y="1172210"/>
            <a:ext cx="8964930" cy="3599180"/>
            <a:chOff x="155112" y="1858010"/>
            <a:chExt cx="8964930" cy="35991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112" y="3657600"/>
              <a:ext cx="2988310" cy="179959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112" y="1858010"/>
              <a:ext cx="2988310" cy="17995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3422" y="3657600"/>
              <a:ext cx="2988310" cy="17995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422" y="1858010"/>
              <a:ext cx="2988310" cy="179959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1732" y="3665855"/>
              <a:ext cx="2988310" cy="179133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1732" y="1866265"/>
              <a:ext cx="2988310" cy="1791335"/>
            </a:xfrm>
            <a:prstGeom prst="rect">
              <a:avLst/>
            </a:prstGeom>
          </p:spPr>
        </p:pic>
      </p:grpSp>
      <p:sp>
        <p:nvSpPr>
          <p:cNvPr id="10" name="Subtitle 2"/>
          <p:cNvSpPr txBox="1">
            <a:spLocks/>
          </p:cNvSpPr>
          <p:nvPr/>
        </p:nvSpPr>
        <p:spPr>
          <a:xfrm>
            <a:off x="155112" y="5016500"/>
            <a:ext cx="8748256" cy="17198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Supporting Figure </a:t>
            </a:r>
            <a:r>
              <a:rPr lang="en-US" sz="1600" b="1" dirty="0" smtClean="0"/>
              <a:t>S1H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Scatter plots of </a:t>
            </a:r>
            <a:r>
              <a:rPr lang="en-US" sz="1600" b="1" i="1" dirty="0" smtClean="0"/>
              <a:t>RAB11FIP1</a:t>
            </a:r>
            <a:r>
              <a:rPr lang="en-US" sz="1600" b="1" dirty="0" smtClean="0"/>
              <a:t> expression against the height phenotype (expressed as centile ranking for the NF1 population).</a:t>
            </a:r>
            <a:r>
              <a:rPr lang="en-US" sz="1600" dirty="0" smtClean="0"/>
              <a:t> The upper panel of plots represents the microarray experiment, and the lower panel represents </a:t>
            </a:r>
            <a:r>
              <a:rPr lang="en-US" sz="1600" dirty="0" err="1" smtClean="0"/>
              <a:t>qPCR</a:t>
            </a:r>
            <a:r>
              <a:rPr lang="en-US" sz="1600" dirty="0" smtClean="0"/>
              <a:t> validation results. Plots on the left represent data for all </a:t>
            </a:r>
            <a:r>
              <a:rPr lang="en-US" sz="1600" dirty="0" err="1" smtClean="0"/>
              <a:t>affecteds</a:t>
            </a:r>
            <a:r>
              <a:rPr lang="en-US" sz="1600" dirty="0" smtClean="0"/>
              <a:t>, while the plots in the middle and on the right represent data for affected females or affected males, respectively. </a:t>
            </a:r>
            <a:r>
              <a:rPr lang="en-US" sz="1600" dirty="0"/>
              <a:t>Expression values are plotted on the X-axis, corresponding NF1-phenotype values are plotted on the Y-axis.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7778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2926</TotalTime>
  <Words>749</Words>
  <Application>Microsoft Macintosh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apemov</dc:creator>
  <cp:lastModifiedBy>Douglas Stewart</cp:lastModifiedBy>
  <cp:revision>25</cp:revision>
  <cp:lastPrinted>2013-09-20T15:14:17Z</cp:lastPrinted>
  <dcterms:created xsi:type="dcterms:W3CDTF">2013-04-09T02:35:40Z</dcterms:created>
  <dcterms:modified xsi:type="dcterms:W3CDTF">2014-06-03T02:44:28Z</dcterms:modified>
</cp:coreProperties>
</file>