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28E127-E097-4C2B-9621-CDF2E3FB4061}" type="datetimeFigureOut">
              <a:rPr lang="en-GB" smtClean="0"/>
              <a:t>25/03/2014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172912F-DFF6-4A42-A9A4-F2C23B95CC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827835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4339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Figure</a:t>
            </a:r>
            <a:r>
              <a:rPr lang="en-GB" sz="1200" i="1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S1. 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Viral pre-conditioning selectively increases chemokine expression in the brain 12 hours following the microinjection of IL-1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sym typeface="Symbol"/>
              </a:rPr>
              <a:t>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The microinjection of IL-1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sym typeface="Symbol"/>
              </a:rPr>
              <a:t>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into the brain caused changes in absolute gene copies of mRNA for (A) CXCL-1; (B) CCL-2; (C) CXCL-10; (D) IL-1β; (E) MIP-1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sym typeface="Symbol"/>
              </a:rPr>
              <a:t>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and (F) MIP-1β.  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Intravenous injections are indicated by </a:t>
            </a:r>
            <a:r>
              <a:rPr lang="en-GB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italic 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text. Results are expressed as mean 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sym typeface="Symbol"/>
              </a:rPr>
              <a:t>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SEM (n=3), *p&lt;0.05.</a:t>
            </a:r>
          </a:p>
          <a:p>
            <a:pPr eaLnBrk="1" hangingPunct="1"/>
            <a:endParaRPr lang="en-GB" altLang="en-US" dirty="0" smtClean="0">
              <a:ea typeface="ＭＳ Ｐゴシック" pitchFamily="34" charset="-128"/>
            </a:endParaRPr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fld id="{4FEBC317-C275-4003-BE92-B6882D779A92}" type="slidenum">
              <a:rPr lang="en-US" altLang="en-US" sz="1200"/>
              <a:pPr/>
              <a:t>1</a:t>
            </a:fld>
            <a:endParaRPr lang="en-US" altLang="en-US" sz="120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EAF206-8B8E-43C1-894D-2151DE1E137B}" type="datetimeFigureOut">
              <a:rPr lang="en-GB" smtClean="0"/>
              <a:t>25/03/2014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2E2CB1-DD32-4F3E-9C4B-6FBED97107F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642064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EAF206-8B8E-43C1-894D-2151DE1E137B}" type="datetimeFigureOut">
              <a:rPr lang="en-GB" smtClean="0"/>
              <a:t>25/03/2014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2E2CB1-DD32-4F3E-9C4B-6FBED97107F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292838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emf"/><Relationship Id="rId3" Type="http://schemas.openxmlformats.org/officeDocument/2006/relationships/image" Target="../media/image1.emf"/><Relationship Id="rId7" Type="http://schemas.openxmlformats.org/officeDocument/2006/relationships/image" Target="../media/image5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emf"/><Relationship Id="rId5" Type="http://schemas.openxmlformats.org/officeDocument/2006/relationships/image" Target="../media/image3.emf"/><Relationship Id="rId4" Type="http://schemas.openxmlformats.org/officeDocument/2006/relationships/image" Target="../media/image2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52" name="Text Box 11"/>
          <p:cNvSpPr txBox="1">
            <a:spLocks noChangeArrowheads="1"/>
          </p:cNvSpPr>
          <p:nvPr/>
        </p:nvSpPr>
        <p:spPr bwMode="auto">
          <a:xfrm>
            <a:off x="732155" y="916209"/>
            <a:ext cx="320040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sz="1400" b="1">
                <a:latin typeface="Calibri" pitchFamily="34" charset="0"/>
              </a:rPr>
              <a:t>A     CXCL-1	</a:t>
            </a:r>
          </a:p>
        </p:txBody>
      </p:sp>
      <p:sp>
        <p:nvSpPr>
          <p:cNvPr id="6154" name="Text Box 11"/>
          <p:cNvSpPr txBox="1">
            <a:spLocks noChangeArrowheads="1"/>
          </p:cNvSpPr>
          <p:nvPr/>
        </p:nvSpPr>
        <p:spPr bwMode="auto">
          <a:xfrm>
            <a:off x="726559" y="3114032"/>
            <a:ext cx="3201988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sz="1400" b="1" dirty="0">
                <a:latin typeface="Calibri" pitchFamily="34" charset="0"/>
              </a:rPr>
              <a:t>C     CXCL-10	</a:t>
            </a:r>
          </a:p>
        </p:txBody>
      </p:sp>
      <p:sp>
        <p:nvSpPr>
          <p:cNvPr id="6155" name="Text Box 11"/>
          <p:cNvSpPr txBox="1">
            <a:spLocks noChangeArrowheads="1"/>
          </p:cNvSpPr>
          <p:nvPr/>
        </p:nvSpPr>
        <p:spPr bwMode="auto">
          <a:xfrm>
            <a:off x="3713494" y="3115845"/>
            <a:ext cx="3201988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sz="1400" b="1" dirty="0">
                <a:latin typeface="Calibri" pitchFamily="34" charset="0"/>
              </a:rPr>
              <a:t>D     IL-1</a:t>
            </a:r>
            <a:r>
              <a:rPr lang="el-GR" altLang="en-US" sz="1400" b="1" dirty="0">
                <a:latin typeface="Times New Roman" pitchFamily="18" charset="0"/>
                <a:cs typeface="Times New Roman" pitchFamily="18" charset="0"/>
              </a:rPr>
              <a:t>β</a:t>
            </a:r>
            <a:r>
              <a:rPr lang="en-US" altLang="en-US" sz="1400" b="1" dirty="0">
                <a:latin typeface="Calibri" pitchFamily="34" charset="0"/>
              </a:rPr>
              <a:t>	</a:t>
            </a:r>
          </a:p>
        </p:txBody>
      </p:sp>
      <p:sp>
        <p:nvSpPr>
          <p:cNvPr id="6156" name="Text Box 11"/>
          <p:cNvSpPr txBox="1">
            <a:spLocks noChangeArrowheads="1"/>
          </p:cNvSpPr>
          <p:nvPr/>
        </p:nvSpPr>
        <p:spPr bwMode="auto">
          <a:xfrm>
            <a:off x="728087" y="5349693"/>
            <a:ext cx="320040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sz="1400" b="1" dirty="0">
                <a:latin typeface="Calibri" pitchFamily="34" charset="0"/>
              </a:rPr>
              <a:t>E     </a:t>
            </a:r>
            <a:r>
              <a:rPr lang="en-GB" altLang="en-US" sz="1400" b="1" dirty="0" smtClean="0">
                <a:latin typeface="Calibri" pitchFamily="34" charset="0"/>
              </a:rPr>
              <a:t>CCL-3</a:t>
            </a:r>
            <a:endParaRPr lang="en-US" altLang="en-US" sz="1400" b="1" dirty="0">
              <a:latin typeface="Calibri" pitchFamily="34" charset="0"/>
            </a:endParaRPr>
          </a:p>
        </p:txBody>
      </p:sp>
      <p:sp>
        <p:nvSpPr>
          <p:cNvPr id="6157" name="Text Box 11"/>
          <p:cNvSpPr txBox="1">
            <a:spLocks noChangeArrowheads="1"/>
          </p:cNvSpPr>
          <p:nvPr/>
        </p:nvSpPr>
        <p:spPr bwMode="auto">
          <a:xfrm>
            <a:off x="3705875" y="5351159"/>
            <a:ext cx="3201987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sz="1400" b="1" dirty="0">
                <a:latin typeface="Calibri" pitchFamily="34" charset="0"/>
              </a:rPr>
              <a:t>F     </a:t>
            </a:r>
            <a:r>
              <a:rPr lang="en-GB" altLang="en-US" sz="1400" b="1" dirty="0" smtClean="0">
                <a:latin typeface="Calibri" pitchFamily="34" charset="0"/>
              </a:rPr>
              <a:t>CCL-4</a:t>
            </a:r>
            <a:r>
              <a:rPr lang="en-US" altLang="en-US" sz="1400" b="1" dirty="0">
                <a:latin typeface="Calibri" pitchFamily="34" charset="0"/>
              </a:rPr>
              <a:t>	</a:t>
            </a:r>
          </a:p>
        </p:txBody>
      </p:sp>
      <p:grpSp>
        <p:nvGrpSpPr>
          <p:cNvPr id="304" name="Group 303"/>
          <p:cNvGrpSpPr/>
          <p:nvPr/>
        </p:nvGrpSpPr>
        <p:grpSpPr>
          <a:xfrm>
            <a:off x="4021920" y="2707527"/>
            <a:ext cx="2451745" cy="392457"/>
            <a:chOff x="644100" y="1207652"/>
            <a:chExt cx="1720996" cy="425162"/>
          </a:xfrm>
        </p:grpSpPr>
        <p:sp>
          <p:nvSpPr>
            <p:cNvPr id="305" name="Text Box 81"/>
            <p:cNvSpPr txBox="1">
              <a:spLocks noChangeArrowheads="1"/>
            </p:cNvSpPr>
            <p:nvPr/>
          </p:nvSpPr>
          <p:spPr bwMode="auto">
            <a:xfrm>
              <a:off x="1377355" y="1207652"/>
              <a:ext cx="644334" cy="2333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altLang="en-US" sz="800" i="1" dirty="0"/>
                <a:t>Vehicle</a:t>
              </a:r>
              <a:endParaRPr lang="en-US" altLang="en-US" sz="800" dirty="0"/>
            </a:p>
          </p:txBody>
        </p:sp>
        <p:sp>
          <p:nvSpPr>
            <p:cNvPr id="306" name="Text Box 85"/>
            <p:cNvSpPr txBox="1">
              <a:spLocks noChangeArrowheads="1"/>
            </p:cNvSpPr>
            <p:nvPr/>
          </p:nvSpPr>
          <p:spPr bwMode="auto">
            <a:xfrm>
              <a:off x="1013002" y="1207652"/>
              <a:ext cx="615768" cy="2333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altLang="en-US" sz="800" i="1" dirty="0" err="1"/>
                <a:t>AdLuc</a:t>
              </a:r>
              <a:endParaRPr lang="en-US" altLang="en-US" sz="800" dirty="0"/>
            </a:p>
          </p:txBody>
        </p:sp>
        <p:sp>
          <p:nvSpPr>
            <p:cNvPr id="307" name="Text Box 86"/>
            <p:cNvSpPr txBox="1">
              <a:spLocks noChangeArrowheads="1"/>
            </p:cNvSpPr>
            <p:nvPr/>
          </p:nvSpPr>
          <p:spPr bwMode="auto">
            <a:xfrm>
              <a:off x="1793764" y="1207652"/>
              <a:ext cx="571332" cy="2333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altLang="en-US" sz="800" i="1"/>
                <a:t>AdLuc</a:t>
              </a:r>
              <a:endParaRPr lang="en-US" altLang="en-US" sz="800"/>
            </a:p>
          </p:txBody>
        </p:sp>
        <p:sp>
          <p:nvSpPr>
            <p:cNvPr id="308" name="Text Box 79"/>
            <p:cNvSpPr txBox="1">
              <a:spLocks noChangeArrowheads="1"/>
            </p:cNvSpPr>
            <p:nvPr/>
          </p:nvSpPr>
          <p:spPr bwMode="auto">
            <a:xfrm>
              <a:off x="1009828" y="1399416"/>
              <a:ext cx="618943" cy="2333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altLang="en-US" sz="800" dirty="0"/>
                <a:t>Vehicle</a:t>
              </a:r>
            </a:p>
          </p:txBody>
        </p:sp>
        <p:sp>
          <p:nvSpPr>
            <p:cNvPr id="309" name="Text Box 82"/>
            <p:cNvSpPr txBox="1">
              <a:spLocks noChangeArrowheads="1"/>
            </p:cNvSpPr>
            <p:nvPr/>
          </p:nvSpPr>
          <p:spPr bwMode="auto">
            <a:xfrm>
              <a:off x="1082831" y="1312424"/>
              <a:ext cx="479283" cy="2333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altLang="en-US" sz="800" i="1"/>
                <a:t>+</a:t>
              </a:r>
              <a:endParaRPr lang="en-US" altLang="en-US" sz="800"/>
            </a:p>
          </p:txBody>
        </p:sp>
        <p:sp>
          <p:nvSpPr>
            <p:cNvPr id="310" name="Text Box 83"/>
            <p:cNvSpPr txBox="1">
              <a:spLocks noChangeArrowheads="1"/>
            </p:cNvSpPr>
            <p:nvPr/>
          </p:nvSpPr>
          <p:spPr bwMode="auto">
            <a:xfrm>
              <a:off x="1467816" y="1399416"/>
              <a:ext cx="480871" cy="2333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altLang="en-US" sz="800" dirty="0"/>
                <a:t>IL-1</a:t>
              </a:r>
              <a:r>
                <a:rPr lang="en-US" altLang="en-US" sz="800" dirty="0">
                  <a:sym typeface="Symbol" pitchFamily="18" charset="2"/>
                </a:rPr>
                <a:t></a:t>
              </a:r>
              <a:endParaRPr lang="en-US" altLang="en-US" sz="800" dirty="0"/>
            </a:p>
          </p:txBody>
        </p:sp>
        <p:sp>
          <p:nvSpPr>
            <p:cNvPr id="311" name="Text Box 87"/>
            <p:cNvSpPr txBox="1">
              <a:spLocks noChangeArrowheads="1"/>
            </p:cNvSpPr>
            <p:nvPr/>
          </p:nvSpPr>
          <p:spPr bwMode="auto">
            <a:xfrm>
              <a:off x="1455120" y="1309249"/>
              <a:ext cx="480871" cy="2333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altLang="en-US" sz="800" i="1" dirty="0"/>
                <a:t>+</a:t>
              </a:r>
              <a:endParaRPr lang="en-US" altLang="en-US" sz="800" dirty="0"/>
            </a:p>
          </p:txBody>
        </p:sp>
        <p:sp>
          <p:nvSpPr>
            <p:cNvPr id="312" name="Text Box 88"/>
            <p:cNvSpPr txBox="1">
              <a:spLocks noChangeArrowheads="1"/>
            </p:cNvSpPr>
            <p:nvPr/>
          </p:nvSpPr>
          <p:spPr bwMode="auto">
            <a:xfrm>
              <a:off x="1831854" y="1312423"/>
              <a:ext cx="479283" cy="2333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altLang="en-US" sz="800" i="1"/>
                <a:t>+</a:t>
              </a:r>
              <a:endParaRPr lang="en-US" altLang="en-US" sz="800"/>
            </a:p>
          </p:txBody>
        </p:sp>
        <p:sp>
          <p:nvSpPr>
            <p:cNvPr id="313" name="Text Box 89"/>
            <p:cNvSpPr txBox="1">
              <a:spLocks noChangeArrowheads="1"/>
            </p:cNvSpPr>
            <p:nvPr/>
          </p:nvSpPr>
          <p:spPr bwMode="auto">
            <a:xfrm>
              <a:off x="1846137" y="1399416"/>
              <a:ext cx="480871" cy="2333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altLang="en-US" sz="800" dirty="0"/>
                <a:t>IL-1</a:t>
              </a:r>
              <a:r>
                <a:rPr lang="en-US" altLang="en-US" sz="800" dirty="0">
                  <a:sym typeface="Symbol" pitchFamily="18" charset="2"/>
                </a:rPr>
                <a:t></a:t>
              </a:r>
              <a:endParaRPr lang="en-US" altLang="en-US" sz="800" dirty="0"/>
            </a:p>
          </p:txBody>
        </p:sp>
        <p:sp>
          <p:nvSpPr>
            <p:cNvPr id="314" name="Text Box 292"/>
            <p:cNvSpPr txBox="1">
              <a:spLocks noChangeArrowheads="1"/>
            </p:cNvSpPr>
            <p:nvPr/>
          </p:nvSpPr>
          <p:spPr bwMode="auto">
            <a:xfrm>
              <a:off x="644100" y="1321949"/>
              <a:ext cx="609420" cy="2333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altLang="en-US" sz="800" dirty="0"/>
                <a:t>Naïve</a:t>
              </a:r>
            </a:p>
          </p:txBody>
        </p:sp>
      </p:grpSp>
      <p:grpSp>
        <p:nvGrpSpPr>
          <p:cNvPr id="315" name="Group 314"/>
          <p:cNvGrpSpPr/>
          <p:nvPr/>
        </p:nvGrpSpPr>
        <p:grpSpPr>
          <a:xfrm>
            <a:off x="945257" y="2703747"/>
            <a:ext cx="2451745" cy="392457"/>
            <a:chOff x="644100" y="1207652"/>
            <a:chExt cx="1720996" cy="425162"/>
          </a:xfrm>
        </p:grpSpPr>
        <p:sp>
          <p:nvSpPr>
            <p:cNvPr id="316" name="Text Box 81"/>
            <p:cNvSpPr txBox="1">
              <a:spLocks noChangeArrowheads="1"/>
            </p:cNvSpPr>
            <p:nvPr/>
          </p:nvSpPr>
          <p:spPr bwMode="auto">
            <a:xfrm>
              <a:off x="1377355" y="1207652"/>
              <a:ext cx="644334" cy="2333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altLang="en-US" sz="800" i="1" dirty="0"/>
                <a:t>Vehicle</a:t>
              </a:r>
              <a:endParaRPr lang="en-US" altLang="en-US" sz="800" dirty="0"/>
            </a:p>
          </p:txBody>
        </p:sp>
        <p:sp>
          <p:nvSpPr>
            <p:cNvPr id="317" name="Text Box 85"/>
            <p:cNvSpPr txBox="1">
              <a:spLocks noChangeArrowheads="1"/>
            </p:cNvSpPr>
            <p:nvPr/>
          </p:nvSpPr>
          <p:spPr bwMode="auto">
            <a:xfrm>
              <a:off x="1013002" y="1207652"/>
              <a:ext cx="615768" cy="2333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altLang="en-US" sz="800" i="1" dirty="0" err="1"/>
                <a:t>AdLuc</a:t>
              </a:r>
              <a:endParaRPr lang="en-US" altLang="en-US" sz="800" dirty="0"/>
            </a:p>
          </p:txBody>
        </p:sp>
        <p:sp>
          <p:nvSpPr>
            <p:cNvPr id="318" name="Text Box 86"/>
            <p:cNvSpPr txBox="1">
              <a:spLocks noChangeArrowheads="1"/>
            </p:cNvSpPr>
            <p:nvPr/>
          </p:nvSpPr>
          <p:spPr bwMode="auto">
            <a:xfrm>
              <a:off x="1793764" y="1207652"/>
              <a:ext cx="571332" cy="2333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altLang="en-US" sz="800" i="1"/>
                <a:t>AdLuc</a:t>
              </a:r>
              <a:endParaRPr lang="en-US" altLang="en-US" sz="800"/>
            </a:p>
          </p:txBody>
        </p:sp>
        <p:sp>
          <p:nvSpPr>
            <p:cNvPr id="319" name="Text Box 79"/>
            <p:cNvSpPr txBox="1">
              <a:spLocks noChangeArrowheads="1"/>
            </p:cNvSpPr>
            <p:nvPr/>
          </p:nvSpPr>
          <p:spPr bwMode="auto">
            <a:xfrm>
              <a:off x="1009828" y="1399416"/>
              <a:ext cx="618943" cy="2333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altLang="en-US" sz="800" dirty="0"/>
                <a:t>Vehicle</a:t>
              </a:r>
            </a:p>
          </p:txBody>
        </p:sp>
        <p:sp>
          <p:nvSpPr>
            <p:cNvPr id="320" name="Text Box 82"/>
            <p:cNvSpPr txBox="1">
              <a:spLocks noChangeArrowheads="1"/>
            </p:cNvSpPr>
            <p:nvPr/>
          </p:nvSpPr>
          <p:spPr bwMode="auto">
            <a:xfrm>
              <a:off x="1082831" y="1312424"/>
              <a:ext cx="479283" cy="2333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altLang="en-US" sz="800" i="1"/>
                <a:t>+</a:t>
              </a:r>
              <a:endParaRPr lang="en-US" altLang="en-US" sz="800"/>
            </a:p>
          </p:txBody>
        </p:sp>
        <p:sp>
          <p:nvSpPr>
            <p:cNvPr id="321" name="Text Box 83"/>
            <p:cNvSpPr txBox="1">
              <a:spLocks noChangeArrowheads="1"/>
            </p:cNvSpPr>
            <p:nvPr/>
          </p:nvSpPr>
          <p:spPr bwMode="auto">
            <a:xfrm>
              <a:off x="1467816" y="1399416"/>
              <a:ext cx="480871" cy="2333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altLang="en-US" sz="800" dirty="0"/>
                <a:t>IL-1</a:t>
              </a:r>
              <a:r>
                <a:rPr lang="en-US" altLang="en-US" sz="800" dirty="0">
                  <a:sym typeface="Symbol" pitchFamily="18" charset="2"/>
                </a:rPr>
                <a:t></a:t>
              </a:r>
              <a:endParaRPr lang="en-US" altLang="en-US" sz="800" dirty="0"/>
            </a:p>
          </p:txBody>
        </p:sp>
        <p:sp>
          <p:nvSpPr>
            <p:cNvPr id="322" name="Text Box 87"/>
            <p:cNvSpPr txBox="1">
              <a:spLocks noChangeArrowheads="1"/>
            </p:cNvSpPr>
            <p:nvPr/>
          </p:nvSpPr>
          <p:spPr bwMode="auto">
            <a:xfrm>
              <a:off x="1455120" y="1309249"/>
              <a:ext cx="480871" cy="2333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altLang="en-US" sz="800" i="1" dirty="0"/>
                <a:t>+</a:t>
              </a:r>
              <a:endParaRPr lang="en-US" altLang="en-US" sz="800" dirty="0"/>
            </a:p>
          </p:txBody>
        </p:sp>
        <p:sp>
          <p:nvSpPr>
            <p:cNvPr id="323" name="Text Box 88"/>
            <p:cNvSpPr txBox="1">
              <a:spLocks noChangeArrowheads="1"/>
            </p:cNvSpPr>
            <p:nvPr/>
          </p:nvSpPr>
          <p:spPr bwMode="auto">
            <a:xfrm>
              <a:off x="1831854" y="1312423"/>
              <a:ext cx="479283" cy="2333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altLang="en-US" sz="800" i="1"/>
                <a:t>+</a:t>
              </a:r>
              <a:endParaRPr lang="en-US" altLang="en-US" sz="800"/>
            </a:p>
          </p:txBody>
        </p:sp>
        <p:sp>
          <p:nvSpPr>
            <p:cNvPr id="324" name="Text Box 89"/>
            <p:cNvSpPr txBox="1">
              <a:spLocks noChangeArrowheads="1"/>
            </p:cNvSpPr>
            <p:nvPr/>
          </p:nvSpPr>
          <p:spPr bwMode="auto">
            <a:xfrm>
              <a:off x="1846137" y="1399416"/>
              <a:ext cx="480871" cy="2333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altLang="en-US" sz="800" dirty="0"/>
                <a:t>IL-1</a:t>
              </a:r>
              <a:r>
                <a:rPr lang="en-US" altLang="en-US" sz="800" dirty="0">
                  <a:sym typeface="Symbol" pitchFamily="18" charset="2"/>
                </a:rPr>
                <a:t></a:t>
              </a:r>
              <a:endParaRPr lang="en-US" altLang="en-US" sz="800" dirty="0"/>
            </a:p>
          </p:txBody>
        </p:sp>
        <p:sp>
          <p:nvSpPr>
            <p:cNvPr id="325" name="Text Box 292"/>
            <p:cNvSpPr txBox="1">
              <a:spLocks noChangeArrowheads="1"/>
            </p:cNvSpPr>
            <p:nvPr/>
          </p:nvSpPr>
          <p:spPr bwMode="auto">
            <a:xfrm>
              <a:off x="644100" y="1321949"/>
              <a:ext cx="609420" cy="2333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altLang="en-US" sz="800" dirty="0"/>
                <a:t>Naïve</a:t>
              </a:r>
            </a:p>
          </p:txBody>
        </p:sp>
      </p:grpSp>
      <p:grpSp>
        <p:nvGrpSpPr>
          <p:cNvPr id="326" name="Group 325"/>
          <p:cNvGrpSpPr/>
          <p:nvPr/>
        </p:nvGrpSpPr>
        <p:grpSpPr>
          <a:xfrm>
            <a:off x="951017" y="4905855"/>
            <a:ext cx="2451745" cy="392457"/>
            <a:chOff x="644100" y="1207652"/>
            <a:chExt cx="1720996" cy="425162"/>
          </a:xfrm>
        </p:grpSpPr>
        <p:sp>
          <p:nvSpPr>
            <p:cNvPr id="327" name="Text Box 81"/>
            <p:cNvSpPr txBox="1">
              <a:spLocks noChangeArrowheads="1"/>
            </p:cNvSpPr>
            <p:nvPr/>
          </p:nvSpPr>
          <p:spPr bwMode="auto">
            <a:xfrm>
              <a:off x="1377355" y="1207652"/>
              <a:ext cx="644334" cy="2333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altLang="en-US" sz="800" i="1" dirty="0"/>
                <a:t>Vehicle</a:t>
              </a:r>
              <a:endParaRPr lang="en-US" altLang="en-US" sz="800" dirty="0"/>
            </a:p>
          </p:txBody>
        </p:sp>
        <p:sp>
          <p:nvSpPr>
            <p:cNvPr id="328" name="Text Box 85"/>
            <p:cNvSpPr txBox="1">
              <a:spLocks noChangeArrowheads="1"/>
            </p:cNvSpPr>
            <p:nvPr/>
          </p:nvSpPr>
          <p:spPr bwMode="auto">
            <a:xfrm>
              <a:off x="1013002" y="1207652"/>
              <a:ext cx="615768" cy="2333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altLang="en-US" sz="800" i="1" dirty="0" err="1"/>
                <a:t>AdLuc</a:t>
              </a:r>
              <a:endParaRPr lang="en-US" altLang="en-US" sz="800" dirty="0"/>
            </a:p>
          </p:txBody>
        </p:sp>
        <p:sp>
          <p:nvSpPr>
            <p:cNvPr id="329" name="Text Box 86"/>
            <p:cNvSpPr txBox="1">
              <a:spLocks noChangeArrowheads="1"/>
            </p:cNvSpPr>
            <p:nvPr/>
          </p:nvSpPr>
          <p:spPr bwMode="auto">
            <a:xfrm>
              <a:off x="1793764" y="1207652"/>
              <a:ext cx="571332" cy="2333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altLang="en-US" sz="800" i="1"/>
                <a:t>AdLuc</a:t>
              </a:r>
              <a:endParaRPr lang="en-US" altLang="en-US" sz="800"/>
            </a:p>
          </p:txBody>
        </p:sp>
        <p:sp>
          <p:nvSpPr>
            <p:cNvPr id="330" name="Text Box 79"/>
            <p:cNvSpPr txBox="1">
              <a:spLocks noChangeArrowheads="1"/>
            </p:cNvSpPr>
            <p:nvPr/>
          </p:nvSpPr>
          <p:spPr bwMode="auto">
            <a:xfrm>
              <a:off x="1009828" y="1399416"/>
              <a:ext cx="618943" cy="2333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altLang="en-US" sz="800" dirty="0"/>
                <a:t>Vehicle</a:t>
              </a:r>
            </a:p>
          </p:txBody>
        </p:sp>
        <p:sp>
          <p:nvSpPr>
            <p:cNvPr id="331" name="Text Box 82"/>
            <p:cNvSpPr txBox="1">
              <a:spLocks noChangeArrowheads="1"/>
            </p:cNvSpPr>
            <p:nvPr/>
          </p:nvSpPr>
          <p:spPr bwMode="auto">
            <a:xfrm>
              <a:off x="1082831" y="1312424"/>
              <a:ext cx="479283" cy="2333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altLang="en-US" sz="800" i="1"/>
                <a:t>+</a:t>
              </a:r>
              <a:endParaRPr lang="en-US" altLang="en-US" sz="800"/>
            </a:p>
          </p:txBody>
        </p:sp>
        <p:sp>
          <p:nvSpPr>
            <p:cNvPr id="332" name="Text Box 83"/>
            <p:cNvSpPr txBox="1">
              <a:spLocks noChangeArrowheads="1"/>
            </p:cNvSpPr>
            <p:nvPr/>
          </p:nvSpPr>
          <p:spPr bwMode="auto">
            <a:xfrm>
              <a:off x="1467816" y="1399416"/>
              <a:ext cx="480871" cy="2333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altLang="en-US" sz="800" dirty="0"/>
                <a:t>IL-1</a:t>
              </a:r>
              <a:r>
                <a:rPr lang="en-US" altLang="en-US" sz="800" dirty="0">
                  <a:sym typeface="Symbol" pitchFamily="18" charset="2"/>
                </a:rPr>
                <a:t></a:t>
              </a:r>
              <a:endParaRPr lang="en-US" altLang="en-US" sz="800" dirty="0"/>
            </a:p>
          </p:txBody>
        </p:sp>
        <p:sp>
          <p:nvSpPr>
            <p:cNvPr id="333" name="Text Box 87"/>
            <p:cNvSpPr txBox="1">
              <a:spLocks noChangeArrowheads="1"/>
            </p:cNvSpPr>
            <p:nvPr/>
          </p:nvSpPr>
          <p:spPr bwMode="auto">
            <a:xfrm>
              <a:off x="1455120" y="1309249"/>
              <a:ext cx="480871" cy="2333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altLang="en-US" sz="800" i="1" dirty="0"/>
                <a:t>+</a:t>
              </a:r>
              <a:endParaRPr lang="en-US" altLang="en-US" sz="800" dirty="0"/>
            </a:p>
          </p:txBody>
        </p:sp>
        <p:sp>
          <p:nvSpPr>
            <p:cNvPr id="334" name="Text Box 88"/>
            <p:cNvSpPr txBox="1">
              <a:spLocks noChangeArrowheads="1"/>
            </p:cNvSpPr>
            <p:nvPr/>
          </p:nvSpPr>
          <p:spPr bwMode="auto">
            <a:xfrm>
              <a:off x="1831854" y="1312423"/>
              <a:ext cx="479283" cy="2333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altLang="en-US" sz="800" i="1"/>
                <a:t>+</a:t>
              </a:r>
              <a:endParaRPr lang="en-US" altLang="en-US" sz="800"/>
            </a:p>
          </p:txBody>
        </p:sp>
        <p:sp>
          <p:nvSpPr>
            <p:cNvPr id="335" name="Text Box 89"/>
            <p:cNvSpPr txBox="1">
              <a:spLocks noChangeArrowheads="1"/>
            </p:cNvSpPr>
            <p:nvPr/>
          </p:nvSpPr>
          <p:spPr bwMode="auto">
            <a:xfrm>
              <a:off x="1846137" y="1399416"/>
              <a:ext cx="480871" cy="2333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altLang="en-US" sz="800" dirty="0"/>
                <a:t>IL-1</a:t>
              </a:r>
              <a:r>
                <a:rPr lang="en-US" altLang="en-US" sz="800" dirty="0">
                  <a:sym typeface="Symbol" pitchFamily="18" charset="2"/>
                </a:rPr>
                <a:t></a:t>
              </a:r>
              <a:endParaRPr lang="en-US" altLang="en-US" sz="800" dirty="0"/>
            </a:p>
          </p:txBody>
        </p:sp>
        <p:sp>
          <p:nvSpPr>
            <p:cNvPr id="336" name="Text Box 292"/>
            <p:cNvSpPr txBox="1">
              <a:spLocks noChangeArrowheads="1"/>
            </p:cNvSpPr>
            <p:nvPr/>
          </p:nvSpPr>
          <p:spPr bwMode="auto">
            <a:xfrm>
              <a:off x="644100" y="1321949"/>
              <a:ext cx="609420" cy="2333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altLang="en-US" sz="800" dirty="0"/>
                <a:t>Naïve</a:t>
              </a:r>
            </a:p>
          </p:txBody>
        </p:sp>
      </p:grpSp>
      <p:grpSp>
        <p:nvGrpSpPr>
          <p:cNvPr id="348" name="Group 347"/>
          <p:cNvGrpSpPr/>
          <p:nvPr/>
        </p:nvGrpSpPr>
        <p:grpSpPr>
          <a:xfrm>
            <a:off x="4032679" y="4901965"/>
            <a:ext cx="2451745" cy="392457"/>
            <a:chOff x="644100" y="1207652"/>
            <a:chExt cx="1720996" cy="425162"/>
          </a:xfrm>
        </p:grpSpPr>
        <p:sp>
          <p:nvSpPr>
            <p:cNvPr id="349" name="Text Box 81"/>
            <p:cNvSpPr txBox="1">
              <a:spLocks noChangeArrowheads="1"/>
            </p:cNvSpPr>
            <p:nvPr/>
          </p:nvSpPr>
          <p:spPr bwMode="auto">
            <a:xfrm>
              <a:off x="1377355" y="1207652"/>
              <a:ext cx="644334" cy="2333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altLang="en-US" sz="800" i="1" dirty="0"/>
                <a:t>Vehicle</a:t>
              </a:r>
              <a:endParaRPr lang="en-US" altLang="en-US" sz="800" dirty="0"/>
            </a:p>
          </p:txBody>
        </p:sp>
        <p:sp>
          <p:nvSpPr>
            <p:cNvPr id="350" name="Text Box 85"/>
            <p:cNvSpPr txBox="1">
              <a:spLocks noChangeArrowheads="1"/>
            </p:cNvSpPr>
            <p:nvPr/>
          </p:nvSpPr>
          <p:spPr bwMode="auto">
            <a:xfrm>
              <a:off x="1013002" y="1207652"/>
              <a:ext cx="615768" cy="2333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altLang="en-US" sz="800" i="1" dirty="0" err="1"/>
                <a:t>AdLuc</a:t>
              </a:r>
              <a:endParaRPr lang="en-US" altLang="en-US" sz="800" dirty="0"/>
            </a:p>
          </p:txBody>
        </p:sp>
        <p:sp>
          <p:nvSpPr>
            <p:cNvPr id="351" name="Text Box 86"/>
            <p:cNvSpPr txBox="1">
              <a:spLocks noChangeArrowheads="1"/>
            </p:cNvSpPr>
            <p:nvPr/>
          </p:nvSpPr>
          <p:spPr bwMode="auto">
            <a:xfrm>
              <a:off x="1793764" y="1207652"/>
              <a:ext cx="571332" cy="2333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altLang="en-US" sz="800" i="1"/>
                <a:t>AdLuc</a:t>
              </a:r>
              <a:endParaRPr lang="en-US" altLang="en-US" sz="800"/>
            </a:p>
          </p:txBody>
        </p:sp>
        <p:sp>
          <p:nvSpPr>
            <p:cNvPr id="352" name="Text Box 79"/>
            <p:cNvSpPr txBox="1">
              <a:spLocks noChangeArrowheads="1"/>
            </p:cNvSpPr>
            <p:nvPr/>
          </p:nvSpPr>
          <p:spPr bwMode="auto">
            <a:xfrm>
              <a:off x="1009828" y="1399416"/>
              <a:ext cx="618943" cy="2333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altLang="en-US" sz="800" dirty="0"/>
                <a:t>Vehicle</a:t>
              </a:r>
            </a:p>
          </p:txBody>
        </p:sp>
        <p:sp>
          <p:nvSpPr>
            <p:cNvPr id="353" name="Text Box 82"/>
            <p:cNvSpPr txBox="1">
              <a:spLocks noChangeArrowheads="1"/>
            </p:cNvSpPr>
            <p:nvPr/>
          </p:nvSpPr>
          <p:spPr bwMode="auto">
            <a:xfrm>
              <a:off x="1082831" y="1312424"/>
              <a:ext cx="479283" cy="2333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altLang="en-US" sz="800" i="1"/>
                <a:t>+</a:t>
              </a:r>
              <a:endParaRPr lang="en-US" altLang="en-US" sz="800"/>
            </a:p>
          </p:txBody>
        </p:sp>
        <p:sp>
          <p:nvSpPr>
            <p:cNvPr id="354" name="Text Box 83"/>
            <p:cNvSpPr txBox="1">
              <a:spLocks noChangeArrowheads="1"/>
            </p:cNvSpPr>
            <p:nvPr/>
          </p:nvSpPr>
          <p:spPr bwMode="auto">
            <a:xfrm>
              <a:off x="1467816" y="1399416"/>
              <a:ext cx="480871" cy="2333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altLang="en-US" sz="800" dirty="0"/>
                <a:t>IL-1</a:t>
              </a:r>
              <a:r>
                <a:rPr lang="en-US" altLang="en-US" sz="800" dirty="0">
                  <a:sym typeface="Symbol" pitchFamily="18" charset="2"/>
                </a:rPr>
                <a:t></a:t>
              </a:r>
              <a:endParaRPr lang="en-US" altLang="en-US" sz="800" dirty="0"/>
            </a:p>
          </p:txBody>
        </p:sp>
        <p:sp>
          <p:nvSpPr>
            <p:cNvPr id="355" name="Text Box 87"/>
            <p:cNvSpPr txBox="1">
              <a:spLocks noChangeArrowheads="1"/>
            </p:cNvSpPr>
            <p:nvPr/>
          </p:nvSpPr>
          <p:spPr bwMode="auto">
            <a:xfrm>
              <a:off x="1455120" y="1309249"/>
              <a:ext cx="480871" cy="2333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altLang="en-US" sz="800" i="1" dirty="0"/>
                <a:t>+</a:t>
              </a:r>
              <a:endParaRPr lang="en-US" altLang="en-US" sz="800" dirty="0"/>
            </a:p>
          </p:txBody>
        </p:sp>
        <p:sp>
          <p:nvSpPr>
            <p:cNvPr id="356" name="Text Box 88"/>
            <p:cNvSpPr txBox="1">
              <a:spLocks noChangeArrowheads="1"/>
            </p:cNvSpPr>
            <p:nvPr/>
          </p:nvSpPr>
          <p:spPr bwMode="auto">
            <a:xfrm>
              <a:off x="1831854" y="1312423"/>
              <a:ext cx="479283" cy="2333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altLang="en-US" sz="800" i="1"/>
                <a:t>+</a:t>
              </a:r>
              <a:endParaRPr lang="en-US" altLang="en-US" sz="800"/>
            </a:p>
          </p:txBody>
        </p:sp>
        <p:sp>
          <p:nvSpPr>
            <p:cNvPr id="357" name="Text Box 89"/>
            <p:cNvSpPr txBox="1">
              <a:spLocks noChangeArrowheads="1"/>
            </p:cNvSpPr>
            <p:nvPr/>
          </p:nvSpPr>
          <p:spPr bwMode="auto">
            <a:xfrm>
              <a:off x="1846137" y="1399416"/>
              <a:ext cx="480871" cy="2333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altLang="en-US" sz="800" dirty="0"/>
                <a:t>IL-1</a:t>
              </a:r>
              <a:r>
                <a:rPr lang="en-US" altLang="en-US" sz="800" dirty="0">
                  <a:sym typeface="Symbol" pitchFamily="18" charset="2"/>
                </a:rPr>
                <a:t></a:t>
              </a:r>
              <a:endParaRPr lang="en-US" altLang="en-US" sz="800" dirty="0"/>
            </a:p>
          </p:txBody>
        </p:sp>
        <p:sp>
          <p:nvSpPr>
            <p:cNvPr id="358" name="Text Box 292"/>
            <p:cNvSpPr txBox="1">
              <a:spLocks noChangeArrowheads="1"/>
            </p:cNvSpPr>
            <p:nvPr/>
          </p:nvSpPr>
          <p:spPr bwMode="auto">
            <a:xfrm>
              <a:off x="644100" y="1321949"/>
              <a:ext cx="609420" cy="2333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altLang="en-US" sz="800" dirty="0"/>
                <a:t>Naïve</a:t>
              </a:r>
            </a:p>
          </p:txBody>
        </p:sp>
      </p:grpSp>
      <p:grpSp>
        <p:nvGrpSpPr>
          <p:cNvPr id="359" name="Group 358"/>
          <p:cNvGrpSpPr/>
          <p:nvPr/>
        </p:nvGrpSpPr>
        <p:grpSpPr>
          <a:xfrm>
            <a:off x="961755" y="7155600"/>
            <a:ext cx="2451745" cy="392457"/>
            <a:chOff x="644100" y="1207652"/>
            <a:chExt cx="1720996" cy="425162"/>
          </a:xfrm>
        </p:grpSpPr>
        <p:sp>
          <p:nvSpPr>
            <p:cNvPr id="360" name="Text Box 81"/>
            <p:cNvSpPr txBox="1">
              <a:spLocks noChangeArrowheads="1"/>
            </p:cNvSpPr>
            <p:nvPr/>
          </p:nvSpPr>
          <p:spPr bwMode="auto">
            <a:xfrm>
              <a:off x="1377355" y="1207652"/>
              <a:ext cx="644334" cy="2333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altLang="en-US" sz="800" i="1" dirty="0"/>
                <a:t>Vehicle</a:t>
              </a:r>
              <a:endParaRPr lang="en-US" altLang="en-US" sz="800" dirty="0"/>
            </a:p>
          </p:txBody>
        </p:sp>
        <p:sp>
          <p:nvSpPr>
            <p:cNvPr id="361" name="Text Box 85"/>
            <p:cNvSpPr txBox="1">
              <a:spLocks noChangeArrowheads="1"/>
            </p:cNvSpPr>
            <p:nvPr/>
          </p:nvSpPr>
          <p:spPr bwMode="auto">
            <a:xfrm>
              <a:off x="1013002" y="1207652"/>
              <a:ext cx="615768" cy="2333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altLang="en-US" sz="800" i="1" dirty="0" err="1"/>
                <a:t>AdLuc</a:t>
              </a:r>
              <a:endParaRPr lang="en-US" altLang="en-US" sz="800" dirty="0"/>
            </a:p>
          </p:txBody>
        </p:sp>
        <p:sp>
          <p:nvSpPr>
            <p:cNvPr id="362" name="Text Box 86"/>
            <p:cNvSpPr txBox="1">
              <a:spLocks noChangeArrowheads="1"/>
            </p:cNvSpPr>
            <p:nvPr/>
          </p:nvSpPr>
          <p:spPr bwMode="auto">
            <a:xfrm>
              <a:off x="1793764" y="1207652"/>
              <a:ext cx="571332" cy="2333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altLang="en-US" sz="800" i="1"/>
                <a:t>AdLuc</a:t>
              </a:r>
              <a:endParaRPr lang="en-US" altLang="en-US" sz="800"/>
            </a:p>
          </p:txBody>
        </p:sp>
        <p:sp>
          <p:nvSpPr>
            <p:cNvPr id="363" name="Text Box 79"/>
            <p:cNvSpPr txBox="1">
              <a:spLocks noChangeArrowheads="1"/>
            </p:cNvSpPr>
            <p:nvPr/>
          </p:nvSpPr>
          <p:spPr bwMode="auto">
            <a:xfrm>
              <a:off x="1009828" y="1399416"/>
              <a:ext cx="618943" cy="2333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altLang="en-US" sz="800" dirty="0"/>
                <a:t>Vehicle</a:t>
              </a:r>
            </a:p>
          </p:txBody>
        </p:sp>
        <p:sp>
          <p:nvSpPr>
            <p:cNvPr id="364" name="Text Box 82"/>
            <p:cNvSpPr txBox="1">
              <a:spLocks noChangeArrowheads="1"/>
            </p:cNvSpPr>
            <p:nvPr/>
          </p:nvSpPr>
          <p:spPr bwMode="auto">
            <a:xfrm>
              <a:off x="1082831" y="1312424"/>
              <a:ext cx="479283" cy="2333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altLang="en-US" sz="800" i="1"/>
                <a:t>+</a:t>
              </a:r>
              <a:endParaRPr lang="en-US" altLang="en-US" sz="800"/>
            </a:p>
          </p:txBody>
        </p:sp>
        <p:sp>
          <p:nvSpPr>
            <p:cNvPr id="365" name="Text Box 83"/>
            <p:cNvSpPr txBox="1">
              <a:spLocks noChangeArrowheads="1"/>
            </p:cNvSpPr>
            <p:nvPr/>
          </p:nvSpPr>
          <p:spPr bwMode="auto">
            <a:xfrm>
              <a:off x="1467816" y="1399416"/>
              <a:ext cx="480871" cy="2333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altLang="en-US" sz="800" dirty="0"/>
                <a:t>IL-1</a:t>
              </a:r>
              <a:r>
                <a:rPr lang="en-US" altLang="en-US" sz="800" dirty="0">
                  <a:sym typeface="Symbol" pitchFamily="18" charset="2"/>
                </a:rPr>
                <a:t></a:t>
              </a:r>
              <a:endParaRPr lang="en-US" altLang="en-US" sz="800" dirty="0"/>
            </a:p>
          </p:txBody>
        </p:sp>
        <p:sp>
          <p:nvSpPr>
            <p:cNvPr id="366" name="Text Box 87"/>
            <p:cNvSpPr txBox="1">
              <a:spLocks noChangeArrowheads="1"/>
            </p:cNvSpPr>
            <p:nvPr/>
          </p:nvSpPr>
          <p:spPr bwMode="auto">
            <a:xfrm>
              <a:off x="1455120" y="1309249"/>
              <a:ext cx="480871" cy="2333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altLang="en-US" sz="800" i="1" dirty="0"/>
                <a:t>+</a:t>
              </a:r>
              <a:endParaRPr lang="en-US" altLang="en-US" sz="800" dirty="0"/>
            </a:p>
          </p:txBody>
        </p:sp>
        <p:sp>
          <p:nvSpPr>
            <p:cNvPr id="367" name="Text Box 88"/>
            <p:cNvSpPr txBox="1">
              <a:spLocks noChangeArrowheads="1"/>
            </p:cNvSpPr>
            <p:nvPr/>
          </p:nvSpPr>
          <p:spPr bwMode="auto">
            <a:xfrm>
              <a:off x="1831854" y="1312423"/>
              <a:ext cx="479283" cy="2333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altLang="en-US" sz="800" i="1"/>
                <a:t>+</a:t>
              </a:r>
              <a:endParaRPr lang="en-US" altLang="en-US" sz="800"/>
            </a:p>
          </p:txBody>
        </p:sp>
        <p:sp>
          <p:nvSpPr>
            <p:cNvPr id="368" name="Text Box 89"/>
            <p:cNvSpPr txBox="1">
              <a:spLocks noChangeArrowheads="1"/>
            </p:cNvSpPr>
            <p:nvPr/>
          </p:nvSpPr>
          <p:spPr bwMode="auto">
            <a:xfrm>
              <a:off x="1846137" y="1399416"/>
              <a:ext cx="480871" cy="2333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altLang="en-US" sz="800" dirty="0"/>
                <a:t>IL-1</a:t>
              </a:r>
              <a:r>
                <a:rPr lang="en-US" altLang="en-US" sz="800" dirty="0">
                  <a:sym typeface="Symbol" pitchFamily="18" charset="2"/>
                </a:rPr>
                <a:t></a:t>
              </a:r>
              <a:endParaRPr lang="en-US" altLang="en-US" sz="800" dirty="0"/>
            </a:p>
          </p:txBody>
        </p:sp>
        <p:sp>
          <p:nvSpPr>
            <p:cNvPr id="369" name="Text Box 292"/>
            <p:cNvSpPr txBox="1">
              <a:spLocks noChangeArrowheads="1"/>
            </p:cNvSpPr>
            <p:nvPr/>
          </p:nvSpPr>
          <p:spPr bwMode="auto">
            <a:xfrm>
              <a:off x="644100" y="1321949"/>
              <a:ext cx="609420" cy="2333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altLang="en-US" sz="800" dirty="0"/>
                <a:t>Naïve</a:t>
              </a:r>
            </a:p>
          </p:txBody>
        </p:sp>
      </p:grpSp>
      <p:grpSp>
        <p:nvGrpSpPr>
          <p:cNvPr id="370" name="Group 369"/>
          <p:cNvGrpSpPr/>
          <p:nvPr/>
        </p:nvGrpSpPr>
        <p:grpSpPr>
          <a:xfrm>
            <a:off x="4035127" y="7164020"/>
            <a:ext cx="2451745" cy="392457"/>
            <a:chOff x="644100" y="1207652"/>
            <a:chExt cx="1720996" cy="425162"/>
          </a:xfrm>
        </p:grpSpPr>
        <p:sp>
          <p:nvSpPr>
            <p:cNvPr id="371" name="Text Box 81"/>
            <p:cNvSpPr txBox="1">
              <a:spLocks noChangeArrowheads="1"/>
            </p:cNvSpPr>
            <p:nvPr/>
          </p:nvSpPr>
          <p:spPr bwMode="auto">
            <a:xfrm>
              <a:off x="1377355" y="1207652"/>
              <a:ext cx="644334" cy="2333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altLang="en-US" sz="800" i="1" dirty="0"/>
                <a:t>Vehicle</a:t>
              </a:r>
              <a:endParaRPr lang="en-US" altLang="en-US" sz="800" dirty="0"/>
            </a:p>
          </p:txBody>
        </p:sp>
        <p:sp>
          <p:nvSpPr>
            <p:cNvPr id="372" name="Text Box 85"/>
            <p:cNvSpPr txBox="1">
              <a:spLocks noChangeArrowheads="1"/>
            </p:cNvSpPr>
            <p:nvPr/>
          </p:nvSpPr>
          <p:spPr bwMode="auto">
            <a:xfrm>
              <a:off x="1013002" y="1207652"/>
              <a:ext cx="615768" cy="2333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altLang="en-US" sz="800" i="1" dirty="0" err="1"/>
                <a:t>AdLuc</a:t>
              </a:r>
              <a:endParaRPr lang="en-US" altLang="en-US" sz="800" dirty="0"/>
            </a:p>
          </p:txBody>
        </p:sp>
        <p:sp>
          <p:nvSpPr>
            <p:cNvPr id="373" name="Text Box 86"/>
            <p:cNvSpPr txBox="1">
              <a:spLocks noChangeArrowheads="1"/>
            </p:cNvSpPr>
            <p:nvPr/>
          </p:nvSpPr>
          <p:spPr bwMode="auto">
            <a:xfrm>
              <a:off x="1793764" y="1207652"/>
              <a:ext cx="571332" cy="2333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altLang="en-US" sz="800" i="1"/>
                <a:t>AdLuc</a:t>
              </a:r>
              <a:endParaRPr lang="en-US" altLang="en-US" sz="800"/>
            </a:p>
          </p:txBody>
        </p:sp>
        <p:sp>
          <p:nvSpPr>
            <p:cNvPr id="374" name="Text Box 79"/>
            <p:cNvSpPr txBox="1">
              <a:spLocks noChangeArrowheads="1"/>
            </p:cNvSpPr>
            <p:nvPr/>
          </p:nvSpPr>
          <p:spPr bwMode="auto">
            <a:xfrm>
              <a:off x="1009828" y="1399416"/>
              <a:ext cx="618943" cy="2333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altLang="en-US" sz="800" dirty="0"/>
                <a:t>Vehicle</a:t>
              </a:r>
            </a:p>
          </p:txBody>
        </p:sp>
        <p:sp>
          <p:nvSpPr>
            <p:cNvPr id="375" name="Text Box 82"/>
            <p:cNvSpPr txBox="1">
              <a:spLocks noChangeArrowheads="1"/>
            </p:cNvSpPr>
            <p:nvPr/>
          </p:nvSpPr>
          <p:spPr bwMode="auto">
            <a:xfrm>
              <a:off x="1082831" y="1312424"/>
              <a:ext cx="479283" cy="2333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altLang="en-US" sz="800" i="1"/>
                <a:t>+</a:t>
              </a:r>
              <a:endParaRPr lang="en-US" altLang="en-US" sz="800"/>
            </a:p>
          </p:txBody>
        </p:sp>
        <p:sp>
          <p:nvSpPr>
            <p:cNvPr id="376" name="Text Box 83"/>
            <p:cNvSpPr txBox="1">
              <a:spLocks noChangeArrowheads="1"/>
            </p:cNvSpPr>
            <p:nvPr/>
          </p:nvSpPr>
          <p:spPr bwMode="auto">
            <a:xfrm>
              <a:off x="1467816" y="1399416"/>
              <a:ext cx="480871" cy="2333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altLang="en-US" sz="800" dirty="0"/>
                <a:t>IL-1</a:t>
              </a:r>
              <a:r>
                <a:rPr lang="en-US" altLang="en-US" sz="800" dirty="0">
                  <a:sym typeface="Symbol" pitchFamily="18" charset="2"/>
                </a:rPr>
                <a:t></a:t>
              </a:r>
              <a:endParaRPr lang="en-US" altLang="en-US" sz="800" dirty="0"/>
            </a:p>
          </p:txBody>
        </p:sp>
        <p:sp>
          <p:nvSpPr>
            <p:cNvPr id="377" name="Text Box 87"/>
            <p:cNvSpPr txBox="1">
              <a:spLocks noChangeArrowheads="1"/>
            </p:cNvSpPr>
            <p:nvPr/>
          </p:nvSpPr>
          <p:spPr bwMode="auto">
            <a:xfrm>
              <a:off x="1455120" y="1309249"/>
              <a:ext cx="480871" cy="2333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altLang="en-US" sz="800" i="1" dirty="0"/>
                <a:t>+</a:t>
              </a:r>
              <a:endParaRPr lang="en-US" altLang="en-US" sz="800" dirty="0"/>
            </a:p>
          </p:txBody>
        </p:sp>
        <p:sp>
          <p:nvSpPr>
            <p:cNvPr id="378" name="Text Box 88"/>
            <p:cNvSpPr txBox="1">
              <a:spLocks noChangeArrowheads="1"/>
            </p:cNvSpPr>
            <p:nvPr/>
          </p:nvSpPr>
          <p:spPr bwMode="auto">
            <a:xfrm>
              <a:off x="1831854" y="1312423"/>
              <a:ext cx="479283" cy="2333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altLang="en-US" sz="800" i="1"/>
                <a:t>+</a:t>
              </a:r>
              <a:endParaRPr lang="en-US" altLang="en-US" sz="800"/>
            </a:p>
          </p:txBody>
        </p:sp>
        <p:sp>
          <p:nvSpPr>
            <p:cNvPr id="379" name="Text Box 89"/>
            <p:cNvSpPr txBox="1">
              <a:spLocks noChangeArrowheads="1"/>
            </p:cNvSpPr>
            <p:nvPr/>
          </p:nvSpPr>
          <p:spPr bwMode="auto">
            <a:xfrm>
              <a:off x="1846137" y="1399416"/>
              <a:ext cx="480871" cy="2333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altLang="en-US" sz="800" dirty="0"/>
                <a:t>IL-1</a:t>
              </a:r>
              <a:r>
                <a:rPr lang="en-US" altLang="en-US" sz="800" dirty="0">
                  <a:sym typeface="Symbol" pitchFamily="18" charset="2"/>
                </a:rPr>
                <a:t></a:t>
              </a:r>
              <a:endParaRPr lang="en-US" altLang="en-US" sz="800" dirty="0"/>
            </a:p>
          </p:txBody>
        </p:sp>
        <p:sp>
          <p:nvSpPr>
            <p:cNvPr id="380" name="Text Box 292"/>
            <p:cNvSpPr txBox="1">
              <a:spLocks noChangeArrowheads="1"/>
            </p:cNvSpPr>
            <p:nvPr/>
          </p:nvSpPr>
          <p:spPr bwMode="auto">
            <a:xfrm>
              <a:off x="644100" y="1321949"/>
              <a:ext cx="609420" cy="2333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altLang="en-US" sz="800" dirty="0"/>
                <a:t>Naïve</a:t>
              </a:r>
            </a:p>
          </p:txBody>
        </p:sp>
      </p:grp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0276" y="1139600"/>
            <a:ext cx="3000296" cy="16538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8" name="Text Box 11"/>
          <p:cNvSpPr txBox="1">
            <a:spLocks noChangeArrowheads="1"/>
          </p:cNvSpPr>
          <p:nvPr/>
        </p:nvSpPr>
        <p:spPr bwMode="auto">
          <a:xfrm>
            <a:off x="3709685" y="913525"/>
            <a:ext cx="3201987" cy="306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sz="1400" b="1" dirty="0">
                <a:latin typeface="Calibri" pitchFamily="34" charset="0"/>
              </a:rPr>
              <a:t>B     CCL-2	</a:t>
            </a: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9000" y="1139600"/>
            <a:ext cx="2983586" cy="16563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8253" y="3304234"/>
            <a:ext cx="2964060" cy="16769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052" y="3309764"/>
            <a:ext cx="2826164" cy="16769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070" y="5559342"/>
            <a:ext cx="2845905" cy="16769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15430" y="5569828"/>
            <a:ext cx="2865898" cy="16769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1775912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1627</TotalTime>
  <Words>176</Words>
  <Application>Microsoft Office PowerPoint</Application>
  <PresentationFormat>On-screen Show (4:3)</PresentationFormat>
  <Paragraphs>68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Supplementary Figures</dc:title>
  <dc:creator>Yvonne</dc:creator>
  <dc:description/>
  <cp:lastModifiedBy>Yvonne</cp:lastModifiedBy>
  <cp:revision>11</cp:revision>
  <dcterms:created xsi:type="dcterms:W3CDTF">2014-03-17T11:36:43Z</dcterms:created>
  <dcterms:modified xsi:type="dcterms:W3CDTF">2014-03-25T11:41:49Z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Supplementary Figures</vt:lpwstr>
  </property>
  <property fmtid="{D5CDD505-2E9C-101B-9397-08002B2CF9AE}" pid="3" name="SlideDescription">
    <vt:lpwstr/>
  </property>
</Properties>
</file>