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2504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02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349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2629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264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8455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109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6598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216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5551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4681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751EF-BA02-49F2-AFD2-1E45EF254F62}" type="datetimeFigureOut">
              <a:rPr lang="en-AU" smtClean="0"/>
              <a:t>1/06/2014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583D2-CBC7-4B41-A24C-2350411A508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4059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8090" y="116632"/>
            <a:ext cx="1980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800" b="1" dirty="0" smtClean="0"/>
          </a:p>
          <a:p>
            <a:r>
              <a:rPr lang="en-AU" sz="1600" b="1" dirty="0" smtClean="0"/>
              <a:t>SNPS assessed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39952" y="116632"/>
            <a:ext cx="19802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Study</a:t>
            </a:r>
          </a:p>
          <a:p>
            <a:r>
              <a:rPr lang="en-AU" sz="1600" b="1" dirty="0" smtClean="0"/>
              <a:t>(sample size)</a:t>
            </a:r>
            <a:endParaRPr lang="en-AU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1663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sz="800" b="1" dirty="0" smtClean="0"/>
          </a:p>
          <a:p>
            <a:r>
              <a:rPr lang="en-AU" sz="1600" b="1" dirty="0" smtClean="0"/>
              <a:t>Stage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528" y="1178168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i. Pre-COGS</a:t>
            </a:r>
          </a:p>
          <a:p>
            <a:r>
              <a:rPr lang="en-AU" sz="1400" dirty="0" smtClean="0"/>
              <a:t>(prior evidence of association)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98090" y="852394"/>
            <a:ext cx="15841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14,436 </a:t>
            </a:r>
            <a:r>
              <a:rPr lang="en-AU" sz="1400" dirty="0" err="1" smtClean="0"/>
              <a:t>nsSNPs</a:t>
            </a:r>
            <a:r>
              <a:rPr lang="en-AU" sz="1400" dirty="0" smtClean="0"/>
              <a:t> across the genome</a:t>
            </a:r>
          </a:p>
          <a:p>
            <a:endParaRPr lang="en-AU" sz="1400" dirty="0"/>
          </a:p>
          <a:p>
            <a:endParaRPr lang="en-AU" sz="1400" dirty="0" smtClean="0"/>
          </a:p>
          <a:p>
            <a:r>
              <a:rPr lang="en-AU" sz="1400" i="1" dirty="0" smtClean="0"/>
              <a:t>AKAP9</a:t>
            </a:r>
            <a:r>
              <a:rPr lang="en-AU" sz="1400" dirty="0" smtClean="0"/>
              <a:t>_M463I</a:t>
            </a:r>
          </a:p>
          <a:p>
            <a:r>
              <a:rPr lang="en-AU" sz="1400" dirty="0"/>
              <a:t>(</a:t>
            </a:r>
            <a:r>
              <a:rPr lang="en-AU" sz="1400" dirty="0" smtClean="0"/>
              <a:t>rs6964587)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0152" y="11663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600" b="1" dirty="0" smtClean="0"/>
              <a:t>Results</a:t>
            </a:r>
          </a:p>
          <a:p>
            <a:r>
              <a:rPr lang="en-AU" sz="1600" b="1" dirty="0" smtClean="0"/>
              <a:t>(selection for next stage)</a:t>
            </a:r>
            <a:endParaRPr lang="en-AU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3528" y="270892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ii. COGS</a:t>
            </a:r>
          </a:p>
          <a:p>
            <a:r>
              <a:rPr lang="en-AU" sz="1400" dirty="0" smtClean="0"/>
              <a:t>(replication)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98090" y="2833191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41</a:t>
            </a:r>
            <a:r>
              <a:rPr lang="en-AU" sz="1400" baseline="30000" dirty="0" smtClean="0"/>
              <a:t>*</a:t>
            </a:r>
            <a:r>
              <a:rPr lang="en-AU" sz="1400" dirty="0" smtClean="0"/>
              <a:t> </a:t>
            </a:r>
            <a:r>
              <a:rPr lang="en-AU" sz="1400" dirty="0" err="1" smtClean="0"/>
              <a:t>nsSNPs</a:t>
            </a:r>
            <a:endParaRPr lang="en-AU" sz="1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139952" y="764704"/>
            <a:ext cx="16561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WTCCC</a:t>
            </a:r>
            <a:r>
              <a:rPr lang="en-AU" sz="1400" baseline="30000" dirty="0" smtClean="0"/>
              <a:t>1</a:t>
            </a:r>
            <a:endParaRPr lang="en-AU" sz="1400" dirty="0" smtClean="0"/>
          </a:p>
          <a:p>
            <a:r>
              <a:rPr lang="en-AU" sz="1400" dirty="0" smtClean="0"/>
              <a:t>(1,053 cases)</a:t>
            </a:r>
          </a:p>
          <a:p>
            <a:r>
              <a:rPr lang="en-AU" sz="1400" dirty="0" smtClean="0"/>
              <a:t>(1,500 controls)</a:t>
            </a:r>
          </a:p>
          <a:p>
            <a:endParaRPr lang="en-AU" sz="1400" dirty="0"/>
          </a:p>
          <a:p>
            <a:r>
              <a:rPr lang="en-AU" sz="1400" b="1" dirty="0" smtClean="0"/>
              <a:t>BCAC_rs6964587</a:t>
            </a:r>
            <a:r>
              <a:rPr lang="en-AU" sz="1400" baseline="30000" dirty="0" smtClean="0"/>
              <a:t>2</a:t>
            </a:r>
            <a:endParaRPr lang="en-AU" sz="1400" dirty="0" smtClean="0"/>
          </a:p>
          <a:p>
            <a:r>
              <a:rPr lang="en-AU" sz="1400" dirty="0" smtClean="0"/>
              <a:t>(24,154 cases)</a:t>
            </a:r>
          </a:p>
          <a:p>
            <a:r>
              <a:rPr lang="en-AU" sz="1400" dirty="0" smtClean="0"/>
              <a:t>(33,376 controls)</a:t>
            </a:r>
          </a:p>
          <a:p>
            <a:endParaRPr lang="en-AU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940152" y="852394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48 </a:t>
            </a:r>
            <a:r>
              <a:rPr lang="en-AU" sz="1400" dirty="0" err="1" smtClean="0"/>
              <a:t>nsSNPs</a:t>
            </a:r>
            <a:r>
              <a:rPr lang="en-AU" sz="1400" dirty="0" smtClean="0"/>
              <a:t> with </a:t>
            </a:r>
          </a:p>
          <a:p>
            <a:r>
              <a:rPr lang="en-AU" sz="1400" dirty="0" smtClean="0"/>
              <a:t>per-allele P&lt;0.005</a:t>
            </a:r>
          </a:p>
          <a:p>
            <a:endParaRPr lang="en-AU" sz="1400" dirty="0"/>
          </a:p>
          <a:p>
            <a:endParaRPr lang="en-AU" sz="1400" dirty="0" smtClean="0"/>
          </a:p>
          <a:p>
            <a:r>
              <a:rPr lang="en-AU" sz="1400" dirty="0" smtClean="0"/>
              <a:t>Recessive P=0.001</a:t>
            </a:r>
          </a:p>
          <a:p>
            <a:r>
              <a:rPr lang="en-AU" sz="1400" dirty="0" smtClean="0"/>
              <a:t>Per-allele P=0.006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3528" y="5661248"/>
            <a:ext cx="856895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aseline="30000" dirty="0" smtClean="0"/>
              <a:t>1</a:t>
            </a:r>
            <a:r>
              <a:rPr lang="en-GB" sz="1000" dirty="0" smtClean="0"/>
              <a:t>Burton</a:t>
            </a:r>
            <a:r>
              <a:rPr lang="en-GB" sz="1000" i="1" dirty="0" smtClean="0"/>
              <a:t> </a:t>
            </a:r>
            <a:r>
              <a:rPr lang="en-GB" sz="1000" i="1" dirty="0"/>
              <a:t>et al.</a:t>
            </a:r>
            <a:r>
              <a:rPr lang="en-GB" sz="1000" dirty="0"/>
              <a:t> (2007) Association scan of 14,500 </a:t>
            </a:r>
            <a:r>
              <a:rPr lang="en-GB" sz="1000" dirty="0" err="1"/>
              <a:t>nonsynonymous</a:t>
            </a:r>
            <a:r>
              <a:rPr lang="en-GB" sz="1000" dirty="0"/>
              <a:t> SNPs in four diseases identifies autoimmunity variants. </a:t>
            </a:r>
            <a:r>
              <a:rPr lang="en-GB" sz="1000" i="1" dirty="0"/>
              <a:t>Nat. Genet.</a:t>
            </a:r>
            <a:r>
              <a:rPr lang="en-GB" sz="1000" dirty="0"/>
              <a:t>, </a:t>
            </a:r>
            <a:r>
              <a:rPr lang="en-GB" sz="1000" b="1" dirty="0"/>
              <a:t>39</a:t>
            </a:r>
            <a:r>
              <a:rPr lang="en-GB" sz="1000" dirty="0"/>
              <a:t>, 1329-1337.</a:t>
            </a:r>
            <a:endParaRPr lang="en-AU" sz="1000" baseline="30000" dirty="0" smtClean="0"/>
          </a:p>
          <a:p>
            <a:r>
              <a:rPr lang="en-AU" sz="1000" baseline="30000" dirty="0" smtClean="0"/>
              <a:t>2</a:t>
            </a:r>
            <a:r>
              <a:rPr lang="en-AU" sz="1000" dirty="0" smtClean="0"/>
              <a:t>Milne </a:t>
            </a:r>
            <a:r>
              <a:rPr lang="en-GB" sz="1000" i="1" dirty="0" smtClean="0"/>
              <a:t>et </a:t>
            </a:r>
            <a:r>
              <a:rPr lang="en-GB" sz="1000" i="1" dirty="0"/>
              <a:t>al.</a:t>
            </a:r>
            <a:r>
              <a:rPr lang="en-GB" sz="1000" dirty="0"/>
              <a:t> (2011) </a:t>
            </a:r>
            <a:r>
              <a:rPr lang="en-GB" sz="1000" dirty="0" smtClean="0"/>
              <a:t>7q21-rs6964587 and </a:t>
            </a:r>
            <a:r>
              <a:rPr lang="en-GB" sz="1000" dirty="0"/>
              <a:t>breast cancer risk: an extended case-control study by the </a:t>
            </a:r>
            <a:r>
              <a:rPr lang="en-GB" sz="1000" dirty="0" smtClean="0"/>
              <a:t>BCAC. </a:t>
            </a:r>
            <a:r>
              <a:rPr lang="en-GB" sz="1000" i="1" dirty="0"/>
              <a:t>J. Med. Genet.</a:t>
            </a:r>
            <a:r>
              <a:rPr lang="en-GB" sz="1000" dirty="0"/>
              <a:t>, </a:t>
            </a:r>
            <a:r>
              <a:rPr lang="en-GB" sz="1000" b="1" dirty="0"/>
              <a:t>48</a:t>
            </a:r>
            <a:r>
              <a:rPr lang="en-GB" sz="1000" dirty="0"/>
              <a:t>, 698-702</a:t>
            </a:r>
            <a:endParaRPr lang="en-AU" sz="1000" baseline="30000" dirty="0" smtClean="0"/>
          </a:p>
          <a:p>
            <a:r>
              <a:rPr lang="en-AU" sz="1000" dirty="0" smtClean="0"/>
              <a:t>*Including AKAP9-M463I; only 40 of the 48 </a:t>
            </a:r>
            <a:r>
              <a:rPr lang="en-AU" sz="1000" dirty="0" err="1" smtClean="0"/>
              <a:t>nsSNPs</a:t>
            </a:r>
            <a:r>
              <a:rPr lang="en-AU" sz="1000" dirty="0" smtClean="0"/>
              <a:t> selected from the WTCCC study were successfully genotyped, or tagged by genotyped SNPs, on </a:t>
            </a:r>
            <a:r>
              <a:rPr lang="en-AU" sz="1000" dirty="0" err="1" smtClean="0"/>
              <a:t>iCOGS</a:t>
            </a:r>
            <a:endParaRPr lang="en-AU" sz="1000" dirty="0" smtClean="0"/>
          </a:p>
          <a:p>
            <a:r>
              <a:rPr lang="en-AU" sz="1000" baseline="30000" dirty="0" smtClean="0"/>
              <a:t>#</a:t>
            </a:r>
            <a:r>
              <a:rPr lang="en-AU" sz="1000" dirty="0" smtClean="0"/>
              <a:t>Of these, 14,423 cases and 12,785 controls had been included in the pre-COGS study of rs6964587</a:t>
            </a:r>
          </a:p>
          <a:p>
            <a:r>
              <a:rPr lang="en-GB" sz="1000" baseline="30000" dirty="0" smtClean="0"/>
              <a:t>Ɨ</a:t>
            </a:r>
            <a:r>
              <a:rPr lang="en-AU" sz="1000" dirty="0"/>
              <a:t>K</a:t>
            </a:r>
            <a:r>
              <a:rPr lang="en-AU" sz="1000" dirty="0" smtClean="0"/>
              <a:t>nown </a:t>
            </a:r>
            <a:r>
              <a:rPr lang="en-GB" sz="1000" dirty="0"/>
              <a:t>breast cancer susceptibility GWAS </a:t>
            </a:r>
            <a:r>
              <a:rPr lang="en-GB" sz="1000" dirty="0" smtClean="0"/>
              <a:t>hit </a:t>
            </a:r>
            <a:r>
              <a:rPr lang="en-GB" sz="1000" dirty="0" smtClean="0"/>
              <a:t>(</a:t>
            </a:r>
            <a:r>
              <a:rPr lang="en-GB" sz="1000" dirty="0" smtClean="0"/>
              <a:t>Ahmed </a:t>
            </a:r>
            <a:r>
              <a:rPr lang="en-GB" sz="1000" i="1" dirty="0" smtClean="0"/>
              <a:t>et al.</a:t>
            </a:r>
            <a:r>
              <a:rPr lang="en-GB" sz="1000" dirty="0" smtClean="0"/>
              <a:t> [2009] Newly </a:t>
            </a:r>
            <a:r>
              <a:rPr lang="en-GB" sz="1000" dirty="0"/>
              <a:t>discovered breast cancer susceptibility loci on 3p24 and 17q23.2. </a:t>
            </a:r>
            <a:r>
              <a:rPr lang="en-GB" sz="1000" i="1" dirty="0"/>
              <a:t>Nat. Genet.</a:t>
            </a:r>
            <a:r>
              <a:rPr lang="en-GB" sz="1000" dirty="0"/>
              <a:t>, </a:t>
            </a:r>
            <a:r>
              <a:rPr lang="en-GB" sz="1000" b="1" dirty="0"/>
              <a:t>41</a:t>
            </a:r>
            <a:r>
              <a:rPr lang="en-GB" sz="1000" dirty="0"/>
              <a:t>, </a:t>
            </a:r>
            <a:r>
              <a:rPr lang="en-GB" sz="1000" dirty="0" smtClean="0"/>
              <a:t>585-590</a:t>
            </a:r>
            <a:r>
              <a:rPr lang="en-GB" sz="1000"/>
              <a:t>), located 83kb from </a:t>
            </a:r>
            <a:r>
              <a:rPr lang="en-GB" sz="1000" i="1"/>
              <a:t>NEK10</a:t>
            </a:r>
            <a:r>
              <a:rPr lang="en-GB" sz="1000"/>
              <a:t>-L513S </a:t>
            </a:r>
            <a:endParaRPr lang="en-GB" sz="1000" dirty="0" smtClean="0"/>
          </a:p>
          <a:p>
            <a:r>
              <a:rPr lang="en-GB" sz="1000" baseline="30000" dirty="0" smtClean="0"/>
              <a:t>ǂ</a:t>
            </a:r>
            <a:r>
              <a:rPr lang="en-AU" sz="1000" dirty="0" smtClean="0"/>
              <a:t>Genotyped on, or imputed from, </a:t>
            </a:r>
            <a:r>
              <a:rPr lang="en-AU" sz="1000" dirty="0" err="1" smtClean="0"/>
              <a:t>iCOGS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4139952" y="2618328"/>
            <a:ext cx="16561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BCAC_COGS</a:t>
            </a:r>
            <a:r>
              <a:rPr lang="en-AU" sz="1400" baseline="30000" dirty="0" smtClean="0"/>
              <a:t>#</a:t>
            </a:r>
            <a:r>
              <a:rPr lang="en-AU" sz="1400" dirty="0" smtClean="0"/>
              <a:t>:</a:t>
            </a:r>
          </a:p>
          <a:p>
            <a:r>
              <a:rPr lang="en-AU" sz="1400" dirty="0" smtClean="0"/>
              <a:t>(46,450 cases)</a:t>
            </a:r>
          </a:p>
          <a:p>
            <a:r>
              <a:rPr lang="en-AU" sz="1400" dirty="0"/>
              <a:t>(</a:t>
            </a:r>
            <a:r>
              <a:rPr lang="en-AU" sz="1400" dirty="0" smtClean="0"/>
              <a:t>42,600 controls)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40152" y="2403465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3 </a:t>
            </a:r>
            <a:r>
              <a:rPr lang="en-AU" sz="1400" dirty="0" err="1" smtClean="0"/>
              <a:t>nsSNPs</a:t>
            </a:r>
            <a:r>
              <a:rPr lang="en-AU" sz="1400" dirty="0" smtClean="0"/>
              <a:t> with </a:t>
            </a:r>
          </a:p>
          <a:p>
            <a:r>
              <a:rPr lang="en-AU" sz="1400" dirty="0" smtClean="0"/>
              <a:t>per-allele P&lt;3.0x10</a:t>
            </a:r>
            <a:r>
              <a:rPr lang="en-AU" sz="1400" baseline="30000" dirty="0" smtClean="0"/>
              <a:t>-6</a:t>
            </a:r>
          </a:p>
          <a:p>
            <a:r>
              <a:rPr lang="en-GB" sz="1400" i="1" dirty="0" smtClean="0"/>
              <a:t>   NEK10-L513S</a:t>
            </a:r>
          </a:p>
          <a:p>
            <a:r>
              <a:rPr lang="en-GB" sz="1400" i="1" dirty="0" smtClean="0"/>
              <a:t>   ATXN7-K264R</a:t>
            </a:r>
          </a:p>
          <a:p>
            <a:r>
              <a:rPr lang="en-GB" sz="1400" i="1" dirty="0" smtClean="0"/>
              <a:t>   AKAP9</a:t>
            </a:r>
            <a:r>
              <a:rPr lang="en-GB" sz="1400" dirty="0"/>
              <a:t>-</a:t>
            </a:r>
            <a:r>
              <a:rPr lang="en-GB" sz="1400" dirty="0" smtClean="0"/>
              <a:t>M463I</a:t>
            </a:r>
            <a:endParaRPr lang="en-AU" sz="1400" baseline="30000" dirty="0" smtClean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395536" y="764704"/>
            <a:ext cx="81369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23728" y="3555593"/>
            <a:ext cx="64087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61767" y="2045166"/>
            <a:ext cx="1821" cy="59174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61767" y="3284984"/>
            <a:ext cx="0" cy="6637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23528" y="4273351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iii. </a:t>
            </a:r>
            <a:r>
              <a:rPr lang="en-AU" sz="1400" smtClean="0"/>
              <a:t>Further analysis</a:t>
            </a:r>
            <a:endParaRPr lang="en-AU" sz="140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2051720" y="3556754"/>
            <a:ext cx="19905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 NEK10</a:t>
            </a:r>
            <a:r>
              <a:rPr lang="en-GB" sz="1400" dirty="0" smtClean="0"/>
              <a:t>-L513S</a:t>
            </a:r>
          </a:p>
          <a:p>
            <a:r>
              <a:rPr lang="en-GB" sz="1400" i="1" dirty="0" smtClean="0"/>
              <a:t> </a:t>
            </a:r>
            <a:r>
              <a:rPr lang="en-GB" sz="1400" dirty="0" smtClean="0"/>
              <a:t>and rs4973768</a:t>
            </a:r>
            <a:r>
              <a:rPr lang="en-GB" sz="1400" baseline="30000" dirty="0" smtClean="0"/>
              <a:t>Ɨ</a:t>
            </a:r>
          </a:p>
          <a:p>
            <a:endParaRPr lang="en-GB" sz="1400" i="1" dirty="0" smtClean="0"/>
          </a:p>
          <a:p>
            <a:r>
              <a:rPr lang="en-GB" sz="1400" i="1" dirty="0" smtClean="0"/>
              <a:t> ATXN7</a:t>
            </a:r>
            <a:r>
              <a:rPr lang="en-GB" sz="1400" dirty="0" smtClean="0"/>
              <a:t>-K264R</a:t>
            </a:r>
          </a:p>
          <a:p>
            <a:r>
              <a:rPr lang="en-GB" sz="1400" i="1" dirty="0" smtClean="0"/>
              <a:t> AKAP9</a:t>
            </a:r>
            <a:r>
              <a:rPr lang="en-GB" sz="1400" dirty="0" smtClean="0"/>
              <a:t>-M463I</a:t>
            </a:r>
            <a:endParaRPr lang="en-AU" sz="1400" baseline="30000" dirty="0" smtClean="0"/>
          </a:p>
          <a:p>
            <a:endParaRPr lang="en-GB" sz="1400" dirty="0" smtClean="0"/>
          </a:p>
          <a:p>
            <a:r>
              <a:rPr lang="en-GB" sz="1400" dirty="0"/>
              <a:t> </a:t>
            </a:r>
            <a:r>
              <a:rPr lang="en-GB" sz="1400" dirty="0" smtClean="0"/>
              <a:t>Other </a:t>
            </a:r>
            <a:r>
              <a:rPr lang="en-GB" sz="1400" dirty="0" err="1" smtClean="0"/>
              <a:t>SNPs</a:t>
            </a:r>
            <a:r>
              <a:rPr lang="en-GB" sz="1400" baseline="30000" dirty="0" err="1" smtClean="0"/>
              <a:t>ǂ</a:t>
            </a:r>
            <a:r>
              <a:rPr lang="en-GB" sz="1400" dirty="0" smtClean="0"/>
              <a:t> within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500kb of </a:t>
            </a:r>
            <a:r>
              <a:rPr lang="en-GB" sz="1400" i="1" dirty="0" smtClean="0"/>
              <a:t>AKAP9</a:t>
            </a:r>
            <a:r>
              <a:rPr lang="en-GB" sz="1400" dirty="0" smtClean="0"/>
              <a:t>-M463I</a:t>
            </a:r>
            <a:endParaRPr lang="en-AU" sz="1400" baseline="30000" dirty="0" smtClean="0"/>
          </a:p>
          <a:p>
            <a:r>
              <a:rPr lang="en-GB" sz="1400" i="1" dirty="0" smtClean="0"/>
              <a:t> </a:t>
            </a:r>
            <a:r>
              <a:rPr lang="en-GB" sz="1400" dirty="0" smtClean="0"/>
              <a:t>and</a:t>
            </a:r>
            <a:r>
              <a:rPr lang="en-GB" sz="1400" i="1" dirty="0" smtClean="0"/>
              <a:t> ATXN7</a:t>
            </a:r>
            <a:r>
              <a:rPr lang="en-GB" sz="1400" dirty="0" smtClean="0"/>
              <a:t>-K264R</a:t>
            </a:r>
            <a:endParaRPr lang="en-GB" sz="1400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4139952" y="3645024"/>
            <a:ext cx="165618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 smtClean="0"/>
              <a:t>BCAC_COGS</a:t>
            </a:r>
          </a:p>
          <a:p>
            <a:endParaRPr lang="en-AU" sz="1400" b="1" dirty="0"/>
          </a:p>
          <a:p>
            <a:endParaRPr lang="en-AU" sz="1400" b="1" dirty="0" smtClean="0"/>
          </a:p>
          <a:p>
            <a:r>
              <a:rPr lang="en-AU" sz="1400" b="1" dirty="0" err="1" smtClean="0"/>
              <a:t>Combined_GWAS</a:t>
            </a:r>
            <a:endParaRPr lang="en-AU" sz="1400" b="1" dirty="0" smtClean="0"/>
          </a:p>
          <a:p>
            <a:endParaRPr lang="en-AU" sz="1400" b="1" dirty="0"/>
          </a:p>
          <a:p>
            <a:endParaRPr lang="en-AU" sz="1400" b="1" dirty="0" smtClean="0"/>
          </a:p>
          <a:p>
            <a:endParaRPr lang="en-AU" sz="700" b="1" dirty="0"/>
          </a:p>
          <a:p>
            <a:r>
              <a:rPr lang="en-AU" sz="1400" b="1" dirty="0" smtClean="0"/>
              <a:t>BCAC_COGS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940152" y="3573016"/>
            <a:ext cx="273630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 smtClean="0"/>
              <a:t>Stronger signal from </a:t>
            </a:r>
            <a:r>
              <a:rPr lang="en-GB" sz="1400" dirty="0" smtClean="0"/>
              <a:t>rs4973768</a:t>
            </a:r>
          </a:p>
          <a:p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Consistent results; P&lt; 5x10</a:t>
            </a:r>
            <a:r>
              <a:rPr lang="en-GB" sz="1400" baseline="30000" dirty="0" smtClean="0"/>
              <a:t>-8 </a:t>
            </a:r>
            <a:r>
              <a:rPr lang="en-GB" sz="1400" dirty="0" smtClean="0"/>
              <a:t>from combined analysis with COGS data</a:t>
            </a:r>
          </a:p>
          <a:p>
            <a:endParaRPr lang="en-GB" sz="1400" dirty="0" smtClean="0"/>
          </a:p>
          <a:p>
            <a:endParaRPr lang="en-GB" sz="700" dirty="0"/>
          </a:p>
          <a:p>
            <a:r>
              <a:rPr lang="en-GB" sz="1400" dirty="0" smtClean="0"/>
              <a:t>Stronger signal from genotyped and/or imputed SNPs nearby</a:t>
            </a:r>
            <a:endParaRPr lang="en-AU" sz="1400" dirty="0" smtClean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123728" y="2420888"/>
            <a:ext cx="64087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95536" y="5589240"/>
            <a:ext cx="81369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78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292</Words>
  <Application>Microsoft Office PowerPoint</Application>
  <PresentationFormat>On-screen Show (4:3)</PresentationFormat>
  <Paragraphs>70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Cancer Council Victoria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 Milne</dc:creator>
  <cp:lastModifiedBy>Roger Milne</cp:lastModifiedBy>
  <cp:revision>27</cp:revision>
  <dcterms:created xsi:type="dcterms:W3CDTF">2014-05-21T04:37:52Z</dcterms:created>
  <dcterms:modified xsi:type="dcterms:W3CDTF">2014-06-01T11:26:22Z</dcterms:modified>
</cp:coreProperties>
</file>