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312" r:id="rId2"/>
    <p:sldId id="324" r:id="rId3"/>
  </p:sldIdLst>
  <p:sldSz cx="6858000" cy="9144000" type="screen4x3"/>
  <p:notesSz cx="6665913" cy="98726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4" autoAdjust="0"/>
    <p:restoredTop sz="99266" autoAdjust="0"/>
  </p:normalViewPr>
  <p:slideViewPr>
    <p:cSldViewPr>
      <p:cViewPr>
        <p:scale>
          <a:sx n="100" d="100"/>
          <a:sy n="100" d="100"/>
        </p:scale>
        <p:origin x="-2880"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2"/>
            <a:ext cx="2889250" cy="493713"/>
          </a:xfrm>
          <a:prstGeom prst="rect">
            <a:avLst/>
          </a:prstGeom>
        </p:spPr>
        <p:txBody>
          <a:bodyPr vert="horz" lIns="91914" tIns="45956" rIns="91914" bIns="45956" rtlCol="0"/>
          <a:lstStyle>
            <a:lvl1pPr algn="l">
              <a:defRPr sz="1200"/>
            </a:lvl1pPr>
          </a:lstStyle>
          <a:p>
            <a:endParaRPr lang="sv-SE"/>
          </a:p>
        </p:txBody>
      </p:sp>
      <p:sp>
        <p:nvSpPr>
          <p:cNvPr id="3" name="Platshållare för datum 2"/>
          <p:cNvSpPr>
            <a:spLocks noGrp="1"/>
          </p:cNvSpPr>
          <p:nvPr>
            <p:ph type="dt" idx="1"/>
          </p:nvPr>
        </p:nvSpPr>
        <p:spPr>
          <a:xfrm>
            <a:off x="3775075" y="2"/>
            <a:ext cx="2889250" cy="493713"/>
          </a:xfrm>
          <a:prstGeom prst="rect">
            <a:avLst/>
          </a:prstGeom>
        </p:spPr>
        <p:txBody>
          <a:bodyPr vert="horz" lIns="91914" tIns="45956" rIns="91914" bIns="45956" rtlCol="0"/>
          <a:lstStyle>
            <a:lvl1pPr algn="r">
              <a:defRPr sz="1200"/>
            </a:lvl1pPr>
          </a:lstStyle>
          <a:p>
            <a:fld id="{3F12E8D1-95B4-488C-99FF-CC933B425591}" type="datetimeFigureOut">
              <a:rPr lang="sv-SE" smtClean="0"/>
              <a:t>2013-12-16</a:t>
            </a:fld>
            <a:endParaRPr lang="sv-SE"/>
          </a:p>
        </p:txBody>
      </p:sp>
      <p:sp>
        <p:nvSpPr>
          <p:cNvPr id="4" name="Platshållare för bildobjekt 3"/>
          <p:cNvSpPr>
            <a:spLocks noGrp="1" noRot="1" noChangeAspect="1"/>
          </p:cNvSpPr>
          <p:nvPr>
            <p:ph type="sldImg" idx="2"/>
          </p:nvPr>
        </p:nvSpPr>
        <p:spPr>
          <a:xfrm>
            <a:off x="1944688" y="739775"/>
            <a:ext cx="2776537" cy="3705225"/>
          </a:xfrm>
          <a:prstGeom prst="rect">
            <a:avLst/>
          </a:prstGeom>
          <a:noFill/>
          <a:ln w="12700">
            <a:solidFill>
              <a:prstClr val="black"/>
            </a:solidFill>
          </a:ln>
        </p:spPr>
        <p:txBody>
          <a:bodyPr vert="horz" lIns="91914" tIns="45956" rIns="91914" bIns="45956" rtlCol="0" anchor="ctr"/>
          <a:lstStyle/>
          <a:p>
            <a:endParaRPr lang="sv-SE"/>
          </a:p>
        </p:txBody>
      </p:sp>
      <p:sp>
        <p:nvSpPr>
          <p:cNvPr id="5" name="Platshållare för anteckningar 4"/>
          <p:cNvSpPr>
            <a:spLocks noGrp="1"/>
          </p:cNvSpPr>
          <p:nvPr>
            <p:ph type="body" sz="quarter" idx="3"/>
          </p:nvPr>
        </p:nvSpPr>
        <p:spPr>
          <a:xfrm>
            <a:off x="666753" y="4689477"/>
            <a:ext cx="5332413" cy="4443413"/>
          </a:xfrm>
          <a:prstGeom prst="rect">
            <a:avLst/>
          </a:prstGeom>
        </p:spPr>
        <p:txBody>
          <a:bodyPr vert="horz" lIns="91914" tIns="45956" rIns="91914" bIns="45956"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377363"/>
            <a:ext cx="2889250" cy="493712"/>
          </a:xfrm>
          <a:prstGeom prst="rect">
            <a:avLst/>
          </a:prstGeom>
        </p:spPr>
        <p:txBody>
          <a:bodyPr vert="horz" lIns="91914" tIns="45956" rIns="91914" bIns="45956" rtlCol="0" anchor="b"/>
          <a:lstStyle>
            <a:lvl1pPr algn="l">
              <a:defRPr sz="1200"/>
            </a:lvl1pPr>
          </a:lstStyle>
          <a:p>
            <a:endParaRPr lang="sv-SE"/>
          </a:p>
        </p:txBody>
      </p:sp>
      <p:sp>
        <p:nvSpPr>
          <p:cNvPr id="7" name="Platshållare för bildnummer 6"/>
          <p:cNvSpPr>
            <a:spLocks noGrp="1"/>
          </p:cNvSpPr>
          <p:nvPr>
            <p:ph type="sldNum" sz="quarter" idx="5"/>
          </p:nvPr>
        </p:nvSpPr>
        <p:spPr>
          <a:xfrm>
            <a:off x="3775075" y="9377363"/>
            <a:ext cx="2889250" cy="493712"/>
          </a:xfrm>
          <a:prstGeom prst="rect">
            <a:avLst/>
          </a:prstGeom>
        </p:spPr>
        <p:txBody>
          <a:bodyPr vert="horz" lIns="91914" tIns="45956" rIns="91914" bIns="45956" rtlCol="0" anchor="b"/>
          <a:lstStyle>
            <a:lvl1pPr algn="r">
              <a:defRPr sz="1200"/>
            </a:lvl1pPr>
          </a:lstStyle>
          <a:p>
            <a:fld id="{591E0E03-5B0B-48C1-8B24-EFC09801115E}" type="slidenum">
              <a:rPr lang="sv-SE" smtClean="0"/>
              <a:t>‹#›</a:t>
            </a:fld>
            <a:endParaRPr lang="sv-SE"/>
          </a:p>
        </p:txBody>
      </p:sp>
    </p:spTree>
    <p:extLst>
      <p:ext uri="{BB962C8B-B14F-4D97-AF65-F5344CB8AC3E}">
        <p14:creationId xmlns:p14="http://schemas.microsoft.com/office/powerpoint/2010/main" val="2461911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514350" y="2840568"/>
            <a:ext cx="5829300" cy="1960033"/>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D0C61156-CC82-41A7-800E-434BB1E25CEB}" type="datetime1">
              <a:rPr lang="sv-SE" smtClean="0"/>
              <a:t>2013-12-16</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1022786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935A7333-29BA-4F82-A380-06F19D19B455}" type="datetime1">
              <a:rPr lang="sv-SE" smtClean="0"/>
              <a:t>2013-12-16</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507180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3729037" y="488951"/>
            <a:ext cx="1157288" cy="10401300"/>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257175" y="488951"/>
            <a:ext cx="3357563" cy="10401300"/>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66E21212-6BB8-4CB0-94FF-FA41D620CE43}" type="datetime1">
              <a:rPr lang="sv-SE" smtClean="0"/>
              <a:t>2013-12-16</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1986759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19659AFC-1598-420F-9C64-A55D84298FE0}" type="datetime1">
              <a:rPr lang="sv-SE" smtClean="0"/>
              <a:t>2013-12-16</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2155208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541735" y="5875867"/>
            <a:ext cx="5829300" cy="1816100"/>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03E9D03A-1F5A-44EE-B918-29A1BA90D751}" type="datetime1">
              <a:rPr lang="sv-SE" smtClean="0"/>
              <a:t>2013-12-16</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2085015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00F3F05F-2426-4F84-96EC-5618F4CDFE34}" type="datetime1">
              <a:rPr lang="sv-SE" smtClean="0"/>
              <a:t>2013-12-16</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1648142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342900" y="366184"/>
            <a:ext cx="6172200" cy="1524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2563709A-D826-48F3-9DD0-F583576B47A8}" type="datetime1">
              <a:rPr lang="sv-SE" smtClean="0"/>
              <a:t>2013-12-16</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1230322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78B2FA49-7190-46B9-88A6-D59B6511598E}" type="datetime1">
              <a:rPr lang="sv-SE" smtClean="0"/>
              <a:t>2013-12-16</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663039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5EFD4C87-1412-406F-9612-B3EE9EB42361}" type="datetime1">
              <a:rPr lang="sv-SE" smtClean="0"/>
              <a:t>2013-12-16</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3371477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342900" y="364067"/>
            <a:ext cx="2256235" cy="154940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9BF6EB8B-139F-4014-A35C-037CF75B1255}" type="datetime1">
              <a:rPr lang="sv-SE" smtClean="0"/>
              <a:t>2013-12-16</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400998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344216" y="6400800"/>
            <a:ext cx="4114800" cy="755651"/>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B56B0077-E68C-43C1-B9BD-9160CE1223CA}" type="datetime1">
              <a:rPr lang="sv-SE" smtClean="0"/>
              <a:t>2013-12-16</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7BD6021F-0012-4E24-81F5-B4CB4B487452}" type="slidenum">
              <a:rPr lang="sv-SE" smtClean="0"/>
              <a:t>‹#›</a:t>
            </a:fld>
            <a:endParaRPr lang="sv-SE"/>
          </a:p>
        </p:txBody>
      </p:sp>
    </p:spTree>
    <p:extLst>
      <p:ext uri="{BB962C8B-B14F-4D97-AF65-F5344CB8AC3E}">
        <p14:creationId xmlns:p14="http://schemas.microsoft.com/office/powerpoint/2010/main" val="3983608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4F437EC2-6000-47E5-A0A0-4A74217A5371}" type="datetime1">
              <a:rPr lang="sv-SE" smtClean="0"/>
              <a:t>2013-12-16</a:t>
            </a:fld>
            <a:endParaRPr lang="sv-SE"/>
          </a:p>
        </p:txBody>
      </p:sp>
      <p:sp>
        <p:nvSpPr>
          <p:cNvPr id="5" name="Platshållare för sidfot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BD6021F-0012-4E24-81F5-B4CB4B487452}" type="slidenum">
              <a:rPr lang="sv-SE" smtClean="0"/>
              <a:t>‹#›</a:t>
            </a:fld>
            <a:endParaRPr lang="sv-SE"/>
          </a:p>
        </p:txBody>
      </p:sp>
    </p:spTree>
    <p:extLst>
      <p:ext uri="{BB962C8B-B14F-4D97-AF65-F5344CB8AC3E}">
        <p14:creationId xmlns:p14="http://schemas.microsoft.com/office/powerpoint/2010/main" val="2491293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oleObject" Target="../embeddings/oleObject1.bin"/><Relationship Id="rId7"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40" y="5113017"/>
            <a:ext cx="6734706" cy="3059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646" y="1623891"/>
            <a:ext cx="5544337" cy="2516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upp 15"/>
          <p:cNvGrpSpPr/>
          <p:nvPr/>
        </p:nvGrpSpPr>
        <p:grpSpPr>
          <a:xfrm>
            <a:off x="276347" y="4932040"/>
            <a:ext cx="2110190" cy="2141190"/>
            <a:chOff x="392232" y="5879743"/>
            <a:chExt cx="2110190" cy="2141190"/>
          </a:xfrm>
        </p:grpSpPr>
        <p:cxnSp>
          <p:nvCxnSpPr>
            <p:cNvPr id="6" name="Rak 5"/>
            <p:cNvCxnSpPr/>
            <p:nvPr/>
          </p:nvCxnSpPr>
          <p:spPr>
            <a:xfrm flipH="1" flipV="1">
              <a:off x="2502421" y="6285571"/>
              <a:ext cx="1" cy="173536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Höger klammerparentes 7"/>
            <p:cNvSpPr/>
            <p:nvPr/>
          </p:nvSpPr>
          <p:spPr>
            <a:xfrm rot="16200000">
              <a:off x="1334552" y="4937423"/>
              <a:ext cx="216024" cy="210066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grpSp>
      <p:sp>
        <p:nvSpPr>
          <p:cNvPr id="17" name="textruta 16"/>
          <p:cNvSpPr txBox="1"/>
          <p:nvPr/>
        </p:nvSpPr>
        <p:spPr>
          <a:xfrm>
            <a:off x="19085" y="197803"/>
            <a:ext cx="2257787" cy="307777"/>
          </a:xfrm>
          <a:prstGeom prst="rect">
            <a:avLst/>
          </a:prstGeom>
          <a:noFill/>
        </p:spPr>
        <p:txBody>
          <a:bodyPr wrap="square" rtlCol="0">
            <a:spAutoFit/>
          </a:bodyPr>
          <a:lstStyle/>
          <a:p>
            <a:r>
              <a:rPr lang="sv-SE" sz="1400" b="1" dirty="0" err="1" smtClean="0"/>
              <a:t>Supplementary</a:t>
            </a:r>
            <a:r>
              <a:rPr lang="sv-SE" sz="1400" b="1" dirty="0" smtClean="0"/>
              <a:t> </a:t>
            </a:r>
            <a:r>
              <a:rPr lang="sv-SE" sz="1400" b="1" dirty="0" err="1" smtClean="0"/>
              <a:t>Fig</a:t>
            </a:r>
            <a:r>
              <a:rPr lang="sv-SE" sz="1400" b="1" dirty="0" smtClean="0"/>
              <a:t> 1</a:t>
            </a:r>
            <a:endParaRPr lang="sv-SE" sz="1400" b="1" dirty="0"/>
          </a:p>
        </p:txBody>
      </p:sp>
      <p:sp>
        <p:nvSpPr>
          <p:cNvPr id="18" name="textruta 17"/>
          <p:cNvSpPr txBox="1"/>
          <p:nvPr/>
        </p:nvSpPr>
        <p:spPr>
          <a:xfrm>
            <a:off x="40570" y="4244303"/>
            <a:ext cx="420613" cy="307777"/>
          </a:xfrm>
          <a:prstGeom prst="rect">
            <a:avLst/>
          </a:prstGeom>
          <a:noFill/>
        </p:spPr>
        <p:txBody>
          <a:bodyPr wrap="square" rtlCol="0">
            <a:spAutoFit/>
          </a:bodyPr>
          <a:lstStyle/>
          <a:p>
            <a:r>
              <a:rPr lang="sv-SE" sz="1400" b="1" dirty="0"/>
              <a:t>B</a:t>
            </a:r>
          </a:p>
        </p:txBody>
      </p:sp>
      <p:sp>
        <p:nvSpPr>
          <p:cNvPr id="19" name="textruta 18"/>
          <p:cNvSpPr txBox="1"/>
          <p:nvPr/>
        </p:nvSpPr>
        <p:spPr>
          <a:xfrm>
            <a:off x="40570" y="574563"/>
            <a:ext cx="420613" cy="307777"/>
          </a:xfrm>
          <a:prstGeom prst="rect">
            <a:avLst/>
          </a:prstGeom>
          <a:noFill/>
        </p:spPr>
        <p:txBody>
          <a:bodyPr wrap="square" rtlCol="0">
            <a:spAutoFit/>
          </a:bodyPr>
          <a:lstStyle/>
          <a:p>
            <a:r>
              <a:rPr lang="sv-SE" sz="1400" b="1" dirty="0" smtClean="0"/>
              <a:t>A</a:t>
            </a:r>
            <a:endParaRPr lang="sv-SE" sz="1400" b="1" dirty="0"/>
          </a:p>
        </p:txBody>
      </p:sp>
      <p:grpSp>
        <p:nvGrpSpPr>
          <p:cNvPr id="25" name="Grupp 24"/>
          <p:cNvGrpSpPr/>
          <p:nvPr/>
        </p:nvGrpSpPr>
        <p:grpSpPr>
          <a:xfrm>
            <a:off x="447206" y="899592"/>
            <a:ext cx="2227210" cy="2120940"/>
            <a:chOff x="447206" y="971600"/>
            <a:chExt cx="2227210" cy="2120940"/>
          </a:xfrm>
        </p:grpSpPr>
        <p:cxnSp>
          <p:nvCxnSpPr>
            <p:cNvPr id="22" name="Rak 21"/>
            <p:cNvCxnSpPr/>
            <p:nvPr/>
          </p:nvCxnSpPr>
          <p:spPr>
            <a:xfrm flipV="1">
              <a:off x="2674416" y="1695899"/>
              <a:ext cx="0" cy="139664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Höger klammerparentes 22"/>
            <p:cNvSpPr/>
            <p:nvPr/>
          </p:nvSpPr>
          <p:spPr>
            <a:xfrm rot="16200000">
              <a:off x="1452797" y="398059"/>
              <a:ext cx="216028" cy="222721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4" name="textruta 23"/>
            <p:cNvSpPr txBox="1"/>
            <p:nvPr/>
          </p:nvSpPr>
          <p:spPr>
            <a:xfrm>
              <a:off x="548693" y="971600"/>
              <a:ext cx="2024233" cy="369332"/>
            </a:xfrm>
            <a:prstGeom prst="rect">
              <a:avLst/>
            </a:prstGeom>
            <a:noFill/>
          </p:spPr>
          <p:txBody>
            <a:bodyPr wrap="square" rtlCol="0">
              <a:spAutoFit/>
            </a:bodyPr>
            <a:lstStyle/>
            <a:p>
              <a:r>
                <a:rPr lang="sv-SE" sz="900" dirty="0" smtClean="0"/>
                <a:t>X-</a:t>
              </a:r>
              <a:r>
                <a:rPr lang="sv-SE" sz="900" dirty="0" err="1" smtClean="0"/>
                <a:t>variables</a:t>
              </a:r>
              <a:r>
                <a:rPr lang="sv-SE" sz="900" dirty="0"/>
                <a:t> </a:t>
              </a:r>
              <a:r>
                <a:rPr lang="sv-SE" sz="900" dirty="0" err="1" smtClean="0"/>
                <a:t>included</a:t>
              </a:r>
              <a:r>
                <a:rPr lang="sv-SE" sz="900" dirty="0" smtClean="0"/>
                <a:t> in the OPLS-DA in </a:t>
              </a:r>
            </a:p>
            <a:p>
              <a:r>
                <a:rPr lang="sv-SE" sz="900" dirty="0" err="1" smtClean="0"/>
                <a:t>Figure</a:t>
              </a:r>
              <a:r>
                <a:rPr lang="sv-SE" sz="900" dirty="0" smtClean="0"/>
                <a:t> 1C. VIP </a:t>
              </a:r>
              <a:r>
                <a:rPr lang="sv-SE" sz="900" dirty="0" err="1" smtClean="0"/>
                <a:t>values</a:t>
              </a:r>
              <a:r>
                <a:rPr lang="sv-SE" sz="900" dirty="0" smtClean="0"/>
                <a:t> </a:t>
              </a:r>
              <a:r>
                <a:rPr lang="sv-SE" sz="900" dirty="0"/>
                <a:t>≥  </a:t>
              </a:r>
              <a:r>
                <a:rPr lang="sv-SE" sz="900" dirty="0" smtClean="0"/>
                <a:t>0.8</a:t>
              </a:r>
              <a:endParaRPr lang="sv-SE" sz="900" dirty="0"/>
            </a:p>
          </p:txBody>
        </p:sp>
      </p:grpSp>
      <p:sp>
        <p:nvSpPr>
          <p:cNvPr id="21" name="textruta 20"/>
          <p:cNvSpPr txBox="1"/>
          <p:nvPr/>
        </p:nvSpPr>
        <p:spPr>
          <a:xfrm>
            <a:off x="440721" y="4552080"/>
            <a:ext cx="1889460" cy="369332"/>
          </a:xfrm>
          <a:prstGeom prst="rect">
            <a:avLst/>
          </a:prstGeom>
          <a:noFill/>
        </p:spPr>
        <p:txBody>
          <a:bodyPr wrap="square" rtlCol="0">
            <a:spAutoFit/>
          </a:bodyPr>
          <a:lstStyle/>
          <a:p>
            <a:r>
              <a:rPr lang="sv-SE" sz="900" dirty="0" smtClean="0"/>
              <a:t>X-</a:t>
            </a:r>
            <a:r>
              <a:rPr lang="sv-SE" sz="900" dirty="0" err="1" smtClean="0"/>
              <a:t>variables</a:t>
            </a:r>
            <a:r>
              <a:rPr lang="sv-SE" sz="900" dirty="0"/>
              <a:t> </a:t>
            </a:r>
            <a:r>
              <a:rPr lang="sv-SE" sz="900" dirty="0" err="1" smtClean="0"/>
              <a:t>included</a:t>
            </a:r>
            <a:r>
              <a:rPr lang="sv-SE" sz="900" dirty="0" smtClean="0"/>
              <a:t> in the OPLS-DA </a:t>
            </a:r>
          </a:p>
          <a:p>
            <a:r>
              <a:rPr lang="sv-SE" sz="900" dirty="0" smtClean="0"/>
              <a:t>in </a:t>
            </a:r>
            <a:r>
              <a:rPr lang="sv-SE" sz="900" dirty="0" err="1"/>
              <a:t>F</a:t>
            </a:r>
            <a:r>
              <a:rPr lang="sv-SE" sz="900" dirty="0" err="1" smtClean="0"/>
              <a:t>igure</a:t>
            </a:r>
            <a:r>
              <a:rPr lang="sv-SE" sz="900" dirty="0" smtClean="0"/>
              <a:t> 1D. VIP </a:t>
            </a:r>
            <a:r>
              <a:rPr lang="sv-SE" sz="900" dirty="0" err="1" smtClean="0"/>
              <a:t>values</a:t>
            </a:r>
            <a:r>
              <a:rPr lang="sv-SE" sz="900" dirty="0" smtClean="0"/>
              <a:t> </a:t>
            </a:r>
            <a:r>
              <a:rPr lang="sv-SE" sz="900" dirty="0"/>
              <a:t>≥  </a:t>
            </a:r>
            <a:r>
              <a:rPr lang="sv-SE" sz="900" dirty="0" smtClean="0"/>
              <a:t>0.9</a:t>
            </a:r>
            <a:endParaRPr lang="sv-SE" sz="900" dirty="0"/>
          </a:p>
        </p:txBody>
      </p:sp>
      <p:sp>
        <p:nvSpPr>
          <p:cNvPr id="26" name="textruta 25"/>
          <p:cNvSpPr txBox="1"/>
          <p:nvPr/>
        </p:nvSpPr>
        <p:spPr>
          <a:xfrm>
            <a:off x="260648" y="634182"/>
            <a:ext cx="6581656" cy="230832"/>
          </a:xfrm>
          <a:prstGeom prst="rect">
            <a:avLst/>
          </a:prstGeom>
          <a:noFill/>
        </p:spPr>
        <p:txBody>
          <a:bodyPr wrap="square" rtlCol="0">
            <a:spAutoFit/>
          </a:bodyPr>
          <a:lstStyle/>
          <a:p>
            <a:r>
              <a:rPr lang="sv-SE" sz="900" dirty="0" smtClean="0">
                <a:latin typeface="+mj-lt"/>
                <a:cs typeface="Arial" panose="020B0604020202020204" pitchFamily="34" charset="0"/>
              </a:rPr>
              <a:t>VIP </a:t>
            </a:r>
            <a:r>
              <a:rPr lang="sv-SE" sz="900" dirty="0" err="1" smtClean="0">
                <a:latin typeface="+mj-lt"/>
                <a:cs typeface="Arial" panose="020B0604020202020204" pitchFamily="34" charset="0"/>
              </a:rPr>
              <a:t>plot</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based</a:t>
            </a:r>
            <a:r>
              <a:rPr lang="sv-SE" sz="900" dirty="0" smtClean="0">
                <a:latin typeface="+mj-lt"/>
                <a:cs typeface="Arial" panose="020B0604020202020204" pitchFamily="34" charset="0"/>
              </a:rPr>
              <a:t> on OPLS-DA </a:t>
            </a:r>
            <a:r>
              <a:rPr lang="sv-SE" sz="900" dirty="0" err="1" smtClean="0">
                <a:latin typeface="+mj-lt"/>
                <a:cs typeface="Arial" panose="020B0604020202020204" pitchFamily="34" charset="0"/>
              </a:rPr>
              <a:t>analysis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including</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sensitization</a:t>
            </a:r>
            <a:r>
              <a:rPr lang="sv-SE" sz="900" dirty="0" smtClean="0">
                <a:latin typeface="+mj-lt"/>
                <a:cs typeface="Arial" panose="020B0604020202020204" pitchFamily="34" charset="0"/>
              </a:rPr>
              <a:t> at 18 </a:t>
            </a:r>
            <a:r>
              <a:rPr lang="sv-SE" sz="900" dirty="0" err="1" smtClean="0">
                <a:latin typeface="+mj-lt"/>
                <a:cs typeface="Arial" panose="020B0604020202020204" pitchFamily="34" charset="0"/>
              </a:rPr>
              <a:t>months</a:t>
            </a:r>
            <a:r>
              <a:rPr lang="sv-SE" sz="900" dirty="0" smtClean="0">
                <a:latin typeface="+mj-lt"/>
                <a:cs typeface="Arial" panose="020B0604020202020204" pitchFamily="34" charset="0"/>
              </a:rPr>
              <a:t> (Y) and all X-</a:t>
            </a:r>
            <a:r>
              <a:rPr lang="sv-SE" sz="900" dirty="0" err="1" smtClean="0">
                <a:latin typeface="+mj-lt"/>
                <a:cs typeface="Arial" panose="020B0604020202020204" pitchFamily="34" charset="0"/>
              </a:rPr>
              <a:t>variables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up</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to</a:t>
            </a:r>
            <a:r>
              <a:rPr lang="sv-SE" sz="900" dirty="0" smtClean="0">
                <a:latin typeface="+mj-lt"/>
                <a:cs typeface="Arial" panose="020B0604020202020204" pitchFamily="34" charset="0"/>
              </a:rPr>
              <a:t> 18 </a:t>
            </a:r>
            <a:r>
              <a:rPr lang="sv-SE" sz="900" dirty="0" err="1" smtClean="0">
                <a:latin typeface="+mj-lt"/>
                <a:cs typeface="Arial" panose="020B0604020202020204" pitchFamily="34" charset="0"/>
              </a:rPr>
              <a:t>months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of</a:t>
            </a:r>
            <a:r>
              <a:rPr lang="sv-SE" sz="900" dirty="0" smtClean="0">
                <a:latin typeface="+mj-lt"/>
                <a:cs typeface="Arial" panose="020B0604020202020204" pitchFamily="34" charset="0"/>
              </a:rPr>
              <a:t> age</a:t>
            </a:r>
            <a:endParaRPr lang="sv-SE" sz="900" dirty="0">
              <a:latin typeface="+mj-lt"/>
              <a:cs typeface="Arial" panose="020B0604020202020204" pitchFamily="34" charset="0"/>
            </a:endParaRPr>
          </a:p>
        </p:txBody>
      </p:sp>
      <p:sp>
        <p:nvSpPr>
          <p:cNvPr id="27" name="textruta 26"/>
          <p:cNvSpPr txBox="1"/>
          <p:nvPr/>
        </p:nvSpPr>
        <p:spPr>
          <a:xfrm>
            <a:off x="251123" y="4283968"/>
            <a:ext cx="6581656" cy="230832"/>
          </a:xfrm>
          <a:prstGeom prst="rect">
            <a:avLst/>
          </a:prstGeom>
          <a:noFill/>
        </p:spPr>
        <p:txBody>
          <a:bodyPr wrap="square" rtlCol="0">
            <a:spAutoFit/>
          </a:bodyPr>
          <a:lstStyle/>
          <a:p>
            <a:r>
              <a:rPr lang="sv-SE" sz="900" dirty="0" smtClean="0">
                <a:latin typeface="+mj-lt"/>
                <a:cs typeface="Arial" panose="020B0604020202020204" pitchFamily="34" charset="0"/>
              </a:rPr>
              <a:t>VIP </a:t>
            </a:r>
            <a:r>
              <a:rPr lang="sv-SE" sz="900" dirty="0" err="1" smtClean="0">
                <a:latin typeface="+mj-lt"/>
                <a:cs typeface="Arial" panose="020B0604020202020204" pitchFamily="34" charset="0"/>
              </a:rPr>
              <a:t>plot</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based</a:t>
            </a:r>
            <a:r>
              <a:rPr lang="sv-SE" sz="900" dirty="0" smtClean="0">
                <a:latin typeface="+mj-lt"/>
                <a:cs typeface="Arial" panose="020B0604020202020204" pitchFamily="34" charset="0"/>
              </a:rPr>
              <a:t> on OPLS-DA </a:t>
            </a:r>
            <a:r>
              <a:rPr lang="sv-SE" sz="900" dirty="0" err="1" smtClean="0">
                <a:latin typeface="+mj-lt"/>
                <a:cs typeface="Arial" panose="020B0604020202020204" pitchFamily="34" charset="0"/>
              </a:rPr>
              <a:t>analysis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including</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sensitization</a:t>
            </a:r>
            <a:r>
              <a:rPr lang="sv-SE" sz="900" dirty="0" smtClean="0">
                <a:latin typeface="+mj-lt"/>
                <a:cs typeface="Arial" panose="020B0604020202020204" pitchFamily="34" charset="0"/>
              </a:rPr>
              <a:t> at 36 </a:t>
            </a:r>
            <a:r>
              <a:rPr lang="sv-SE" sz="900" dirty="0" err="1" smtClean="0">
                <a:latin typeface="+mj-lt"/>
                <a:cs typeface="Arial" panose="020B0604020202020204" pitchFamily="34" charset="0"/>
              </a:rPr>
              <a:t>months</a:t>
            </a:r>
            <a:r>
              <a:rPr lang="sv-SE" sz="900" dirty="0" smtClean="0">
                <a:latin typeface="+mj-lt"/>
                <a:cs typeface="Arial" panose="020B0604020202020204" pitchFamily="34" charset="0"/>
              </a:rPr>
              <a:t> (Y) and all X-</a:t>
            </a:r>
            <a:r>
              <a:rPr lang="sv-SE" sz="900" dirty="0" err="1" smtClean="0">
                <a:latin typeface="+mj-lt"/>
                <a:cs typeface="Arial" panose="020B0604020202020204" pitchFamily="34" charset="0"/>
              </a:rPr>
              <a:t>variables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up</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to</a:t>
            </a:r>
            <a:r>
              <a:rPr lang="sv-SE" sz="900" dirty="0" smtClean="0">
                <a:latin typeface="+mj-lt"/>
                <a:cs typeface="Arial" panose="020B0604020202020204" pitchFamily="34" charset="0"/>
              </a:rPr>
              <a:t> 36 </a:t>
            </a:r>
            <a:r>
              <a:rPr lang="sv-SE" sz="900" dirty="0" err="1" smtClean="0">
                <a:latin typeface="+mj-lt"/>
                <a:cs typeface="Arial" panose="020B0604020202020204" pitchFamily="34" charset="0"/>
              </a:rPr>
              <a:t>months</a:t>
            </a:r>
            <a:r>
              <a:rPr lang="sv-SE" sz="900" dirty="0" smtClean="0">
                <a:latin typeface="+mj-lt"/>
                <a:cs typeface="Arial" panose="020B0604020202020204" pitchFamily="34" charset="0"/>
              </a:rPr>
              <a:t> </a:t>
            </a:r>
            <a:r>
              <a:rPr lang="sv-SE" sz="900" dirty="0" err="1" smtClean="0">
                <a:latin typeface="+mj-lt"/>
                <a:cs typeface="Arial" panose="020B0604020202020204" pitchFamily="34" charset="0"/>
              </a:rPr>
              <a:t>of</a:t>
            </a:r>
            <a:r>
              <a:rPr lang="sv-SE" sz="900" dirty="0" smtClean="0">
                <a:latin typeface="+mj-lt"/>
                <a:cs typeface="Arial" panose="020B0604020202020204" pitchFamily="34" charset="0"/>
              </a:rPr>
              <a:t> age</a:t>
            </a:r>
            <a:endParaRPr lang="sv-SE" sz="900" dirty="0">
              <a:latin typeface="+mj-lt"/>
              <a:cs typeface="Arial" panose="020B0604020202020204" pitchFamily="34" charset="0"/>
            </a:endParaRPr>
          </a:p>
        </p:txBody>
      </p:sp>
      <p:sp>
        <p:nvSpPr>
          <p:cNvPr id="31" name="textruta 30"/>
          <p:cNvSpPr txBox="1"/>
          <p:nvPr/>
        </p:nvSpPr>
        <p:spPr>
          <a:xfrm>
            <a:off x="188640" y="8277507"/>
            <a:ext cx="6536828" cy="830997"/>
          </a:xfrm>
          <a:prstGeom prst="rect">
            <a:avLst/>
          </a:prstGeom>
          <a:noFill/>
        </p:spPr>
        <p:txBody>
          <a:bodyPr wrap="square" rtlCol="0">
            <a:spAutoFit/>
          </a:bodyPr>
          <a:lstStyle/>
          <a:p>
            <a:pPr algn="just"/>
            <a:r>
              <a:rPr lang="en-US" sz="1200" b="1" dirty="0" smtClean="0">
                <a:latin typeface="Times New Roman" panose="02020603050405020304" pitchFamily="18" charset="0"/>
                <a:cs typeface="Times New Roman" panose="02020603050405020304" pitchFamily="18" charset="0"/>
              </a:rPr>
              <a:t>Supplementary figure 1.</a:t>
            </a:r>
            <a:r>
              <a:rPr lang="en-US" sz="1200" dirty="0" smtClean="0">
                <a:latin typeface="Times New Roman" panose="02020603050405020304" pitchFamily="18" charset="0"/>
                <a:cs typeface="Times New Roman" panose="02020603050405020304" pitchFamily="18" charset="0"/>
              </a:rPr>
              <a:t> Variable influence on projection (VIP) plots. </a:t>
            </a:r>
            <a:r>
              <a:rPr lang="en-US" sz="1200" dirty="0">
                <a:latin typeface="Times New Roman" panose="02020603050405020304" pitchFamily="18" charset="0"/>
                <a:cs typeface="Times New Roman" panose="02020603050405020304" pitchFamily="18" charset="0"/>
              </a:rPr>
              <a:t>The VIP</a:t>
            </a:r>
            <a:r>
              <a:rPr lang="en-US" sz="1200" b="1"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plots display </a:t>
            </a:r>
            <a:r>
              <a:rPr lang="en-US" sz="1200" dirty="0">
                <a:latin typeface="Times New Roman" panose="02020603050405020304" pitchFamily="18" charset="0"/>
                <a:cs typeface="Times New Roman" panose="02020603050405020304" pitchFamily="18" charset="0"/>
              </a:rPr>
              <a:t>the VIP values as a column plot sorted in descending order with confidence intervals derived from jack knifing. </a:t>
            </a:r>
            <a:r>
              <a:rPr lang="en-US" sz="1200" dirty="0" smtClean="0">
                <a:latin typeface="Times New Roman" panose="02020603050405020304" pitchFamily="18" charset="0"/>
                <a:cs typeface="Times New Roman" panose="02020603050405020304" pitchFamily="18" charset="0"/>
              </a:rPr>
              <a:t>VIP summarizing the importance of the X-variables that contribute most (positively or negatively) to sensitization, </a:t>
            </a:r>
            <a:r>
              <a:rPr lang="en-US" sz="1200" dirty="0">
                <a:latin typeface="Times New Roman" panose="02020603050405020304" pitchFamily="18" charset="0"/>
                <a:cs typeface="Times New Roman" panose="02020603050405020304" pitchFamily="18" charset="0"/>
              </a:rPr>
              <a:t>i.e. specific </a:t>
            </a:r>
            <a:r>
              <a:rPr lang="en-US" sz="1200" dirty="0" err="1">
                <a:latin typeface="Times New Roman" panose="02020603050405020304" pitchFamily="18" charset="0"/>
                <a:cs typeface="Times New Roman" panose="02020603050405020304" pitchFamily="18" charset="0"/>
              </a:rPr>
              <a:t>IgE</a:t>
            </a:r>
            <a:r>
              <a:rPr lang="en-US" sz="1200" dirty="0">
                <a:latin typeface="Times New Roman" panose="02020603050405020304" pitchFamily="18" charset="0"/>
                <a:cs typeface="Times New Roman" panose="02020603050405020304" pitchFamily="18" charset="0"/>
              </a:rPr>
              <a:t> to food and/or inhalant </a:t>
            </a:r>
            <a:r>
              <a:rPr lang="en-US" sz="1200" dirty="0" smtClean="0">
                <a:latin typeface="Times New Roman" panose="02020603050405020304" pitchFamily="18" charset="0"/>
                <a:cs typeface="Times New Roman" panose="02020603050405020304" pitchFamily="18" charset="0"/>
              </a:rPr>
              <a:t>allergens, at </a:t>
            </a:r>
            <a:r>
              <a:rPr lang="en-US" sz="1200" b="1" dirty="0" smtClean="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18 and </a:t>
            </a:r>
            <a:r>
              <a:rPr lang="en-US" sz="1200" b="1" dirty="0" smtClean="0">
                <a:latin typeface="Times New Roman" panose="02020603050405020304" pitchFamily="18" charset="0"/>
                <a:cs typeface="Times New Roman" panose="02020603050405020304" pitchFamily="18" charset="0"/>
              </a:rPr>
              <a:t>(B)</a:t>
            </a:r>
            <a:r>
              <a:rPr lang="en-US" sz="1200" dirty="0" smtClean="0">
                <a:latin typeface="Times New Roman" panose="02020603050405020304" pitchFamily="18" charset="0"/>
                <a:cs typeface="Times New Roman" panose="02020603050405020304" pitchFamily="18" charset="0"/>
              </a:rPr>
              <a:t> 36 months of age.</a:t>
            </a:r>
            <a:r>
              <a:rPr lang="en-US" sz="1200" b="1" dirty="0" smtClean="0">
                <a:latin typeface="Times New Roman" panose="02020603050405020304" pitchFamily="18" charset="0"/>
                <a:cs typeface="Times New Roman" panose="02020603050405020304" pitchFamily="18" charset="0"/>
              </a:rPr>
              <a:t>  </a:t>
            </a:r>
            <a:endParaRPr lang="sv-S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2964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p:cNvGraphicFramePr>
            <a:graphicFrameLocks noChangeAspect="1"/>
          </p:cNvGraphicFramePr>
          <p:nvPr>
            <p:extLst>
              <p:ext uri="{D42A27DB-BD31-4B8C-83A1-F6EECF244321}">
                <p14:modId xmlns:p14="http://schemas.microsoft.com/office/powerpoint/2010/main" val="2999508753"/>
              </p:ext>
            </p:extLst>
          </p:nvPr>
        </p:nvGraphicFramePr>
        <p:xfrm>
          <a:off x="4682853" y="3515457"/>
          <a:ext cx="1892462" cy="2180970"/>
        </p:xfrm>
        <a:graphic>
          <a:graphicData uri="http://schemas.openxmlformats.org/presentationml/2006/ole">
            <mc:AlternateContent xmlns:mc="http://schemas.openxmlformats.org/markup-compatibility/2006">
              <mc:Choice xmlns:v="urn:schemas-microsoft-com:vml" Requires="v">
                <p:oleObj spid="_x0000_s51349" name="Prism 6" r:id="rId3" imgW="3238340" imgH="3732276" progId="Prism6.Document">
                  <p:embed/>
                </p:oleObj>
              </mc:Choice>
              <mc:Fallback>
                <p:oleObj name="Prism 6" r:id="rId3" imgW="3238340" imgH="3732276" progId="Prism6.Document">
                  <p:embed/>
                  <p:pic>
                    <p:nvPicPr>
                      <p:cNvPr id="0" name=""/>
                      <p:cNvPicPr/>
                      <p:nvPr/>
                    </p:nvPicPr>
                    <p:blipFill>
                      <a:blip r:embed="rId4"/>
                      <a:stretch>
                        <a:fillRect/>
                      </a:stretch>
                    </p:blipFill>
                    <p:spPr>
                      <a:xfrm>
                        <a:off x="4682853" y="3515457"/>
                        <a:ext cx="1892462" cy="2180970"/>
                      </a:xfrm>
                      <a:prstGeom prst="rect">
                        <a:avLst/>
                      </a:prstGeom>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2178736076"/>
              </p:ext>
            </p:extLst>
          </p:nvPr>
        </p:nvGraphicFramePr>
        <p:xfrm>
          <a:off x="4672849" y="535557"/>
          <a:ext cx="1904698" cy="2215513"/>
        </p:xfrm>
        <a:graphic>
          <a:graphicData uri="http://schemas.openxmlformats.org/presentationml/2006/ole">
            <mc:AlternateContent xmlns:mc="http://schemas.openxmlformats.org/markup-compatibility/2006">
              <mc:Choice xmlns:v="urn:schemas-microsoft-com:vml" Requires="v">
                <p:oleObj spid="_x0000_s51350" name="Prism 6" r:id="rId5" imgW="3242662" imgH="3769012" progId="Prism6.Document">
                  <p:embed/>
                </p:oleObj>
              </mc:Choice>
              <mc:Fallback>
                <p:oleObj name="Prism 6" r:id="rId5" imgW="3242662" imgH="3769012" progId="Prism6.Document">
                  <p:embed/>
                  <p:pic>
                    <p:nvPicPr>
                      <p:cNvPr id="0" name=""/>
                      <p:cNvPicPr/>
                      <p:nvPr/>
                    </p:nvPicPr>
                    <p:blipFill>
                      <a:blip r:embed="rId6"/>
                      <a:stretch>
                        <a:fillRect/>
                      </a:stretch>
                    </p:blipFill>
                    <p:spPr>
                      <a:xfrm>
                        <a:off x="4672849" y="535557"/>
                        <a:ext cx="1904698" cy="2215513"/>
                      </a:xfrm>
                      <a:prstGeom prst="rect">
                        <a:avLst/>
                      </a:prstGeom>
                    </p:spPr>
                  </p:pic>
                </p:oleObj>
              </mc:Fallback>
            </mc:AlternateContent>
          </a:graphicData>
        </a:graphic>
      </p:graphicFrame>
      <p:grpSp>
        <p:nvGrpSpPr>
          <p:cNvPr id="9" name="Grupp 8"/>
          <p:cNvGrpSpPr/>
          <p:nvPr/>
        </p:nvGrpSpPr>
        <p:grpSpPr>
          <a:xfrm>
            <a:off x="548680" y="3796356"/>
            <a:ext cx="4045522" cy="2635917"/>
            <a:chOff x="1071068" y="3937709"/>
            <a:chExt cx="4525069" cy="3135627"/>
          </a:xfrm>
        </p:grpSpPr>
        <p:pic>
          <p:nvPicPr>
            <p:cNvPr id="51211"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1068" y="3937709"/>
              <a:ext cx="4525069" cy="2784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upp 1"/>
            <p:cNvGrpSpPr/>
            <p:nvPr/>
          </p:nvGrpSpPr>
          <p:grpSpPr>
            <a:xfrm>
              <a:off x="1367596" y="5632645"/>
              <a:ext cx="4177524" cy="1440691"/>
              <a:chOff x="1367596" y="5632645"/>
              <a:chExt cx="4177524" cy="1440691"/>
            </a:xfrm>
          </p:grpSpPr>
          <p:sp>
            <p:nvSpPr>
              <p:cNvPr id="71" name="textruta 70"/>
              <p:cNvSpPr txBox="1"/>
              <p:nvPr/>
            </p:nvSpPr>
            <p:spPr>
              <a:xfrm rot="16200000">
                <a:off x="4718083" y="6246299"/>
                <a:ext cx="1440691" cy="213383"/>
              </a:xfrm>
              <a:prstGeom prst="rect">
                <a:avLst/>
              </a:prstGeom>
              <a:solidFill>
                <a:schemeClr val="bg1"/>
              </a:solidFill>
            </p:spPr>
            <p:txBody>
              <a:bodyPr wrap="square" rtlCol="0">
                <a:spAutoFit/>
              </a:bodyPr>
              <a:lstStyle/>
              <a:p>
                <a:r>
                  <a:rPr lang="sv-SE" sz="900" b="1" dirty="0" smtClean="0"/>
                  <a:t>No </a:t>
                </a:r>
                <a:r>
                  <a:rPr lang="sv-SE" sz="900" b="1" dirty="0" err="1" smtClean="0"/>
                  <a:t>sensitization</a:t>
                </a:r>
                <a:r>
                  <a:rPr lang="sv-SE" sz="900" b="1" dirty="0" smtClean="0"/>
                  <a:t> 36m</a:t>
                </a:r>
                <a:endParaRPr lang="sv-SE" sz="900" b="1" dirty="0"/>
              </a:p>
            </p:txBody>
          </p:sp>
          <p:sp>
            <p:nvSpPr>
              <p:cNvPr id="72" name="textruta 71"/>
              <p:cNvSpPr txBox="1"/>
              <p:nvPr/>
            </p:nvSpPr>
            <p:spPr>
              <a:xfrm rot="16200000">
                <a:off x="829380" y="6171265"/>
                <a:ext cx="1289816" cy="213383"/>
              </a:xfrm>
              <a:prstGeom prst="rect">
                <a:avLst/>
              </a:prstGeom>
              <a:solidFill>
                <a:schemeClr val="bg1"/>
              </a:solidFill>
            </p:spPr>
            <p:txBody>
              <a:bodyPr wrap="square" rtlCol="0">
                <a:spAutoFit/>
              </a:bodyPr>
              <a:lstStyle/>
              <a:p>
                <a:r>
                  <a:rPr lang="sv-SE" sz="900" b="1" dirty="0" err="1" smtClean="0"/>
                  <a:t>Sensitization</a:t>
                </a:r>
                <a:r>
                  <a:rPr lang="sv-SE" sz="900" b="1" dirty="0" smtClean="0"/>
                  <a:t> 36m</a:t>
                </a:r>
                <a:endParaRPr lang="sv-SE" sz="900" b="1" dirty="0"/>
              </a:p>
            </p:txBody>
          </p:sp>
        </p:grpSp>
      </p:grpSp>
      <p:sp>
        <p:nvSpPr>
          <p:cNvPr id="16" name="textruta 15"/>
          <p:cNvSpPr txBox="1"/>
          <p:nvPr/>
        </p:nvSpPr>
        <p:spPr>
          <a:xfrm>
            <a:off x="79317" y="3419872"/>
            <a:ext cx="420613" cy="307777"/>
          </a:xfrm>
          <a:prstGeom prst="rect">
            <a:avLst/>
          </a:prstGeom>
          <a:noFill/>
        </p:spPr>
        <p:txBody>
          <a:bodyPr wrap="square" rtlCol="0">
            <a:spAutoFit/>
          </a:bodyPr>
          <a:lstStyle/>
          <a:p>
            <a:r>
              <a:rPr lang="sv-SE" sz="1400" b="1" dirty="0" smtClean="0"/>
              <a:t>B</a:t>
            </a:r>
            <a:endParaRPr lang="sv-SE" sz="1400" b="1" dirty="0"/>
          </a:p>
        </p:txBody>
      </p:sp>
      <p:sp>
        <p:nvSpPr>
          <p:cNvPr id="17" name="textruta 16"/>
          <p:cNvSpPr txBox="1"/>
          <p:nvPr/>
        </p:nvSpPr>
        <p:spPr>
          <a:xfrm>
            <a:off x="4605261" y="591815"/>
            <a:ext cx="420613" cy="307777"/>
          </a:xfrm>
          <a:prstGeom prst="rect">
            <a:avLst/>
          </a:prstGeom>
          <a:noFill/>
        </p:spPr>
        <p:txBody>
          <a:bodyPr wrap="square" rtlCol="0">
            <a:spAutoFit/>
          </a:bodyPr>
          <a:lstStyle/>
          <a:p>
            <a:r>
              <a:rPr lang="sv-SE" sz="1400" b="1" dirty="0" smtClean="0"/>
              <a:t>C</a:t>
            </a:r>
            <a:endParaRPr lang="sv-SE" sz="1400" b="1" dirty="0"/>
          </a:p>
        </p:txBody>
      </p:sp>
      <p:sp>
        <p:nvSpPr>
          <p:cNvPr id="24" name="textruta 23"/>
          <p:cNvSpPr txBox="1"/>
          <p:nvPr/>
        </p:nvSpPr>
        <p:spPr>
          <a:xfrm>
            <a:off x="79317" y="591815"/>
            <a:ext cx="420613" cy="307777"/>
          </a:xfrm>
          <a:prstGeom prst="rect">
            <a:avLst/>
          </a:prstGeom>
          <a:noFill/>
        </p:spPr>
        <p:txBody>
          <a:bodyPr wrap="square" rtlCol="0">
            <a:spAutoFit/>
          </a:bodyPr>
          <a:lstStyle/>
          <a:p>
            <a:r>
              <a:rPr lang="sv-SE" sz="1400" b="1" dirty="0" smtClean="0"/>
              <a:t>A</a:t>
            </a:r>
            <a:endParaRPr lang="sv-SE" sz="1400" b="1" dirty="0"/>
          </a:p>
        </p:txBody>
      </p:sp>
      <p:sp>
        <p:nvSpPr>
          <p:cNvPr id="33" name="textruta 32"/>
          <p:cNvSpPr txBox="1"/>
          <p:nvPr/>
        </p:nvSpPr>
        <p:spPr>
          <a:xfrm>
            <a:off x="4605261" y="3419872"/>
            <a:ext cx="420613" cy="307777"/>
          </a:xfrm>
          <a:prstGeom prst="rect">
            <a:avLst/>
          </a:prstGeom>
          <a:noFill/>
        </p:spPr>
        <p:txBody>
          <a:bodyPr wrap="square" rtlCol="0">
            <a:spAutoFit/>
          </a:bodyPr>
          <a:lstStyle/>
          <a:p>
            <a:r>
              <a:rPr lang="sv-SE" sz="1400" b="1" dirty="0"/>
              <a:t>D</a:t>
            </a:r>
          </a:p>
        </p:txBody>
      </p:sp>
      <p:grpSp>
        <p:nvGrpSpPr>
          <p:cNvPr id="10" name="Grupp 9"/>
          <p:cNvGrpSpPr/>
          <p:nvPr/>
        </p:nvGrpSpPr>
        <p:grpSpPr>
          <a:xfrm>
            <a:off x="548680" y="814835"/>
            <a:ext cx="3453230" cy="2751781"/>
            <a:chOff x="1155956" y="682677"/>
            <a:chExt cx="4047332" cy="3442202"/>
          </a:xfrm>
        </p:grpSpPr>
        <p:pic>
          <p:nvPicPr>
            <p:cNvPr id="5120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5956" y="1019935"/>
              <a:ext cx="4047332" cy="2490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3784" name="Grupp 23783"/>
            <p:cNvGrpSpPr/>
            <p:nvPr/>
          </p:nvGrpSpPr>
          <p:grpSpPr>
            <a:xfrm>
              <a:off x="1424096" y="682677"/>
              <a:ext cx="3709334" cy="3442202"/>
              <a:chOff x="1136123" y="3553211"/>
              <a:chExt cx="3709334" cy="3442202"/>
            </a:xfrm>
          </p:grpSpPr>
          <p:grpSp>
            <p:nvGrpSpPr>
              <p:cNvPr id="3" name="Grupp 2"/>
              <p:cNvGrpSpPr/>
              <p:nvPr/>
            </p:nvGrpSpPr>
            <p:grpSpPr>
              <a:xfrm>
                <a:off x="1136123" y="5406772"/>
                <a:ext cx="3709334" cy="1588641"/>
                <a:chOff x="1136123" y="5958672"/>
                <a:chExt cx="3709334" cy="1588641"/>
              </a:xfrm>
            </p:grpSpPr>
            <p:sp>
              <p:nvSpPr>
                <p:cNvPr id="20" name="textruta 19"/>
                <p:cNvSpPr txBox="1"/>
                <p:nvPr/>
              </p:nvSpPr>
              <p:spPr>
                <a:xfrm rot="16200000">
                  <a:off x="3939341" y="6641197"/>
                  <a:ext cx="1588641" cy="223591"/>
                </a:xfrm>
                <a:prstGeom prst="rect">
                  <a:avLst/>
                </a:prstGeom>
                <a:solidFill>
                  <a:schemeClr val="bg1"/>
                </a:solidFill>
              </p:spPr>
              <p:txBody>
                <a:bodyPr wrap="square" rtlCol="0">
                  <a:spAutoFit/>
                </a:bodyPr>
                <a:lstStyle/>
                <a:p>
                  <a:r>
                    <a:rPr lang="sv-SE" sz="900" b="1" dirty="0" smtClean="0"/>
                    <a:t>No </a:t>
                  </a:r>
                  <a:r>
                    <a:rPr lang="sv-SE" sz="900" b="1" dirty="0" err="1" smtClean="0"/>
                    <a:t>sensitization</a:t>
                  </a:r>
                  <a:r>
                    <a:rPr lang="sv-SE" sz="900" b="1" dirty="0" smtClean="0"/>
                    <a:t> 18m</a:t>
                  </a:r>
                  <a:endParaRPr lang="sv-SE" sz="900" b="1" dirty="0"/>
                </a:p>
              </p:txBody>
            </p:sp>
            <p:sp>
              <p:nvSpPr>
                <p:cNvPr id="15" name="textruta 14"/>
                <p:cNvSpPr txBox="1"/>
                <p:nvPr/>
              </p:nvSpPr>
              <p:spPr>
                <a:xfrm rot="16200000">
                  <a:off x="580597" y="6524991"/>
                  <a:ext cx="1334643" cy="223591"/>
                </a:xfrm>
                <a:prstGeom prst="rect">
                  <a:avLst/>
                </a:prstGeom>
                <a:solidFill>
                  <a:schemeClr val="bg1"/>
                </a:solidFill>
              </p:spPr>
              <p:txBody>
                <a:bodyPr wrap="square" rtlCol="0">
                  <a:spAutoFit/>
                </a:bodyPr>
                <a:lstStyle/>
                <a:p>
                  <a:r>
                    <a:rPr lang="sv-SE" sz="900" b="1" dirty="0" err="1" smtClean="0"/>
                    <a:t>Sensitization</a:t>
                  </a:r>
                  <a:r>
                    <a:rPr lang="sv-SE" sz="900" b="1" dirty="0" smtClean="0"/>
                    <a:t> 18m</a:t>
                  </a:r>
                  <a:endParaRPr lang="sv-SE" sz="900" b="1" dirty="0"/>
                </a:p>
              </p:txBody>
            </p:sp>
          </p:grpSp>
          <p:sp>
            <p:nvSpPr>
              <p:cNvPr id="35" name="textruta 34"/>
              <p:cNvSpPr txBox="1"/>
              <p:nvPr/>
            </p:nvSpPr>
            <p:spPr>
              <a:xfrm>
                <a:off x="1440387" y="3553211"/>
                <a:ext cx="3218071" cy="750745"/>
              </a:xfrm>
              <a:prstGeom prst="rect">
                <a:avLst/>
              </a:prstGeom>
              <a:noFill/>
            </p:spPr>
            <p:txBody>
              <a:bodyPr wrap="square" rtlCol="0">
                <a:spAutoFit/>
              </a:bodyPr>
              <a:lstStyle/>
              <a:p>
                <a:pPr algn="ctr"/>
                <a:r>
                  <a:rPr lang="sv-SE" sz="1100" dirty="0" smtClean="0"/>
                  <a:t>OPLS-DA</a:t>
                </a:r>
              </a:p>
              <a:p>
                <a:pPr algn="ctr"/>
                <a:r>
                  <a:rPr lang="sv-SE" sz="1100" dirty="0" smtClean="0"/>
                  <a:t> </a:t>
                </a:r>
                <a:r>
                  <a:rPr lang="sv-SE" sz="1100" dirty="0" err="1"/>
                  <a:t>S</a:t>
                </a:r>
                <a:r>
                  <a:rPr lang="sv-SE" sz="1100" dirty="0" err="1" smtClean="0"/>
                  <a:t>ensitization</a:t>
                </a:r>
                <a:r>
                  <a:rPr lang="sv-SE" sz="1100" dirty="0" smtClean="0"/>
                  <a:t> at 18 </a:t>
                </a:r>
                <a:r>
                  <a:rPr lang="sv-SE" sz="1100" dirty="0" err="1" smtClean="0"/>
                  <a:t>months</a:t>
                </a:r>
                <a:r>
                  <a:rPr lang="sv-SE" sz="1100" dirty="0" smtClean="0"/>
                  <a:t> </a:t>
                </a:r>
                <a:r>
                  <a:rPr lang="sv-SE" sz="1100" dirty="0" err="1" smtClean="0"/>
                  <a:t>of</a:t>
                </a:r>
                <a:r>
                  <a:rPr lang="sv-SE" sz="1100" dirty="0" smtClean="0"/>
                  <a:t> age </a:t>
                </a:r>
              </a:p>
              <a:p>
                <a:pPr algn="ctr"/>
                <a:r>
                  <a:rPr lang="sv-SE" sz="1100" dirty="0" smtClean="0"/>
                  <a:t>VIP ≥ 0.8</a:t>
                </a:r>
                <a:endParaRPr lang="sv-SE" sz="1100" dirty="0"/>
              </a:p>
            </p:txBody>
          </p:sp>
        </p:grpSp>
      </p:grpSp>
      <p:sp>
        <p:nvSpPr>
          <p:cNvPr id="63" name="textruta 62"/>
          <p:cNvSpPr txBox="1"/>
          <p:nvPr/>
        </p:nvSpPr>
        <p:spPr>
          <a:xfrm>
            <a:off x="79317" y="107504"/>
            <a:ext cx="1981531" cy="307777"/>
          </a:xfrm>
          <a:prstGeom prst="rect">
            <a:avLst/>
          </a:prstGeom>
          <a:noFill/>
        </p:spPr>
        <p:txBody>
          <a:bodyPr wrap="square" rtlCol="0">
            <a:spAutoFit/>
          </a:bodyPr>
          <a:lstStyle/>
          <a:p>
            <a:r>
              <a:rPr lang="sv-SE" sz="1400" b="1" dirty="0" err="1" smtClean="0"/>
              <a:t>Supplementary</a:t>
            </a:r>
            <a:r>
              <a:rPr lang="sv-SE" sz="1400" b="1" dirty="0"/>
              <a:t> </a:t>
            </a:r>
            <a:r>
              <a:rPr lang="sv-SE" sz="1400" b="1" dirty="0" err="1" smtClean="0"/>
              <a:t>Fig</a:t>
            </a:r>
            <a:r>
              <a:rPr lang="sv-SE" sz="1400" b="1" dirty="0" smtClean="0"/>
              <a:t> </a:t>
            </a:r>
            <a:r>
              <a:rPr lang="sv-SE" sz="1400" b="1" dirty="0" smtClean="0"/>
              <a:t>2</a:t>
            </a:r>
            <a:endParaRPr lang="sv-SE" sz="1400" b="1" dirty="0"/>
          </a:p>
        </p:txBody>
      </p:sp>
      <p:sp>
        <p:nvSpPr>
          <p:cNvPr id="75" name="textruta 74"/>
          <p:cNvSpPr txBox="1"/>
          <p:nvPr/>
        </p:nvSpPr>
        <p:spPr>
          <a:xfrm>
            <a:off x="850529" y="3435475"/>
            <a:ext cx="3218071" cy="600164"/>
          </a:xfrm>
          <a:prstGeom prst="rect">
            <a:avLst/>
          </a:prstGeom>
          <a:noFill/>
        </p:spPr>
        <p:txBody>
          <a:bodyPr wrap="square" rtlCol="0">
            <a:spAutoFit/>
          </a:bodyPr>
          <a:lstStyle/>
          <a:p>
            <a:pPr algn="ctr"/>
            <a:r>
              <a:rPr lang="sv-SE" sz="1100" dirty="0" smtClean="0"/>
              <a:t>OPLS-DA</a:t>
            </a:r>
          </a:p>
          <a:p>
            <a:pPr algn="ctr"/>
            <a:r>
              <a:rPr lang="sv-SE" sz="1100" dirty="0" smtClean="0"/>
              <a:t> </a:t>
            </a:r>
            <a:r>
              <a:rPr lang="sv-SE" sz="1100" dirty="0" err="1"/>
              <a:t>S</a:t>
            </a:r>
            <a:r>
              <a:rPr lang="sv-SE" sz="1100" dirty="0" err="1" smtClean="0"/>
              <a:t>ensitization</a:t>
            </a:r>
            <a:r>
              <a:rPr lang="sv-SE" sz="1100" dirty="0" smtClean="0"/>
              <a:t> at 36 </a:t>
            </a:r>
            <a:r>
              <a:rPr lang="sv-SE" sz="1100" dirty="0" err="1" smtClean="0"/>
              <a:t>months</a:t>
            </a:r>
            <a:r>
              <a:rPr lang="sv-SE" sz="1100" dirty="0" smtClean="0"/>
              <a:t> </a:t>
            </a:r>
            <a:r>
              <a:rPr lang="sv-SE" sz="1100" dirty="0" err="1" smtClean="0"/>
              <a:t>of</a:t>
            </a:r>
            <a:r>
              <a:rPr lang="sv-SE" sz="1100" dirty="0" smtClean="0"/>
              <a:t> age</a:t>
            </a:r>
          </a:p>
          <a:p>
            <a:pPr algn="ctr"/>
            <a:r>
              <a:rPr lang="sv-SE" sz="1100" dirty="0"/>
              <a:t>VIP </a:t>
            </a:r>
            <a:r>
              <a:rPr lang="sv-SE" sz="1100" dirty="0" smtClean="0"/>
              <a:t>≥ 1.0 </a:t>
            </a:r>
            <a:endParaRPr lang="sv-SE" sz="1100" dirty="0"/>
          </a:p>
        </p:txBody>
      </p:sp>
      <p:sp useBgFill="1">
        <p:nvSpPr>
          <p:cNvPr id="78" name="textruta 77"/>
          <p:cNvSpPr txBox="1"/>
          <p:nvPr/>
        </p:nvSpPr>
        <p:spPr>
          <a:xfrm>
            <a:off x="-27011" y="6681787"/>
            <a:ext cx="6858000" cy="2462213"/>
          </a:xfrm>
          <a:prstGeom prst="rect">
            <a:avLst/>
          </a:prstGeom>
        </p:spPr>
        <p:txBody>
          <a:bodyPr wrap="square" rtlCol="0">
            <a:spAutoFit/>
          </a:bodyPr>
          <a:lstStyle/>
          <a:p>
            <a:pPr algn="just"/>
            <a:r>
              <a:rPr lang="en-US" sz="1100" b="1" dirty="0" smtClean="0">
                <a:latin typeface="Times New Roman" panose="02020603050405020304" pitchFamily="18" charset="0"/>
                <a:cs typeface="Times New Roman" panose="02020603050405020304" pitchFamily="18" charset="0"/>
              </a:rPr>
              <a:t>Supplementary figure 2. (A </a:t>
            </a:r>
            <a:r>
              <a:rPr lang="en-US" sz="1100" dirty="0" smtClean="0">
                <a:latin typeface="Times New Roman" panose="02020603050405020304" pitchFamily="18" charset="0"/>
                <a:cs typeface="Times New Roman" panose="02020603050405020304" pitchFamily="18" charset="0"/>
              </a:rPr>
              <a:t>and</a:t>
            </a:r>
            <a:r>
              <a:rPr lang="en-US" sz="1100" b="1" dirty="0" smtClean="0">
                <a:latin typeface="Times New Roman" panose="02020603050405020304" pitchFamily="18" charset="0"/>
                <a:cs typeface="Times New Roman" panose="02020603050405020304" pitchFamily="18" charset="0"/>
              </a:rPr>
              <a:t> B) </a:t>
            </a:r>
            <a:r>
              <a:rPr lang="en-GB" sz="1100" dirty="0">
                <a:latin typeface="Times New Roman" panose="02020603050405020304" pitchFamily="18" charset="0"/>
                <a:cs typeface="Times New Roman" panose="02020603050405020304" pitchFamily="18" charset="0"/>
              </a:rPr>
              <a:t>OPLS-DA loadings column plot depicting the associations between </a:t>
            </a:r>
            <a:r>
              <a:rPr lang="en-US" sz="1100" dirty="0" smtClean="0">
                <a:latin typeface="Times New Roman" panose="02020603050405020304" pitchFamily="18" charset="0"/>
                <a:cs typeface="Times New Roman" panose="02020603050405020304" pitchFamily="18" charset="0"/>
              </a:rPr>
              <a:t>sensitization, </a:t>
            </a:r>
            <a:r>
              <a:rPr lang="en-US" sz="1100" dirty="0">
                <a:latin typeface="Times New Roman" panose="02020603050405020304" pitchFamily="18" charset="0"/>
                <a:cs typeface="Times New Roman" panose="02020603050405020304" pitchFamily="18" charset="0"/>
              </a:rPr>
              <a:t>i.e. specific </a:t>
            </a:r>
            <a:r>
              <a:rPr lang="en-US" sz="1100" dirty="0" err="1">
                <a:latin typeface="Times New Roman" panose="02020603050405020304" pitchFamily="18" charset="0"/>
                <a:cs typeface="Times New Roman" panose="02020603050405020304" pitchFamily="18" charset="0"/>
              </a:rPr>
              <a:t>IgE</a:t>
            </a:r>
            <a:r>
              <a:rPr lang="en-US" sz="1100" dirty="0">
                <a:latin typeface="Times New Roman" panose="02020603050405020304" pitchFamily="18" charset="0"/>
                <a:cs typeface="Times New Roman" panose="02020603050405020304" pitchFamily="18" charset="0"/>
              </a:rPr>
              <a:t> to food and/or inhalant </a:t>
            </a:r>
            <a:r>
              <a:rPr lang="en-US" sz="1100" dirty="0" smtClean="0">
                <a:latin typeface="Times New Roman" panose="02020603050405020304" pitchFamily="18" charset="0"/>
                <a:cs typeface="Times New Roman" panose="02020603050405020304" pitchFamily="18" charset="0"/>
              </a:rPr>
              <a:t>allergens, </a:t>
            </a:r>
            <a:r>
              <a:rPr lang="en-US" sz="1100" dirty="0">
                <a:latin typeface="Times New Roman" panose="02020603050405020304" pitchFamily="18" charset="0"/>
                <a:cs typeface="Times New Roman" panose="02020603050405020304" pitchFamily="18" charset="0"/>
              </a:rPr>
              <a:t>at </a:t>
            </a:r>
            <a:r>
              <a:rPr lang="en-US" sz="1100" b="1" dirty="0">
                <a:latin typeface="Times New Roman" panose="02020603050405020304" pitchFamily="18" charset="0"/>
                <a:cs typeface="Times New Roman" panose="02020603050405020304" pitchFamily="18" charset="0"/>
              </a:rPr>
              <a:t>(A) </a:t>
            </a:r>
            <a:r>
              <a:rPr lang="en-US" sz="1100" dirty="0">
                <a:latin typeface="Times New Roman" panose="02020603050405020304" pitchFamily="18" charset="0"/>
                <a:cs typeface="Times New Roman" panose="02020603050405020304" pitchFamily="18" charset="0"/>
              </a:rPr>
              <a:t>18 and </a:t>
            </a:r>
            <a:r>
              <a:rPr lang="en-US" sz="1100" b="1" dirty="0">
                <a:latin typeface="Times New Roman" panose="02020603050405020304" pitchFamily="18" charset="0"/>
                <a:cs typeface="Times New Roman" panose="02020603050405020304" pitchFamily="18" charset="0"/>
              </a:rPr>
              <a:t>(</a:t>
            </a:r>
            <a:r>
              <a:rPr lang="en-US" sz="1100" b="1" dirty="0" smtClean="0">
                <a:latin typeface="Times New Roman" panose="02020603050405020304" pitchFamily="18" charset="0"/>
                <a:cs typeface="Times New Roman" panose="02020603050405020304" pitchFamily="18" charset="0"/>
              </a:rPr>
              <a:t>B) </a:t>
            </a:r>
            <a:r>
              <a:rPr lang="en-US" sz="1100" dirty="0" smtClean="0">
                <a:latin typeface="Times New Roman" panose="02020603050405020304" pitchFamily="18" charset="0"/>
                <a:cs typeface="Times New Roman" panose="02020603050405020304" pitchFamily="18" charset="0"/>
              </a:rPr>
              <a:t>36 </a:t>
            </a:r>
            <a:r>
              <a:rPr lang="en-US" sz="1100" dirty="0">
                <a:latin typeface="Times New Roman" panose="02020603050405020304" pitchFamily="18" charset="0"/>
                <a:cs typeface="Times New Roman" panose="02020603050405020304" pitchFamily="18" charset="0"/>
              </a:rPr>
              <a:t>months of age and </a:t>
            </a:r>
            <a:r>
              <a:rPr lang="en-GB" sz="1100" dirty="0" smtClean="0">
                <a:latin typeface="Times New Roman" panose="02020603050405020304" pitchFamily="18" charset="0"/>
                <a:cs typeface="Times New Roman" panose="02020603050405020304" pitchFamily="18" charset="0"/>
              </a:rPr>
              <a:t>and</a:t>
            </a:r>
            <a:r>
              <a:rPr lang="en-GB" sz="1100" b="1" dirty="0" smtClean="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X-variables, including 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T cells that </a:t>
            </a:r>
            <a:r>
              <a:rPr lang="en-US" sz="1100" dirty="0" smtClean="0">
                <a:latin typeface="Times New Roman" panose="02020603050405020304" pitchFamily="18" charset="0"/>
                <a:cs typeface="Times New Roman" panose="02020603050405020304" pitchFamily="18" charset="0"/>
              </a:rPr>
              <a:t>are FOXP3</a:t>
            </a:r>
            <a:r>
              <a:rPr lang="en-US" sz="1100" baseline="30000" dirty="0" smtClean="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CD25</a:t>
            </a:r>
            <a:r>
              <a:rPr lang="en-US" sz="1100" baseline="30000" dirty="0" smtClean="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 CTLA-4</a:t>
            </a:r>
            <a:r>
              <a:rPr lang="en-US" sz="1100" baseline="30000" dirty="0" smtClean="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CD25</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CD45RO</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HLA-DR</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CCR4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or α4β7</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at birth, 3-5 days, and 1, 4, 18 and 36 months of </a:t>
            </a:r>
            <a:r>
              <a:rPr lang="en-US" sz="1100" dirty="0" smtClean="0">
                <a:latin typeface="Times New Roman" panose="02020603050405020304" pitchFamily="18" charset="0"/>
                <a:cs typeface="Times New Roman" panose="02020603050405020304" pitchFamily="18" charset="0"/>
              </a:rPr>
              <a:t>age. </a:t>
            </a:r>
            <a:r>
              <a:rPr lang="en-US" sz="1100" dirty="0">
                <a:latin typeface="Times New Roman" panose="02020603050405020304" pitchFamily="18" charset="0"/>
                <a:cs typeface="Times New Roman" panose="02020603050405020304" pitchFamily="18" charset="0"/>
              </a:rPr>
              <a:t>Measurements of PHA-induced cytokine production by mononuclear cells at 4, 18 and 36 months, and OVA- and birch-allergen extract induced cytokine production at 36 months of age were also included in the </a:t>
            </a:r>
            <a:r>
              <a:rPr lang="en-US" sz="1100" dirty="0" smtClean="0">
                <a:latin typeface="Times New Roman" panose="02020603050405020304" pitchFamily="18" charset="0"/>
                <a:cs typeface="Times New Roman" panose="02020603050405020304" pitchFamily="18" charset="0"/>
              </a:rPr>
              <a:t>analyses. </a:t>
            </a:r>
            <a:r>
              <a:rPr lang="en-US" sz="1100" dirty="0">
                <a:latin typeface="Times New Roman" panose="02020603050405020304" pitchFamily="18" charset="0"/>
                <a:cs typeface="Times New Roman" panose="02020603050405020304" pitchFamily="18" charset="0"/>
              </a:rPr>
              <a:t>For </a:t>
            </a:r>
            <a:r>
              <a:rPr lang="en-US" sz="1100" dirty="0" smtClean="0">
                <a:latin typeface="Times New Roman" panose="02020603050405020304" pitchFamily="18" charset="0"/>
                <a:cs typeface="Times New Roman" panose="02020603050405020304" pitchFamily="18" charset="0"/>
              </a:rPr>
              <a:t>allergy at </a:t>
            </a:r>
            <a:r>
              <a:rPr lang="en-US" sz="1100" dirty="0">
                <a:latin typeface="Times New Roman" panose="02020603050405020304" pitchFamily="18" charset="0"/>
                <a:cs typeface="Times New Roman" panose="02020603050405020304" pitchFamily="18" charset="0"/>
              </a:rPr>
              <a:t>18 months, immune parameters measures at 36 months were not included. </a:t>
            </a:r>
            <a:r>
              <a:rPr lang="en-US" sz="1100" dirty="0" smtClean="0">
                <a:latin typeface="Times New Roman" panose="02020603050405020304" pitchFamily="18" charset="0"/>
                <a:cs typeface="Times New Roman" panose="02020603050405020304" pitchFamily="18" charset="0"/>
              </a:rPr>
              <a:t>X-variables </a:t>
            </a:r>
            <a:r>
              <a:rPr lang="en-US" sz="1100" dirty="0">
                <a:latin typeface="Times New Roman" panose="02020603050405020304" pitchFamily="18" charset="0"/>
                <a:cs typeface="Times New Roman" panose="02020603050405020304" pitchFamily="18" charset="0"/>
              </a:rPr>
              <a:t>with bars projected in the same direction as allergy are positively associated, whereas parameters in the opposite direction are inversely related to allergy at this age. The larger the bar and smaller the error bar, the stronger and more certain is the contribution to the model. The OPLS-DA loadings column plots are based on X-variables with VIP-values ≥ </a:t>
            </a:r>
            <a:r>
              <a:rPr lang="en-US" sz="1100" dirty="0" smtClean="0">
                <a:latin typeface="Times New Roman" panose="02020603050405020304" pitchFamily="18" charset="0"/>
                <a:cs typeface="Times New Roman" panose="02020603050405020304" pitchFamily="18" charset="0"/>
              </a:rPr>
              <a:t>(A) 0.8, (B) 1.0  </a:t>
            </a:r>
            <a:r>
              <a:rPr lang="en-US" sz="1100" dirty="0">
                <a:latin typeface="Times New Roman" panose="02020603050405020304" pitchFamily="18" charset="0"/>
                <a:cs typeface="Times New Roman" panose="02020603050405020304" pitchFamily="18" charset="0"/>
              </a:rPr>
              <a:t>R2Y indicates how well the variation of Y is explained, while Q2 indicates how well Y can be predicted. R2Y: (A)</a:t>
            </a:r>
            <a:r>
              <a:rPr lang="en-US" sz="1100" b="1" dirty="0">
                <a:latin typeface="Times New Roman" panose="02020603050405020304" pitchFamily="18" charset="0"/>
                <a:cs typeface="Times New Roman" panose="02020603050405020304" pitchFamily="18" charset="0"/>
              </a:rPr>
              <a:t> </a:t>
            </a:r>
            <a:r>
              <a:rPr lang="en-GB" sz="1100" dirty="0">
                <a:latin typeface="Times New Roman" panose="02020603050405020304" pitchFamily="18" charset="0"/>
                <a:cs typeface="Times New Roman" panose="02020603050405020304" pitchFamily="18" charset="0"/>
              </a:rPr>
              <a:t>= </a:t>
            </a:r>
            <a:r>
              <a:rPr lang="en-GB" sz="1100" dirty="0" smtClean="0">
                <a:latin typeface="Times New Roman" panose="02020603050405020304" pitchFamily="18" charset="0"/>
                <a:cs typeface="Times New Roman" panose="02020603050405020304" pitchFamily="18" charset="0"/>
              </a:rPr>
              <a:t>0.22, (B)</a:t>
            </a:r>
            <a:r>
              <a:rPr lang="en-GB" sz="1100" b="1" dirty="0" smtClean="0">
                <a:latin typeface="Times New Roman" panose="02020603050405020304" pitchFamily="18" charset="0"/>
                <a:cs typeface="Times New Roman" panose="02020603050405020304" pitchFamily="18" charset="0"/>
              </a:rPr>
              <a:t> </a:t>
            </a:r>
            <a:r>
              <a:rPr lang="en-GB" sz="1100" dirty="0">
                <a:latin typeface="Times New Roman" panose="02020603050405020304" pitchFamily="18" charset="0"/>
                <a:cs typeface="Times New Roman" panose="02020603050405020304" pitchFamily="18" charset="0"/>
              </a:rPr>
              <a:t>= </a:t>
            </a:r>
            <a:r>
              <a:rPr lang="en-GB" sz="1100" dirty="0" smtClean="0">
                <a:latin typeface="Times New Roman" panose="02020603050405020304" pitchFamily="18" charset="0"/>
                <a:cs typeface="Times New Roman" panose="02020603050405020304" pitchFamily="18" charset="0"/>
              </a:rPr>
              <a:t>0.43.</a:t>
            </a:r>
            <a:r>
              <a:rPr lang="en-GB" sz="1100" b="1" dirty="0" smtClean="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Q2: (A)</a:t>
            </a:r>
            <a:r>
              <a:rPr lang="en-US" sz="1100" b="1" dirty="0">
                <a:latin typeface="Times New Roman" panose="02020603050405020304" pitchFamily="18" charset="0"/>
                <a:cs typeface="Times New Roman" panose="02020603050405020304" pitchFamily="18" charset="0"/>
              </a:rPr>
              <a:t> </a:t>
            </a:r>
            <a:r>
              <a:rPr lang="en-GB" sz="1100" dirty="0">
                <a:latin typeface="Times New Roman" panose="02020603050405020304" pitchFamily="18" charset="0"/>
                <a:cs typeface="Times New Roman" panose="02020603050405020304" pitchFamily="18" charset="0"/>
              </a:rPr>
              <a:t>= </a:t>
            </a:r>
            <a:r>
              <a:rPr lang="en-GB" sz="1100" dirty="0" smtClean="0">
                <a:latin typeface="Times New Roman" panose="02020603050405020304" pitchFamily="18" charset="0"/>
                <a:cs typeface="Times New Roman" panose="02020603050405020304" pitchFamily="18" charset="0"/>
              </a:rPr>
              <a:t>0.17, (B) </a:t>
            </a:r>
            <a:r>
              <a:rPr lang="en-GB" sz="1100" dirty="0">
                <a:latin typeface="Times New Roman" panose="02020603050405020304" pitchFamily="18" charset="0"/>
                <a:cs typeface="Times New Roman" panose="02020603050405020304" pitchFamily="18" charset="0"/>
              </a:rPr>
              <a:t>= </a:t>
            </a:r>
            <a:r>
              <a:rPr lang="en-GB" sz="1100" dirty="0" smtClean="0">
                <a:latin typeface="Times New Roman" panose="02020603050405020304" pitchFamily="18" charset="0"/>
                <a:cs typeface="Times New Roman" panose="02020603050405020304" pitchFamily="18" charset="0"/>
              </a:rPr>
              <a:t>0.29</a:t>
            </a:r>
            <a:r>
              <a:rPr lang="en-US" sz="1100" dirty="0" smtClean="0">
                <a:latin typeface="Times New Roman" panose="02020603050405020304" pitchFamily="18" charset="0"/>
                <a:cs typeface="Times New Roman" panose="02020603050405020304" pitchFamily="18" charset="0"/>
              </a:rPr>
              <a:t>. </a:t>
            </a:r>
            <a:r>
              <a:rPr lang="en-US" sz="1100" b="1" dirty="0" smtClean="0">
                <a:latin typeface="Times New Roman" panose="02020603050405020304" pitchFamily="18" charset="0"/>
                <a:cs typeface="Times New Roman" panose="02020603050405020304" pitchFamily="18" charset="0"/>
              </a:rPr>
              <a:t>(</a:t>
            </a:r>
            <a:r>
              <a:rPr lang="en-US" sz="1100" b="1" dirty="0">
                <a:latin typeface="Times New Roman" panose="02020603050405020304" pitchFamily="18" charset="0"/>
                <a:cs typeface="Times New Roman" panose="02020603050405020304" pitchFamily="18" charset="0"/>
              </a:rPr>
              <a:t>C-D)</a:t>
            </a:r>
            <a:r>
              <a:rPr lang="en-US" sz="1100" dirty="0">
                <a:latin typeface="Times New Roman" panose="02020603050405020304" pitchFamily="18" charset="0"/>
                <a:cs typeface="Times New Roman" panose="02020603050405020304" pitchFamily="18" charset="0"/>
              </a:rPr>
              <a:t> The proportion of </a:t>
            </a:r>
            <a:r>
              <a:rPr lang="en-US" sz="1100" dirty="0" smtClean="0">
                <a:latin typeface="Times New Roman" panose="02020603050405020304" pitchFamily="18" charset="0"/>
                <a:cs typeface="Times New Roman" panose="02020603050405020304" pitchFamily="18" charset="0"/>
              </a:rPr>
              <a:t>FOXP3</a:t>
            </a:r>
            <a:r>
              <a:rPr lang="en-US" sz="1100" baseline="30000" dirty="0" smtClean="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CD25</a:t>
            </a:r>
            <a:r>
              <a:rPr lang="en-US" sz="1100" baseline="30000" dirty="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 cells within the 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T </a:t>
            </a:r>
            <a:r>
              <a:rPr lang="en-US" sz="1100" dirty="0" smtClean="0">
                <a:latin typeface="Times New Roman" panose="02020603050405020304" pitchFamily="18" charset="0"/>
                <a:cs typeface="Times New Roman" panose="02020603050405020304" pitchFamily="18" charset="0"/>
              </a:rPr>
              <a:t>cell population amongst children who are sensitized or not at (</a:t>
            </a:r>
            <a:r>
              <a:rPr lang="en-US" sz="1100" b="1" dirty="0" smtClean="0">
                <a:latin typeface="Times New Roman" panose="02020603050405020304" pitchFamily="18" charset="0"/>
                <a:cs typeface="Times New Roman" panose="02020603050405020304" pitchFamily="18" charset="0"/>
              </a:rPr>
              <a:t>C</a:t>
            </a:r>
            <a:r>
              <a:rPr lang="en-US" sz="1100" dirty="0" smtClean="0">
                <a:latin typeface="Times New Roman" panose="02020603050405020304" pitchFamily="18" charset="0"/>
                <a:cs typeface="Times New Roman" panose="02020603050405020304" pitchFamily="18" charset="0"/>
              </a:rPr>
              <a:t>) 18 or (</a:t>
            </a:r>
            <a:r>
              <a:rPr lang="en-US" sz="1100" b="1" dirty="0" smtClean="0">
                <a:latin typeface="Times New Roman" panose="02020603050405020304" pitchFamily="18" charset="0"/>
                <a:cs typeface="Times New Roman" panose="02020603050405020304" pitchFamily="18" charset="0"/>
              </a:rPr>
              <a:t>D</a:t>
            </a:r>
            <a:r>
              <a:rPr lang="en-US" sz="1100" dirty="0" smtClean="0">
                <a:latin typeface="Times New Roman" panose="02020603050405020304" pitchFamily="18" charset="0"/>
                <a:cs typeface="Times New Roman" panose="02020603050405020304" pitchFamily="18" charset="0"/>
              </a:rPr>
              <a:t>) 36 months of age. Each </a:t>
            </a:r>
            <a:r>
              <a:rPr lang="en-US" sz="1100" dirty="0">
                <a:latin typeface="Times New Roman" panose="02020603050405020304" pitchFamily="18" charset="0"/>
                <a:cs typeface="Times New Roman" panose="02020603050405020304" pitchFamily="18" charset="0"/>
              </a:rPr>
              <a:t>dot represents an individual, and horizontal bars indicate median value.</a:t>
            </a:r>
            <a:r>
              <a:rPr lang="en-US" sz="1100" b="1" dirty="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Statistical differences between the groups were calculated using two-tailed Mann-Whitney U-test. </a:t>
            </a:r>
            <a:r>
              <a:rPr lang="en-US" sz="1100" i="1" dirty="0">
                <a:latin typeface="Times New Roman" panose="02020603050405020304" pitchFamily="18" charset="0"/>
                <a:cs typeface="Times New Roman" panose="02020603050405020304" pitchFamily="18" charset="0"/>
              </a:rPr>
              <a:t>P</a:t>
            </a:r>
            <a:r>
              <a:rPr lang="en-US" sz="1100" dirty="0">
                <a:latin typeface="Times New Roman" panose="02020603050405020304" pitchFamily="18" charset="0"/>
                <a:cs typeface="Times New Roman" panose="02020603050405020304" pitchFamily="18" charset="0"/>
              </a:rPr>
              <a:t>≤0.05 was regarded as </a:t>
            </a:r>
            <a:r>
              <a:rPr lang="en-US" sz="1100" dirty="0" smtClean="0">
                <a:latin typeface="Times New Roman" panose="02020603050405020304" pitchFamily="18" charset="0"/>
                <a:cs typeface="Times New Roman" panose="02020603050405020304" pitchFamily="18" charset="0"/>
              </a:rPr>
              <a:t>significant (***</a:t>
            </a:r>
            <a:r>
              <a:rPr lang="en-US" sz="1100" i="1"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p</a:t>
            </a:r>
            <a:r>
              <a:rPr lang="en-US" sz="1100" dirty="0">
                <a:latin typeface="Times New Roman" panose="02020603050405020304" pitchFamily="18" charset="0"/>
                <a:cs typeface="Times New Roman" panose="02020603050405020304" pitchFamily="18" charset="0"/>
              </a:rPr>
              <a:t>≤0.001).</a:t>
            </a:r>
            <a:r>
              <a:rPr lang="en-US" sz="1100" b="1" dirty="0">
                <a:latin typeface="Times New Roman" panose="02020603050405020304" pitchFamily="18" charset="0"/>
                <a:cs typeface="Times New Roman" panose="02020603050405020304" pitchFamily="18" charset="0"/>
              </a:rPr>
              <a:t> </a:t>
            </a:r>
            <a:endParaRPr lang="en-US" sz="11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425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21575</TotalTime>
  <Words>523</Words>
  <Application>Microsoft Office PowerPoint</Application>
  <PresentationFormat>Bildspel på skärmen (4:3)</PresentationFormat>
  <Paragraphs>26</Paragraphs>
  <Slides>2</Slides>
  <Notes>0</Notes>
  <HiddenSlides>0</HiddenSlides>
  <MMClips>0</MMClips>
  <ScaleCrop>false</ScaleCrop>
  <HeadingPairs>
    <vt:vector size="6" baseType="variant">
      <vt:variant>
        <vt:lpstr>Tema</vt:lpstr>
      </vt:variant>
      <vt:variant>
        <vt:i4>1</vt:i4>
      </vt:variant>
      <vt:variant>
        <vt:lpstr>Serverprogram för OLE-inbäddning</vt:lpstr>
      </vt:variant>
      <vt:variant>
        <vt:i4>1</vt:i4>
      </vt:variant>
      <vt:variant>
        <vt:lpstr>Bildrubriker</vt:lpstr>
      </vt:variant>
      <vt:variant>
        <vt:i4>2</vt:i4>
      </vt:variant>
    </vt:vector>
  </HeadingPairs>
  <TitlesOfParts>
    <vt:vector size="4" baseType="lpstr">
      <vt:lpstr>Office-tema</vt:lpstr>
      <vt:lpstr>Prism 6</vt:lpstr>
      <vt:lpstr>PowerPoint-presentation</vt:lpstr>
      <vt:lpstr>PowerPoint-presentation</vt:lpstr>
    </vt:vector>
  </TitlesOfParts>
  <Company>Gothenburg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Anna Strömbeck</dc:creator>
  <cp:lastModifiedBy>Anna Strömbeck</cp:lastModifiedBy>
  <cp:revision>325</cp:revision>
  <cp:lastPrinted>2013-12-14T20:39:33Z</cp:lastPrinted>
  <dcterms:created xsi:type="dcterms:W3CDTF">2013-05-30T08:13:23Z</dcterms:created>
  <dcterms:modified xsi:type="dcterms:W3CDTF">2013-12-16T14:20:41Z</dcterms:modified>
</cp:coreProperties>
</file>