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6858000" cy="9144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93" d="100"/>
          <a:sy n="93" d="100"/>
        </p:scale>
        <p:origin x="-2048" y="-96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25B62-8314-4795-89F4-839CB531F5A9}" type="datetimeFigureOut">
              <a:rPr kumimoji="1" lang="ja-JP" altLang="en-US" smtClean="0"/>
              <a:t>2014/09/16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5CE1D-77D3-4C9F-99CC-6C6160950AF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058381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25B62-8314-4795-89F4-839CB531F5A9}" type="datetimeFigureOut">
              <a:rPr kumimoji="1" lang="ja-JP" altLang="en-US" smtClean="0"/>
              <a:t>2014/09/16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5CE1D-77D3-4C9F-99CC-6C6160950AF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867432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25B62-8314-4795-89F4-839CB531F5A9}" type="datetimeFigureOut">
              <a:rPr kumimoji="1" lang="ja-JP" altLang="en-US" smtClean="0"/>
              <a:t>2014/09/16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5CE1D-77D3-4C9F-99CC-6C6160950AF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349486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25B62-8314-4795-89F4-839CB531F5A9}" type="datetimeFigureOut">
              <a:rPr kumimoji="1" lang="ja-JP" altLang="en-US" smtClean="0"/>
              <a:t>2014/09/16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5CE1D-77D3-4C9F-99CC-6C6160950AF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57581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25B62-8314-4795-89F4-839CB531F5A9}" type="datetimeFigureOut">
              <a:rPr kumimoji="1" lang="ja-JP" altLang="en-US" smtClean="0"/>
              <a:t>2014/09/16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5CE1D-77D3-4C9F-99CC-6C6160950AF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46293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25B62-8314-4795-89F4-839CB531F5A9}" type="datetimeFigureOut">
              <a:rPr kumimoji="1" lang="ja-JP" altLang="en-US" smtClean="0"/>
              <a:t>2014/09/16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5CE1D-77D3-4C9F-99CC-6C6160950AF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95275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25B62-8314-4795-89F4-839CB531F5A9}" type="datetimeFigureOut">
              <a:rPr kumimoji="1" lang="ja-JP" altLang="en-US" smtClean="0"/>
              <a:t>2014/09/16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5CE1D-77D3-4C9F-99CC-6C6160950AF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572989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25B62-8314-4795-89F4-839CB531F5A9}" type="datetimeFigureOut">
              <a:rPr kumimoji="1" lang="ja-JP" altLang="en-US" smtClean="0"/>
              <a:t>2014/09/16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5CE1D-77D3-4C9F-99CC-6C6160950AF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78778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25B62-8314-4795-89F4-839CB531F5A9}" type="datetimeFigureOut">
              <a:rPr kumimoji="1" lang="ja-JP" altLang="en-US" smtClean="0"/>
              <a:t>2014/09/16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5CE1D-77D3-4C9F-99CC-6C6160950AF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271725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25B62-8314-4795-89F4-839CB531F5A9}" type="datetimeFigureOut">
              <a:rPr kumimoji="1" lang="ja-JP" altLang="en-US" smtClean="0"/>
              <a:t>2014/09/16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5CE1D-77D3-4C9F-99CC-6C6160950AF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295573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25B62-8314-4795-89F4-839CB531F5A9}" type="datetimeFigureOut">
              <a:rPr kumimoji="1" lang="ja-JP" altLang="en-US" smtClean="0"/>
              <a:t>2014/09/16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5CE1D-77D3-4C9F-99CC-6C6160950AF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620821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025B62-8314-4795-89F4-839CB531F5A9}" type="datetimeFigureOut">
              <a:rPr kumimoji="1" lang="ja-JP" altLang="en-US" smtClean="0"/>
              <a:t>2014/09/16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05CE1D-77D3-4C9F-99CC-6C6160950AF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824143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7384" y="977363"/>
            <a:ext cx="6906753" cy="46747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テキスト ボックス 1"/>
          <p:cNvSpPr txBox="1"/>
          <p:nvPr/>
        </p:nvSpPr>
        <p:spPr>
          <a:xfrm>
            <a:off x="260648" y="6300192"/>
            <a:ext cx="648072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altLang="ja-JP" sz="1400" b="1" dirty="0" smtClean="0">
                <a:latin typeface="Arial"/>
                <a:cs typeface="Arial"/>
              </a:rPr>
              <a:t>Figure S2. </a:t>
            </a:r>
            <a:r>
              <a:rPr lang="en-GB" altLang="ja-JP" sz="1400" dirty="0" err="1">
                <a:latin typeface="Arial"/>
                <a:cs typeface="Arial"/>
              </a:rPr>
              <a:t>Scattergrams</a:t>
            </a:r>
            <a:r>
              <a:rPr lang="en-GB" altLang="ja-JP" sz="1400" dirty="0">
                <a:latin typeface="Arial"/>
                <a:cs typeface="Arial"/>
              </a:rPr>
              <a:t> of DNA methylation levels determined by </a:t>
            </a:r>
            <a:r>
              <a:rPr lang="en-US" altLang="ja-JP" sz="1400" dirty="0" err="1">
                <a:latin typeface="Arial"/>
                <a:cs typeface="Arial"/>
              </a:rPr>
              <a:t>Infinium</a:t>
            </a:r>
            <a:r>
              <a:rPr lang="en-US" altLang="ja-JP" sz="1400" dirty="0">
                <a:latin typeface="Arial"/>
                <a:cs typeface="Arial"/>
              </a:rPr>
              <a:t> assay and those determined by </a:t>
            </a:r>
            <a:r>
              <a:rPr lang="en-US" altLang="ja-JP" sz="1400" dirty="0" err="1">
                <a:latin typeface="Arial"/>
                <a:cs typeface="Arial"/>
              </a:rPr>
              <a:t>MassArray</a:t>
            </a:r>
            <a:r>
              <a:rPr lang="en-US" altLang="ja-JP" sz="1400" dirty="0">
                <a:latin typeface="Arial"/>
                <a:cs typeface="Arial"/>
              </a:rPr>
              <a:t> analysis. </a:t>
            </a:r>
            <a:r>
              <a:rPr lang="en-US" altLang="ja-JP" sz="1400" baseline="30000" dirty="0" err="1">
                <a:latin typeface="Arial"/>
                <a:cs typeface="Arial"/>
              </a:rPr>
              <a:t>a</a:t>
            </a:r>
            <a:r>
              <a:rPr lang="en-US" altLang="ja-JP" sz="1400" dirty="0" err="1">
                <a:latin typeface="Arial"/>
                <a:cs typeface="Arial"/>
              </a:rPr>
              <a:t>Probe</a:t>
            </a:r>
            <a:r>
              <a:rPr lang="en-US" altLang="ja-JP" sz="1400" dirty="0">
                <a:latin typeface="Arial"/>
                <a:cs typeface="Arial"/>
              </a:rPr>
              <a:t> ID for the </a:t>
            </a:r>
            <a:r>
              <a:rPr lang="en-US" altLang="ja-JP" sz="1400" dirty="0" err="1">
                <a:latin typeface="Arial"/>
                <a:cs typeface="Arial"/>
              </a:rPr>
              <a:t>Infinium</a:t>
            </a:r>
            <a:r>
              <a:rPr lang="en-US" altLang="ja-JP" sz="1400" dirty="0">
                <a:latin typeface="Arial"/>
                <a:cs typeface="Arial"/>
              </a:rPr>
              <a:t> HumanMethylation27 Bead Array. Six exact </a:t>
            </a:r>
            <a:r>
              <a:rPr lang="en-US" altLang="ja-JP" sz="1400" dirty="0" err="1">
                <a:latin typeface="Arial"/>
                <a:cs typeface="Arial"/>
              </a:rPr>
              <a:t>Infinium</a:t>
            </a:r>
            <a:r>
              <a:rPr lang="en-US" altLang="ja-JP" sz="1400" dirty="0">
                <a:latin typeface="Arial"/>
                <a:cs typeface="Arial"/>
              </a:rPr>
              <a:t> probe </a:t>
            </a:r>
            <a:r>
              <a:rPr lang="en-US" altLang="ja-JP" sz="1400" dirty="0" err="1">
                <a:latin typeface="Arial"/>
                <a:cs typeface="Arial"/>
              </a:rPr>
              <a:t>CpG</a:t>
            </a:r>
            <a:r>
              <a:rPr lang="en-US" altLang="ja-JP" sz="1400" dirty="0">
                <a:latin typeface="Arial"/>
                <a:cs typeface="Arial"/>
              </a:rPr>
              <a:t> sites (cg06274159 for the </a:t>
            </a:r>
            <a:r>
              <a:rPr lang="en-US" altLang="ja-JP" sz="1400" i="1" dirty="0">
                <a:latin typeface="Arial"/>
                <a:cs typeface="Arial"/>
              </a:rPr>
              <a:t>ZFP42</a:t>
            </a:r>
            <a:r>
              <a:rPr lang="en-US" altLang="ja-JP" sz="1400" dirty="0">
                <a:latin typeface="Arial"/>
                <a:cs typeface="Arial"/>
              </a:rPr>
              <a:t> gene, cg03975694 for the </a:t>
            </a:r>
            <a:r>
              <a:rPr lang="en-US" altLang="ja-JP" sz="1400" i="1" dirty="0">
                <a:latin typeface="Arial"/>
                <a:cs typeface="Arial"/>
              </a:rPr>
              <a:t>ZNF540</a:t>
            </a:r>
            <a:r>
              <a:rPr lang="en-US" altLang="ja-JP" sz="1400" dirty="0">
                <a:latin typeface="Arial"/>
                <a:cs typeface="Arial"/>
              </a:rPr>
              <a:t> gene, cg08668790 for the </a:t>
            </a:r>
            <a:r>
              <a:rPr lang="en-US" altLang="ja-JP" sz="1400" i="1" dirty="0">
                <a:latin typeface="Arial"/>
                <a:cs typeface="Arial"/>
              </a:rPr>
              <a:t>ZNF154</a:t>
            </a:r>
            <a:r>
              <a:rPr lang="en-US" altLang="ja-JP" sz="1400" dirty="0">
                <a:latin typeface="Arial"/>
                <a:cs typeface="Arial"/>
              </a:rPr>
              <a:t> gene, cg01009664 for the </a:t>
            </a:r>
            <a:r>
              <a:rPr lang="en-US" altLang="ja-JP" sz="1400" i="1" dirty="0">
                <a:latin typeface="Arial"/>
                <a:cs typeface="Arial"/>
              </a:rPr>
              <a:t>TRH</a:t>
            </a:r>
            <a:r>
              <a:rPr lang="en-US" altLang="ja-JP" sz="1400" dirty="0">
                <a:latin typeface="Arial"/>
                <a:cs typeface="Arial"/>
              </a:rPr>
              <a:t> gene, cg22040627 for the </a:t>
            </a:r>
            <a:r>
              <a:rPr lang="en-US" altLang="ja-JP" sz="1400" i="1" dirty="0">
                <a:latin typeface="Arial"/>
                <a:cs typeface="Arial"/>
              </a:rPr>
              <a:t>SLC13A5</a:t>
            </a:r>
            <a:r>
              <a:rPr lang="en-US" altLang="ja-JP" sz="1400" dirty="0">
                <a:latin typeface="Arial"/>
                <a:cs typeface="Arial"/>
              </a:rPr>
              <a:t> gene, and cg19246110 for the</a:t>
            </a:r>
            <a:r>
              <a:rPr lang="en-US" altLang="ja-JP" sz="1400" i="1" dirty="0">
                <a:latin typeface="Arial"/>
                <a:cs typeface="Arial"/>
              </a:rPr>
              <a:t> ZNF671</a:t>
            </a:r>
            <a:r>
              <a:rPr lang="en-US" altLang="ja-JP" sz="1400" dirty="0">
                <a:latin typeface="Arial"/>
                <a:cs typeface="Arial"/>
              </a:rPr>
              <a:t> gene) were examined by the </a:t>
            </a:r>
            <a:r>
              <a:rPr lang="en-US" altLang="ja-JP" sz="1400" dirty="0" err="1">
                <a:latin typeface="Arial"/>
                <a:cs typeface="Arial"/>
              </a:rPr>
              <a:t>MassArray</a:t>
            </a:r>
            <a:r>
              <a:rPr lang="en-US" altLang="ja-JP" sz="1400" dirty="0">
                <a:latin typeface="Arial"/>
                <a:cs typeface="Arial"/>
              </a:rPr>
              <a:t> platform in the learning cohort. Significant correlations between </a:t>
            </a:r>
            <a:r>
              <a:rPr lang="en-GB" altLang="ja-JP" sz="1400" dirty="0">
                <a:latin typeface="Arial"/>
                <a:cs typeface="Arial"/>
              </a:rPr>
              <a:t>DNA methylation levels determined by our previous </a:t>
            </a:r>
            <a:r>
              <a:rPr lang="en-US" altLang="ja-JP" sz="1400" dirty="0" err="1">
                <a:latin typeface="Arial"/>
                <a:cs typeface="Arial"/>
              </a:rPr>
              <a:t>Infinium</a:t>
            </a:r>
            <a:r>
              <a:rPr lang="en-US" altLang="ja-JP" sz="1400" dirty="0">
                <a:latin typeface="Arial"/>
                <a:cs typeface="Arial"/>
              </a:rPr>
              <a:t> assay [7] and those determined by the present </a:t>
            </a:r>
            <a:r>
              <a:rPr lang="en-US" altLang="ja-JP" sz="1400" dirty="0" err="1">
                <a:latin typeface="Arial"/>
                <a:cs typeface="Arial"/>
              </a:rPr>
              <a:t>MassArray</a:t>
            </a:r>
            <a:r>
              <a:rPr lang="en-US" altLang="ja-JP" sz="1400" dirty="0">
                <a:latin typeface="Arial"/>
                <a:cs typeface="Arial"/>
              </a:rPr>
              <a:t> analysis were confirmed (</a:t>
            </a:r>
            <a:r>
              <a:rPr lang="en-US" altLang="ja-JP" sz="1400" i="1" dirty="0">
                <a:latin typeface="Arial"/>
                <a:cs typeface="Arial"/>
              </a:rPr>
              <a:t>P</a:t>
            </a:r>
            <a:r>
              <a:rPr lang="en-US" altLang="ja-JP" sz="1400" dirty="0">
                <a:latin typeface="Arial"/>
                <a:cs typeface="Arial"/>
              </a:rPr>
              <a:t>=1.25X10</a:t>
            </a:r>
            <a:r>
              <a:rPr lang="en-US" altLang="ja-JP" sz="1400" baseline="30000" dirty="0">
                <a:latin typeface="Arial"/>
                <a:cs typeface="Arial"/>
              </a:rPr>
              <a:t>-35</a:t>
            </a:r>
            <a:r>
              <a:rPr lang="en-US" altLang="ja-JP" sz="1400" dirty="0">
                <a:latin typeface="Arial"/>
                <a:cs typeface="Arial"/>
              </a:rPr>
              <a:t>, </a:t>
            </a:r>
            <a:r>
              <a:rPr lang="en-US" altLang="ja-JP" sz="1400" i="1" dirty="0">
                <a:latin typeface="Arial"/>
                <a:cs typeface="Arial"/>
              </a:rPr>
              <a:t>P</a:t>
            </a:r>
            <a:r>
              <a:rPr lang="en-US" altLang="ja-JP" sz="1400" dirty="0">
                <a:latin typeface="Arial"/>
                <a:cs typeface="Arial"/>
              </a:rPr>
              <a:t>=1.98X10</a:t>
            </a:r>
            <a:r>
              <a:rPr lang="en-US" altLang="ja-JP" sz="1400" baseline="30000" dirty="0">
                <a:latin typeface="Arial"/>
                <a:cs typeface="Arial"/>
              </a:rPr>
              <a:t>-32</a:t>
            </a:r>
            <a:r>
              <a:rPr lang="en-US" altLang="ja-JP" sz="1400" dirty="0">
                <a:latin typeface="Arial"/>
                <a:cs typeface="Arial"/>
              </a:rPr>
              <a:t>, </a:t>
            </a:r>
            <a:r>
              <a:rPr lang="en-US" altLang="ja-JP" sz="1400" i="1" dirty="0">
                <a:latin typeface="Arial"/>
                <a:cs typeface="Arial"/>
              </a:rPr>
              <a:t>P</a:t>
            </a:r>
            <a:r>
              <a:rPr lang="en-US" altLang="ja-JP" sz="1400" dirty="0">
                <a:latin typeface="Arial"/>
                <a:cs typeface="Arial"/>
              </a:rPr>
              <a:t>=1.31X10</a:t>
            </a:r>
            <a:r>
              <a:rPr lang="en-US" altLang="ja-JP" sz="1400" baseline="30000" dirty="0">
                <a:latin typeface="Arial"/>
                <a:cs typeface="Arial"/>
              </a:rPr>
              <a:t>-41</a:t>
            </a:r>
            <a:r>
              <a:rPr lang="en-US" altLang="ja-JP" sz="1400" dirty="0">
                <a:latin typeface="Arial"/>
                <a:cs typeface="Arial"/>
              </a:rPr>
              <a:t>, </a:t>
            </a:r>
            <a:r>
              <a:rPr lang="en-US" altLang="ja-JP" sz="1400" i="1" dirty="0">
                <a:latin typeface="Arial"/>
                <a:cs typeface="Arial"/>
              </a:rPr>
              <a:t>P</a:t>
            </a:r>
            <a:r>
              <a:rPr lang="en-US" altLang="ja-JP" sz="1400" dirty="0">
                <a:latin typeface="Arial"/>
                <a:cs typeface="Arial"/>
              </a:rPr>
              <a:t>=5.30X10</a:t>
            </a:r>
            <a:r>
              <a:rPr lang="en-US" altLang="ja-JP" sz="1400" baseline="30000" dirty="0">
                <a:latin typeface="Arial"/>
                <a:cs typeface="Arial"/>
              </a:rPr>
              <a:t>-34</a:t>
            </a:r>
            <a:r>
              <a:rPr lang="en-US" altLang="ja-JP" sz="1400" dirty="0">
                <a:latin typeface="Arial"/>
                <a:cs typeface="Arial"/>
              </a:rPr>
              <a:t>, </a:t>
            </a:r>
            <a:r>
              <a:rPr lang="en-US" altLang="ja-JP" sz="1400" i="1" dirty="0">
                <a:latin typeface="Arial"/>
                <a:cs typeface="Arial"/>
              </a:rPr>
              <a:t>P</a:t>
            </a:r>
            <a:r>
              <a:rPr lang="en-US" altLang="ja-JP" sz="1400" dirty="0">
                <a:latin typeface="Arial"/>
                <a:cs typeface="Arial"/>
              </a:rPr>
              <a:t>=7.91X10</a:t>
            </a:r>
            <a:r>
              <a:rPr lang="en-US" altLang="ja-JP" sz="1400" baseline="30000" dirty="0">
                <a:latin typeface="Arial"/>
                <a:cs typeface="Arial"/>
              </a:rPr>
              <a:t>-22</a:t>
            </a:r>
            <a:r>
              <a:rPr lang="en-US" altLang="ja-JP" sz="1400" dirty="0">
                <a:latin typeface="Arial"/>
                <a:cs typeface="Arial"/>
              </a:rPr>
              <a:t> and </a:t>
            </a:r>
            <a:r>
              <a:rPr lang="en-US" altLang="ja-JP" sz="1400" i="1" dirty="0">
                <a:latin typeface="Arial"/>
                <a:cs typeface="Arial"/>
              </a:rPr>
              <a:t>P</a:t>
            </a:r>
            <a:r>
              <a:rPr lang="en-US" altLang="ja-JP" sz="1400" dirty="0">
                <a:latin typeface="Arial"/>
                <a:cs typeface="Arial"/>
              </a:rPr>
              <a:t>=7.61X10</a:t>
            </a:r>
            <a:r>
              <a:rPr lang="en-US" altLang="ja-JP" sz="1400" baseline="30000" dirty="0">
                <a:latin typeface="Arial"/>
                <a:cs typeface="Arial"/>
              </a:rPr>
              <a:t>-44</a:t>
            </a:r>
            <a:r>
              <a:rPr lang="en-US" altLang="ja-JP" sz="1400" dirty="0">
                <a:latin typeface="Arial"/>
                <a:cs typeface="Arial"/>
              </a:rPr>
              <a:t>, respectively). </a:t>
            </a:r>
            <a:endParaRPr lang="ja-JP" altLang="ja-JP" sz="1400" dirty="0">
              <a:latin typeface="Arial"/>
              <a:cs typeface="Arial"/>
            </a:endParaRPr>
          </a:p>
          <a:p>
            <a:endParaRPr kumimoji="1" lang="ja-JP" altLang="en-US" sz="14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672042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148</Words>
  <Application>Microsoft Macintosh PowerPoint</Application>
  <PresentationFormat>画面に合わせる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​​テーマ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Tian</dc:creator>
  <cp:lastModifiedBy>Yae Kanai</cp:lastModifiedBy>
  <cp:revision>3</cp:revision>
  <dcterms:created xsi:type="dcterms:W3CDTF">2014-09-11T10:59:16Z</dcterms:created>
  <dcterms:modified xsi:type="dcterms:W3CDTF">2014-09-16T06:52:31Z</dcterms:modified>
</cp:coreProperties>
</file>