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letter"/>
  <p:notesSz cx="914400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8" d="100"/>
          <a:sy n="78" d="100"/>
        </p:scale>
        <p:origin x="-62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B326C0-B7AA-4980-8A0E-AFD9E7F60627}" type="datetimeFigureOut">
              <a:rPr lang="en-US" smtClean="0"/>
              <a:pPr/>
              <a:t>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EA6E9-7FE7-42A1-BD88-ABB594227DC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B326C0-B7AA-4980-8A0E-AFD9E7F60627}" type="datetimeFigureOut">
              <a:rPr lang="en-US" smtClean="0"/>
              <a:pPr/>
              <a:t>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EA6E9-7FE7-42A1-BD88-ABB594227DC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B326C0-B7AA-4980-8A0E-AFD9E7F60627}" type="datetimeFigureOut">
              <a:rPr lang="en-US" smtClean="0"/>
              <a:pPr/>
              <a:t>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EA6E9-7FE7-42A1-BD88-ABB594227DC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B326C0-B7AA-4980-8A0E-AFD9E7F60627}" type="datetimeFigureOut">
              <a:rPr lang="en-US" smtClean="0"/>
              <a:pPr/>
              <a:t>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EA6E9-7FE7-42A1-BD88-ABB594227DC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B326C0-B7AA-4980-8A0E-AFD9E7F60627}" type="datetimeFigureOut">
              <a:rPr lang="en-US" smtClean="0"/>
              <a:pPr/>
              <a:t>4/10/2012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CCEA6E9-7FE7-42A1-BD88-ABB594227DC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B326C0-B7AA-4980-8A0E-AFD9E7F60627}" type="datetimeFigureOut">
              <a:rPr lang="en-US" smtClean="0"/>
              <a:pPr/>
              <a:t>4/10/2012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CEA6E9-7FE7-42A1-BD88-ABB594227DC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B326C0-B7AA-4980-8A0E-AFD9E7F60627}" type="datetimeFigureOut">
              <a:rPr lang="en-US" smtClean="0"/>
              <a:pPr/>
              <a:t>4/10/2012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CCEA6E9-7FE7-42A1-BD88-ABB594227DC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B326C0-B7AA-4980-8A0E-AFD9E7F60627}" type="datetimeFigureOut">
              <a:rPr lang="en-US" smtClean="0"/>
              <a:pPr/>
              <a:t>4/10/2012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CCEA6E9-7FE7-42A1-BD88-ABB594227DC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B326C0-B7AA-4980-8A0E-AFD9E7F60627}" type="datetimeFigureOut">
              <a:rPr lang="en-US" smtClean="0"/>
              <a:pPr/>
              <a:t>4/10/2012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CCEA6E9-7FE7-42A1-BD88-ABB594227DC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B326C0-B7AA-4980-8A0E-AFD9E7F60627}" type="datetimeFigureOut">
              <a:rPr lang="en-US" smtClean="0"/>
              <a:pPr/>
              <a:t>4/10/2012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CEA6E9-7FE7-42A1-BD88-ABB594227D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B326C0-B7AA-4980-8A0E-AFD9E7F60627}" type="datetimeFigureOut">
              <a:rPr lang="en-US" smtClean="0"/>
              <a:pPr/>
              <a:t>4/10/2012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CCEA6E9-7FE7-42A1-BD88-ABB594227DC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B326C0-B7AA-4980-8A0E-AFD9E7F60627}" type="datetimeFigureOut">
              <a:rPr lang="en-US" smtClean="0"/>
              <a:pPr/>
              <a:t>4/10/2012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CEA6E9-7FE7-42A1-BD88-ABB594227DC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676400" y="228600"/>
            <a:ext cx="5791200" cy="584775"/>
          </a:xfrm>
          <a:prstGeom prst="rect">
            <a:avLst/>
          </a:prstGeom>
          <a:noFill/>
        </p:spPr>
        <p:txBody>
          <a:bodyPr wrap="square" rtlCol="0">
            <a:spAutoFit/>
          </a:bodyPr>
          <a:lstStyle/>
          <a:p>
            <a:pPr algn="ctr"/>
            <a:r>
              <a:rPr lang="en-US" sz="3200" dirty="0" smtClean="0">
                <a:solidFill>
                  <a:srgbClr val="0070C0"/>
                </a:solidFill>
                <a:effectLst>
                  <a:outerShdw blurRad="38100" dist="38100" dir="2700000" algn="tl">
                    <a:srgbClr val="000000">
                      <a:alpha val="43137"/>
                    </a:srgbClr>
                  </a:outerShdw>
                </a:effectLst>
              </a:rPr>
              <a:t>PATIENT REGISTRIES</a:t>
            </a:r>
            <a:endParaRPr lang="en-US" sz="3200" dirty="0">
              <a:solidFill>
                <a:srgbClr val="0070C0"/>
              </a:solidFill>
              <a:effectLst>
                <a:outerShdw blurRad="38100" dist="38100" dir="2700000" algn="tl">
                  <a:srgbClr val="000000">
                    <a:alpha val="43137"/>
                  </a:srgbClr>
                </a:outerShdw>
              </a:effectLst>
            </a:endParaRPr>
          </a:p>
        </p:txBody>
      </p:sp>
      <p:sp>
        <p:nvSpPr>
          <p:cNvPr id="5" name="TextBox 4"/>
          <p:cNvSpPr txBox="1"/>
          <p:nvPr/>
        </p:nvSpPr>
        <p:spPr>
          <a:xfrm>
            <a:off x="228600" y="762000"/>
            <a:ext cx="2743200" cy="369332"/>
          </a:xfrm>
          <a:prstGeom prst="rect">
            <a:avLst/>
          </a:prstGeom>
          <a:noFill/>
        </p:spPr>
        <p:txBody>
          <a:bodyPr wrap="square" rtlCol="0">
            <a:spAutoFit/>
          </a:bodyPr>
          <a:lstStyle/>
          <a:p>
            <a:pPr algn="ctr"/>
            <a:r>
              <a:rPr lang="en-US" b="1" dirty="0" smtClean="0">
                <a:solidFill>
                  <a:srgbClr val="0070C0"/>
                </a:solidFill>
              </a:rPr>
              <a:t>What is a patient registry?</a:t>
            </a:r>
            <a:endParaRPr lang="en-US" b="1" dirty="0">
              <a:solidFill>
                <a:srgbClr val="0070C0"/>
              </a:solidFill>
            </a:endParaRPr>
          </a:p>
        </p:txBody>
      </p:sp>
      <p:sp>
        <p:nvSpPr>
          <p:cNvPr id="6" name="TextBox 5"/>
          <p:cNvSpPr txBox="1"/>
          <p:nvPr/>
        </p:nvSpPr>
        <p:spPr>
          <a:xfrm>
            <a:off x="152400" y="1143000"/>
            <a:ext cx="2667000" cy="2123658"/>
          </a:xfrm>
          <a:prstGeom prst="rect">
            <a:avLst/>
          </a:prstGeom>
          <a:noFill/>
        </p:spPr>
        <p:txBody>
          <a:bodyPr wrap="square" rtlCol="0">
            <a:spAutoFit/>
          </a:bodyPr>
          <a:lstStyle/>
          <a:p>
            <a:r>
              <a:rPr lang="en-US" sz="1200" dirty="0" smtClean="0"/>
              <a:t>A patient registry is an organized system that collects uniform information (medical information and other types) about a group of patients that have something in common.   For example, they may have the same type of disease; or they may all have accessed the same type of health care.  Sometimes this information is stored in a computer database.  </a:t>
            </a:r>
          </a:p>
          <a:p>
            <a:endParaRPr lang="en-US" sz="1200" dirty="0"/>
          </a:p>
        </p:txBody>
      </p:sp>
      <p:sp>
        <p:nvSpPr>
          <p:cNvPr id="7" name="TextBox 6"/>
          <p:cNvSpPr txBox="1"/>
          <p:nvPr/>
        </p:nvSpPr>
        <p:spPr>
          <a:xfrm>
            <a:off x="0" y="3124200"/>
            <a:ext cx="3581400" cy="369332"/>
          </a:xfrm>
          <a:prstGeom prst="rect">
            <a:avLst/>
          </a:prstGeom>
          <a:noFill/>
        </p:spPr>
        <p:txBody>
          <a:bodyPr wrap="square" rtlCol="0">
            <a:spAutoFit/>
          </a:bodyPr>
          <a:lstStyle/>
          <a:p>
            <a:pPr algn="ctr"/>
            <a:r>
              <a:rPr lang="en-US" b="1" dirty="0" smtClean="0">
                <a:solidFill>
                  <a:srgbClr val="0070C0"/>
                </a:solidFill>
              </a:rPr>
              <a:t>What types of registries are there?</a:t>
            </a:r>
            <a:endParaRPr lang="en-US" b="1" dirty="0">
              <a:solidFill>
                <a:srgbClr val="0070C0"/>
              </a:solidFill>
            </a:endParaRPr>
          </a:p>
        </p:txBody>
      </p:sp>
      <p:sp>
        <p:nvSpPr>
          <p:cNvPr id="8" name="TextBox 7"/>
          <p:cNvSpPr txBox="1"/>
          <p:nvPr/>
        </p:nvSpPr>
        <p:spPr>
          <a:xfrm>
            <a:off x="228600" y="3505200"/>
            <a:ext cx="3048000" cy="3046988"/>
          </a:xfrm>
          <a:prstGeom prst="rect">
            <a:avLst/>
          </a:prstGeom>
          <a:noFill/>
        </p:spPr>
        <p:txBody>
          <a:bodyPr wrap="square" rtlCol="0">
            <a:spAutoFit/>
          </a:bodyPr>
          <a:lstStyle/>
          <a:p>
            <a:r>
              <a:rPr lang="en-US" sz="1200" dirty="0" smtClean="0"/>
              <a:t>Patient registries might be for the following purposes:</a:t>
            </a:r>
          </a:p>
          <a:p>
            <a:pPr>
              <a:buFont typeface="Arial" pitchFamily="34" charset="0"/>
              <a:buChar char="•"/>
            </a:pPr>
            <a:r>
              <a:rPr lang="en-US" sz="1200" dirty="0"/>
              <a:t> </a:t>
            </a:r>
            <a:r>
              <a:rPr lang="en-US" sz="1200" dirty="0" smtClean="0"/>
              <a:t>to examine a group of patients with the same disease to better understand the disease (e.g. how it works, how it progresses, why they might have the disease)</a:t>
            </a:r>
          </a:p>
          <a:p>
            <a:pPr>
              <a:buFont typeface="Arial" pitchFamily="34" charset="0"/>
              <a:buChar char="•"/>
            </a:pPr>
            <a:r>
              <a:rPr lang="en-US" sz="1200" dirty="0"/>
              <a:t> </a:t>
            </a:r>
            <a:r>
              <a:rPr lang="en-US" sz="1200" dirty="0" smtClean="0"/>
              <a:t>to examine health care costs</a:t>
            </a:r>
          </a:p>
          <a:p>
            <a:pPr>
              <a:buFont typeface="Arial" pitchFamily="34" charset="0"/>
              <a:buChar char="•"/>
            </a:pPr>
            <a:r>
              <a:rPr lang="en-US" sz="1200" dirty="0"/>
              <a:t> </a:t>
            </a:r>
            <a:r>
              <a:rPr lang="en-US" sz="1200" dirty="0" smtClean="0"/>
              <a:t>to examine clinical care, perhaps to develop better standards for care</a:t>
            </a:r>
          </a:p>
          <a:p>
            <a:pPr>
              <a:buFont typeface="Arial" pitchFamily="34" charset="0"/>
              <a:buChar char="•"/>
            </a:pPr>
            <a:r>
              <a:rPr lang="en-US" sz="1200" dirty="0"/>
              <a:t> </a:t>
            </a:r>
            <a:r>
              <a:rPr lang="en-US" sz="1200" dirty="0" smtClean="0"/>
              <a:t>to monitor safety and harm associated with therapies</a:t>
            </a:r>
          </a:p>
          <a:p>
            <a:pPr>
              <a:buFont typeface="Arial" pitchFamily="34" charset="0"/>
              <a:buChar char="•"/>
            </a:pPr>
            <a:r>
              <a:rPr lang="en-US" sz="1200" dirty="0"/>
              <a:t> </a:t>
            </a:r>
            <a:r>
              <a:rPr lang="en-US" sz="1200" dirty="0" smtClean="0"/>
              <a:t>to examine quality of health care services or products</a:t>
            </a:r>
          </a:p>
          <a:p>
            <a:pPr>
              <a:buFont typeface="Arial" pitchFamily="34" charset="0"/>
              <a:buChar char="•"/>
            </a:pPr>
            <a:r>
              <a:rPr lang="en-US" sz="1200" dirty="0"/>
              <a:t> </a:t>
            </a:r>
            <a:r>
              <a:rPr lang="en-US" sz="1200" dirty="0" smtClean="0"/>
              <a:t>to organize patients to help facilitate research studies or trials</a:t>
            </a:r>
          </a:p>
          <a:p>
            <a:pPr>
              <a:buFont typeface="Arial" pitchFamily="34" charset="0"/>
              <a:buChar char="•"/>
            </a:pPr>
            <a:endParaRPr lang="en-US" sz="1200" dirty="0"/>
          </a:p>
        </p:txBody>
      </p:sp>
      <p:sp>
        <p:nvSpPr>
          <p:cNvPr id="9" name="TextBox 8"/>
          <p:cNvSpPr txBox="1"/>
          <p:nvPr/>
        </p:nvSpPr>
        <p:spPr>
          <a:xfrm>
            <a:off x="3429000" y="762000"/>
            <a:ext cx="3124200" cy="369332"/>
          </a:xfrm>
          <a:prstGeom prst="rect">
            <a:avLst/>
          </a:prstGeom>
          <a:noFill/>
        </p:spPr>
        <p:txBody>
          <a:bodyPr wrap="square" rtlCol="0">
            <a:spAutoFit/>
          </a:bodyPr>
          <a:lstStyle/>
          <a:p>
            <a:pPr algn="ctr"/>
            <a:r>
              <a:rPr lang="en-US" b="1" dirty="0" smtClean="0">
                <a:solidFill>
                  <a:srgbClr val="00B050"/>
                </a:solidFill>
              </a:rPr>
              <a:t>Why are registries important?</a:t>
            </a:r>
            <a:endParaRPr lang="en-US" b="1" dirty="0">
              <a:solidFill>
                <a:srgbClr val="00B050"/>
              </a:solidFill>
            </a:endParaRPr>
          </a:p>
        </p:txBody>
      </p:sp>
      <p:sp>
        <p:nvSpPr>
          <p:cNvPr id="10" name="TextBox 9"/>
          <p:cNvSpPr txBox="1"/>
          <p:nvPr/>
        </p:nvSpPr>
        <p:spPr>
          <a:xfrm>
            <a:off x="3581400" y="1143000"/>
            <a:ext cx="2819400" cy="2862322"/>
          </a:xfrm>
          <a:prstGeom prst="rect">
            <a:avLst/>
          </a:prstGeom>
          <a:noFill/>
        </p:spPr>
        <p:txBody>
          <a:bodyPr wrap="square" rtlCol="0">
            <a:spAutoFit/>
          </a:bodyPr>
          <a:lstStyle/>
          <a:p>
            <a:r>
              <a:rPr lang="en-US" sz="1200" dirty="0" smtClean="0"/>
              <a:t>Patient registries can provide the following benefits:</a:t>
            </a:r>
          </a:p>
          <a:p>
            <a:pPr>
              <a:buFont typeface="Arial" pitchFamily="34" charset="0"/>
              <a:buChar char="•"/>
            </a:pPr>
            <a:r>
              <a:rPr lang="en-US" sz="1200" dirty="0"/>
              <a:t> </a:t>
            </a:r>
            <a:r>
              <a:rPr lang="en-US" sz="1200" dirty="0" smtClean="0"/>
              <a:t>help to reduce study recruitment costs by organizing patients and helping to identify eligible patients – this enables  research dollars to go further.</a:t>
            </a:r>
          </a:p>
          <a:p>
            <a:pPr>
              <a:buFont typeface="Arial" pitchFamily="34" charset="0"/>
              <a:buChar char="•"/>
            </a:pPr>
            <a:r>
              <a:rPr lang="en-US" sz="1200" dirty="0"/>
              <a:t> </a:t>
            </a:r>
            <a:r>
              <a:rPr lang="en-US" sz="1200" dirty="0" smtClean="0"/>
              <a:t>help to improve the amount of information known about a condition or a disease</a:t>
            </a:r>
          </a:p>
          <a:p>
            <a:pPr>
              <a:buFont typeface="Arial" pitchFamily="34" charset="0"/>
              <a:buChar char="•"/>
            </a:pPr>
            <a:r>
              <a:rPr lang="en-US" sz="1200" dirty="0"/>
              <a:t> </a:t>
            </a:r>
            <a:r>
              <a:rPr lang="en-US" sz="1200" dirty="0" smtClean="0"/>
              <a:t>help to increase the understanding of health service delivery and patient needs</a:t>
            </a:r>
          </a:p>
          <a:p>
            <a:pPr>
              <a:buFont typeface="Arial" pitchFamily="34" charset="0"/>
              <a:buChar char="•"/>
            </a:pPr>
            <a:r>
              <a:rPr lang="en-US" sz="1200" dirty="0"/>
              <a:t> </a:t>
            </a:r>
            <a:r>
              <a:rPr lang="en-US" sz="1200" dirty="0" smtClean="0"/>
              <a:t>provide a way to monitor therapies or treatments where clinical trials are not possible (for example if there are not enough patients with a particular disease)</a:t>
            </a:r>
            <a:endParaRPr lang="en-US" sz="1200" dirty="0"/>
          </a:p>
        </p:txBody>
      </p:sp>
      <p:sp>
        <p:nvSpPr>
          <p:cNvPr id="11" name="TextBox 10"/>
          <p:cNvSpPr txBox="1"/>
          <p:nvPr/>
        </p:nvSpPr>
        <p:spPr>
          <a:xfrm>
            <a:off x="3581400" y="4114800"/>
            <a:ext cx="2743200" cy="369332"/>
          </a:xfrm>
          <a:prstGeom prst="rect">
            <a:avLst/>
          </a:prstGeom>
          <a:noFill/>
        </p:spPr>
        <p:txBody>
          <a:bodyPr wrap="square" rtlCol="0">
            <a:spAutoFit/>
          </a:bodyPr>
          <a:lstStyle/>
          <a:p>
            <a:pPr algn="ctr"/>
            <a:r>
              <a:rPr lang="en-US" b="1" dirty="0" smtClean="0">
                <a:solidFill>
                  <a:srgbClr val="00B050"/>
                </a:solidFill>
              </a:rPr>
              <a:t>How are registries run?</a:t>
            </a:r>
            <a:endParaRPr lang="en-US" b="1" dirty="0">
              <a:solidFill>
                <a:srgbClr val="00B050"/>
              </a:solidFill>
            </a:endParaRPr>
          </a:p>
        </p:txBody>
      </p:sp>
      <p:sp>
        <p:nvSpPr>
          <p:cNvPr id="12" name="TextBox 11"/>
          <p:cNvSpPr txBox="1"/>
          <p:nvPr/>
        </p:nvSpPr>
        <p:spPr>
          <a:xfrm>
            <a:off x="3657600" y="4495800"/>
            <a:ext cx="2667000" cy="1938992"/>
          </a:xfrm>
          <a:prstGeom prst="rect">
            <a:avLst/>
          </a:prstGeom>
          <a:noFill/>
        </p:spPr>
        <p:txBody>
          <a:bodyPr wrap="square" rtlCol="0">
            <a:spAutoFit/>
          </a:bodyPr>
          <a:lstStyle/>
          <a:p>
            <a:r>
              <a:rPr lang="en-US" sz="1200" dirty="0" smtClean="0"/>
              <a:t>Patient registries may be local to a given region, national within a given country, or international.  They can be run by governments, private companies, charities, or academic institutions.  Usually they will have a governance structure that might include physicians, other health professionals, government representatives, or company or charity representatives.  </a:t>
            </a:r>
            <a:endParaRPr lang="en-US" sz="1200" dirty="0"/>
          </a:p>
        </p:txBody>
      </p:sp>
      <p:sp>
        <p:nvSpPr>
          <p:cNvPr id="13" name="TextBox 12"/>
          <p:cNvSpPr txBox="1"/>
          <p:nvPr/>
        </p:nvSpPr>
        <p:spPr>
          <a:xfrm>
            <a:off x="6477000" y="762000"/>
            <a:ext cx="2438400" cy="369332"/>
          </a:xfrm>
          <a:prstGeom prst="rect">
            <a:avLst/>
          </a:prstGeom>
          <a:noFill/>
        </p:spPr>
        <p:txBody>
          <a:bodyPr wrap="square" rtlCol="0">
            <a:spAutoFit/>
          </a:bodyPr>
          <a:lstStyle/>
          <a:p>
            <a:pPr algn="ctr"/>
            <a:r>
              <a:rPr lang="en-US" b="1" dirty="0" smtClean="0">
                <a:solidFill>
                  <a:srgbClr val="FF0000"/>
                </a:solidFill>
              </a:rPr>
              <a:t>What are the risks?</a:t>
            </a:r>
            <a:endParaRPr lang="en-US" b="1" dirty="0">
              <a:solidFill>
                <a:srgbClr val="FF0000"/>
              </a:solidFill>
            </a:endParaRPr>
          </a:p>
        </p:txBody>
      </p:sp>
      <p:sp>
        <p:nvSpPr>
          <p:cNvPr id="14" name="TextBox 13"/>
          <p:cNvSpPr txBox="1"/>
          <p:nvPr/>
        </p:nvSpPr>
        <p:spPr>
          <a:xfrm>
            <a:off x="6553200" y="1143000"/>
            <a:ext cx="2438400" cy="2862322"/>
          </a:xfrm>
          <a:prstGeom prst="rect">
            <a:avLst/>
          </a:prstGeom>
          <a:noFill/>
        </p:spPr>
        <p:txBody>
          <a:bodyPr wrap="square" rtlCol="0">
            <a:spAutoFit/>
          </a:bodyPr>
          <a:lstStyle/>
          <a:p>
            <a:r>
              <a:rPr lang="en-US" sz="1200" dirty="0" smtClean="0"/>
              <a:t>Since most registries collect personal and/or medical information about you, they may present a risk to your privacy.  Most registries have policies and procedures in place to help prevent unauthorized access to your information.  Some may prevent the risks to your privacy by only collecting information on you that does not identify you.  Generally there are no risks to your physical health as registries just collect data, there are no interventions or therapies involved.   </a:t>
            </a:r>
            <a:endParaRPr lang="en-US" sz="1200" dirty="0"/>
          </a:p>
        </p:txBody>
      </p:sp>
      <p:sp>
        <p:nvSpPr>
          <p:cNvPr id="15" name="TextBox 14"/>
          <p:cNvSpPr txBox="1"/>
          <p:nvPr/>
        </p:nvSpPr>
        <p:spPr>
          <a:xfrm>
            <a:off x="6553200" y="4876800"/>
            <a:ext cx="2438400" cy="1015663"/>
          </a:xfrm>
          <a:prstGeom prst="rect">
            <a:avLst/>
          </a:prstGeom>
          <a:noFill/>
        </p:spPr>
        <p:txBody>
          <a:bodyPr wrap="square" rtlCol="0">
            <a:spAutoFit/>
          </a:bodyPr>
          <a:lstStyle/>
          <a:p>
            <a:r>
              <a:rPr lang="en-US" sz="1200" dirty="0" smtClean="0"/>
              <a:t>Most registries require participants to sign an informed consent form in order to participate.  This is because most registries conduct research with the registry data .  </a:t>
            </a:r>
            <a:endParaRPr lang="en-US" sz="1200" dirty="0"/>
          </a:p>
        </p:txBody>
      </p:sp>
      <p:sp>
        <p:nvSpPr>
          <p:cNvPr id="16" name="TextBox 15"/>
          <p:cNvSpPr txBox="1"/>
          <p:nvPr/>
        </p:nvSpPr>
        <p:spPr>
          <a:xfrm>
            <a:off x="6477000" y="4495800"/>
            <a:ext cx="2438400" cy="369332"/>
          </a:xfrm>
          <a:prstGeom prst="rect">
            <a:avLst/>
          </a:prstGeom>
          <a:noFill/>
        </p:spPr>
        <p:txBody>
          <a:bodyPr wrap="square" rtlCol="0">
            <a:spAutoFit/>
          </a:bodyPr>
          <a:lstStyle/>
          <a:p>
            <a:pPr algn="ctr"/>
            <a:r>
              <a:rPr lang="en-US" b="1" dirty="0" smtClean="0">
                <a:solidFill>
                  <a:srgbClr val="FF0000"/>
                </a:solidFill>
              </a:rPr>
              <a:t>How do people join?</a:t>
            </a:r>
            <a:endParaRPr lang="en-US" b="1" dirty="0">
              <a:solidFill>
                <a:srgbClr val="FF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90</TotalTime>
  <Words>448</Words>
  <Application>Microsoft Office PowerPoint</Application>
  <PresentationFormat>Letter Paper (8.5x11 in)</PresentationFormat>
  <Paragraphs>23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University of Calgary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Faculty of Medicine</dc:creator>
  <cp:lastModifiedBy>Fujitsu</cp:lastModifiedBy>
  <cp:revision>6</cp:revision>
  <dcterms:created xsi:type="dcterms:W3CDTF">2012-02-09T21:12:31Z</dcterms:created>
  <dcterms:modified xsi:type="dcterms:W3CDTF">2012-04-10T22:00:48Z</dcterms:modified>
</cp:coreProperties>
</file>