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82" r:id="rId2"/>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0000FF"/>
    <a:srgbClr val="CCD2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2172" y="-72"/>
      </p:cViewPr>
      <p:guideLst>
        <p:guide orient="horz" pos="2880"/>
        <p:guide pos="2160"/>
      </p:guideLst>
    </p:cSldViewPr>
  </p:slideViewPr>
  <p:notesTextViewPr>
    <p:cViewPr>
      <p:scale>
        <a:sx n="50" d="100"/>
        <a:sy n="5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89EEF83-7FD0-4260-8AEE-71F745F0F30B}" type="datetimeFigureOut">
              <a:rPr lang="en-US" smtClean="0"/>
              <a:pPr/>
              <a:t>3/11/2014</a:t>
            </a:fld>
            <a:endParaRPr lang="en-US"/>
          </a:p>
        </p:txBody>
      </p:sp>
      <p:sp>
        <p:nvSpPr>
          <p:cNvPr id="4" name="Slide Image Placeholder 3"/>
          <p:cNvSpPr>
            <a:spLocks noGrp="1" noRot="1" noChangeAspect="1"/>
          </p:cNvSpPr>
          <p:nvPr>
            <p:ph type="sldImg" idx="2"/>
          </p:nvPr>
        </p:nvSpPr>
        <p:spPr>
          <a:xfrm>
            <a:off x="2197100" y="696913"/>
            <a:ext cx="2616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2EE78A6-4C0E-4388-A1C7-81C3ECD3E778}" type="slidenum">
              <a:rPr lang="en-US" smtClean="0"/>
              <a:pPr/>
              <a:t>‹#›</a:t>
            </a:fld>
            <a:endParaRPr lang="en-US"/>
          </a:p>
        </p:txBody>
      </p:sp>
    </p:spTree>
    <p:extLst>
      <p:ext uri="{BB962C8B-B14F-4D97-AF65-F5344CB8AC3E}">
        <p14:creationId xmlns:p14="http://schemas.microsoft.com/office/powerpoint/2010/main" val="652235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3/11/2014</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8.png"/><Relationship Id="rId17" Type="http://schemas.openxmlformats.org/officeDocument/2006/relationships/image" Target="../media/image12.png"/><Relationship Id="rId2" Type="http://schemas.openxmlformats.org/officeDocument/2006/relationships/slideLayout" Target="../slideLayouts/slideLayout7.xml"/><Relationship Id="rId16" Type="http://schemas.openxmlformats.org/officeDocument/2006/relationships/image" Target="../media/image11.png"/><Relationship Id="rId1" Type="http://schemas.openxmlformats.org/officeDocument/2006/relationships/vmlDrawing" Target="../drawings/vmlDrawing1.vml"/><Relationship Id="rId6" Type="http://schemas.openxmlformats.org/officeDocument/2006/relationships/image" Target="../media/image1.emf"/><Relationship Id="rId11" Type="http://schemas.openxmlformats.org/officeDocument/2006/relationships/image" Target="../media/image7.png"/><Relationship Id="rId5" Type="http://schemas.openxmlformats.org/officeDocument/2006/relationships/oleObject" Target="../embeddings/oleObject1.bin"/><Relationship Id="rId15" Type="http://schemas.openxmlformats.org/officeDocument/2006/relationships/image" Target="../media/image10.png"/><Relationship Id="rId10"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2.emf"/><Relationship Id="rId1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extBox 152"/>
          <p:cNvSpPr txBox="1"/>
          <p:nvPr/>
        </p:nvSpPr>
        <p:spPr bwMode="auto">
          <a:xfrm>
            <a:off x="5470889" y="911108"/>
            <a:ext cx="866776" cy="230832"/>
          </a:xfrm>
          <a:prstGeom prst="rect">
            <a:avLst/>
          </a:prstGeom>
          <a:noFill/>
        </p:spPr>
        <p:txBody>
          <a:bodyPr wrap="square">
            <a:spAutoFit/>
          </a:bodyPr>
          <a:lstStyle/>
          <a:p>
            <a:pPr fontAlgn="auto">
              <a:spcBef>
                <a:spcPts val="0"/>
              </a:spcBef>
              <a:spcAft>
                <a:spcPts val="0"/>
              </a:spcAft>
              <a:defRPr/>
            </a:pPr>
            <a:r>
              <a:rPr lang="en-US" sz="900" b="1" dirty="0">
                <a:latin typeface="Arial" pitchFamily="34" charset="0"/>
                <a:cs typeface="Arial" pitchFamily="34" charset="0"/>
              </a:rPr>
              <a:t>Con </a:t>
            </a:r>
            <a:r>
              <a:rPr lang="en-US" sz="900" b="1" dirty="0" err="1" smtClean="0">
                <a:latin typeface="Arial" pitchFamily="34" charset="0"/>
                <a:cs typeface="Arial" pitchFamily="34" charset="0"/>
              </a:rPr>
              <a:t>Vec</a:t>
            </a:r>
            <a:endParaRPr lang="en-US" sz="900" b="1" dirty="0">
              <a:latin typeface="Arial" pitchFamily="34" charset="0"/>
              <a:cs typeface="Arial" pitchFamily="34" charset="0"/>
            </a:endParaRPr>
          </a:p>
        </p:txBody>
      </p:sp>
      <p:sp>
        <p:nvSpPr>
          <p:cNvPr id="154" name="TextBox 153"/>
          <p:cNvSpPr txBox="1"/>
          <p:nvPr/>
        </p:nvSpPr>
        <p:spPr bwMode="auto">
          <a:xfrm>
            <a:off x="5475647" y="1105519"/>
            <a:ext cx="1009651" cy="230832"/>
          </a:xfrm>
          <a:prstGeom prst="rect">
            <a:avLst/>
          </a:prstGeom>
          <a:noFill/>
        </p:spPr>
        <p:txBody>
          <a:bodyPr wrap="square">
            <a:spAutoFit/>
          </a:bodyPr>
          <a:lstStyle/>
          <a:p>
            <a:pPr fontAlgn="auto">
              <a:spcBef>
                <a:spcPts val="0"/>
              </a:spcBef>
              <a:spcAft>
                <a:spcPts val="0"/>
              </a:spcAft>
              <a:defRPr/>
            </a:pPr>
            <a:r>
              <a:rPr lang="en-US" sz="900" b="1" dirty="0" smtClean="0">
                <a:latin typeface="Arial" pitchFamily="34" charset="0"/>
                <a:cs typeface="Arial" pitchFamily="34" charset="0"/>
              </a:rPr>
              <a:t>PELP1 </a:t>
            </a:r>
            <a:r>
              <a:rPr lang="en-US" sz="900" b="1" dirty="0" err="1" smtClean="0">
                <a:latin typeface="Arial" pitchFamily="34" charset="0"/>
                <a:cs typeface="Arial" pitchFamily="34" charset="0"/>
              </a:rPr>
              <a:t>Vec</a:t>
            </a:r>
            <a:r>
              <a:rPr lang="en-US" sz="900" b="1" dirty="0" smtClean="0">
                <a:latin typeface="Arial" pitchFamily="34" charset="0"/>
                <a:cs typeface="Arial" pitchFamily="34" charset="0"/>
              </a:rPr>
              <a:t> </a:t>
            </a:r>
            <a:endParaRPr lang="en-US" sz="900" b="1" dirty="0">
              <a:latin typeface="Arial" pitchFamily="34" charset="0"/>
              <a:cs typeface="Arial" pitchFamily="34" charset="0"/>
            </a:endParaRPr>
          </a:p>
        </p:txBody>
      </p:sp>
      <p:sp>
        <p:nvSpPr>
          <p:cNvPr id="155" name="TextBox 154"/>
          <p:cNvSpPr txBox="1"/>
          <p:nvPr/>
        </p:nvSpPr>
        <p:spPr>
          <a:xfrm>
            <a:off x="3760181" y="542652"/>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B</a:t>
            </a:r>
            <a:endParaRPr lang="en-US" sz="1600" b="1" dirty="0">
              <a:latin typeface="Arial" pitchFamily="34" charset="0"/>
              <a:cs typeface="Arial" pitchFamily="34" charset="0"/>
            </a:endParaRPr>
          </a:p>
        </p:txBody>
      </p:sp>
      <p:sp>
        <p:nvSpPr>
          <p:cNvPr id="156" name="TextBox 155"/>
          <p:cNvSpPr txBox="1"/>
          <p:nvPr/>
        </p:nvSpPr>
        <p:spPr>
          <a:xfrm>
            <a:off x="5473071" y="1557952"/>
            <a:ext cx="497775" cy="230832"/>
          </a:xfrm>
          <a:prstGeom prst="rect">
            <a:avLst/>
          </a:prstGeom>
          <a:noFill/>
        </p:spPr>
        <p:txBody>
          <a:bodyPr wrap="square" rtlCol="0">
            <a:spAutoFit/>
          </a:bodyPr>
          <a:lstStyle/>
          <a:p>
            <a:r>
              <a:rPr lang="en-US" sz="900" b="1" dirty="0" smtClean="0">
                <a:latin typeface="Arial" pitchFamily="34" charset="0"/>
                <a:cs typeface="Arial" pitchFamily="34" charset="0"/>
              </a:rPr>
              <a:t>P-S6</a:t>
            </a:r>
            <a:endParaRPr lang="en-US" sz="900" b="1" dirty="0">
              <a:latin typeface="Arial" pitchFamily="34" charset="0"/>
              <a:cs typeface="Arial" pitchFamily="34" charset="0"/>
            </a:endParaRPr>
          </a:p>
        </p:txBody>
      </p:sp>
      <p:sp>
        <p:nvSpPr>
          <p:cNvPr id="157" name="TextBox 156"/>
          <p:cNvSpPr txBox="1"/>
          <p:nvPr/>
        </p:nvSpPr>
        <p:spPr>
          <a:xfrm>
            <a:off x="5473070" y="1866602"/>
            <a:ext cx="737229" cy="230832"/>
          </a:xfrm>
          <a:prstGeom prst="rect">
            <a:avLst/>
          </a:prstGeom>
          <a:noFill/>
        </p:spPr>
        <p:txBody>
          <a:bodyPr wrap="square" rtlCol="0">
            <a:spAutoFit/>
          </a:bodyPr>
          <a:lstStyle/>
          <a:p>
            <a:r>
              <a:rPr lang="en-US" sz="900" b="1" dirty="0" smtClean="0">
                <a:latin typeface="Arial" pitchFamily="34" charset="0"/>
                <a:cs typeface="Arial" pitchFamily="34" charset="0"/>
              </a:rPr>
              <a:t>S6</a:t>
            </a:r>
            <a:endParaRPr lang="en-US" sz="900" b="1" dirty="0">
              <a:latin typeface="Arial" pitchFamily="34" charset="0"/>
              <a:cs typeface="Arial" pitchFamily="34" charset="0"/>
            </a:endParaRPr>
          </a:p>
        </p:txBody>
      </p:sp>
      <p:sp>
        <p:nvSpPr>
          <p:cNvPr id="158" name="TextBox 157"/>
          <p:cNvSpPr txBox="1"/>
          <p:nvPr/>
        </p:nvSpPr>
        <p:spPr>
          <a:xfrm>
            <a:off x="5473071" y="2135254"/>
            <a:ext cx="532513" cy="230832"/>
          </a:xfrm>
          <a:prstGeom prst="rect">
            <a:avLst/>
          </a:prstGeom>
          <a:noFill/>
        </p:spPr>
        <p:txBody>
          <a:bodyPr wrap="square" rtlCol="0">
            <a:spAutoFit/>
          </a:bodyPr>
          <a:lstStyle/>
          <a:p>
            <a:r>
              <a:rPr lang="en-US" sz="900" b="1" dirty="0" err="1" smtClean="0">
                <a:latin typeface="Arial" pitchFamily="34" charset="0"/>
                <a:cs typeface="Arial" pitchFamily="34" charset="0"/>
              </a:rPr>
              <a:t>Actin</a:t>
            </a:r>
            <a:endParaRPr lang="en-US" sz="900" b="1" dirty="0">
              <a:latin typeface="Arial" pitchFamily="34" charset="0"/>
              <a:cs typeface="Arial" pitchFamily="34" charset="0"/>
            </a:endParaRPr>
          </a:p>
        </p:txBody>
      </p:sp>
      <p:pic>
        <p:nvPicPr>
          <p:cNvPr id="159" name="Picture 4"/>
          <p:cNvPicPr preferRelativeResize="0">
            <a:picLocks noChangeArrowheads="1"/>
          </p:cNvPicPr>
          <p:nvPr/>
        </p:nvPicPr>
        <p:blipFill>
          <a:blip r:embed="rId3" cstate="print"/>
          <a:srcRect/>
          <a:stretch>
            <a:fillRect/>
          </a:stretch>
        </p:blipFill>
        <p:spPr bwMode="auto">
          <a:xfrm>
            <a:off x="4400549" y="1581181"/>
            <a:ext cx="1109037" cy="274320"/>
          </a:xfrm>
          <a:prstGeom prst="rect">
            <a:avLst/>
          </a:prstGeom>
          <a:noFill/>
          <a:ln w="9525">
            <a:solidFill>
              <a:schemeClr val="tx1"/>
            </a:solidFill>
            <a:miter lim="800000"/>
            <a:headEnd/>
            <a:tailEnd/>
          </a:ln>
        </p:spPr>
      </p:pic>
      <p:pic>
        <p:nvPicPr>
          <p:cNvPr id="160" name="Picture 10"/>
          <p:cNvPicPr preferRelativeResize="0">
            <a:picLocks noChangeArrowheads="1"/>
          </p:cNvPicPr>
          <p:nvPr/>
        </p:nvPicPr>
        <p:blipFill>
          <a:blip r:embed="rId4" cstate="print"/>
          <a:srcRect/>
          <a:stretch>
            <a:fillRect/>
          </a:stretch>
        </p:blipFill>
        <p:spPr bwMode="auto">
          <a:xfrm>
            <a:off x="4400549" y="1880986"/>
            <a:ext cx="1109037" cy="274320"/>
          </a:xfrm>
          <a:prstGeom prst="rect">
            <a:avLst/>
          </a:prstGeom>
          <a:noFill/>
          <a:ln w="9525">
            <a:solidFill>
              <a:schemeClr val="tx1"/>
            </a:solidFill>
            <a:miter lim="800000"/>
            <a:headEnd/>
            <a:tailEnd/>
          </a:ln>
        </p:spPr>
      </p:pic>
      <p:graphicFrame>
        <p:nvGraphicFramePr>
          <p:cNvPr id="162" name="Object 161"/>
          <p:cNvGraphicFramePr>
            <a:graphicFrameLocks noChangeAspect="1"/>
          </p:cNvGraphicFramePr>
          <p:nvPr>
            <p:extLst>
              <p:ext uri="{D42A27DB-BD31-4B8C-83A1-F6EECF244321}">
                <p14:modId xmlns:p14="http://schemas.microsoft.com/office/powerpoint/2010/main" val="3729949573"/>
              </p:ext>
            </p:extLst>
          </p:nvPr>
        </p:nvGraphicFramePr>
        <p:xfrm>
          <a:off x="4168376" y="2379988"/>
          <a:ext cx="1408118" cy="1062037"/>
        </p:xfrm>
        <a:graphic>
          <a:graphicData uri="http://schemas.openxmlformats.org/presentationml/2006/ole">
            <mc:AlternateContent xmlns:mc="http://schemas.openxmlformats.org/markup-compatibility/2006">
              <mc:Choice xmlns:v="urn:schemas-microsoft-com:vml" Requires="v">
                <p:oleObj spid="_x0000_s63538" name="Prism 6" r:id="rId5" imgW="3448660" imgH="2413392" progId="Prism6.Document">
                  <p:embed/>
                </p:oleObj>
              </mc:Choice>
              <mc:Fallback>
                <p:oleObj name="Prism 6" r:id="rId5" imgW="3448660" imgH="2413392" progId="Prism6.Document">
                  <p:embed/>
                  <p:pic>
                    <p:nvPicPr>
                      <p:cNvPr id="0"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8376" y="2379988"/>
                        <a:ext cx="1408118" cy="1062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 name="TextBox 162"/>
          <p:cNvSpPr txBox="1"/>
          <p:nvPr/>
        </p:nvSpPr>
        <p:spPr bwMode="auto">
          <a:xfrm>
            <a:off x="5472862" y="731935"/>
            <a:ext cx="896927" cy="230832"/>
          </a:xfrm>
          <a:prstGeom prst="rect">
            <a:avLst/>
          </a:prstGeom>
          <a:noFill/>
        </p:spPr>
        <p:txBody>
          <a:bodyPr wrap="square">
            <a:spAutoFit/>
          </a:bodyPr>
          <a:lstStyle/>
          <a:p>
            <a:pPr fontAlgn="auto">
              <a:spcBef>
                <a:spcPts val="0"/>
              </a:spcBef>
              <a:spcAft>
                <a:spcPts val="0"/>
              </a:spcAft>
              <a:defRPr/>
            </a:pPr>
            <a:r>
              <a:rPr lang="en-US" sz="900" b="1" dirty="0" smtClean="0">
                <a:latin typeface="Arial" pitchFamily="34" charset="0"/>
                <a:cs typeface="Arial" pitchFamily="34" charset="0"/>
              </a:rPr>
              <a:t>Serum</a:t>
            </a:r>
            <a:endParaRPr lang="en-US" sz="900" b="1" dirty="0">
              <a:latin typeface="Arial" pitchFamily="34" charset="0"/>
              <a:cs typeface="Arial" pitchFamily="34" charset="0"/>
            </a:endParaRPr>
          </a:p>
        </p:txBody>
      </p:sp>
      <p:sp>
        <p:nvSpPr>
          <p:cNvPr id="164" name="TextBox 83"/>
          <p:cNvSpPr txBox="1">
            <a:spLocks noChangeArrowheads="1"/>
          </p:cNvSpPr>
          <p:nvPr/>
        </p:nvSpPr>
        <p:spPr bwMode="auto">
          <a:xfrm>
            <a:off x="5240650" y="688391"/>
            <a:ext cx="192624" cy="276999"/>
          </a:xfrm>
          <a:prstGeom prst="rect">
            <a:avLst/>
          </a:prstGeom>
          <a:noFill/>
          <a:ln w="9525">
            <a:noFill/>
            <a:miter lim="800000"/>
            <a:headEnd/>
            <a:tailEnd/>
          </a:ln>
        </p:spPr>
        <p:txBody>
          <a:bodyPr wrap="square">
            <a:spAutoFit/>
          </a:bodyPr>
          <a:lstStyle/>
          <a:p>
            <a:r>
              <a:rPr lang="en-US" sz="1200" b="1" dirty="0">
                <a:latin typeface="Arial" pitchFamily="34" charset="0"/>
                <a:cs typeface="Arial" pitchFamily="34" charset="0"/>
              </a:rPr>
              <a:t>+</a:t>
            </a:r>
          </a:p>
        </p:txBody>
      </p:sp>
      <p:sp>
        <p:nvSpPr>
          <p:cNvPr id="165" name="TextBox 84"/>
          <p:cNvSpPr txBox="1">
            <a:spLocks noChangeArrowheads="1"/>
          </p:cNvSpPr>
          <p:nvPr/>
        </p:nvSpPr>
        <p:spPr bwMode="auto">
          <a:xfrm>
            <a:off x="4462862" y="688391"/>
            <a:ext cx="190792"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66" name="TextBox 85"/>
          <p:cNvSpPr txBox="1">
            <a:spLocks noChangeArrowheads="1"/>
          </p:cNvSpPr>
          <p:nvPr/>
        </p:nvSpPr>
        <p:spPr bwMode="auto">
          <a:xfrm>
            <a:off x="4983437" y="688391"/>
            <a:ext cx="163790" cy="276999"/>
          </a:xfrm>
          <a:prstGeom prst="rect">
            <a:avLst/>
          </a:prstGeom>
          <a:noFill/>
          <a:ln w="9525">
            <a:noFill/>
            <a:miter lim="800000"/>
            <a:headEnd/>
            <a:tailEnd/>
          </a:ln>
        </p:spPr>
        <p:txBody>
          <a:bodyPr wrap="square">
            <a:spAutoFit/>
          </a:bodyPr>
          <a:lstStyle/>
          <a:p>
            <a:r>
              <a:rPr lang="en-US" sz="1200" b="1" dirty="0">
                <a:latin typeface="Arial" pitchFamily="34" charset="0"/>
                <a:cs typeface="Arial" pitchFamily="34" charset="0"/>
              </a:rPr>
              <a:t>+</a:t>
            </a:r>
          </a:p>
        </p:txBody>
      </p:sp>
      <p:sp>
        <p:nvSpPr>
          <p:cNvPr id="167" name="TextBox 86"/>
          <p:cNvSpPr txBox="1">
            <a:spLocks noChangeArrowheads="1"/>
          </p:cNvSpPr>
          <p:nvPr/>
        </p:nvSpPr>
        <p:spPr bwMode="auto">
          <a:xfrm>
            <a:off x="4728571" y="688391"/>
            <a:ext cx="190792"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68" name="TextBox 96"/>
          <p:cNvSpPr txBox="1">
            <a:spLocks noChangeArrowheads="1"/>
          </p:cNvSpPr>
          <p:nvPr/>
        </p:nvSpPr>
        <p:spPr bwMode="auto">
          <a:xfrm>
            <a:off x="4984009" y="859842"/>
            <a:ext cx="166407" cy="276999"/>
          </a:xfrm>
          <a:prstGeom prst="rect">
            <a:avLst/>
          </a:prstGeom>
          <a:noFill/>
          <a:ln w="9525">
            <a:noFill/>
            <a:miter lim="800000"/>
            <a:headEnd/>
            <a:tailEnd/>
          </a:ln>
        </p:spPr>
        <p:txBody>
          <a:bodyPr wrap="square">
            <a:spAutoFit/>
          </a:bodyPr>
          <a:lstStyle/>
          <a:p>
            <a:r>
              <a:rPr lang="en-US" sz="1200" b="1" dirty="0">
                <a:latin typeface="Arial" pitchFamily="34" charset="0"/>
                <a:cs typeface="Arial" pitchFamily="34" charset="0"/>
              </a:rPr>
              <a:t>+</a:t>
            </a:r>
          </a:p>
        </p:txBody>
      </p:sp>
      <p:sp>
        <p:nvSpPr>
          <p:cNvPr id="169" name="TextBox 97"/>
          <p:cNvSpPr txBox="1">
            <a:spLocks noChangeArrowheads="1"/>
          </p:cNvSpPr>
          <p:nvPr/>
        </p:nvSpPr>
        <p:spPr bwMode="auto">
          <a:xfrm>
            <a:off x="4717017" y="859843"/>
            <a:ext cx="190792" cy="276999"/>
          </a:xfrm>
          <a:prstGeom prst="rect">
            <a:avLst/>
          </a:prstGeom>
          <a:noFill/>
          <a:ln w="9525">
            <a:noFill/>
            <a:miter lim="800000"/>
            <a:headEnd/>
            <a:tailEnd/>
          </a:ln>
        </p:spPr>
        <p:txBody>
          <a:bodyPr wrap="none">
            <a:spAutoFit/>
          </a:bodyPr>
          <a:lstStyle/>
          <a:p>
            <a:r>
              <a:rPr lang="en-US" sz="1200" b="1">
                <a:latin typeface="Arial" pitchFamily="34" charset="0"/>
                <a:cs typeface="Arial" pitchFamily="34" charset="0"/>
              </a:rPr>
              <a:t>-</a:t>
            </a:r>
          </a:p>
        </p:txBody>
      </p:sp>
      <p:sp>
        <p:nvSpPr>
          <p:cNvPr id="170" name="TextBox 98"/>
          <p:cNvSpPr txBox="1">
            <a:spLocks noChangeArrowheads="1"/>
          </p:cNvSpPr>
          <p:nvPr/>
        </p:nvSpPr>
        <p:spPr bwMode="auto">
          <a:xfrm>
            <a:off x="4451308" y="870563"/>
            <a:ext cx="159528" cy="276999"/>
          </a:xfrm>
          <a:prstGeom prst="rect">
            <a:avLst/>
          </a:prstGeom>
          <a:noFill/>
          <a:ln w="9525">
            <a:noFill/>
            <a:miter lim="800000"/>
            <a:headEnd/>
            <a:tailEnd/>
          </a:ln>
        </p:spPr>
        <p:txBody>
          <a:bodyPr wrap="square">
            <a:spAutoFit/>
          </a:bodyPr>
          <a:lstStyle/>
          <a:p>
            <a:r>
              <a:rPr lang="en-US" sz="1200" b="1" dirty="0">
                <a:latin typeface="Arial" pitchFamily="34" charset="0"/>
                <a:cs typeface="Arial" pitchFamily="34" charset="0"/>
              </a:rPr>
              <a:t>+</a:t>
            </a:r>
          </a:p>
        </p:txBody>
      </p:sp>
      <p:sp>
        <p:nvSpPr>
          <p:cNvPr id="171" name="TextBox 99"/>
          <p:cNvSpPr txBox="1">
            <a:spLocks noChangeArrowheads="1"/>
          </p:cNvSpPr>
          <p:nvPr/>
        </p:nvSpPr>
        <p:spPr bwMode="auto">
          <a:xfrm>
            <a:off x="5241186" y="859843"/>
            <a:ext cx="235962"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72" name="TextBox 100"/>
          <p:cNvSpPr txBox="1">
            <a:spLocks noChangeArrowheads="1"/>
          </p:cNvSpPr>
          <p:nvPr/>
        </p:nvSpPr>
        <p:spPr bwMode="auto">
          <a:xfrm>
            <a:off x="5248435" y="1041492"/>
            <a:ext cx="208946" cy="276999"/>
          </a:xfrm>
          <a:prstGeom prst="rect">
            <a:avLst/>
          </a:prstGeom>
          <a:noFill/>
          <a:ln w="9525">
            <a:noFill/>
            <a:miter lim="800000"/>
            <a:headEnd/>
            <a:tailEnd/>
          </a:ln>
        </p:spPr>
        <p:txBody>
          <a:bodyPr wrap="square">
            <a:spAutoFit/>
          </a:bodyPr>
          <a:lstStyle/>
          <a:p>
            <a:r>
              <a:rPr lang="en-US" sz="1200" b="1" dirty="0">
                <a:latin typeface="Arial" pitchFamily="34" charset="0"/>
                <a:cs typeface="Arial" pitchFamily="34" charset="0"/>
              </a:rPr>
              <a:t>+</a:t>
            </a:r>
          </a:p>
        </p:txBody>
      </p:sp>
      <p:sp>
        <p:nvSpPr>
          <p:cNvPr id="173" name="TextBox 101"/>
          <p:cNvSpPr txBox="1">
            <a:spLocks noChangeArrowheads="1"/>
          </p:cNvSpPr>
          <p:nvPr/>
        </p:nvSpPr>
        <p:spPr bwMode="auto">
          <a:xfrm>
            <a:off x="4462862" y="1031295"/>
            <a:ext cx="190792"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74" name="TextBox 102"/>
          <p:cNvSpPr txBox="1">
            <a:spLocks noChangeArrowheads="1"/>
          </p:cNvSpPr>
          <p:nvPr/>
        </p:nvSpPr>
        <p:spPr bwMode="auto">
          <a:xfrm>
            <a:off x="4717017" y="1045572"/>
            <a:ext cx="173040" cy="276999"/>
          </a:xfrm>
          <a:prstGeom prst="rect">
            <a:avLst/>
          </a:prstGeom>
          <a:noFill/>
          <a:ln w="9525">
            <a:noFill/>
            <a:miter lim="800000"/>
            <a:headEnd/>
            <a:tailEnd/>
          </a:ln>
        </p:spPr>
        <p:txBody>
          <a:bodyPr wrap="square">
            <a:spAutoFit/>
          </a:bodyPr>
          <a:lstStyle/>
          <a:p>
            <a:r>
              <a:rPr lang="en-US" sz="1200" b="1" dirty="0">
                <a:latin typeface="Arial" pitchFamily="34" charset="0"/>
                <a:cs typeface="Arial" pitchFamily="34" charset="0"/>
              </a:rPr>
              <a:t>+</a:t>
            </a:r>
          </a:p>
        </p:txBody>
      </p:sp>
      <p:sp>
        <p:nvSpPr>
          <p:cNvPr id="175" name="TextBox 103"/>
          <p:cNvSpPr txBox="1">
            <a:spLocks noChangeArrowheads="1"/>
          </p:cNvSpPr>
          <p:nvPr/>
        </p:nvSpPr>
        <p:spPr bwMode="auto">
          <a:xfrm>
            <a:off x="4991403" y="1031295"/>
            <a:ext cx="190792"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76" name="TextBox 175"/>
          <p:cNvSpPr txBox="1"/>
          <p:nvPr/>
        </p:nvSpPr>
        <p:spPr>
          <a:xfrm>
            <a:off x="5473071" y="1329352"/>
            <a:ext cx="695244" cy="230832"/>
          </a:xfrm>
          <a:prstGeom prst="rect">
            <a:avLst/>
          </a:prstGeom>
          <a:noFill/>
        </p:spPr>
        <p:txBody>
          <a:bodyPr wrap="square" rtlCol="0">
            <a:spAutoFit/>
          </a:bodyPr>
          <a:lstStyle/>
          <a:p>
            <a:r>
              <a:rPr lang="en-US" sz="900" b="1" dirty="0" smtClean="0">
                <a:latin typeface="Arial" pitchFamily="34" charset="0"/>
                <a:cs typeface="Arial" pitchFamily="34" charset="0"/>
              </a:rPr>
              <a:t>PELP1</a:t>
            </a:r>
            <a:endParaRPr lang="en-US" sz="900" b="1" dirty="0">
              <a:latin typeface="Arial" pitchFamily="34" charset="0"/>
              <a:cs typeface="Arial" pitchFamily="34" charset="0"/>
            </a:endParaRPr>
          </a:p>
        </p:txBody>
      </p:sp>
      <p:sp>
        <p:nvSpPr>
          <p:cNvPr id="177" name="Rectangle 176"/>
          <p:cNvSpPr/>
          <p:nvPr/>
        </p:nvSpPr>
        <p:spPr>
          <a:xfrm>
            <a:off x="4403732" y="736806"/>
            <a:ext cx="1105185" cy="5381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TextBox 177"/>
          <p:cNvSpPr txBox="1"/>
          <p:nvPr/>
        </p:nvSpPr>
        <p:spPr>
          <a:xfrm>
            <a:off x="726558" y="542652"/>
            <a:ext cx="332142" cy="338554"/>
          </a:xfrm>
          <a:prstGeom prst="rect">
            <a:avLst/>
          </a:prstGeom>
          <a:noFill/>
        </p:spPr>
        <p:txBody>
          <a:bodyPr wrap="none" rtlCol="0">
            <a:spAutoFit/>
          </a:bodyPr>
          <a:lstStyle/>
          <a:p>
            <a:r>
              <a:rPr lang="en-US" sz="1600" b="1" dirty="0">
                <a:latin typeface="Arial" pitchFamily="34" charset="0"/>
                <a:cs typeface="Arial" pitchFamily="34" charset="0"/>
              </a:rPr>
              <a:t>A</a:t>
            </a:r>
          </a:p>
        </p:txBody>
      </p:sp>
      <p:pic>
        <p:nvPicPr>
          <p:cNvPr id="179" name="Picture 10"/>
          <p:cNvPicPr preferRelativeResize="0">
            <a:picLocks noChangeArrowheads="1"/>
          </p:cNvPicPr>
          <p:nvPr/>
        </p:nvPicPr>
        <p:blipFill>
          <a:blip r:embed="rId7" cstate="print"/>
          <a:srcRect/>
          <a:stretch>
            <a:fillRect/>
          </a:stretch>
        </p:blipFill>
        <p:spPr bwMode="auto">
          <a:xfrm>
            <a:off x="1366839" y="2321502"/>
            <a:ext cx="1133856" cy="274320"/>
          </a:xfrm>
          <a:prstGeom prst="rect">
            <a:avLst/>
          </a:prstGeom>
          <a:noFill/>
          <a:ln w="9525">
            <a:solidFill>
              <a:schemeClr val="tx1"/>
            </a:solidFill>
            <a:miter lim="800000"/>
            <a:headEnd/>
            <a:tailEnd/>
          </a:ln>
        </p:spPr>
      </p:pic>
      <p:sp>
        <p:nvSpPr>
          <p:cNvPr id="182" name="TextBox 181"/>
          <p:cNvSpPr txBox="1"/>
          <p:nvPr/>
        </p:nvSpPr>
        <p:spPr bwMode="auto">
          <a:xfrm>
            <a:off x="2445069" y="831838"/>
            <a:ext cx="693339" cy="230832"/>
          </a:xfrm>
          <a:prstGeom prst="rect">
            <a:avLst/>
          </a:prstGeom>
          <a:noFill/>
        </p:spPr>
        <p:txBody>
          <a:bodyPr wrap="square">
            <a:spAutoFit/>
          </a:bodyPr>
          <a:lstStyle/>
          <a:p>
            <a:pPr fontAlgn="auto">
              <a:spcBef>
                <a:spcPts val="0"/>
              </a:spcBef>
              <a:spcAft>
                <a:spcPts val="0"/>
              </a:spcAft>
              <a:defRPr/>
            </a:pPr>
            <a:r>
              <a:rPr lang="en-US" sz="900" b="1" dirty="0">
                <a:latin typeface="Arial" pitchFamily="34" charset="0"/>
                <a:cs typeface="Arial" pitchFamily="34" charset="0"/>
              </a:rPr>
              <a:t>Serum</a:t>
            </a:r>
          </a:p>
        </p:txBody>
      </p:sp>
      <p:sp>
        <p:nvSpPr>
          <p:cNvPr id="183" name="TextBox 182"/>
          <p:cNvSpPr txBox="1"/>
          <p:nvPr/>
        </p:nvSpPr>
        <p:spPr bwMode="auto">
          <a:xfrm>
            <a:off x="2453635" y="1007373"/>
            <a:ext cx="901750" cy="230832"/>
          </a:xfrm>
          <a:prstGeom prst="rect">
            <a:avLst/>
          </a:prstGeom>
          <a:noFill/>
        </p:spPr>
        <p:txBody>
          <a:bodyPr wrap="square">
            <a:spAutoFit/>
          </a:bodyPr>
          <a:lstStyle/>
          <a:p>
            <a:pPr fontAlgn="auto">
              <a:spcBef>
                <a:spcPts val="0"/>
              </a:spcBef>
              <a:spcAft>
                <a:spcPts val="0"/>
              </a:spcAft>
              <a:defRPr/>
            </a:pPr>
            <a:r>
              <a:rPr lang="en-US" sz="900" b="1" dirty="0">
                <a:latin typeface="Arial" pitchFamily="34" charset="0"/>
                <a:cs typeface="Arial" pitchFamily="34" charset="0"/>
              </a:rPr>
              <a:t>Con </a:t>
            </a:r>
            <a:r>
              <a:rPr lang="en-US" sz="900" b="1" dirty="0" err="1" smtClean="0">
                <a:latin typeface="Arial" pitchFamily="34" charset="0"/>
                <a:cs typeface="Arial" pitchFamily="34" charset="0"/>
              </a:rPr>
              <a:t>shRNA</a:t>
            </a:r>
            <a:endParaRPr lang="en-US" sz="900" b="1" dirty="0">
              <a:latin typeface="Arial" pitchFamily="34" charset="0"/>
              <a:cs typeface="Arial" pitchFamily="34" charset="0"/>
            </a:endParaRPr>
          </a:p>
        </p:txBody>
      </p:sp>
      <p:sp>
        <p:nvSpPr>
          <p:cNvPr id="184" name="TextBox 83"/>
          <p:cNvSpPr txBox="1">
            <a:spLocks noChangeArrowheads="1"/>
          </p:cNvSpPr>
          <p:nvPr/>
        </p:nvSpPr>
        <p:spPr bwMode="auto">
          <a:xfrm>
            <a:off x="2220505" y="821637"/>
            <a:ext cx="123550" cy="276999"/>
          </a:xfrm>
          <a:prstGeom prst="rect">
            <a:avLst/>
          </a:prstGeom>
          <a:noFill/>
          <a:ln w="9525">
            <a:noFill/>
            <a:miter lim="800000"/>
            <a:headEnd/>
            <a:tailEnd/>
          </a:ln>
        </p:spPr>
        <p:txBody>
          <a:bodyPr>
            <a:spAutoFit/>
          </a:bodyPr>
          <a:lstStyle/>
          <a:p>
            <a:r>
              <a:rPr lang="en-US" sz="1200" b="1">
                <a:latin typeface="Arial" pitchFamily="34" charset="0"/>
                <a:cs typeface="Arial" pitchFamily="34" charset="0"/>
              </a:rPr>
              <a:t>+</a:t>
            </a:r>
          </a:p>
        </p:txBody>
      </p:sp>
      <p:sp>
        <p:nvSpPr>
          <p:cNvPr id="185" name="TextBox 84"/>
          <p:cNvSpPr txBox="1">
            <a:spLocks noChangeArrowheads="1"/>
          </p:cNvSpPr>
          <p:nvPr/>
        </p:nvSpPr>
        <p:spPr bwMode="auto">
          <a:xfrm>
            <a:off x="1441304" y="821637"/>
            <a:ext cx="194968"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86" name="TextBox 85"/>
          <p:cNvSpPr txBox="1">
            <a:spLocks noChangeArrowheads="1"/>
          </p:cNvSpPr>
          <p:nvPr/>
        </p:nvSpPr>
        <p:spPr bwMode="auto">
          <a:xfrm>
            <a:off x="1937872" y="821637"/>
            <a:ext cx="122852" cy="276999"/>
          </a:xfrm>
          <a:prstGeom prst="rect">
            <a:avLst/>
          </a:prstGeom>
          <a:noFill/>
          <a:ln w="9525">
            <a:noFill/>
            <a:miter lim="800000"/>
            <a:headEnd/>
            <a:tailEnd/>
          </a:ln>
        </p:spPr>
        <p:txBody>
          <a:bodyPr>
            <a:spAutoFit/>
          </a:bodyPr>
          <a:lstStyle/>
          <a:p>
            <a:r>
              <a:rPr lang="en-US" sz="1200" b="1">
                <a:latin typeface="Arial" pitchFamily="34" charset="0"/>
                <a:cs typeface="Arial" pitchFamily="34" charset="0"/>
              </a:rPr>
              <a:t>+</a:t>
            </a:r>
          </a:p>
        </p:txBody>
      </p:sp>
      <p:sp>
        <p:nvSpPr>
          <p:cNvPr id="187" name="TextBox 86"/>
          <p:cNvSpPr txBox="1">
            <a:spLocks noChangeArrowheads="1"/>
          </p:cNvSpPr>
          <p:nvPr/>
        </p:nvSpPr>
        <p:spPr bwMode="auto">
          <a:xfrm>
            <a:off x="1698064" y="821637"/>
            <a:ext cx="194968"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88" name="TextBox 89"/>
          <p:cNvSpPr txBox="1">
            <a:spLocks noChangeArrowheads="1"/>
          </p:cNvSpPr>
          <p:nvPr/>
        </p:nvSpPr>
        <p:spPr bwMode="auto">
          <a:xfrm>
            <a:off x="2449504" y="1383526"/>
            <a:ext cx="454573" cy="230832"/>
          </a:xfrm>
          <a:prstGeom prst="rect">
            <a:avLst/>
          </a:prstGeom>
          <a:noFill/>
          <a:ln w="9525">
            <a:noFill/>
            <a:miter lim="800000"/>
            <a:headEnd/>
            <a:tailEnd/>
          </a:ln>
        </p:spPr>
        <p:txBody>
          <a:bodyPr wrap="none">
            <a:spAutoFit/>
          </a:bodyPr>
          <a:lstStyle/>
          <a:p>
            <a:r>
              <a:rPr lang="en-US" sz="900" b="1" dirty="0">
                <a:latin typeface="Arial" pitchFamily="34" charset="0"/>
                <a:cs typeface="Arial" pitchFamily="34" charset="0"/>
              </a:rPr>
              <a:t>PELP1</a:t>
            </a:r>
          </a:p>
        </p:txBody>
      </p:sp>
      <p:sp>
        <p:nvSpPr>
          <p:cNvPr id="189" name="TextBox 188"/>
          <p:cNvSpPr txBox="1"/>
          <p:nvPr/>
        </p:nvSpPr>
        <p:spPr bwMode="auto">
          <a:xfrm>
            <a:off x="2454243" y="1178827"/>
            <a:ext cx="1110368" cy="230832"/>
          </a:xfrm>
          <a:prstGeom prst="rect">
            <a:avLst/>
          </a:prstGeom>
          <a:noFill/>
        </p:spPr>
        <p:txBody>
          <a:bodyPr wrap="square">
            <a:spAutoFit/>
          </a:bodyPr>
          <a:lstStyle/>
          <a:p>
            <a:pPr fontAlgn="auto">
              <a:spcBef>
                <a:spcPts val="0"/>
              </a:spcBef>
              <a:spcAft>
                <a:spcPts val="0"/>
              </a:spcAft>
              <a:defRPr/>
            </a:pPr>
            <a:r>
              <a:rPr lang="en-US" sz="900" b="1" dirty="0">
                <a:latin typeface="Arial" pitchFamily="34" charset="0"/>
                <a:cs typeface="Arial" pitchFamily="34" charset="0"/>
              </a:rPr>
              <a:t>PELP1 </a:t>
            </a:r>
            <a:r>
              <a:rPr lang="en-US" sz="900" b="1" dirty="0" err="1" smtClean="0">
                <a:latin typeface="Arial" pitchFamily="34" charset="0"/>
                <a:cs typeface="Arial" pitchFamily="34" charset="0"/>
              </a:rPr>
              <a:t>shRNA</a:t>
            </a:r>
            <a:endParaRPr lang="en-US" sz="900" b="1" dirty="0">
              <a:latin typeface="Arial" pitchFamily="34" charset="0"/>
              <a:cs typeface="Arial" pitchFamily="34" charset="0"/>
            </a:endParaRPr>
          </a:p>
        </p:txBody>
      </p:sp>
      <p:sp>
        <p:nvSpPr>
          <p:cNvPr id="190" name="TextBox 91"/>
          <p:cNvSpPr txBox="1">
            <a:spLocks noChangeArrowheads="1"/>
          </p:cNvSpPr>
          <p:nvPr/>
        </p:nvSpPr>
        <p:spPr bwMode="auto">
          <a:xfrm>
            <a:off x="2443749" y="1695066"/>
            <a:ext cx="723275" cy="230832"/>
          </a:xfrm>
          <a:prstGeom prst="rect">
            <a:avLst/>
          </a:prstGeom>
          <a:noFill/>
          <a:ln w="9525">
            <a:noFill/>
            <a:miter lim="800000"/>
            <a:headEnd/>
            <a:tailEnd/>
          </a:ln>
        </p:spPr>
        <p:txBody>
          <a:bodyPr wrap="none">
            <a:spAutoFit/>
          </a:bodyPr>
          <a:lstStyle/>
          <a:p>
            <a:r>
              <a:rPr lang="en-US" sz="900" b="1" dirty="0" smtClean="0">
                <a:latin typeface="Arial" pitchFamily="34" charset="0"/>
                <a:cs typeface="Arial" pitchFamily="34" charset="0"/>
              </a:rPr>
              <a:t>P-p70S6K</a:t>
            </a:r>
            <a:endParaRPr lang="en-US" sz="900" b="1" dirty="0">
              <a:latin typeface="Arial" pitchFamily="34" charset="0"/>
              <a:cs typeface="Arial" pitchFamily="34" charset="0"/>
            </a:endParaRPr>
          </a:p>
        </p:txBody>
      </p:sp>
      <p:sp>
        <p:nvSpPr>
          <p:cNvPr id="191" name="TextBox 92"/>
          <p:cNvSpPr txBox="1">
            <a:spLocks noChangeArrowheads="1"/>
          </p:cNvSpPr>
          <p:nvPr/>
        </p:nvSpPr>
        <p:spPr bwMode="auto">
          <a:xfrm>
            <a:off x="2445340" y="1973143"/>
            <a:ext cx="502255" cy="230832"/>
          </a:xfrm>
          <a:prstGeom prst="rect">
            <a:avLst/>
          </a:prstGeom>
          <a:noFill/>
          <a:ln w="9525">
            <a:noFill/>
            <a:miter lim="800000"/>
            <a:headEnd/>
            <a:tailEnd/>
          </a:ln>
        </p:spPr>
        <p:txBody>
          <a:bodyPr wrap="none">
            <a:spAutoFit/>
          </a:bodyPr>
          <a:lstStyle/>
          <a:p>
            <a:r>
              <a:rPr lang="en-US" sz="900" b="1" dirty="0">
                <a:latin typeface="Arial" pitchFamily="34" charset="0"/>
                <a:cs typeface="Arial" pitchFamily="34" charset="0"/>
              </a:rPr>
              <a:t>p70S6K</a:t>
            </a:r>
          </a:p>
        </p:txBody>
      </p:sp>
      <p:sp>
        <p:nvSpPr>
          <p:cNvPr id="192" name="TextBox 95"/>
          <p:cNvSpPr txBox="1">
            <a:spLocks noChangeArrowheads="1"/>
          </p:cNvSpPr>
          <p:nvPr/>
        </p:nvSpPr>
        <p:spPr bwMode="auto">
          <a:xfrm>
            <a:off x="2469485" y="2288895"/>
            <a:ext cx="390995" cy="230832"/>
          </a:xfrm>
          <a:prstGeom prst="rect">
            <a:avLst/>
          </a:prstGeom>
          <a:noFill/>
          <a:ln w="9525">
            <a:noFill/>
            <a:miter lim="800000"/>
            <a:headEnd/>
            <a:tailEnd/>
          </a:ln>
        </p:spPr>
        <p:txBody>
          <a:bodyPr wrap="none">
            <a:spAutoFit/>
          </a:bodyPr>
          <a:lstStyle/>
          <a:p>
            <a:r>
              <a:rPr lang="en-US" sz="900" b="1" dirty="0">
                <a:latin typeface="Arial" pitchFamily="34" charset="0"/>
                <a:cs typeface="Arial" pitchFamily="34" charset="0"/>
              </a:rPr>
              <a:t>Actin</a:t>
            </a:r>
          </a:p>
        </p:txBody>
      </p:sp>
      <p:sp>
        <p:nvSpPr>
          <p:cNvPr id="193" name="TextBox 96"/>
          <p:cNvSpPr txBox="1">
            <a:spLocks noChangeArrowheads="1"/>
          </p:cNvSpPr>
          <p:nvPr/>
        </p:nvSpPr>
        <p:spPr bwMode="auto">
          <a:xfrm>
            <a:off x="1956971" y="974037"/>
            <a:ext cx="99817" cy="276999"/>
          </a:xfrm>
          <a:prstGeom prst="rect">
            <a:avLst/>
          </a:prstGeom>
          <a:noFill/>
          <a:ln w="9525">
            <a:noFill/>
            <a:miter lim="800000"/>
            <a:headEnd/>
            <a:tailEnd/>
          </a:ln>
        </p:spPr>
        <p:txBody>
          <a:bodyPr>
            <a:spAutoFit/>
          </a:bodyPr>
          <a:lstStyle/>
          <a:p>
            <a:r>
              <a:rPr lang="en-US" sz="1200" b="1" dirty="0">
                <a:latin typeface="Arial" pitchFamily="34" charset="0"/>
                <a:cs typeface="Arial" pitchFamily="34" charset="0"/>
              </a:rPr>
              <a:t>+</a:t>
            </a:r>
          </a:p>
        </p:txBody>
      </p:sp>
      <p:sp>
        <p:nvSpPr>
          <p:cNvPr id="194" name="TextBox 97"/>
          <p:cNvSpPr txBox="1">
            <a:spLocks noChangeArrowheads="1"/>
          </p:cNvSpPr>
          <p:nvPr/>
        </p:nvSpPr>
        <p:spPr bwMode="auto">
          <a:xfrm>
            <a:off x="1701999" y="974037"/>
            <a:ext cx="194968"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95" name="TextBox 98"/>
          <p:cNvSpPr txBox="1">
            <a:spLocks noChangeArrowheads="1"/>
          </p:cNvSpPr>
          <p:nvPr/>
        </p:nvSpPr>
        <p:spPr bwMode="auto">
          <a:xfrm>
            <a:off x="1431619" y="974037"/>
            <a:ext cx="167637" cy="276999"/>
          </a:xfrm>
          <a:prstGeom prst="rect">
            <a:avLst/>
          </a:prstGeom>
          <a:noFill/>
          <a:ln w="9525">
            <a:noFill/>
            <a:miter lim="800000"/>
            <a:headEnd/>
            <a:tailEnd/>
          </a:ln>
        </p:spPr>
        <p:txBody>
          <a:bodyPr wrap="square">
            <a:spAutoFit/>
          </a:bodyPr>
          <a:lstStyle/>
          <a:p>
            <a:r>
              <a:rPr lang="en-US" sz="1200" b="1" dirty="0">
                <a:latin typeface="Arial" pitchFamily="34" charset="0"/>
                <a:cs typeface="Arial" pitchFamily="34" charset="0"/>
              </a:rPr>
              <a:t>+</a:t>
            </a:r>
          </a:p>
        </p:txBody>
      </p:sp>
      <p:sp>
        <p:nvSpPr>
          <p:cNvPr id="196" name="TextBox 99"/>
          <p:cNvSpPr txBox="1">
            <a:spLocks noChangeArrowheads="1"/>
          </p:cNvSpPr>
          <p:nvPr/>
        </p:nvSpPr>
        <p:spPr bwMode="auto">
          <a:xfrm>
            <a:off x="2222067" y="974037"/>
            <a:ext cx="194968"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97" name="TextBox 100"/>
          <p:cNvSpPr txBox="1">
            <a:spLocks noChangeArrowheads="1"/>
          </p:cNvSpPr>
          <p:nvPr/>
        </p:nvSpPr>
        <p:spPr bwMode="auto">
          <a:xfrm>
            <a:off x="2236367" y="1135963"/>
            <a:ext cx="99817" cy="276999"/>
          </a:xfrm>
          <a:prstGeom prst="rect">
            <a:avLst/>
          </a:prstGeom>
          <a:noFill/>
          <a:ln w="9525">
            <a:noFill/>
            <a:miter lim="800000"/>
            <a:headEnd/>
            <a:tailEnd/>
          </a:ln>
        </p:spPr>
        <p:txBody>
          <a:bodyPr>
            <a:spAutoFit/>
          </a:bodyPr>
          <a:lstStyle/>
          <a:p>
            <a:r>
              <a:rPr lang="en-US" sz="1200" b="1" dirty="0">
                <a:latin typeface="Arial" pitchFamily="34" charset="0"/>
                <a:cs typeface="Arial" pitchFamily="34" charset="0"/>
              </a:rPr>
              <a:t>+</a:t>
            </a:r>
          </a:p>
        </p:txBody>
      </p:sp>
      <p:sp>
        <p:nvSpPr>
          <p:cNvPr id="198" name="TextBox 101"/>
          <p:cNvSpPr txBox="1">
            <a:spLocks noChangeArrowheads="1"/>
          </p:cNvSpPr>
          <p:nvPr/>
        </p:nvSpPr>
        <p:spPr bwMode="auto">
          <a:xfrm>
            <a:off x="1439490" y="1135963"/>
            <a:ext cx="194968"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sp>
        <p:nvSpPr>
          <p:cNvPr id="199" name="TextBox 102"/>
          <p:cNvSpPr txBox="1">
            <a:spLocks noChangeArrowheads="1"/>
          </p:cNvSpPr>
          <p:nvPr/>
        </p:nvSpPr>
        <p:spPr bwMode="auto">
          <a:xfrm>
            <a:off x="1718367" y="1135963"/>
            <a:ext cx="99817" cy="276999"/>
          </a:xfrm>
          <a:prstGeom prst="rect">
            <a:avLst/>
          </a:prstGeom>
          <a:noFill/>
          <a:ln w="9525">
            <a:noFill/>
            <a:miter lim="800000"/>
            <a:headEnd/>
            <a:tailEnd/>
          </a:ln>
        </p:spPr>
        <p:txBody>
          <a:bodyPr>
            <a:spAutoFit/>
          </a:bodyPr>
          <a:lstStyle/>
          <a:p>
            <a:r>
              <a:rPr lang="en-US" sz="1200" b="1" dirty="0">
                <a:latin typeface="Arial" pitchFamily="34" charset="0"/>
                <a:cs typeface="Arial" pitchFamily="34" charset="0"/>
              </a:rPr>
              <a:t>+</a:t>
            </a:r>
          </a:p>
        </p:txBody>
      </p:sp>
      <p:sp>
        <p:nvSpPr>
          <p:cNvPr id="200" name="TextBox 103"/>
          <p:cNvSpPr txBox="1">
            <a:spLocks noChangeArrowheads="1"/>
          </p:cNvSpPr>
          <p:nvPr/>
        </p:nvSpPr>
        <p:spPr bwMode="auto">
          <a:xfrm>
            <a:off x="1942039" y="1135963"/>
            <a:ext cx="194968" cy="276999"/>
          </a:xfrm>
          <a:prstGeom prst="rect">
            <a:avLst/>
          </a:prstGeom>
          <a:noFill/>
          <a:ln w="9525">
            <a:noFill/>
            <a:miter lim="800000"/>
            <a:headEnd/>
            <a:tailEnd/>
          </a:ln>
        </p:spPr>
        <p:txBody>
          <a:bodyPr wrap="none">
            <a:spAutoFit/>
          </a:bodyPr>
          <a:lstStyle/>
          <a:p>
            <a:r>
              <a:rPr lang="en-US" sz="1200" b="1" dirty="0">
                <a:latin typeface="Arial" pitchFamily="34" charset="0"/>
                <a:cs typeface="Arial" pitchFamily="34" charset="0"/>
              </a:rPr>
              <a:t>-</a:t>
            </a:r>
          </a:p>
        </p:txBody>
      </p:sp>
      <p:graphicFrame>
        <p:nvGraphicFramePr>
          <p:cNvPr id="201" name="Object 200"/>
          <p:cNvGraphicFramePr>
            <a:graphicFrameLocks noChangeAspect="1"/>
          </p:cNvGraphicFramePr>
          <p:nvPr>
            <p:extLst>
              <p:ext uri="{D42A27DB-BD31-4B8C-83A1-F6EECF244321}">
                <p14:modId xmlns:p14="http://schemas.microsoft.com/office/powerpoint/2010/main" val="803497726"/>
              </p:ext>
            </p:extLst>
          </p:nvPr>
        </p:nvGraphicFramePr>
        <p:xfrm>
          <a:off x="1126131" y="2556899"/>
          <a:ext cx="1411287" cy="1039813"/>
        </p:xfrm>
        <a:graphic>
          <a:graphicData uri="http://schemas.openxmlformats.org/presentationml/2006/ole">
            <mc:AlternateContent xmlns:mc="http://schemas.openxmlformats.org/markup-compatibility/2006">
              <mc:Choice xmlns:v="urn:schemas-microsoft-com:vml" Requires="v">
                <p:oleObj spid="_x0000_s63539" name="Prism 6" r:id="rId8" imgW="3448660" imgH="2413392" progId="Prism6.Document">
                  <p:embed/>
                </p:oleObj>
              </mc:Choice>
              <mc:Fallback>
                <p:oleObj name="Prism 6" r:id="rId8" imgW="3448660" imgH="2413392" progId="Prism6.Document">
                  <p:embed/>
                  <p:pic>
                    <p:nvPicPr>
                      <p:cNvPr id="0" name="Picture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26131" y="2556899"/>
                        <a:ext cx="1411287" cy="1039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2" name="Rectangle 201"/>
          <p:cNvSpPr/>
          <p:nvPr/>
        </p:nvSpPr>
        <p:spPr>
          <a:xfrm>
            <a:off x="1356350" y="869268"/>
            <a:ext cx="1125440" cy="49053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3" name="Picture 8"/>
          <p:cNvPicPr preferRelativeResize="0">
            <a:picLocks noChangeArrowheads="1"/>
          </p:cNvPicPr>
          <p:nvPr/>
        </p:nvPicPr>
        <p:blipFill>
          <a:blip r:embed="rId10" cstate="print"/>
          <a:srcRect/>
          <a:stretch>
            <a:fillRect/>
          </a:stretch>
        </p:blipFill>
        <p:spPr bwMode="auto">
          <a:xfrm>
            <a:off x="1366839" y="1380247"/>
            <a:ext cx="1133310" cy="274320"/>
          </a:xfrm>
          <a:prstGeom prst="rect">
            <a:avLst/>
          </a:prstGeom>
          <a:noFill/>
          <a:ln w="9525">
            <a:solidFill>
              <a:schemeClr val="tx1"/>
            </a:solidFill>
            <a:miter lim="800000"/>
            <a:headEnd/>
            <a:tailEnd/>
          </a:ln>
        </p:spPr>
      </p:pic>
      <p:pic>
        <p:nvPicPr>
          <p:cNvPr id="204" name="Picture 24"/>
          <p:cNvPicPr preferRelativeResize="0">
            <a:picLocks noChangeArrowheads="1"/>
          </p:cNvPicPr>
          <p:nvPr/>
        </p:nvPicPr>
        <p:blipFill>
          <a:blip r:embed="rId11" cstate="print"/>
          <a:srcRect/>
          <a:stretch>
            <a:fillRect/>
          </a:stretch>
        </p:blipFill>
        <p:spPr bwMode="auto">
          <a:xfrm>
            <a:off x="4400549" y="2203544"/>
            <a:ext cx="1123003" cy="254284"/>
          </a:xfrm>
          <a:prstGeom prst="rect">
            <a:avLst/>
          </a:prstGeom>
          <a:noFill/>
          <a:ln w="9525">
            <a:solidFill>
              <a:schemeClr val="tx1"/>
            </a:solidFill>
            <a:miter lim="800000"/>
            <a:headEnd/>
            <a:tailEnd/>
          </a:ln>
        </p:spPr>
      </p:pic>
      <p:sp>
        <p:nvSpPr>
          <p:cNvPr id="205" name="TextBox 66"/>
          <p:cNvSpPr txBox="1">
            <a:spLocks noChangeArrowheads="1"/>
          </p:cNvSpPr>
          <p:nvPr/>
        </p:nvSpPr>
        <p:spPr bwMode="auto">
          <a:xfrm>
            <a:off x="366487" y="6807346"/>
            <a:ext cx="6243543" cy="1954381"/>
          </a:xfrm>
          <a:prstGeom prst="rect">
            <a:avLst/>
          </a:prstGeom>
          <a:noFill/>
          <a:ln w="9525">
            <a:noFill/>
            <a:miter lim="800000"/>
            <a:headEnd/>
            <a:tailEnd/>
          </a:ln>
        </p:spPr>
        <p:txBody>
          <a:bodyPr wrap="square">
            <a:spAutoFit/>
          </a:bodyPr>
          <a:lstStyle/>
          <a:p>
            <a:pPr algn="just"/>
            <a:r>
              <a:rPr lang="en-US" sz="1100" b="1" dirty="0" smtClean="0">
                <a:latin typeface="Arial" pitchFamily="34" charset="0"/>
                <a:cs typeface="Arial" pitchFamily="34" charset="0"/>
              </a:rPr>
              <a:t>Figure 1S. PELP1 down regulation or </a:t>
            </a:r>
            <a:r>
              <a:rPr lang="en-US" sz="1100" b="1" dirty="0" err="1" smtClean="0">
                <a:latin typeface="Arial" pitchFamily="34" charset="0"/>
                <a:cs typeface="Arial" pitchFamily="34" charset="0"/>
              </a:rPr>
              <a:t>upregulation</a:t>
            </a:r>
            <a:r>
              <a:rPr lang="en-US" sz="1100" b="1" dirty="0" smtClean="0">
                <a:latin typeface="Arial" pitchFamily="34" charset="0"/>
                <a:cs typeface="Arial" pitchFamily="34" charset="0"/>
              </a:rPr>
              <a:t> alters </a:t>
            </a:r>
            <a:r>
              <a:rPr lang="en-US" sz="1100" b="1" dirty="0" err="1" smtClean="0">
                <a:latin typeface="Arial" pitchFamily="34" charset="0"/>
                <a:cs typeface="Arial" pitchFamily="34" charset="0"/>
              </a:rPr>
              <a:t>mTOR</a:t>
            </a:r>
            <a:r>
              <a:rPr lang="en-US" sz="1100" b="1" dirty="0" smtClean="0">
                <a:latin typeface="Arial" pitchFamily="34" charset="0"/>
                <a:cs typeface="Arial" pitchFamily="34" charset="0"/>
              </a:rPr>
              <a:t> signaling and PELP1 interacts with </a:t>
            </a:r>
            <a:r>
              <a:rPr lang="en-US" sz="1100" b="1" dirty="0" err="1" smtClean="0">
                <a:latin typeface="Arial" pitchFamily="34" charset="0"/>
                <a:cs typeface="Arial" pitchFamily="34" charset="0"/>
              </a:rPr>
              <a:t>mTOR</a:t>
            </a:r>
            <a:r>
              <a:rPr lang="en-US" sz="1100" b="1" dirty="0" smtClean="0">
                <a:latin typeface="Arial" pitchFamily="34" charset="0"/>
                <a:cs typeface="Arial" pitchFamily="34" charset="0"/>
              </a:rPr>
              <a:t>. </a:t>
            </a:r>
            <a:r>
              <a:rPr lang="en-US" sz="1100" dirty="0" smtClean="0">
                <a:latin typeface="Arial" pitchFamily="34" charset="0"/>
                <a:cs typeface="Arial" pitchFamily="34" charset="0"/>
              </a:rPr>
              <a:t>(A) MCF7 cells stably expressing control </a:t>
            </a:r>
            <a:r>
              <a:rPr lang="en-US" sz="1100" dirty="0" err="1" smtClean="0">
                <a:latin typeface="Arial" pitchFamily="34" charset="0"/>
                <a:cs typeface="Arial" pitchFamily="34" charset="0"/>
              </a:rPr>
              <a:t>shRNA</a:t>
            </a:r>
            <a:r>
              <a:rPr lang="en-US" sz="1100" dirty="0" smtClean="0">
                <a:latin typeface="Arial" pitchFamily="34" charset="0"/>
                <a:cs typeface="Arial" pitchFamily="34" charset="0"/>
              </a:rPr>
              <a:t> or PELP1 </a:t>
            </a:r>
            <a:r>
              <a:rPr lang="en-US" sz="1100" dirty="0" err="1" smtClean="0">
                <a:latin typeface="Arial" pitchFamily="34" charset="0"/>
                <a:cs typeface="Arial" pitchFamily="34" charset="0"/>
              </a:rPr>
              <a:t>shRNA</a:t>
            </a:r>
            <a:r>
              <a:rPr lang="en-US" sz="1100" dirty="0" smtClean="0">
                <a:latin typeface="Arial" pitchFamily="34" charset="0"/>
                <a:cs typeface="Arial" pitchFamily="34" charset="0"/>
              </a:rPr>
              <a:t> were serum starved for 24h and stimulated with serum for 10 min. Status of PELP1 knockdown and p70S6K </a:t>
            </a:r>
            <a:r>
              <a:rPr lang="en-US" sz="1100" dirty="0" err="1" smtClean="0">
                <a:latin typeface="Arial" pitchFamily="34" charset="0"/>
                <a:cs typeface="Arial" pitchFamily="34" charset="0"/>
              </a:rPr>
              <a:t>phosphorylation</a:t>
            </a:r>
            <a:r>
              <a:rPr lang="en-US" sz="1100" dirty="0" smtClean="0">
                <a:latin typeface="Arial" pitchFamily="34" charset="0"/>
                <a:cs typeface="Arial" pitchFamily="34" charset="0"/>
              </a:rPr>
              <a:t> was analyzed by Western analysis.  </a:t>
            </a:r>
            <a:r>
              <a:rPr lang="en-US" sz="1100" dirty="0" err="1" smtClean="0">
                <a:latin typeface="Arial" pitchFamily="34" charset="0"/>
                <a:cs typeface="Arial" pitchFamily="34" charset="0"/>
              </a:rPr>
              <a:t>Quantitation</a:t>
            </a:r>
            <a:r>
              <a:rPr lang="en-US" sz="1100" dirty="0" smtClean="0">
                <a:latin typeface="Arial" pitchFamily="34" charset="0"/>
                <a:cs typeface="Arial" pitchFamily="34" charset="0"/>
              </a:rPr>
              <a:t> of S6K </a:t>
            </a:r>
            <a:r>
              <a:rPr lang="en-US" sz="1100" dirty="0" err="1" smtClean="0">
                <a:latin typeface="Arial" pitchFamily="34" charset="0"/>
                <a:cs typeface="Arial" pitchFamily="34" charset="0"/>
              </a:rPr>
              <a:t>phosphorylation</a:t>
            </a:r>
            <a:r>
              <a:rPr lang="en-US" sz="1100" dirty="0" smtClean="0">
                <a:latin typeface="Arial" pitchFamily="34" charset="0"/>
                <a:cs typeface="Arial" pitchFamily="34" charset="0"/>
              </a:rPr>
              <a:t> after normalizing to its respective total protein is shown. (B) MCF7 cells stably expressing control vector or PELP1 vector were serum starved for 24h and stimulated with serum for 10 min. Status of PELP1 expression and S6 </a:t>
            </a:r>
            <a:r>
              <a:rPr lang="en-US" sz="1100" dirty="0" err="1" smtClean="0">
                <a:latin typeface="Arial" pitchFamily="34" charset="0"/>
                <a:cs typeface="Arial" pitchFamily="34" charset="0"/>
              </a:rPr>
              <a:t>phosphorylation</a:t>
            </a:r>
            <a:r>
              <a:rPr lang="en-US" sz="1100" dirty="0" smtClean="0">
                <a:latin typeface="Arial" pitchFamily="34" charset="0"/>
                <a:cs typeface="Arial" pitchFamily="34" charset="0"/>
              </a:rPr>
              <a:t> was analyzed by Western analysis.  </a:t>
            </a:r>
            <a:r>
              <a:rPr lang="en-US" sz="1100" dirty="0" err="1" smtClean="0">
                <a:latin typeface="Arial" pitchFamily="34" charset="0"/>
                <a:cs typeface="Arial" pitchFamily="34" charset="0"/>
              </a:rPr>
              <a:t>Quantitation</a:t>
            </a:r>
            <a:r>
              <a:rPr lang="en-US" sz="1100" dirty="0" smtClean="0">
                <a:latin typeface="Arial" pitchFamily="34" charset="0"/>
                <a:cs typeface="Arial" pitchFamily="34" charset="0"/>
              </a:rPr>
              <a:t> of S6 </a:t>
            </a:r>
            <a:r>
              <a:rPr lang="en-US" sz="1100" dirty="0" err="1" smtClean="0">
                <a:latin typeface="Arial" pitchFamily="34" charset="0"/>
                <a:cs typeface="Arial" pitchFamily="34" charset="0"/>
              </a:rPr>
              <a:t>phosphorylation</a:t>
            </a:r>
            <a:r>
              <a:rPr lang="en-US" sz="1100" dirty="0" smtClean="0">
                <a:latin typeface="Arial" pitchFamily="34" charset="0"/>
                <a:cs typeface="Arial" pitchFamily="34" charset="0"/>
              </a:rPr>
              <a:t> after normalizing to its respective total protein is shown.  (C) MCF7 cell </a:t>
            </a:r>
            <a:r>
              <a:rPr lang="en-US" sz="1100" dirty="0" err="1" smtClean="0">
                <a:latin typeface="Arial" pitchFamily="34" charset="0"/>
                <a:cs typeface="Arial" pitchFamily="34" charset="0"/>
              </a:rPr>
              <a:t>lysates</a:t>
            </a:r>
            <a:r>
              <a:rPr lang="en-US" sz="1100" dirty="0" smtClean="0">
                <a:latin typeface="Arial" pitchFamily="34" charset="0"/>
                <a:cs typeface="Arial" pitchFamily="34" charset="0"/>
              </a:rPr>
              <a:t> were incubated with various deletions of PELP1 as GST-fusion proteins and their interaction with </a:t>
            </a:r>
            <a:r>
              <a:rPr lang="en-US" sz="1100" dirty="0" err="1" smtClean="0">
                <a:latin typeface="Arial" pitchFamily="34" charset="0"/>
                <a:cs typeface="Arial" pitchFamily="34" charset="0"/>
              </a:rPr>
              <a:t>mTOR</a:t>
            </a:r>
            <a:r>
              <a:rPr lang="en-US" sz="1100" dirty="0" smtClean="0">
                <a:latin typeface="Arial" pitchFamily="34" charset="0"/>
                <a:cs typeface="Arial" pitchFamily="34" charset="0"/>
              </a:rPr>
              <a:t> was determined by using GST pull-down assays. </a:t>
            </a:r>
          </a:p>
          <a:p>
            <a:pPr algn="just"/>
            <a:endParaRPr lang="en-US" sz="1100" dirty="0" smtClean="0">
              <a:latin typeface="Arial" pitchFamily="34" charset="0"/>
              <a:cs typeface="Arial" pitchFamily="34" charset="0"/>
            </a:endParaRPr>
          </a:p>
        </p:txBody>
      </p:sp>
      <p:sp>
        <p:nvSpPr>
          <p:cNvPr id="206" name="TextBox 205"/>
          <p:cNvSpPr txBox="1"/>
          <p:nvPr/>
        </p:nvSpPr>
        <p:spPr>
          <a:xfrm>
            <a:off x="669835" y="3752271"/>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C</a:t>
            </a:r>
            <a:endParaRPr lang="en-US" sz="1600" b="1" dirty="0">
              <a:latin typeface="Arial" pitchFamily="34" charset="0"/>
              <a:cs typeface="Arial" pitchFamily="34" charset="0"/>
            </a:endParaRPr>
          </a:p>
        </p:txBody>
      </p:sp>
      <p:grpSp>
        <p:nvGrpSpPr>
          <p:cNvPr id="207" name="Group 206"/>
          <p:cNvGrpSpPr/>
          <p:nvPr/>
        </p:nvGrpSpPr>
        <p:grpSpPr>
          <a:xfrm>
            <a:off x="2009612" y="3791271"/>
            <a:ext cx="3857787" cy="2926221"/>
            <a:chOff x="3990813" y="4181796"/>
            <a:chExt cx="2675574" cy="2926221"/>
          </a:xfrm>
        </p:grpSpPr>
        <p:pic>
          <p:nvPicPr>
            <p:cNvPr id="208" name="Picture 207"/>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998848" y="5376934"/>
              <a:ext cx="1966345" cy="162829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09" name="TextBox 208"/>
            <p:cNvSpPr txBox="1"/>
            <p:nvPr/>
          </p:nvSpPr>
          <p:spPr>
            <a:xfrm>
              <a:off x="5951466" y="5078202"/>
              <a:ext cx="714921" cy="246221"/>
            </a:xfrm>
            <a:prstGeom prst="rect">
              <a:avLst/>
            </a:prstGeom>
            <a:noFill/>
          </p:spPr>
          <p:txBody>
            <a:bodyPr wrap="square" rtlCol="0">
              <a:spAutoFit/>
            </a:bodyPr>
            <a:lstStyle/>
            <a:p>
              <a:r>
                <a:rPr lang="en-US" sz="1000" dirty="0" err="1" smtClean="0">
                  <a:latin typeface="Arial" pitchFamily="34" charset="0"/>
                  <a:cs typeface="Arial" pitchFamily="34" charset="0"/>
                </a:rPr>
                <a:t>mTOR</a:t>
              </a:r>
              <a:endParaRPr lang="en-US" sz="1000" dirty="0">
                <a:latin typeface="Arial" pitchFamily="34" charset="0"/>
                <a:cs typeface="Arial" pitchFamily="34" charset="0"/>
              </a:endParaRPr>
            </a:p>
          </p:txBody>
        </p:sp>
        <p:sp>
          <p:nvSpPr>
            <p:cNvPr id="210" name="TextBox 209"/>
            <p:cNvSpPr txBox="1"/>
            <p:nvPr/>
          </p:nvSpPr>
          <p:spPr>
            <a:xfrm rot="16200000">
              <a:off x="5154080" y="5842287"/>
              <a:ext cx="2069023" cy="462437"/>
            </a:xfrm>
            <a:prstGeom prst="rect">
              <a:avLst/>
            </a:prstGeom>
            <a:noFill/>
          </p:spPr>
          <p:txBody>
            <a:bodyPr wrap="square" rtlCol="0">
              <a:spAutoFit/>
            </a:bodyPr>
            <a:lstStyle/>
            <a:p>
              <a:r>
                <a:rPr lang="en-US" sz="1000" dirty="0" smtClean="0">
                  <a:latin typeface="Arial" pitchFamily="34" charset="0"/>
                  <a:cs typeface="Arial" pitchFamily="34" charset="0"/>
                </a:rPr>
                <a:t>GST-PELP1 Fragments</a:t>
              </a:r>
            </a:p>
            <a:p>
              <a:r>
                <a:rPr lang="en-US" sz="1000" dirty="0" smtClean="0">
                  <a:latin typeface="Arial" pitchFamily="34" charset="0"/>
                  <a:cs typeface="Arial" pitchFamily="34" charset="0"/>
                </a:rPr>
                <a:t>(</a:t>
              </a:r>
              <a:r>
                <a:rPr lang="en-US" sz="1000" dirty="0" err="1" smtClean="0">
                  <a:latin typeface="Arial" pitchFamily="34" charset="0"/>
                  <a:cs typeface="Arial" pitchFamily="34" charset="0"/>
                </a:rPr>
                <a:t>Ponceau</a:t>
              </a:r>
              <a:r>
                <a:rPr lang="en-US" sz="1000" dirty="0" smtClean="0">
                  <a:latin typeface="Arial" pitchFamily="34" charset="0"/>
                  <a:cs typeface="Arial" pitchFamily="34" charset="0"/>
                </a:rPr>
                <a:t> stain)</a:t>
              </a:r>
              <a:endParaRPr lang="en-US" sz="1000" dirty="0">
                <a:latin typeface="Arial" pitchFamily="34" charset="0"/>
                <a:cs typeface="Arial" pitchFamily="34" charset="0"/>
              </a:endParaRPr>
            </a:p>
          </p:txBody>
        </p:sp>
        <p:sp>
          <p:nvSpPr>
            <p:cNvPr id="211" name="TextBox 210"/>
            <p:cNvSpPr txBox="1"/>
            <p:nvPr/>
          </p:nvSpPr>
          <p:spPr>
            <a:xfrm>
              <a:off x="4416290" y="6558277"/>
              <a:ext cx="261610" cy="276999"/>
            </a:xfrm>
            <a:prstGeom prst="rect">
              <a:avLst/>
            </a:prstGeom>
            <a:noFill/>
          </p:spPr>
          <p:txBody>
            <a:bodyPr wrap="none" rtlCol="0">
              <a:spAutoFit/>
            </a:bodyPr>
            <a:lstStyle/>
            <a:p>
              <a:r>
                <a:rPr lang="en-US" sz="1200" dirty="0" smtClean="0"/>
                <a:t>*</a:t>
              </a:r>
              <a:endParaRPr lang="en-US" sz="1200" dirty="0"/>
            </a:p>
          </p:txBody>
        </p:sp>
        <p:sp>
          <p:nvSpPr>
            <p:cNvPr id="212" name="TextBox 211"/>
            <p:cNvSpPr txBox="1"/>
            <p:nvPr/>
          </p:nvSpPr>
          <p:spPr>
            <a:xfrm>
              <a:off x="4653929" y="5935777"/>
              <a:ext cx="261610" cy="276999"/>
            </a:xfrm>
            <a:prstGeom prst="rect">
              <a:avLst/>
            </a:prstGeom>
            <a:noFill/>
          </p:spPr>
          <p:txBody>
            <a:bodyPr wrap="none" rtlCol="0">
              <a:spAutoFit/>
            </a:bodyPr>
            <a:lstStyle/>
            <a:p>
              <a:r>
                <a:rPr lang="en-US" sz="1200" dirty="0" smtClean="0"/>
                <a:t>*</a:t>
              </a:r>
              <a:endParaRPr lang="en-US" sz="1200" dirty="0"/>
            </a:p>
          </p:txBody>
        </p:sp>
        <p:sp>
          <p:nvSpPr>
            <p:cNvPr id="213" name="TextBox 212"/>
            <p:cNvSpPr txBox="1"/>
            <p:nvPr/>
          </p:nvSpPr>
          <p:spPr>
            <a:xfrm>
              <a:off x="4865941" y="6106255"/>
              <a:ext cx="261610" cy="276999"/>
            </a:xfrm>
            <a:prstGeom prst="rect">
              <a:avLst/>
            </a:prstGeom>
            <a:noFill/>
          </p:spPr>
          <p:txBody>
            <a:bodyPr wrap="none" rtlCol="0">
              <a:spAutoFit/>
            </a:bodyPr>
            <a:lstStyle/>
            <a:p>
              <a:r>
                <a:rPr lang="en-US" sz="1200" dirty="0" smtClean="0"/>
                <a:t>*</a:t>
              </a:r>
              <a:endParaRPr lang="en-US" sz="1200" dirty="0"/>
            </a:p>
          </p:txBody>
        </p:sp>
        <p:sp>
          <p:nvSpPr>
            <p:cNvPr id="214" name="TextBox 213"/>
            <p:cNvSpPr txBox="1"/>
            <p:nvPr/>
          </p:nvSpPr>
          <p:spPr>
            <a:xfrm>
              <a:off x="5162186" y="5904781"/>
              <a:ext cx="261610" cy="276999"/>
            </a:xfrm>
            <a:prstGeom prst="rect">
              <a:avLst/>
            </a:prstGeom>
            <a:noFill/>
          </p:spPr>
          <p:txBody>
            <a:bodyPr wrap="none" rtlCol="0">
              <a:spAutoFit/>
            </a:bodyPr>
            <a:lstStyle/>
            <a:p>
              <a:r>
                <a:rPr lang="en-US" sz="1200" dirty="0" smtClean="0"/>
                <a:t>*</a:t>
              </a:r>
              <a:endParaRPr lang="en-US" sz="1200" dirty="0"/>
            </a:p>
          </p:txBody>
        </p:sp>
        <p:sp>
          <p:nvSpPr>
            <p:cNvPr id="215" name="TextBox 214"/>
            <p:cNvSpPr txBox="1"/>
            <p:nvPr/>
          </p:nvSpPr>
          <p:spPr>
            <a:xfrm>
              <a:off x="5406977" y="6059761"/>
              <a:ext cx="261610" cy="276999"/>
            </a:xfrm>
            <a:prstGeom prst="rect">
              <a:avLst/>
            </a:prstGeom>
            <a:noFill/>
          </p:spPr>
          <p:txBody>
            <a:bodyPr wrap="none" rtlCol="0">
              <a:spAutoFit/>
            </a:bodyPr>
            <a:lstStyle/>
            <a:p>
              <a:r>
                <a:rPr lang="en-US" sz="1200" dirty="0" smtClean="0"/>
                <a:t>*</a:t>
              </a:r>
              <a:endParaRPr lang="en-US" sz="1200" dirty="0"/>
            </a:p>
          </p:txBody>
        </p:sp>
        <p:sp>
          <p:nvSpPr>
            <p:cNvPr id="216" name="TextBox 215"/>
            <p:cNvSpPr txBox="1"/>
            <p:nvPr/>
          </p:nvSpPr>
          <p:spPr>
            <a:xfrm>
              <a:off x="5656088" y="6067510"/>
              <a:ext cx="261610" cy="276999"/>
            </a:xfrm>
            <a:prstGeom prst="rect">
              <a:avLst/>
            </a:prstGeom>
            <a:noFill/>
          </p:spPr>
          <p:txBody>
            <a:bodyPr wrap="none" rtlCol="0">
              <a:spAutoFit/>
            </a:bodyPr>
            <a:lstStyle/>
            <a:p>
              <a:r>
                <a:rPr lang="en-US" sz="1200" dirty="0" smtClean="0"/>
                <a:t>*</a:t>
              </a:r>
              <a:endParaRPr lang="en-US" sz="1200" dirty="0"/>
            </a:p>
          </p:txBody>
        </p:sp>
        <p:grpSp>
          <p:nvGrpSpPr>
            <p:cNvPr id="217" name="Group 121"/>
            <p:cNvGrpSpPr/>
            <p:nvPr/>
          </p:nvGrpSpPr>
          <p:grpSpPr>
            <a:xfrm>
              <a:off x="3990813" y="4211863"/>
              <a:ext cx="2121466" cy="1138084"/>
              <a:chOff x="1828800" y="1326867"/>
              <a:chExt cx="4267818" cy="1606833"/>
            </a:xfrm>
          </p:grpSpPr>
          <p:pic>
            <p:nvPicPr>
              <p:cNvPr id="220" name="Picture 219"/>
              <p:cNvPicPr>
                <a:picLocks noChangeAspect="1" noChangeArrowheads="1"/>
              </p:cNvPicPr>
              <p:nvPr/>
            </p:nvPicPr>
            <p:blipFill>
              <a:blip r:embed="rId13" cstate="print">
                <a:extLst>
                  <a:ext uri="{BEBA8EAE-BF5A-486C-A8C5-ECC9F3942E4B}">
                    <a14:imgProps xmlns:a14="http://schemas.microsoft.com/office/drawing/2010/main">
                      <a14:imgLayer r:embed="rId1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0800000">
                <a:off x="1828800" y="2438400"/>
                <a:ext cx="3971925" cy="4953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21" name="TextBox 3"/>
              <p:cNvSpPr txBox="1"/>
              <p:nvPr/>
            </p:nvSpPr>
            <p:spPr>
              <a:xfrm rot="17473062">
                <a:off x="1842025" y="1849638"/>
                <a:ext cx="787740" cy="495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latin typeface="Arial" pitchFamily="34" charset="0"/>
                    <a:cs typeface="Arial" pitchFamily="34" charset="0"/>
                  </a:rPr>
                  <a:t>Input</a:t>
                </a:r>
                <a:endParaRPr lang="en-US" sz="1000" dirty="0">
                  <a:latin typeface="Arial" pitchFamily="34" charset="0"/>
                  <a:cs typeface="Arial" pitchFamily="34" charset="0"/>
                </a:endParaRPr>
              </a:p>
            </p:txBody>
          </p:sp>
          <p:sp>
            <p:nvSpPr>
              <p:cNvPr id="222" name="TextBox 9"/>
              <p:cNvSpPr txBox="1"/>
              <p:nvPr/>
            </p:nvSpPr>
            <p:spPr>
              <a:xfrm rot="17473062">
                <a:off x="2880364" y="1923102"/>
                <a:ext cx="630143" cy="495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latin typeface="Arial" pitchFamily="34" charset="0"/>
                    <a:cs typeface="Arial" pitchFamily="34" charset="0"/>
                  </a:rPr>
                  <a:t>GST</a:t>
                </a:r>
                <a:endParaRPr lang="en-US" sz="1000" dirty="0">
                  <a:latin typeface="Arial" pitchFamily="34" charset="0"/>
                  <a:cs typeface="Arial" pitchFamily="34" charset="0"/>
                </a:endParaRPr>
              </a:p>
            </p:txBody>
          </p:sp>
          <p:sp>
            <p:nvSpPr>
              <p:cNvPr id="223" name="TextBox 10"/>
              <p:cNvSpPr txBox="1"/>
              <p:nvPr/>
            </p:nvSpPr>
            <p:spPr>
              <a:xfrm rot="17473062">
                <a:off x="3336915" y="1858481"/>
                <a:ext cx="768778" cy="495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Arial" pitchFamily="34" charset="0"/>
                    <a:cs typeface="Arial" pitchFamily="34" charset="0"/>
                  </a:rPr>
                  <a:t>1</a:t>
                </a:r>
                <a:r>
                  <a:rPr lang="en-US" sz="1000" dirty="0" smtClean="0">
                    <a:latin typeface="Arial" pitchFamily="34" charset="0"/>
                    <a:cs typeface="Arial" pitchFamily="34" charset="0"/>
                  </a:rPr>
                  <a:t>-400</a:t>
                </a:r>
                <a:endParaRPr lang="en-US" sz="1000" dirty="0">
                  <a:latin typeface="Arial" pitchFamily="34" charset="0"/>
                  <a:cs typeface="Arial" pitchFamily="34" charset="0"/>
                </a:endParaRPr>
              </a:p>
            </p:txBody>
          </p:sp>
          <p:sp>
            <p:nvSpPr>
              <p:cNvPr id="224" name="TextBox 11"/>
              <p:cNvSpPr txBox="1"/>
              <p:nvPr/>
            </p:nvSpPr>
            <p:spPr>
              <a:xfrm rot="17473062">
                <a:off x="3757250" y="1731554"/>
                <a:ext cx="1041089" cy="495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latin typeface="Arial" pitchFamily="34" charset="0"/>
                    <a:cs typeface="Arial" pitchFamily="34" charset="0"/>
                  </a:rPr>
                  <a:t>400-600</a:t>
                </a:r>
                <a:endParaRPr lang="en-US" sz="1000" dirty="0">
                  <a:latin typeface="Arial" pitchFamily="34" charset="0"/>
                  <a:cs typeface="Arial" pitchFamily="34" charset="0"/>
                </a:endParaRPr>
              </a:p>
            </p:txBody>
          </p:sp>
          <p:sp>
            <p:nvSpPr>
              <p:cNvPr id="225" name="TextBox 12"/>
              <p:cNvSpPr txBox="1"/>
              <p:nvPr/>
            </p:nvSpPr>
            <p:spPr>
              <a:xfrm rot="17473062">
                <a:off x="4357772" y="1764309"/>
                <a:ext cx="970816" cy="495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latin typeface="Arial" pitchFamily="34" charset="0"/>
                    <a:cs typeface="Arial" pitchFamily="34" charset="0"/>
                  </a:rPr>
                  <a:t>600-866</a:t>
                </a:r>
                <a:endParaRPr lang="en-US" sz="1000" dirty="0">
                  <a:latin typeface="Arial" pitchFamily="34" charset="0"/>
                  <a:cs typeface="Arial" pitchFamily="34" charset="0"/>
                </a:endParaRPr>
              </a:p>
            </p:txBody>
          </p:sp>
          <p:sp>
            <p:nvSpPr>
              <p:cNvPr id="226" name="TextBox 13"/>
              <p:cNvSpPr txBox="1"/>
              <p:nvPr/>
            </p:nvSpPr>
            <p:spPr>
              <a:xfrm rot="17473062">
                <a:off x="4803025" y="1709852"/>
                <a:ext cx="1087650" cy="495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latin typeface="Arial" pitchFamily="34" charset="0"/>
                    <a:cs typeface="Arial" pitchFamily="34" charset="0"/>
                  </a:rPr>
                  <a:t>800-960</a:t>
                </a:r>
                <a:endParaRPr lang="en-US" sz="1000" dirty="0">
                  <a:latin typeface="Arial" pitchFamily="34" charset="0"/>
                  <a:cs typeface="Arial" pitchFamily="34" charset="0"/>
                </a:endParaRPr>
              </a:p>
            </p:txBody>
          </p:sp>
          <p:sp>
            <p:nvSpPr>
              <p:cNvPr id="227" name="TextBox 14"/>
              <p:cNvSpPr txBox="1"/>
              <p:nvPr/>
            </p:nvSpPr>
            <p:spPr>
              <a:xfrm rot="17473062">
                <a:off x="5260192" y="1667962"/>
                <a:ext cx="1177522" cy="495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latin typeface="Arial" pitchFamily="34" charset="0"/>
                    <a:cs typeface="Arial" pitchFamily="34" charset="0"/>
                  </a:rPr>
                  <a:t>960-1130</a:t>
                </a:r>
                <a:endParaRPr lang="en-US" sz="1000" dirty="0">
                  <a:latin typeface="Arial" pitchFamily="34" charset="0"/>
                  <a:cs typeface="Arial" pitchFamily="34" charset="0"/>
                </a:endParaRPr>
              </a:p>
            </p:txBody>
          </p:sp>
        </p:grpSp>
        <p:cxnSp>
          <p:nvCxnSpPr>
            <p:cNvPr id="218" name="Straight Connector 217"/>
            <p:cNvCxnSpPr/>
            <p:nvPr/>
          </p:nvCxnSpPr>
          <p:spPr>
            <a:xfrm flipV="1">
              <a:off x="4858719" y="4401520"/>
              <a:ext cx="1115878" cy="30995"/>
            </a:xfrm>
            <a:prstGeom prst="line">
              <a:avLst/>
            </a:prstGeom>
          </p:spPr>
          <p:style>
            <a:lnRef idx="1">
              <a:schemeClr val="dk1"/>
            </a:lnRef>
            <a:fillRef idx="0">
              <a:schemeClr val="dk1"/>
            </a:fillRef>
            <a:effectRef idx="0">
              <a:schemeClr val="dk1"/>
            </a:effectRef>
            <a:fontRef idx="minor">
              <a:schemeClr val="tx1"/>
            </a:fontRef>
          </p:style>
        </p:cxnSp>
        <p:sp>
          <p:nvSpPr>
            <p:cNvPr id="219" name="TextBox 48"/>
            <p:cNvSpPr txBox="1">
              <a:spLocks noChangeArrowheads="1"/>
            </p:cNvSpPr>
            <p:nvPr/>
          </p:nvSpPr>
          <p:spPr bwMode="auto">
            <a:xfrm>
              <a:off x="4923258" y="4181796"/>
              <a:ext cx="1670463" cy="246221"/>
            </a:xfrm>
            <a:prstGeom prst="rect">
              <a:avLst/>
            </a:prstGeom>
            <a:noFill/>
            <a:ln w="9525">
              <a:noFill/>
              <a:miter lim="800000"/>
              <a:headEnd/>
              <a:tailEnd/>
            </a:ln>
          </p:spPr>
          <p:txBody>
            <a:bodyPr wrap="square">
              <a:spAutoFit/>
            </a:bodyPr>
            <a:lstStyle/>
            <a:p>
              <a:r>
                <a:rPr lang="en-US" sz="1000" dirty="0" smtClean="0">
                  <a:latin typeface="Arial" pitchFamily="34" charset="0"/>
                  <a:cs typeface="Arial" pitchFamily="34" charset="0"/>
                </a:rPr>
                <a:t> GST-PELP1 fragments</a:t>
              </a:r>
              <a:endParaRPr lang="en-US" sz="1000" dirty="0">
                <a:latin typeface="Arial" pitchFamily="34" charset="0"/>
                <a:cs typeface="Arial" pitchFamily="34" charset="0"/>
              </a:endParaRPr>
            </a:p>
          </p:txBody>
        </p:sp>
      </p:grpSp>
      <p:pic>
        <p:nvPicPr>
          <p:cNvPr id="63519" name="Picture 31"/>
          <p:cNvPicPr preferRelativeResize="0">
            <a:picLocks noChangeArrowheads="1"/>
          </p:cNvPicPr>
          <p:nvPr/>
        </p:nvPicPr>
        <p:blipFill>
          <a:blip r:embed="rId15" cstate="print"/>
          <a:srcRect/>
          <a:stretch>
            <a:fillRect/>
          </a:stretch>
        </p:blipFill>
        <p:spPr bwMode="auto">
          <a:xfrm>
            <a:off x="1366839" y="1695450"/>
            <a:ext cx="1133856" cy="274320"/>
          </a:xfrm>
          <a:prstGeom prst="rect">
            <a:avLst/>
          </a:prstGeom>
          <a:noFill/>
          <a:ln w="9525">
            <a:solidFill>
              <a:schemeClr val="tx1"/>
            </a:solidFill>
            <a:miter lim="800000"/>
            <a:headEnd/>
            <a:tailEnd/>
          </a:ln>
        </p:spPr>
      </p:pic>
      <p:pic>
        <p:nvPicPr>
          <p:cNvPr id="63520" name="Picture 32"/>
          <p:cNvPicPr preferRelativeResize="0">
            <a:picLocks noChangeArrowheads="1"/>
          </p:cNvPicPr>
          <p:nvPr/>
        </p:nvPicPr>
        <p:blipFill>
          <a:blip r:embed="rId16" cstate="print"/>
          <a:srcRect/>
          <a:stretch>
            <a:fillRect/>
          </a:stretch>
        </p:blipFill>
        <p:spPr bwMode="auto">
          <a:xfrm>
            <a:off x="1366839" y="2009775"/>
            <a:ext cx="1133856" cy="274320"/>
          </a:xfrm>
          <a:prstGeom prst="rect">
            <a:avLst/>
          </a:prstGeom>
          <a:noFill/>
          <a:ln w="9525">
            <a:solidFill>
              <a:schemeClr val="tx1"/>
            </a:solidFill>
            <a:miter lim="800000"/>
            <a:headEnd/>
            <a:tailEnd/>
          </a:ln>
        </p:spPr>
      </p:pic>
      <p:pic>
        <p:nvPicPr>
          <p:cNvPr id="63532" name="Picture 44"/>
          <p:cNvPicPr>
            <a:picLocks noChangeAspect="1" noChangeArrowheads="1"/>
          </p:cNvPicPr>
          <p:nvPr/>
        </p:nvPicPr>
        <p:blipFill>
          <a:blip r:embed="rId17">
            <a:grayscl/>
            <a:extLst>
              <a:ext uri="{28A0092B-C50C-407E-A947-70E740481C1C}">
                <a14:useLocalDpi xmlns:a14="http://schemas.microsoft.com/office/drawing/2010/main" val="0"/>
              </a:ext>
            </a:extLst>
          </a:blip>
          <a:srcRect/>
          <a:stretch>
            <a:fillRect/>
          </a:stretch>
        </p:blipFill>
        <p:spPr bwMode="auto">
          <a:xfrm>
            <a:off x="4400549" y="1316181"/>
            <a:ext cx="1094835" cy="2399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925893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4707</TotalTime>
  <Words>218</Words>
  <Application>Microsoft Office PowerPoint</Application>
  <PresentationFormat>On-screen Show (4:3)</PresentationFormat>
  <Paragraphs>59</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Prism 6</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Vadlamudi, Ratna</dc:creator>
  <cp:lastModifiedBy>Windows User</cp:lastModifiedBy>
  <cp:revision>406</cp:revision>
  <cp:lastPrinted>2013-10-13T22:06:20Z</cp:lastPrinted>
  <dcterms:created xsi:type="dcterms:W3CDTF">2006-08-16T00:00:00Z</dcterms:created>
  <dcterms:modified xsi:type="dcterms:W3CDTF">2014-03-11T19:19:02Z</dcterms:modified>
</cp:coreProperties>
</file>