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0" r:id="rId4"/>
    <p:sldId id="261" r:id="rId5"/>
    <p:sldId id="268" r:id="rId6"/>
    <p:sldId id="262" r:id="rId7"/>
    <p:sldId id="269" r:id="rId8"/>
    <p:sldId id="270" r:id="rId9"/>
    <p:sldId id="263" r:id="rId10"/>
    <p:sldId id="264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22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AEBB6-5942-4744-98B8-21FD94DD82D8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1BCD9-BFEC-4465-B838-D2B59E615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7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 S1 Demographics of glioma samples for the screening cohort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9EE0-F2CD-4CE7-A586-D2E0117498E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839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9EE0-F2CD-4CE7-A586-D2E0117498E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53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9EE0-F2CD-4CE7-A586-D2E0117498E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178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Table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9EE0-F2CD-4CE7-A586-D2E0117498E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178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43B54-31CA-4825-A69F-075C1341C44C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33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9EE0-F2CD-4CE7-A586-D2E0117498E1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790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β</a:t>
            </a:r>
            <a:r>
              <a:rPr lang="en-US" dirty="0" smtClean="0"/>
              <a:t>,</a:t>
            </a:r>
            <a:r>
              <a:rPr lang="en-US" baseline="0" dirty="0" smtClean="0"/>
              <a:t> Slop of the fitted line;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9EE0-F2CD-4CE7-A586-D2E0117498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2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24AFF-26CE-4555-AD3B-5FD4ADCC52BC}" type="datetime1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6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642-DD60-449B-9AAA-32FD80E68133}" type="datetime1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467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1BE1-3C94-43AF-8913-AD51A0354939}" type="datetime1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3952-E8A9-42D0-B10C-DA9BB4EBF450}" type="datetime1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2A250-452D-4164-B2A8-3A83E7273018}" type="datetime1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74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1A99-9DED-4FC7-AE0D-0D476F086193}" type="datetime1">
              <a:rPr lang="en-US" smtClean="0"/>
              <a:t>7/11/2014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5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6418-2390-429F-8308-802F7A8632AB}" type="datetime1">
              <a:rPr lang="en-US" smtClean="0"/>
              <a:t>7/11/2014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36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32F6-207D-4394-ADF6-F1F7DF7A6FC8}" type="datetime1">
              <a:rPr lang="en-US" smtClean="0"/>
              <a:t>7/11/2014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65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F7E01-F97C-4E9B-8852-43B63E21E5AF}" type="datetime1">
              <a:rPr lang="en-US" smtClean="0"/>
              <a:t>7/11/2014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52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B7D33-6A1D-4EF6-9952-10EB4F5E8C33}" type="datetime1">
              <a:rPr lang="en-US" smtClean="0"/>
              <a:t>7/11/2014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80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2DE3-F575-4530-B63B-6ED70E7B18BC}" type="datetime1">
              <a:rPr lang="en-US" smtClean="0"/>
              <a:t>7/11/2014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38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5A052-38D0-4CBE-8CE5-FCFF1DDB4FA6}" type="datetime1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09285-996E-42C3-90B6-976F3526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7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4800600" cy="503238"/>
          </a:xfr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r>
              <a:rPr lang="en-US" sz="1200" b="1" dirty="0">
                <a:latin typeface="Times New Roman"/>
                <a:ea typeface="Calibri"/>
              </a:rPr>
              <a:t>Supplementary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Table S1. Patient demographics of the RRBS discovery set.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9752370"/>
              </p:ext>
            </p:extLst>
          </p:nvPr>
        </p:nvGraphicFramePr>
        <p:xfrm>
          <a:off x="533400" y="838200"/>
          <a:ext cx="4718773" cy="5742368"/>
        </p:xfrm>
        <a:graphic>
          <a:graphicData uri="http://schemas.openxmlformats.org/drawingml/2006/table">
            <a:tbl>
              <a:tblPr firstRow="1" firstCol="1" bandRow="1">
                <a:effectLst/>
                <a:tableStyleId>{2D5ABB26-0587-4C30-8999-92F81FD0307C}</a:tableStyleId>
              </a:tblPr>
              <a:tblGrid>
                <a:gridCol w="2319619"/>
                <a:gridCol w="789810"/>
                <a:gridCol w="771144"/>
                <a:gridCol w="838200"/>
              </a:tblGrid>
              <a:tr h="2414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Characteristics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RRBS </a:t>
                      </a: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discovery</a:t>
                      </a:r>
                      <a:r>
                        <a:rPr lang="en-US" sz="10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set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1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IDH1/2</a:t>
                      </a:r>
                      <a:r>
                        <a:rPr lang="en-US" sz="1000" b="1" i="1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  <a:endParaRPr lang="en-US" sz="10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IDH1</a:t>
                      </a:r>
                      <a:r>
                        <a:rPr lang="en-US" sz="1000" b="1" i="1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MUT</a:t>
                      </a:r>
                      <a:endParaRPr lang="en-US" sz="10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 </a:t>
                      </a:r>
                      <a:r>
                        <a:rPr lang="en-US" sz="10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</a:t>
                      </a:r>
                      <a:r>
                        <a:rPr lang="en-US" sz="10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Patients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Age at Diagnosis</a:t>
                      </a: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Median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44.68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63.33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38.14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&gt;50/  ≤ 50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/19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8/3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4/16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Gender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Male/ Female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/13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7/4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11/9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Tissue Pathology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Astrocytoma (Grade II)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Oligodendroglioma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(Grade II)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Oligoastrocytoma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(Grade II)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Astrocytoma (Grade III)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Oligodendroglioma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(Grade III)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Oligoastrocytoma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(Grade III)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Glioblastoma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(Grade IV)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Karnofsky</a:t>
                      </a:r>
                      <a:r>
                        <a:rPr lang="en-US" sz="10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Performance status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0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≥ 70</a:t>
                      </a:r>
                      <a:endParaRPr lang="en-US" sz="10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&lt;</a:t>
                      </a:r>
                      <a:r>
                        <a:rPr lang="en-US" sz="10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0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18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Unknown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solidFill>
                      <a:schemeClr val="bg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Extent of Resection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Biopsy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(0-9%)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Subtotal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resection (STR) (10-90%)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Gross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resection (GTR) (90-100%)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Unknown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568" marR="5356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7543800" cy="274638"/>
          </a:xfr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sz="1200" b="1" dirty="0" smtClean="0">
                <a:effectLst/>
                <a:latin typeface="Times New Roman"/>
                <a:ea typeface="Calibri"/>
                <a:cs typeface="Times New Roman"/>
              </a:rPr>
              <a:t>Table S10.  Bisulfite sequencing primer sets.</a:t>
            </a:r>
            <a:endParaRPr lang="en-US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268152"/>
              </p:ext>
            </p:extLst>
          </p:nvPr>
        </p:nvGraphicFramePr>
        <p:xfrm>
          <a:off x="533400" y="1219200"/>
          <a:ext cx="7543800" cy="3337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0200"/>
                <a:gridCol w="594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Sequencing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Position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Primers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Region 1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    Forward Primer:  5’-GTTTTAGGTGGTTATTTGGTT- 3’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Island 101-115)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Reverse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Primer:   5’-ACTAAATTTAAAAAAAAAAACTCC- 3’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    Forward Primer:  5’-GTTTTAGGTGGTTATTTGGTT- 3’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Reverse Primer:  5’-CATTCAAAAACATCTTACAAAAC-3’</a:t>
                      </a:r>
                      <a:endParaRPr 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Region 2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    Forward Primer:  5’-TTTTTTTGAGATTTTTTTTTTTAGTTATTTT-3’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Island 11-24)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Reverse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Primer:   5’-AAAAAAAATCTACTAAAATAAAAAACAAAATAATC-3’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    Forward Primer:  5’-TTTTTTTGAGATTTTTTTTTTTAGTTATTTT-3’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Reverse Primer:  5’-AAAAAAAAAACAATCTTAAAAACTATATACAAAA-3’</a:t>
                      </a:r>
                      <a:endParaRPr 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3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838200"/>
            <a:ext cx="7543800" cy="274638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sz="1200" b="1" dirty="0" smtClean="0">
                <a:latin typeface="Times New Roman"/>
                <a:ea typeface="Calibri"/>
                <a:cs typeface="Times New Roman"/>
              </a:rPr>
              <a:t>Table S11.  Methylation Specific PCR (MSP) primer sets.</a:t>
            </a:r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303982"/>
              </p:ext>
            </p:extLst>
          </p:nvPr>
        </p:nvGraphicFramePr>
        <p:xfrm>
          <a:off x="533400" y="1219200"/>
          <a:ext cx="7543800" cy="259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/>
                <a:gridCol w="6019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Sequencing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Position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Primers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Region 1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   Forward Primer:  5’-GTTTTAGGTGGTTATTTGGTT- 3’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Reverse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Primer:   5’-ACTAAATTTAAAAAAAAAAACTCC- 3’ 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   Methyl. Forward Primer:  5’-GTTATTTGGTTCGACGTTTCGTTTC-3’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Methyl. Reverse Primer: 5’-CTAACCGAAAACAACGCCCG-3’</a:t>
                      </a:r>
                      <a:endParaRPr 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</a:t>
                      </a:r>
                      <a:r>
                        <a:rPr lang="en-US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ethyl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Forward Primer:  5’-TGGTTATTTGGTTTGATGTTTTGTTTT-3’</a:t>
                      </a:r>
                      <a:endParaRPr 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</a:t>
                      </a:r>
                      <a:r>
                        <a:rPr lang="en-US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ethyl</a:t>
                      </a: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Reverse Primer: 5’-ACAAAACTAACCAAAAACAACACCCA-3’</a:t>
                      </a:r>
                      <a:endParaRPr 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489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7955059"/>
              </p:ext>
            </p:extLst>
          </p:nvPr>
        </p:nvGraphicFramePr>
        <p:xfrm>
          <a:off x="554254" y="1011873"/>
          <a:ext cx="4017746" cy="438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63380"/>
                <a:gridCol w="1654366"/>
              </a:tblGrid>
              <a:tr h="36576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Reads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30 343 031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sz="12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Aligned Reads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17 583 403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Sites Covered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2 160 341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Ave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Reads per CpG site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21.98</a:t>
                      </a: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Total </a:t>
                      </a:r>
                      <a:r>
                        <a:rPr lang="en-US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island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26 567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Islands Covered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24 063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% 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Coverage within Island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Total Unique</a:t>
                      </a:r>
                      <a:r>
                        <a:rPr lang="en-US" sz="12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u="none" strike="noStrike" baseline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Refseq</a:t>
                      </a:r>
                      <a:r>
                        <a:rPr lang="en-US" sz="12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Genes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21 338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Unique </a:t>
                      </a:r>
                      <a:r>
                        <a:rPr lang="en-US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Refseq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Genes Covered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20 600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Total Unique Promoters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21 338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Unique 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Promoters Covered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17 097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% 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Methylated </a:t>
                      </a:r>
                      <a:r>
                        <a:rPr lang="en-US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sites (&gt;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381000"/>
            <a:ext cx="4191000" cy="533400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22438" indent="-1722438" algn="l">
              <a:lnSpc>
                <a:spcPct val="150000"/>
              </a:lnSpc>
            </a:pPr>
            <a:r>
              <a:rPr lang="en-US" sz="1200" b="1" dirty="0">
                <a:latin typeface="Times New Roman"/>
                <a:ea typeface="Calibri"/>
              </a:rPr>
              <a:t>Supplementary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S2.  RRBS Mean Coverage per sample.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1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2286000"/>
            <a:ext cx="8801100" cy="304800"/>
          </a:xfr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US" sz="1200" b="1" dirty="0">
                <a:latin typeface="Times New Roman"/>
                <a:ea typeface="Calibri"/>
              </a:rPr>
              <a:t>Supplementary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S3. RRBS coverage of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CpG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islands associated with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miRNAs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814473"/>
              </p:ext>
            </p:extLst>
          </p:nvPr>
        </p:nvGraphicFramePr>
        <p:xfrm>
          <a:off x="228599" y="2667000"/>
          <a:ext cx="8763001" cy="199550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438401"/>
                <a:gridCol w="1581150"/>
                <a:gridCol w="1581150"/>
                <a:gridCol w="1581150"/>
                <a:gridCol w="1581150"/>
              </a:tblGrid>
              <a:tr h="37820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</a:t>
                      </a: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Covered 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</a:t>
                      </a: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RRBS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0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 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</a:t>
                      </a: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islands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 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associated miRNA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r>
                        <a:rPr lang="en-US" sz="11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</a:t>
                      </a: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islands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(% of Total)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r>
                        <a:rPr lang="en-US" sz="11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associated </a:t>
                      </a: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miRNA </a:t>
                      </a: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(% of Total)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otal 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known 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islands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26 642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646 (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5000bp of miRNA coding region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605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 (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84.29%)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 (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87.57%)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500bp of miRNA coding region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 (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84.25%)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 (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85.71%)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4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6225" y="304800"/>
            <a:ext cx="7953375" cy="304800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dirty="0">
                <a:latin typeface="Times New Roman"/>
                <a:ea typeface="Calibri"/>
              </a:rPr>
              <a:t>Supplementary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S4.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Hypermethylated </a:t>
            </a:r>
            <a:r>
              <a:rPr lang="en-US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CpG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islands within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5000 </a:t>
            </a:r>
            <a:r>
              <a:rPr lang="en-US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miRNAs in </a:t>
            </a:r>
            <a:r>
              <a:rPr lang="en-US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IDH1</a:t>
            </a:r>
            <a:r>
              <a:rPr lang="en-US" sz="1200" b="1" i="1" baseline="30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MUT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versus </a:t>
            </a:r>
            <a:r>
              <a:rPr lang="en-US" sz="1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IDH1/2</a:t>
            </a:r>
            <a:r>
              <a:rPr lang="en-US" sz="1200" b="1" i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gliomas (G-CIMP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077039"/>
              </p:ext>
            </p:extLst>
          </p:nvPr>
        </p:nvGraphicFramePr>
        <p:xfrm>
          <a:off x="304800" y="704397"/>
          <a:ext cx="7924800" cy="6001203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680810"/>
                <a:gridCol w="843190"/>
                <a:gridCol w="457200"/>
                <a:gridCol w="1143000"/>
                <a:gridCol w="838200"/>
                <a:gridCol w="838200"/>
                <a:gridCol w="838200"/>
                <a:gridCol w="762000"/>
                <a:gridCol w="762000"/>
                <a:gridCol w="762000"/>
              </a:tblGrid>
              <a:tr h="27907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miRNA ID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Associated </a:t>
                      </a:r>
                      <a:r>
                        <a:rPr lang="en-US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CpG</a:t>
                      </a: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island location 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Methylation  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TCGA gene expression 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TaqManqPCR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86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Distance to </a:t>
                      </a:r>
                      <a:r>
                        <a:rPr lang="en-US" sz="8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</a:t>
                      </a:r>
                      <a:endParaRPr lang="en-US" sz="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coding region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chr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Start-end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 of </a:t>
                      </a: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WT-MUT) 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-value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Fold change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(WT/MUT)</a:t>
                      </a:r>
                      <a:endParaRPr lang="en-US" sz="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-value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Fold change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(WT/MUT)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-value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</a:t>
                      </a:r>
                      <a:r>
                        <a:rPr lang="en-US" sz="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25990012_25991320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1.30E-10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2.40E-09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1.26E-06</a:t>
                      </a: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miR-935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54485303_54486322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1.32E-05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miR-137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</a:t>
                      </a:r>
                      <a:r>
                        <a:rPr lang="en-US" sz="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98510966_98511710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6.52E-08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miR-2682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</a:t>
                      </a:r>
                      <a:r>
                        <a:rPr lang="en-US" sz="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98510966_98511710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6.52E-08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miR-4520b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6558221_6558441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1.23E-07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miR-4520a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6558221_6558441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1.23E-07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miR-3131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219922154_219923130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1.79E-09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detection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miR-4710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105144247_105144503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4.60E-10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miR-153-1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220159438_220159977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1.20E-11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miR-4691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67806251_67806611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4.39E-08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miR-4271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49314437_49314815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2.02E-13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miR-3190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47731377_47731715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1.51E-05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miR-3191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47731377_47731715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1.51E-05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miR-1204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128806081_128806899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1.13E-05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miR-1260a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</a:t>
                      </a:r>
                      <a:r>
                        <a:rPr lang="en-US" sz="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77736733_77737772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1.24E-06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miR-4700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121163472_121163913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8.23E-08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miR-181c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13983596_13984152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1.49E-11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miR-181d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13983596_13984152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1.49E-11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miR-34b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111385337_111385712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5.48E-04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6.58E-05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miR-34c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111385337_111385712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5.48E-04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miR-378i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42315502_42316409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1.19E-09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miR-96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129418286_129422509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1.25E-10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miR-183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129418286_129422509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1.25E-10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miR-661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145016417_145016916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6.90E-05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miR-4257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150521349_150522368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9.24E-09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miR-642a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46181220_46181455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1.37E-08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miR-642b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46181220_46181455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1.37E-08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miR-5580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54413304_54413764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1.35E-04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miR-5684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Within 5000bp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12900676_12901254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9.20E-05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8448" marR="18448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11162"/>
            <a:ext cx="8534400" cy="350838"/>
          </a:xfr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US" sz="1200" b="1" dirty="0" smtClean="0">
                <a:effectLst/>
                <a:latin typeface="Times New Roman"/>
                <a:ea typeface="Calibri"/>
              </a:rPr>
              <a:t>Supplementary Table </a:t>
            </a:r>
            <a:r>
              <a:rPr lang="en-US" sz="1200" b="1" dirty="0" smtClean="0">
                <a:latin typeface="Times New Roman"/>
                <a:ea typeface="Calibri"/>
              </a:rPr>
              <a:t>S5</a:t>
            </a:r>
            <a:r>
              <a:rPr lang="en-US" sz="1200" b="1" dirty="0" smtClean="0">
                <a:effectLst/>
                <a:latin typeface="Times New Roman"/>
                <a:ea typeface="Calibri"/>
              </a:rPr>
              <a:t>. Targeted bisulfite sequencing results for miR-148a associated </a:t>
            </a:r>
            <a:r>
              <a:rPr lang="en-US" sz="1200" b="1" dirty="0" err="1" smtClean="0">
                <a:effectLst/>
                <a:latin typeface="Times New Roman"/>
                <a:ea typeface="Calibri"/>
              </a:rPr>
              <a:t>CpG</a:t>
            </a:r>
            <a:r>
              <a:rPr lang="en-US" sz="1200" b="1" dirty="0" smtClean="0">
                <a:effectLst/>
                <a:latin typeface="Times New Roman"/>
                <a:ea typeface="Calibri"/>
              </a:rPr>
              <a:t> island (Region 1). </a:t>
            </a:r>
            <a:endParaRPr lang="en-US" sz="1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7766132"/>
              </p:ext>
            </p:extLst>
          </p:nvPr>
        </p:nvGraphicFramePr>
        <p:xfrm>
          <a:off x="152400" y="838200"/>
          <a:ext cx="8534400" cy="395325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362200"/>
                <a:gridCol w="1524000"/>
                <a:gridCol w="1524000"/>
                <a:gridCol w="1600200"/>
                <a:gridCol w="1524000"/>
              </a:tblGrid>
              <a:tr h="38099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81150" algn="l"/>
                        </a:tabLs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Characteristics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81150" algn="l"/>
                        </a:tabLst>
                      </a:pP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IDH1</a:t>
                      </a:r>
                      <a:r>
                        <a:rPr lang="en-US" sz="1000" b="1" i="1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  <a:endParaRPr lang="en-US" sz="10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IDH1/2</a:t>
                      </a:r>
                      <a:r>
                        <a:rPr lang="en-US" sz="1000" b="1" i="1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MUT</a:t>
                      </a:r>
                      <a:endParaRPr lang="en-US" sz="10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Methyl.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</a:t>
                      </a:r>
                      <a:r>
                        <a:rPr lang="en-US" sz="800" b="1" i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IDH1</a:t>
                      </a:r>
                      <a:r>
                        <a:rPr lang="en-US" sz="800" b="1" i="1" strike="noStrike" baseline="30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WT</a:t>
                      </a: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</a:t>
                      </a:r>
                      <a:r>
                        <a:rPr lang="en-US" sz="10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Unmethyl</a:t>
                      </a: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</a:t>
                      </a:r>
                      <a:r>
                        <a:rPr lang="en-US" sz="800" b="1" i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IDH1</a:t>
                      </a:r>
                      <a:r>
                        <a:rPr lang="en-US" sz="800" b="1" i="1" strike="noStrike" baseline="30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WT</a:t>
                      </a: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Methyl.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</a:t>
                      </a:r>
                      <a:r>
                        <a:rPr lang="en-US" sz="800" b="1" i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IDH1/2</a:t>
                      </a:r>
                      <a:r>
                        <a:rPr lang="en-US" sz="800" b="1" i="1" strike="noStrike" baseline="30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MUT</a:t>
                      </a: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</a:t>
                      </a:r>
                      <a:r>
                        <a:rPr lang="en-US" sz="10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Unmethyl</a:t>
                      </a: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</a:t>
                      </a:r>
                      <a:r>
                        <a:rPr lang="en-US" sz="800" b="1" i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IDH1/2</a:t>
                      </a:r>
                      <a:r>
                        <a:rPr lang="en-US" sz="800" b="1" i="1" strike="noStrike" baseline="30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MUT</a:t>
                      </a: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</a:t>
                      </a:r>
                      <a:r>
                        <a:rPr lang="en-US" sz="1000" u="sng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Brain Tissue Sample (n=17)</a:t>
                      </a:r>
                      <a:endParaRPr lang="en-US" sz="1000" b="1" u="sng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 (100%)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Glioma</a:t>
                      </a:r>
                      <a:r>
                        <a:rPr lang="en-US" sz="1000" u="sng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Tissue Sample</a:t>
                      </a:r>
                      <a:r>
                        <a:rPr lang="en-US" sz="10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(n=291)</a:t>
                      </a:r>
                      <a:endParaRPr lang="en-US" sz="1000" b="1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(5.4%)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207 (94.6%)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(97.2%)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(2.8%)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Astrocytoma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(n=2)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Oligodendroglioma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(n=18)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Oligoastrocytoma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(n=5)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Astrocytoma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(n=17)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Oligodendroglioma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(n=15)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Oligoastrocytoma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(n=10)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Glioblastoma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IV (GBM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(n=224)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194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28600" y="5029200"/>
            <a:ext cx="845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miR-148a Methyl.: methylated miR-148a;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miR-148a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Unmethyl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unmmethylated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miR-148a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DAFBF-88B3-463C-BAB0-56C20E30F9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10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534400" cy="350838"/>
          </a:xfr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US" sz="1200" b="1" dirty="0">
                <a:latin typeface="Times New Roman"/>
                <a:ea typeface="Calibri"/>
              </a:rPr>
              <a:t>Supplementary Table </a:t>
            </a:r>
            <a:r>
              <a:rPr lang="en-US" sz="1200" b="1" dirty="0" smtClean="0">
                <a:latin typeface="Times New Roman"/>
                <a:ea typeface="Calibri"/>
              </a:rPr>
              <a:t>S6</a:t>
            </a:r>
            <a:r>
              <a:rPr lang="en-US" sz="1200" b="1" dirty="0" smtClean="0">
                <a:effectLst/>
                <a:latin typeface="Times New Roman"/>
                <a:ea typeface="Calibri"/>
              </a:rPr>
              <a:t>. </a:t>
            </a:r>
            <a:r>
              <a:rPr lang="en-US" sz="1200" b="1" dirty="0">
                <a:latin typeface="Times New Roman"/>
                <a:ea typeface="Calibri"/>
              </a:rPr>
              <a:t>Targeted bisulfite sequencing results for miR-148a associated </a:t>
            </a:r>
            <a:r>
              <a:rPr lang="en-US" sz="1200" b="1" dirty="0" err="1">
                <a:latin typeface="Times New Roman"/>
                <a:ea typeface="Calibri"/>
              </a:rPr>
              <a:t>CpG</a:t>
            </a:r>
            <a:r>
              <a:rPr lang="en-US" sz="1200" b="1" dirty="0">
                <a:latin typeface="Times New Roman"/>
                <a:ea typeface="Calibri"/>
              </a:rPr>
              <a:t> island </a:t>
            </a:r>
            <a:r>
              <a:rPr lang="en-US" sz="1200" b="1" dirty="0" smtClean="0">
                <a:effectLst/>
                <a:latin typeface="Times New Roman"/>
                <a:ea typeface="Calibri"/>
              </a:rPr>
              <a:t>(Region 2). </a:t>
            </a:r>
            <a:endParaRPr lang="en-US" sz="1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639070"/>
              </p:ext>
            </p:extLst>
          </p:nvPr>
        </p:nvGraphicFramePr>
        <p:xfrm>
          <a:off x="152400" y="762000"/>
          <a:ext cx="8534400" cy="394625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362200"/>
                <a:gridCol w="1524000"/>
                <a:gridCol w="1524000"/>
                <a:gridCol w="1600200"/>
                <a:gridCol w="1524000"/>
              </a:tblGrid>
              <a:tr h="38099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5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81150" algn="l"/>
                        </a:tabLs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Characteristics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IDH1</a:t>
                      </a:r>
                      <a:r>
                        <a:rPr lang="en-US" sz="1200" b="1" i="1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  <a:endParaRPr lang="en-US" sz="12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IDH1/2</a:t>
                      </a:r>
                      <a:r>
                        <a:rPr lang="en-US" sz="1200" b="1" i="1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MUT</a:t>
                      </a:r>
                      <a:endParaRPr lang="en-US" sz="12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Methyl.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en-US" sz="9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of the No. of  </a:t>
                      </a:r>
                      <a:r>
                        <a:rPr lang="en-US" sz="900" b="1" i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IDH1</a:t>
                      </a:r>
                      <a:r>
                        <a:rPr lang="en-US" sz="900" b="1" i="1" baseline="30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WT</a:t>
                      </a:r>
                      <a:endParaRPr lang="en-US" sz="9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</a:t>
                      </a:r>
                      <a:r>
                        <a:rPr lang="en-US" sz="11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Unmethyl</a:t>
                      </a: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en-US" sz="9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of the No. of  </a:t>
                      </a:r>
                      <a:r>
                        <a:rPr lang="en-US" sz="900" b="1" i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IDH1</a:t>
                      </a:r>
                      <a:r>
                        <a:rPr lang="en-US" sz="900" b="1" i="1" baseline="30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WT</a:t>
                      </a:r>
                      <a:endParaRPr lang="en-US" sz="9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Methyl.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en-US" sz="9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of the No. of  </a:t>
                      </a:r>
                      <a:r>
                        <a:rPr lang="en-US" sz="900" b="1" i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IDH1/2</a:t>
                      </a:r>
                      <a:r>
                        <a:rPr lang="en-US" sz="900" b="1" i="1" baseline="30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MUT</a:t>
                      </a:r>
                      <a:endParaRPr lang="en-US" sz="9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</a:t>
                      </a:r>
                      <a:r>
                        <a:rPr lang="en-US" sz="11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Unmethyl</a:t>
                      </a: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en-US" sz="9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of the No. of  </a:t>
                      </a:r>
                      <a:r>
                        <a:rPr lang="en-US" sz="900" b="1" i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IDH1/2</a:t>
                      </a:r>
                      <a:r>
                        <a:rPr lang="en-US" sz="900" b="1" i="1" baseline="30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MUT</a:t>
                      </a:r>
                      <a:endParaRPr lang="en-US" sz="900" b="1" i="1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</a:t>
                      </a:r>
                      <a:r>
                        <a:rPr lang="en-US" sz="1000" u="sng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Brain Tissue Sample (n=17)</a:t>
                      </a:r>
                      <a:endParaRPr lang="en-US" sz="1000" b="1" u="sng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 (100%)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  <a:tr h="3284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Glioma</a:t>
                      </a:r>
                      <a:r>
                        <a:rPr lang="en-US" sz="1000" u="sng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Tissue Sample</a:t>
                      </a:r>
                      <a:r>
                        <a:rPr lang="en-US" sz="10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(n=63)</a:t>
                      </a:r>
                      <a:endParaRPr lang="en-US" sz="1000" b="1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6 (28.5%)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15 (71.5%)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36 (85.7%)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6 (14.3%)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</a:tr>
              <a:tr h="328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Astrocytoma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(n=2)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</a:tr>
              <a:tr h="328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Oligodendroglioma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(n=16)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</a:tr>
              <a:tr h="328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Oligoastrocytoma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(n=4)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4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</a:tr>
              <a:tr h="328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Astrocytoma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(n=12)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3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</a:tr>
              <a:tr h="328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Oligodendroglioma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(n=10)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8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</a:tr>
              <a:tr h="328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Oligoastrocytoma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(n=7)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solidFill>
                      <a:schemeClr val="bg1"/>
                    </a:solidFill>
                  </a:tcPr>
                </a:tc>
              </a:tr>
              <a:tr h="328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Glioblastoma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IV (GBM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(n=12)</a:t>
                      </a:r>
                      <a:endParaRPr lang="en-US" sz="1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7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2056" marR="52056" marT="723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5029200"/>
            <a:ext cx="845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miR-148a Methyl.: methylated miR-148a;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miR-148a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Unmethyl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unmmethylated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miR-148a</a:t>
            </a:r>
          </a:p>
        </p:txBody>
      </p:sp>
    </p:spTree>
    <p:extLst>
      <p:ext uri="{BB962C8B-B14F-4D97-AF65-F5344CB8AC3E}">
        <p14:creationId xmlns:p14="http://schemas.microsoft.com/office/powerpoint/2010/main" val="9950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15400" cy="228600"/>
          </a:xfr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S7.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Demographics and miR-148a methylation status of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GBM and Grade III glioma patient cohort.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664392"/>
              </p:ext>
            </p:extLst>
          </p:nvPr>
        </p:nvGraphicFramePr>
        <p:xfrm>
          <a:off x="76200" y="381000"/>
          <a:ext cx="8902413" cy="638251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212673"/>
                <a:gridCol w="1097280"/>
                <a:gridCol w="1097280"/>
                <a:gridCol w="1097280"/>
                <a:gridCol w="106060"/>
                <a:gridCol w="1097280"/>
                <a:gridCol w="1097280"/>
                <a:gridCol w="1097280"/>
              </a:tblGrid>
              <a:tr h="27432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4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Characteristics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GBM</a:t>
                      </a: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Patient Cohort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III</a:t>
                      </a: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Patient Cohort</a:t>
                      </a:r>
                      <a:endParaRPr lang="en-US" sz="8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30" marR="40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30" marR="40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Total)</a:t>
                      </a:r>
                      <a:endParaRPr lang="en-US" sz="8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</a:t>
                      </a: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methyl.</a:t>
                      </a:r>
                      <a:endParaRPr lang="en-US" sz="800" b="1" baseline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Total)</a:t>
                      </a:r>
                      <a:endParaRPr lang="en-US" sz="8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</a:t>
                      </a:r>
                      <a:r>
                        <a:rPr lang="en-US" sz="8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Unmethyl</a:t>
                      </a: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Total)</a:t>
                      </a:r>
                      <a:endParaRPr lang="en-US" sz="8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Total)</a:t>
                      </a:r>
                      <a:endParaRPr lang="en-US" sz="8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</a:t>
                      </a: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methyl.</a:t>
                      </a:r>
                      <a:endParaRPr lang="en-US" sz="8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Total)</a:t>
                      </a: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</a:t>
                      </a:r>
                      <a:r>
                        <a:rPr lang="en-US" sz="8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Unmethyl</a:t>
                      </a: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No. (% of  Total)</a:t>
                      </a:r>
                    </a:p>
                  </a:txBody>
                  <a:tcPr marL="40330" marR="4033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8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</a:t>
                      </a:r>
                      <a:r>
                        <a:rPr lang="en-US" sz="8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Patients</a:t>
                      </a:r>
                      <a:endParaRPr lang="en-US" sz="800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224 (100%)</a:t>
                      </a:r>
                    </a:p>
                  </a:txBody>
                  <a:tcPr marL="40330" marR="4033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29 (13%)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195 (87%)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42 (100%)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 (71%)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 (29%)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8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 </a:t>
                      </a:r>
                      <a:r>
                        <a:rPr lang="en-US" sz="8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Diagnosis</a:t>
                      </a:r>
                      <a:endParaRPr lang="en-US" sz="800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Median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57.46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45.45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58.31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40.02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35.60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51.70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&gt;50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151 (67%)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 (38%)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140 (72%)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 (26%)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 (13%)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 (58%)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≤ 50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73 (33%)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18 (62%)</a:t>
                      </a: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 (28%)</a:t>
                      </a: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31 (74%)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26 (87%)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 (42%)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8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Gender</a:t>
                      </a:r>
                      <a:endParaRPr lang="en-US" sz="800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141 (63%)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18 (62%) </a:t>
                      </a: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123 (63%)</a:t>
                      </a: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27 (64%)</a:t>
                      </a:r>
                      <a:r>
                        <a:rPr lang="en-US" sz="8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 (67%)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 (58%) /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Female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83 (37%)</a:t>
                      </a: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 (38%)</a:t>
                      </a: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72 (37%)</a:t>
                      </a: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 (36%)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 (33%)</a:t>
                      </a: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 (42%)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8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MGMT  Methylation</a:t>
                      </a:r>
                      <a:endParaRPr lang="en-US" sz="800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Methylated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83 (37%)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 (55%)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67 (34%)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 (40%)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 (43%)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 (33%)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800" u="non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Unmethylated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127 (57%)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 (28%)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119 (61%)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 (26%)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 (17%)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 (50%)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Unknown 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 (6%)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 (17%)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 (5%)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 (33%)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 (40%)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(17%)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8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800" i="1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DH1/2</a:t>
                      </a:r>
                      <a:r>
                        <a:rPr lang="en-US" sz="8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Genotype</a:t>
                      </a:r>
                      <a:endParaRPr lang="en-US" sz="800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i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IDH1 </a:t>
                      </a:r>
                      <a:r>
                        <a:rPr lang="en-US" sz="800" i="1" u="none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  <a:endParaRPr lang="en-US" sz="800" i="1" u="none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204 (91%)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 (34%)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194 (99.5%)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 (31%)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(7%)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 (92%)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IDH1/2 </a:t>
                      </a:r>
                      <a:r>
                        <a:rPr lang="en-US" sz="800" i="1" u="none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MUT</a:t>
                      </a:r>
                      <a:endParaRPr lang="en-US" sz="800" i="1" u="none" baseline="30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 (8.5%)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en-US" sz="8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(62%)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(0.5%)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29 (69%)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28 (93%)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(8%)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8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Treatment </a:t>
                      </a:r>
                      <a:r>
                        <a:rPr lang="en-US" sz="8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protocol </a:t>
                      </a:r>
                      <a:endParaRPr lang="en-US" sz="800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Treated </a:t>
                      </a: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 RT at any time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220 (98%)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28 (97%)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192 (98%)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  (88%)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26 (87%)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 (92%)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Treated </a:t>
                      </a: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 </a:t>
                      </a: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TMZ </a:t>
                      </a: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any time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221 (99%)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28 (97%)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193 (99%)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 (76%)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21 (70%)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 (92%)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Pre-treatment </a:t>
                      </a: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212 (95%)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 (86%)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187 (96%)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36 (86%)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 (80%)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 (100%)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Pre-treatment </a:t>
                      </a: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not available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(1%)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(3%)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(1%)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 (12%)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 (13%)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(8%)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800" u="sng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Karnofsky</a:t>
                      </a:r>
                      <a:r>
                        <a:rPr lang="en-US" sz="8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 status</a:t>
                      </a:r>
                      <a:endParaRPr lang="en-US" sz="800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≥ 70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210 (94%)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28 (97%)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182 (93%)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29 (69%)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 (67%)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 (75%)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&lt;</a:t>
                      </a: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 (6%)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(3%)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 (7%)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 (19%)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 (17%)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(25%)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Unknown </a:t>
                      </a:r>
                      <a:endParaRPr lang="en-US" sz="800" u="none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 (12%)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 (17%)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/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8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Extent </a:t>
                      </a:r>
                      <a:r>
                        <a:rPr lang="en-US" sz="8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Resection</a:t>
                      </a:r>
                      <a:endParaRPr lang="en-US" sz="800" u="sng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biopsy </a:t>
                      </a: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(0-9%)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31 (14%)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(3%)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 (15%)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 (21%)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 (20%)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(25%)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subtotal </a:t>
                      </a: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resection (STR) (10-90%)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103 (46%)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 (52%)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88 (45%)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 (45%)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 (40%)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 (58%)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gross </a:t>
                      </a: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resection (GTR) (90-100%)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87 (39%)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 (45%)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74 (38%)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 (33%)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 (40%)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(17%)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solidFill>
                      <a:schemeClr val="bg2"/>
                    </a:solidFill>
                  </a:tcPr>
                </a:tc>
              </a:tr>
              <a:tr h="20116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8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 </a:t>
                      </a:r>
                      <a:endParaRPr lang="en-US" sz="800" u="none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(1%)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(2%)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330" marR="4033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DAFBF-88B3-463C-BAB0-56C20E30F9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49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037797"/>
              </p:ext>
            </p:extLst>
          </p:nvPr>
        </p:nvGraphicFramePr>
        <p:xfrm>
          <a:off x="76200" y="2133600"/>
          <a:ext cx="8976360" cy="36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8720"/>
                <a:gridCol w="914400"/>
                <a:gridCol w="838200"/>
                <a:gridCol w="208280"/>
                <a:gridCol w="970280"/>
                <a:gridCol w="782320"/>
                <a:gridCol w="208280"/>
                <a:gridCol w="1031479"/>
                <a:gridCol w="797321"/>
                <a:gridCol w="208280"/>
                <a:gridCol w="1047750"/>
                <a:gridCol w="781050"/>
              </a:tblGrid>
              <a:tr h="426720">
                <a:tc rowSpan="3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GBM </a:t>
                      </a:r>
                      <a:endParaRPr 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US" sz="1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III</a:t>
                      </a:r>
                      <a:endParaRPr lang="en-US" sz="11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Univariate</a:t>
                      </a:r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Analysis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Multivariate Analysis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Univariate</a:t>
                      </a:r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Analysis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Multivariate Analysis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</a:p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(95%CI)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-Value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</a:p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(95%CI)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0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</a:p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(95%CI)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</a:t>
                      </a:r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</a:p>
                    <a:p>
                      <a:pPr algn="ctr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(95%CI)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0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KPS </a:t>
                      </a:r>
                      <a:r>
                        <a:rPr lang="en-US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(&lt;70)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3.00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(1.73-5.21)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9.04E-05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2.20</a:t>
                      </a:r>
                      <a:endParaRPr lang="en-US" sz="1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(1.25-3.88)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3.01</a:t>
                      </a:r>
                      <a:r>
                        <a:rPr lang="en-US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(0.37-24.32)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5.54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(0.53-57.80)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0.151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Extent</a:t>
                      </a:r>
                      <a:r>
                        <a:rPr lang="en-US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Resection </a:t>
                      </a:r>
                    </a:p>
                    <a:p>
                      <a:pPr algn="l"/>
                      <a:r>
                        <a:rPr lang="en-US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(STR + Biopsy)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1.63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(1.21-2.20)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1.51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(1.11-2.05)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3.72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(1.07-12.85)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0.037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4.03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(1.02-15.91)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0.046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 at Diagnosis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1.65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(1.21-2.26)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(0.96-1.89)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0.075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2.79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(1.00-7.78)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0.049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1.85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(0.56-6.16)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0.311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Gender (Male)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1.37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(1.02-1.84)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1.32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(0.97-1.79)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0.068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(0.125-0.81)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US" sz="1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(0.17-1.18)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0.104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</a:t>
                      </a:r>
                      <a:r>
                        <a:rPr lang="en-US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0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Unmethyl</a:t>
                      </a:r>
                      <a:r>
                        <a:rPr lang="en-US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1.82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(1.14-2.90)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1.59 </a:t>
                      </a:r>
                    </a:p>
                    <a:p>
                      <a:pPr algn="ctr"/>
                      <a:r>
                        <a:rPr lang="en-US" sz="1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(0.98-2.6)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0.059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4.28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(1.58-11.59)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5.83 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(1.47-23.08)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0.012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6576" y="1556892"/>
            <a:ext cx="8991600" cy="503238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55763" indent="-1655763" algn="l"/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S8. </a:t>
            </a:r>
            <a:r>
              <a:rPr lang="en-US" sz="12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Univariate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Multivariate Cox Proportional Hazards Analysis of Factors Affecting OS in GBM and Grade III gliomas.</a:t>
            </a:r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5930205"/>
            <a:ext cx="88757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KPS,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Karnofsky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Performance Status;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HR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hazard ratio;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miR-148a </a:t>
            </a:r>
            <a:r>
              <a:rPr lang="en-US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Unmethyl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unmmethylated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miR-148a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DAFBF-88B3-463C-BAB0-56C20E30F9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74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274638"/>
          </a:xfr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S9. Predicted miR-148a targets.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025516"/>
              </p:ext>
            </p:extLst>
          </p:nvPr>
        </p:nvGraphicFramePr>
        <p:xfrm>
          <a:off x="342900" y="596676"/>
          <a:ext cx="8191500" cy="504825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97260"/>
                <a:gridCol w="753483"/>
                <a:gridCol w="775369"/>
                <a:gridCol w="775369"/>
                <a:gridCol w="775369"/>
                <a:gridCol w="1266650"/>
                <a:gridCol w="681445"/>
                <a:gridCol w="772035"/>
                <a:gridCol w="797260"/>
                <a:gridCol w="797260"/>
              </a:tblGrid>
              <a:tr h="31844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 ID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miRNA Data</a:t>
                      </a:r>
                      <a:r>
                        <a:rPr lang="en-US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an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an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ans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TCGA Gene</a:t>
                      </a:r>
                      <a:r>
                        <a:rPr lang="en-US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Expression</a:t>
                      </a:r>
                      <a:endParaRPr lang="en-US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Gene Expression</a:t>
                      </a:r>
                      <a:r>
                        <a:rPr lang="en-US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Correlation</a:t>
                      </a:r>
                      <a:r>
                        <a:rPr lang="en-US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with </a:t>
                      </a: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miR-148a Expression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an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ans"/>
                      </a:endParaRPr>
                    </a:p>
                  </a:txBody>
                  <a:tcPr marL="9525" marR="9525" marT="9525" marB="0" anchor="b"/>
                </a:tc>
              </a:tr>
              <a:tr h="291148">
                <a:tc vMerge="1"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600"/>
                        </a:lnSpc>
                      </a:pPr>
                      <a:r>
                        <a:rPr lang="en-US" sz="105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mirdb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600"/>
                        </a:lnSpc>
                      </a:pPr>
                      <a:r>
                        <a:rPr lang="en-US" sz="105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targetscan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600"/>
                        </a:lnSpc>
                      </a:pPr>
                      <a:r>
                        <a:rPr lang="en-US" sz="105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microT</a:t>
                      </a:r>
                      <a:r>
                        <a:rPr lang="en-US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-CDS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600"/>
                        </a:lnSpc>
                      </a:pPr>
                      <a:r>
                        <a:rPr lang="en-US" sz="105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microrna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Fold</a:t>
                      </a:r>
                      <a:r>
                        <a:rPr lang="en-US" sz="105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Change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IDH1</a:t>
                      </a:r>
                      <a:r>
                        <a:rPr lang="en-US" sz="1050" b="1" i="1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  <a:r>
                        <a:rPr lang="en-US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05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IDH1</a:t>
                      </a:r>
                      <a:r>
                        <a:rPr lang="en-US" sz="1050" b="1" i="1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</a:t>
                      </a:r>
                      <a:r>
                        <a:rPr lang="en-US" sz="105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050" b="1" u="none" strike="noStrike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</a:t>
                      </a:r>
                      <a:r>
                        <a:rPr lang="en-US" sz="105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indent="112713" algn="l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MAP3K4</a:t>
                      </a:r>
                      <a:endParaRPr lang="en-US" sz="10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-4.62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8.09E-05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1.57E-04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LEPROTL1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7.67E-05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SNAP91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-4.26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1.0E-04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8.43E-07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CDK5R1</a:t>
                      </a:r>
                      <a:endParaRPr lang="en-US" sz="10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2.0E-04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1.22E-07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FMR1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-4.01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4.0E-04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PHF3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GPATCH8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-3.36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UBE2D1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CLCN6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-2.98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DNMT1</a:t>
                      </a:r>
                      <a:endParaRPr lang="en-US" sz="1000" b="0" i="0" u="none" strike="noStrike" dirty="0">
                        <a:solidFill>
                          <a:srgbClr val="C0504D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OSBPL11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-2.89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GLRX5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-1.41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PPP1R10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-2.83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ROCK1</a:t>
                      </a:r>
                      <a:endParaRPr lang="en-US" sz="10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BAI3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-2.54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2.17E-10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NCOA1</a:t>
                      </a:r>
                      <a:endParaRPr lang="en-US" sz="10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1.0E-04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9285-996E-42C3-90B6-976F3526B20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2514</Words>
  <Application>Microsoft Office PowerPoint</Application>
  <PresentationFormat>On-screen Show (4:3)</PresentationFormat>
  <Paragraphs>1047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Supplementary Table S1. Patient demographics of the RRBS discovery set.</vt:lpstr>
      <vt:lpstr>PowerPoint Presentation</vt:lpstr>
      <vt:lpstr>Supplementary Table S3. RRBS coverage of CpG islands associated with miRNAs.</vt:lpstr>
      <vt:lpstr>PowerPoint Presentation</vt:lpstr>
      <vt:lpstr>Supplementary Table S5. Targeted bisulfite sequencing results for miR-148a associated CpG island (Region 1). </vt:lpstr>
      <vt:lpstr>Supplementary Table S6. Targeted bisulfite sequencing results for miR-148a associated CpG island (Region 2). </vt:lpstr>
      <vt:lpstr>Supplementary Table S7. Demographics and miR-148a methylation status of GBM and Grade III glioma patient cohort.</vt:lpstr>
      <vt:lpstr>PowerPoint Presentation</vt:lpstr>
      <vt:lpstr>Supplementary Table S9. Predicted miR-148a targets.</vt:lpstr>
      <vt:lpstr>Supplementary Table S10.  Bisulfite sequencing primer sets.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S1. Patient demographics of RRBS discovery set</dc:title>
  <dc:creator>sichenli</dc:creator>
  <cp:lastModifiedBy>Computer User</cp:lastModifiedBy>
  <cp:revision>29</cp:revision>
  <dcterms:created xsi:type="dcterms:W3CDTF">2013-09-29T20:02:38Z</dcterms:created>
  <dcterms:modified xsi:type="dcterms:W3CDTF">2014-07-11T21:45:52Z</dcterms:modified>
</cp:coreProperties>
</file>