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58F7C-B23E-4A96-9739-993EFFE5A7A0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91A66-78DD-4031-966A-ACF5EBADF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8059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58F7C-B23E-4A96-9739-993EFFE5A7A0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91A66-78DD-4031-966A-ACF5EBADF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4289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58F7C-B23E-4A96-9739-993EFFE5A7A0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91A66-78DD-4031-966A-ACF5EBADF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2994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58F7C-B23E-4A96-9739-993EFFE5A7A0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91A66-78DD-4031-966A-ACF5EBADF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7917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58F7C-B23E-4A96-9739-993EFFE5A7A0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91A66-78DD-4031-966A-ACF5EBADF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660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58F7C-B23E-4A96-9739-993EFFE5A7A0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91A66-78DD-4031-966A-ACF5EBADF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0811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58F7C-B23E-4A96-9739-993EFFE5A7A0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91A66-78DD-4031-966A-ACF5EBADF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6251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58F7C-B23E-4A96-9739-993EFFE5A7A0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91A66-78DD-4031-966A-ACF5EBADF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7080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58F7C-B23E-4A96-9739-993EFFE5A7A0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91A66-78DD-4031-966A-ACF5EBADF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5713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58F7C-B23E-4A96-9739-993EFFE5A7A0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91A66-78DD-4031-966A-ACF5EBADF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68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58F7C-B23E-4A96-9739-993EFFE5A7A0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91A66-78DD-4031-966A-ACF5EBADF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3247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58F7C-B23E-4A96-9739-993EFFE5A7A0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91A66-78DD-4031-966A-ACF5EBADFD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941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2"/>
          <p:cNvSpPr txBox="1">
            <a:spLocks noChangeArrowheads="1"/>
          </p:cNvSpPr>
          <p:nvPr/>
        </p:nvSpPr>
        <p:spPr bwMode="auto">
          <a:xfrm>
            <a:off x="1637430" y="1668463"/>
            <a:ext cx="708026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Day 1</a:t>
            </a:r>
            <a:endParaRPr lang="ja-JP" altLang="en-US" sz="1800"/>
          </a:p>
        </p:txBody>
      </p:sp>
      <p:cxnSp>
        <p:nvCxnSpPr>
          <p:cNvPr id="5" name="直線コネクタ 4"/>
          <p:cNvCxnSpPr/>
          <p:nvPr/>
        </p:nvCxnSpPr>
        <p:spPr>
          <a:xfrm>
            <a:off x="1802531" y="2043113"/>
            <a:ext cx="0" cy="358775"/>
          </a:xfrm>
          <a:prstGeom prst="line">
            <a:avLst/>
          </a:prstGeom>
          <a:ln w="38100">
            <a:solidFill>
              <a:srgbClr val="000000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1"/>
          <p:cNvSpPr txBox="1">
            <a:spLocks noChangeArrowheads="1"/>
          </p:cNvSpPr>
          <p:nvPr/>
        </p:nvSpPr>
        <p:spPr bwMode="auto">
          <a:xfrm>
            <a:off x="1794593" y="2401888"/>
            <a:ext cx="7167563" cy="523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800"/>
              <a:t>2% DSS in drinking water for 14 days</a:t>
            </a:r>
            <a:endParaRPr lang="ja-JP" altLang="en-US" sz="2800"/>
          </a:p>
        </p:txBody>
      </p:sp>
      <p:sp>
        <p:nvSpPr>
          <p:cNvPr id="7" name="テキスト ボックス 16"/>
          <p:cNvSpPr txBox="1">
            <a:spLocks noChangeArrowheads="1"/>
          </p:cNvSpPr>
          <p:nvPr/>
        </p:nvSpPr>
        <p:spPr bwMode="auto">
          <a:xfrm>
            <a:off x="1859681" y="368300"/>
            <a:ext cx="2420937" cy="3698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Supplementary Figure 1</a:t>
            </a:r>
            <a:endParaRPr lang="ja-JP" altLang="en-US" sz="1800"/>
          </a:p>
        </p:txBody>
      </p:sp>
      <p:sp>
        <p:nvSpPr>
          <p:cNvPr id="8" name="テキスト ボックス 2"/>
          <p:cNvSpPr txBox="1">
            <a:spLocks noChangeArrowheads="1"/>
          </p:cNvSpPr>
          <p:nvPr/>
        </p:nvSpPr>
        <p:spPr bwMode="auto">
          <a:xfrm>
            <a:off x="8774831" y="1673225"/>
            <a:ext cx="8239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Day 15</a:t>
            </a:r>
            <a:endParaRPr lang="ja-JP" altLang="en-US" sz="1800"/>
          </a:p>
        </p:txBody>
      </p:sp>
      <p:cxnSp>
        <p:nvCxnSpPr>
          <p:cNvPr id="9" name="直線コネクタ 8"/>
          <p:cNvCxnSpPr/>
          <p:nvPr/>
        </p:nvCxnSpPr>
        <p:spPr>
          <a:xfrm>
            <a:off x="8962156" y="2043113"/>
            <a:ext cx="0" cy="358775"/>
          </a:xfrm>
          <a:prstGeom prst="line">
            <a:avLst/>
          </a:prstGeom>
          <a:ln w="38100">
            <a:solidFill>
              <a:srgbClr val="000000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 flipV="1">
            <a:off x="8962156" y="2901950"/>
            <a:ext cx="6350" cy="2411413"/>
          </a:xfrm>
          <a:prstGeom prst="line">
            <a:avLst/>
          </a:prstGeom>
          <a:ln w="63500">
            <a:solidFill>
              <a:srgbClr val="000000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2"/>
          <p:cNvSpPr txBox="1">
            <a:spLocks noChangeArrowheads="1"/>
          </p:cNvSpPr>
          <p:nvPr/>
        </p:nvSpPr>
        <p:spPr bwMode="auto">
          <a:xfrm>
            <a:off x="8371606" y="5245100"/>
            <a:ext cx="1228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/>
              <a:t>Sacrifice</a:t>
            </a:r>
            <a:endParaRPr lang="ja-JP" altLang="en-US" sz="2400"/>
          </a:p>
        </p:txBody>
      </p:sp>
      <p:sp>
        <p:nvSpPr>
          <p:cNvPr id="12" name="テキスト ボックス 2"/>
          <p:cNvSpPr txBox="1">
            <a:spLocks noChangeArrowheads="1"/>
          </p:cNvSpPr>
          <p:nvPr/>
        </p:nvSpPr>
        <p:spPr bwMode="auto">
          <a:xfrm>
            <a:off x="1759668" y="3290888"/>
            <a:ext cx="33035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/>
              <a:t>Normal  control mice (Control) (n = 6)</a:t>
            </a:r>
            <a:endParaRPr lang="ja-JP" altLang="en-US" sz="1600"/>
          </a:p>
        </p:txBody>
      </p:sp>
      <p:cxnSp>
        <p:nvCxnSpPr>
          <p:cNvPr id="13" name="直線コネクタ 12"/>
          <p:cNvCxnSpPr/>
          <p:nvPr/>
        </p:nvCxnSpPr>
        <p:spPr>
          <a:xfrm>
            <a:off x="5006106" y="3471863"/>
            <a:ext cx="3671887" cy="0"/>
          </a:xfrm>
          <a:prstGeom prst="line">
            <a:avLst/>
          </a:prstGeom>
          <a:ln w="38100">
            <a:solidFill>
              <a:srgbClr val="000000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2"/>
          <p:cNvSpPr txBox="1">
            <a:spLocks noChangeArrowheads="1"/>
          </p:cNvSpPr>
          <p:nvPr/>
        </p:nvSpPr>
        <p:spPr bwMode="auto">
          <a:xfrm>
            <a:off x="1746968" y="3606800"/>
            <a:ext cx="3397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/>
              <a:t>DSS positive  control mice (DSS) (n = 6)</a:t>
            </a:r>
            <a:endParaRPr lang="ja-JP" altLang="en-US" sz="1600"/>
          </a:p>
        </p:txBody>
      </p:sp>
      <p:cxnSp>
        <p:nvCxnSpPr>
          <p:cNvPr id="15" name="直線コネクタ 14"/>
          <p:cNvCxnSpPr/>
          <p:nvPr/>
        </p:nvCxnSpPr>
        <p:spPr>
          <a:xfrm>
            <a:off x="5117231" y="3776663"/>
            <a:ext cx="3567112" cy="0"/>
          </a:xfrm>
          <a:prstGeom prst="line">
            <a:avLst/>
          </a:prstGeom>
          <a:ln w="38100">
            <a:solidFill>
              <a:srgbClr val="000000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2"/>
          <p:cNvSpPr txBox="1">
            <a:spLocks noChangeArrowheads="1"/>
          </p:cNvSpPr>
          <p:nvPr/>
        </p:nvSpPr>
        <p:spPr bwMode="auto">
          <a:xfrm>
            <a:off x="1746968" y="3925888"/>
            <a:ext cx="53657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/>
              <a:t>Mice treated with 20 mg/kg  zonarol (DSS + Zonarol 20) (n = 6)</a:t>
            </a:r>
            <a:endParaRPr lang="ja-JP" altLang="en-US" sz="1600"/>
          </a:p>
        </p:txBody>
      </p:sp>
      <p:cxnSp>
        <p:nvCxnSpPr>
          <p:cNvPr id="17" name="直線コネクタ 16"/>
          <p:cNvCxnSpPr/>
          <p:nvPr/>
        </p:nvCxnSpPr>
        <p:spPr>
          <a:xfrm>
            <a:off x="7014293" y="4095750"/>
            <a:ext cx="1655763" cy="0"/>
          </a:xfrm>
          <a:prstGeom prst="line">
            <a:avLst/>
          </a:prstGeom>
          <a:ln w="38100">
            <a:solidFill>
              <a:srgbClr val="000000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2"/>
          <p:cNvSpPr txBox="1">
            <a:spLocks noChangeArrowheads="1"/>
          </p:cNvSpPr>
          <p:nvPr/>
        </p:nvSpPr>
        <p:spPr bwMode="auto">
          <a:xfrm>
            <a:off x="1750143" y="4446588"/>
            <a:ext cx="49037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/>
              <a:t>Mice treated with 50 mg/kg  5-ASA (DSS + 5-ASA) (n = 6)</a:t>
            </a:r>
            <a:endParaRPr lang="ja-JP" altLang="en-US" sz="1600"/>
          </a:p>
        </p:txBody>
      </p:sp>
      <p:cxnSp>
        <p:nvCxnSpPr>
          <p:cNvPr id="19" name="直線コネクタ 18"/>
          <p:cNvCxnSpPr/>
          <p:nvPr/>
        </p:nvCxnSpPr>
        <p:spPr>
          <a:xfrm>
            <a:off x="6579318" y="4645025"/>
            <a:ext cx="2087563" cy="0"/>
          </a:xfrm>
          <a:prstGeom prst="line">
            <a:avLst/>
          </a:prstGeom>
          <a:ln w="38100">
            <a:solidFill>
              <a:srgbClr val="000000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2"/>
          <p:cNvSpPr txBox="1">
            <a:spLocks noChangeArrowheads="1"/>
          </p:cNvSpPr>
          <p:nvPr/>
        </p:nvSpPr>
        <p:spPr bwMode="auto">
          <a:xfrm>
            <a:off x="1745381" y="4772025"/>
            <a:ext cx="53641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/>
              <a:t>Mice treated with 10 mg/kg  zonarol (DSS + Zonarol 10) (n = 6)</a:t>
            </a:r>
            <a:endParaRPr lang="ja-JP" altLang="en-US" sz="1600"/>
          </a:p>
        </p:txBody>
      </p:sp>
      <p:cxnSp>
        <p:nvCxnSpPr>
          <p:cNvPr id="21" name="直線コネクタ 20"/>
          <p:cNvCxnSpPr/>
          <p:nvPr/>
        </p:nvCxnSpPr>
        <p:spPr>
          <a:xfrm>
            <a:off x="7001593" y="4940300"/>
            <a:ext cx="1657350" cy="0"/>
          </a:xfrm>
          <a:prstGeom prst="line">
            <a:avLst/>
          </a:prstGeom>
          <a:ln w="38100">
            <a:solidFill>
              <a:srgbClr val="000000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左中かっこ 21"/>
          <p:cNvSpPr/>
          <p:nvPr/>
        </p:nvSpPr>
        <p:spPr>
          <a:xfrm flipH="1">
            <a:off x="9189168" y="3270250"/>
            <a:ext cx="138113" cy="92551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3" name="左中かっこ 22"/>
          <p:cNvSpPr/>
          <p:nvPr/>
        </p:nvSpPr>
        <p:spPr>
          <a:xfrm flipH="1">
            <a:off x="9017718" y="3378200"/>
            <a:ext cx="152400" cy="18415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4" name="テキスト ボックス 2"/>
          <p:cNvSpPr txBox="1">
            <a:spLocks noChangeArrowheads="1"/>
          </p:cNvSpPr>
          <p:nvPr/>
        </p:nvSpPr>
        <p:spPr bwMode="auto">
          <a:xfrm>
            <a:off x="9103443" y="4271963"/>
            <a:ext cx="15351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/>
              <a:t>DAI, H&amp;E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/>
              <a:t> (n = 30 in total)</a:t>
            </a:r>
            <a:endParaRPr lang="ja-JP" altLang="en-US" sz="1600"/>
          </a:p>
        </p:txBody>
      </p:sp>
      <p:sp>
        <p:nvSpPr>
          <p:cNvPr id="25" name="テキスト ボックス 2"/>
          <p:cNvSpPr txBox="1">
            <a:spLocks noChangeArrowheads="1"/>
          </p:cNvSpPr>
          <p:nvPr/>
        </p:nvSpPr>
        <p:spPr bwMode="auto">
          <a:xfrm>
            <a:off x="9225681" y="3211513"/>
            <a:ext cx="1619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/>
              <a:t>DAI, H&amp;E, IHC, IF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/>
              <a:t> (n = 18 in total)</a:t>
            </a:r>
            <a:endParaRPr lang="ja-JP" altLang="en-US" sz="1600"/>
          </a:p>
        </p:txBody>
      </p:sp>
    </p:spTree>
    <p:extLst>
      <p:ext uri="{BB962C8B-B14F-4D97-AF65-F5344CB8AC3E}">
        <p14:creationId xmlns:p14="http://schemas.microsoft.com/office/powerpoint/2010/main" val="2013828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</Words>
  <Application>Microsoft Office PowerPoint</Application>
  <PresentationFormat>ワイド画面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山田壮亮</dc:creator>
  <cp:lastModifiedBy>山田壮亮</cp:lastModifiedBy>
  <cp:revision>1</cp:revision>
  <dcterms:created xsi:type="dcterms:W3CDTF">2014-09-29T07:06:32Z</dcterms:created>
  <dcterms:modified xsi:type="dcterms:W3CDTF">2014-09-29T07:06:50Z</dcterms:modified>
</cp:coreProperties>
</file>