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55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3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5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6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86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32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17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49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4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1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C3848-0A9C-42E9-AE61-25D48B9AAFD2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E722-AA29-42EA-AFC6-8ACFC9688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78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4664" y="777563"/>
            <a:ext cx="3432551" cy="3099085"/>
            <a:chOff x="1467970" y="597636"/>
            <a:chExt cx="3780770" cy="30990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7970" y="966968"/>
              <a:ext cx="3406775" cy="272975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924547" y="2921190"/>
              <a:ext cx="2142712" cy="526165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pPr lvl="0"/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Log Rank =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1.175; </a:t>
              </a:r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p =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0.759</a:t>
              </a:r>
              <a:endParaRPr lang="en-US" sz="1000" dirty="0">
                <a:solidFill>
                  <a:prstClr val="black"/>
                </a:solidFill>
                <a:latin typeface="Verdana"/>
                <a:cs typeface="Verdana"/>
              </a:endParaRPr>
            </a:p>
            <a:p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83331" y="1598695"/>
              <a:ext cx="1132764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CHK2-/ATM+ </a:t>
              </a:r>
              <a:r>
                <a:rPr lang="en-US" sz="900" dirty="0"/>
                <a:t>(n</a:t>
              </a:r>
              <a:r>
                <a:rPr lang="en-US" sz="900" dirty="0" smtClean="0"/>
                <a:t>=14)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84265" y="1951910"/>
              <a:ext cx="1132764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CHK2+/ATM- </a:t>
              </a:r>
              <a:r>
                <a:rPr lang="en-US" sz="900" dirty="0"/>
                <a:t>(n</a:t>
              </a:r>
              <a:r>
                <a:rPr lang="en-US" sz="900" dirty="0" smtClean="0"/>
                <a:t>=20)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89905" y="1769759"/>
              <a:ext cx="1110616" cy="233777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CHK2-/ATM- </a:t>
              </a:r>
              <a:r>
                <a:rPr lang="en-US" sz="900" dirty="0"/>
                <a:t>(n</a:t>
              </a:r>
              <a:r>
                <a:rPr lang="en-US" sz="900" dirty="0" smtClean="0"/>
                <a:t>=28)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32754" y="1122813"/>
              <a:ext cx="1473276" cy="372276"/>
            </a:xfrm>
            <a:prstGeom prst="rect">
              <a:avLst/>
            </a:prstGeom>
            <a:noFill/>
          </p:spPr>
          <p:txBody>
            <a:bodyPr wrap="squar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CHK2+/ATM+ </a:t>
              </a:r>
              <a:r>
                <a:rPr lang="en-US" sz="900" dirty="0"/>
                <a:t>(n</a:t>
              </a:r>
              <a:r>
                <a:rPr lang="en-US" sz="900" dirty="0" smtClean="0"/>
                <a:t>=13)</a:t>
              </a:r>
              <a:endParaRPr lang="en-US" sz="900" dirty="0"/>
            </a:p>
            <a:p>
              <a:endParaRPr lang="en-US" sz="9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30279" y="597636"/>
              <a:ext cx="34184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NPI&gt;3.4;ER-ve;CMF chemotherapy</a:t>
              </a:r>
              <a:endParaRPr lang="en-US" u="sng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47952" y="740939"/>
            <a:ext cx="4490456" cy="3107206"/>
            <a:chOff x="1440638" y="597636"/>
            <a:chExt cx="4490456" cy="310720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0638" y="966968"/>
              <a:ext cx="3416910" cy="2737874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924547" y="2921190"/>
              <a:ext cx="2104453" cy="526165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pPr lvl="0"/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Log Rank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=4.106 ; </a:t>
              </a:r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p =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0.250</a:t>
              </a:r>
              <a:endParaRPr lang="en-US" sz="1000" dirty="0">
                <a:solidFill>
                  <a:prstClr val="black"/>
                </a:solidFill>
                <a:latin typeface="Verdana"/>
                <a:cs typeface="Verdana"/>
              </a:endParaRPr>
            </a:p>
            <a:p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80583" y="1527755"/>
              <a:ext cx="1110616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CHK2-/ATM- </a:t>
              </a:r>
              <a:r>
                <a:rPr lang="en-US" sz="900" dirty="0"/>
                <a:t>(n</a:t>
              </a:r>
              <a:r>
                <a:rPr lang="en-US" sz="900" dirty="0" smtClean="0"/>
                <a:t>=53)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24784" y="1647648"/>
              <a:ext cx="1132764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CHK2+/ATM- </a:t>
              </a:r>
              <a:r>
                <a:rPr lang="en-US" sz="900" dirty="0"/>
                <a:t>(n</a:t>
              </a:r>
              <a:r>
                <a:rPr lang="en-US" sz="900" dirty="0" smtClean="0"/>
                <a:t>=18)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02698" y="1845911"/>
              <a:ext cx="1154911" cy="3722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CHK2+/ATM+ </a:t>
              </a:r>
              <a:r>
                <a:rPr lang="en-US" sz="900" dirty="0"/>
                <a:t>(n</a:t>
              </a:r>
              <a:r>
                <a:rPr lang="en-US" sz="900" dirty="0" smtClean="0"/>
                <a:t>=26)</a:t>
              </a:r>
            </a:p>
            <a:p>
              <a:endParaRPr lang="en-US" sz="9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74676" y="1106531"/>
              <a:ext cx="1473276" cy="372276"/>
            </a:xfrm>
            <a:prstGeom prst="rect">
              <a:avLst/>
            </a:prstGeom>
            <a:noFill/>
          </p:spPr>
          <p:txBody>
            <a:bodyPr wrap="squar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CHK2-/ATM+ </a:t>
              </a:r>
              <a:r>
                <a:rPr lang="en-US" sz="900" dirty="0"/>
                <a:t>(n</a:t>
              </a:r>
              <a:r>
                <a:rPr lang="en-US" sz="900" dirty="0" smtClean="0"/>
                <a:t>=31)</a:t>
              </a:r>
              <a:endParaRPr lang="en-US" sz="900" dirty="0"/>
            </a:p>
            <a:p>
              <a:endParaRPr lang="en-US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30279" y="597636"/>
              <a:ext cx="4100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/>
                <a:t>NPI&gt;3.4; ER- ; </a:t>
              </a:r>
              <a:r>
                <a:rPr lang="en-US" u="sng" dirty="0" err="1" smtClean="0"/>
                <a:t>Anthracyclin</a:t>
              </a:r>
              <a:r>
                <a:rPr lang="en-US" u="sng" dirty="0" smtClean="0"/>
                <a:t> </a:t>
              </a:r>
              <a:r>
                <a:rPr lang="en-US" u="sng" dirty="0"/>
                <a:t>chemotherapy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676622" y="3707604"/>
            <a:ext cx="4040617" cy="3131630"/>
            <a:chOff x="1507676" y="597636"/>
            <a:chExt cx="4040617" cy="313163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07676" y="966968"/>
              <a:ext cx="3447392" cy="276229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957111" y="2986318"/>
              <a:ext cx="2142712" cy="526165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pPr lvl="0"/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Log Rank =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4.922; </a:t>
              </a:r>
              <a:r>
                <a:rPr lang="en-US" sz="1000" dirty="0">
                  <a:solidFill>
                    <a:prstClr val="black"/>
                  </a:solidFill>
                  <a:latin typeface="Verdana"/>
                  <a:cs typeface="Verdana"/>
                </a:rPr>
                <a:t>p = </a:t>
              </a:r>
              <a:r>
                <a:rPr lang="en-US" sz="1000" dirty="0" smtClean="0">
                  <a:solidFill>
                    <a:prstClr val="black"/>
                  </a:solidFill>
                  <a:latin typeface="Verdana"/>
                  <a:cs typeface="Verdana"/>
                </a:rPr>
                <a:t>0.178</a:t>
              </a:r>
              <a:endParaRPr lang="en-US" sz="1000" dirty="0">
                <a:solidFill>
                  <a:prstClr val="black"/>
                </a:solidFill>
                <a:latin typeface="Verdana"/>
                <a:cs typeface="Verdana"/>
              </a:endParaRPr>
            </a:p>
            <a:p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02136" y="1555076"/>
              <a:ext cx="1110616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CHK2-/ATM- </a:t>
              </a:r>
              <a:r>
                <a:rPr lang="en-US" sz="900" dirty="0"/>
                <a:t>(n</a:t>
              </a:r>
              <a:r>
                <a:rPr lang="en-US" sz="900" dirty="0" smtClean="0"/>
                <a:t>=55)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90215" y="2203144"/>
              <a:ext cx="1132764" cy="5107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CHK2+/ATM- </a:t>
              </a:r>
              <a:r>
                <a:rPr lang="en-US" sz="900" dirty="0"/>
                <a:t>(n</a:t>
              </a:r>
              <a:r>
                <a:rPr lang="en-US" sz="900" dirty="0" smtClean="0"/>
                <a:t>=34)</a:t>
              </a:r>
              <a:endParaRPr lang="en-US" sz="900" dirty="0"/>
            </a:p>
            <a:p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05209" y="1895996"/>
              <a:ext cx="1191261" cy="372276"/>
            </a:xfrm>
            <a:prstGeom prst="rect">
              <a:avLst/>
            </a:prstGeom>
            <a:noFill/>
          </p:spPr>
          <p:txBody>
            <a:bodyPr wrap="none" lIns="94356" tIns="47178" rIns="94356" bIns="47178" rtlCol="0">
              <a:spAutoFit/>
            </a:bodyPr>
            <a:lstStyle/>
            <a:p>
              <a:r>
                <a:rPr lang="en-US" sz="900" dirty="0" smtClean="0"/>
                <a:t>CHK2-/ATM+ </a:t>
              </a:r>
              <a:r>
                <a:rPr lang="en-US" sz="900" dirty="0"/>
                <a:t>(n</a:t>
              </a:r>
              <a:r>
                <a:rPr lang="en-US" sz="900" dirty="0" smtClean="0"/>
                <a:t>=130)</a:t>
              </a:r>
            </a:p>
            <a:p>
              <a:endParaRPr lang="en-US" sz="9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75017" y="1741933"/>
              <a:ext cx="1473276" cy="372276"/>
            </a:xfrm>
            <a:prstGeom prst="rect">
              <a:avLst/>
            </a:prstGeom>
            <a:noFill/>
          </p:spPr>
          <p:txBody>
            <a:bodyPr wrap="square" lIns="94356" tIns="47178" rIns="94356" bIns="47178" rtlCol="0">
              <a:spAutoFit/>
            </a:bodyPr>
            <a:lstStyle/>
            <a:p>
              <a:r>
                <a:rPr lang="en-US" sz="900" dirty="0" smtClean="0"/>
                <a:t>CHK2+/ATM+ </a:t>
              </a:r>
              <a:r>
                <a:rPr lang="en-US" sz="900" dirty="0"/>
                <a:t>(n</a:t>
              </a:r>
              <a:r>
                <a:rPr lang="en-US" sz="900" dirty="0" smtClean="0"/>
                <a:t>=46)</a:t>
              </a:r>
              <a:endParaRPr lang="en-US" sz="900" dirty="0"/>
            </a:p>
            <a:p>
              <a:endParaRPr lang="en-US" sz="9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30279" y="597636"/>
              <a:ext cx="3280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/>
                <a:t>NPI&gt;3.4; </a:t>
              </a:r>
              <a:r>
                <a:rPr lang="en-US" u="sng" dirty="0" smtClean="0"/>
                <a:t>ER+ </a:t>
              </a:r>
              <a:r>
                <a:rPr lang="en-US" u="sng" dirty="0"/>
                <a:t>; </a:t>
              </a:r>
              <a:r>
                <a:rPr lang="en-US" u="sng" dirty="0" smtClean="0"/>
                <a:t>endocrine therapy</a:t>
              </a:r>
              <a:endParaRPr lang="en-US" u="sng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3581" y="5313112"/>
            <a:ext cx="1960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Supplementary </a:t>
            </a:r>
            <a:r>
              <a:rPr lang="en-GB" sz="1200" b="1" smtClean="0"/>
              <a:t>Figure </a:t>
            </a:r>
            <a:r>
              <a:rPr lang="en-GB" sz="1200" b="1" smtClean="0"/>
              <a:t>S3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1888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Srinivasan Madhusudan</dc:creator>
  <cp:lastModifiedBy> Srinivasan Madhusudan</cp:lastModifiedBy>
  <cp:revision>2</cp:revision>
  <dcterms:created xsi:type="dcterms:W3CDTF">2014-07-31T15:21:46Z</dcterms:created>
  <dcterms:modified xsi:type="dcterms:W3CDTF">2014-09-18T13:03:03Z</dcterms:modified>
</cp:coreProperties>
</file>