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B1F5A-9768-4255-B7B2-A31B0DC4D8E1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46C0-4C6C-4A3A-8278-805925F2E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B1F5A-9768-4255-B7B2-A31B0DC4D8E1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46C0-4C6C-4A3A-8278-805925F2E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B1F5A-9768-4255-B7B2-A31B0DC4D8E1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46C0-4C6C-4A3A-8278-805925F2E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B1F5A-9768-4255-B7B2-A31B0DC4D8E1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46C0-4C6C-4A3A-8278-805925F2E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B1F5A-9768-4255-B7B2-A31B0DC4D8E1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46C0-4C6C-4A3A-8278-805925F2E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B1F5A-9768-4255-B7B2-A31B0DC4D8E1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46C0-4C6C-4A3A-8278-805925F2E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B1F5A-9768-4255-B7B2-A31B0DC4D8E1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46C0-4C6C-4A3A-8278-805925F2E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B1F5A-9768-4255-B7B2-A31B0DC4D8E1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46C0-4C6C-4A3A-8278-805925F2E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B1F5A-9768-4255-B7B2-A31B0DC4D8E1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46C0-4C6C-4A3A-8278-805925F2E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B1F5A-9768-4255-B7B2-A31B0DC4D8E1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46C0-4C6C-4A3A-8278-805925F2E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B1F5A-9768-4255-B7B2-A31B0DC4D8E1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46C0-4C6C-4A3A-8278-805925F2E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B1F5A-9768-4255-B7B2-A31B0DC4D8E1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046C0-4C6C-4A3A-8278-805925F2E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980728"/>
            <a:ext cx="8640960" cy="1470025"/>
          </a:xfrm>
        </p:spPr>
        <p:txBody>
          <a:bodyPr>
            <a:normAutofit/>
          </a:bodyPr>
          <a:lstStyle/>
          <a:p>
            <a:r>
              <a:rPr lang="en-CA" sz="3200" dirty="0" smtClean="0"/>
              <a:t>Atlas of </a:t>
            </a:r>
            <a:r>
              <a:rPr lang="en-US" sz="3200" i="1" dirty="0" smtClean="0"/>
              <a:t>Dbx1 </a:t>
            </a:r>
            <a:r>
              <a:rPr lang="en-CA" sz="3200" dirty="0" smtClean="0"/>
              <a:t>mouse (P0) medulla oblongata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4581128"/>
            <a:ext cx="8208912" cy="1752600"/>
          </a:xfrm>
        </p:spPr>
        <p:txBody>
          <a:bodyPr>
            <a:noAutofit/>
          </a:bodyPr>
          <a:lstStyle/>
          <a:p>
            <a:pPr marL="174625" indent="-174625" algn="l"/>
            <a:r>
              <a:rPr lang="en-CA" sz="2800" baseline="30000" dirty="0" smtClean="0">
                <a:solidFill>
                  <a:schemeClr val="tx1"/>
                </a:solidFill>
              </a:rPr>
              <a:t>1</a:t>
            </a:r>
            <a:r>
              <a:rPr lang="en-CA" sz="2800" dirty="0" smtClean="0">
                <a:solidFill>
                  <a:schemeClr val="tx1"/>
                </a:solidFill>
              </a:rPr>
              <a:t> </a:t>
            </a:r>
            <a:r>
              <a:rPr lang="en-CA" sz="2400" dirty="0" smtClean="0">
                <a:solidFill>
                  <a:schemeClr val="tx1"/>
                </a:solidFill>
              </a:rPr>
              <a:t>Department of Physiology, University of Alberta, </a:t>
            </a:r>
          </a:p>
          <a:p>
            <a:pPr marL="174625" indent="-174625" algn="l"/>
            <a:r>
              <a:rPr lang="en-CA" sz="2400" dirty="0">
                <a:solidFill>
                  <a:schemeClr val="tx1"/>
                </a:solidFill>
              </a:rPr>
              <a:t> </a:t>
            </a:r>
            <a:r>
              <a:rPr lang="en-CA" sz="2400" dirty="0" smtClean="0">
                <a:solidFill>
                  <a:schemeClr val="tx1"/>
                </a:solidFill>
              </a:rPr>
              <a:t>  Edmonton, AB, Canada</a:t>
            </a:r>
          </a:p>
          <a:p>
            <a:pPr marL="174625" indent="-174625" algn="l"/>
            <a:r>
              <a:rPr lang="en-CA" sz="2400" baseline="30000" dirty="0" smtClean="0">
                <a:solidFill>
                  <a:schemeClr val="tx1"/>
                </a:solidFill>
              </a:rPr>
              <a:t>2</a:t>
            </a:r>
            <a:r>
              <a:rPr lang="en-CA" sz="2400" dirty="0" smtClean="0">
                <a:solidFill>
                  <a:schemeClr val="tx1"/>
                </a:solidFill>
              </a:rPr>
              <a:t> Department of Applied Science, The College of William &amp; Mary, Williamsburg, VA, USA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755576" y="2996952"/>
            <a:ext cx="7632848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C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Ruangkittisakul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r>
              <a:rPr kumimoji="0" lang="en-CA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C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Kottick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r>
              <a:rPr kumimoji="0" lang="en-CA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C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Picardo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MCD</a:t>
            </a:r>
            <a:r>
              <a:rPr kumimoji="0" lang="en-CA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C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Ballanyi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</a:t>
            </a:r>
            <a:r>
              <a:rPr kumimoji="0" lang="en-CA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*, Del Negro CA</a:t>
            </a:r>
            <a:r>
              <a:rPr kumimoji="0" lang="en-CA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Documents and Settings\Klaus\Desktop\DBX ATLAS\CLEAN PHOTO\P0-Thionin\DBX-03-49-clean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4000" y="3356992"/>
            <a:ext cx="3283685" cy="2171805"/>
          </a:xfrm>
          <a:prstGeom prst="rect">
            <a:avLst/>
          </a:prstGeom>
          <a:noFill/>
        </p:spPr>
      </p:pic>
      <p:pic>
        <p:nvPicPr>
          <p:cNvPr id="11" name="Picture 3" descr="C:\Documents and Settings\Klaus\Desktop\DBX ATLAS\CLEAN PHOTO\P0-Thionin\DBX-03-46-clean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50" y="404664"/>
            <a:ext cx="3273294" cy="2182196"/>
          </a:xfrm>
          <a:prstGeom prst="rect">
            <a:avLst/>
          </a:prstGeom>
          <a:noFill/>
        </p:spPr>
      </p:pic>
      <p:pic>
        <p:nvPicPr>
          <p:cNvPr id="12" name="Picture 4" descr="C:\Documents and Settings\Klaus\Desktop\DBX ATLAS\CLEAN PHOTO\P0-Thionin\DBX-03-47-clean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00" y="3294305"/>
            <a:ext cx="3262745" cy="2150919"/>
          </a:xfrm>
          <a:prstGeom prst="rect">
            <a:avLst/>
          </a:prstGeom>
          <a:noFill/>
        </p:spPr>
      </p:pic>
      <p:pic>
        <p:nvPicPr>
          <p:cNvPr id="13" name="Picture 5" descr="C:\Documents and Settings\Klaus\Desktop\DBX ATLAS\CLEAN PHOTO\P0-Thionin\DBX-03-48-clean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480694"/>
            <a:ext cx="3262903" cy="21562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24119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0.45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52919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0.50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24119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0.55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52919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0.60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Isosceles Triangle 13"/>
          <p:cNvSpPr/>
          <p:nvPr/>
        </p:nvSpPr>
        <p:spPr>
          <a:xfrm rot="-7200000">
            <a:off x="6795279" y="3527960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 rot="-7200000">
            <a:off x="2509482" y="3444387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 rot="-7200000">
            <a:off x="2509482" y="575952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 rot="-3600000">
            <a:off x="7694057" y="5131949"/>
            <a:ext cx="108000" cy="288032"/>
          </a:xfrm>
          <a:prstGeom prst="triangle">
            <a:avLst/>
          </a:prstGeom>
          <a:solidFill>
            <a:schemeClr val="accent3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 rot="-3600000">
            <a:off x="7694058" y="2251630"/>
            <a:ext cx="108000" cy="288032"/>
          </a:xfrm>
          <a:prstGeom prst="triangle">
            <a:avLst/>
          </a:prstGeom>
          <a:solidFill>
            <a:schemeClr val="accent3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 rot="-3600000">
            <a:off x="3301570" y="2323638"/>
            <a:ext cx="108000" cy="288032"/>
          </a:xfrm>
          <a:prstGeom prst="triangle">
            <a:avLst/>
          </a:prstGeom>
          <a:solidFill>
            <a:schemeClr val="accent3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 rot="-3600000">
            <a:off x="3373577" y="5120384"/>
            <a:ext cx="108000" cy="288032"/>
          </a:xfrm>
          <a:prstGeom prst="triangle">
            <a:avLst/>
          </a:prstGeom>
          <a:solidFill>
            <a:schemeClr val="accent3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 Box 18"/>
          <p:cNvSpPr txBox="1">
            <a:spLocks noChangeArrowheads="1"/>
          </p:cNvSpPr>
          <p:nvPr/>
        </p:nvSpPr>
        <p:spPr bwMode="auto">
          <a:xfrm>
            <a:off x="3851920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VII</a:t>
            </a:r>
            <a:r>
              <a:rPr lang="de-DE" baseline="-25000" dirty="0" smtClean="0">
                <a:latin typeface="Arial" pitchFamily="34" charset="0"/>
                <a:cs typeface="Arial" pitchFamily="34" charset="0"/>
              </a:rPr>
              <a:t>med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Isosceles Triangle 23"/>
          <p:cNvSpPr/>
          <p:nvPr/>
        </p:nvSpPr>
        <p:spPr>
          <a:xfrm rot="-5400000">
            <a:off x="3653904" y="6480000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Box 18"/>
          <p:cNvSpPr txBox="1">
            <a:spLocks noChangeArrowheads="1"/>
          </p:cNvSpPr>
          <p:nvPr/>
        </p:nvSpPr>
        <p:spPr bwMode="auto">
          <a:xfrm>
            <a:off x="1619672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VII</a:t>
            </a:r>
            <a:r>
              <a:rPr lang="de-DE" baseline="-25000" dirty="0" smtClean="0">
                <a:latin typeface="Arial" pitchFamily="34" charset="0"/>
                <a:cs typeface="Arial" pitchFamily="34" charset="0"/>
              </a:rPr>
              <a:t>lat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-5400000">
            <a:off x="1421656" y="6480000"/>
            <a:ext cx="108000" cy="288032"/>
          </a:xfrm>
          <a:prstGeom prst="triangle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Box 18"/>
          <p:cNvSpPr txBox="1">
            <a:spLocks noChangeArrowheads="1"/>
          </p:cNvSpPr>
          <p:nvPr/>
        </p:nvSpPr>
        <p:spPr bwMode="auto">
          <a:xfrm>
            <a:off x="5076056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V4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Isosceles Triangle 27"/>
          <p:cNvSpPr/>
          <p:nvPr/>
        </p:nvSpPr>
        <p:spPr>
          <a:xfrm rot="-5400000">
            <a:off x="4878040" y="6480000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Box 18"/>
          <p:cNvSpPr txBox="1">
            <a:spLocks noChangeArrowheads="1"/>
          </p:cNvSpPr>
          <p:nvPr/>
        </p:nvSpPr>
        <p:spPr bwMode="auto">
          <a:xfrm>
            <a:off x="539552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NTB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Isosceles Triangle 29"/>
          <p:cNvSpPr/>
          <p:nvPr/>
        </p:nvSpPr>
        <p:spPr>
          <a:xfrm rot="-5400000">
            <a:off x="341536" y="6480000"/>
            <a:ext cx="108000" cy="288032"/>
          </a:xfrm>
          <a:prstGeom prst="triangle">
            <a:avLst/>
          </a:prstGeom>
          <a:solidFill>
            <a:schemeClr val="accent3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907704" y="2780928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VII: </a:t>
            </a:r>
            <a:r>
              <a:rPr lang="en-CA" sz="1200" dirty="0" err="1" smtClean="0">
                <a:latin typeface="Arial" pitchFamily="34" charset="0"/>
                <a:cs typeface="Arial" pitchFamily="34" charset="0"/>
              </a:rPr>
              <a:t>rostral</a:t>
            </a:r>
            <a:r>
              <a:rPr lang="en-CA" sz="1200" dirty="0" smtClean="0">
                <a:latin typeface="Arial" pitchFamily="34" charset="0"/>
                <a:cs typeface="Arial" pitchFamily="34" charset="0"/>
              </a:rPr>
              <a:t> end</a:t>
            </a:r>
          </a:p>
        </p:txBody>
      </p:sp>
      <p:sp>
        <p:nvSpPr>
          <p:cNvPr id="32" name="Isosceles Triangle 31"/>
          <p:cNvSpPr/>
          <p:nvPr/>
        </p:nvSpPr>
        <p:spPr>
          <a:xfrm rot="-18000000">
            <a:off x="2797513" y="2035604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/>
          <p:cNvSpPr/>
          <p:nvPr/>
        </p:nvSpPr>
        <p:spPr>
          <a:xfrm rot="-7200000">
            <a:off x="3661610" y="1747573"/>
            <a:ext cx="108000" cy="288032"/>
          </a:xfrm>
          <a:prstGeom prst="triangle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/>
          <p:cNvSpPr/>
          <p:nvPr/>
        </p:nvSpPr>
        <p:spPr>
          <a:xfrm rot="-9000000">
            <a:off x="3484646" y="1564498"/>
            <a:ext cx="108000" cy="288032"/>
          </a:xfrm>
          <a:prstGeom prst="triangle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Box 18"/>
          <p:cNvSpPr txBox="1">
            <a:spLocks noChangeArrowheads="1"/>
          </p:cNvSpPr>
          <p:nvPr/>
        </p:nvSpPr>
        <p:spPr bwMode="auto">
          <a:xfrm>
            <a:off x="2699792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VII</a:t>
            </a:r>
            <a:r>
              <a:rPr lang="de-DE" baseline="-25000" dirty="0" smtClean="0">
                <a:latin typeface="Arial" pitchFamily="34" charset="0"/>
                <a:cs typeface="Arial" pitchFamily="34" charset="0"/>
              </a:rPr>
              <a:t>dor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Isosceles Triangle 35"/>
          <p:cNvSpPr/>
          <p:nvPr/>
        </p:nvSpPr>
        <p:spPr>
          <a:xfrm rot="-5400000">
            <a:off x="2501776" y="6480000"/>
            <a:ext cx="108000" cy="288032"/>
          </a:xfrm>
          <a:prstGeom prst="triangle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67544" y="404664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>
                <a:latin typeface="Arial" pitchFamily="34" charset="0"/>
                <a:cs typeface="Arial" pitchFamily="34" charset="0"/>
              </a:rPr>
              <a:t>Abbreviations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4800600" y="1295400"/>
            <a:ext cx="373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 sz="1400"/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4953000" y="1447800"/>
            <a:ext cx="373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 sz="1400"/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1691680" y="1268760"/>
            <a:ext cx="6408712" cy="427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AP	area </a:t>
            </a:r>
            <a:r>
              <a:rPr lang="en-US" sz="1400" dirty="0" err="1">
                <a:latin typeface="Arial" pitchFamily="34" charset="0"/>
                <a:cs typeface="Arial" pitchFamily="34" charset="0"/>
              </a:rPr>
              <a:t>postrema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IO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	inferior olive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IOD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	dorsal inferior olive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IOM	medial inferior olive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IOP	principal inferior olive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LRN	lateral reticular nucleus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NA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	nucleus </a:t>
            </a:r>
            <a:r>
              <a:rPr lang="en-US" sz="1400" dirty="0" err="1">
                <a:latin typeface="Arial" pitchFamily="34" charset="0"/>
                <a:cs typeface="Arial" pitchFamily="34" charset="0"/>
              </a:rPr>
              <a:t>ambiguus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, compact formation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NTB	nucleus of the trapezoid body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PD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	pyramidal </a:t>
            </a:r>
            <a:r>
              <a:rPr lang="en-US" sz="1400" dirty="0" err="1">
                <a:latin typeface="Arial" pitchFamily="34" charset="0"/>
                <a:cs typeface="Arial" pitchFamily="34" charset="0"/>
              </a:rPr>
              <a:t>decussation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marL="892175" indent="-892175"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OBEX	</a:t>
            </a:r>
            <a:r>
              <a:rPr lang="en-US" sz="1400" dirty="0" err="1">
                <a:latin typeface="Arial" pitchFamily="34" charset="0"/>
                <a:cs typeface="Arial" pitchFamily="34" charset="0"/>
              </a:rPr>
              <a:t>Obex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, the point where the central canal opens to the 4th ventricle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V4	4</a:t>
            </a:r>
            <a:r>
              <a:rPr lang="en-US" sz="1400" baseline="30000" dirty="0">
                <a:latin typeface="Arial" pitchFamily="34" charset="0"/>
                <a:cs typeface="Arial" pitchFamily="34" charset="0"/>
              </a:rPr>
              <a:t>th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 ventricle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VII	facial nucleus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 dirty="0" err="1">
                <a:latin typeface="Arial" pitchFamily="34" charset="0"/>
                <a:cs typeface="Arial" pitchFamily="34" charset="0"/>
              </a:rPr>
              <a:t>VIIdor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	dorsal nucleus of the facial nucleus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 dirty="0" err="1">
                <a:latin typeface="Arial" pitchFamily="34" charset="0"/>
                <a:cs typeface="Arial" pitchFamily="34" charset="0"/>
              </a:rPr>
              <a:t>VIImed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	medial nucleus of the facial nucleus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 dirty="0" err="1">
                <a:latin typeface="Arial" pitchFamily="34" charset="0"/>
                <a:cs typeface="Arial" pitchFamily="34" charset="0"/>
              </a:rPr>
              <a:t>VIIlat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	lateral nucleus of the facial nucleus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XII	hypoglossal nucleus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Klaus\Desktop\DBX ATLAS\CLEAN PHOTO\P0-Thionin\DBX-03-19 clean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717032"/>
            <a:ext cx="3055075" cy="1787323"/>
          </a:xfrm>
          <a:prstGeom prst="rect">
            <a:avLst/>
          </a:prstGeom>
          <a:noFill/>
        </p:spPr>
      </p:pic>
      <p:pic>
        <p:nvPicPr>
          <p:cNvPr id="20" name="Picture 3" descr="C:\Documents and Settings\Klaus\Desktop\DBX ATLAS\CLEAN PHOTO\P0-Thionin\DBX-03-16-clean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949040"/>
            <a:ext cx="2701766" cy="1615864"/>
          </a:xfrm>
          <a:prstGeom prst="rect">
            <a:avLst/>
          </a:prstGeom>
          <a:noFill/>
        </p:spPr>
      </p:pic>
      <p:pic>
        <p:nvPicPr>
          <p:cNvPr id="21" name="Picture 4" descr="C:\Documents and Settings\Klaus\Desktop\DBX ATLAS\CLEAN PHOTO\P0-Thionin\DBX-03-17-clean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2558" y="3848171"/>
            <a:ext cx="2717354" cy="1444406"/>
          </a:xfrm>
          <a:prstGeom prst="rect">
            <a:avLst/>
          </a:prstGeom>
          <a:noFill/>
        </p:spPr>
      </p:pic>
      <p:pic>
        <p:nvPicPr>
          <p:cNvPr id="22" name="Picture 5" descr="C:\Documents and Settings\Klaus\Desktop\DBX ATLAS\CLEAN PHOTO\P0-Thionin\DBX-03-18-clean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45387" y="1012120"/>
            <a:ext cx="2655005" cy="14807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24115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-0.95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529191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-0.90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24115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-0.85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529191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-0.80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539552" y="6426000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latin typeface="Arial" pitchFamily="34" charset="0"/>
                <a:cs typeface="Arial" pitchFamily="34" charset="0"/>
              </a:rPr>
              <a:t>PD</a:t>
            </a:r>
          </a:p>
        </p:txBody>
      </p:sp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2518048" y="6426000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latin typeface="Arial" pitchFamily="34" charset="0"/>
                <a:cs typeface="Arial" pitchFamily="34" charset="0"/>
              </a:rPr>
              <a:t>IOM</a:t>
            </a:r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1437928" y="6426000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latin typeface="Arial" pitchFamily="34" charset="0"/>
                <a:cs typeface="Arial" pitchFamily="34" charset="0"/>
              </a:rPr>
              <a:t>LRN</a:t>
            </a: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3598168" y="6426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latin typeface="Arial" pitchFamily="34" charset="0"/>
                <a:cs typeface="Arial" pitchFamily="34" charset="0"/>
              </a:rPr>
              <a:t>XII</a:t>
            </a:r>
          </a:p>
        </p:txBody>
      </p:sp>
      <p:sp>
        <p:nvSpPr>
          <p:cNvPr id="27" name="Isosceles Triangle 26"/>
          <p:cNvSpPr/>
          <p:nvPr/>
        </p:nvSpPr>
        <p:spPr>
          <a:xfrm rot="-5400000">
            <a:off x="341536" y="6480000"/>
            <a:ext cx="108000" cy="288032"/>
          </a:xfrm>
          <a:prstGeom prst="triangle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/>
          <p:cNvSpPr/>
          <p:nvPr/>
        </p:nvSpPr>
        <p:spPr>
          <a:xfrm rot="-7200000">
            <a:off x="2653499" y="1643877"/>
            <a:ext cx="108000" cy="288032"/>
          </a:xfrm>
          <a:prstGeom prst="triangle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8"/>
          <p:cNvSpPr/>
          <p:nvPr/>
        </p:nvSpPr>
        <p:spPr>
          <a:xfrm rot="-7200000">
            <a:off x="2581490" y="4471001"/>
            <a:ext cx="108000" cy="288032"/>
          </a:xfrm>
          <a:prstGeom prst="triangle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rot="-5400000">
            <a:off x="1239912" y="6480000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/>
          <p:cNvSpPr/>
          <p:nvPr/>
        </p:nvSpPr>
        <p:spPr>
          <a:xfrm rot="-5400000">
            <a:off x="2301808" y="6480000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/>
          <p:cNvSpPr/>
          <p:nvPr/>
        </p:nvSpPr>
        <p:spPr>
          <a:xfrm rot="-9000000">
            <a:off x="2844638" y="4717196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/>
          <p:cNvSpPr/>
          <p:nvPr/>
        </p:nvSpPr>
        <p:spPr>
          <a:xfrm rot="-7200000">
            <a:off x="3348694" y="4737509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/>
          <p:cNvSpPr/>
          <p:nvPr/>
        </p:nvSpPr>
        <p:spPr>
          <a:xfrm rot="-7200000">
            <a:off x="7766066" y="1798058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/>
          <p:cNvSpPr/>
          <p:nvPr/>
        </p:nvSpPr>
        <p:spPr>
          <a:xfrm rot="-9000000">
            <a:off x="7157053" y="1924538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/>
          <p:cNvSpPr/>
          <p:nvPr/>
        </p:nvSpPr>
        <p:spPr>
          <a:xfrm rot="-7200000">
            <a:off x="7694058" y="4687024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/>
          <p:cNvSpPr/>
          <p:nvPr/>
        </p:nvSpPr>
        <p:spPr>
          <a:xfrm rot="-9000000">
            <a:off x="7157053" y="4719972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/>
          <p:cNvSpPr/>
          <p:nvPr/>
        </p:nvSpPr>
        <p:spPr>
          <a:xfrm rot="-5400000">
            <a:off x="3400152" y="6480000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/>
          <p:cNvSpPr/>
          <p:nvPr/>
        </p:nvSpPr>
        <p:spPr>
          <a:xfrm rot="-7200000">
            <a:off x="6973978" y="4233453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1259632" y="2782800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Spinal-medullary transition zone</a:t>
            </a:r>
          </a:p>
        </p:txBody>
      </p:sp>
      <p:sp>
        <p:nvSpPr>
          <p:cNvPr id="45" name="Isosceles Triangle 44"/>
          <p:cNvSpPr/>
          <p:nvPr/>
        </p:nvSpPr>
        <p:spPr>
          <a:xfrm rot="-9000000">
            <a:off x="6869022" y="4503949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6156176" y="5589240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XII: caudal end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763688" y="5589240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IOM: caudal end </a:t>
            </a:r>
          </a:p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LRN: caudal end</a:t>
            </a:r>
          </a:p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PD: </a:t>
            </a:r>
            <a:r>
              <a:rPr lang="en-CA" sz="1200" dirty="0" err="1" smtClean="0">
                <a:latin typeface="Arial" pitchFamily="34" charset="0"/>
                <a:cs typeface="Arial" pitchFamily="34" charset="0"/>
              </a:rPr>
              <a:t>rostral</a:t>
            </a:r>
            <a:r>
              <a:rPr lang="en-CA" sz="1200" dirty="0" smtClean="0">
                <a:latin typeface="Arial" pitchFamily="34" charset="0"/>
                <a:cs typeface="Arial" pitchFamily="34" charset="0"/>
              </a:rPr>
              <a:t> end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C:\Documents and Settings\Klaus\Desktop\DBX ATLAS\CLEAN PHOTO\P0-Thionin\DBX-03-20-clean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836712"/>
            <a:ext cx="2629026" cy="1501559"/>
          </a:xfrm>
          <a:prstGeom prst="rect">
            <a:avLst/>
          </a:prstGeom>
          <a:noFill/>
        </p:spPr>
      </p:pic>
      <p:pic>
        <p:nvPicPr>
          <p:cNvPr id="11" name="Picture 7" descr="C:\Documents and Settings\Klaus\Desktop\DBX ATLAS\CLEAN PHOTO\P0-Thionin\DBX-03-23-clean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625264"/>
            <a:ext cx="3044684" cy="1963976"/>
          </a:xfrm>
          <a:prstGeom prst="rect">
            <a:avLst/>
          </a:prstGeom>
          <a:noFill/>
        </p:spPr>
      </p:pic>
      <p:pic>
        <p:nvPicPr>
          <p:cNvPr id="12" name="Picture 8" descr="C:\Documents and Settings\Klaus\Desktop\DBX ATLAS\CLEAN PHOTO\P0-Thionin\DBX-03-24-clean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620688"/>
            <a:ext cx="3247315" cy="1989955"/>
          </a:xfrm>
          <a:prstGeom prst="rect">
            <a:avLst/>
          </a:prstGeom>
          <a:noFill/>
        </p:spPr>
      </p:pic>
      <p:pic>
        <p:nvPicPr>
          <p:cNvPr id="13" name="Picture 9" descr="C:\Documents and Settings\Klaus\Desktop\DBX ATLAS\CLEAN PHOTO\P0-Thionin\DBX-03-25-clean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3645024"/>
            <a:ext cx="3008314" cy="180810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24115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-0.75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-0.70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24115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-0.65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-0.60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1653952" y="6426000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latin typeface="Arial" pitchFamily="34" charset="0"/>
                <a:cs typeface="Arial" pitchFamily="34" charset="0"/>
              </a:rPr>
              <a:t>IOM</a:t>
            </a:r>
          </a:p>
        </p:txBody>
      </p:sp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3670176" y="6426000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latin typeface="Arial" pitchFamily="34" charset="0"/>
                <a:cs typeface="Arial" pitchFamily="34" charset="0"/>
              </a:rPr>
              <a:t>LRN</a:t>
            </a: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4750296" y="6426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latin typeface="Arial" pitchFamily="34" charset="0"/>
                <a:cs typeface="Arial" pitchFamily="34" charset="0"/>
              </a:rPr>
              <a:t>XII</a:t>
            </a:r>
          </a:p>
        </p:txBody>
      </p:sp>
      <p:sp>
        <p:nvSpPr>
          <p:cNvPr id="17" name="Isosceles Triangle 16"/>
          <p:cNvSpPr/>
          <p:nvPr/>
        </p:nvSpPr>
        <p:spPr>
          <a:xfrm rot="-5400000">
            <a:off x="3472160" y="6480000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 rot="-5400000">
            <a:off x="1437712" y="6480000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 rot="-5400000">
            <a:off x="4552280" y="6480000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 rot="-7200000">
            <a:off x="3373578" y="1675566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 rot="-9000000">
            <a:off x="2887058" y="1708514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rot="-9000000">
            <a:off x="6869022" y="4444817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/>
          <p:cNvSpPr/>
          <p:nvPr/>
        </p:nvSpPr>
        <p:spPr>
          <a:xfrm rot="-7200000">
            <a:off x="6973978" y="4051829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/>
          <p:cNvSpPr/>
          <p:nvPr/>
        </p:nvSpPr>
        <p:spPr>
          <a:xfrm rot="-7200000">
            <a:off x="2645792" y="1243518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/>
          <p:cNvSpPr/>
          <p:nvPr/>
        </p:nvSpPr>
        <p:spPr>
          <a:xfrm rot="-7200000">
            <a:off x="3589602" y="4627894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/>
          <p:cNvSpPr/>
          <p:nvPr/>
        </p:nvSpPr>
        <p:spPr>
          <a:xfrm rot="-7200000">
            <a:off x="2671034" y="4201643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/>
          <p:cNvSpPr/>
          <p:nvPr/>
        </p:nvSpPr>
        <p:spPr>
          <a:xfrm rot="-7200000">
            <a:off x="7894670" y="1747572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rot="-7200000">
            <a:off x="6973978" y="1221994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 Box 20"/>
          <p:cNvSpPr txBox="1">
            <a:spLocks noChangeArrowheads="1"/>
          </p:cNvSpPr>
          <p:nvPr/>
        </p:nvSpPr>
        <p:spPr bwMode="auto">
          <a:xfrm>
            <a:off x="557776" y="6426000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IOD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Isosceles Triangle 32"/>
          <p:cNvSpPr/>
          <p:nvPr/>
        </p:nvSpPr>
        <p:spPr>
          <a:xfrm rot="-5400000">
            <a:off x="341536" y="6480000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/>
          <p:cNvSpPr/>
          <p:nvPr/>
        </p:nvSpPr>
        <p:spPr>
          <a:xfrm rot="-9000000">
            <a:off x="7085045" y="4588833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/>
          <p:cNvSpPr/>
          <p:nvPr/>
        </p:nvSpPr>
        <p:spPr>
          <a:xfrm rot="-3600000">
            <a:off x="7045985" y="5275965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/>
          <p:cNvSpPr/>
          <p:nvPr/>
        </p:nvSpPr>
        <p:spPr>
          <a:xfrm rot="-3600000">
            <a:off x="7262009" y="5203957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/>
          <p:cNvSpPr/>
          <p:nvPr/>
        </p:nvSpPr>
        <p:spPr>
          <a:xfrm rot="-9000000">
            <a:off x="2548542" y="1492490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/>
          <p:cNvSpPr/>
          <p:nvPr/>
        </p:nvSpPr>
        <p:spPr>
          <a:xfrm rot="-9000000">
            <a:off x="2548542" y="4501414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Box 20"/>
          <p:cNvSpPr txBox="1">
            <a:spLocks noChangeArrowheads="1"/>
          </p:cNvSpPr>
          <p:nvPr/>
        </p:nvSpPr>
        <p:spPr bwMode="auto">
          <a:xfrm>
            <a:off x="2734072" y="6426000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IOP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Isosceles Triangle 41"/>
          <p:cNvSpPr/>
          <p:nvPr/>
        </p:nvSpPr>
        <p:spPr>
          <a:xfrm rot="-5400000">
            <a:off x="2517832" y="6480000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5364088" y="2782800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IOP: caudal end of 1</a:t>
            </a:r>
            <a:r>
              <a:rPr lang="en-CA" sz="1200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CA" sz="1200" dirty="0" smtClean="0">
                <a:latin typeface="Arial" pitchFamily="34" charset="0"/>
                <a:cs typeface="Arial" pitchFamily="34" charset="0"/>
              </a:rPr>
              <a:t> loop</a:t>
            </a:r>
          </a:p>
          <a:p>
            <a:pPr marL="355600" indent="-355600"/>
            <a:r>
              <a:rPr lang="en-CA" sz="1200" dirty="0" smtClean="0">
                <a:latin typeface="Arial" pitchFamily="34" charset="0"/>
                <a:cs typeface="Arial" pitchFamily="34" charset="0"/>
              </a:rPr>
              <a:t>IOD: broken band toward ventral surface</a:t>
            </a:r>
          </a:p>
          <a:p>
            <a:pPr marL="355600" indent="-355600"/>
            <a:r>
              <a:rPr lang="en-CA" sz="1200" dirty="0" smtClean="0">
                <a:latin typeface="Arial" pitchFamily="34" charset="0"/>
                <a:cs typeface="Arial" pitchFamily="34" charset="0"/>
              </a:rPr>
              <a:t>LRN: small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508104" y="5662800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/>
            <a:r>
              <a:rPr lang="en-CA" sz="1200" dirty="0" smtClean="0">
                <a:latin typeface="Arial" pitchFamily="34" charset="0"/>
                <a:cs typeface="Arial" pitchFamily="34" charset="0"/>
              </a:rPr>
              <a:t>IOP: small 1</a:t>
            </a:r>
            <a:r>
              <a:rPr lang="en-CA" sz="1200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CA" sz="1200" dirty="0" smtClean="0">
                <a:latin typeface="Arial" pitchFamily="34" charset="0"/>
                <a:cs typeface="Arial" pitchFamily="34" charset="0"/>
              </a:rPr>
              <a:t> loop</a:t>
            </a:r>
          </a:p>
          <a:p>
            <a:pPr marL="355600" indent="-355600"/>
            <a:r>
              <a:rPr lang="en-CA" sz="1200" dirty="0" smtClean="0">
                <a:latin typeface="Arial" pitchFamily="34" charset="0"/>
                <a:cs typeface="Arial" pitchFamily="34" charset="0"/>
              </a:rPr>
              <a:t>IOD: big dorsal band, forms 2</a:t>
            </a:r>
            <a:r>
              <a:rPr lang="en-CA" sz="1200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CA" sz="1200" dirty="0" smtClean="0">
                <a:latin typeface="Arial" pitchFamily="34" charset="0"/>
                <a:cs typeface="Arial" pitchFamily="34" charset="0"/>
              </a:rPr>
              <a:t> loop</a:t>
            </a:r>
          </a:p>
        </p:txBody>
      </p:sp>
      <p:sp>
        <p:nvSpPr>
          <p:cNvPr id="45" name="Isosceles Triangle 44"/>
          <p:cNvSpPr/>
          <p:nvPr/>
        </p:nvSpPr>
        <p:spPr>
          <a:xfrm rot="-3600000">
            <a:off x="7550041" y="5131949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/>
          <p:cNvSpPr/>
          <p:nvPr/>
        </p:nvSpPr>
        <p:spPr>
          <a:xfrm rot="-9000000">
            <a:off x="2764565" y="4660841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Isosceles Triangle 46"/>
          <p:cNvSpPr/>
          <p:nvPr/>
        </p:nvSpPr>
        <p:spPr>
          <a:xfrm rot="-3600000">
            <a:off x="2725506" y="5275966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/>
          <p:cNvSpPr/>
          <p:nvPr/>
        </p:nvSpPr>
        <p:spPr>
          <a:xfrm rot="-3600000">
            <a:off x="3013537" y="5275965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/>
          <p:cNvSpPr/>
          <p:nvPr/>
        </p:nvSpPr>
        <p:spPr>
          <a:xfrm rot="-9000000">
            <a:off x="2980589" y="4804857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/>
          <p:cNvSpPr/>
          <p:nvPr/>
        </p:nvSpPr>
        <p:spPr>
          <a:xfrm rot="-9000000">
            <a:off x="6869022" y="1564498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Isosceles Triangle 50"/>
          <p:cNvSpPr/>
          <p:nvPr/>
        </p:nvSpPr>
        <p:spPr>
          <a:xfrm rot="-9000000">
            <a:off x="7085046" y="1780521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Isosceles Triangle 51"/>
          <p:cNvSpPr/>
          <p:nvPr/>
        </p:nvSpPr>
        <p:spPr>
          <a:xfrm rot="-3600000">
            <a:off x="7045985" y="2395645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Isosceles Triangle 52"/>
          <p:cNvSpPr/>
          <p:nvPr/>
        </p:nvSpPr>
        <p:spPr>
          <a:xfrm rot="-3600000">
            <a:off x="7262009" y="2323637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/>
          <p:cNvSpPr/>
          <p:nvPr/>
        </p:nvSpPr>
        <p:spPr>
          <a:xfrm rot="-9000000">
            <a:off x="7373077" y="1924537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Isosceles Triangle 54"/>
          <p:cNvSpPr/>
          <p:nvPr/>
        </p:nvSpPr>
        <p:spPr>
          <a:xfrm rot="-7200000">
            <a:off x="7910081" y="4627893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1763688" y="56628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IOD: caudal end</a:t>
            </a:r>
          </a:p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IOP: caudal end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Documents and Settings\Klaus\Desktop\DBX ATLAS\CLEAN PHOTO\P0-Thionin\DBX-03-29-clean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0117" y="3475983"/>
            <a:ext cx="3034291" cy="1969173"/>
          </a:xfrm>
          <a:prstGeom prst="rect">
            <a:avLst/>
          </a:prstGeom>
          <a:noFill/>
        </p:spPr>
      </p:pic>
      <p:pic>
        <p:nvPicPr>
          <p:cNvPr id="11" name="Picture 3" descr="C:\Documents and Settings\Klaus\Desktop\DBX ATLAS\CLEAN PHOTO\P0-Thionin\DBX-03-26-clean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59910"/>
            <a:ext cx="3231729" cy="2161414"/>
          </a:xfrm>
          <a:prstGeom prst="rect">
            <a:avLst/>
          </a:prstGeom>
          <a:noFill/>
        </p:spPr>
      </p:pic>
      <p:pic>
        <p:nvPicPr>
          <p:cNvPr id="12" name="Picture 4" descr="C:\Documents and Settings\Klaus\Desktop\DBX ATLAS\CLEAN PHOTO\P0-Thionin\DBX-03-27-clean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356924"/>
            <a:ext cx="3257708" cy="2177000"/>
          </a:xfrm>
          <a:prstGeom prst="rect">
            <a:avLst/>
          </a:prstGeom>
          <a:noFill/>
        </p:spPr>
      </p:pic>
      <p:pic>
        <p:nvPicPr>
          <p:cNvPr id="13" name="Picture 5" descr="C:\Documents and Settings\Klaus\Desktop\DBX ATLAS\CLEAN PHOTO\P0-Thionin\DBX-03-28-clean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56695" y="404664"/>
            <a:ext cx="3231729" cy="21458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24115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-0.55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529191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-0.50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24115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-0.45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529191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-0.40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Isosceles Triangle 13"/>
          <p:cNvSpPr/>
          <p:nvPr/>
        </p:nvSpPr>
        <p:spPr>
          <a:xfrm rot="-7200000">
            <a:off x="7045986" y="3979752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 rot="-9000000">
            <a:off x="6912000" y="4588767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 rot="-9000000">
            <a:off x="2548542" y="1404894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 rot="-7200000">
            <a:off x="2725506" y="1083913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 rot="-9000000">
            <a:off x="2620550" y="4444749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 rot="-7200000">
            <a:off x="2725505" y="4051761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rot="-10200000">
            <a:off x="6764400" y="1606022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/>
          <p:cNvSpPr/>
          <p:nvPr/>
        </p:nvSpPr>
        <p:spPr>
          <a:xfrm rot="-7200000">
            <a:off x="7102582" y="1062390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/>
          <p:cNvSpPr/>
          <p:nvPr/>
        </p:nvSpPr>
        <p:spPr>
          <a:xfrm rot="-10200000">
            <a:off x="6732000" y="4588250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sosceles Triangle 25"/>
          <p:cNvSpPr/>
          <p:nvPr/>
        </p:nvSpPr>
        <p:spPr>
          <a:xfrm rot="-9000000">
            <a:off x="7373078" y="1836942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/>
          <p:cNvSpPr/>
          <p:nvPr/>
        </p:nvSpPr>
        <p:spPr>
          <a:xfrm rot="-9000000">
            <a:off x="3196614" y="1908949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/>
          <p:cNvSpPr/>
          <p:nvPr/>
        </p:nvSpPr>
        <p:spPr>
          <a:xfrm rot="-9000000">
            <a:off x="3175090" y="4804790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8"/>
          <p:cNvSpPr/>
          <p:nvPr/>
        </p:nvSpPr>
        <p:spPr>
          <a:xfrm rot="-9000000">
            <a:off x="7301069" y="4876798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rot="-3600000">
            <a:off x="2725506" y="2286526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/>
          <p:cNvSpPr/>
          <p:nvPr/>
        </p:nvSpPr>
        <p:spPr>
          <a:xfrm rot="-3600000">
            <a:off x="2998126" y="2214518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/>
          <p:cNvSpPr/>
          <p:nvPr/>
        </p:nvSpPr>
        <p:spPr>
          <a:xfrm rot="-3600000">
            <a:off x="2725505" y="5203890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/>
          <p:cNvSpPr/>
          <p:nvPr/>
        </p:nvSpPr>
        <p:spPr>
          <a:xfrm rot="-3600000">
            <a:off x="2941530" y="5131880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/>
          <p:cNvSpPr/>
          <p:nvPr/>
        </p:nvSpPr>
        <p:spPr>
          <a:xfrm rot="-3600000">
            <a:off x="7045986" y="2236042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/>
          <p:cNvSpPr/>
          <p:nvPr/>
        </p:nvSpPr>
        <p:spPr>
          <a:xfrm rot="-3600000">
            <a:off x="7318606" y="2236042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/>
          <p:cNvSpPr/>
          <p:nvPr/>
        </p:nvSpPr>
        <p:spPr>
          <a:xfrm rot="-3600000">
            <a:off x="6973978" y="5275897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/>
          <p:cNvSpPr/>
          <p:nvPr/>
        </p:nvSpPr>
        <p:spPr>
          <a:xfrm rot="-3600000">
            <a:off x="7262009" y="5203889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 Box 20"/>
          <p:cNvSpPr txBox="1">
            <a:spLocks noChangeArrowheads="1"/>
          </p:cNvSpPr>
          <p:nvPr/>
        </p:nvSpPr>
        <p:spPr bwMode="auto">
          <a:xfrm>
            <a:off x="2590056" y="6426000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latin typeface="Arial" pitchFamily="34" charset="0"/>
                <a:cs typeface="Arial" pitchFamily="34" charset="0"/>
              </a:rPr>
              <a:t>IOM</a:t>
            </a:r>
          </a:p>
        </p:txBody>
      </p:sp>
      <p:sp>
        <p:nvSpPr>
          <p:cNvPr id="40" name="Isosceles Triangle 39"/>
          <p:cNvSpPr/>
          <p:nvPr/>
        </p:nvSpPr>
        <p:spPr>
          <a:xfrm rot="-5400000">
            <a:off x="2373816" y="6480000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Box 20"/>
          <p:cNvSpPr txBox="1">
            <a:spLocks noChangeArrowheads="1"/>
          </p:cNvSpPr>
          <p:nvPr/>
        </p:nvSpPr>
        <p:spPr bwMode="auto">
          <a:xfrm>
            <a:off x="1493880" y="6426000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IOD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Isosceles Triangle 42"/>
          <p:cNvSpPr/>
          <p:nvPr/>
        </p:nvSpPr>
        <p:spPr>
          <a:xfrm rot="-5400000">
            <a:off x="1277640" y="6480000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 Box 20"/>
          <p:cNvSpPr txBox="1">
            <a:spLocks noChangeArrowheads="1"/>
          </p:cNvSpPr>
          <p:nvPr/>
        </p:nvSpPr>
        <p:spPr bwMode="auto">
          <a:xfrm>
            <a:off x="3670176" y="6426000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IOP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Isosceles Triangle 44"/>
          <p:cNvSpPr/>
          <p:nvPr/>
        </p:nvSpPr>
        <p:spPr>
          <a:xfrm rot="-5400000">
            <a:off x="3453936" y="6480000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 Box 18"/>
          <p:cNvSpPr txBox="1">
            <a:spLocks noChangeArrowheads="1"/>
          </p:cNvSpPr>
          <p:nvPr/>
        </p:nvSpPr>
        <p:spPr bwMode="auto">
          <a:xfrm>
            <a:off x="539552" y="6426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AP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Isosceles Triangle 46"/>
          <p:cNvSpPr/>
          <p:nvPr/>
        </p:nvSpPr>
        <p:spPr>
          <a:xfrm rot="-5400000">
            <a:off x="341536" y="6480000"/>
            <a:ext cx="108000" cy="28803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/>
          <p:cNvSpPr/>
          <p:nvPr/>
        </p:nvSpPr>
        <p:spPr>
          <a:xfrm rot="-7200000">
            <a:off x="6829961" y="3545068"/>
            <a:ext cx="108000" cy="28803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1547664" y="5589240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IOM: sharp dorsal cap</a:t>
            </a:r>
          </a:p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IOP: prominent 1</a:t>
            </a:r>
            <a:r>
              <a:rPr lang="en-CA" sz="1200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CA" sz="1200" dirty="0" smtClean="0">
                <a:latin typeface="Arial" pitchFamily="34" charset="0"/>
                <a:cs typeface="Arial" pitchFamily="34" charset="0"/>
              </a:rPr>
              <a:t> loop</a:t>
            </a:r>
          </a:p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IOD: lateral part flat</a:t>
            </a:r>
          </a:p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LRN: </a:t>
            </a:r>
            <a:r>
              <a:rPr lang="en-CA" sz="1200" dirty="0" err="1" smtClean="0">
                <a:latin typeface="Arial" pitchFamily="34" charset="0"/>
                <a:cs typeface="Arial" pitchFamily="34" charset="0"/>
              </a:rPr>
              <a:t>rostral</a:t>
            </a:r>
            <a:r>
              <a:rPr lang="en-CA" sz="1200" dirty="0" smtClean="0">
                <a:latin typeface="Arial" pitchFamily="34" charset="0"/>
                <a:cs typeface="Arial" pitchFamily="34" charset="0"/>
              </a:rPr>
              <a:t> end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724128" y="278280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/>
            <a:r>
              <a:rPr lang="en-CA" sz="1200" dirty="0" smtClean="0">
                <a:latin typeface="Arial" pitchFamily="34" charset="0"/>
                <a:cs typeface="Arial" pitchFamily="34" charset="0"/>
              </a:rPr>
              <a:t>IOM: </a:t>
            </a:r>
            <a:r>
              <a:rPr lang="en-CA" sz="1200" dirty="0" err="1" smtClean="0">
                <a:latin typeface="Arial" pitchFamily="34" charset="0"/>
                <a:cs typeface="Arial" pitchFamily="34" charset="0"/>
              </a:rPr>
              <a:t>rostral</a:t>
            </a:r>
            <a:r>
              <a:rPr lang="en-CA" sz="1200" dirty="0" smtClean="0">
                <a:latin typeface="Arial" pitchFamily="34" charset="0"/>
                <a:cs typeface="Arial" pitchFamily="34" charset="0"/>
              </a:rPr>
              <a:t> end of dorsal part, dorsal tip elongated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724128" y="5589240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IOM: dorsal tip narrowed</a:t>
            </a:r>
          </a:p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IOP: dorsal part straight edge</a:t>
            </a:r>
          </a:p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AP: caudal end. </a:t>
            </a:r>
            <a:r>
              <a:rPr lang="en-CA" sz="1200" dirty="0" err="1" smtClean="0">
                <a:latin typeface="Arial" pitchFamily="34" charset="0"/>
                <a:cs typeface="Arial" pitchFamily="34" charset="0"/>
              </a:rPr>
              <a:t>Obex</a:t>
            </a:r>
            <a:r>
              <a:rPr lang="en-CA" sz="12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6" name="Isosceles Triangle 55"/>
          <p:cNvSpPr/>
          <p:nvPr/>
        </p:nvSpPr>
        <p:spPr>
          <a:xfrm rot="-9000000">
            <a:off x="2836573" y="1620917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Isosceles Triangle 56"/>
          <p:cNvSpPr/>
          <p:nvPr/>
        </p:nvSpPr>
        <p:spPr>
          <a:xfrm rot="-7200000">
            <a:off x="3661609" y="1587968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1475656" y="278280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/>
            <a:r>
              <a:rPr lang="en-CA" sz="1200" dirty="0" smtClean="0">
                <a:latin typeface="Arial" pitchFamily="34" charset="0"/>
                <a:cs typeface="Arial" pitchFamily="34" charset="0"/>
              </a:rPr>
              <a:t>IOD: small dorsal band, </a:t>
            </a:r>
            <a:r>
              <a:rPr lang="en-CA" sz="1200" dirty="0" err="1" smtClean="0">
                <a:latin typeface="Arial" pitchFamily="34" charset="0"/>
                <a:cs typeface="Arial" pitchFamily="34" charset="0"/>
              </a:rPr>
              <a:t>rostral</a:t>
            </a:r>
            <a:r>
              <a:rPr lang="en-CA" sz="1200" dirty="0" smtClean="0">
                <a:latin typeface="Arial" pitchFamily="34" charset="0"/>
                <a:cs typeface="Arial" pitchFamily="34" charset="0"/>
              </a:rPr>
              <a:t> end of 2</a:t>
            </a:r>
            <a:r>
              <a:rPr lang="en-CA" sz="1200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CA" sz="1200" dirty="0" smtClean="0">
                <a:latin typeface="Arial" pitchFamily="34" charset="0"/>
                <a:cs typeface="Arial" pitchFamily="34" charset="0"/>
              </a:rPr>
              <a:t> loop </a:t>
            </a:r>
          </a:p>
        </p:txBody>
      </p:sp>
      <p:sp>
        <p:nvSpPr>
          <p:cNvPr id="59" name="Isosceles Triangle 58"/>
          <p:cNvSpPr/>
          <p:nvPr/>
        </p:nvSpPr>
        <p:spPr>
          <a:xfrm rot="-12600000">
            <a:off x="6487458" y="1476902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Isosceles Triangle 50"/>
          <p:cNvSpPr/>
          <p:nvPr/>
        </p:nvSpPr>
        <p:spPr>
          <a:xfrm rot="-7200000">
            <a:off x="3661609" y="4483809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 Box 25"/>
          <p:cNvSpPr txBox="1">
            <a:spLocks noChangeArrowheads="1"/>
          </p:cNvSpPr>
          <p:nvPr/>
        </p:nvSpPr>
        <p:spPr bwMode="auto">
          <a:xfrm>
            <a:off x="4678288" y="6426000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latin typeface="Arial" pitchFamily="34" charset="0"/>
                <a:cs typeface="Arial" pitchFamily="34" charset="0"/>
              </a:rPr>
              <a:t>LRN</a:t>
            </a:r>
          </a:p>
        </p:txBody>
      </p:sp>
      <p:sp>
        <p:nvSpPr>
          <p:cNvPr id="61" name="Isosceles Triangle 60"/>
          <p:cNvSpPr/>
          <p:nvPr/>
        </p:nvSpPr>
        <p:spPr>
          <a:xfrm rot="-5400000">
            <a:off x="4480272" y="6480000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Isosceles Triangle 62"/>
          <p:cNvSpPr/>
          <p:nvPr/>
        </p:nvSpPr>
        <p:spPr>
          <a:xfrm rot="-7200000">
            <a:off x="5965865" y="4411870"/>
            <a:ext cx="108000" cy="288032"/>
          </a:xfrm>
          <a:prstGeom prst="triangle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 Box 18"/>
          <p:cNvSpPr txBox="1">
            <a:spLocks noChangeArrowheads="1"/>
          </p:cNvSpPr>
          <p:nvPr/>
        </p:nvSpPr>
        <p:spPr bwMode="auto">
          <a:xfrm>
            <a:off x="6766520" y="6426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latin typeface="Arial" pitchFamily="34" charset="0"/>
                <a:cs typeface="Arial" pitchFamily="34" charset="0"/>
              </a:rPr>
              <a:t>XII</a:t>
            </a:r>
          </a:p>
        </p:txBody>
      </p:sp>
      <p:sp>
        <p:nvSpPr>
          <p:cNvPr id="65" name="Isosceles Triangle 64"/>
          <p:cNvSpPr/>
          <p:nvPr/>
        </p:nvSpPr>
        <p:spPr>
          <a:xfrm rot="-5400000">
            <a:off x="6568504" y="6480000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 Box 18"/>
          <p:cNvSpPr txBox="1">
            <a:spLocks noChangeArrowheads="1"/>
          </p:cNvSpPr>
          <p:nvPr/>
        </p:nvSpPr>
        <p:spPr bwMode="auto">
          <a:xfrm>
            <a:off x="5796136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NA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Isosceles Triangle 68"/>
          <p:cNvSpPr/>
          <p:nvPr/>
        </p:nvSpPr>
        <p:spPr>
          <a:xfrm rot="-5400000">
            <a:off x="5598120" y="6480000"/>
            <a:ext cx="108000" cy="288032"/>
          </a:xfrm>
          <a:prstGeom prst="triangle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Isosceles Triangle 69"/>
          <p:cNvSpPr/>
          <p:nvPr/>
        </p:nvSpPr>
        <p:spPr>
          <a:xfrm rot="-7200000">
            <a:off x="5965865" y="1459542"/>
            <a:ext cx="108000" cy="288032"/>
          </a:xfrm>
          <a:prstGeom prst="triangle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Documents and Settings\Klaus\Desktop\DBX ATLAS\CLEAN PHOTO\P0-Thionin\DBX-03-33-clean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6000" y="3435538"/>
            <a:ext cx="2951160" cy="2021129"/>
          </a:xfrm>
          <a:prstGeom prst="rect">
            <a:avLst/>
          </a:prstGeom>
          <a:noFill/>
        </p:spPr>
      </p:pic>
      <p:pic>
        <p:nvPicPr>
          <p:cNvPr id="11" name="Picture 3" descr="C:\Documents and Settings\Klaus\Desktop\DBX ATLAS\CLEAN PHOTO\P0-Thionin\DBX-03-30-clean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47432"/>
            <a:ext cx="3070661" cy="2317285"/>
          </a:xfrm>
          <a:prstGeom prst="rect">
            <a:avLst/>
          </a:prstGeom>
          <a:noFill/>
        </p:spPr>
      </p:pic>
      <p:pic>
        <p:nvPicPr>
          <p:cNvPr id="12" name="Picture 4" descr="C:\Documents and Settings\Klaus\Desktop\DBX ATLAS\CLEAN PHOTO\P0-Thionin\DBX-03-31-clean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253342"/>
            <a:ext cx="3273294" cy="2338068"/>
          </a:xfrm>
          <a:prstGeom prst="rect">
            <a:avLst/>
          </a:prstGeom>
          <a:noFill/>
        </p:spPr>
      </p:pic>
      <p:pic>
        <p:nvPicPr>
          <p:cNvPr id="13" name="Picture 5" descr="C:\Documents and Settings\Klaus\Desktop\DBX ATLAS\CLEAN PHOTO\P0-Thionin\DBX-03-32-clean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360461"/>
            <a:ext cx="3065466" cy="234845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24208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-0.35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532334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-0.30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24208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-0.25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532334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-0.20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Isosceles Triangle 13"/>
          <p:cNvSpPr/>
          <p:nvPr/>
        </p:nvSpPr>
        <p:spPr>
          <a:xfrm rot="-7200000">
            <a:off x="2782102" y="1046948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 rot="-9000000">
            <a:off x="2599026" y="1655960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 rot="-9000000">
            <a:off x="2980590" y="1943992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 rot="-3600000">
            <a:off x="2653498" y="2343091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 rot="-3600000">
            <a:off x="2926118" y="2321568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 rot="-7200000">
            <a:off x="2725505" y="4011178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 rot="-9000000">
            <a:off x="2548541" y="4620192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 rot="-9000000">
            <a:off x="2908581" y="4836215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rot="-3600000">
            <a:off x="2797513" y="5235316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/>
          <p:cNvSpPr/>
          <p:nvPr/>
        </p:nvSpPr>
        <p:spPr>
          <a:xfrm rot="-7200000">
            <a:off x="7045985" y="1118956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/>
          <p:cNvSpPr/>
          <p:nvPr/>
        </p:nvSpPr>
        <p:spPr>
          <a:xfrm rot="-9000000">
            <a:off x="6869021" y="1727968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/>
          <p:cNvSpPr/>
          <p:nvPr/>
        </p:nvSpPr>
        <p:spPr>
          <a:xfrm rot="-9000000">
            <a:off x="7157053" y="1943991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sosceles Triangle 25"/>
          <p:cNvSpPr/>
          <p:nvPr/>
        </p:nvSpPr>
        <p:spPr>
          <a:xfrm rot="-3600000">
            <a:off x="7030574" y="2343092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/>
          <p:cNvSpPr/>
          <p:nvPr/>
        </p:nvSpPr>
        <p:spPr>
          <a:xfrm rot="-7200000">
            <a:off x="7045986" y="3867164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/>
          <p:cNvSpPr/>
          <p:nvPr/>
        </p:nvSpPr>
        <p:spPr>
          <a:xfrm rot="-9000000">
            <a:off x="6869021" y="4692200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8"/>
          <p:cNvSpPr/>
          <p:nvPr/>
        </p:nvSpPr>
        <p:spPr>
          <a:xfrm rot="-9000000">
            <a:off x="7085046" y="4836216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rot="-3600000">
            <a:off x="7030574" y="5213792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Box 20"/>
          <p:cNvSpPr txBox="1">
            <a:spLocks noChangeArrowheads="1"/>
          </p:cNvSpPr>
          <p:nvPr/>
        </p:nvSpPr>
        <p:spPr bwMode="auto">
          <a:xfrm>
            <a:off x="2662064" y="6426000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latin typeface="Arial" pitchFamily="34" charset="0"/>
                <a:cs typeface="Arial" pitchFamily="34" charset="0"/>
              </a:rPr>
              <a:t>IOM</a:t>
            </a: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>
            <a:off x="6766520" y="6426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latin typeface="Arial" pitchFamily="34" charset="0"/>
                <a:cs typeface="Arial" pitchFamily="34" charset="0"/>
              </a:rPr>
              <a:t>XII</a:t>
            </a:r>
          </a:p>
        </p:txBody>
      </p:sp>
      <p:sp>
        <p:nvSpPr>
          <p:cNvPr id="33" name="Isosceles Triangle 32"/>
          <p:cNvSpPr/>
          <p:nvPr/>
        </p:nvSpPr>
        <p:spPr>
          <a:xfrm rot="-5400000">
            <a:off x="2445824" y="6480000"/>
            <a:ext cx="108000" cy="288032"/>
          </a:xfrm>
          <a:prstGeom prst="triangle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/>
          <p:cNvSpPr/>
          <p:nvPr/>
        </p:nvSpPr>
        <p:spPr>
          <a:xfrm rot="-5400000">
            <a:off x="6568504" y="6480000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Box 20"/>
          <p:cNvSpPr txBox="1">
            <a:spLocks noChangeArrowheads="1"/>
          </p:cNvSpPr>
          <p:nvPr/>
        </p:nvSpPr>
        <p:spPr bwMode="auto">
          <a:xfrm>
            <a:off x="1565888" y="6426000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IOD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Isosceles Triangle 35"/>
          <p:cNvSpPr/>
          <p:nvPr/>
        </p:nvSpPr>
        <p:spPr>
          <a:xfrm rot="-5400000">
            <a:off x="1349648" y="6480000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Box 20"/>
          <p:cNvSpPr txBox="1">
            <a:spLocks noChangeArrowheads="1"/>
          </p:cNvSpPr>
          <p:nvPr/>
        </p:nvSpPr>
        <p:spPr bwMode="auto">
          <a:xfrm>
            <a:off x="3742184" y="6426000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IOP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Isosceles Triangle 37"/>
          <p:cNvSpPr/>
          <p:nvPr/>
        </p:nvSpPr>
        <p:spPr>
          <a:xfrm rot="-5400000">
            <a:off x="3525944" y="6480000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 Box 18"/>
          <p:cNvSpPr txBox="1">
            <a:spLocks noChangeArrowheads="1"/>
          </p:cNvSpPr>
          <p:nvPr/>
        </p:nvSpPr>
        <p:spPr bwMode="auto">
          <a:xfrm>
            <a:off x="5796136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V4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Isosceles Triangle 39"/>
          <p:cNvSpPr/>
          <p:nvPr/>
        </p:nvSpPr>
        <p:spPr>
          <a:xfrm rot="-5400000">
            <a:off x="5598120" y="6480000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/>
          <p:cNvSpPr/>
          <p:nvPr/>
        </p:nvSpPr>
        <p:spPr>
          <a:xfrm rot="-7200000">
            <a:off x="6829961" y="3451342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1547664" y="278280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IOM: small, </a:t>
            </a:r>
            <a:r>
              <a:rPr lang="en-CA" sz="1200" dirty="0" err="1" smtClean="0">
                <a:latin typeface="Arial" pitchFamily="34" charset="0"/>
                <a:cs typeface="Arial" pitchFamily="34" charset="0"/>
              </a:rPr>
              <a:t>rostral</a:t>
            </a:r>
            <a:r>
              <a:rPr lang="en-CA" sz="1200" dirty="0" smtClean="0">
                <a:latin typeface="Arial" pitchFamily="34" charset="0"/>
                <a:cs typeface="Arial" pitchFamily="34" charset="0"/>
              </a:rPr>
              <a:t> end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403648" y="5662989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IOP: </a:t>
            </a:r>
            <a:r>
              <a:rPr lang="en-CA" sz="1200" dirty="0" err="1" smtClean="0">
                <a:latin typeface="Arial" pitchFamily="34" charset="0"/>
                <a:cs typeface="Arial" pitchFamily="34" charset="0"/>
              </a:rPr>
              <a:t>rostral</a:t>
            </a:r>
            <a:r>
              <a:rPr lang="en-CA" sz="1200" dirty="0" smtClean="0">
                <a:latin typeface="Arial" pitchFamily="34" charset="0"/>
                <a:cs typeface="Arial" pitchFamily="34" charset="0"/>
              </a:rPr>
              <a:t> end of 1</a:t>
            </a:r>
            <a:r>
              <a:rPr lang="en-CA" sz="1200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CA" sz="1200" dirty="0" smtClean="0">
                <a:latin typeface="Arial" pitchFamily="34" charset="0"/>
                <a:cs typeface="Arial" pitchFamily="34" charset="0"/>
              </a:rPr>
              <a:t> loop</a:t>
            </a:r>
          </a:p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IOD: thick, unites with IOP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652120" y="278280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IOP: dorsal part reaches midline</a:t>
            </a:r>
          </a:p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IOP, IOD: small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156176" y="56628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IOP, IOD: small</a:t>
            </a:r>
          </a:p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XII: small</a:t>
            </a:r>
          </a:p>
        </p:txBody>
      </p:sp>
      <p:sp>
        <p:nvSpPr>
          <p:cNvPr id="49" name="Isosceles Triangle 48"/>
          <p:cNvSpPr/>
          <p:nvPr/>
        </p:nvSpPr>
        <p:spPr>
          <a:xfrm rot="-7200000">
            <a:off x="2509479" y="595446"/>
            <a:ext cx="108000" cy="28803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/>
          <p:cNvSpPr/>
          <p:nvPr/>
        </p:nvSpPr>
        <p:spPr>
          <a:xfrm rot="-7200000">
            <a:off x="2509481" y="3451342"/>
            <a:ext cx="108000" cy="28803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Isosceles Triangle 50"/>
          <p:cNvSpPr/>
          <p:nvPr/>
        </p:nvSpPr>
        <p:spPr>
          <a:xfrm rot="-7200000">
            <a:off x="6829962" y="595446"/>
            <a:ext cx="108000" cy="28803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Isosceles Triangle 51"/>
          <p:cNvSpPr/>
          <p:nvPr/>
        </p:nvSpPr>
        <p:spPr>
          <a:xfrm rot="-7200000">
            <a:off x="7694059" y="1551003"/>
            <a:ext cx="108000" cy="288032"/>
          </a:xfrm>
          <a:prstGeom prst="triangle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Isosceles Triangle 52"/>
          <p:cNvSpPr/>
          <p:nvPr/>
        </p:nvSpPr>
        <p:spPr>
          <a:xfrm rot="-7200000">
            <a:off x="3373578" y="4371220"/>
            <a:ext cx="108000" cy="288032"/>
          </a:xfrm>
          <a:prstGeom prst="triangle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/>
          <p:cNvSpPr/>
          <p:nvPr/>
        </p:nvSpPr>
        <p:spPr>
          <a:xfrm rot="-7200000">
            <a:off x="1645386" y="1531446"/>
            <a:ext cx="108000" cy="288032"/>
          </a:xfrm>
          <a:prstGeom prst="triangle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 Box 18"/>
          <p:cNvSpPr txBox="1">
            <a:spLocks noChangeArrowheads="1"/>
          </p:cNvSpPr>
          <p:nvPr/>
        </p:nvSpPr>
        <p:spPr bwMode="auto">
          <a:xfrm>
            <a:off x="4788024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NA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Isosceles Triangle 55"/>
          <p:cNvSpPr/>
          <p:nvPr/>
        </p:nvSpPr>
        <p:spPr>
          <a:xfrm rot="-5400000">
            <a:off x="4590008" y="6480000"/>
            <a:ext cx="108000" cy="288032"/>
          </a:xfrm>
          <a:prstGeom prst="triangle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 Box 18"/>
          <p:cNvSpPr txBox="1">
            <a:spLocks noChangeArrowheads="1"/>
          </p:cNvSpPr>
          <p:nvPr/>
        </p:nvSpPr>
        <p:spPr bwMode="auto">
          <a:xfrm>
            <a:off x="539552" y="6426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AP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Isosceles Triangle 57"/>
          <p:cNvSpPr/>
          <p:nvPr/>
        </p:nvSpPr>
        <p:spPr>
          <a:xfrm rot="-5400000">
            <a:off x="341536" y="6480000"/>
            <a:ext cx="108000" cy="28803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 descr="DBX-03-34-clea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32656"/>
            <a:ext cx="3258292" cy="2346860"/>
          </a:xfrm>
          <a:prstGeom prst="rect">
            <a:avLst/>
          </a:prstGeom>
        </p:spPr>
      </p:pic>
      <p:pic>
        <p:nvPicPr>
          <p:cNvPr id="18" name="Picture 2" descr="C:\Documents and Settings\Klaus\Desktop\DBX ATLAS\CLEAN PHOTO\P0-Thionin\DBX-03-37-clean2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1109" y="3255580"/>
            <a:ext cx="3247315" cy="2166609"/>
          </a:xfrm>
          <a:prstGeom prst="rect">
            <a:avLst/>
          </a:prstGeom>
          <a:noFill/>
        </p:spPr>
      </p:pic>
      <p:pic>
        <p:nvPicPr>
          <p:cNvPr id="19" name="Picture 3" descr="C:\Documents and Settings\Klaus\Desktop\DBX ATLAS\CLEAN PHOTO\P0-Thionin\DBX-03-35-clean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033" y="3255580"/>
            <a:ext cx="3262903" cy="2348459"/>
          </a:xfrm>
          <a:prstGeom prst="rect">
            <a:avLst/>
          </a:prstGeom>
          <a:noFill/>
        </p:spPr>
      </p:pic>
      <p:pic>
        <p:nvPicPr>
          <p:cNvPr id="20" name="Picture 4" descr="C:\Documents and Settings\Klaus\Desktop\DBX ATLAS\CLEAN PHOTO\P0-Thionin\DBX-03-36-clean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68550" y="346645"/>
            <a:ext cx="3075858" cy="233287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238258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-0.15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526258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-0.10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238258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-0.05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526258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0.00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 rot="-4800000">
            <a:off x="2664000" y="2097272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rot="-3600000">
            <a:off x="2653497" y="2150217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557776" y="6426000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IOD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Isosceles Triangle 23"/>
          <p:cNvSpPr/>
          <p:nvPr/>
        </p:nvSpPr>
        <p:spPr>
          <a:xfrm rot="-5400000">
            <a:off x="341536" y="6480000"/>
            <a:ext cx="108000" cy="288032"/>
          </a:xfrm>
          <a:prstGeom prst="triangl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1619672" y="6426000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IOP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-5400000">
            <a:off x="1403432" y="6480000"/>
            <a:ext cx="108000" cy="288032"/>
          </a:xfrm>
          <a:prstGeom prst="triangl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Box 18"/>
          <p:cNvSpPr txBox="1">
            <a:spLocks noChangeArrowheads="1"/>
          </p:cNvSpPr>
          <p:nvPr/>
        </p:nvSpPr>
        <p:spPr bwMode="auto">
          <a:xfrm>
            <a:off x="3707904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VII</a:t>
            </a:r>
            <a:r>
              <a:rPr lang="de-DE" baseline="-25000" dirty="0" smtClean="0">
                <a:latin typeface="Arial" pitchFamily="34" charset="0"/>
                <a:cs typeface="Arial" pitchFamily="34" charset="0"/>
              </a:rPr>
              <a:t>lat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Isosceles Triangle 27"/>
          <p:cNvSpPr/>
          <p:nvPr/>
        </p:nvSpPr>
        <p:spPr>
          <a:xfrm rot="-5400000">
            <a:off x="3509888" y="6480000"/>
            <a:ext cx="108000" cy="288032"/>
          </a:xfrm>
          <a:prstGeom prst="triangle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Box 18"/>
          <p:cNvSpPr txBox="1">
            <a:spLocks noChangeArrowheads="1"/>
          </p:cNvSpPr>
          <p:nvPr/>
        </p:nvSpPr>
        <p:spPr bwMode="auto">
          <a:xfrm>
            <a:off x="2699792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NA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Isosceles Triangle 29"/>
          <p:cNvSpPr/>
          <p:nvPr/>
        </p:nvSpPr>
        <p:spPr>
          <a:xfrm rot="-5400000">
            <a:off x="2501776" y="6480000"/>
            <a:ext cx="108000" cy="288032"/>
          </a:xfrm>
          <a:prstGeom prst="triangle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/>
          <p:cNvSpPr/>
          <p:nvPr/>
        </p:nvSpPr>
        <p:spPr>
          <a:xfrm rot="-7200000">
            <a:off x="7910081" y="4532850"/>
            <a:ext cx="108000" cy="288032"/>
          </a:xfrm>
          <a:prstGeom prst="triangle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/>
          <p:cNvSpPr/>
          <p:nvPr/>
        </p:nvSpPr>
        <p:spPr>
          <a:xfrm rot="-7200000">
            <a:off x="7694057" y="1430137"/>
            <a:ext cx="108000" cy="288032"/>
          </a:xfrm>
          <a:prstGeom prst="triangle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/>
          <p:cNvSpPr/>
          <p:nvPr/>
        </p:nvSpPr>
        <p:spPr>
          <a:xfrm rot="-7200000">
            <a:off x="1717394" y="4426668"/>
            <a:ext cx="108000" cy="288032"/>
          </a:xfrm>
          <a:prstGeom prst="triangle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Box 18"/>
          <p:cNvSpPr txBox="1">
            <a:spLocks noChangeArrowheads="1"/>
          </p:cNvSpPr>
          <p:nvPr/>
        </p:nvSpPr>
        <p:spPr bwMode="auto">
          <a:xfrm>
            <a:off x="4788024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V4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Isosceles Triangle 35"/>
          <p:cNvSpPr/>
          <p:nvPr/>
        </p:nvSpPr>
        <p:spPr>
          <a:xfrm rot="-5400000">
            <a:off x="4590008" y="6480000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/>
          <p:cNvSpPr/>
          <p:nvPr/>
        </p:nvSpPr>
        <p:spPr>
          <a:xfrm rot="-7200000">
            <a:off x="6829200" y="3557535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/>
          <p:cNvSpPr/>
          <p:nvPr/>
        </p:nvSpPr>
        <p:spPr>
          <a:xfrm rot="-7200000">
            <a:off x="6829962" y="546548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/>
          <p:cNvSpPr/>
          <p:nvPr/>
        </p:nvSpPr>
        <p:spPr>
          <a:xfrm rot="-7200000">
            <a:off x="2509482" y="3557535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/>
          <p:cNvSpPr/>
          <p:nvPr/>
        </p:nvSpPr>
        <p:spPr>
          <a:xfrm rot="-7200000">
            <a:off x="2509482" y="546548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259632" y="2782800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IOD and IOP united, </a:t>
            </a:r>
            <a:r>
              <a:rPr lang="en-CA" sz="1200" dirty="0" err="1" smtClean="0">
                <a:latin typeface="Arial" pitchFamily="34" charset="0"/>
                <a:cs typeface="Arial" pitchFamily="34" charset="0"/>
              </a:rPr>
              <a:t>rostral</a:t>
            </a:r>
            <a:r>
              <a:rPr lang="en-CA" sz="1200" dirty="0" smtClean="0">
                <a:latin typeface="Arial" pitchFamily="34" charset="0"/>
                <a:cs typeface="Arial" pitchFamily="34" charset="0"/>
              </a:rPr>
              <a:t> end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084168" y="5662800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VII</a:t>
            </a:r>
            <a:r>
              <a:rPr lang="en-CA" sz="1200" baseline="-25000" dirty="0" smtClean="0">
                <a:latin typeface="Arial" pitchFamily="34" charset="0"/>
                <a:cs typeface="Arial" pitchFamily="34" charset="0"/>
              </a:rPr>
              <a:t>lat</a:t>
            </a:r>
            <a:r>
              <a:rPr lang="en-CA" sz="1200" dirty="0" smtClean="0">
                <a:latin typeface="Arial" pitchFamily="34" charset="0"/>
                <a:cs typeface="Arial" pitchFamily="34" charset="0"/>
              </a:rPr>
              <a:t>: caudal end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691680" y="5662800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XII: </a:t>
            </a:r>
            <a:r>
              <a:rPr lang="en-CA" sz="1200" dirty="0" err="1" smtClean="0">
                <a:latin typeface="Arial" pitchFamily="34" charset="0"/>
                <a:cs typeface="Arial" pitchFamily="34" charset="0"/>
              </a:rPr>
              <a:t>rostral</a:t>
            </a:r>
            <a:r>
              <a:rPr lang="en-CA" sz="1200" dirty="0" smtClean="0">
                <a:latin typeface="Arial" pitchFamily="34" charset="0"/>
                <a:cs typeface="Arial" pitchFamily="34" charset="0"/>
              </a:rPr>
              <a:t> end</a:t>
            </a:r>
          </a:p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No IOP/IOD, no VII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012160" y="2782800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No IOP/IOD, no VII</a:t>
            </a:r>
          </a:p>
        </p:txBody>
      </p:sp>
      <p:sp>
        <p:nvSpPr>
          <p:cNvPr id="45" name="Isosceles Triangle 44"/>
          <p:cNvSpPr/>
          <p:nvPr/>
        </p:nvSpPr>
        <p:spPr>
          <a:xfrm rot="-7200000">
            <a:off x="7766065" y="4316826"/>
            <a:ext cx="108000" cy="288032"/>
          </a:xfrm>
          <a:prstGeom prst="triangle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/>
          <p:cNvSpPr/>
          <p:nvPr/>
        </p:nvSpPr>
        <p:spPr>
          <a:xfrm rot="-7200000">
            <a:off x="2725504" y="3806402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 Box 18"/>
          <p:cNvSpPr txBox="1">
            <a:spLocks noChangeArrowheads="1"/>
          </p:cNvSpPr>
          <p:nvPr/>
        </p:nvSpPr>
        <p:spPr bwMode="auto">
          <a:xfrm>
            <a:off x="5758408" y="6426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latin typeface="Arial" pitchFamily="34" charset="0"/>
                <a:cs typeface="Arial" pitchFamily="34" charset="0"/>
              </a:rPr>
              <a:t>XII</a:t>
            </a:r>
          </a:p>
        </p:txBody>
      </p:sp>
      <p:sp>
        <p:nvSpPr>
          <p:cNvPr id="48" name="Isosceles Triangle 47"/>
          <p:cNvSpPr/>
          <p:nvPr/>
        </p:nvSpPr>
        <p:spPr>
          <a:xfrm rot="-5400000">
            <a:off x="5560392" y="6480000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/>
          <p:cNvSpPr/>
          <p:nvPr/>
        </p:nvSpPr>
        <p:spPr>
          <a:xfrm rot="-7200000">
            <a:off x="2725505" y="854074"/>
            <a:ext cx="108000" cy="288032"/>
          </a:xfrm>
          <a:prstGeom prst="triangle">
            <a:avLst/>
          </a:prstGeom>
          <a:solidFill>
            <a:srgbClr val="FF33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Documents and Settings\Klaus\Desktop\DBX ATLAS\CLEAN PHOTO\P0-Thionin\DBX-03-39-clean.bmp"/>
          <p:cNvPicPr>
            <a:picLocks noChangeAspect="1" noChangeArrowheads="1"/>
          </p:cNvPicPr>
          <p:nvPr/>
        </p:nvPicPr>
        <p:blipFill>
          <a:blip r:embed="rId2" cstate="print"/>
          <a:srcRect l="8170" b="10285"/>
          <a:stretch>
            <a:fillRect/>
          </a:stretch>
        </p:blipFill>
        <p:spPr bwMode="auto">
          <a:xfrm>
            <a:off x="737635" y="3168355"/>
            <a:ext cx="3330309" cy="2428551"/>
          </a:xfrm>
          <a:prstGeom prst="rect">
            <a:avLst/>
          </a:prstGeom>
          <a:noFill/>
        </p:spPr>
      </p:pic>
      <p:pic>
        <p:nvPicPr>
          <p:cNvPr id="11" name="Picture 3" descr="C:\Documents and Settings\Klaus\Desktop\DBX ATLAS\CLEAN PHOTO\P0-Thionin\DBX-03-40-clean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4000" y="419996"/>
            <a:ext cx="3236924" cy="2156218"/>
          </a:xfrm>
          <a:prstGeom prst="rect">
            <a:avLst/>
          </a:prstGeom>
          <a:noFill/>
        </p:spPr>
      </p:pic>
      <p:pic>
        <p:nvPicPr>
          <p:cNvPr id="12" name="Picture 4" descr="C:\Documents and Settings\Klaus\Desktop\DBX ATLAS\CLEAN PHOTO\P0-Thionin\DBX-03-41-clean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371150"/>
            <a:ext cx="3247315" cy="2161414"/>
          </a:xfrm>
          <a:prstGeom prst="rect">
            <a:avLst/>
          </a:prstGeom>
          <a:noFill/>
        </p:spPr>
      </p:pic>
      <p:pic>
        <p:nvPicPr>
          <p:cNvPr id="13" name="Picture 5" descr="C:\Documents and Settings\Klaus\Desktop\DBX ATLAS\CLEAN PHOTO\P0-Thionin\DBX-03-38-clean.bmp"/>
          <p:cNvPicPr>
            <a:picLocks noChangeAspect="1" noChangeArrowheads="1"/>
          </p:cNvPicPr>
          <p:nvPr/>
        </p:nvPicPr>
        <p:blipFill>
          <a:blip r:embed="rId5" cstate="print"/>
          <a:srcRect l="7420" t="1689" r="3544" b="10075"/>
          <a:stretch>
            <a:fillRect/>
          </a:stretch>
        </p:blipFill>
        <p:spPr bwMode="auto">
          <a:xfrm>
            <a:off x="702000" y="332656"/>
            <a:ext cx="3238234" cy="238393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241965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0.05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529965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0.10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242855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0.15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529965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0.20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3779912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VII</a:t>
            </a:r>
            <a:r>
              <a:rPr lang="de-DE" baseline="-25000" dirty="0" smtClean="0">
                <a:latin typeface="Arial" pitchFamily="34" charset="0"/>
                <a:cs typeface="Arial" pitchFamily="34" charset="0"/>
              </a:rPr>
              <a:t>med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Isosceles Triangle 14"/>
          <p:cNvSpPr/>
          <p:nvPr/>
        </p:nvSpPr>
        <p:spPr>
          <a:xfrm rot="-5400000">
            <a:off x="3581896" y="6480000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1547664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VII</a:t>
            </a:r>
            <a:r>
              <a:rPr lang="de-DE" baseline="-25000" dirty="0" smtClean="0">
                <a:latin typeface="Arial" pitchFamily="34" charset="0"/>
                <a:cs typeface="Arial" pitchFamily="34" charset="0"/>
              </a:rPr>
              <a:t>lat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Isosceles Triangle 16"/>
          <p:cNvSpPr/>
          <p:nvPr/>
        </p:nvSpPr>
        <p:spPr>
          <a:xfrm rot="-5400000">
            <a:off x="1349648" y="6480000"/>
            <a:ext cx="108000" cy="288032"/>
          </a:xfrm>
          <a:prstGeom prst="triangle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2627784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VII</a:t>
            </a:r>
            <a:r>
              <a:rPr lang="de-DE" baseline="-25000" dirty="0" smtClean="0">
                <a:latin typeface="Arial" pitchFamily="34" charset="0"/>
                <a:cs typeface="Arial" pitchFamily="34" charset="0"/>
              </a:rPr>
              <a:t>dor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Isosceles Triangle 18"/>
          <p:cNvSpPr/>
          <p:nvPr/>
        </p:nvSpPr>
        <p:spPr>
          <a:xfrm rot="-5400000">
            <a:off x="2429768" y="6480000"/>
            <a:ext cx="108000" cy="288032"/>
          </a:xfrm>
          <a:prstGeom prst="triangle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5004048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V4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 rot="-5400000">
            <a:off x="4806032" y="6480000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rot="-7200000">
            <a:off x="6829200" y="3555440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/>
          <p:cNvSpPr/>
          <p:nvPr/>
        </p:nvSpPr>
        <p:spPr>
          <a:xfrm rot="-7200000">
            <a:off x="6829962" y="611501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/>
          <p:cNvSpPr/>
          <p:nvPr/>
        </p:nvSpPr>
        <p:spPr>
          <a:xfrm rot="-7200000">
            <a:off x="2509482" y="3555440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/>
          <p:cNvSpPr/>
          <p:nvPr/>
        </p:nvSpPr>
        <p:spPr>
          <a:xfrm rot="-7200000">
            <a:off x="2509482" y="611501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sosceles Triangle 25"/>
          <p:cNvSpPr/>
          <p:nvPr/>
        </p:nvSpPr>
        <p:spPr>
          <a:xfrm rot="-7200000">
            <a:off x="7982088" y="4707566"/>
            <a:ext cx="108000" cy="288032"/>
          </a:xfrm>
          <a:prstGeom prst="triangle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/>
          <p:cNvSpPr/>
          <p:nvPr/>
        </p:nvSpPr>
        <p:spPr>
          <a:xfrm rot="-7200000">
            <a:off x="3589602" y="1755239"/>
            <a:ext cx="108000" cy="288032"/>
          </a:xfrm>
          <a:prstGeom prst="triangle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8"/>
          <p:cNvSpPr/>
          <p:nvPr/>
        </p:nvSpPr>
        <p:spPr>
          <a:xfrm rot="-7200000">
            <a:off x="3589600" y="4707566"/>
            <a:ext cx="108000" cy="288032"/>
          </a:xfrm>
          <a:prstGeom prst="triangle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/>
          <p:cNvSpPr/>
          <p:nvPr/>
        </p:nvSpPr>
        <p:spPr>
          <a:xfrm rot="-18000000">
            <a:off x="7117992" y="5067606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/>
          <p:cNvSpPr/>
          <p:nvPr/>
        </p:nvSpPr>
        <p:spPr>
          <a:xfrm rot="-9000000">
            <a:off x="7748529" y="4452484"/>
            <a:ext cx="108000" cy="288032"/>
          </a:xfrm>
          <a:prstGeom prst="triangle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/>
          <p:cNvSpPr/>
          <p:nvPr/>
        </p:nvSpPr>
        <p:spPr>
          <a:xfrm rot="-7200000">
            <a:off x="7966678" y="1733716"/>
            <a:ext cx="108000" cy="288032"/>
          </a:xfrm>
          <a:prstGeom prst="triangle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/>
          <p:cNvSpPr/>
          <p:nvPr/>
        </p:nvSpPr>
        <p:spPr>
          <a:xfrm rot="-18000000">
            <a:off x="7117993" y="2115280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/>
          <p:cNvSpPr/>
          <p:nvPr/>
        </p:nvSpPr>
        <p:spPr>
          <a:xfrm rot="-9000000">
            <a:off x="7733118" y="1500156"/>
            <a:ext cx="108000" cy="288032"/>
          </a:xfrm>
          <a:prstGeom prst="triangle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691680" y="5662800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err="1" smtClean="0">
                <a:latin typeface="Arial" pitchFamily="34" charset="0"/>
                <a:cs typeface="Arial" pitchFamily="34" charset="0"/>
              </a:rPr>
              <a:t>VII</a:t>
            </a:r>
            <a:r>
              <a:rPr lang="en-CA" sz="1200" baseline="-25000" dirty="0" err="1" smtClean="0">
                <a:latin typeface="Arial" pitchFamily="34" charset="0"/>
                <a:cs typeface="Arial" pitchFamily="34" charset="0"/>
              </a:rPr>
              <a:t>dor</a:t>
            </a:r>
            <a:r>
              <a:rPr lang="en-CA" sz="1200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sz="1200" dirty="0" smtClean="0">
                <a:latin typeface="Arial" pitchFamily="34" charset="0"/>
                <a:cs typeface="Arial" pitchFamily="34" charset="0"/>
              </a:rPr>
              <a:t>: caudal end</a:t>
            </a:r>
          </a:p>
        </p:txBody>
      </p:sp>
      <p:sp>
        <p:nvSpPr>
          <p:cNvPr id="40" name="Isosceles Triangle 39"/>
          <p:cNvSpPr/>
          <p:nvPr/>
        </p:nvSpPr>
        <p:spPr>
          <a:xfrm rot="-9000000">
            <a:off x="3412638" y="4452483"/>
            <a:ext cx="108000" cy="288032"/>
          </a:xfrm>
          <a:prstGeom prst="triangle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6012160" y="2782800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err="1" smtClean="0">
                <a:latin typeface="Arial" pitchFamily="34" charset="0"/>
                <a:cs typeface="Arial" pitchFamily="34" charset="0"/>
              </a:rPr>
              <a:t>VII</a:t>
            </a:r>
            <a:r>
              <a:rPr lang="en-CA" sz="1200" baseline="-25000" dirty="0" err="1" smtClean="0">
                <a:latin typeface="Arial" pitchFamily="34" charset="0"/>
                <a:cs typeface="Arial" pitchFamily="34" charset="0"/>
              </a:rPr>
              <a:t>med</a:t>
            </a:r>
            <a:r>
              <a:rPr lang="en-CA" sz="1200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sz="1200" dirty="0" smtClean="0">
                <a:latin typeface="Arial" pitchFamily="34" charset="0"/>
                <a:cs typeface="Arial" pitchFamily="34" charset="0"/>
              </a:rPr>
              <a:t>: caudal end</a:t>
            </a:r>
          </a:p>
        </p:txBody>
      </p:sp>
      <p:sp>
        <p:nvSpPr>
          <p:cNvPr id="37" name="Isosceles Triangle 36"/>
          <p:cNvSpPr/>
          <p:nvPr/>
        </p:nvSpPr>
        <p:spPr>
          <a:xfrm rot="-7200000">
            <a:off x="3373577" y="1459541"/>
            <a:ext cx="108000" cy="288032"/>
          </a:xfrm>
          <a:prstGeom prst="triangle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 Box 18"/>
          <p:cNvSpPr txBox="1">
            <a:spLocks noChangeArrowheads="1"/>
          </p:cNvSpPr>
          <p:nvPr/>
        </p:nvSpPr>
        <p:spPr bwMode="auto">
          <a:xfrm>
            <a:off x="539552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NA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Isosceles Triangle 41"/>
          <p:cNvSpPr/>
          <p:nvPr/>
        </p:nvSpPr>
        <p:spPr>
          <a:xfrm rot="-5400000">
            <a:off x="341536" y="6480000"/>
            <a:ext cx="108000" cy="288032"/>
          </a:xfrm>
          <a:prstGeom prst="triangle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Documents and Settings\Klaus\Desktop\DBX ATLAS\CLEAN PHOTO\P0-Thionin\DBX-03-45-clean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341404"/>
            <a:ext cx="3268099" cy="2166609"/>
          </a:xfrm>
          <a:prstGeom prst="rect">
            <a:avLst/>
          </a:prstGeom>
          <a:noFill/>
        </p:spPr>
      </p:pic>
      <p:pic>
        <p:nvPicPr>
          <p:cNvPr id="11" name="Picture 3" descr="C:\Documents and Settings\Klaus\Desktop\DBX ATLAS\CLEAN PHOTO\P0-Thionin\DBX-03-42-clean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54715"/>
            <a:ext cx="3247315" cy="2166609"/>
          </a:xfrm>
          <a:prstGeom prst="rect">
            <a:avLst/>
          </a:prstGeom>
          <a:noFill/>
        </p:spPr>
      </p:pic>
      <p:pic>
        <p:nvPicPr>
          <p:cNvPr id="12" name="Picture 4" descr="C:\Documents and Settings\Klaus\Desktop\DBX ATLAS\CLEAN PHOTO\P0-Thionin\DBX-03-43-clean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00" y="3341404"/>
            <a:ext cx="3252511" cy="2166609"/>
          </a:xfrm>
          <a:prstGeom prst="rect">
            <a:avLst/>
          </a:prstGeom>
          <a:noFill/>
        </p:spPr>
      </p:pic>
      <p:pic>
        <p:nvPicPr>
          <p:cNvPr id="13" name="Picture 5" descr="C:\Documents and Settings\Klaus\Desktop\DBX ATLAS\CLEAN PHOTO\P0-Thionin\DBX-03-44-clean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58000" y="404664"/>
            <a:ext cx="3247315" cy="215102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23963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0.25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52763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0.30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23963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0.35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52763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0.40 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Isosceles Triangle 13"/>
          <p:cNvSpPr/>
          <p:nvPr/>
        </p:nvSpPr>
        <p:spPr>
          <a:xfrm rot="-7200000">
            <a:off x="3661609" y="1725616"/>
            <a:ext cx="108000" cy="288032"/>
          </a:xfrm>
          <a:prstGeom prst="triangle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 rot="-18000000">
            <a:off x="2797514" y="2085656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 rot="-9000000">
            <a:off x="3412638" y="1520762"/>
            <a:ext cx="108000" cy="288032"/>
          </a:xfrm>
          <a:prstGeom prst="triangle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 rot="-7200000">
            <a:off x="3661610" y="4618675"/>
            <a:ext cx="108000" cy="288032"/>
          </a:xfrm>
          <a:prstGeom prst="triangle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 rot="-18000000">
            <a:off x="2725506" y="4978715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 rot="-9000000">
            <a:off x="3412639" y="4413819"/>
            <a:ext cx="108000" cy="288032"/>
          </a:xfrm>
          <a:prstGeom prst="triangle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 rot="-7200000">
            <a:off x="7910082" y="1731986"/>
            <a:ext cx="108000" cy="288032"/>
          </a:xfrm>
          <a:prstGeom prst="triangle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 rot="-18000000">
            <a:off x="7117994" y="2092025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rot="-9000000">
            <a:off x="7733118" y="1527129"/>
            <a:ext cx="108000" cy="288032"/>
          </a:xfrm>
          <a:prstGeom prst="triangle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/>
          <p:cNvSpPr/>
          <p:nvPr/>
        </p:nvSpPr>
        <p:spPr>
          <a:xfrm rot="-3600000">
            <a:off x="7550042" y="5194737"/>
            <a:ext cx="108000" cy="288032"/>
          </a:xfrm>
          <a:prstGeom prst="triangle">
            <a:avLst/>
          </a:prstGeom>
          <a:solidFill>
            <a:schemeClr val="accent3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/>
          <p:cNvSpPr/>
          <p:nvPr/>
        </p:nvSpPr>
        <p:spPr>
          <a:xfrm rot="-7200000">
            <a:off x="7910082" y="4669159"/>
            <a:ext cx="108000" cy="288032"/>
          </a:xfrm>
          <a:prstGeom prst="triangle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/>
          <p:cNvSpPr/>
          <p:nvPr/>
        </p:nvSpPr>
        <p:spPr>
          <a:xfrm rot="-18000000">
            <a:off x="7117993" y="5050722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sosceles Triangle 25"/>
          <p:cNvSpPr/>
          <p:nvPr/>
        </p:nvSpPr>
        <p:spPr>
          <a:xfrm rot="-9000000">
            <a:off x="7783602" y="4429230"/>
            <a:ext cx="108000" cy="288032"/>
          </a:xfrm>
          <a:prstGeom prst="triangle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/>
          <p:cNvSpPr/>
          <p:nvPr/>
        </p:nvSpPr>
        <p:spPr>
          <a:xfrm rot="-7200000">
            <a:off x="6795279" y="3518741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/>
          <p:cNvSpPr/>
          <p:nvPr/>
        </p:nvSpPr>
        <p:spPr>
          <a:xfrm rot="-7200000">
            <a:off x="6829962" y="576392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8"/>
          <p:cNvSpPr/>
          <p:nvPr/>
        </p:nvSpPr>
        <p:spPr>
          <a:xfrm rot="-7200000">
            <a:off x="2509482" y="3518741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rot="-7200000">
            <a:off x="2509482" y="642031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Box 18"/>
          <p:cNvSpPr txBox="1">
            <a:spLocks noChangeArrowheads="1"/>
          </p:cNvSpPr>
          <p:nvPr/>
        </p:nvSpPr>
        <p:spPr bwMode="auto">
          <a:xfrm>
            <a:off x="3851920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VII</a:t>
            </a:r>
            <a:r>
              <a:rPr lang="de-DE" baseline="-25000" dirty="0" smtClean="0">
                <a:latin typeface="Arial" pitchFamily="34" charset="0"/>
                <a:cs typeface="Arial" pitchFamily="34" charset="0"/>
              </a:rPr>
              <a:t>med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Isosceles Triangle 31"/>
          <p:cNvSpPr/>
          <p:nvPr/>
        </p:nvSpPr>
        <p:spPr>
          <a:xfrm rot="-5400000">
            <a:off x="3653904" y="6480000"/>
            <a:ext cx="108000" cy="288032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 Box 18"/>
          <p:cNvSpPr txBox="1">
            <a:spLocks noChangeArrowheads="1"/>
          </p:cNvSpPr>
          <p:nvPr/>
        </p:nvSpPr>
        <p:spPr bwMode="auto">
          <a:xfrm>
            <a:off x="1619672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VII</a:t>
            </a:r>
            <a:r>
              <a:rPr lang="de-DE" baseline="-25000" dirty="0" smtClean="0">
                <a:latin typeface="Arial" pitchFamily="34" charset="0"/>
                <a:cs typeface="Arial" pitchFamily="34" charset="0"/>
              </a:rPr>
              <a:t>lat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Isosceles Triangle 33"/>
          <p:cNvSpPr/>
          <p:nvPr/>
        </p:nvSpPr>
        <p:spPr>
          <a:xfrm rot="-5400000">
            <a:off x="1421656" y="6480000"/>
            <a:ext cx="108000" cy="288032"/>
          </a:xfrm>
          <a:prstGeom prst="triangle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Box 18"/>
          <p:cNvSpPr txBox="1">
            <a:spLocks noChangeArrowheads="1"/>
          </p:cNvSpPr>
          <p:nvPr/>
        </p:nvSpPr>
        <p:spPr bwMode="auto">
          <a:xfrm>
            <a:off x="2699792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VII</a:t>
            </a:r>
            <a:r>
              <a:rPr lang="de-DE" baseline="-25000" dirty="0" smtClean="0">
                <a:latin typeface="Arial" pitchFamily="34" charset="0"/>
                <a:cs typeface="Arial" pitchFamily="34" charset="0"/>
              </a:rPr>
              <a:t>dor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Isosceles Triangle 35"/>
          <p:cNvSpPr/>
          <p:nvPr/>
        </p:nvSpPr>
        <p:spPr>
          <a:xfrm rot="-5400000">
            <a:off x="2501776" y="6480000"/>
            <a:ext cx="108000" cy="288032"/>
          </a:xfrm>
          <a:prstGeom prst="triangle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Box 18"/>
          <p:cNvSpPr txBox="1">
            <a:spLocks noChangeArrowheads="1"/>
          </p:cNvSpPr>
          <p:nvPr/>
        </p:nvSpPr>
        <p:spPr bwMode="auto">
          <a:xfrm>
            <a:off x="5076056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V4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Isosceles Triangle 37"/>
          <p:cNvSpPr/>
          <p:nvPr/>
        </p:nvSpPr>
        <p:spPr>
          <a:xfrm rot="-5400000">
            <a:off x="4878040" y="6480000"/>
            <a:ext cx="108000" cy="28803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 Box 18"/>
          <p:cNvSpPr txBox="1">
            <a:spLocks noChangeArrowheads="1"/>
          </p:cNvSpPr>
          <p:nvPr/>
        </p:nvSpPr>
        <p:spPr bwMode="auto">
          <a:xfrm>
            <a:off x="539552" y="642600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NTB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Isosceles Triangle 39"/>
          <p:cNvSpPr/>
          <p:nvPr/>
        </p:nvSpPr>
        <p:spPr>
          <a:xfrm rot="-5400000">
            <a:off x="341536" y="6480000"/>
            <a:ext cx="108000" cy="288032"/>
          </a:xfrm>
          <a:prstGeom prst="triangle">
            <a:avLst/>
          </a:prstGeom>
          <a:solidFill>
            <a:schemeClr val="accent3">
              <a:lumMod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6156176" y="5661248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NTB: caudal end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384</Words>
  <Application>Microsoft Office PowerPoint</Application>
  <PresentationFormat>On-screen Show (4:3)</PresentationFormat>
  <Paragraphs>135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Atlas of Dbx1 mouse (P0) medulla oblongata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</dc:creator>
  <cp:lastModifiedBy>AR</cp:lastModifiedBy>
  <cp:revision>35</cp:revision>
  <dcterms:created xsi:type="dcterms:W3CDTF">2014-02-21T21:21:28Z</dcterms:created>
  <dcterms:modified xsi:type="dcterms:W3CDTF">2014-03-06T22:56:19Z</dcterms:modified>
</cp:coreProperties>
</file>