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2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6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8" autoAdjust="0"/>
    <p:restoredTop sz="94660"/>
  </p:normalViewPr>
  <p:slideViewPr>
    <p:cSldViewPr>
      <p:cViewPr>
        <p:scale>
          <a:sx n="110" d="100"/>
          <a:sy n="110" d="100"/>
        </p:scale>
        <p:origin x="-1926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F7370-8137-48A9-9B36-93FD255E562B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E7F467-1671-4A64-B470-828B4B2B14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897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2111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8493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455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6859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076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0489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7155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257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4299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1779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111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FA8AB-BF90-470B-9813-DB5F17B4677E}" type="datetimeFigureOut">
              <a:rPr lang="ko-KR" altLang="en-US" smtClean="0"/>
              <a:t>2014-06-15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6286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extBox 213"/>
          <p:cNvSpPr txBox="1"/>
          <p:nvPr/>
        </p:nvSpPr>
        <p:spPr>
          <a:xfrm>
            <a:off x="0" y="-1"/>
            <a:ext cx="1844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Subfamily C</a:t>
            </a:r>
            <a:endParaRPr lang="ko-KR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16" name="Group 5"/>
          <p:cNvGrpSpPr>
            <a:grpSpLocks noChangeAspect="1"/>
          </p:cNvGrpSpPr>
          <p:nvPr/>
        </p:nvGrpSpPr>
        <p:grpSpPr bwMode="auto">
          <a:xfrm>
            <a:off x="1184051" y="93664"/>
            <a:ext cx="4621213" cy="9026527"/>
            <a:chOff x="564" y="59"/>
            <a:chExt cx="2911" cy="5686"/>
          </a:xfrm>
        </p:grpSpPr>
        <p:grpSp>
          <p:nvGrpSpPr>
            <p:cNvPr id="217" name="Group 206"/>
            <p:cNvGrpSpPr>
              <a:grpSpLocks/>
            </p:cNvGrpSpPr>
            <p:nvPr/>
          </p:nvGrpSpPr>
          <p:grpSpPr bwMode="auto">
            <a:xfrm>
              <a:off x="608" y="59"/>
              <a:ext cx="2867" cy="5508"/>
              <a:chOff x="608" y="59"/>
              <a:chExt cx="2867" cy="5508"/>
            </a:xfrm>
          </p:grpSpPr>
          <p:sp>
            <p:nvSpPr>
              <p:cNvPr id="285" name="Rectangle 6"/>
              <p:cNvSpPr>
                <a:spLocks noChangeArrowheads="1"/>
              </p:cNvSpPr>
              <p:nvPr/>
            </p:nvSpPr>
            <p:spPr bwMode="auto">
              <a:xfrm>
                <a:off x="2663" y="59"/>
                <a:ext cx="274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DmCG14709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286" name="Freeform 7"/>
              <p:cNvSpPr>
                <a:spLocks/>
              </p:cNvSpPr>
              <p:nvPr/>
            </p:nvSpPr>
            <p:spPr bwMode="auto">
              <a:xfrm>
                <a:off x="1730" y="87"/>
                <a:ext cx="930" cy="45"/>
              </a:xfrm>
              <a:custGeom>
                <a:avLst/>
                <a:gdLst>
                  <a:gd name="T0" fmla="*/ 0 w 930"/>
                  <a:gd name="T1" fmla="*/ 45 h 45"/>
                  <a:gd name="T2" fmla="*/ 0 w 930"/>
                  <a:gd name="T3" fmla="*/ 0 h 45"/>
                  <a:gd name="T4" fmla="*/ 930 w 930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0" h="45">
                    <a:moveTo>
                      <a:pt x="0" y="45"/>
                    </a:moveTo>
                    <a:lnTo>
                      <a:pt x="0" y="0"/>
                    </a:lnTo>
                    <a:lnTo>
                      <a:pt x="930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7" name="Rectangle 8"/>
              <p:cNvSpPr>
                <a:spLocks noChangeArrowheads="1"/>
              </p:cNvSpPr>
              <p:nvPr/>
            </p:nvSpPr>
            <p:spPr bwMode="auto">
              <a:xfrm>
                <a:off x="2657" y="153"/>
                <a:ext cx="249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DmCG4562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288" name="Freeform 9"/>
              <p:cNvSpPr>
                <a:spLocks/>
              </p:cNvSpPr>
              <p:nvPr/>
            </p:nvSpPr>
            <p:spPr bwMode="auto">
              <a:xfrm>
                <a:off x="1730" y="136"/>
                <a:ext cx="924" cy="45"/>
              </a:xfrm>
              <a:custGeom>
                <a:avLst/>
                <a:gdLst>
                  <a:gd name="T0" fmla="*/ 0 w 924"/>
                  <a:gd name="T1" fmla="*/ 0 h 45"/>
                  <a:gd name="T2" fmla="*/ 0 w 924"/>
                  <a:gd name="T3" fmla="*/ 45 h 45"/>
                  <a:gd name="T4" fmla="*/ 924 w 924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4" h="45">
                    <a:moveTo>
                      <a:pt x="0" y="0"/>
                    </a:moveTo>
                    <a:lnTo>
                      <a:pt x="0" y="45"/>
                    </a:lnTo>
                    <a:lnTo>
                      <a:pt x="924" y="4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9" name="Freeform 10"/>
              <p:cNvSpPr>
                <a:spLocks/>
              </p:cNvSpPr>
              <p:nvPr/>
            </p:nvSpPr>
            <p:spPr bwMode="auto">
              <a:xfrm>
                <a:off x="1565" y="134"/>
                <a:ext cx="165" cy="92"/>
              </a:xfrm>
              <a:custGeom>
                <a:avLst/>
                <a:gdLst>
                  <a:gd name="T0" fmla="*/ 0 w 165"/>
                  <a:gd name="T1" fmla="*/ 92 h 92"/>
                  <a:gd name="T2" fmla="*/ 0 w 165"/>
                  <a:gd name="T3" fmla="*/ 0 h 92"/>
                  <a:gd name="T4" fmla="*/ 165 w 165"/>
                  <a:gd name="T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5" h="92">
                    <a:moveTo>
                      <a:pt x="0" y="92"/>
                    </a:moveTo>
                    <a:lnTo>
                      <a:pt x="0" y="0"/>
                    </a:lnTo>
                    <a:lnTo>
                      <a:pt x="165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0" name="Rectangle 11"/>
              <p:cNvSpPr>
                <a:spLocks noChangeArrowheads="1"/>
              </p:cNvSpPr>
              <p:nvPr/>
            </p:nvSpPr>
            <p:spPr bwMode="auto">
              <a:xfrm>
                <a:off x="2664" y="247"/>
                <a:ext cx="274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DmCG31793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291" name="Freeform 12"/>
              <p:cNvSpPr>
                <a:spLocks/>
              </p:cNvSpPr>
              <p:nvPr/>
            </p:nvSpPr>
            <p:spPr bwMode="auto">
              <a:xfrm>
                <a:off x="1857" y="275"/>
                <a:ext cx="804" cy="45"/>
              </a:xfrm>
              <a:custGeom>
                <a:avLst/>
                <a:gdLst>
                  <a:gd name="T0" fmla="*/ 0 w 804"/>
                  <a:gd name="T1" fmla="*/ 45 h 45"/>
                  <a:gd name="T2" fmla="*/ 0 w 804"/>
                  <a:gd name="T3" fmla="*/ 0 h 45"/>
                  <a:gd name="T4" fmla="*/ 804 w 804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4" h="45">
                    <a:moveTo>
                      <a:pt x="0" y="45"/>
                    </a:moveTo>
                    <a:lnTo>
                      <a:pt x="0" y="0"/>
                    </a:lnTo>
                    <a:lnTo>
                      <a:pt x="804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2" name="Rectangle 13"/>
              <p:cNvSpPr>
                <a:spLocks noChangeArrowheads="1"/>
              </p:cNvSpPr>
              <p:nvPr/>
            </p:nvSpPr>
            <p:spPr bwMode="auto">
              <a:xfrm>
                <a:off x="2549" y="341"/>
                <a:ext cx="249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DmCG9270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293" name="Freeform 14"/>
              <p:cNvSpPr>
                <a:spLocks/>
              </p:cNvSpPr>
              <p:nvPr/>
            </p:nvSpPr>
            <p:spPr bwMode="auto">
              <a:xfrm>
                <a:off x="1857" y="324"/>
                <a:ext cx="689" cy="45"/>
              </a:xfrm>
              <a:custGeom>
                <a:avLst/>
                <a:gdLst>
                  <a:gd name="T0" fmla="*/ 0 w 689"/>
                  <a:gd name="T1" fmla="*/ 0 h 45"/>
                  <a:gd name="T2" fmla="*/ 0 w 689"/>
                  <a:gd name="T3" fmla="*/ 45 h 45"/>
                  <a:gd name="T4" fmla="*/ 689 w 689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9" h="45">
                    <a:moveTo>
                      <a:pt x="0" y="0"/>
                    </a:moveTo>
                    <a:lnTo>
                      <a:pt x="0" y="45"/>
                    </a:lnTo>
                    <a:lnTo>
                      <a:pt x="689" y="4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4" name="Freeform 15"/>
              <p:cNvSpPr>
                <a:spLocks/>
              </p:cNvSpPr>
              <p:nvPr/>
            </p:nvSpPr>
            <p:spPr bwMode="auto">
              <a:xfrm>
                <a:off x="1565" y="230"/>
                <a:ext cx="292" cy="92"/>
              </a:xfrm>
              <a:custGeom>
                <a:avLst/>
                <a:gdLst>
                  <a:gd name="T0" fmla="*/ 0 w 292"/>
                  <a:gd name="T1" fmla="*/ 0 h 92"/>
                  <a:gd name="T2" fmla="*/ 0 w 292"/>
                  <a:gd name="T3" fmla="*/ 92 h 92"/>
                  <a:gd name="T4" fmla="*/ 292 w 292"/>
                  <a:gd name="T5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2" h="92">
                    <a:moveTo>
                      <a:pt x="0" y="0"/>
                    </a:moveTo>
                    <a:lnTo>
                      <a:pt x="0" y="92"/>
                    </a:lnTo>
                    <a:lnTo>
                      <a:pt x="292" y="92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5" name="Freeform 16"/>
              <p:cNvSpPr>
                <a:spLocks/>
              </p:cNvSpPr>
              <p:nvPr/>
            </p:nvSpPr>
            <p:spPr bwMode="auto">
              <a:xfrm>
                <a:off x="1400" y="228"/>
                <a:ext cx="165" cy="151"/>
              </a:xfrm>
              <a:custGeom>
                <a:avLst/>
                <a:gdLst>
                  <a:gd name="T0" fmla="*/ 0 w 165"/>
                  <a:gd name="T1" fmla="*/ 151 h 151"/>
                  <a:gd name="T2" fmla="*/ 0 w 165"/>
                  <a:gd name="T3" fmla="*/ 0 h 151"/>
                  <a:gd name="T4" fmla="*/ 165 w 165"/>
                  <a:gd name="T5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5" h="151">
                    <a:moveTo>
                      <a:pt x="0" y="151"/>
                    </a:moveTo>
                    <a:lnTo>
                      <a:pt x="0" y="0"/>
                    </a:lnTo>
                    <a:lnTo>
                      <a:pt x="165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6" name="Rectangle 17"/>
              <p:cNvSpPr>
                <a:spLocks noChangeArrowheads="1"/>
              </p:cNvSpPr>
              <p:nvPr/>
            </p:nvSpPr>
            <p:spPr bwMode="auto">
              <a:xfrm>
                <a:off x="2771" y="434"/>
                <a:ext cx="249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DmCG8799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297" name="Freeform 18"/>
              <p:cNvSpPr>
                <a:spLocks/>
              </p:cNvSpPr>
              <p:nvPr/>
            </p:nvSpPr>
            <p:spPr bwMode="auto">
              <a:xfrm>
                <a:off x="1608" y="463"/>
                <a:ext cx="1160" cy="69"/>
              </a:xfrm>
              <a:custGeom>
                <a:avLst/>
                <a:gdLst>
                  <a:gd name="T0" fmla="*/ 0 w 1160"/>
                  <a:gd name="T1" fmla="*/ 69 h 69"/>
                  <a:gd name="T2" fmla="*/ 0 w 1160"/>
                  <a:gd name="T3" fmla="*/ 0 h 69"/>
                  <a:gd name="T4" fmla="*/ 1160 w 1160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60" h="69">
                    <a:moveTo>
                      <a:pt x="0" y="69"/>
                    </a:moveTo>
                    <a:lnTo>
                      <a:pt x="0" y="0"/>
                    </a:lnTo>
                    <a:lnTo>
                      <a:pt x="1160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8" name="Rectangle 19"/>
              <p:cNvSpPr>
                <a:spLocks noChangeArrowheads="1"/>
              </p:cNvSpPr>
              <p:nvPr/>
            </p:nvSpPr>
            <p:spPr bwMode="auto">
              <a:xfrm>
                <a:off x="2696" y="528"/>
                <a:ext cx="274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DmCG31792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299" name="Freeform 20"/>
              <p:cNvSpPr>
                <a:spLocks/>
              </p:cNvSpPr>
              <p:nvPr/>
            </p:nvSpPr>
            <p:spPr bwMode="auto">
              <a:xfrm>
                <a:off x="1776" y="557"/>
                <a:ext cx="917" cy="45"/>
              </a:xfrm>
              <a:custGeom>
                <a:avLst/>
                <a:gdLst>
                  <a:gd name="T0" fmla="*/ 0 w 917"/>
                  <a:gd name="T1" fmla="*/ 45 h 45"/>
                  <a:gd name="T2" fmla="*/ 0 w 917"/>
                  <a:gd name="T3" fmla="*/ 0 h 45"/>
                  <a:gd name="T4" fmla="*/ 917 w 917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17" h="45">
                    <a:moveTo>
                      <a:pt x="0" y="45"/>
                    </a:moveTo>
                    <a:lnTo>
                      <a:pt x="0" y="0"/>
                    </a:lnTo>
                    <a:lnTo>
                      <a:pt x="917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0" name="Rectangle 21"/>
              <p:cNvSpPr>
                <a:spLocks noChangeArrowheads="1"/>
              </p:cNvSpPr>
              <p:nvPr/>
            </p:nvSpPr>
            <p:spPr bwMode="auto">
              <a:xfrm>
                <a:off x="2649" y="622"/>
                <a:ext cx="249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DmCG7627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01" name="Freeform 22"/>
              <p:cNvSpPr>
                <a:spLocks/>
              </p:cNvSpPr>
              <p:nvPr/>
            </p:nvSpPr>
            <p:spPr bwMode="auto">
              <a:xfrm>
                <a:off x="1776" y="606"/>
                <a:ext cx="870" cy="45"/>
              </a:xfrm>
              <a:custGeom>
                <a:avLst/>
                <a:gdLst>
                  <a:gd name="T0" fmla="*/ 0 w 870"/>
                  <a:gd name="T1" fmla="*/ 0 h 45"/>
                  <a:gd name="T2" fmla="*/ 0 w 870"/>
                  <a:gd name="T3" fmla="*/ 45 h 45"/>
                  <a:gd name="T4" fmla="*/ 870 w 870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70" h="45">
                    <a:moveTo>
                      <a:pt x="0" y="0"/>
                    </a:moveTo>
                    <a:lnTo>
                      <a:pt x="0" y="45"/>
                    </a:lnTo>
                    <a:lnTo>
                      <a:pt x="870" y="4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2" name="Freeform 23"/>
              <p:cNvSpPr>
                <a:spLocks/>
              </p:cNvSpPr>
              <p:nvPr/>
            </p:nvSpPr>
            <p:spPr bwMode="auto">
              <a:xfrm>
                <a:off x="1608" y="535"/>
                <a:ext cx="168" cy="69"/>
              </a:xfrm>
              <a:custGeom>
                <a:avLst/>
                <a:gdLst>
                  <a:gd name="T0" fmla="*/ 0 w 168"/>
                  <a:gd name="T1" fmla="*/ 0 h 69"/>
                  <a:gd name="T2" fmla="*/ 0 w 168"/>
                  <a:gd name="T3" fmla="*/ 69 h 69"/>
                  <a:gd name="T4" fmla="*/ 168 w 168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8" h="69">
                    <a:moveTo>
                      <a:pt x="0" y="0"/>
                    </a:moveTo>
                    <a:lnTo>
                      <a:pt x="0" y="69"/>
                    </a:lnTo>
                    <a:lnTo>
                      <a:pt x="168" y="69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3" name="Freeform 24"/>
              <p:cNvSpPr>
                <a:spLocks/>
              </p:cNvSpPr>
              <p:nvPr/>
            </p:nvSpPr>
            <p:spPr bwMode="auto">
              <a:xfrm>
                <a:off x="1400" y="383"/>
                <a:ext cx="208" cy="151"/>
              </a:xfrm>
              <a:custGeom>
                <a:avLst/>
                <a:gdLst>
                  <a:gd name="T0" fmla="*/ 0 w 208"/>
                  <a:gd name="T1" fmla="*/ 0 h 151"/>
                  <a:gd name="T2" fmla="*/ 0 w 208"/>
                  <a:gd name="T3" fmla="*/ 151 h 151"/>
                  <a:gd name="T4" fmla="*/ 208 w 208"/>
                  <a:gd name="T5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8" h="151">
                    <a:moveTo>
                      <a:pt x="0" y="0"/>
                    </a:moveTo>
                    <a:lnTo>
                      <a:pt x="0" y="151"/>
                    </a:lnTo>
                    <a:lnTo>
                      <a:pt x="208" y="151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4" name="Freeform 25"/>
              <p:cNvSpPr>
                <a:spLocks/>
              </p:cNvSpPr>
              <p:nvPr/>
            </p:nvSpPr>
            <p:spPr bwMode="auto">
              <a:xfrm>
                <a:off x="1076" y="381"/>
                <a:ext cx="324" cy="180"/>
              </a:xfrm>
              <a:custGeom>
                <a:avLst/>
                <a:gdLst>
                  <a:gd name="T0" fmla="*/ 0 w 324"/>
                  <a:gd name="T1" fmla="*/ 180 h 180"/>
                  <a:gd name="T2" fmla="*/ 0 w 324"/>
                  <a:gd name="T3" fmla="*/ 0 h 180"/>
                  <a:gd name="T4" fmla="*/ 324 w 324"/>
                  <a:gd name="T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4" h="180">
                    <a:moveTo>
                      <a:pt x="0" y="180"/>
                    </a:moveTo>
                    <a:lnTo>
                      <a:pt x="0" y="0"/>
                    </a:lnTo>
                    <a:lnTo>
                      <a:pt x="324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5" name="Rectangle 26"/>
              <p:cNvSpPr>
                <a:spLocks noChangeArrowheads="1"/>
              </p:cNvSpPr>
              <p:nvPr/>
            </p:nvSpPr>
            <p:spPr bwMode="auto">
              <a:xfrm>
                <a:off x="2717" y="716"/>
                <a:ext cx="249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DmCG5789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06" name="Freeform 27"/>
              <p:cNvSpPr>
                <a:spLocks/>
              </p:cNvSpPr>
              <p:nvPr/>
            </p:nvSpPr>
            <p:spPr bwMode="auto">
              <a:xfrm>
                <a:off x="1076" y="565"/>
                <a:ext cx="1638" cy="180"/>
              </a:xfrm>
              <a:custGeom>
                <a:avLst/>
                <a:gdLst>
                  <a:gd name="T0" fmla="*/ 0 w 1638"/>
                  <a:gd name="T1" fmla="*/ 0 h 180"/>
                  <a:gd name="T2" fmla="*/ 0 w 1638"/>
                  <a:gd name="T3" fmla="*/ 180 h 180"/>
                  <a:gd name="T4" fmla="*/ 1638 w 1638"/>
                  <a:gd name="T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38" h="180">
                    <a:moveTo>
                      <a:pt x="0" y="0"/>
                    </a:moveTo>
                    <a:lnTo>
                      <a:pt x="0" y="180"/>
                    </a:lnTo>
                    <a:lnTo>
                      <a:pt x="1638" y="18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7" name="Freeform 28"/>
              <p:cNvSpPr>
                <a:spLocks/>
              </p:cNvSpPr>
              <p:nvPr/>
            </p:nvSpPr>
            <p:spPr bwMode="auto">
              <a:xfrm>
                <a:off x="1001" y="563"/>
                <a:ext cx="75" cy="171"/>
              </a:xfrm>
              <a:custGeom>
                <a:avLst/>
                <a:gdLst>
                  <a:gd name="T0" fmla="*/ 0 w 75"/>
                  <a:gd name="T1" fmla="*/ 171 h 171"/>
                  <a:gd name="T2" fmla="*/ 0 w 75"/>
                  <a:gd name="T3" fmla="*/ 0 h 171"/>
                  <a:gd name="T4" fmla="*/ 75 w 75"/>
                  <a:gd name="T5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171">
                    <a:moveTo>
                      <a:pt x="0" y="171"/>
                    </a:moveTo>
                    <a:lnTo>
                      <a:pt x="0" y="0"/>
                    </a:lnTo>
                    <a:lnTo>
                      <a:pt x="75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8" name="Rectangle 29"/>
              <p:cNvSpPr>
                <a:spLocks noChangeArrowheads="1"/>
              </p:cNvSpPr>
              <p:nvPr/>
            </p:nvSpPr>
            <p:spPr bwMode="auto">
              <a:xfrm>
                <a:off x="2738" y="810"/>
                <a:ext cx="274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DmCG11897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09" name="Freeform 30"/>
              <p:cNvSpPr>
                <a:spLocks/>
              </p:cNvSpPr>
              <p:nvPr/>
            </p:nvSpPr>
            <p:spPr bwMode="auto">
              <a:xfrm>
                <a:off x="1341" y="839"/>
                <a:ext cx="1394" cy="68"/>
              </a:xfrm>
              <a:custGeom>
                <a:avLst/>
                <a:gdLst>
                  <a:gd name="T0" fmla="*/ 0 w 1394"/>
                  <a:gd name="T1" fmla="*/ 68 h 68"/>
                  <a:gd name="T2" fmla="*/ 0 w 1394"/>
                  <a:gd name="T3" fmla="*/ 0 h 68"/>
                  <a:gd name="T4" fmla="*/ 1394 w 1394"/>
                  <a:gd name="T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94" h="68">
                    <a:moveTo>
                      <a:pt x="0" y="68"/>
                    </a:moveTo>
                    <a:lnTo>
                      <a:pt x="0" y="0"/>
                    </a:lnTo>
                    <a:lnTo>
                      <a:pt x="1394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0" name="Rectangle 31"/>
              <p:cNvSpPr>
                <a:spLocks noChangeArrowheads="1"/>
              </p:cNvSpPr>
              <p:nvPr/>
            </p:nvSpPr>
            <p:spPr bwMode="auto">
              <a:xfrm>
                <a:off x="2742" y="904"/>
                <a:ext cx="274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DmCG10505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11" name="Freeform 32"/>
              <p:cNvSpPr>
                <a:spLocks/>
              </p:cNvSpPr>
              <p:nvPr/>
            </p:nvSpPr>
            <p:spPr bwMode="auto">
              <a:xfrm>
                <a:off x="1512" y="933"/>
                <a:ext cx="1227" cy="45"/>
              </a:xfrm>
              <a:custGeom>
                <a:avLst/>
                <a:gdLst>
                  <a:gd name="T0" fmla="*/ 0 w 1227"/>
                  <a:gd name="T1" fmla="*/ 45 h 45"/>
                  <a:gd name="T2" fmla="*/ 0 w 1227"/>
                  <a:gd name="T3" fmla="*/ 0 h 45"/>
                  <a:gd name="T4" fmla="*/ 1227 w 1227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7" h="45">
                    <a:moveTo>
                      <a:pt x="0" y="45"/>
                    </a:moveTo>
                    <a:lnTo>
                      <a:pt x="0" y="0"/>
                    </a:lnTo>
                    <a:lnTo>
                      <a:pt x="1227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2" name="Rectangle 33"/>
              <p:cNvSpPr>
                <a:spLocks noChangeArrowheads="1"/>
              </p:cNvSpPr>
              <p:nvPr/>
            </p:nvSpPr>
            <p:spPr bwMode="auto">
              <a:xfrm>
                <a:off x="2784" y="997"/>
                <a:ext cx="274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DmCG11898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13" name="Freeform 34"/>
              <p:cNvSpPr>
                <a:spLocks/>
              </p:cNvSpPr>
              <p:nvPr/>
            </p:nvSpPr>
            <p:spPr bwMode="auto">
              <a:xfrm>
                <a:off x="1512" y="982"/>
                <a:ext cx="1269" cy="45"/>
              </a:xfrm>
              <a:custGeom>
                <a:avLst/>
                <a:gdLst>
                  <a:gd name="T0" fmla="*/ 0 w 1269"/>
                  <a:gd name="T1" fmla="*/ 0 h 45"/>
                  <a:gd name="T2" fmla="*/ 0 w 1269"/>
                  <a:gd name="T3" fmla="*/ 45 h 45"/>
                  <a:gd name="T4" fmla="*/ 1269 w 1269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69" h="45">
                    <a:moveTo>
                      <a:pt x="0" y="0"/>
                    </a:moveTo>
                    <a:lnTo>
                      <a:pt x="0" y="45"/>
                    </a:lnTo>
                    <a:lnTo>
                      <a:pt x="1269" y="4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4" name="Freeform 35"/>
              <p:cNvSpPr>
                <a:spLocks/>
              </p:cNvSpPr>
              <p:nvPr/>
            </p:nvSpPr>
            <p:spPr bwMode="auto">
              <a:xfrm>
                <a:off x="1341" y="911"/>
                <a:ext cx="171" cy="69"/>
              </a:xfrm>
              <a:custGeom>
                <a:avLst/>
                <a:gdLst>
                  <a:gd name="T0" fmla="*/ 0 w 171"/>
                  <a:gd name="T1" fmla="*/ 0 h 69"/>
                  <a:gd name="T2" fmla="*/ 0 w 171"/>
                  <a:gd name="T3" fmla="*/ 69 h 69"/>
                  <a:gd name="T4" fmla="*/ 171 w 171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1" h="69">
                    <a:moveTo>
                      <a:pt x="0" y="0"/>
                    </a:moveTo>
                    <a:lnTo>
                      <a:pt x="0" y="69"/>
                    </a:lnTo>
                    <a:lnTo>
                      <a:pt x="171" y="69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5" name="Freeform 36"/>
              <p:cNvSpPr>
                <a:spLocks/>
              </p:cNvSpPr>
              <p:nvPr/>
            </p:nvSpPr>
            <p:spPr bwMode="auto">
              <a:xfrm>
                <a:off x="1001" y="738"/>
                <a:ext cx="340" cy="171"/>
              </a:xfrm>
              <a:custGeom>
                <a:avLst/>
                <a:gdLst>
                  <a:gd name="T0" fmla="*/ 0 w 340"/>
                  <a:gd name="T1" fmla="*/ 0 h 171"/>
                  <a:gd name="T2" fmla="*/ 0 w 340"/>
                  <a:gd name="T3" fmla="*/ 171 h 171"/>
                  <a:gd name="T4" fmla="*/ 340 w 340"/>
                  <a:gd name="T5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0" h="171">
                    <a:moveTo>
                      <a:pt x="0" y="0"/>
                    </a:moveTo>
                    <a:lnTo>
                      <a:pt x="0" y="171"/>
                    </a:lnTo>
                    <a:lnTo>
                      <a:pt x="340" y="171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6" name="Freeform 37"/>
              <p:cNvSpPr>
                <a:spLocks/>
              </p:cNvSpPr>
              <p:nvPr/>
            </p:nvSpPr>
            <p:spPr bwMode="auto">
              <a:xfrm>
                <a:off x="951" y="736"/>
                <a:ext cx="50" cy="225"/>
              </a:xfrm>
              <a:custGeom>
                <a:avLst/>
                <a:gdLst>
                  <a:gd name="T0" fmla="*/ 0 w 50"/>
                  <a:gd name="T1" fmla="*/ 225 h 225"/>
                  <a:gd name="T2" fmla="*/ 0 w 50"/>
                  <a:gd name="T3" fmla="*/ 0 h 225"/>
                  <a:gd name="T4" fmla="*/ 50 w 50"/>
                  <a:gd name="T5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225">
                    <a:moveTo>
                      <a:pt x="0" y="225"/>
                    </a:moveTo>
                    <a:lnTo>
                      <a:pt x="0" y="0"/>
                    </a:lnTo>
                    <a:lnTo>
                      <a:pt x="50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7" name="Rectangle 38"/>
              <p:cNvSpPr>
                <a:spLocks noChangeArrowheads="1"/>
              </p:cNvSpPr>
              <p:nvPr/>
            </p:nvSpPr>
            <p:spPr bwMode="auto">
              <a:xfrm>
                <a:off x="2609" y="1091"/>
                <a:ext cx="333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hABCC4</a:t>
                </a:r>
                <a:r>
                  <a:rPr kumimoji="1" lang="en-US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/MRP4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18" name="Freeform 39"/>
              <p:cNvSpPr>
                <a:spLocks/>
              </p:cNvSpPr>
              <p:nvPr/>
            </p:nvSpPr>
            <p:spPr bwMode="auto">
              <a:xfrm>
                <a:off x="1031" y="1121"/>
                <a:ext cx="1575" cy="68"/>
              </a:xfrm>
              <a:custGeom>
                <a:avLst/>
                <a:gdLst>
                  <a:gd name="T0" fmla="*/ 0 w 1575"/>
                  <a:gd name="T1" fmla="*/ 68 h 68"/>
                  <a:gd name="T2" fmla="*/ 0 w 1575"/>
                  <a:gd name="T3" fmla="*/ 0 h 68"/>
                  <a:gd name="T4" fmla="*/ 1575 w 1575"/>
                  <a:gd name="T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75" h="68">
                    <a:moveTo>
                      <a:pt x="0" y="68"/>
                    </a:moveTo>
                    <a:lnTo>
                      <a:pt x="0" y="0"/>
                    </a:lnTo>
                    <a:lnTo>
                      <a:pt x="1575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9" name="Rectangle 40"/>
              <p:cNvSpPr>
                <a:spLocks noChangeArrowheads="1"/>
              </p:cNvSpPr>
              <p:nvPr/>
            </p:nvSpPr>
            <p:spPr bwMode="auto">
              <a:xfrm>
                <a:off x="2670" y="1185"/>
                <a:ext cx="223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TjABCC4</a:t>
                </a:r>
                <a:endParaRPr kumimoji="1" lang="ko-KR" altLang="ko-KR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20" name="Freeform 41"/>
              <p:cNvSpPr>
                <a:spLocks/>
              </p:cNvSpPr>
              <p:nvPr/>
            </p:nvSpPr>
            <p:spPr bwMode="auto">
              <a:xfrm>
                <a:off x="1133" y="1215"/>
                <a:ext cx="1534" cy="45"/>
              </a:xfrm>
              <a:custGeom>
                <a:avLst/>
                <a:gdLst>
                  <a:gd name="T0" fmla="*/ 0 w 1534"/>
                  <a:gd name="T1" fmla="*/ 45 h 45"/>
                  <a:gd name="T2" fmla="*/ 0 w 1534"/>
                  <a:gd name="T3" fmla="*/ 0 h 45"/>
                  <a:gd name="T4" fmla="*/ 1534 w 1534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34" h="45">
                    <a:moveTo>
                      <a:pt x="0" y="45"/>
                    </a:moveTo>
                    <a:lnTo>
                      <a:pt x="0" y="0"/>
                    </a:lnTo>
                    <a:lnTo>
                      <a:pt x="1534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1" name="Rectangle 42"/>
              <p:cNvSpPr>
                <a:spLocks noChangeArrowheads="1"/>
              </p:cNvSpPr>
              <p:nvPr/>
            </p:nvSpPr>
            <p:spPr bwMode="auto">
              <a:xfrm>
                <a:off x="2675" y="1279"/>
                <a:ext cx="217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Dp347288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22" name="Freeform 43"/>
              <p:cNvSpPr>
                <a:spLocks/>
              </p:cNvSpPr>
              <p:nvPr/>
            </p:nvSpPr>
            <p:spPr bwMode="auto">
              <a:xfrm>
                <a:off x="1133" y="1264"/>
                <a:ext cx="1539" cy="45"/>
              </a:xfrm>
              <a:custGeom>
                <a:avLst/>
                <a:gdLst>
                  <a:gd name="T0" fmla="*/ 0 w 1539"/>
                  <a:gd name="T1" fmla="*/ 0 h 45"/>
                  <a:gd name="T2" fmla="*/ 0 w 1539"/>
                  <a:gd name="T3" fmla="*/ 45 h 45"/>
                  <a:gd name="T4" fmla="*/ 1539 w 1539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39" h="45">
                    <a:moveTo>
                      <a:pt x="0" y="0"/>
                    </a:moveTo>
                    <a:lnTo>
                      <a:pt x="0" y="45"/>
                    </a:lnTo>
                    <a:lnTo>
                      <a:pt x="1539" y="4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3" name="Freeform 44"/>
              <p:cNvSpPr>
                <a:spLocks/>
              </p:cNvSpPr>
              <p:nvPr/>
            </p:nvSpPr>
            <p:spPr bwMode="auto">
              <a:xfrm>
                <a:off x="1031" y="1193"/>
                <a:ext cx="102" cy="69"/>
              </a:xfrm>
              <a:custGeom>
                <a:avLst/>
                <a:gdLst>
                  <a:gd name="T0" fmla="*/ 0 w 102"/>
                  <a:gd name="T1" fmla="*/ 0 h 69"/>
                  <a:gd name="T2" fmla="*/ 0 w 102"/>
                  <a:gd name="T3" fmla="*/ 69 h 69"/>
                  <a:gd name="T4" fmla="*/ 102 w 102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2" h="69">
                    <a:moveTo>
                      <a:pt x="0" y="0"/>
                    </a:moveTo>
                    <a:lnTo>
                      <a:pt x="0" y="69"/>
                    </a:lnTo>
                    <a:lnTo>
                      <a:pt x="102" y="69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4" name="Freeform 45"/>
              <p:cNvSpPr>
                <a:spLocks/>
              </p:cNvSpPr>
              <p:nvPr/>
            </p:nvSpPr>
            <p:spPr bwMode="auto">
              <a:xfrm>
                <a:off x="951" y="965"/>
                <a:ext cx="80" cy="226"/>
              </a:xfrm>
              <a:custGeom>
                <a:avLst/>
                <a:gdLst>
                  <a:gd name="T0" fmla="*/ 0 w 80"/>
                  <a:gd name="T1" fmla="*/ 0 h 226"/>
                  <a:gd name="T2" fmla="*/ 0 w 80"/>
                  <a:gd name="T3" fmla="*/ 226 h 226"/>
                  <a:gd name="T4" fmla="*/ 80 w 80"/>
                  <a:gd name="T5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226">
                    <a:moveTo>
                      <a:pt x="0" y="0"/>
                    </a:moveTo>
                    <a:lnTo>
                      <a:pt x="0" y="226"/>
                    </a:lnTo>
                    <a:lnTo>
                      <a:pt x="80" y="226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5" name="Freeform 46"/>
              <p:cNvSpPr>
                <a:spLocks/>
              </p:cNvSpPr>
              <p:nvPr/>
            </p:nvSpPr>
            <p:spPr bwMode="auto">
              <a:xfrm>
                <a:off x="806" y="963"/>
                <a:ext cx="145" cy="218"/>
              </a:xfrm>
              <a:custGeom>
                <a:avLst/>
                <a:gdLst>
                  <a:gd name="T0" fmla="*/ 0 w 145"/>
                  <a:gd name="T1" fmla="*/ 218 h 218"/>
                  <a:gd name="T2" fmla="*/ 0 w 145"/>
                  <a:gd name="T3" fmla="*/ 0 h 218"/>
                  <a:gd name="T4" fmla="*/ 145 w 145"/>
                  <a:gd name="T5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5" h="218">
                    <a:moveTo>
                      <a:pt x="0" y="218"/>
                    </a:moveTo>
                    <a:lnTo>
                      <a:pt x="0" y="0"/>
                    </a:lnTo>
                    <a:lnTo>
                      <a:pt x="145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6" name="Rectangle 47"/>
              <p:cNvSpPr>
                <a:spLocks noChangeArrowheads="1"/>
              </p:cNvSpPr>
              <p:nvPr/>
            </p:nvSpPr>
            <p:spPr bwMode="auto">
              <a:xfrm>
                <a:off x="2837" y="1373"/>
                <a:ext cx="190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CeMrp-6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27" name="Freeform 48"/>
              <p:cNvSpPr>
                <a:spLocks/>
              </p:cNvSpPr>
              <p:nvPr/>
            </p:nvSpPr>
            <p:spPr bwMode="auto">
              <a:xfrm>
                <a:off x="806" y="1185"/>
                <a:ext cx="2028" cy="218"/>
              </a:xfrm>
              <a:custGeom>
                <a:avLst/>
                <a:gdLst>
                  <a:gd name="T0" fmla="*/ 0 w 2028"/>
                  <a:gd name="T1" fmla="*/ 0 h 218"/>
                  <a:gd name="T2" fmla="*/ 0 w 2028"/>
                  <a:gd name="T3" fmla="*/ 218 h 218"/>
                  <a:gd name="T4" fmla="*/ 2028 w 2028"/>
                  <a:gd name="T5" fmla="*/ 21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28" h="218">
                    <a:moveTo>
                      <a:pt x="0" y="0"/>
                    </a:moveTo>
                    <a:lnTo>
                      <a:pt x="0" y="218"/>
                    </a:lnTo>
                    <a:lnTo>
                      <a:pt x="2028" y="218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8" name="Freeform 49"/>
              <p:cNvSpPr>
                <a:spLocks/>
              </p:cNvSpPr>
              <p:nvPr/>
            </p:nvSpPr>
            <p:spPr bwMode="auto">
              <a:xfrm>
                <a:off x="743" y="1183"/>
                <a:ext cx="63" cy="209"/>
              </a:xfrm>
              <a:custGeom>
                <a:avLst/>
                <a:gdLst>
                  <a:gd name="T0" fmla="*/ 0 w 63"/>
                  <a:gd name="T1" fmla="*/ 209 h 209"/>
                  <a:gd name="T2" fmla="*/ 0 w 63"/>
                  <a:gd name="T3" fmla="*/ 0 h 209"/>
                  <a:gd name="T4" fmla="*/ 63 w 63"/>
                  <a:gd name="T5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" h="209">
                    <a:moveTo>
                      <a:pt x="0" y="209"/>
                    </a:moveTo>
                    <a:lnTo>
                      <a:pt x="0" y="0"/>
                    </a:lnTo>
                    <a:lnTo>
                      <a:pt x="63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9" name="Rectangle 50"/>
              <p:cNvSpPr>
                <a:spLocks noChangeArrowheads="1"/>
              </p:cNvSpPr>
              <p:nvPr/>
            </p:nvSpPr>
            <p:spPr bwMode="auto">
              <a:xfrm>
                <a:off x="2889" y="1467"/>
                <a:ext cx="190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CeMrp-5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30" name="Freeform 51"/>
              <p:cNvSpPr>
                <a:spLocks/>
              </p:cNvSpPr>
              <p:nvPr/>
            </p:nvSpPr>
            <p:spPr bwMode="auto">
              <a:xfrm>
                <a:off x="881" y="1497"/>
                <a:ext cx="2005" cy="107"/>
              </a:xfrm>
              <a:custGeom>
                <a:avLst/>
                <a:gdLst>
                  <a:gd name="T0" fmla="*/ 0 w 2005"/>
                  <a:gd name="T1" fmla="*/ 107 h 107"/>
                  <a:gd name="T2" fmla="*/ 0 w 2005"/>
                  <a:gd name="T3" fmla="*/ 0 h 107"/>
                  <a:gd name="T4" fmla="*/ 2005 w 2005"/>
                  <a:gd name="T5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05" h="107">
                    <a:moveTo>
                      <a:pt x="0" y="107"/>
                    </a:moveTo>
                    <a:lnTo>
                      <a:pt x="0" y="0"/>
                    </a:lnTo>
                    <a:lnTo>
                      <a:pt x="2005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1" name="Rectangle 52"/>
              <p:cNvSpPr>
                <a:spLocks noChangeArrowheads="1"/>
              </p:cNvSpPr>
              <p:nvPr/>
            </p:nvSpPr>
            <p:spPr bwMode="auto">
              <a:xfrm>
                <a:off x="2786" y="1561"/>
                <a:ext cx="223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TjABCC5</a:t>
                </a:r>
                <a:endParaRPr kumimoji="1" lang="ko-KR" altLang="ko-KR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32" name="Freeform 53"/>
              <p:cNvSpPr>
                <a:spLocks/>
              </p:cNvSpPr>
              <p:nvPr/>
            </p:nvSpPr>
            <p:spPr bwMode="auto">
              <a:xfrm>
                <a:off x="905" y="1591"/>
                <a:ext cx="1878" cy="124"/>
              </a:xfrm>
              <a:custGeom>
                <a:avLst/>
                <a:gdLst>
                  <a:gd name="T0" fmla="*/ 0 w 1878"/>
                  <a:gd name="T1" fmla="*/ 124 h 124"/>
                  <a:gd name="T2" fmla="*/ 0 w 1878"/>
                  <a:gd name="T3" fmla="*/ 0 h 124"/>
                  <a:gd name="T4" fmla="*/ 1878 w 1878"/>
                  <a:gd name="T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78" h="124">
                    <a:moveTo>
                      <a:pt x="0" y="124"/>
                    </a:moveTo>
                    <a:lnTo>
                      <a:pt x="0" y="0"/>
                    </a:lnTo>
                    <a:lnTo>
                      <a:pt x="1878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3" name="Rectangle 54"/>
              <p:cNvSpPr>
                <a:spLocks noChangeArrowheads="1"/>
              </p:cNvSpPr>
              <p:nvPr/>
            </p:nvSpPr>
            <p:spPr bwMode="auto">
              <a:xfrm>
                <a:off x="2793" y="1655"/>
                <a:ext cx="357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hABCC11</a:t>
                </a:r>
                <a:r>
                  <a:rPr kumimoji="1" lang="en-US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/MRP8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34" name="Freeform 55"/>
              <p:cNvSpPr>
                <a:spLocks/>
              </p:cNvSpPr>
              <p:nvPr/>
            </p:nvSpPr>
            <p:spPr bwMode="auto">
              <a:xfrm>
                <a:off x="1283" y="1685"/>
                <a:ext cx="1507" cy="45"/>
              </a:xfrm>
              <a:custGeom>
                <a:avLst/>
                <a:gdLst>
                  <a:gd name="T0" fmla="*/ 0 w 1507"/>
                  <a:gd name="T1" fmla="*/ 45 h 45"/>
                  <a:gd name="T2" fmla="*/ 0 w 1507"/>
                  <a:gd name="T3" fmla="*/ 0 h 45"/>
                  <a:gd name="T4" fmla="*/ 1507 w 1507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07" h="45">
                    <a:moveTo>
                      <a:pt x="0" y="45"/>
                    </a:moveTo>
                    <a:lnTo>
                      <a:pt x="0" y="0"/>
                    </a:lnTo>
                    <a:lnTo>
                      <a:pt x="1507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5" name="Rectangle 56"/>
              <p:cNvSpPr>
                <a:spLocks noChangeArrowheads="1"/>
              </p:cNvSpPr>
              <p:nvPr/>
            </p:nvSpPr>
            <p:spPr bwMode="auto">
              <a:xfrm>
                <a:off x="2726" y="1749"/>
                <a:ext cx="357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hABCC12</a:t>
                </a:r>
                <a:r>
                  <a:rPr kumimoji="1" lang="en-US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/MRP9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36" name="Freeform 57"/>
              <p:cNvSpPr>
                <a:spLocks/>
              </p:cNvSpPr>
              <p:nvPr/>
            </p:nvSpPr>
            <p:spPr bwMode="auto">
              <a:xfrm>
                <a:off x="1283" y="1734"/>
                <a:ext cx="1440" cy="45"/>
              </a:xfrm>
              <a:custGeom>
                <a:avLst/>
                <a:gdLst>
                  <a:gd name="T0" fmla="*/ 0 w 1440"/>
                  <a:gd name="T1" fmla="*/ 0 h 45"/>
                  <a:gd name="T2" fmla="*/ 0 w 1440"/>
                  <a:gd name="T3" fmla="*/ 45 h 45"/>
                  <a:gd name="T4" fmla="*/ 1440 w 1440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0" h="45">
                    <a:moveTo>
                      <a:pt x="0" y="0"/>
                    </a:moveTo>
                    <a:lnTo>
                      <a:pt x="0" y="45"/>
                    </a:lnTo>
                    <a:lnTo>
                      <a:pt x="1440" y="4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7" name="Freeform 58"/>
              <p:cNvSpPr>
                <a:spLocks/>
              </p:cNvSpPr>
              <p:nvPr/>
            </p:nvSpPr>
            <p:spPr bwMode="auto">
              <a:xfrm>
                <a:off x="1022" y="1732"/>
                <a:ext cx="261" cy="109"/>
              </a:xfrm>
              <a:custGeom>
                <a:avLst/>
                <a:gdLst>
                  <a:gd name="T0" fmla="*/ 0 w 261"/>
                  <a:gd name="T1" fmla="*/ 109 h 109"/>
                  <a:gd name="T2" fmla="*/ 0 w 261"/>
                  <a:gd name="T3" fmla="*/ 0 h 109"/>
                  <a:gd name="T4" fmla="*/ 261 w 261"/>
                  <a:gd name="T5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1" h="109">
                    <a:moveTo>
                      <a:pt x="0" y="109"/>
                    </a:moveTo>
                    <a:lnTo>
                      <a:pt x="0" y="0"/>
                    </a:lnTo>
                    <a:lnTo>
                      <a:pt x="261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8" name="Rectangle 59"/>
              <p:cNvSpPr>
                <a:spLocks noChangeArrowheads="1"/>
              </p:cNvSpPr>
              <p:nvPr/>
            </p:nvSpPr>
            <p:spPr bwMode="auto">
              <a:xfrm>
                <a:off x="2681" y="1843"/>
                <a:ext cx="333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hABCC5</a:t>
                </a:r>
                <a:r>
                  <a:rPr kumimoji="1" lang="en-US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/MRP5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39" name="Freeform 60"/>
              <p:cNvSpPr>
                <a:spLocks/>
              </p:cNvSpPr>
              <p:nvPr/>
            </p:nvSpPr>
            <p:spPr bwMode="auto">
              <a:xfrm>
                <a:off x="1130" y="1873"/>
                <a:ext cx="1548" cy="80"/>
              </a:xfrm>
              <a:custGeom>
                <a:avLst/>
                <a:gdLst>
                  <a:gd name="T0" fmla="*/ 0 w 1548"/>
                  <a:gd name="T1" fmla="*/ 80 h 80"/>
                  <a:gd name="T2" fmla="*/ 0 w 1548"/>
                  <a:gd name="T3" fmla="*/ 0 h 80"/>
                  <a:gd name="T4" fmla="*/ 1548 w 1548"/>
                  <a:gd name="T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48" h="80">
                    <a:moveTo>
                      <a:pt x="0" y="80"/>
                    </a:moveTo>
                    <a:lnTo>
                      <a:pt x="0" y="0"/>
                    </a:lnTo>
                    <a:lnTo>
                      <a:pt x="1548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0" name="Rectangle 61"/>
              <p:cNvSpPr>
                <a:spLocks noChangeArrowheads="1"/>
              </p:cNvSpPr>
              <p:nvPr/>
            </p:nvSpPr>
            <p:spPr bwMode="auto">
              <a:xfrm>
                <a:off x="2709" y="1938"/>
                <a:ext cx="217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Dp347292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41" name="Freeform 62"/>
              <p:cNvSpPr>
                <a:spLocks/>
              </p:cNvSpPr>
              <p:nvPr/>
            </p:nvSpPr>
            <p:spPr bwMode="auto">
              <a:xfrm>
                <a:off x="1622" y="1967"/>
                <a:ext cx="1084" cy="68"/>
              </a:xfrm>
              <a:custGeom>
                <a:avLst/>
                <a:gdLst>
                  <a:gd name="T0" fmla="*/ 0 w 1084"/>
                  <a:gd name="T1" fmla="*/ 68 h 68"/>
                  <a:gd name="T2" fmla="*/ 0 w 1084"/>
                  <a:gd name="T3" fmla="*/ 0 h 68"/>
                  <a:gd name="T4" fmla="*/ 1084 w 1084"/>
                  <a:gd name="T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84" h="68">
                    <a:moveTo>
                      <a:pt x="0" y="68"/>
                    </a:moveTo>
                    <a:lnTo>
                      <a:pt x="0" y="0"/>
                    </a:lnTo>
                    <a:lnTo>
                      <a:pt x="1084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2" name="Rectangle 63"/>
              <p:cNvSpPr>
                <a:spLocks noChangeArrowheads="1"/>
              </p:cNvSpPr>
              <p:nvPr/>
            </p:nvSpPr>
            <p:spPr bwMode="auto">
              <a:xfrm>
                <a:off x="2691" y="2032"/>
                <a:ext cx="217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Dp347295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43" name="Freeform 64"/>
              <p:cNvSpPr>
                <a:spLocks/>
              </p:cNvSpPr>
              <p:nvPr/>
            </p:nvSpPr>
            <p:spPr bwMode="auto">
              <a:xfrm>
                <a:off x="2457" y="2061"/>
                <a:ext cx="231" cy="45"/>
              </a:xfrm>
              <a:custGeom>
                <a:avLst/>
                <a:gdLst>
                  <a:gd name="T0" fmla="*/ 0 w 231"/>
                  <a:gd name="T1" fmla="*/ 45 h 45"/>
                  <a:gd name="T2" fmla="*/ 0 w 231"/>
                  <a:gd name="T3" fmla="*/ 0 h 45"/>
                  <a:gd name="T4" fmla="*/ 231 w 231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1" h="45">
                    <a:moveTo>
                      <a:pt x="0" y="45"/>
                    </a:moveTo>
                    <a:lnTo>
                      <a:pt x="0" y="0"/>
                    </a:lnTo>
                    <a:lnTo>
                      <a:pt x="231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4" name="Rectangle 65"/>
              <p:cNvSpPr>
                <a:spLocks noChangeArrowheads="1"/>
              </p:cNvSpPr>
              <p:nvPr/>
            </p:nvSpPr>
            <p:spPr bwMode="auto">
              <a:xfrm>
                <a:off x="2699" y="2126"/>
                <a:ext cx="217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Dp347548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45" name="Freeform 66"/>
              <p:cNvSpPr>
                <a:spLocks/>
              </p:cNvSpPr>
              <p:nvPr/>
            </p:nvSpPr>
            <p:spPr bwMode="auto">
              <a:xfrm>
                <a:off x="2457" y="2110"/>
                <a:ext cx="239" cy="45"/>
              </a:xfrm>
              <a:custGeom>
                <a:avLst/>
                <a:gdLst>
                  <a:gd name="T0" fmla="*/ 0 w 239"/>
                  <a:gd name="T1" fmla="*/ 0 h 45"/>
                  <a:gd name="T2" fmla="*/ 0 w 239"/>
                  <a:gd name="T3" fmla="*/ 45 h 45"/>
                  <a:gd name="T4" fmla="*/ 239 w 239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9" h="45">
                    <a:moveTo>
                      <a:pt x="0" y="0"/>
                    </a:moveTo>
                    <a:lnTo>
                      <a:pt x="0" y="45"/>
                    </a:lnTo>
                    <a:lnTo>
                      <a:pt x="239" y="4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6" name="Freeform 67"/>
              <p:cNvSpPr>
                <a:spLocks/>
              </p:cNvSpPr>
              <p:nvPr/>
            </p:nvSpPr>
            <p:spPr bwMode="auto">
              <a:xfrm>
                <a:off x="1622" y="2039"/>
                <a:ext cx="835" cy="69"/>
              </a:xfrm>
              <a:custGeom>
                <a:avLst/>
                <a:gdLst>
                  <a:gd name="T0" fmla="*/ 0 w 835"/>
                  <a:gd name="T1" fmla="*/ 0 h 69"/>
                  <a:gd name="T2" fmla="*/ 0 w 835"/>
                  <a:gd name="T3" fmla="*/ 69 h 69"/>
                  <a:gd name="T4" fmla="*/ 835 w 835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5" h="69">
                    <a:moveTo>
                      <a:pt x="0" y="0"/>
                    </a:moveTo>
                    <a:lnTo>
                      <a:pt x="0" y="69"/>
                    </a:lnTo>
                    <a:lnTo>
                      <a:pt x="835" y="69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7" name="Freeform 68"/>
              <p:cNvSpPr>
                <a:spLocks/>
              </p:cNvSpPr>
              <p:nvPr/>
            </p:nvSpPr>
            <p:spPr bwMode="auto">
              <a:xfrm>
                <a:off x="1130" y="1957"/>
                <a:ext cx="492" cy="80"/>
              </a:xfrm>
              <a:custGeom>
                <a:avLst/>
                <a:gdLst>
                  <a:gd name="T0" fmla="*/ 0 w 492"/>
                  <a:gd name="T1" fmla="*/ 0 h 80"/>
                  <a:gd name="T2" fmla="*/ 0 w 492"/>
                  <a:gd name="T3" fmla="*/ 80 h 80"/>
                  <a:gd name="T4" fmla="*/ 492 w 492"/>
                  <a:gd name="T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2" h="80">
                    <a:moveTo>
                      <a:pt x="0" y="0"/>
                    </a:moveTo>
                    <a:lnTo>
                      <a:pt x="0" y="80"/>
                    </a:lnTo>
                    <a:lnTo>
                      <a:pt x="492" y="8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8" name="Freeform 69"/>
              <p:cNvSpPr>
                <a:spLocks/>
              </p:cNvSpPr>
              <p:nvPr/>
            </p:nvSpPr>
            <p:spPr bwMode="auto">
              <a:xfrm>
                <a:off x="1022" y="1845"/>
                <a:ext cx="108" cy="110"/>
              </a:xfrm>
              <a:custGeom>
                <a:avLst/>
                <a:gdLst>
                  <a:gd name="T0" fmla="*/ 0 w 108"/>
                  <a:gd name="T1" fmla="*/ 0 h 110"/>
                  <a:gd name="T2" fmla="*/ 0 w 108"/>
                  <a:gd name="T3" fmla="*/ 110 h 110"/>
                  <a:gd name="T4" fmla="*/ 108 w 108"/>
                  <a:gd name="T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8" h="110">
                    <a:moveTo>
                      <a:pt x="0" y="0"/>
                    </a:moveTo>
                    <a:lnTo>
                      <a:pt x="0" y="110"/>
                    </a:lnTo>
                    <a:lnTo>
                      <a:pt x="108" y="11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9" name="Freeform 70"/>
              <p:cNvSpPr>
                <a:spLocks/>
              </p:cNvSpPr>
              <p:nvPr/>
            </p:nvSpPr>
            <p:spPr bwMode="auto">
              <a:xfrm>
                <a:off x="905" y="1719"/>
                <a:ext cx="117" cy="124"/>
              </a:xfrm>
              <a:custGeom>
                <a:avLst/>
                <a:gdLst>
                  <a:gd name="T0" fmla="*/ 0 w 117"/>
                  <a:gd name="T1" fmla="*/ 0 h 124"/>
                  <a:gd name="T2" fmla="*/ 0 w 117"/>
                  <a:gd name="T3" fmla="*/ 124 h 124"/>
                  <a:gd name="T4" fmla="*/ 117 w 117"/>
                  <a:gd name="T5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24">
                    <a:moveTo>
                      <a:pt x="0" y="0"/>
                    </a:moveTo>
                    <a:lnTo>
                      <a:pt x="0" y="124"/>
                    </a:lnTo>
                    <a:lnTo>
                      <a:pt x="117" y="124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0" name="Freeform 71"/>
              <p:cNvSpPr>
                <a:spLocks/>
              </p:cNvSpPr>
              <p:nvPr/>
            </p:nvSpPr>
            <p:spPr bwMode="auto">
              <a:xfrm>
                <a:off x="881" y="1608"/>
                <a:ext cx="24" cy="109"/>
              </a:xfrm>
              <a:custGeom>
                <a:avLst/>
                <a:gdLst>
                  <a:gd name="T0" fmla="*/ 0 w 24"/>
                  <a:gd name="T1" fmla="*/ 0 h 109"/>
                  <a:gd name="T2" fmla="*/ 0 w 24"/>
                  <a:gd name="T3" fmla="*/ 109 h 109"/>
                  <a:gd name="T4" fmla="*/ 24 w 24"/>
                  <a:gd name="T5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09">
                    <a:moveTo>
                      <a:pt x="0" y="0"/>
                    </a:moveTo>
                    <a:lnTo>
                      <a:pt x="0" y="109"/>
                    </a:lnTo>
                    <a:lnTo>
                      <a:pt x="24" y="109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1" name="Freeform 72"/>
              <p:cNvSpPr>
                <a:spLocks/>
              </p:cNvSpPr>
              <p:nvPr/>
            </p:nvSpPr>
            <p:spPr bwMode="auto">
              <a:xfrm>
                <a:off x="743" y="1396"/>
                <a:ext cx="138" cy="210"/>
              </a:xfrm>
              <a:custGeom>
                <a:avLst/>
                <a:gdLst>
                  <a:gd name="T0" fmla="*/ 0 w 138"/>
                  <a:gd name="T1" fmla="*/ 0 h 210"/>
                  <a:gd name="T2" fmla="*/ 0 w 138"/>
                  <a:gd name="T3" fmla="*/ 210 h 210"/>
                  <a:gd name="T4" fmla="*/ 138 w 138"/>
                  <a:gd name="T5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8" h="210">
                    <a:moveTo>
                      <a:pt x="0" y="0"/>
                    </a:moveTo>
                    <a:lnTo>
                      <a:pt x="0" y="210"/>
                    </a:lnTo>
                    <a:lnTo>
                      <a:pt x="138" y="21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2" name="Freeform 73"/>
              <p:cNvSpPr>
                <a:spLocks/>
              </p:cNvSpPr>
              <p:nvPr/>
            </p:nvSpPr>
            <p:spPr bwMode="auto">
              <a:xfrm>
                <a:off x="723" y="1394"/>
                <a:ext cx="20" cy="466"/>
              </a:xfrm>
              <a:custGeom>
                <a:avLst/>
                <a:gdLst>
                  <a:gd name="T0" fmla="*/ 0 w 20"/>
                  <a:gd name="T1" fmla="*/ 466 h 466"/>
                  <a:gd name="T2" fmla="*/ 0 w 20"/>
                  <a:gd name="T3" fmla="*/ 0 h 466"/>
                  <a:gd name="T4" fmla="*/ 20 w 20"/>
                  <a:gd name="T5" fmla="*/ 0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466">
                    <a:moveTo>
                      <a:pt x="0" y="466"/>
                    </a:moveTo>
                    <a:lnTo>
                      <a:pt x="0" y="0"/>
                    </a:lnTo>
                    <a:lnTo>
                      <a:pt x="20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3" name="Rectangle 74"/>
              <p:cNvSpPr>
                <a:spLocks noChangeArrowheads="1"/>
              </p:cNvSpPr>
              <p:nvPr/>
            </p:nvSpPr>
            <p:spPr bwMode="auto">
              <a:xfrm>
                <a:off x="2756" y="2220"/>
                <a:ext cx="357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hABCC10</a:t>
                </a:r>
                <a:r>
                  <a:rPr kumimoji="1" lang="en-US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/MRP7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54" name="Freeform 75"/>
              <p:cNvSpPr>
                <a:spLocks/>
              </p:cNvSpPr>
              <p:nvPr/>
            </p:nvSpPr>
            <p:spPr bwMode="auto">
              <a:xfrm>
                <a:off x="1061" y="2249"/>
                <a:ext cx="1692" cy="80"/>
              </a:xfrm>
              <a:custGeom>
                <a:avLst/>
                <a:gdLst>
                  <a:gd name="T0" fmla="*/ 0 w 1692"/>
                  <a:gd name="T1" fmla="*/ 80 h 80"/>
                  <a:gd name="T2" fmla="*/ 0 w 1692"/>
                  <a:gd name="T3" fmla="*/ 0 h 80"/>
                  <a:gd name="T4" fmla="*/ 1692 w 1692"/>
                  <a:gd name="T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92" h="80">
                    <a:moveTo>
                      <a:pt x="0" y="80"/>
                    </a:moveTo>
                    <a:lnTo>
                      <a:pt x="0" y="0"/>
                    </a:lnTo>
                    <a:lnTo>
                      <a:pt x="1692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5" name="Rectangle 76"/>
              <p:cNvSpPr>
                <a:spLocks noChangeArrowheads="1"/>
              </p:cNvSpPr>
              <p:nvPr/>
            </p:nvSpPr>
            <p:spPr bwMode="auto">
              <a:xfrm>
                <a:off x="2913" y="2314"/>
                <a:ext cx="249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DmCG7806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56" name="Freeform 77"/>
              <p:cNvSpPr>
                <a:spLocks/>
              </p:cNvSpPr>
              <p:nvPr/>
            </p:nvSpPr>
            <p:spPr bwMode="auto">
              <a:xfrm>
                <a:off x="1109" y="2343"/>
                <a:ext cx="1801" cy="68"/>
              </a:xfrm>
              <a:custGeom>
                <a:avLst/>
                <a:gdLst>
                  <a:gd name="T0" fmla="*/ 0 w 1801"/>
                  <a:gd name="T1" fmla="*/ 68 h 68"/>
                  <a:gd name="T2" fmla="*/ 0 w 1801"/>
                  <a:gd name="T3" fmla="*/ 0 h 68"/>
                  <a:gd name="T4" fmla="*/ 1801 w 1801"/>
                  <a:gd name="T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01" h="68">
                    <a:moveTo>
                      <a:pt x="0" y="68"/>
                    </a:moveTo>
                    <a:lnTo>
                      <a:pt x="0" y="0"/>
                    </a:lnTo>
                    <a:lnTo>
                      <a:pt x="1801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7" name="Rectangle 78"/>
              <p:cNvSpPr>
                <a:spLocks noChangeArrowheads="1"/>
              </p:cNvSpPr>
              <p:nvPr/>
            </p:nvSpPr>
            <p:spPr bwMode="auto">
              <a:xfrm>
                <a:off x="2798" y="2408"/>
                <a:ext cx="223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TjABCC7</a:t>
                </a:r>
                <a:endParaRPr kumimoji="1" lang="ko-KR" altLang="ko-K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58" name="Freeform 79"/>
              <p:cNvSpPr>
                <a:spLocks/>
              </p:cNvSpPr>
              <p:nvPr/>
            </p:nvSpPr>
            <p:spPr bwMode="auto">
              <a:xfrm>
                <a:off x="1232" y="2437"/>
                <a:ext cx="1563" cy="45"/>
              </a:xfrm>
              <a:custGeom>
                <a:avLst/>
                <a:gdLst>
                  <a:gd name="T0" fmla="*/ 0 w 1563"/>
                  <a:gd name="T1" fmla="*/ 45 h 45"/>
                  <a:gd name="T2" fmla="*/ 0 w 1563"/>
                  <a:gd name="T3" fmla="*/ 0 h 45"/>
                  <a:gd name="T4" fmla="*/ 1563 w 1563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63" h="45">
                    <a:moveTo>
                      <a:pt x="0" y="45"/>
                    </a:moveTo>
                    <a:lnTo>
                      <a:pt x="0" y="0"/>
                    </a:lnTo>
                    <a:lnTo>
                      <a:pt x="1563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9" name="Rectangle 80"/>
              <p:cNvSpPr>
                <a:spLocks noChangeArrowheads="1"/>
              </p:cNvSpPr>
              <p:nvPr/>
            </p:nvSpPr>
            <p:spPr bwMode="auto">
              <a:xfrm>
                <a:off x="2777" y="2502"/>
                <a:ext cx="217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Dp347323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60" name="Freeform 81"/>
              <p:cNvSpPr>
                <a:spLocks/>
              </p:cNvSpPr>
              <p:nvPr/>
            </p:nvSpPr>
            <p:spPr bwMode="auto">
              <a:xfrm>
                <a:off x="1232" y="2486"/>
                <a:ext cx="1542" cy="45"/>
              </a:xfrm>
              <a:custGeom>
                <a:avLst/>
                <a:gdLst>
                  <a:gd name="T0" fmla="*/ 0 w 1542"/>
                  <a:gd name="T1" fmla="*/ 0 h 45"/>
                  <a:gd name="T2" fmla="*/ 0 w 1542"/>
                  <a:gd name="T3" fmla="*/ 45 h 45"/>
                  <a:gd name="T4" fmla="*/ 1542 w 1542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42" h="45">
                    <a:moveTo>
                      <a:pt x="0" y="0"/>
                    </a:moveTo>
                    <a:lnTo>
                      <a:pt x="0" y="45"/>
                    </a:lnTo>
                    <a:lnTo>
                      <a:pt x="1542" y="4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1" name="Freeform 82"/>
              <p:cNvSpPr>
                <a:spLocks/>
              </p:cNvSpPr>
              <p:nvPr/>
            </p:nvSpPr>
            <p:spPr bwMode="auto">
              <a:xfrm>
                <a:off x="1109" y="2415"/>
                <a:ext cx="123" cy="69"/>
              </a:xfrm>
              <a:custGeom>
                <a:avLst/>
                <a:gdLst>
                  <a:gd name="T0" fmla="*/ 0 w 123"/>
                  <a:gd name="T1" fmla="*/ 0 h 69"/>
                  <a:gd name="T2" fmla="*/ 0 w 123"/>
                  <a:gd name="T3" fmla="*/ 69 h 69"/>
                  <a:gd name="T4" fmla="*/ 123 w 123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3" h="69">
                    <a:moveTo>
                      <a:pt x="0" y="0"/>
                    </a:moveTo>
                    <a:lnTo>
                      <a:pt x="0" y="69"/>
                    </a:lnTo>
                    <a:lnTo>
                      <a:pt x="123" y="69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2" name="Freeform 83"/>
              <p:cNvSpPr>
                <a:spLocks/>
              </p:cNvSpPr>
              <p:nvPr/>
            </p:nvSpPr>
            <p:spPr bwMode="auto">
              <a:xfrm>
                <a:off x="1061" y="2333"/>
                <a:ext cx="48" cy="80"/>
              </a:xfrm>
              <a:custGeom>
                <a:avLst/>
                <a:gdLst>
                  <a:gd name="T0" fmla="*/ 0 w 48"/>
                  <a:gd name="T1" fmla="*/ 0 h 80"/>
                  <a:gd name="T2" fmla="*/ 0 w 48"/>
                  <a:gd name="T3" fmla="*/ 80 h 80"/>
                  <a:gd name="T4" fmla="*/ 48 w 48"/>
                  <a:gd name="T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80">
                    <a:moveTo>
                      <a:pt x="0" y="0"/>
                    </a:moveTo>
                    <a:lnTo>
                      <a:pt x="0" y="80"/>
                    </a:lnTo>
                    <a:lnTo>
                      <a:pt x="48" y="8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3" name="Freeform 84"/>
              <p:cNvSpPr>
                <a:spLocks/>
              </p:cNvSpPr>
              <p:nvPr/>
            </p:nvSpPr>
            <p:spPr bwMode="auto">
              <a:xfrm>
                <a:off x="723" y="1864"/>
                <a:ext cx="338" cy="467"/>
              </a:xfrm>
              <a:custGeom>
                <a:avLst/>
                <a:gdLst>
                  <a:gd name="T0" fmla="*/ 0 w 338"/>
                  <a:gd name="T1" fmla="*/ 0 h 467"/>
                  <a:gd name="T2" fmla="*/ 0 w 338"/>
                  <a:gd name="T3" fmla="*/ 467 h 467"/>
                  <a:gd name="T4" fmla="*/ 338 w 338"/>
                  <a:gd name="T5" fmla="*/ 467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8" h="467">
                    <a:moveTo>
                      <a:pt x="0" y="0"/>
                    </a:moveTo>
                    <a:lnTo>
                      <a:pt x="0" y="467"/>
                    </a:lnTo>
                    <a:lnTo>
                      <a:pt x="338" y="467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4" name="Freeform 85"/>
              <p:cNvSpPr>
                <a:spLocks/>
              </p:cNvSpPr>
              <p:nvPr/>
            </p:nvSpPr>
            <p:spPr bwMode="auto">
              <a:xfrm>
                <a:off x="668" y="1862"/>
                <a:ext cx="55" cy="455"/>
              </a:xfrm>
              <a:custGeom>
                <a:avLst/>
                <a:gdLst>
                  <a:gd name="T0" fmla="*/ 0 w 55"/>
                  <a:gd name="T1" fmla="*/ 455 h 455"/>
                  <a:gd name="T2" fmla="*/ 0 w 55"/>
                  <a:gd name="T3" fmla="*/ 0 h 455"/>
                  <a:gd name="T4" fmla="*/ 55 w 55"/>
                  <a:gd name="T5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455">
                    <a:moveTo>
                      <a:pt x="0" y="455"/>
                    </a:moveTo>
                    <a:lnTo>
                      <a:pt x="0" y="0"/>
                    </a:lnTo>
                    <a:lnTo>
                      <a:pt x="55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5" name="Rectangle 86"/>
              <p:cNvSpPr>
                <a:spLocks noChangeArrowheads="1"/>
              </p:cNvSpPr>
              <p:nvPr/>
            </p:nvSpPr>
            <p:spPr bwMode="auto">
              <a:xfrm>
                <a:off x="2759" y="2596"/>
                <a:ext cx="325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hABCC8</a:t>
                </a:r>
                <a:r>
                  <a:rPr kumimoji="1" lang="en-US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/SUR1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66" name="Freeform 87"/>
              <p:cNvSpPr>
                <a:spLocks/>
              </p:cNvSpPr>
              <p:nvPr/>
            </p:nvSpPr>
            <p:spPr bwMode="auto">
              <a:xfrm>
                <a:off x="1830" y="2625"/>
                <a:ext cx="926" cy="45"/>
              </a:xfrm>
              <a:custGeom>
                <a:avLst/>
                <a:gdLst>
                  <a:gd name="T0" fmla="*/ 0 w 926"/>
                  <a:gd name="T1" fmla="*/ 45 h 45"/>
                  <a:gd name="T2" fmla="*/ 0 w 926"/>
                  <a:gd name="T3" fmla="*/ 0 h 45"/>
                  <a:gd name="T4" fmla="*/ 926 w 926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6" h="45">
                    <a:moveTo>
                      <a:pt x="0" y="45"/>
                    </a:moveTo>
                    <a:lnTo>
                      <a:pt x="0" y="0"/>
                    </a:lnTo>
                    <a:lnTo>
                      <a:pt x="926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7" name="Rectangle 88"/>
              <p:cNvSpPr>
                <a:spLocks noChangeArrowheads="1"/>
              </p:cNvSpPr>
              <p:nvPr/>
            </p:nvSpPr>
            <p:spPr bwMode="auto">
              <a:xfrm>
                <a:off x="2765" y="2690"/>
                <a:ext cx="325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hABCC9</a:t>
                </a:r>
                <a:r>
                  <a:rPr kumimoji="1" lang="en-US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/SUR2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68" name="Freeform 89"/>
              <p:cNvSpPr>
                <a:spLocks/>
              </p:cNvSpPr>
              <p:nvPr/>
            </p:nvSpPr>
            <p:spPr bwMode="auto">
              <a:xfrm>
                <a:off x="1830" y="2673"/>
                <a:ext cx="932" cy="45"/>
              </a:xfrm>
              <a:custGeom>
                <a:avLst/>
                <a:gdLst>
                  <a:gd name="T0" fmla="*/ 0 w 932"/>
                  <a:gd name="T1" fmla="*/ 0 h 45"/>
                  <a:gd name="T2" fmla="*/ 0 w 932"/>
                  <a:gd name="T3" fmla="*/ 45 h 45"/>
                  <a:gd name="T4" fmla="*/ 932 w 932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2" h="45">
                    <a:moveTo>
                      <a:pt x="0" y="0"/>
                    </a:moveTo>
                    <a:lnTo>
                      <a:pt x="0" y="45"/>
                    </a:lnTo>
                    <a:lnTo>
                      <a:pt x="932" y="4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9" name="Freeform 90"/>
              <p:cNvSpPr>
                <a:spLocks/>
              </p:cNvSpPr>
              <p:nvPr/>
            </p:nvSpPr>
            <p:spPr bwMode="auto">
              <a:xfrm>
                <a:off x="789" y="2672"/>
                <a:ext cx="1041" cy="103"/>
              </a:xfrm>
              <a:custGeom>
                <a:avLst/>
                <a:gdLst>
                  <a:gd name="T0" fmla="*/ 0 w 1041"/>
                  <a:gd name="T1" fmla="*/ 103 h 103"/>
                  <a:gd name="T2" fmla="*/ 0 w 1041"/>
                  <a:gd name="T3" fmla="*/ 0 h 103"/>
                  <a:gd name="T4" fmla="*/ 1041 w 1041"/>
                  <a:gd name="T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1" h="103">
                    <a:moveTo>
                      <a:pt x="0" y="103"/>
                    </a:moveTo>
                    <a:lnTo>
                      <a:pt x="0" y="0"/>
                    </a:lnTo>
                    <a:lnTo>
                      <a:pt x="1041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0" name="Rectangle 91"/>
              <p:cNvSpPr>
                <a:spLocks noChangeArrowheads="1"/>
              </p:cNvSpPr>
              <p:nvPr/>
            </p:nvSpPr>
            <p:spPr bwMode="auto">
              <a:xfrm>
                <a:off x="2900" y="2784"/>
                <a:ext cx="330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Dm</a:t>
                </a:r>
                <a:r>
                  <a:rPr kumimoji="1" lang="en-US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CG5772/</a:t>
                </a:r>
                <a:r>
                  <a:rPr kumimoji="1" lang="ko-KR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Sur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71" name="Freeform 92"/>
              <p:cNvSpPr>
                <a:spLocks/>
              </p:cNvSpPr>
              <p:nvPr/>
            </p:nvSpPr>
            <p:spPr bwMode="auto">
              <a:xfrm>
                <a:off x="879" y="2812"/>
                <a:ext cx="2018" cy="69"/>
              </a:xfrm>
              <a:custGeom>
                <a:avLst/>
                <a:gdLst>
                  <a:gd name="T0" fmla="*/ 0 w 2018"/>
                  <a:gd name="T1" fmla="*/ 69 h 69"/>
                  <a:gd name="T2" fmla="*/ 0 w 2018"/>
                  <a:gd name="T3" fmla="*/ 0 h 69"/>
                  <a:gd name="T4" fmla="*/ 2018 w 2018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18" h="69">
                    <a:moveTo>
                      <a:pt x="0" y="69"/>
                    </a:moveTo>
                    <a:lnTo>
                      <a:pt x="0" y="0"/>
                    </a:lnTo>
                    <a:lnTo>
                      <a:pt x="2018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2" name="Rectangle 93"/>
              <p:cNvSpPr>
                <a:spLocks noChangeArrowheads="1"/>
              </p:cNvSpPr>
              <p:nvPr/>
            </p:nvSpPr>
            <p:spPr bwMode="auto">
              <a:xfrm>
                <a:off x="2982" y="2876"/>
                <a:ext cx="223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TjABCC9</a:t>
                </a:r>
                <a:endParaRPr kumimoji="1" lang="ko-KR" altLang="ko-K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73" name="Freeform 94"/>
              <p:cNvSpPr>
                <a:spLocks/>
              </p:cNvSpPr>
              <p:nvPr/>
            </p:nvSpPr>
            <p:spPr bwMode="auto">
              <a:xfrm>
                <a:off x="987" y="2906"/>
                <a:ext cx="1992" cy="45"/>
              </a:xfrm>
              <a:custGeom>
                <a:avLst/>
                <a:gdLst>
                  <a:gd name="T0" fmla="*/ 0 w 1992"/>
                  <a:gd name="T1" fmla="*/ 45 h 45"/>
                  <a:gd name="T2" fmla="*/ 0 w 1992"/>
                  <a:gd name="T3" fmla="*/ 0 h 45"/>
                  <a:gd name="T4" fmla="*/ 1992 w 1992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92" h="45">
                    <a:moveTo>
                      <a:pt x="0" y="45"/>
                    </a:moveTo>
                    <a:lnTo>
                      <a:pt x="0" y="0"/>
                    </a:lnTo>
                    <a:lnTo>
                      <a:pt x="1992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4" name="Rectangle 95"/>
              <p:cNvSpPr>
                <a:spLocks noChangeArrowheads="1"/>
              </p:cNvSpPr>
              <p:nvPr/>
            </p:nvSpPr>
            <p:spPr bwMode="auto">
              <a:xfrm>
                <a:off x="2894" y="2970"/>
                <a:ext cx="217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Dp442500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75" name="Freeform 96"/>
              <p:cNvSpPr>
                <a:spLocks/>
              </p:cNvSpPr>
              <p:nvPr/>
            </p:nvSpPr>
            <p:spPr bwMode="auto">
              <a:xfrm>
                <a:off x="987" y="2955"/>
                <a:ext cx="1904" cy="45"/>
              </a:xfrm>
              <a:custGeom>
                <a:avLst/>
                <a:gdLst>
                  <a:gd name="T0" fmla="*/ 0 w 1904"/>
                  <a:gd name="T1" fmla="*/ 0 h 45"/>
                  <a:gd name="T2" fmla="*/ 0 w 1904"/>
                  <a:gd name="T3" fmla="*/ 45 h 45"/>
                  <a:gd name="T4" fmla="*/ 1904 w 1904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04" h="45">
                    <a:moveTo>
                      <a:pt x="0" y="0"/>
                    </a:moveTo>
                    <a:lnTo>
                      <a:pt x="0" y="45"/>
                    </a:lnTo>
                    <a:lnTo>
                      <a:pt x="1904" y="4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6" name="Freeform 97"/>
              <p:cNvSpPr>
                <a:spLocks/>
              </p:cNvSpPr>
              <p:nvPr/>
            </p:nvSpPr>
            <p:spPr bwMode="auto">
              <a:xfrm>
                <a:off x="879" y="2885"/>
                <a:ext cx="108" cy="68"/>
              </a:xfrm>
              <a:custGeom>
                <a:avLst/>
                <a:gdLst>
                  <a:gd name="T0" fmla="*/ 0 w 108"/>
                  <a:gd name="T1" fmla="*/ 0 h 68"/>
                  <a:gd name="T2" fmla="*/ 0 w 108"/>
                  <a:gd name="T3" fmla="*/ 68 h 68"/>
                  <a:gd name="T4" fmla="*/ 108 w 108"/>
                  <a:gd name="T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8" h="68">
                    <a:moveTo>
                      <a:pt x="0" y="0"/>
                    </a:moveTo>
                    <a:lnTo>
                      <a:pt x="0" y="68"/>
                    </a:lnTo>
                    <a:lnTo>
                      <a:pt x="108" y="68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7" name="Freeform 98"/>
              <p:cNvSpPr>
                <a:spLocks/>
              </p:cNvSpPr>
              <p:nvPr/>
            </p:nvSpPr>
            <p:spPr bwMode="auto">
              <a:xfrm>
                <a:off x="789" y="2779"/>
                <a:ext cx="90" cy="104"/>
              </a:xfrm>
              <a:custGeom>
                <a:avLst/>
                <a:gdLst>
                  <a:gd name="T0" fmla="*/ 0 w 90"/>
                  <a:gd name="T1" fmla="*/ 0 h 104"/>
                  <a:gd name="T2" fmla="*/ 0 w 90"/>
                  <a:gd name="T3" fmla="*/ 104 h 104"/>
                  <a:gd name="T4" fmla="*/ 90 w 90"/>
                  <a:gd name="T5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" h="104">
                    <a:moveTo>
                      <a:pt x="0" y="0"/>
                    </a:moveTo>
                    <a:lnTo>
                      <a:pt x="0" y="104"/>
                    </a:lnTo>
                    <a:lnTo>
                      <a:pt x="90" y="104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8" name="Freeform 99"/>
              <p:cNvSpPr>
                <a:spLocks/>
              </p:cNvSpPr>
              <p:nvPr/>
            </p:nvSpPr>
            <p:spPr bwMode="auto">
              <a:xfrm>
                <a:off x="668" y="2321"/>
                <a:ext cx="121" cy="456"/>
              </a:xfrm>
              <a:custGeom>
                <a:avLst/>
                <a:gdLst>
                  <a:gd name="T0" fmla="*/ 0 w 121"/>
                  <a:gd name="T1" fmla="*/ 0 h 456"/>
                  <a:gd name="T2" fmla="*/ 0 w 121"/>
                  <a:gd name="T3" fmla="*/ 456 h 456"/>
                  <a:gd name="T4" fmla="*/ 121 w 121"/>
                  <a:gd name="T5" fmla="*/ 456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1" h="456">
                    <a:moveTo>
                      <a:pt x="0" y="0"/>
                    </a:moveTo>
                    <a:lnTo>
                      <a:pt x="0" y="456"/>
                    </a:lnTo>
                    <a:lnTo>
                      <a:pt x="121" y="456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9" name="Freeform 100"/>
              <p:cNvSpPr>
                <a:spLocks/>
              </p:cNvSpPr>
              <p:nvPr/>
            </p:nvSpPr>
            <p:spPr bwMode="auto">
              <a:xfrm>
                <a:off x="629" y="2319"/>
                <a:ext cx="39" cy="386"/>
              </a:xfrm>
              <a:custGeom>
                <a:avLst/>
                <a:gdLst>
                  <a:gd name="T0" fmla="*/ 0 w 39"/>
                  <a:gd name="T1" fmla="*/ 386 h 386"/>
                  <a:gd name="T2" fmla="*/ 0 w 39"/>
                  <a:gd name="T3" fmla="*/ 0 h 386"/>
                  <a:gd name="T4" fmla="*/ 39 w 39"/>
                  <a:gd name="T5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86">
                    <a:moveTo>
                      <a:pt x="0" y="386"/>
                    </a:moveTo>
                    <a:lnTo>
                      <a:pt x="0" y="0"/>
                    </a:lnTo>
                    <a:lnTo>
                      <a:pt x="39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0" name="Rectangle 101"/>
              <p:cNvSpPr>
                <a:spLocks noChangeArrowheads="1"/>
              </p:cNvSpPr>
              <p:nvPr/>
            </p:nvSpPr>
            <p:spPr bwMode="auto">
              <a:xfrm>
                <a:off x="2805" y="3064"/>
                <a:ext cx="327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hABCC7</a:t>
                </a:r>
                <a:r>
                  <a:rPr kumimoji="1" lang="en-US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/CFTR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81" name="Freeform 102"/>
              <p:cNvSpPr>
                <a:spLocks/>
              </p:cNvSpPr>
              <p:nvPr/>
            </p:nvSpPr>
            <p:spPr bwMode="auto">
              <a:xfrm>
                <a:off x="629" y="2709"/>
                <a:ext cx="2173" cy="385"/>
              </a:xfrm>
              <a:custGeom>
                <a:avLst/>
                <a:gdLst>
                  <a:gd name="T0" fmla="*/ 0 w 2173"/>
                  <a:gd name="T1" fmla="*/ 0 h 385"/>
                  <a:gd name="T2" fmla="*/ 0 w 2173"/>
                  <a:gd name="T3" fmla="*/ 385 h 385"/>
                  <a:gd name="T4" fmla="*/ 2173 w 2173"/>
                  <a:gd name="T5" fmla="*/ 385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73" h="385">
                    <a:moveTo>
                      <a:pt x="0" y="0"/>
                    </a:moveTo>
                    <a:lnTo>
                      <a:pt x="0" y="385"/>
                    </a:lnTo>
                    <a:lnTo>
                      <a:pt x="2173" y="38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2" name="Freeform 103"/>
              <p:cNvSpPr>
                <a:spLocks/>
              </p:cNvSpPr>
              <p:nvPr/>
            </p:nvSpPr>
            <p:spPr bwMode="auto">
              <a:xfrm>
                <a:off x="611" y="2707"/>
                <a:ext cx="18" cy="311"/>
              </a:xfrm>
              <a:custGeom>
                <a:avLst/>
                <a:gdLst>
                  <a:gd name="T0" fmla="*/ 0 w 18"/>
                  <a:gd name="T1" fmla="*/ 311 h 311"/>
                  <a:gd name="T2" fmla="*/ 0 w 18"/>
                  <a:gd name="T3" fmla="*/ 0 h 311"/>
                  <a:gd name="T4" fmla="*/ 18 w 18"/>
                  <a:gd name="T5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311">
                    <a:moveTo>
                      <a:pt x="0" y="311"/>
                    </a:moveTo>
                    <a:lnTo>
                      <a:pt x="0" y="0"/>
                    </a:lnTo>
                    <a:lnTo>
                      <a:pt x="18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3" name="Rectangle 104"/>
              <p:cNvSpPr>
                <a:spLocks noChangeArrowheads="1"/>
              </p:cNvSpPr>
              <p:nvPr/>
            </p:nvSpPr>
            <p:spPr bwMode="auto">
              <a:xfrm>
                <a:off x="3009" y="3158"/>
                <a:ext cx="466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TjABCC2 isoform X1</a:t>
                </a:r>
                <a:endParaRPr kumimoji="1" lang="ko-KR" altLang="ko-K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84" name="Freeform 105"/>
              <p:cNvSpPr>
                <a:spLocks/>
              </p:cNvSpPr>
              <p:nvPr/>
            </p:nvSpPr>
            <p:spPr bwMode="auto">
              <a:xfrm>
                <a:off x="669" y="3188"/>
                <a:ext cx="2337" cy="143"/>
              </a:xfrm>
              <a:custGeom>
                <a:avLst/>
                <a:gdLst>
                  <a:gd name="T0" fmla="*/ 0 w 2337"/>
                  <a:gd name="T1" fmla="*/ 143 h 143"/>
                  <a:gd name="T2" fmla="*/ 0 w 2337"/>
                  <a:gd name="T3" fmla="*/ 0 h 143"/>
                  <a:gd name="T4" fmla="*/ 2337 w 2337"/>
                  <a:gd name="T5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37" h="143">
                    <a:moveTo>
                      <a:pt x="0" y="143"/>
                    </a:moveTo>
                    <a:lnTo>
                      <a:pt x="0" y="0"/>
                    </a:lnTo>
                    <a:lnTo>
                      <a:pt x="2337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5" name="Rectangle 106"/>
              <p:cNvSpPr>
                <a:spLocks noChangeArrowheads="1"/>
              </p:cNvSpPr>
              <p:nvPr/>
            </p:nvSpPr>
            <p:spPr bwMode="auto">
              <a:xfrm>
                <a:off x="2763" y="3252"/>
                <a:ext cx="466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TjABCC2 isoform X2</a:t>
                </a:r>
                <a:endParaRPr kumimoji="1" lang="ko-KR" altLang="ko-K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86" name="Freeform 107"/>
              <p:cNvSpPr>
                <a:spLocks/>
              </p:cNvSpPr>
              <p:nvPr/>
            </p:nvSpPr>
            <p:spPr bwMode="auto">
              <a:xfrm>
                <a:off x="681" y="3282"/>
                <a:ext cx="2079" cy="194"/>
              </a:xfrm>
              <a:custGeom>
                <a:avLst/>
                <a:gdLst>
                  <a:gd name="T0" fmla="*/ 0 w 2079"/>
                  <a:gd name="T1" fmla="*/ 194 h 194"/>
                  <a:gd name="T2" fmla="*/ 0 w 2079"/>
                  <a:gd name="T3" fmla="*/ 0 h 194"/>
                  <a:gd name="T4" fmla="*/ 2079 w 2079"/>
                  <a:gd name="T5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79" h="194">
                    <a:moveTo>
                      <a:pt x="0" y="194"/>
                    </a:moveTo>
                    <a:lnTo>
                      <a:pt x="0" y="0"/>
                    </a:lnTo>
                    <a:lnTo>
                      <a:pt x="2079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7" name="Rectangle 108"/>
              <p:cNvSpPr>
                <a:spLocks noChangeArrowheads="1"/>
              </p:cNvSpPr>
              <p:nvPr/>
            </p:nvSpPr>
            <p:spPr bwMode="auto">
              <a:xfrm>
                <a:off x="2624" y="3346"/>
                <a:ext cx="466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TjABCC1 isoform X1</a:t>
                </a:r>
                <a:endParaRPr kumimoji="1" lang="ko-KR" altLang="ko-K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88" name="Freeform 109"/>
              <p:cNvSpPr>
                <a:spLocks/>
              </p:cNvSpPr>
              <p:nvPr/>
            </p:nvSpPr>
            <p:spPr bwMode="auto">
              <a:xfrm>
                <a:off x="746" y="3376"/>
                <a:ext cx="1875" cy="297"/>
              </a:xfrm>
              <a:custGeom>
                <a:avLst/>
                <a:gdLst>
                  <a:gd name="T0" fmla="*/ 0 w 1875"/>
                  <a:gd name="T1" fmla="*/ 297 h 297"/>
                  <a:gd name="T2" fmla="*/ 0 w 1875"/>
                  <a:gd name="T3" fmla="*/ 0 h 297"/>
                  <a:gd name="T4" fmla="*/ 1875 w 1875"/>
                  <a:gd name="T5" fmla="*/ 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75" h="297">
                    <a:moveTo>
                      <a:pt x="0" y="297"/>
                    </a:moveTo>
                    <a:lnTo>
                      <a:pt x="0" y="0"/>
                    </a:lnTo>
                    <a:lnTo>
                      <a:pt x="1875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9" name="Rectangle 110"/>
              <p:cNvSpPr>
                <a:spLocks noChangeArrowheads="1"/>
              </p:cNvSpPr>
              <p:nvPr/>
            </p:nvSpPr>
            <p:spPr bwMode="auto">
              <a:xfrm>
                <a:off x="2549" y="3440"/>
                <a:ext cx="466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TjABCC1 isoform X3</a:t>
                </a:r>
                <a:endParaRPr kumimoji="1" lang="ko-KR" altLang="ko-K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90" name="Freeform 111"/>
              <p:cNvSpPr>
                <a:spLocks/>
              </p:cNvSpPr>
              <p:nvPr/>
            </p:nvSpPr>
            <p:spPr bwMode="auto">
              <a:xfrm>
                <a:off x="1215" y="3470"/>
                <a:ext cx="1331" cy="45"/>
              </a:xfrm>
              <a:custGeom>
                <a:avLst/>
                <a:gdLst>
                  <a:gd name="T0" fmla="*/ 0 w 1331"/>
                  <a:gd name="T1" fmla="*/ 45 h 45"/>
                  <a:gd name="T2" fmla="*/ 0 w 1331"/>
                  <a:gd name="T3" fmla="*/ 0 h 45"/>
                  <a:gd name="T4" fmla="*/ 1331 w 1331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31" h="45">
                    <a:moveTo>
                      <a:pt x="0" y="45"/>
                    </a:moveTo>
                    <a:lnTo>
                      <a:pt x="0" y="0"/>
                    </a:lnTo>
                    <a:lnTo>
                      <a:pt x="1331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1" name="Rectangle 112"/>
              <p:cNvSpPr>
                <a:spLocks noChangeArrowheads="1"/>
              </p:cNvSpPr>
              <p:nvPr/>
            </p:nvSpPr>
            <p:spPr bwMode="auto">
              <a:xfrm>
                <a:off x="2523" y="3534"/>
                <a:ext cx="466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TjABCC1 isoform X6</a:t>
                </a:r>
                <a:endParaRPr kumimoji="1" lang="ko-KR" altLang="ko-K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92" name="Freeform 113"/>
              <p:cNvSpPr>
                <a:spLocks/>
              </p:cNvSpPr>
              <p:nvPr/>
            </p:nvSpPr>
            <p:spPr bwMode="auto">
              <a:xfrm>
                <a:off x="1215" y="3519"/>
                <a:ext cx="1305" cy="45"/>
              </a:xfrm>
              <a:custGeom>
                <a:avLst/>
                <a:gdLst>
                  <a:gd name="T0" fmla="*/ 0 w 1305"/>
                  <a:gd name="T1" fmla="*/ 0 h 45"/>
                  <a:gd name="T2" fmla="*/ 0 w 1305"/>
                  <a:gd name="T3" fmla="*/ 45 h 45"/>
                  <a:gd name="T4" fmla="*/ 1305 w 1305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05" h="45">
                    <a:moveTo>
                      <a:pt x="0" y="0"/>
                    </a:moveTo>
                    <a:lnTo>
                      <a:pt x="0" y="45"/>
                    </a:lnTo>
                    <a:lnTo>
                      <a:pt x="1305" y="4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3" name="Freeform 114"/>
              <p:cNvSpPr>
                <a:spLocks/>
              </p:cNvSpPr>
              <p:nvPr/>
            </p:nvSpPr>
            <p:spPr bwMode="auto">
              <a:xfrm>
                <a:off x="1059" y="3517"/>
                <a:ext cx="156" cy="69"/>
              </a:xfrm>
              <a:custGeom>
                <a:avLst/>
                <a:gdLst>
                  <a:gd name="T0" fmla="*/ 0 w 156"/>
                  <a:gd name="T1" fmla="*/ 69 h 69"/>
                  <a:gd name="T2" fmla="*/ 0 w 156"/>
                  <a:gd name="T3" fmla="*/ 0 h 69"/>
                  <a:gd name="T4" fmla="*/ 156 w 156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6" h="69">
                    <a:moveTo>
                      <a:pt x="0" y="69"/>
                    </a:moveTo>
                    <a:lnTo>
                      <a:pt x="0" y="0"/>
                    </a:lnTo>
                    <a:lnTo>
                      <a:pt x="156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4" name="Rectangle 115"/>
              <p:cNvSpPr>
                <a:spLocks noChangeArrowheads="1"/>
              </p:cNvSpPr>
              <p:nvPr/>
            </p:nvSpPr>
            <p:spPr bwMode="auto">
              <a:xfrm>
                <a:off x="2582" y="3628"/>
                <a:ext cx="466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TjABCC1 isoform X7</a:t>
                </a:r>
                <a:endParaRPr kumimoji="1" lang="ko-KR" altLang="ko-K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95" name="Freeform 116"/>
              <p:cNvSpPr>
                <a:spLocks/>
              </p:cNvSpPr>
              <p:nvPr/>
            </p:nvSpPr>
            <p:spPr bwMode="auto">
              <a:xfrm>
                <a:off x="1059" y="3590"/>
                <a:ext cx="1520" cy="68"/>
              </a:xfrm>
              <a:custGeom>
                <a:avLst/>
                <a:gdLst>
                  <a:gd name="T0" fmla="*/ 0 w 1520"/>
                  <a:gd name="T1" fmla="*/ 0 h 68"/>
                  <a:gd name="T2" fmla="*/ 0 w 1520"/>
                  <a:gd name="T3" fmla="*/ 68 h 68"/>
                  <a:gd name="T4" fmla="*/ 1520 w 1520"/>
                  <a:gd name="T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20" h="68">
                    <a:moveTo>
                      <a:pt x="0" y="0"/>
                    </a:moveTo>
                    <a:lnTo>
                      <a:pt x="0" y="68"/>
                    </a:lnTo>
                    <a:lnTo>
                      <a:pt x="1520" y="68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6" name="Freeform 117"/>
              <p:cNvSpPr>
                <a:spLocks/>
              </p:cNvSpPr>
              <p:nvPr/>
            </p:nvSpPr>
            <p:spPr bwMode="auto">
              <a:xfrm>
                <a:off x="939" y="3588"/>
                <a:ext cx="120" cy="80"/>
              </a:xfrm>
              <a:custGeom>
                <a:avLst/>
                <a:gdLst>
                  <a:gd name="T0" fmla="*/ 0 w 120"/>
                  <a:gd name="T1" fmla="*/ 80 h 80"/>
                  <a:gd name="T2" fmla="*/ 0 w 120"/>
                  <a:gd name="T3" fmla="*/ 0 h 80"/>
                  <a:gd name="T4" fmla="*/ 120 w 120"/>
                  <a:gd name="T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0" h="80">
                    <a:moveTo>
                      <a:pt x="0" y="80"/>
                    </a:moveTo>
                    <a:lnTo>
                      <a:pt x="0" y="0"/>
                    </a:lnTo>
                    <a:lnTo>
                      <a:pt x="120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7" name="Rectangle 118"/>
              <p:cNvSpPr>
                <a:spLocks noChangeArrowheads="1"/>
              </p:cNvSpPr>
              <p:nvPr/>
            </p:nvSpPr>
            <p:spPr bwMode="auto">
              <a:xfrm>
                <a:off x="2606" y="3722"/>
                <a:ext cx="466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TjABCC1 isoform X8</a:t>
                </a:r>
                <a:endParaRPr kumimoji="1" lang="ko-KR" altLang="ko-K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398" name="Freeform 119"/>
              <p:cNvSpPr>
                <a:spLocks/>
              </p:cNvSpPr>
              <p:nvPr/>
            </p:nvSpPr>
            <p:spPr bwMode="auto">
              <a:xfrm>
                <a:off x="939" y="3672"/>
                <a:ext cx="1664" cy="80"/>
              </a:xfrm>
              <a:custGeom>
                <a:avLst/>
                <a:gdLst>
                  <a:gd name="T0" fmla="*/ 0 w 1664"/>
                  <a:gd name="T1" fmla="*/ 0 h 80"/>
                  <a:gd name="T2" fmla="*/ 0 w 1664"/>
                  <a:gd name="T3" fmla="*/ 80 h 80"/>
                  <a:gd name="T4" fmla="*/ 1664 w 1664"/>
                  <a:gd name="T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64" h="80">
                    <a:moveTo>
                      <a:pt x="0" y="0"/>
                    </a:moveTo>
                    <a:lnTo>
                      <a:pt x="0" y="80"/>
                    </a:lnTo>
                    <a:lnTo>
                      <a:pt x="1664" y="8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9" name="Freeform 120"/>
              <p:cNvSpPr>
                <a:spLocks/>
              </p:cNvSpPr>
              <p:nvPr/>
            </p:nvSpPr>
            <p:spPr bwMode="auto">
              <a:xfrm>
                <a:off x="770" y="3670"/>
                <a:ext cx="169" cy="302"/>
              </a:xfrm>
              <a:custGeom>
                <a:avLst/>
                <a:gdLst>
                  <a:gd name="T0" fmla="*/ 0 w 169"/>
                  <a:gd name="T1" fmla="*/ 302 h 302"/>
                  <a:gd name="T2" fmla="*/ 0 w 169"/>
                  <a:gd name="T3" fmla="*/ 0 h 302"/>
                  <a:gd name="T4" fmla="*/ 169 w 169"/>
                  <a:gd name="T5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9" h="302">
                    <a:moveTo>
                      <a:pt x="0" y="302"/>
                    </a:moveTo>
                    <a:lnTo>
                      <a:pt x="0" y="0"/>
                    </a:lnTo>
                    <a:lnTo>
                      <a:pt x="169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0" name="Rectangle 121"/>
              <p:cNvSpPr>
                <a:spLocks noChangeArrowheads="1"/>
              </p:cNvSpPr>
              <p:nvPr/>
            </p:nvSpPr>
            <p:spPr bwMode="auto">
              <a:xfrm>
                <a:off x="2579" y="3817"/>
                <a:ext cx="190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CeMrp-4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01" name="Freeform 122"/>
              <p:cNvSpPr>
                <a:spLocks/>
              </p:cNvSpPr>
              <p:nvPr/>
            </p:nvSpPr>
            <p:spPr bwMode="auto">
              <a:xfrm>
                <a:off x="1116" y="3846"/>
                <a:ext cx="1460" cy="45"/>
              </a:xfrm>
              <a:custGeom>
                <a:avLst/>
                <a:gdLst>
                  <a:gd name="T0" fmla="*/ 0 w 1460"/>
                  <a:gd name="T1" fmla="*/ 45 h 45"/>
                  <a:gd name="T2" fmla="*/ 0 w 1460"/>
                  <a:gd name="T3" fmla="*/ 0 h 45"/>
                  <a:gd name="T4" fmla="*/ 1460 w 1460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60" h="45">
                    <a:moveTo>
                      <a:pt x="0" y="45"/>
                    </a:moveTo>
                    <a:lnTo>
                      <a:pt x="0" y="0"/>
                    </a:lnTo>
                    <a:lnTo>
                      <a:pt x="1460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2" name="Rectangle 123"/>
              <p:cNvSpPr>
                <a:spLocks noChangeArrowheads="1"/>
              </p:cNvSpPr>
              <p:nvPr/>
            </p:nvSpPr>
            <p:spPr bwMode="auto">
              <a:xfrm>
                <a:off x="2558" y="3911"/>
                <a:ext cx="190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CeMrp-7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03" name="Freeform 124"/>
              <p:cNvSpPr>
                <a:spLocks/>
              </p:cNvSpPr>
              <p:nvPr/>
            </p:nvSpPr>
            <p:spPr bwMode="auto">
              <a:xfrm>
                <a:off x="1116" y="3895"/>
                <a:ext cx="1439" cy="45"/>
              </a:xfrm>
              <a:custGeom>
                <a:avLst/>
                <a:gdLst>
                  <a:gd name="T0" fmla="*/ 0 w 1439"/>
                  <a:gd name="T1" fmla="*/ 0 h 45"/>
                  <a:gd name="T2" fmla="*/ 0 w 1439"/>
                  <a:gd name="T3" fmla="*/ 45 h 45"/>
                  <a:gd name="T4" fmla="*/ 1439 w 1439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9" h="45">
                    <a:moveTo>
                      <a:pt x="0" y="0"/>
                    </a:moveTo>
                    <a:lnTo>
                      <a:pt x="0" y="45"/>
                    </a:lnTo>
                    <a:lnTo>
                      <a:pt x="1439" y="4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4" name="Freeform 125"/>
              <p:cNvSpPr>
                <a:spLocks/>
              </p:cNvSpPr>
              <p:nvPr/>
            </p:nvSpPr>
            <p:spPr bwMode="auto">
              <a:xfrm>
                <a:off x="993" y="3893"/>
                <a:ext cx="123" cy="69"/>
              </a:xfrm>
              <a:custGeom>
                <a:avLst/>
                <a:gdLst>
                  <a:gd name="T0" fmla="*/ 0 w 123"/>
                  <a:gd name="T1" fmla="*/ 69 h 69"/>
                  <a:gd name="T2" fmla="*/ 0 w 123"/>
                  <a:gd name="T3" fmla="*/ 0 h 69"/>
                  <a:gd name="T4" fmla="*/ 123 w 123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3" h="69">
                    <a:moveTo>
                      <a:pt x="0" y="69"/>
                    </a:moveTo>
                    <a:lnTo>
                      <a:pt x="0" y="0"/>
                    </a:lnTo>
                    <a:lnTo>
                      <a:pt x="123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5" name="Rectangle 126"/>
              <p:cNvSpPr>
                <a:spLocks noChangeArrowheads="1"/>
              </p:cNvSpPr>
              <p:nvPr/>
            </p:nvSpPr>
            <p:spPr bwMode="auto">
              <a:xfrm>
                <a:off x="2670" y="4005"/>
                <a:ext cx="190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CeMrp-3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06" name="Freeform 127"/>
              <p:cNvSpPr>
                <a:spLocks/>
              </p:cNvSpPr>
              <p:nvPr/>
            </p:nvSpPr>
            <p:spPr bwMode="auto">
              <a:xfrm>
                <a:off x="993" y="3966"/>
                <a:ext cx="1674" cy="68"/>
              </a:xfrm>
              <a:custGeom>
                <a:avLst/>
                <a:gdLst>
                  <a:gd name="T0" fmla="*/ 0 w 1674"/>
                  <a:gd name="T1" fmla="*/ 0 h 68"/>
                  <a:gd name="T2" fmla="*/ 0 w 1674"/>
                  <a:gd name="T3" fmla="*/ 68 h 68"/>
                  <a:gd name="T4" fmla="*/ 1674 w 1674"/>
                  <a:gd name="T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74" h="68">
                    <a:moveTo>
                      <a:pt x="0" y="0"/>
                    </a:moveTo>
                    <a:lnTo>
                      <a:pt x="0" y="68"/>
                    </a:lnTo>
                    <a:lnTo>
                      <a:pt x="1674" y="68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7" name="Freeform 128"/>
              <p:cNvSpPr>
                <a:spLocks/>
              </p:cNvSpPr>
              <p:nvPr/>
            </p:nvSpPr>
            <p:spPr bwMode="auto">
              <a:xfrm>
                <a:off x="908" y="3964"/>
                <a:ext cx="85" cy="80"/>
              </a:xfrm>
              <a:custGeom>
                <a:avLst/>
                <a:gdLst>
                  <a:gd name="T0" fmla="*/ 0 w 85"/>
                  <a:gd name="T1" fmla="*/ 80 h 80"/>
                  <a:gd name="T2" fmla="*/ 0 w 85"/>
                  <a:gd name="T3" fmla="*/ 0 h 80"/>
                  <a:gd name="T4" fmla="*/ 85 w 85"/>
                  <a:gd name="T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80">
                    <a:moveTo>
                      <a:pt x="0" y="80"/>
                    </a:moveTo>
                    <a:lnTo>
                      <a:pt x="0" y="0"/>
                    </a:lnTo>
                    <a:lnTo>
                      <a:pt x="85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8" name="Rectangle 129"/>
              <p:cNvSpPr>
                <a:spLocks noChangeArrowheads="1"/>
              </p:cNvSpPr>
              <p:nvPr/>
            </p:nvSpPr>
            <p:spPr bwMode="auto">
              <a:xfrm>
                <a:off x="2670" y="4099"/>
                <a:ext cx="190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CeMrp-8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09" name="Freeform 130"/>
              <p:cNvSpPr>
                <a:spLocks/>
              </p:cNvSpPr>
              <p:nvPr/>
            </p:nvSpPr>
            <p:spPr bwMode="auto">
              <a:xfrm>
                <a:off x="908" y="4048"/>
                <a:ext cx="1759" cy="80"/>
              </a:xfrm>
              <a:custGeom>
                <a:avLst/>
                <a:gdLst>
                  <a:gd name="T0" fmla="*/ 0 w 1759"/>
                  <a:gd name="T1" fmla="*/ 0 h 80"/>
                  <a:gd name="T2" fmla="*/ 0 w 1759"/>
                  <a:gd name="T3" fmla="*/ 80 h 80"/>
                  <a:gd name="T4" fmla="*/ 1759 w 1759"/>
                  <a:gd name="T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59" h="80">
                    <a:moveTo>
                      <a:pt x="0" y="0"/>
                    </a:moveTo>
                    <a:lnTo>
                      <a:pt x="0" y="80"/>
                    </a:lnTo>
                    <a:lnTo>
                      <a:pt x="1759" y="8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0" name="Freeform 131"/>
              <p:cNvSpPr>
                <a:spLocks/>
              </p:cNvSpPr>
              <p:nvPr/>
            </p:nvSpPr>
            <p:spPr bwMode="auto">
              <a:xfrm>
                <a:off x="818" y="4046"/>
                <a:ext cx="90" cy="230"/>
              </a:xfrm>
              <a:custGeom>
                <a:avLst/>
                <a:gdLst>
                  <a:gd name="T0" fmla="*/ 0 w 90"/>
                  <a:gd name="T1" fmla="*/ 230 h 230"/>
                  <a:gd name="T2" fmla="*/ 0 w 90"/>
                  <a:gd name="T3" fmla="*/ 0 h 230"/>
                  <a:gd name="T4" fmla="*/ 90 w 90"/>
                  <a:gd name="T5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" h="230">
                    <a:moveTo>
                      <a:pt x="0" y="230"/>
                    </a:moveTo>
                    <a:lnTo>
                      <a:pt x="0" y="0"/>
                    </a:lnTo>
                    <a:lnTo>
                      <a:pt x="90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1" name="Rectangle 132"/>
              <p:cNvSpPr>
                <a:spLocks noChangeArrowheads="1"/>
              </p:cNvSpPr>
              <p:nvPr/>
            </p:nvSpPr>
            <p:spPr bwMode="auto">
              <a:xfrm>
                <a:off x="2595" y="4193"/>
                <a:ext cx="190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CeMrp-1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12" name="Freeform 133"/>
              <p:cNvSpPr>
                <a:spLocks/>
              </p:cNvSpPr>
              <p:nvPr/>
            </p:nvSpPr>
            <p:spPr bwMode="auto">
              <a:xfrm>
                <a:off x="1832" y="4222"/>
                <a:ext cx="760" cy="45"/>
              </a:xfrm>
              <a:custGeom>
                <a:avLst/>
                <a:gdLst>
                  <a:gd name="T0" fmla="*/ 0 w 760"/>
                  <a:gd name="T1" fmla="*/ 45 h 45"/>
                  <a:gd name="T2" fmla="*/ 0 w 760"/>
                  <a:gd name="T3" fmla="*/ 0 h 45"/>
                  <a:gd name="T4" fmla="*/ 760 w 760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0" h="45">
                    <a:moveTo>
                      <a:pt x="0" y="45"/>
                    </a:moveTo>
                    <a:lnTo>
                      <a:pt x="0" y="0"/>
                    </a:lnTo>
                    <a:lnTo>
                      <a:pt x="760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3" name="Rectangle 134"/>
              <p:cNvSpPr>
                <a:spLocks noChangeArrowheads="1"/>
              </p:cNvSpPr>
              <p:nvPr/>
            </p:nvSpPr>
            <p:spPr bwMode="auto">
              <a:xfrm>
                <a:off x="2600" y="4287"/>
                <a:ext cx="190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CeMrp-2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14" name="Freeform 135"/>
              <p:cNvSpPr>
                <a:spLocks/>
              </p:cNvSpPr>
              <p:nvPr/>
            </p:nvSpPr>
            <p:spPr bwMode="auto">
              <a:xfrm>
                <a:off x="1832" y="4271"/>
                <a:ext cx="765" cy="45"/>
              </a:xfrm>
              <a:custGeom>
                <a:avLst/>
                <a:gdLst>
                  <a:gd name="T0" fmla="*/ 0 w 765"/>
                  <a:gd name="T1" fmla="*/ 0 h 45"/>
                  <a:gd name="T2" fmla="*/ 0 w 765"/>
                  <a:gd name="T3" fmla="*/ 45 h 45"/>
                  <a:gd name="T4" fmla="*/ 765 w 765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5" h="45">
                    <a:moveTo>
                      <a:pt x="0" y="0"/>
                    </a:moveTo>
                    <a:lnTo>
                      <a:pt x="0" y="45"/>
                    </a:lnTo>
                    <a:lnTo>
                      <a:pt x="765" y="4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5" name="Freeform 136"/>
              <p:cNvSpPr>
                <a:spLocks/>
              </p:cNvSpPr>
              <p:nvPr/>
            </p:nvSpPr>
            <p:spPr bwMode="auto">
              <a:xfrm>
                <a:off x="894" y="4269"/>
                <a:ext cx="938" cy="239"/>
              </a:xfrm>
              <a:custGeom>
                <a:avLst/>
                <a:gdLst>
                  <a:gd name="T0" fmla="*/ 0 w 938"/>
                  <a:gd name="T1" fmla="*/ 239 h 239"/>
                  <a:gd name="T2" fmla="*/ 0 w 938"/>
                  <a:gd name="T3" fmla="*/ 0 h 239"/>
                  <a:gd name="T4" fmla="*/ 938 w 938"/>
                  <a:gd name="T5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8" h="239">
                    <a:moveTo>
                      <a:pt x="0" y="239"/>
                    </a:moveTo>
                    <a:lnTo>
                      <a:pt x="0" y="0"/>
                    </a:lnTo>
                    <a:lnTo>
                      <a:pt x="938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6" name="Rectangle 137"/>
              <p:cNvSpPr>
                <a:spLocks noChangeArrowheads="1"/>
              </p:cNvSpPr>
              <p:nvPr/>
            </p:nvSpPr>
            <p:spPr bwMode="auto">
              <a:xfrm>
                <a:off x="2465" y="4381"/>
                <a:ext cx="333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hABCC1</a:t>
                </a:r>
                <a:r>
                  <a:rPr kumimoji="1" lang="en-US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/MRP1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17" name="Freeform 138"/>
              <p:cNvSpPr>
                <a:spLocks/>
              </p:cNvSpPr>
              <p:nvPr/>
            </p:nvSpPr>
            <p:spPr bwMode="auto">
              <a:xfrm>
                <a:off x="1268" y="4410"/>
                <a:ext cx="1194" cy="45"/>
              </a:xfrm>
              <a:custGeom>
                <a:avLst/>
                <a:gdLst>
                  <a:gd name="T0" fmla="*/ 0 w 1194"/>
                  <a:gd name="T1" fmla="*/ 45 h 45"/>
                  <a:gd name="T2" fmla="*/ 0 w 1194"/>
                  <a:gd name="T3" fmla="*/ 0 h 45"/>
                  <a:gd name="T4" fmla="*/ 1194 w 1194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94" h="45">
                    <a:moveTo>
                      <a:pt x="0" y="45"/>
                    </a:moveTo>
                    <a:lnTo>
                      <a:pt x="0" y="0"/>
                    </a:lnTo>
                    <a:lnTo>
                      <a:pt x="1194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8" name="Rectangle 139"/>
              <p:cNvSpPr>
                <a:spLocks noChangeArrowheads="1"/>
              </p:cNvSpPr>
              <p:nvPr/>
            </p:nvSpPr>
            <p:spPr bwMode="auto">
              <a:xfrm>
                <a:off x="2529" y="4475"/>
                <a:ext cx="333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hABCC3</a:t>
                </a:r>
                <a:r>
                  <a:rPr kumimoji="1" lang="en-US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/MRP3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19" name="Freeform 140"/>
              <p:cNvSpPr>
                <a:spLocks/>
              </p:cNvSpPr>
              <p:nvPr/>
            </p:nvSpPr>
            <p:spPr bwMode="auto">
              <a:xfrm>
                <a:off x="1268" y="4459"/>
                <a:ext cx="1258" cy="45"/>
              </a:xfrm>
              <a:custGeom>
                <a:avLst/>
                <a:gdLst>
                  <a:gd name="T0" fmla="*/ 0 w 1258"/>
                  <a:gd name="T1" fmla="*/ 0 h 45"/>
                  <a:gd name="T2" fmla="*/ 0 w 1258"/>
                  <a:gd name="T3" fmla="*/ 45 h 45"/>
                  <a:gd name="T4" fmla="*/ 1258 w 1258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58" h="45">
                    <a:moveTo>
                      <a:pt x="0" y="0"/>
                    </a:moveTo>
                    <a:lnTo>
                      <a:pt x="0" y="45"/>
                    </a:lnTo>
                    <a:lnTo>
                      <a:pt x="1258" y="4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0" name="Freeform 141"/>
              <p:cNvSpPr>
                <a:spLocks/>
              </p:cNvSpPr>
              <p:nvPr/>
            </p:nvSpPr>
            <p:spPr bwMode="auto">
              <a:xfrm>
                <a:off x="1014" y="4457"/>
                <a:ext cx="254" cy="69"/>
              </a:xfrm>
              <a:custGeom>
                <a:avLst/>
                <a:gdLst>
                  <a:gd name="T0" fmla="*/ 0 w 254"/>
                  <a:gd name="T1" fmla="*/ 69 h 69"/>
                  <a:gd name="T2" fmla="*/ 0 w 254"/>
                  <a:gd name="T3" fmla="*/ 0 h 69"/>
                  <a:gd name="T4" fmla="*/ 254 w 254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4" h="69">
                    <a:moveTo>
                      <a:pt x="0" y="69"/>
                    </a:moveTo>
                    <a:lnTo>
                      <a:pt x="0" y="0"/>
                    </a:lnTo>
                    <a:lnTo>
                      <a:pt x="254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1" name="Rectangle 142"/>
              <p:cNvSpPr>
                <a:spLocks noChangeArrowheads="1"/>
              </p:cNvSpPr>
              <p:nvPr/>
            </p:nvSpPr>
            <p:spPr bwMode="auto">
              <a:xfrm>
                <a:off x="2768" y="4569"/>
                <a:ext cx="333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hABCC6</a:t>
                </a:r>
                <a:r>
                  <a:rPr kumimoji="1" lang="en-US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/MRP6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22" name="Freeform 143"/>
              <p:cNvSpPr>
                <a:spLocks/>
              </p:cNvSpPr>
              <p:nvPr/>
            </p:nvSpPr>
            <p:spPr bwMode="auto">
              <a:xfrm>
                <a:off x="1014" y="4530"/>
                <a:ext cx="1751" cy="68"/>
              </a:xfrm>
              <a:custGeom>
                <a:avLst/>
                <a:gdLst>
                  <a:gd name="T0" fmla="*/ 0 w 1751"/>
                  <a:gd name="T1" fmla="*/ 0 h 68"/>
                  <a:gd name="T2" fmla="*/ 0 w 1751"/>
                  <a:gd name="T3" fmla="*/ 68 h 68"/>
                  <a:gd name="T4" fmla="*/ 1751 w 1751"/>
                  <a:gd name="T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51" h="68">
                    <a:moveTo>
                      <a:pt x="0" y="0"/>
                    </a:moveTo>
                    <a:lnTo>
                      <a:pt x="0" y="68"/>
                    </a:lnTo>
                    <a:lnTo>
                      <a:pt x="1751" y="68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3" name="Freeform 144"/>
              <p:cNvSpPr>
                <a:spLocks/>
              </p:cNvSpPr>
              <p:nvPr/>
            </p:nvSpPr>
            <p:spPr bwMode="auto">
              <a:xfrm>
                <a:off x="930" y="4528"/>
                <a:ext cx="84" cy="80"/>
              </a:xfrm>
              <a:custGeom>
                <a:avLst/>
                <a:gdLst>
                  <a:gd name="T0" fmla="*/ 0 w 84"/>
                  <a:gd name="T1" fmla="*/ 80 h 80"/>
                  <a:gd name="T2" fmla="*/ 0 w 84"/>
                  <a:gd name="T3" fmla="*/ 0 h 80"/>
                  <a:gd name="T4" fmla="*/ 84 w 84"/>
                  <a:gd name="T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80">
                    <a:moveTo>
                      <a:pt x="0" y="80"/>
                    </a:moveTo>
                    <a:lnTo>
                      <a:pt x="0" y="0"/>
                    </a:lnTo>
                    <a:lnTo>
                      <a:pt x="84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4" name="Rectangle 145"/>
              <p:cNvSpPr>
                <a:spLocks noChangeArrowheads="1"/>
              </p:cNvSpPr>
              <p:nvPr/>
            </p:nvSpPr>
            <p:spPr bwMode="auto">
              <a:xfrm>
                <a:off x="2567" y="4663"/>
                <a:ext cx="333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hABCC2</a:t>
                </a:r>
                <a:r>
                  <a:rPr kumimoji="1" lang="en-US" altLang="ko-KR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/MRP2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25" name="Freeform 146"/>
              <p:cNvSpPr>
                <a:spLocks/>
              </p:cNvSpPr>
              <p:nvPr/>
            </p:nvSpPr>
            <p:spPr bwMode="auto">
              <a:xfrm>
                <a:off x="930" y="4612"/>
                <a:ext cx="1634" cy="80"/>
              </a:xfrm>
              <a:custGeom>
                <a:avLst/>
                <a:gdLst>
                  <a:gd name="T0" fmla="*/ 0 w 1634"/>
                  <a:gd name="T1" fmla="*/ 0 h 80"/>
                  <a:gd name="T2" fmla="*/ 0 w 1634"/>
                  <a:gd name="T3" fmla="*/ 80 h 80"/>
                  <a:gd name="T4" fmla="*/ 1634 w 1634"/>
                  <a:gd name="T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34" h="80">
                    <a:moveTo>
                      <a:pt x="0" y="0"/>
                    </a:moveTo>
                    <a:lnTo>
                      <a:pt x="0" y="80"/>
                    </a:lnTo>
                    <a:lnTo>
                      <a:pt x="1634" y="8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6" name="Freeform 147"/>
              <p:cNvSpPr>
                <a:spLocks/>
              </p:cNvSpPr>
              <p:nvPr/>
            </p:nvSpPr>
            <p:spPr bwMode="auto">
              <a:xfrm>
                <a:off x="903" y="4610"/>
                <a:ext cx="27" cy="140"/>
              </a:xfrm>
              <a:custGeom>
                <a:avLst/>
                <a:gdLst>
                  <a:gd name="T0" fmla="*/ 0 w 27"/>
                  <a:gd name="T1" fmla="*/ 140 h 140"/>
                  <a:gd name="T2" fmla="*/ 0 w 27"/>
                  <a:gd name="T3" fmla="*/ 0 h 140"/>
                  <a:gd name="T4" fmla="*/ 27 w 27"/>
                  <a:gd name="T5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140">
                    <a:moveTo>
                      <a:pt x="0" y="140"/>
                    </a:moveTo>
                    <a:lnTo>
                      <a:pt x="0" y="0"/>
                    </a:lnTo>
                    <a:lnTo>
                      <a:pt x="27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7" name="Rectangle 148"/>
              <p:cNvSpPr>
                <a:spLocks noChangeArrowheads="1"/>
              </p:cNvSpPr>
              <p:nvPr/>
            </p:nvSpPr>
            <p:spPr bwMode="auto">
              <a:xfrm>
                <a:off x="2589" y="4757"/>
                <a:ext cx="466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TjABCC1 isoform X4</a:t>
                </a:r>
                <a:endParaRPr kumimoji="1" lang="ko-KR" altLang="ko-K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28" name="Freeform 149"/>
              <p:cNvSpPr>
                <a:spLocks/>
              </p:cNvSpPr>
              <p:nvPr/>
            </p:nvSpPr>
            <p:spPr bwMode="auto">
              <a:xfrm>
                <a:off x="969" y="4786"/>
                <a:ext cx="1617" cy="107"/>
              </a:xfrm>
              <a:custGeom>
                <a:avLst/>
                <a:gdLst>
                  <a:gd name="T0" fmla="*/ 0 w 1617"/>
                  <a:gd name="T1" fmla="*/ 107 h 107"/>
                  <a:gd name="T2" fmla="*/ 0 w 1617"/>
                  <a:gd name="T3" fmla="*/ 0 h 107"/>
                  <a:gd name="T4" fmla="*/ 1617 w 1617"/>
                  <a:gd name="T5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17" h="107">
                    <a:moveTo>
                      <a:pt x="0" y="107"/>
                    </a:moveTo>
                    <a:lnTo>
                      <a:pt x="0" y="0"/>
                    </a:lnTo>
                    <a:lnTo>
                      <a:pt x="1617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9" name="Rectangle 150"/>
              <p:cNvSpPr>
                <a:spLocks noChangeArrowheads="1"/>
              </p:cNvSpPr>
              <p:nvPr/>
            </p:nvSpPr>
            <p:spPr bwMode="auto">
              <a:xfrm>
                <a:off x="2538" y="4851"/>
                <a:ext cx="466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TjABCC1 isoform X9</a:t>
                </a:r>
                <a:endParaRPr kumimoji="1" lang="ko-KR" altLang="ko-K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30" name="Freeform 151"/>
              <p:cNvSpPr>
                <a:spLocks/>
              </p:cNvSpPr>
              <p:nvPr/>
            </p:nvSpPr>
            <p:spPr bwMode="auto">
              <a:xfrm>
                <a:off x="1023" y="4880"/>
                <a:ext cx="1512" cy="121"/>
              </a:xfrm>
              <a:custGeom>
                <a:avLst/>
                <a:gdLst>
                  <a:gd name="T0" fmla="*/ 0 w 1512"/>
                  <a:gd name="T1" fmla="*/ 121 h 121"/>
                  <a:gd name="T2" fmla="*/ 0 w 1512"/>
                  <a:gd name="T3" fmla="*/ 0 h 121"/>
                  <a:gd name="T4" fmla="*/ 1512 w 1512"/>
                  <a:gd name="T5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12" h="121">
                    <a:moveTo>
                      <a:pt x="0" y="121"/>
                    </a:moveTo>
                    <a:lnTo>
                      <a:pt x="0" y="0"/>
                    </a:lnTo>
                    <a:lnTo>
                      <a:pt x="1512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1" name="Rectangle 152"/>
              <p:cNvSpPr>
                <a:spLocks noChangeArrowheads="1"/>
              </p:cNvSpPr>
              <p:nvPr/>
            </p:nvSpPr>
            <p:spPr bwMode="auto">
              <a:xfrm>
                <a:off x="2519" y="4945"/>
                <a:ext cx="466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TjABCC1 isoform X2</a:t>
                </a:r>
                <a:endParaRPr kumimoji="1" lang="ko-KR" altLang="ko-K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32" name="Freeform 153"/>
              <p:cNvSpPr>
                <a:spLocks/>
              </p:cNvSpPr>
              <p:nvPr/>
            </p:nvSpPr>
            <p:spPr bwMode="auto">
              <a:xfrm>
                <a:off x="1482" y="4974"/>
                <a:ext cx="1034" cy="45"/>
              </a:xfrm>
              <a:custGeom>
                <a:avLst/>
                <a:gdLst>
                  <a:gd name="T0" fmla="*/ 0 w 1034"/>
                  <a:gd name="T1" fmla="*/ 45 h 45"/>
                  <a:gd name="T2" fmla="*/ 0 w 1034"/>
                  <a:gd name="T3" fmla="*/ 0 h 45"/>
                  <a:gd name="T4" fmla="*/ 1034 w 1034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34" h="45">
                    <a:moveTo>
                      <a:pt x="0" y="45"/>
                    </a:moveTo>
                    <a:lnTo>
                      <a:pt x="0" y="0"/>
                    </a:lnTo>
                    <a:lnTo>
                      <a:pt x="1034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3" name="Rectangle 154"/>
              <p:cNvSpPr>
                <a:spLocks noChangeArrowheads="1"/>
              </p:cNvSpPr>
              <p:nvPr/>
            </p:nvSpPr>
            <p:spPr bwMode="auto">
              <a:xfrm>
                <a:off x="2541" y="5039"/>
                <a:ext cx="490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TjABCC1 isoform X10</a:t>
                </a:r>
                <a:endParaRPr kumimoji="1" lang="ko-KR" altLang="ko-K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34" name="Freeform 155"/>
              <p:cNvSpPr>
                <a:spLocks/>
              </p:cNvSpPr>
              <p:nvPr/>
            </p:nvSpPr>
            <p:spPr bwMode="auto">
              <a:xfrm>
                <a:off x="1482" y="5023"/>
                <a:ext cx="1056" cy="45"/>
              </a:xfrm>
              <a:custGeom>
                <a:avLst/>
                <a:gdLst>
                  <a:gd name="T0" fmla="*/ 0 w 1056"/>
                  <a:gd name="T1" fmla="*/ 0 h 45"/>
                  <a:gd name="T2" fmla="*/ 0 w 1056"/>
                  <a:gd name="T3" fmla="*/ 45 h 45"/>
                  <a:gd name="T4" fmla="*/ 1056 w 1056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6" h="45">
                    <a:moveTo>
                      <a:pt x="0" y="0"/>
                    </a:moveTo>
                    <a:lnTo>
                      <a:pt x="0" y="45"/>
                    </a:lnTo>
                    <a:lnTo>
                      <a:pt x="1056" y="4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5" name="Freeform 156"/>
              <p:cNvSpPr>
                <a:spLocks/>
              </p:cNvSpPr>
              <p:nvPr/>
            </p:nvSpPr>
            <p:spPr bwMode="auto">
              <a:xfrm>
                <a:off x="1106" y="5021"/>
                <a:ext cx="376" cy="104"/>
              </a:xfrm>
              <a:custGeom>
                <a:avLst/>
                <a:gdLst>
                  <a:gd name="T0" fmla="*/ 0 w 376"/>
                  <a:gd name="T1" fmla="*/ 104 h 104"/>
                  <a:gd name="T2" fmla="*/ 0 w 376"/>
                  <a:gd name="T3" fmla="*/ 0 h 104"/>
                  <a:gd name="T4" fmla="*/ 376 w 376"/>
                  <a:gd name="T5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6" h="104">
                    <a:moveTo>
                      <a:pt x="0" y="104"/>
                    </a:moveTo>
                    <a:lnTo>
                      <a:pt x="0" y="0"/>
                    </a:lnTo>
                    <a:lnTo>
                      <a:pt x="376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6" name="Rectangle 157"/>
              <p:cNvSpPr>
                <a:spLocks noChangeArrowheads="1"/>
              </p:cNvSpPr>
              <p:nvPr/>
            </p:nvSpPr>
            <p:spPr bwMode="auto">
              <a:xfrm>
                <a:off x="2555" y="5133"/>
                <a:ext cx="466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TjABCC1 isoform X5</a:t>
                </a:r>
                <a:endParaRPr kumimoji="1" lang="ko-KR" altLang="ko-K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37" name="Freeform 158"/>
              <p:cNvSpPr>
                <a:spLocks/>
              </p:cNvSpPr>
              <p:nvPr/>
            </p:nvSpPr>
            <p:spPr bwMode="auto">
              <a:xfrm>
                <a:off x="1148" y="5162"/>
                <a:ext cx="1404" cy="68"/>
              </a:xfrm>
              <a:custGeom>
                <a:avLst/>
                <a:gdLst>
                  <a:gd name="T0" fmla="*/ 0 w 1404"/>
                  <a:gd name="T1" fmla="*/ 68 h 68"/>
                  <a:gd name="T2" fmla="*/ 0 w 1404"/>
                  <a:gd name="T3" fmla="*/ 0 h 68"/>
                  <a:gd name="T4" fmla="*/ 1404 w 1404"/>
                  <a:gd name="T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04" h="68">
                    <a:moveTo>
                      <a:pt x="0" y="68"/>
                    </a:moveTo>
                    <a:lnTo>
                      <a:pt x="0" y="0"/>
                    </a:lnTo>
                    <a:lnTo>
                      <a:pt x="1404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8" name="Rectangle 159"/>
              <p:cNvSpPr>
                <a:spLocks noChangeArrowheads="1"/>
              </p:cNvSpPr>
              <p:nvPr/>
            </p:nvSpPr>
            <p:spPr bwMode="auto">
              <a:xfrm>
                <a:off x="2511" y="5227"/>
                <a:ext cx="249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DmCG6214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39" name="Freeform 160"/>
              <p:cNvSpPr>
                <a:spLocks/>
              </p:cNvSpPr>
              <p:nvPr/>
            </p:nvSpPr>
            <p:spPr bwMode="auto">
              <a:xfrm>
                <a:off x="1241" y="5256"/>
                <a:ext cx="1267" cy="45"/>
              </a:xfrm>
              <a:custGeom>
                <a:avLst/>
                <a:gdLst>
                  <a:gd name="T0" fmla="*/ 0 w 1267"/>
                  <a:gd name="T1" fmla="*/ 45 h 45"/>
                  <a:gd name="T2" fmla="*/ 0 w 1267"/>
                  <a:gd name="T3" fmla="*/ 0 h 45"/>
                  <a:gd name="T4" fmla="*/ 1267 w 1267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67" h="45">
                    <a:moveTo>
                      <a:pt x="0" y="45"/>
                    </a:moveTo>
                    <a:lnTo>
                      <a:pt x="0" y="0"/>
                    </a:lnTo>
                    <a:lnTo>
                      <a:pt x="1267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0" name="Rectangle 161"/>
              <p:cNvSpPr>
                <a:spLocks noChangeArrowheads="1"/>
              </p:cNvSpPr>
              <p:nvPr/>
            </p:nvSpPr>
            <p:spPr bwMode="auto">
              <a:xfrm>
                <a:off x="2480" y="5321"/>
                <a:ext cx="217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Dp347281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41" name="Freeform 162"/>
              <p:cNvSpPr>
                <a:spLocks/>
              </p:cNvSpPr>
              <p:nvPr/>
            </p:nvSpPr>
            <p:spPr bwMode="auto">
              <a:xfrm>
                <a:off x="1241" y="5305"/>
                <a:ext cx="1236" cy="45"/>
              </a:xfrm>
              <a:custGeom>
                <a:avLst/>
                <a:gdLst>
                  <a:gd name="T0" fmla="*/ 0 w 1236"/>
                  <a:gd name="T1" fmla="*/ 0 h 45"/>
                  <a:gd name="T2" fmla="*/ 0 w 1236"/>
                  <a:gd name="T3" fmla="*/ 45 h 45"/>
                  <a:gd name="T4" fmla="*/ 1236 w 1236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36" h="45">
                    <a:moveTo>
                      <a:pt x="0" y="0"/>
                    </a:moveTo>
                    <a:lnTo>
                      <a:pt x="0" y="45"/>
                    </a:lnTo>
                    <a:lnTo>
                      <a:pt x="1236" y="4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2" name="Freeform 163"/>
              <p:cNvSpPr>
                <a:spLocks/>
              </p:cNvSpPr>
              <p:nvPr/>
            </p:nvSpPr>
            <p:spPr bwMode="auto">
              <a:xfrm>
                <a:off x="1148" y="5234"/>
                <a:ext cx="93" cy="69"/>
              </a:xfrm>
              <a:custGeom>
                <a:avLst/>
                <a:gdLst>
                  <a:gd name="T0" fmla="*/ 0 w 93"/>
                  <a:gd name="T1" fmla="*/ 0 h 69"/>
                  <a:gd name="T2" fmla="*/ 0 w 93"/>
                  <a:gd name="T3" fmla="*/ 69 h 69"/>
                  <a:gd name="T4" fmla="*/ 93 w 93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" h="69">
                    <a:moveTo>
                      <a:pt x="0" y="0"/>
                    </a:moveTo>
                    <a:lnTo>
                      <a:pt x="0" y="69"/>
                    </a:lnTo>
                    <a:lnTo>
                      <a:pt x="93" y="69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3" name="Freeform 164"/>
              <p:cNvSpPr>
                <a:spLocks/>
              </p:cNvSpPr>
              <p:nvPr/>
            </p:nvSpPr>
            <p:spPr bwMode="auto">
              <a:xfrm>
                <a:off x="1106" y="5129"/>
                <a:ext cx="42" cy="103"/>
              </a:xfrm>
              <a:custGeom>
                <a:avLst/>
                <a:gdLst>
                  <a:gd name="T0" fmla="*/ 0 w 42"/>
                  <a:gd name="T1" fmla="*/ 0 h 103"/>
                  <a:gd name="T2" fmla="*/ 0 w 42"/>
                  <a:gd name="T3" fmla="*/ 103 h 103"/>
                  <a:gd name="T4" fmla="*/ 42 w 42"/>
                  <a:gd name="T5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03">
                    <a:moveTo>
                      <a:pt x="0" y="0"/>
                    </a:moveTo>
                    <a:lnTo>
                      <a:pt x="0" y="103"/>
                    </a:lnTo>
                    <a:lnTo>
                      <a:pt x="42" y="103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4" name="Freeform 165"/>
              <p:cNvSpPr>
                <a:spLocks/>
              </p:cNvSpPr>
              <p:nvPr/>
            </p:nvSpPr>
            <p:spPr bwMode="auto">
              <a:xfrm>
                <a:off x="1023" y="5005"/>
                <a:ext cx="83" cy="122"/>
              </a:xfrm>
              <a:custGeom>
                <a:avLst/>
                <a:gdLst>
                  <a:gd name="T0" fmla="*/ 0 w 83"/>
                  <a:gd name="T1" fmla="*/ 0 h 122"/>
                  <a:gd name="T2" fmla="*/ 0 w 83"/>
                  <a:gd name="T3" fmla="*/ 122 h 122"/>
                  <a:gd name="T4" fmla="*/ 83 w 83"/>
                  <a:gd name="T5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22">
                    <a:moveTo>
                      <a:pt x="0" y="0"/>
                    </a:moveTo>
                    <a:lnTo>
                      <a:pt x="0" y="122"/>
                    </a:lnTo>
                    <a:lnTo>
                      <a:pt x="83" y="122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5" name="Freeform 166"/>
              <p:cNvSpPr>
                <a:spLocks/>
              </p:cNvSpPr>
              <p:nvPr/>
            </p:nvSpPr>
            <p:spPr bwMode="auto">
              <a:xfrm>
                <a:off x="969" y="4897"/>
                <a:ext cx="54" cy="106"/>
              </a:xfrm>
              <a:custGeom>
                <a:avLst/>
                <a:gdLst>
                  <a:gd name="T0" fmla="*/ 0 w 54"/>
                  <a:gd name="T1" fmla="*/ 0 h 106"/>
                  <a:gd name="T2" fmla="*/ 0 w 54"/>
                  <a:gd name="T3" fmla="*/ 106 h 106"/>
                  <a:gd name="T4" fmla="*/ 54 w 54"/>
                  <a:gd name="T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106">
                    <a:moveTo>
                      <a:pt x="0" y="0"/>
                    </a:moveTo>
                    <a:lnTo>
                      <a:pt x="0" y="106"/>
                    </a:lnTo>
                    <a:lnTo>
                      <a:pt x="54" y="106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6" name="Freeform 167"/>
              <p:cNvSpPr>
                <a:spLocks/>
              </p:cNvSpPr>
              <p:nvPr/>
            </p:nvSpPr>
            <p:spPr bwMode="auto">
              <a:xfrm>
                <a:off x="903" y="4754"/>
                <a:ext cx="66" cy="141"/>
              </a:xfrm>
              <a:custGeom>
                <a:avLst/>
                <a:gdLst>
                  <a:gd name="T0" fmla="*/ 0 w 66"/>
                  <a:gd name="T1" fmla="*/ 0 h 141"/>
                  <a:gd name="T2" fmla="*/ 0 w 66"/>
                  <a:gd name="T3" fmla="*/ 141 h 141"/>
                  <a:gd name="T4" fmla="*/ 66 w 66"/>
                  <a:gd name="T5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141">
                    <a:moveTo>
                      <a:pt x="0" y="0"/>
                    </a:moveTo>
                    <a:lnTo>
                      <a:pt x="0" y="141"/>
                    </a:lnTo>
                    <a:lnTo>
                      <a:pt x="66" y="141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7" name="Freeform 168"/>
              <p:cNvSpPr>
                <a:spLocks/>
              </p:cNvSpPr>
              <p:nvPr/>
            </p:nvSpPr>
            <p:spPr bwMode="auto">
              <a:xfrm>
                <a:off x="894" y="4512"/>
                <a:ext cx="9" cy="240"/>
              </a:xfrm>
              <a:custGeom>
                <a:avLst/>
                <a:gdLst>
                  <a:gd name="T0" fmla="*/ 0 w 9"/>
                  <a:gd name="T1" fmla="*/ 0 h 240"/>
                  <a:gd name="T2" fmla="*/ 0 w 9"/>
                  <a:gd name="T3" fmla="*/ 240 h 240"/>
                  <a:gd name="T4" fmla="*/ 9 w 9"/>
                  <a:gd name="T5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40">
                    <a:moveTo>
                      <a:pt x="0" y="0"/>
                    </a:moveTo>
                    <a:lnTo>
                      <a:pt x="0" y="240"/>
                    </a:lnTo>
                    <a:lnTo>
                      <a:pt x="9" y="24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8" name="Freeform 169"/>
              <p:cNvSpPr>
                <a:spLocks/>
              </p:cNvSpPr>
              <p:nvPr/>
            </p:nvSpPr>
            <p:spPr bwMode="auto">
              <a:xfrm>
                <a:off x="818" y="4280"/>
                <a:ext cx="76" cy="230"/>
              </a:xfrm>
              <a:custGeom>
                <a:avLst/>
                <a:gdLst>
                  <a:gd name="T0" fmla="*/ 0 w 76"/>
                  <a:gd name="T1" fmla="*/ 0 h 230"/>
                  <a:gd name="T2" fmla="*/ 0 w 76"/>
                  <a:gd name="T3" fmla="*/ 230 h 230"/>
                  <a:gd name="T4" fmla="*/ 76 w 76"/>
                  <a:gd name="T5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230">
                    <a:moveTo>
                      <a:pt x="0" y="0"/>
                    </a:moveTo>
                    <a:lnTo>
                      <a:pt x="0" y="230"/>
                    </a:lnTo>
                    <a:lnTo>
                      <a:pt x="76" y="23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9" name="Freeform 170"/>
              <p:cNvSpPr>
                <a:spLocks/>
              </p:cNvSpPr>
              <p:nvPr/>
            </p:nvSpPr>
            <p:spPr bwMode="auto">
              <a:xfrm>
                <a:off x="770" y="3975"/>
                <a:ext cx="48" cy="303"/>
              </a:xfrm>
              <a:custGeom>
                <a:avLst/>
                <a:gdLst>
                  <a:gd name="T0" fmla="*/ 0 w 48"/>
                  <a:gd name="T1" fmla="*/ 0 h 303"/>
                  <a:gd name="T2" fmla="*/ 0 w 48"/>
                  <a:gd name="T3" fmla="*/ 303 h 303"/>
                  <a:gd name="T4" fmla="*/ 48 w 48"/>
                  <a:gd name="T5" fmla="*/ 303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303">
                    <a:moveTo>
                      <a:pt x="0" y="0"/>
                    </a:moveTo>
                    <a:lnTo>
                      <a:pt x="0" y="303"/>
                    </a:lnTo>
                    <a:lnTo>
                      <a:pt x="48" y="303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0" name="Freeform 171"/>
              <p:cNvSpPr>
                <a:spLocks/>
              </p:cNvSpPr>
              <p:nvPr/>
            </p:nvSpPr>
            <p:spPr bwMode="auto">
              <a:xfrm>
                <a:off x="746" y="3677"/>
                <a:ext cx="24" cy="296"/>
              </a:xfrm>
              <a:custGeom>
                <a:avLst/>
                <a:gdLst>
                  <a:gd name="T0" fmla="*/ 0 w 24"/>
                  <a:gd name="T1" fmla="*/ 0 h 296"/>
                  <a:gd name="T2" fmla="*/ 0 w 24"/>
                  <a:gd name="T3" fmla="*/ 296 h 296"/>
                  <a:gd name="T4" fmla="*/ 24 w 24"/>
                  <a:gd name="T5" fmla="*/ 296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296">
                    <a:moveTo>
                      <a:pt x="0" y="0"/>
                    </a:moveTo>
                    <a:lnTo>
                      <a:pt x="0" y="296"/>
                    </a:lnTo>
                    <a:lnTo>
                      <a:pt x="24" y="296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1" name="Freeform 172"/>
              <p:cNvSpPr>
                <a:spLocks/>
              </p:cNvSpPr>
              <p:nvPr/>
            </p:nvSpPr>
            <p:spPr bwMode="auto">
              <a:xfrm>
                <a:off x="681" y="3480"/>
                <a:ext cx="65" cy="195"/>
              </a:xfrm>
              <a:custGeom>
                <a:avLst/>
                <a:gdLst>
                  <a:gd name="T0" fmla="*/ 0 w 65"/>
                  <a:gd name="T1" fmla="*/ 0 h 195"/>
                  <a:gd name="T2" fmla="*/ 0 w 65"/>
                  <a:gd name="T3" fmla="*/ 195 h 195"/>
                  <a:gd name="T4" fmla="*/ 65 w 65"/>
                  <a:gd name="T5" fmla="*/ 195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195">
                    <a:moveTo>
                      <a:pt x="0" y="0"/>
                    </a:moveTo>
                    <a:lnTo>
                      <a:pt x="0" y="195"/>
                    </a:lnTo>
                    <a:lnTo>
                      <a:pt x="65" y="19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2" name="Freeform 173"/>
              <p:cNvSpPr>
                <a:spLocks/>
              </p:cNvSpPr>
              <p:nvPr/>
            </p:nvSpPr>
            <p:spPr bwMode="auto">
              <a:xfrm>
                <a:off x="669" y="3335"/>
                <a:ext cx="12" cy="143"/>
              </a:xfrm>
              <a:custGeom>
                <a:avLst/>
                <a:gdLst>
                  <a:gd name="T0" fmla="*/ 0 w 12"/>
                  <a:gd name="T1" fmla="*/ 0 h 143"/>
                  <a:gd name="T2" fmla="*/ 0 w 12"/>
                  <a:gd name="T3" fmla="*/ 143 h 143"/>
                  <a:gd name="T4" fmla="*/ 12 w 12"/>
                  <a:gd name="T5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43">
                    <a:moveTo>
                      <a:pt x="0" y="0"/>
                    </a:moveTo>
                    <a:lnTo>
                      <a:pt x="0" y="143"/>
                    </a:lnTo>
                    <a:lnTo>
                      <a:pt x="12" y="143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3" name="Freeform 174"/>
              <p:cNvSpPr>
                <a:spLocks/>
              </p:cNvSpPr>
              <p:nvPr/>
            </p:nvSpPr>
            <p:spPr bwMode="auto">
              <a:xfrm>
                <a:off x="611" y="3022"/>
                <a:ext cx="58" cy="311"/>
              </a:xfrm>
              <a:custGeom>
                <a:avLst/>
                <a:gdLst>
                  <a:gd name="T0" fmla="*/ 0 w 58"/>
                  <a:gd name="T1" fmla="*/ 0 h 311"/>
                  <a:gd name="T2" fmla="*/ 0 w 58"/>
                  <a:gd name="T3" fmla="*/ 311 h 311"/>
                  <a:gd name="T4" fmla="*/ 58 w 58"/>
                  <a:gd name="T5" fmla="*/ 311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311">
                    <a:moveTo>
                      <a:pt x="0" y="0"/>
                    </a:moveTo>
                    <a:lnTo>
                      <a:pt x="0" y="311"/>
                    </a:lnTo>
                    <a:lnTo>
                      <a:pt x="58" y="311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4" name="Freeform 175"/>
              <p:cNvSpPr>
                <a:spLocks/>
              </p:cNvSpPr>
              <p:nvPr/>
            </p:nvSpPr>
            <p:spPr bwMode="auto">
              <a:xfrm>
                <a:off x="608" y="3020"/>
                <a:ext cx="3" cy="1233"/>
              </a:xfrm>
              <a:custGeom>
                <a:avLst/>
                <a:gdLst>
                  <a:gd name="T0" fmla="*/ 0 w 3"/>
                  <a:gd name="T1" fmla="*/ 1233 h 1233"/>
                  <a:gd name="T2" fmla="*/ 0 w 3"/>
                  <a:gd name="T3" fmla="*/ 0 h 1233"/>
                  <a:gd name="T4" fmla="*/ 3 w 3"/>
                  <a:gd name="T5" fmla="*/ 0 h 1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233">
                    <a:moveTo>
                      <a:pt x="0" y="1233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5" name="Rectangle 176"/>
              <p:cNvSpPr>
                <a:spLocks noChangeArrowheads="1"/>
              </p:cNvSpPr>
              <p:nvPr/>
            </p:nvSpPr>
            <p:spPr bwMode="auto">
              <a:xfrm>
                <a:off x="2822" y="5415"/>
                <a:ext cx="290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TjABCC-like</a:t>
                </a:r>
                <a:endParaRPr kumimoji="1" lang="ko-KR" altLang="ko-K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56" name="Freeform 177"/>
              <p:cNvSpPr>
                <a:spLocks/>
              </p:cNvSpPr>
              <p:nvPr/>
            </p:nvSpPr>
            <p:spPr bwMode="auto">
              <a:xfrm>
                <a:off x="632" y="5444"/>
                <a:ext cx="2187" cy="45"/>
              </a:xfrm>
              <a:custGeom>
                <a:avLst/>
                <a:gdLst>
                  <a:gd name="T0" fmla="*/ 0 w 2187"/>
                  <a:gd name="T1" fmla="*/ 45 h 45"/>
                  <a:gd name="T2" fmla="*/ 0 w 2187"/>
                  <a:gd name="T3" fmla="*/ 0 h 45"/>
                  <a:gd name="T4" fmla="*/ 2187 w 2187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87" h="45">
                    <a:moveTo>
                      <a:pt x="0" y="45"/>
                    </a:moveTo>
                    <a:lnTo>
                      <a:pt x="0" y="0"/>
                    </a:lnTo>
                    <a:lnTo>
                      <a:pt x="2187" y="0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7" name="Rectangle 178"/>
              <p:cNvSpPr>
                <a:spLocks noChangeArrowheads="1"/>
              </p:cNvSpPr>
              <p:nvPr/>
            </p:nvSpPr>
            <p:spPr bwMode="auto">
              <a:xfrm>
                <a:off x="3011" y="5509"/>
                <a:ext cx="168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바탕" pitchFamily="18" charset="-127"/>
                    <a:cs typeface="Times New Roman" pitchFamily="18" charset="0"/>
                  </a:rPr>
                  <a:t> CeCft-1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58" name="Freeform 179"/>
              <p:cNvSpPr>
                <a:spLocks/>
              </p:cNvSpPr>
              <p:nvPr/>
            </p:nvSpPr>
            <p:spPr bwMode="auto">
              <a:xfrm>
                <a:off x="632" y="5493"/>
                <a:ext cx="2376" cy="45"/>
              </a:xfrm>
              <a:custGeom>
                <a:avLst/>
                <a:gdLst>
                  <a:gd name="T0" fmla="*/ 0 w 2376"/>
                  <a:gd name="T1" fmla="*/ 0 h 45"/>
                  <a:gd name="T2" fmla="*/ 0 w 2376"/>
                  <a:gd name="T3" fmla="*/ 45 h 45"/>
                  <a:gd name="T4" fmla="*/ 2376 w 2376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76" h="45">
                    <a:moveTo>
                      <a:pt x="0" y="0"/>
                    </a:moveTo>
                    <a:lnTo>
                      <a:pt x="0" y="45"/>
                    </a:lnTo>
                    <a:lnTo>
                      <a:pt x="2376" y="45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9" name="Freeform 180"/>
              <p:cNvSpPr>
                <a:spLocks/>
              </p:cNvSpPr>
              <p:nvPr/>
            </p:nvSpPr>
            <p:spPr bwMode="auto">
              <a:xfrm>
                <a:off x="608" y="4257"/>
                <a:ext cx="24" cy="1234"/>
              </a:xfrm>
              <a:custGeom>
                <a:avLst/>
                <a:gdLst>
                  <a:gd name="T0" fmla="*/ 0 w 24"/>
                  <a:gd name="T1" fmla="*/ 0 h 1234"/>
                  <a:gd name="T2" fmla="*/ 0 w 24"/>
                  <a:gd name="T3" fmla="*/ 1234 h 1234"/>
                  <a:gd name="T4" fmla="*/ 24 w 24"/>
                  <a:gd name="T5" fmla="*/ 1234 h 1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234">
                    <a:moveTo>
                      <a:pt x="0" y="0"/>
                    </a:moveTo>
                    <a:lnTo>
                      <a:pt x="0" y="1234"/>
                    </a:lnTo>
                    <a:lnTo>
                      <a:pt x="24" y="1234"/>
                    </a:lnTo>
                  </a:path>
                </a:pathLst>
              </a:custGeom>
              <a:noFill/>
              <a:ln w="6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" name="Rectangle 181"/>
              <p:cNvSpPr>
                <a:spLocks noChangeArrowheads="1"/>
              </p:cNvSpPr>
              <p:nvPr/>
            </p:nvSpPr>
            <p:spPr bwMode="auto">
              <a:xfrm>
                <a:off x="2389" y="2119"/>
                <a:ext cx="61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100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61" name="Rectangle 182"/>
              <p:cNvSpPr>
                <a:spLocks noChangeArrowheads="1"/>
              </p:cNvSpPr>
              <p:nvPr/>
            </p:nvSpPr>
            <p:spPr bwMode="auto">
              <a:xfrm>
                <a:off x="1763" y="2618"/>
                <a:ext cx="61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100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62" name="Rectangle 183"/>
              <p:cNvSpPr>
                <a:spLocks noChangeArrowheads="1"/>
              </p:cNvSpPr>
              <p:nvPr/>
            </p:nvSpPr>
            <p:spPr bwMode="auto">
              <a:xfrm>
                <a:off x="1766" y="4215"/>
                <a:ext cx="61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100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63" name="Rectangle 184"/>
              <p:cNvSpPr>
                <a:spLocks noChangeArrowheads="1"/>
              </p:cNvSpPr>
              <p:nvPr/>
            </p:nvSpPr>
            <p:spPr bwMode="auto">
              <a:xfrm>
                <a:off x="1789" y="331"/>
                <a:ext cx="61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100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64" name="Rectangle 185"/>
              <p:cNvSpPr>
                <a:spLocks noChangeArrowheads="1"/>
              </p:cNvSpPr>
              <p:nvPr/>
            </p:nvSpPr>
            <p:spPr bwMode="auto">
              <a:xfrm>
                <a:off x="1557" y="2046"/>
                <a:ext cx="61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100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65" name="Rectangle 186"/>
              <p:cNvSpPr>
                <a:spLocks noChangeArrowheads="1"/>
              </p:cNvSpPr>
              <p:nvPr/>
            </p:nvSpPr>
            <p:spPr bwMode="auto">
              <a:xfrm>
                <a:off x="1729" y="613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90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66" name="Rectangle 187"/>
              <p:cNvSpPr>
                <a:spLocks noChangeArrowheads="1"/>
              </p:cNvSpPr>
              <p:nvPr/>
            </p:nvSpPr>
            <p:spPr bwMode="auto">
              <a:xfrm>
                <a:off x="1684" y="80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99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67" name="Rectangle 188"/>
              <p:cNvSpPr>
                <a:spLocks noChangeArrowheads="1"/>
              </p:cNvSpPr>
              <p:nvPr/>
            </p:nvSpPr>
            <p:spPr bwMode="auto">
              <a:xfrm>
                <a:off x="1561" y="542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99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68" name="Rectangle 189"/>
              <p:cNvSpPr>
                <a:spLocks noChangeArrowheads="1"/>
              </p:cNvSpPr>
              <p:nvPr/>
            </p:nvSpPr>
            <p:spPr bwMode="auto">
              <a:xfrm>
                <a:off x="1519" y="174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99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69" name="Rectangle 190"/>
              <p:cNvSpPr>
                <a:spLocks noChangeArrowheads="1"/>
              </p:cNvSpPr>
              <p:nvPr/>
            </p:nvSpPr>
            <p:spPr bwMode="auto">
              <a:xfrm>
                <a:off x="1465" y="991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99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70" name="Rectangle 191"/>
              <p:cNvSpPr>
                <a:spLocks noChangeArrowheads="1"/>
              </p:cNvSpPr>
              <p:nvPr/>
            </p:nvSpPr>
            <p:spPr bwMode="auto">
              <a:xfrm>
                <a:off x="1416" y="4967"/>
                <a:ext cx="61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100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71" name="Rectangle 192"/>
              <p:cNvSpPr>
                <a:spLocks noChangeArrowheads="1"/>
              </p:cNvSpPr>
              <p:nvPr/>
            </p:nvSpPr>
            <p:spPr bwMode="auto">
              <a:xfrm>
                <a:off x="1333" y="327"/>
                <a:ext cx="61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100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72" name="Rectangle 193"/>
              <p:cNvSpPr>
                <a:spLocks noChangeArrowheads="1"/>
              </p:cNvSpPr>
              <p:nvPr/>
            </p:nvSpPr>
            <p:spPr bwMode="auto">
              <a:xfrm>
                <a:off x="1273" y="918"/>
                <a:ext cx="61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100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73" name="Rectangle 194"/>
              <p:cNvSpPr>
                <a:spLocks noChangeArrowheads="1"/>
              </p:cNvSpPr>
              <p:nvPr/>
            </p:nvSpPr>
            <p:spPr bwMode="auto">
              <a:xfrm>
                <a:off x="1216" y="1678"/>
                <a:ext cx="61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100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74" name="Rectangle 195"/>
              <p:cNvSpPr>
                <a:spLocks noChangeArrowheads="1"/>
              </p:cNvSpPr>
              <p:nvPr/>
            </p:nvSpPr>
            <p:spPr bwMode="auto">
              <a:xfrm>
                <a:off x="1186" y="2492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99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75" name="Rectangle 196"/>
              <p:cNvSpPr>
                <a:spLocks noChangeArrowheads="1"/>
              </p:cNvSpPr>
              <p:nvPr/>
            </p:nvSpPr>
            <p:spPr bwMode="auto">
              <a:xfrm>
                <a:off x="1170" y="3461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99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76" name="Rectangle 197"/>
              <p:cNvSpPr>
                <a:spLocks noChangeArrowheads="1"/>
              </p:cNvSpPr>
              <p:nvPr/>
            </p:nvSpPr>
            <p:spPr bwMode="auto">
              <a:xfrm>
                <a:off x="1202" y="4403"/>
                <a:ext cx="61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100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77" name="Rectangle 198"/>
              <p:cNvSpPr>
                <a:spLocks noChangeArrowheads="1"/>
              </p:cNvSpPr>
              <p:nvPr/>
            </p:nvSpPr>
            <p:spPr bwMode="auto">
              <a:xfrm>
                <a:off x="1086" y="1964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98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78" name="Rectangle 199"/>
              <p:cNvSpPr>
                <a:spLocks noChangeArrowheads="1"/>
              </p:cNvSpPr>
              <p:nvPr/>
            </p:nvSpPr>
            <p:spPr bwMode="auto">
              <a:xfrm>
                <a:off x="1063" y="2422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79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79" name="Rectangle 200"/>
              <p:cNvSpPr>
                <a:spLocks noChangeArrowheads="1"/>
              </p:cNvSpPr>
              <p:nvPr/>
            </p:nvSpPr>
            <p:spPr bwMode="auto">
              <a:xfrm>
                <a:off x="1197" y="5314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96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80" name="Rectangle 201"/>
              <p:cNvSpPr>
                <a:spLocks noChangeArrowheads="1"/>
              </p:cNvSpPr>
              <p:nvPr/>
            </p:nvSpPr>
            <p:spPr bwMode="auto">
              <a:xfrm>
                <a:off x="994" y="2339"/>
                <a:ext cx="61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100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81" name="Rectangle 202"/>
              <p:cNvSpPr>
                <a:spLocks noChangeArrowheads="1"/>
              </p:cNvSpPr>
              <p:nvPr/>
            </p:nvSpPr>
            <p:spPr bwMode="auto">
              <a:xfrm>
                <a:off x="1089" y="1273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96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82" name="Rectangle 203"/>
              <p:cNvSpPr>
                <a:spLocks noChangeArrowheads="1"/>
              </p:cNvSpPr>
              <p:nvPr/>
            </p:nvSpPr>
            <p:spPr bwMode="auto">
              <a:xfrm>
                <a:off x="941" y="2962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98</a:t>
                </a:r>
                <a:endParaRPr kumimoji="1" lang="ko-KR" altLang="ko-K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83" name="Rectangle 204"/>
              <p:cNvSpPr>
                <a:spLocks noChangeArrowheads="1"/>
              </p:cNvSpPr>
              <p:nvPr/>
            </p:nvSpPr>
            <p:spPr bwMode="auto">
              <a:xfrm>
                <a:off x="1049" y="3839"/>
                <a:ext cx="61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100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84" name="Rectangle 205"/>
              <p:cNvSpPr>
                <a:spLocks noChangeArrowheads="1"/>
              </p:cNvSpPr>
              <p:nvPr/>
            </p:nvSpPr>
            <p:spPr bwMode="auto">
              <a:xfrm>
                <a:off x="1030" y="509"/>
                <a:ext cx="4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ko-KR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굴림" pitchFamily="50" charset="-127"/>
                    <a:cs typeface="Times New Roman" pitchFamily="18" charset="0"/>
                  </a:rPr>
                  <a:t>95</a:t>
                </a:r>
                <a:endParaRPr kumimoji="1" lang="ko-KR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endParaRPr>
              </a:p>
            </p:txBody>
          </p:sp>
        </p:grpSp>
        <p:sp>
          <p:nvSpPr>
            <p:cNvPr id="218" name="Rectangle 207"/>
            <p:cNvSpPr>
              <a:spLocks noChangeArrowheads="1"/>
            </p:cNvSpPr>
            <p:nvPr/>
          </p:nvSpPr>
          <p:spPr bwMode="auto">
            <a:xfrm>
              <a:off x="957" y="1852"/>
              <a:ext cx="61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100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19" name="Rectangle 208"/>
            <p:cNvSpPr>
              <a:spLocks noChangeArrowheads="1"/>
            </p:cNvSpPr>
            <p:nvPr/>
          </p:nvSpPr>
          <p:spPr bwMode="auto">
            <a:xfrm>
              <a:off x="987" y="1200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95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20" name="Rectangle 209"/>
            <p:cNvSpPr>
              <a:spLocks noChangeArrowheads="1"/>
            </p:cNvSpPr>
            <p:nvPr/>
          </p:nvSpPr>
          <p:spPr bwMode="auto">
            <a:xfrm>
              <a:off x="955" y="682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81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21" name="Rectangle 210"/>
            <p:cNvSpPr>
              <a:spLocks noChangeArrowheads="1"/>
            </p:cNvSpPr>
            <p:nvPr/>
          </p:nvSpPr>
          <p:spPr bwMode="auto">
            <a:xfrm>
              <a:off x="1014" y="3534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99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22" name="Rectangle 211"/>
            <p:cNvSpPr>
              <a:spLocks noChangeArrowheads="1"/>
            </p:cNvSpPr>
            <p:nvPr/>
          </p:nvSpPr>
          <p:spPr bwMode="auto">
            <a:xfrm>
              <a:off x="1104" y="5241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83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23" name="Rectangle 212"/>
            <p:cNvSpPr>
              <a:spLocks noChangeArrowheads="1"/>
            </p:cNvSpPr>
            <p:nvPr/>
          </p:nvSpPr>
          <p:spPr bwMode="auto">
            <a:xfrm>
              <a:off x="1062" y="5135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99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56" name="Rectangle 213"/>
            <p:cNvSpPr>
              <a:spLocks noChangeArrowheads="1"/>
            </p:cNvSpPr>
            <p:nvPr/>
          </p:nvSpPr>
          <p:spPr bwMode="auto">
            <a:xfrm>
              <a:off x="833" y="2892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99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57" name="Rectangle 214"/>
            <p:cNvSpPr>
              <a:spLocks noChangeArrowheads="1"/>
            </p:cNvSpPr>
            <p:nvPr/>
          </p:nvSpPr>
          <p:spPr bwMode="auto">
            <a:xfrm>
              <a:off x="884" y="910"/>
              <a:ext cx="61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100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58" name="Rectangle 215"/>
            <p:cNvSpPr>
              <a:spLocks noChangeArrowheads="1"/>
            </p:cNvSpPr>
            <p:nvPr/>
          </p:nvSpPr>
          <p:spPr bwMode="auto">
            <a:xfrm>
              <a:off x="861" y="1726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57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59" name="Rectangle 216"/>
            <p:cNvSpPr>
              <a:spLocks noChangeArrowheads="1"/>
            </p:cNvSpPr>
            <p:nvPr/>
          </p:nvSpPr>
          <p:spPr bwMode="auto">
            <a:xfrm>
              <a:off x="837" y="1615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99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60" name="Rectangle 217"/>
            <p:cNvSpPr>
              <a:spLocks noChangeArrowheads="1"/>
            </p:cNvSpPr>
            <p:nvPr/>
          </p:nvSpPr>
          <p:spPr bwMode="auto">
            <a:xfrm>
              <a:off x="947" y="3910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97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61" name="Rectangle 218"/>
            <p:cNvSpPr>
              <a:spLocks noChangeArrowheads="1"/>
            </p:cNvSpPr>
            <p:nvPr/>
          </p:nvSpPr>
          <p:spPr bwMode="auto">
            <a:xfrm>
              <a:off x="967" y="4474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60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62" name="Rectangle 219"/>
            <p:cNvSpPr>
              <a:spLocks noChangeArrowheads="1"/>
            </p:cNvSpPr>
            <p:nvPr/>
          </p:nvSpPr>
          <p:spPr bwMode="auto">
            <a:xfrm>
              <a:off x="976" y="5012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69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63" name="Rectangle 220"/>
            <p:cNvSpPr>
              <a:spLocks noChangeArrowheads="1"/>
            </p:cNvSpPr>
            <p:nvPr/>
          </p:nvSpPr>
          <p:spPr bwMode="auto">
            <a:xfrm>
              <a:off x="873" y="3616"/>
              <a:ext cx="61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100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64" name="Rectangle 221"/>
            <p:cNvSpPr>
              <a:spLocks noChangeArrowheads="1"/>
            </p:cNvSpPr>
            <p:nvPr/>
          </p:nvSpPr>
          <p:spPr bwMode="auto">
            <a:xfrm>
              <a:off x="922" y="4906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79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65" name="Rectangle 222"/>
            <p:cNvSpPr>
              <a:spLocks noChangeArrowheads="1"/>
            </p:cNvSpPr>
            <p:nvPr/>
          </p:nvSpPr>
          <p:spPr bwMode="auto">
            <a:xfrm>
              <a:off x="862" y="3992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89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66" name="Rectangle 223"/>
            <p:cNvSpPr>
              <a:spLocks noChangeArrowheads="1"/>
            </p:cNvSpPr>
            <p:nvPr/>
          </p:nvSpPr>
          <p:spPr bwMode="auto">
            <a:xfrm>
              <a:off x="939" y="4556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38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67" name="Rectangle 224"/>
            <p:cNvSpPr>
              <a:spLocks noChangeArrowheads="1"/>
            </p:cNvSpPr>
            <p:nvPr/>
          </p:nvSpPr>
          <p:spPr bwMode="auto">
            <a:xfrm>
              <a:off x="856" y="4760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32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68" name="Rectangle 225"/>
            <p:cNvSpPr>
              <a:spLocks noChangeArrowheads="1"/>
            </p:cNvSpPr>
            <p:nvPr/>
          </p:nvSpPr>
          <p:spPr bwMode="auto">
            <a:xfrm>
              <a:off x="847" y="4519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63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69" name="Rectangle 226"/>
            <p:cNvSpPr>
              <a:spLocks noChangeArrowheads="1"/>
            </p:cNvSpPr>
            <p:nvPr/>
          </p:nvSpPr>
          <p:spPr bwMode="auto">
            <a:xfrm>
              <a:off x="743" y="2786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99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70" name="Rectangle 227"/>
            <p:cNvSpPr>
              <a:spLocks noChangeArrowheads="1"/>
            </p:cNvSpPr>
            <p:nvPr/>
          </p:nvSpPr>
          <p:spPr bwMode="auto">
            <a:xfrm>
              <a:off x="760" y="1129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94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71" name="Rectangle 228"/>
            <p:cNvSpPr>
              <a:spLocks noChangeArrowheads="1"/>
            </p:cNvSpPr>
            <p:nvPr/>
          </p:nvSpPr>
          <p:spPr bwMode="auto">
            <a:xfrm>
              <a:off x="774" y="4287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65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72" name="Rectangle 229"/>
            <p:cNvSpPr>
              <a:spLocks noChangeArrowheads="1"/>
            </p:cNvSpPr>
            <p:nvPr/>
          </p:nvSpPr>
          <p:spPr bwMode="auto">
            <a:xfrm>
              <a:off x="726" y="3982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39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73" name="Rectangle 230"/>
            <p:cNvSpPr>
              <a:spLocks noChangeArrowheads="1"/>
            </p:cNvSpPr>
            <p:nvPr/>
          </p:nvSpPr>
          <p:spPr bwMode="auto">
            <a:xfrm>
              <a:off x="702" y="3683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72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74" name="Rectangle 231"/>
            <p:cNvSpPr>
              <a:spLocks noChangeArrowheads="1"/>
            </p:cNvSpPr>
            <p:nvPr/>
          </p:nvSpPr>
          <p:spPr bwMode="auto">
            <a:xfrm>
              <a:off x="698" y="1340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65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75" name="Rectangle 232"/>
            <p:cNvSpPr>
              <a:spLocks noChangeArrowheads="1"/>
            </p:cNvSpPr>
            <p:nvPr/>
          </p:nvSpPr>
          <p:spPr bwMode="auto">
            <a:xfrm>
              <a:off x="677" y="1808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79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76" name="Rectangle 233"/>
            <p:cNvSpPr>
              <a:spLocks noChangeArrowheads="1"/>
            </p:cNvSpPr>
            <p:nvPr/>
          </p:nvSpPr>
          <p:spPr bwMode="auto">
            <a:xfrm>
              <a:off x="634" y="3487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26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77" name="Rectangle 234"/>
            <p:cNvSpPr>
              <a:spLocks noChangeArrowheads="1"/>
            </p:cNvSpPr>
            <p:nvPr/>
          </p:nvSpPr>
          <p:spPr bwMode="auto">
            <a:xfrm>
              <a:off x="564" y="3337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56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78" name="Rectangle 235"/>
            <p:cNvSpPr>
              <a:spLocks noChangeArrowheads="1"/>
            </p:cNvSpPr>
            <p:nvPr/>
          </p:nvSpPr>
          <p:spPr bwMode="auto">
            <a:xfrm>
              <a:off x="622" y="2265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46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79" name="Rectangle 236"/>
            <p:cNvSpPr>
              <a:spLocks noChangeArrowheads="1"/>
            </p:cNvSpPr>
            <p:nvPr/>
          </p:nvSpPr>
          <p:spPr bwMode="auto">
            <a:xfrm>
              <a:off x="587" y="5499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52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80" name="Rectangle 237"/>
            <p:cNvSpPr>
              <a:spLocks noChangeArrowheads="1"/>
            </p:cNvSpPr>
            <p:nvPr/>
          </p:nvSpPr>
          <p:spPr bwMode="auto">
            <a:xfrm>
              <a:off x="584" y="2653"/>
              <a:ext cx="4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32</a:t>
              </a:r>
              <a:endPara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  <p:sp>
          <p:nvSpPr>
            <p:cNvPr id="281" name="Line 238"/>
            <p:cNvSpPr>
              <a:spLocks noChangeShapeType="1"/>
            </p:cNvSpPr>
            <p:nvPr/>
          </p:nvSpPr>
          <p:spPr bwMode="auto">
            <a:xfrm>
              <a:off x="839" y="5678"/>
              <a:ext cx="579" cy="0"/>
            </a:xfrm>
            <a:prstGeom prst="line">
              <a:avLst/>
            </a:prstGeom>
            <a:noFill/>
            <a:ln w="6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2" name="Line 239"/>
            <p:cNvSpPr>
              <a:spLocks noChangeShapeType="1"/>
            </p:cNvSpPr>
            <p:nvPr/>
          </p:nvSpPr>
          <p:spPr bwMode="auto">
            <a:xfrm>
              <a:off x="839" y="5662"/>
              <a:ext cx="0" cy="31"/>
            </a:xfrm>
            <a:prstGeom prst="line">
              <a:avLst/>
            </a:prstGeom>
            <a:noFill/>
            <a:ln w="6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3" name="Line 240"/>
            <p:cNvSpPr>
              <a:spLocks noChangeShapeType="1"/>
            </p:cNvSpPr>
            <p:nvPr/>
          </p:nvSpPr>
          <p:spPr bwMode="auto">
            <a:xfrm>
              <a:off x="1418" y="5662"/>
              <a:ext cx="0" cy="31"/>
            </a:xfrm>
            <a:prstGeom prst="line">
              <a:avLst/>
            </a:prstGeom>
            <a:noFill/>
            <a:ln w="6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4" name="Rectangle 241"/>
            <p:cNvSpPr>
              <a:spLocks noChangeArrowheads="1"/>
            </p:cNvSpPr>
            <p:nvPr/>
          </p:nvSpPr>
          <p:spPr bwMode="auto">
            <a:xfrm>
              <a:off x="1083" y="5697"/>
              <a:ext cx="5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ko-KR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굴림" pitchFamily="50" charset="-127"/>
                  <a:cs typeface="Times New Roman" pitchFamily="18" charset="0"/>
                </a:rPr>
                <a:t>0.1</a:t>
              </a:r>
              <a:endPara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  <a:cs typeface="Times New Roman" pitchFamily="18" charset="0"/>
              </a:endParaRPr>
            </a:p>
          </p:txBody>
        </p:sp>
      </p:grpSp>
      <p:sp>
        <p:nvSpPr>
          <p:cNvPr id="241" name="TextBox 240"/>
          <p:cNvSpPr txBox="1"/>
          <p:nvPr/>
        </p:nvSpPr>
        <p:spPr>
          <a:xfrm>
            <a:off x="5041677" y="0"/>
            <a:ext cx="18163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</a:t>
            </a:r>
            <a:r>
              <a:rPr lang="ko-KR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file </a:t>
            </a: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altLang="ko-KR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0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9678</TotalTime>
  <Words>218</Words>
  <Application>Microsoft Office PowerPoint</Application>
  <PresentationFormat>화면 슬라이드 쇼(4:3)</PresentationFormat>
  <Paragraphs>118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JCB</dc:creator>
  <cp:lastModifiedBy>main</cp:lastModifiedBy>
  <cp:revision>164</cp:revision>
  <cp:lastPrinted>2013-12-05T12:01:32Z</cp:lastPrinted>
  <dcterms:created xsi:type="dcterms:W3CDTF">2013-01-14T11:02:46Z</dcterms:created>
  <dcterms:modified xsi:type="dcterms:W3CDTF">2014-06-15T11:51:01Z</dcterms:modified>
</cp:coreProperties>
</file>