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 id="256" r:id="rId4"/>
    <p:sldId id="257" r:id="rId5"/>
    <p:sldId id="258" r:id="rId6"/>
    <p:sldId id="259"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96" y="-4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98B4C5-0AEA-4003-8CFE-A67E46C4D311}" type="datetimeFigureOut">
              <a:rPr lang="en-US" smtClean="0"/>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2406932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98B4C5-0AEA-4003-8CFE-A67E46C4D311}" type="datetimeFigureOut">
              <a:rPr lang="en-US" smtClean="0"/>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810150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98B4C5-0AEA-4003-8CFE-A67E46C4D311}" type="datetimeFigureOut">
              <a:rPr lang="en-US" smtClean="0"/>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3067152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ADA67014-4DB1-4709-AEF7-926612D60F21}" type="slidenum">
              <a:rPr lang="en-US"/>
              <a:pPr/>
              <a:t>‹#›</a:t>
            </a:fld>
            <a:endParaRPr lang="en-US"/>
          </a:p>
        </p:txBody>
      </p:sp>
    </p:spTree>
    <p:extLst>
      <p:ext uri="{BB962C8B-B14F-4D97-AF65-F5344CB8AC3E}">
        <p14:creationId xmlns:p14="http://schemas.microsoft.com/office/powerpoint/2010/main" val="424972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98B4C5-0AEA-4003-8CFE-A67E46C4D311}" type="datetimeFigureOut">
              <a:rPr lang="en-US" smtClean="0"/>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1758540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98B4C5-0AEA-4003-8CFE-A67E46C4D311}" type="datetimeFigureOut">
              <a:rPr lang="en-US" smtClean="0"/>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4285732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98B4C5-0AEA-4003-8CFE-A67E46C4D311}" type="datetimeFigureOut">
              <a:rPr lang="en-US" smtClean="0"/>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1416912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98B4C5-0AEA-4003-8CFE-A67E46C4D311}" type="datetimeFigureOut">
              <a:rPr lang="en-US" smtClean="0"/>
              <a:t>9/16/2014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2847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98B4C5-0AEA-4003-8CFE-A67E46C4D311}" type="datetimeFigureOut">
              <a:rPr lang="en-US" smtClean="0"/>
              <a:t>9/16/2014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341655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8B4C5-0AEA-4003-8CFE-A67E46C4D311}" type="datetimeFigureOut">
              <a:rPr lang="en-US" smtClean="0"/>
              <a:t>9/16/2014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831320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98B4C5-0AEA-4003-8CFE-A67E46C4D311}" type="datetimeFigureOut">
              <a:rPr lang="en-US" smtClean="0"/>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288421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98B4C5-0AEA-4003-8CFE-A67E46C4D311}" type="datetimeFigureOut">
              <a:rPr lang="en-US" smtClean="0"/>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2A45C-F662-4D9B-BDF3-E24EC96709DF}" type="slidenum">
              <a:rPr lang="en-US" smtClean="0"/>
              <a:t>‹#›</a:t>
            </a:fld>
            <a:endParaRPr lang="en-US"/>
          </a:p>
        </p:txBody>
      </p:sp>
    </p:spTree>
    <p:extLst>
      <p:ext uri="{BB962C8B-B14F-4D97-AF65-F5344CB8AC3E}">
        <p14:creationId xmlns:p14="http://schemas.microsoft.com/office/powerpoint/2010/main" val="3603835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98B4C5-0AEA-4003-8CFE-A67E46C4D311}" type="datetimeFigureOut">
              <a:rPr lang="en-US" smtClean="0"/>
              <a:t>9/16/2014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2A45C-F662-4D9B-BDF3-E24EC96709DF}" type="slidenum">
              <a:rPr lang="en-US" smtClean="0"/>
              <a:t>‹#›</a:t>
            </a:fld>
            <a:endParaRPr lang="en-US"/>
          </a:p>
        </p:txBody>
      </p:sp>
    </p:spTree>
    <p:extLst>
      <p:ext uri="{BB962C8B-B14F-4D97-AF65-F5344CB8AC3E}">
        <p14:creationId xmlns:p14="http://schemas.microsoft.com/office/powerpoint/2010/main" val="511303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990600"/>
            <a:ext cx="5172075"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Content Placeholder 3"/>
          <p:cNvGraphicFramePr>
            <a:graphicFrameLocks noGrp="1"/>
          </p:cNvGraphicFramePr>
          <p:nvPr>
            <p:ph/>
            <p:extLst>
              <p:ext uri="{D42A27DB-BD31-4B8C-83A1-F6EECF244321}">
                <p14:modId xmlns:p14="http://schemas.microsoft.com/office/powerpoint/2010/main" val="3778753109"/>
              </p:ext>
            </p:extLst>
          </p:nvPr>
        </p:nvGraphicFramePr>
        <p:xfrm>
          <a:off x="328959" y="372375"/>
          <a:ext cx="3657600" cy="4315417"/>
        </p:xfrm>
        <a:graphic>
          <a:graphicData uri="http://schemas.openxmlformats.org/drawingml/2006/table">
            <a:tbl>
              <a:tblPr firstRow="1" bandRow="1">
                <a:tableStyleId>{5C22544A-7EE6-4342-B048-85BDC9FD1C3A}</a:tableStyleId>
              </a:tblPr>
              <a:tblGrid>
                <a:gridCol w="650240"/>
                <a:gridCol w="731520"/>
                <a:gridCol w="751840"/>
                <a:gridCol w="762000"/>
                <a:gridCol w="762000"/>
              </a:tblGrid>
              <a:tr h="788891">
                <a:tc>
                  <a:txBody>
                    <a:bodyPr/>
                    <a:lstStyle/>
                    <a:p>
                      <a:r>
                        <a:rPr lang="en-US" sz="1200" dirty="0" smtClean="0">
                          <a:latin typeface="Arial" pitchFamily="34" charset="0"/>
                          <a:cs typeface="Arial" pitchFamily="34" charset="0"/>
                        </a:rPr>
                        <a:t>Virus</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Inf. –Bulk</a:t>
                      </a:r>
                    </a:p>
                    <a:p>
                      <a:r>
                        <a:rPr lang="en-US" sz="1200" dirty="0" smtClean="0">
                          <a:latin typeface="Arial" pitchFamily="34" charset="0"/>
                          <a:cs typeface="Arial" pitchFamily="34" charset="0"/>
                        </a:rPr>
                        <a:t>(</a:t>
                      </a:r>
                      <a:r>
                        <a:rPr lang="en-US" sz="1200" dirty="0" err="1" smtClean="0">
                          <a:latin typeface="Arial" pitchFamily="34" charset="0"/>
                          <a:cs typeface="Arial" pitchFamily="34" charset="0"/>
                        </a:rPr>
                        <a:t>pg</a:t>
                      </a:r>
                      <a:r>
                        <a:rPr lang="en-US" sz="1200" baseline="0" dirty="0" smtClean="0">
                          <a:latin typeface="Arial" pitchFamily="34" charset="0"/>
                          <a:cs typeface="Arial" pitchFamily="34" charset="0"/>
                        </a:rPr>
                        <a:t> p24/IP)</a:t>
                      </a:r>
                      <a:endParaRPr lang="en-US"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itchFamily="34" charset="0"/>
                          <a:cs typeface="Arial" pitchFamily="34" charset="0"/>
                        </a:rPr>
                        <a:t>Inf.</a:t>
                      </a:r>
                      <a:r>
                        <a:rPr lang="en-US" sz="1200" baseline="0" dirty="0" smtClean="0">
                          <a:latin typeface="Arial" pitchFamily="34" charset="0"/>
                          <a:cs typeface="Arial" pitchFamily="34" charset="0"/>
                        </a:rPr>
                        <a:t> –</a:t>
                      </a:r>
                      <a:r>
                        <a:rPr lang="en-US" sz="1200" dirty="0" smtClean="0">
                          <a:latin typeface="Arial" pitchFamily="34" charset="0"/>
                          <a:cs typeface="Arial" pitchFamily="34" charset="0"/>
                        </a:rPr>
                        <a:t>SGA </a:t>
                      </a:r>
                      <a:r>
                        <a:rPr lang="en-US" sz="1200" dirty="0" smtClean="0">
                          <a:latin typeface="Arial" pitchFamily="34" charset="0"/>
                          <a:cs typeface="Arial" pitchFamily="34" charset="0"/>
                        </a:rPr>
                        <a:t>(</a:t>
                      </a:r>
                      <a:r>
                        <a:rPr lang="en-US" sz="1200" dirty="0" err="1" smtClean="0">
                          <a:latin typeface="Arial" pitchFamily="34" charset="0"/>
                          <a:cs typeface="Arial" pitchFamily="34" charset="0"/>
                        </a:rPr>
                        <a:t>pg</a:t>
                      </a:r>
                      <a:r>
                        <a:rPr lang="en-US" sz="1200" baseline="0" dirty="0" smtClean="0">
                          <a:latin typeface="Arial" pitchFamily="34" charset="0"/>
                          <a:cs typeface="Arial" pitchFamily="34" charset="0"/>
                        </a:rPr>
                        <a:t> p24/IP)</a:t>
                      </a:r>
                      <a:endParaRPr lang="en-US" sz="1200" dirty="0" smtClean="0">
                        <a:latin typeface="Arial" pitchFamily="34" charset="0"/>
                        <a:cs typeface="Arial" pitchFamily="34" charset="0"/>
                      </a:endParaRPr>
                    </a:p>
                    <a:p>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AUC  Bulk </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AUC SGA</a:t>
                      </a:r>
                      <a:endParaRPr lang="en-US" sz="1200" dirty="0">
                        <a:latin typeface="Arial" pitchFamily="34" charset="0"/>
                        <a:cs typeface="Arial" pitchFamily="34" charset="0"/>
                      </a:endParaRPr>
                    </a:p>
                  </a:txBody>
                  <a:tcPr/>
                </a:tc>
              </a:tr>
              <a:tr h="472122">
                <a:tc>
                  <a:txBody>
                    <a:bodyPr/>
                    <a:lstStyle/>
                    <a:p>
                      <a:r>
                        <a:rPr lang="en-US" sz="1200" dirty="0" smtClean="0">
                          <a:latin typeface="Arial" pitchFamily="34" charset="0"/>
                          <a:cs typeface="Arial" pitchFamily="34" charset="0"/>
                        </a:rPr>
                        <a:t>A33</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0.06</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0.03</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102815</a:t>
                      </a:r>
                    </a:p>
                  </a:txBody>
                  <a:tcPr marL="9525" marR="9525" marT="9525" marB="0" anchor="ctr"/>
                </a:tc>
                <a:tc>
                  <a:txBody>
                    <a:bodyPr/>
                    <a:lstStyle/>
                    <a:p>
                      <a:pPr algn="ctr" fontAlgn="b"/>
                      <a:r>
                        <a:rPr lang="en-US" sz="1200" b="0" i="0" u="none" strike="noStrike" dirty="0">
                          <a:effectLst/>
                          <a:latin typeface="Arial"/>
                        </a:rPr>
                        <a:t>115225</a:t>
                      </a:r>
                    </a:p>
                  </a:txBody>
                  <a:tcPr marL="9525" marR="9525" marT="9525" marB="0" anchor="ctr"/>
                </a:tc>
              </a:tr>
              <a:tr h="457200">
                <a:tc>
                  <a:txBody>
                    <a:bodyPr/>
                    <a:lstStyle/>
                    <a:p>
                      <a:r>
                        <a:rPr lang="en-US" sz="1200" dirty="0" smtClean="0">
                          <a:latin typeface="Arial" pitchFamily="34" charset="0"/>
                          <a:cs typeface="Arial" pitchFamily="34" charset="0"/>
                        </a:rPr>
                        <a:t>A41</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0.13</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0.14</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1361</a:t>
                      </a:r>
                    </a:p>
                  </a:txBody>
                  <a:tcPr marL="9525" marR="9525" marT="9525" marB="0" anchor="ctr"/>
                </a:tc>
                <a:tc>
                  <a:txBody>
                    <a:bodyPr/>
                    <a:lstStyle/>
                    <a:p>
                      <a:pPr algn="ctr" fontAlgn="b"/>
                      <a:r>
                        <a:rPr lang="en-US" sz="1200" b="0" i="0" u="none" strike="noStrike" dirty="0">
                          <a:effectLst/>
                          <a:latin typeface="Arial"/>
                        </a:rPr>
                        <a:t>569.2</a:t>
                      </a:r>
                    </a:p>
                  </a:txBody>
                  <a:tcPr marL="9525" marR="9525" marT="9525" marB="0" anchor="ctr"/>
                </a:tc>
              </a:tr>
              <a:tr h="457200">
                <a:tc>
                  <a:txBody>
                    <a:bodyPr/>
                    <a:lstStyle/>
                    <a:p>
                      <a:r>
                        <a:rPr lang="en-US" sz="1200" dirty="0" smtClean="0">
                          <a:latin typeface="Arial" pitchFamily="34" charset="0"/>
                          <a:cs typeface="Arial" pitchFamily="34" charset="0"/>
                        </a:rPr>
                        <a:t>A43</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0.02</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0.02</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44018</a:t>
                      </a:r>
                    </a:p>
                  </a:txBody>
                  <a:tcPr marL="9525" marR="9525" marT="9525" marB="0" anchor="ctr"/>
                </a:tc>
                <a:tc>
                  <a:txBody>
                    <a:bodyPr/>
                    <a:lstStyle/>
                    <a:p>
                      <a:pPr algn="ctr" fontAlgn="b"/>
                      <a:r>
                        <a:rPr lang="en-US" sz="1200" b="0" i="0" u="none" strike="noStrike" dirty="0">
                          <a:effectLst/>
                          <a:latin typeface="Arial"/>
                        </a:rPr>
                        <a:t>40350</a:t>
                      </a:r>
                    </a:p>
                  </a:txBody>
                  <a:tcPr marL="9525" marR="9525" marT="9525" marB="0" anchor="ctr"/>
                </a:tc>
              </a:tr>
              <a:tr h="457200">
                <a:tc>
                  <a:txBody>
                    <a:bodyPr/>
                    <a:lstStyle/>
                    <a:p>
                      <a:r>
                        <a:rPr lang="en-US" sz="1200" dirty="0" smtClean="0">
                          <a:latin typeface="Arial" pitchFamily="34" charset="0"/>
                          <a:cs typeface="Arial" pitchFamily="34" charset="0"/>
                        </a:rPr>
                        <a:t>C-E</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0.02</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0.12</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126612</a:t>
                      </a:r>
                    </a:p>
                  </a:txBody>
                  <a:tcPr marL="9525" marR="9525" marT="9525" marB="0" anchor="ctr"/>
                </a:tc>
                <a:tc>
                  <a:txBody>
                    <a:bodyPr/>
                    <a:lstStyle/>
                    <a:p>
                      <a:pPr algn="ctr" fontAlgn="b"/>
                      <a:r>
                        <a:rPr lang="en-US" sz="1200" b="0" i="0" u="none" strike="noStrike" dirty="0">
                          <a:effectLst/>
                          <a:latin typeface="Arial"/>
                        </a:rPr>
                        <a:t>80576</a:t>
                      </a:r>
                    </a:p>
                  </a:txBody>
                  <a:tcPr marL="9525" marR="9525" marT="9525" marB="0" anchor="ctr"/>
                </a:tc>
              </a:tr>
              <a:tr h="457200">
                <a:tc>
                  <a:txBody>
                    <a:bodyPr/>
                    <a:lstStyle/>
                    <a:p>
                      <a:r>
                        <a:rPr lang="en-US" sz="1200" dirty="0" smtClean="0">
                          <a:latin typeface="Arial" pitchFamily="34" charset="0"/>
                          <a:cs typeface="Arial" pitchFamily="34" charset="0"/>
                        </a:rPr>
                        <a:t>C-F</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0.08</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0.01</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132121</a:t>
                      </a:r>
                    </a:p>
                  </a:txBody>
                  <a:tcPr marL="9525" marR="9525" marT="9525" marB="0" anchor="ctr"/>
                </a:tc>
                <a:tc>
                  <a:txBody>
                    <a:bodyPr/>
                    <a:lstStyle/>
                    <a:p>
                      <a:pPr algn="ctr" fontAlgn="b"/>
                      <a:r>
                        <a:rPr lang="en-US" sz="1200" b="0" i="0" u="none" strike="noStrike" dirty="0">
                          <a:effectLst/>
                          <a:latin typeface="Arial"/>
                        </a:rPr>
                        <a:t>137911</a:t>
                      </a:r>
                    </a:p>
                  </a:txBody>
                  <a:tcPr marL="9525" marR="9525" marT="9525" marB="0" anchor="ctr"/>
                </a:tc>
              </a:tr>
              <a:tr h="457200">
                <a:tc>
                  <a:txBody>
                    <a:bodyPr/>
                    <a:lstStyle/>
                    <a:p>
                      <a:r>
                        <a:rPr lang="en-US" sz="1200" dirty="0" smtClean="0">
                          <a:latin typeface="Arial" pitchFamily="34" charset="0"/>
                          <a:cs typeface="Arial" pitchFamily="34" charset="0"/>
                        </a:rPr>
                        <a:t>C-G</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0.03</a:t>
                      </a:r>
                      <a:endParaRPr lang="en-US" sz="1200" dirty="0">
                        <a:latin typeface="Arial" pitchFamily="34" charset="0"/>
                        <a:cs typeface="Arial" pitchFamily="34" charset="0"/>
                      </a:endParaRPr>
                    </a:p>
                  </a:txBody>
                  <a:tcPr anchor="ctr"/>
                </a:tc>
                <a:tc>
                  <a:txBody>
                    <a:bodyPr/>
                    <a:lstStyle/>
                    <a:p>
                      <a:pPr algn="ctr"/>
                      <a:r>
                        <a:rPr lang="en-US" sz="1200" dirty="0" smtClean="0">
                          <a:latin typeface="Arial" pitchFamily="34" charset="0"/>
                          <a:cs typeface="Arial" pitchFamily="34" charset="0"/>
                        </a:rPr>
                        <a:t>0.01</a:t>
                      </a:r>
                      <a:endParaRPr lang="en-US" sz="1200" dirty="0">
                        <a:latin typeface="Arial" pitchFamily="34" charset="0"/>
                        <a:cs typeface="Arial" pitchFamily="34" charset="0"/>
                      </a:endParaRPr>
                    </a:p>
                  </a:txBody>
                  <a:tcPr anchor="ctr"/>
                </a:tc>
                <a:tc>
                  <a:txBody>
                    <a:bodyPr/>
                    <a:lstStyle/>
                    <a:p>
                      <a:pPr algn="ctr" fontAlgn="b"/>
                      <a:r>
                        <a:rPr lang="en-US" sz="1200" b="0" i="0" u="none" strike="noStrike" dirty="0">
                          <a:effectLst/>
                          <a:latin typeface="Arial"/>
                        </a:rPr>
                        <a:t>42317</a:t>
                      </a:r>
                    </a:p>
                  </a:txBody>
                  <a:tcPr marL="9525" marR="9525" marT="9525" marB="0" anchor="ctr"/>
                </a:tc>
                <a:tc>
                  <a:txBody>
                    <a:bodyPr/>
                    <a:lstStyle/>
                    <a:p>
                      <a:pPr algn="ctr" fontAlgn="b"/>
                      <a:r>
                        <a:rPr lang="en-US" sz="1200" b="0" i="0" u="none" strike="noStrike" dirty="0">
                          <a:effectLst/>
                          <a:latin typeface="Arial"/>
                        </a:rPr>
                        <a:t>89949</a:t>
                      </a:r>
                    </a:p>
                  </a:txBody>
                  <a:tcPr marL="9525" marR="9525" marT="9525" marB="0" anchor="ctr"/>
                </a:tc>
              </a:tr>
              <a:tr h="551455">
                <a:tc>
                  <a:txBody>
                    <a:bodyPr/>
                    <a:lstStyle/>
                    <a:p>
                      <a:r>
                        <a:rPr lang="en-US" sz="1200" dirty="0" smtClean="0">
                          <a:latin typeface="Arial" pitchFamily="34" charset="0"/>
                          <a:cs typeface="Arial" pitchFamily="34" charset="0"/>
                        </a:rPr>
                        <a:t>p-value</a:t>
                      </a:r>
                      <a:endParaRPr lang="en-US" sz="1200" dirty="0">
                        <a:latin typeface="Arial" pitchFamily="34" charset="0"/>
                        <a:cs typeface="Arial" pitchFamily="34" charset="0"/>
                      </a:endParaRPr>
                    </a:p>
                  </a:txBody>
                  <a:tcPr anchor="ctr"/>
                </a:tc>
                <a:tc gridSpan="2">
                  <a:txBody>
                    <a:bodyPr/>
                    <a:lstStyle/>
                    <a:p>
                      <a:pPr algn="ctr"/>
                      <a:r>
                        <a:rPr lang="en-US" sz="1200" dirty="0" smtClean="0">
                          <a:latin typeface="Arial" pitchFamily="34" charset="0"/>
                          <a:cs typeface="Arial" pitchFamily="34" charset="0"/>
                        </a:rPr>
                        <a:t>0.81</a:t>
                      </a:r>
                      <a:endParaRPr lang="en-US" sz="1200" dirty="0">
                        <a:latin typeface="Arial" pitchFamily="34" charset="0"/>
                        <a:cs typeface="Arial" pitchFamily="34" charset="0"/>
                      </a:endParaRPr>
                    </a:p>
                  </a:txBody>
                  <a:tcPr anchor="ctr"/>
                </a:tc>
                <a:tc hMerge="1">
                  <a:txBody>
                    <a:bodyPr/>
                    <a:lstStyle/>
                    <a:p>
                      <a:endParaRPr lang="en-US" dirty="0"/>
                    </a:p>
                  </a:txBody>
                  <a:tcPr/>
                </a:tc>
                <a:tc gridSpan="2">
                  <a:txBody>
                    <a:bodyPr/>
                    <a:lstStyle/>
                    <a:p>
                      <a:pPr algn="ctr"/>
                      <a:r>
                        <a:rPr lang="en-US" sz="1200" dirty="0" smtClean="0">
                          <a:latin typeface="Arial" pitchFamily="34" charset="0"/>
                          <a:cs typeface="Arial" pitchFamily="34" charset="0"/>
                        </a:rPr>
                        <a:t>0.69</a:t>
                      </a:r>
                      <a:endParaRPr lang="en-US" sz="1200" dirty="0">
                        <a:latin typeface="Arial" pitchFamily="34" charset="0"/>
                        <a:cs typeface="Arial" pitchFamily="34" charset="0"/>
                      </a:endParaRPr>
                    </a:p>
                  </a:txBody>
                  <a:tcPr anchor="ctr"/>
                </a:tc>
                <a:tc hMerge="1">
                  <a:txBody>
                    <a:bodyPr/>
                    <a:lstStyle/>
                    <a:p>
                      <a:endParaRPr lang="en-US" dirty="0"/>
                    </a:p>
                  </a:txBody>
                  <a:tcPr/>
                </a:tc>
              </a:tr>
            </a:tbl>
          </a:graphicData>
        </a:graphic>
      </p:graphicFrame>
      <p:sp>
        <p:nvSpPr>
          <p:cNvPr id="3" name="Text Box 3"/>
          <p:cNvSpPr txBox="1">
            <a:spLocks noChangeArrowheads="1"/>
          </p:cNvSpPr>
          <p:nvPr/>
        </p:nvSpPr>
        <p:spPr bwMode="auto">
          <a:xfrm>
            <a:off x="152400" y="4800600"/>
            <a:ext cx="8763000" cy="15718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a:t>
            </a:r>
            <a:r>
              <a:rPr lang="en-US" sz="1200" b="1" dirty="0"/>
              <a:t>1</a:t>
            </a:r>
            <a:r>
              <a:rPr lang="en-US" sz="1200" b="1" dirty="0" smtClean="0"/>
              <a:t>.</a:t>
            </a:r>
            <a:r>
              <a:rPr lang="en-US" sz="1200" dirty="0" smtClean="0"/>
              <a:t>  </a:t>
            </a:r>
            <a:r>
              <a:rPr lang="en-US" sz="1200" b="1" dirty="0"/>
              <a:t>I</a:t>
            </a:r>
            <a:r>
              <a:rPr lang="en-US" sz="1200" b="1" dirty="0" smtClean="0"/>
              <a:t>nfectivity </a:t>
            </a:r>
            <a:r>
              <a:rPr lang="en-US" sz="1200" b="1" dirty="0" smtClean="0"/>
              <a:t>(I) and </a:t>
            </a:r>
            <a:r>
              <a:rPr lang="en-US" sz="1200" b="1" dirty="0" smtClean="0"/>
              <a:t>replication kinetics are not significantly different among recombinant viruses with envelopes amplified using either single genome amplification (SGA) or multiple bulk PCR.  </a:t>
            </a:r>
            <a:r>
              <a:rPr lang="en-US" sz="1200" dirty="0" smtClean="0"/>
              <a:t>Each virus stock was generated using either a combination of a minimum 15 SGA amplified envelopes or 4 independent bulk amplified </a:t>
            </a:r>
            <a:r>
              <a:rPr lang="en-US" sz="1200" dirty="0" smtClean="0"/>
              <a:t>PCRs.  </a:t>
            </a:r>
            <a:r>
              <a:rPr lang="en-US" sz="1200" dirty="0" smtClean="0"/>
              <a:t>Virus stock infectivity (A) is expressed as </a:t>
            </a:r>
            <a:r>
              <a:rPr lang="en-US" sz="1200" dirty="0" err="1" smtClean="0"/>
              <a:t>picogram</a:t>
            </a:r>
            <a:r>
              <a:rPr lang="en-US" sz="1200" dirty="0" smtClean="0"/>
              <a:t> (</a:t>
            </a:r>
            <a:r>
              <a:rPr lang="en-US" sz="1200" dirty="0" err="1" smtClean="0"/>
              <a:t>pg</a:t>
            </a:r>
            <a:r>
              <a:rPr lang="en-US" sz="1200" dirty="0" smtClean="0"/>
              <a:t>) </a:t>
            </a:r>
            <a:r>
              <a:rPr lang="en-US" sz="1200" dirty="0" smtClean="0"/>
              <a:t>of viral p24 content per </a:t>
            </a:r>
            <a:r>
              <a:rPr lang="en-US" sz="1200" dirty="0"/>
              <a:t>infectious </a:t>
            </a:r>
            <a:r>
              <a:rPr lang="en-US" sz="1200" dirty="0" smtClean="0"/>
              <a:t>particles (IP) </a:t>
            </a:r>
            <a:r>
              <a:rPr lang="en-US" sz="1200" dirty="0" smtClean="0"/>
              <a:t>per </a:t>
            </a:r>
            <a:r>
              <a:rPr lang="en-US" sz="1200" dirty="0" err="1" smtClean="0"/>
              <a:t>ul</a:t>
            </a:r>
            <a:r>
              <a:rPr lang="en-US" sz="1200" dirty="0" smtClean="0"/>
              <a:t>.  Replication kinetics </a:t>
            </a:r>
            <a:r>
              <a:rPr lang="en-US" sz="1200" dirty="0" smtClean="0"/>
              <a:t>(A &amp; B</a:t>
            </a:r>
            <a:r>
              <a:rPr lang="en-US" sz="1200" dirty="0" smtClean="0"/>
              <a:t>) was estimated by measuring the area under the curve (AUC) for a plot of RLU/</a:t>
            </a:r>
            <a:r>
              <a:rPr lang="en-US" sz="1200" dirty="0" err="1" smtClean="0"/>
              <a:t>ul</a:t>
            </a:r>
            <a:r>
              <a:rPr lang="en-US" sz="1200" dirty="0" smtClean="0"/>
              <a:t> </a:t>
            </a:r>
            <a:r>
              <a:rPr lang="en-US" sz="1200" dirty="0"/>
              <a:t>on TZM-</a:t>
            </a:r>
            <a:r>
              <a:rPr lang="en-US" sz="1200" dirty="0" err="1"/>
              <a:t>bl</a:t>
            </a:r>
            <a:r>
              <a:rPr lang="en-US" sz="1200" dirty="0"/>
              <a:t> cells </a:t>
            </a:r>
            <a:r>
              <a:rPr lang="en-US" sz="1200" dirty="0" smtClean="0"/>
              <a:t>at </a:t>
            </a:r>
            <a:r>
              <a:rPr lang="en-US" sz="1200" dirty="0"/>
              <a:t>days 3, 7 and 10 post-infection </a:t>
            </a:r>
            <a:r>
              <a:rPr lang="en-US" sz="1200" dirty="0" smtClean="0"/>
              <a:t>of CD4+ T </a:t>
            </a:r>
            <a:r>
              <a:rPr lang="en-US" sz="1200" dirty="0" smtClean="0"/>
              <a:t>cells. Samples A33, A41 and A43 are from subjects sampled prior to </a:t>
            </a:r>
            <a:r>
              <a:rPr lang="en-US" sz="1200" dirty="0" err="1" smtClean="0"/>
              <a:t>seroconversion</a:t>
            </a:r>
            <a:r>
              <a:rPr lang="en-US" sz="1200" dirty="0" smtClean="0"/>
              <a:t>.  Samples C-E, C-F, and C-G are from subjects sampled during the chronic phase of disease. Virus stocks with SGA versus bulk amplified envelopes were compared using the matched pairs Wilcoxon signed rank tes</a:t>
            </a:r>
            <a:r>
              <a:rPr lang="en-US" sz="1200" dirty="0" smtClean="0"/>
              <a:t>t.</a:t>
            </a:r>
            <a:endParaRPr lang="en-US" sz="1200" dirty="0"/>
          </a:p>
        </p:txBody>
      </p:sp>
      <p:sp>
        <p:nvSpPr>
          <p:cNvPr id="6" name="TextBox 5"/>
          <p:cNvSpPr txBox="1"/>
          <p:nvPr/>
        </p:nvSpPr>
        <p:spPr>
          <a:xfrm>
            <a:off x="0" y="0"/>
            <a:ext cx="351378" cy="369332"/>
          </a:xfrm>
          <a:prstGeom prst="rect">
            <a:avLst/>
          </a:prstGeom>
          <a:noFill/>
        </p:spPr>
        <p:txBody>
          <a:bodyPr wrap="none" rtlCol="0">
            <a:spAutoFit/>
          </a:bodyPr>
          <a:lstStyle/>
          <a:p>
            <a:r>
              <a:rPr lang="en-US" dirty="0" smtClean="0">
                <a:latin typeface="Arial" pitchFamily="34" charset="0"/>
                <a:cs typeface="Arial" pitchFamily="34" charset="0"/>
              </a:rPr>
              <a:t>A</a:t>
            </a:r>
            <a:endParaRPr lang="en-US" dirty="0">
              <a:latin typeface="Arial" pitchFamily="34" charset="0"/>
              <a:cs typeface="Arial" pitchFamily="34" charset="0"/>
            </a:endParaRPr>
          </a:p>
        </p:txBody>
      </p:sp>
      <p:sp>
        <p:nvSpPr>
          <p:cNvPr id="8" name="TextBox 7"/>
          <p:cNvSpPr txBox="1"/>
          <p:nvPr/>
        </p:nvSpPr>
        <p:spPr>
          <a:xfrm>
            <a:off x="4296822" y="0"/>
            <a:ext cx="351378" cy="369332"/>
          </a:xfrm>
          <a:prstGeom prst="rect">
            <a:avLst/>
          </a:prstGeom>
          <a:noFill/>
        </p:spPr>
        <p:txBody>
          <a:bodyPr wrap="none" rtlCol="0">
            <a:spAutoFit/>
          </a:bodyPr>
          <a:lstStyle/>
          <a:p>
            <a:r>
              <a:rPr lang="en-US" b="1" dirty="0" smtClean="0">
                <a:latin typeface="Arial" pitchFamily="34" charset="0"/>
                <a:cs typeface="Arial" pitchFamily="34" charset="0"/>
              </a:rPr>
              <a:t>B</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877448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4648200" y="1544638"/>
            <a:ext cx="11842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buFont typeface="Symbol" pitchFamily="18" charset="2"/>
              <a:buChar char="r"/>
            </a:pPr>
            <a:r>
              <a:rPr lang="en-US" sz="1600" b="1">
                <a:latin typeface="Tahoma" pitchFamily="34" charset="0"/>
                <a:sym typeface="Symbol" pitchFamily="18" charset="2"/>
              </a:rPr>
              <a:t>= 0.7</a:t>
            </a:r>
          </a:p>
          <a:p>
            <a:pPr eaLnBrk="0" hangingPunct="0">
              <a:buFont typeface="Symbol" pitchFamily="18" charset="2"/>
              <a:buNone/>
            </a:pPr>
            <a:r>
              <a:rPr lang="en-US" sz="1600" b="1">
                <a:latin typeface="Tahoma" pitchFamily="34" charset="0"/>
                <a:sym typeface="Symbol" pitchFamily="18" charset="2"/>
              </a:rPr>
              <a:t>p = 0.002</a:t>
            </a:r>
          </a:p>
        </p:txBody>
      </p:sp>
      <p:graphicFrame>
        <p:nvGraphicFramePr>
          <p:cNvPr id="3076" name="Object 4"/>
          <p:cNvGraphicFramePr>
            <a:graphicFrameLocks noGrp="1" noChangeAspect="1"/>
          </p:cNvGraphicFramePr>
          <p:nvPr>
            <p:ph/>
            <p:extLst>
              <p:ext uri="{D42A27DB-BD31-4B8C-83A1-F6EECF244321}">
                <p14:modId xmlns:p14="http://schemas.microsoft.com/office/powerpoint/2010/main" val="1729711742"/>
              </p:ext>
            </p:extLst>
          </p:nvPr>
        </p:nvGraphicFramePr>
        <p:xfrm>
          <a:off x="457200" y="0"/>
          <a:ext cx="8229600" cy="5556250"/>
        </p:xfrm>
        <a:graphic>
          <a:graphicData uri="http://schemas.openxmlformats.org/presentationml/2006/ole">
            <mc:AlternateContent xmlns:mc="http://schemas.openxmlformats.org/markup-compatibility/2006">
              <mc:Choice xmlns:v="urn:schemas-microsoft-com:vml" Requires="v">
                <p:oleObj spid="_x0000_s1038" name="Prism 5" r:id="rId3" imgW="3968640" imgH="2661120" progId="Prism5.Document">
                  <p:embed/>
                </p:oleObj>
              </mc:Choice>
              <mc:Fallback>
                <p:oleObj name="Prism 5" r:id="rId3" imgW="3968640" imgH="2661120" progId="Prism5.Document">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0"/>
                        <a:ext cx="8229600" cy="5556250"/>
                      </a:xfrm>
                      <a:prstGeom prst="rect">
                        <a:avLst/>
                      </a:prstGeom>
                    </p:spPr>
                  </p:pic>
                </p:oleObj>
              </mc:Fallback>
            </mc:AlternateContent>
          </a:graphicData>
        </a:graphic>
      </p:graphicFrame>
      <p:sp>
        <p:nvSpPr>
          <p:cNvPr id="5" name="Text Box 3"/>
          <p:cNvSpPr txBox="1">
            <a:spLocks noChangeArrowheads="1"/>
          </p:cNvSpPr>
          <p:nvPr/>
        </p:nvSpPr>
        <p:spPr bwMode="auto">
          <a:xfrm>
            <a:off x="152400" y="5486400"/>
            <a:ext cx="8763000"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a:t>
            </a:r>
            <a:r>
              <a:rPr lang="en-US" sz="1200" b="1" dirty="0"/>
              <a:t>2</a:t>
            </a:r>
            <a:r>
              <a:rPr lang="en-US" sz="1200" b="1" dirty="0" smtClean="0"/>
              <a:t>.</a:t>
            </a:r>
            <a:r>
              <a:rPr lang="en-US" sz="1200" dirty="0" smtClean="0"/>
              <a:t>  </a:t>
            </a:r>
            <a:r>
              <a:rPr lang="en-US" sz="1200" b="1" dirty="0" smtClean="0"/>
              <a:t>Virus replication kinetics are similar as measured by the detection of p24 and infectious virus on TZM-</a:t>
            </a:r>
            <a:r>
              <a:rPr lang="en-US" sz="1200" b="1" dirty="0" err="1" smtClean="0"/>
              <a:t>bl</a:t>
            </a:r>
            <a:r>
              <a:rPr lang="en-US" sz="1200" b="1" dirty="0" smtClean="0"/>
              <a:t> cells.  </a:t>
            </a:r>
            <a:r>
              <a:rPr lang="en-US" sz="1200" dirty="0" smtClean="0"/>
              <a:t>Each point represents area under the curve (AUC) measured in independent infections of CD4+ T cells by different virus stocks.  Infections were examined for p24 (y-axis) or RLU/</a:t>
            </a:r>
            <a:r>
              <a:rPr lang="en-US" sz="1200" dirty="0" err="1" smtClean="0"/>
              <a:t>ul</a:t>
            </a:r>
            <a:r>
              <a:rPr lang="en-US" sz="1200" dirty="0" smtClean="0"/>
              <a:t> on TZM-</a:t>
            </a:r>
            <a:r>
              <a:rPr lang="en-US" sz="1200" dirty="0" err="1" smtClean="0"/>
              <a:t>bl</a:t>
            </a:r>
            <a:r>
              <a:rPr lang="en-US" sz="1200" dirty="0" smtClean="0"/>
              <a:t> cells (x – axis) at days 3, 7 and 10 post-infection to estimate an AUC.  Correlation between AUC from the 2 different methods was assessed using a Spearman rank correlation.</a:t>
            </a:r>
            <a:endParaRPr lang="en-US" sz="1200" dirty="0"/>
          </a:p>
        </p:txBody>
      </p:sp>
    </p:spTree>
    <p:extLst>
      <p:ext uri="{BB962C8B-B14F-4D97-AF65-F5344CB8AC3E}">
        <p14:creationId xmlns:p14="http://schemas.microsoft.com/office/powerpoint/2010/main" val="1326272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52400" y="5486400"/>
            <a:ext cx="8763000"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3.</a:t>
            </a:r>
            <a:r>
              <a:rPr lang="en-US" sz="1200" dirty="0" smtClean="0"/>
              <a:t>  </a:t>
            </a:r>
            <a:r>
              <a:rPr lang="en-US" sz="1200" b="1" dirty="0" smtClean="0"/>
              <a:t>Virus replication varies in CD4+ T cells from different donors.   </a:t>
            </a:r>
            <a:r>
              <a:rPr lang="en-US" sz="1200" dirty="0" smtClean="0"/>
              <a:t>Each graph (A-D) shows replication observed in CD4+ T cells from different donors. Each HIV-1 RNA+/</a:t>
            </a:r>
            <a:r>
              <a:rPr lang="en-US" sz="1200" dirty="0" err="1" smtClean="0"/>
              <a:t>Ab</a:t>
            </a:r>
            <a:r>
              <a:rPr lang="en-US" sz="1200" dirty="0" smtClean="0"/>
              <a:t>- (blue), early (green) and chronic (red) virus stock have different colored symbols.  The x-axis displays the days post infection of CD4+ T cells, and the y-axis shows the relative light units (RLU) per </a:t>
            </a:r>
            <a:r>
              <a:rPr lang="en-US" sz="1200" dirty="0" err="1" smtClean="0"/>
              <a:t>ul</a:t>
            </a:r>
            <a:r>
              <a:rPr lang="en-US" sz="1200" dirty="0"/>
              <a:t> </a:t>
            </a:r>
            <a:r>
              <a:rPr lang="en-US" sz="1200" dirty="0" smtClean="0"/>
              <a:t>generated from </a:t>
            </a:r>
            <a:r>
              <a:rPr lang="en-US" sz="1200" dirty="0"/>
              <a:t>TZM-</a:t>
            </a:r>
            <a:r>
              <a:rPr lang="en-US" sz="1200" dirty="0" err="1"/>
              <a:t>bls</a:t>
            </a:r>
            <a:r>
              <a:rPr lang="en-US" sz="1200" dirty="0"/>
              <a:t> infected with the virus stock.  </a:t>
            </a:r>
            <a:r>
              <a:rPr lang="en-US" sz="1200" dirty="0" smtClean="0"/>
              <a:t>Level </a:t>
            </a:r>
            <a:r>
              <a:rPr lang="en-US" sz="1200" dirty="0"/>
              <a:t>of replication was statistically different among the cells from different donors (p &lt; 0.0001) (</a:t>
            </a:r>
            <a:r>
              <a:rPr lang="en-US" sz="1200" dirty="0" err="1"/>
              <a:t>Kruskal</a:t>
            </a:r>
            <a:r>
              <a:rPr lang="en-US" sz="1200" dirty="0"/>
              <a:t> Wallis Test).</a:t>
            </a:r>
          </a:p>
        </p:txBody>
      </p:sp>
      <p:grpSp>
        <p:nvGrpSpPr>
          <p:cNvPr id="6" name="Group 5"/>
          <p:cNvGrpSpPr/>
          <p:nvPr/>
        </p:nvGrpSpPr>
        <p:grpSpPr>
          <a:xfrm>
            <a:off x="4343400" y="104775"/>
            <a:ext cx="4857750" cy="5000625"/>
            <a:chOff x="0" y="0"/>
            <a:chExt cx="4857750" cy="5000625"/>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577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0"/>
              <a:ext cx="3886200" cy="266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8420" y="76200"/>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6201"/>
            <a:ext cx="4023360" cy="264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2828925"/>
            <a:ext cx="4023360" cy="264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828925"/>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5800" y="0"/>
            <a:ext cx="351378" cy="369332"/>
          </a:xfrm>
          <a:prstGeom prst="rect">
            <a:avLst/>
          </a:prstGeom>
          <a:noFill/>
        </p:spPr>
        <p:txBody>
          <a:bodyPr wrap="none" rtlCol="0">
            <a:spAutoFit/>
          </a:bodyPr>
          <a:lstStyle/>
          <a:p>
            <a:r>
              <a:rPr lang="en-US" b="1" dirty="0" smtClean="0">
                <a:latin typeface="Arial" pitchFamily="34" charset="0"/>
                <a:cs typeface="Arial" pitchFamily="34" charset="0"/>
              </a:rPr>
              <a:t>A</a:t>
            </a:r>
            <a:endParaRPr lang="en-US" b="1" dirty="0">
              <a:latin typeface="Arial" pitchFamily="34" charset="0"/>
              <a:cs typeface="Arial" pitchFamily="34" charset="0"/>
            </a:endParaRPr>
          </a:p>
        </p:txBody>
      </p:sp>
      <p:sp>
        <p:nvSpPr>
          <p:cNvPr id="15" name="TextBox 14"/>
          <p:cNvSpPr txBox="1"/>
          <p:nvPr/>
        </p:nvSpPr>
        <p:spPr>
          <a:xfrm>
            <a:off x="4955988" y="11668"/>
            <a:ext cx="351378" cy="369332"/>
          </a:xfrm>
          <a:prstGeom prst="rect">
            <a:avLst/>
          </a:prstGeom>
          <a:noFill/>
        </p:spPr>
        <p:txBody>
          <a:bodyPr wrap="none" rtlCol="0">
            <a:spAutoFit/>
          </a:bodyPr>
          <a:lstStyle/>
          <a:p>
            <a:r>
              <a:rPr lang="en-US" b="1" dirty="0" smtClean="0">
                <a:latin typeface="Arial" pitchFamily="34" charset="0"/>
                <a:cs typeface="Arial" pitchFamily="34" charset="0"/>
              </a:rPr>
              <a:t>B</a:t>
            </a:r>
            <a:endParaRPr lang="en-US" b="1" dirty="0">
              <a:latin typeface="Arial" pitchFamily="34" charset="0"/>
              <a:cs typeface="Arial" pitchFamily="34" charset="0"/>
            </a:endParaRPr>
          </a:p>
        </p:txBody>
      </p:sp>
      <p:sp>
        <p:nvSpPr>
          <p:cNvPr id="16" name="TextBox 15"/>
          <p:cNvSpPr txBox="1"/>
          <p:nvPr/>
        </p:nvSpPr>
        <p:spPr>
          <a:xfrm>
            <a:off x="687274" y="2667000"/>
            <a:ext cx="351378" cy="369332"/>
          </a:xfrm>
          <a:prstGeom prst="rect">
            <a:avLst/>
          </a:prstGeom>
          <a:noFill/>
        </p:spPr>
        <p:txBody>
          <a:bodyPr wrap="none" rtlCol="0">
            <a:spAutoFit/>
          </a:bodyPr>
          <a:lstStyle/>
          <a:p>
            <a:r>
              <a:rPr lang="en-US" b="1" dirty="0" smtClean="0">
                <a:latin typeface="Arial" pitchFamily="34" charset="0"/>
                <a:cs typeface="Arial" pitchFamily="34" charset="0"/>
              </a:rPr>
              <a:t>C</a:t>
            </a:r>
            <a:endParaRPr lang="en-US" b="1" dirty="0">
              <a:latin typeface="Arial" pitchFamily="34" charset="0"/>
              <a:cs typeface="Arial" pitchFamily="34" charset="0"/>
            </a:endParaRPr>
          </a:p>
        </p:txBody>
      </p:sp>
      <p:sp>
        <p:nvSpPr>
          <p:cNvPr id="17" name="TextBox 16"/>
          <p:cNvSpPr txBox="1"/>
          <p:nvPr/>
        </p:nvSpPr>
        <p:spPr>
          <a:xfrm>
            <a:off x="4957462" y="2678668"/>
            <a:ext cx="351378" cy="369332"/>
          </a:xfrm>
          <a:prstGeom prst="rect">
            <a:avLst/>
          </a:prstGeom>
          <a:noFill/>
        </p:spPr>
        <p:txBody>
          <a:bodyPr wrap="none" rtlCol="0">
            <a:spAutoFit/>
          </a:bodyPr>
          <a:lstStyle/>
          <a:p>
            <a:r>
              <a:rPr lang="en-US" b="1" dirty="0">
                <a:latin typeface="Arial" pitchFamily="34" charset="0"/>
                <a:cs typeface="Arial" pitchFamily="34" charset="0"/>
              </a:rPr>
              <a:t>D</a:t>
            </a:r>
          </a:p>
        </p:txBody>
      </p:sp>
    </p:spTree>
    <p:extLst>
      <p:ext uri="{BB962C8B-B14F-4D97-AF65-F5344CB8AC3E}">
        <p14:creationId xmlns:p14="http://schemas.microsoft.com/office/powerpoint/2010/main" val="364276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50920" y="5486400"/>
            <a:ext cx="8763000"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a:t>
            </a:r>
            <a:r>
              <a:rPr lang="en-US" sz="1200" b="1" dirty="0"/>
              <a:t>4</a:t>
            </a:r>
            <a:r>
              <a:rPr lang="en-US" sz="1200" b="1" dirty="0" smtClean="0"/>
              <a:t>.</a:t>
            </a:r>
            <a:r>
              <a:rPr lang="en-US" sz="1200" dirty="0" smtClean="0"/>
              <a:t>  </a:t>
            </a:r>
            <a:r>
              <a:rPr lang="en-US" sz="1200" b="1" dirty="0" smtClean="0"/>
              <a:t>Virus replication varies in mature MDDC - CD4+ T co-cultures with cells from different donors.   </a:t>
            </a:r>
            <a:r>
              <a:rPr lang="en-US" sz="1200" dirty="0" smtClean="0"/>
              <a:t>Each graph shows replication observed in cells from different donors. Each HIV-1 RNA+/</a:t>
            </a:r>
            <a:r>
              <a:rPr lang="en-US" sz="1200" dirty="0" err="1" smtClean="0"/>
              <a:t>Ab</a:t>
            </a:r>
            <a:r>
              <a:rPr lang="en-US" sz="1200" dirty="0" smtClean="0"/>
              <a:t>- (blue), early (green) and chronic (red) virus stock have different symbols. </a:t>
            </a:r>
            <a:r>
              <a:rPr lang="en-US" sz="1200" dirty="0"/>
              <a:t>The x-axis displays the days post infection of </a:t>
            </a:r>
            <a:r>
              <a:rPr lang="en-US" sz="1200" dirty="0" smtClean="0"/>
              <a:t>mature MDDC-CD4</a:t>
            </a:r>
            <a:r>
              <a:rPr lang="en-US" sz="1200" dirty="0"/>
              <a:t>+ T cells, and the y-axis shows the </a:t>
            </a:r>
            <a:r>
              <a:rPr lang="en-US" sz="1200" dirty="0" smtClean="0"/>
              <a:t>RLU </a:t>
            </a:r>
            <a:r>
              <a:rPr lang="en-US" sz="1200" dirty="0"/>
              <a:t>per </a:t>
            </a:r>
            <a:r>
              <a:rPr lang="en-US" sz="1200" dirty="0" err="1"/>
              <a:t>ul</a:t>
            </a:r>
            <a:r>
              <a:rPr lang="en-US" sz="1200" dirty="0"/>
              <a:t> </a:t>
            </a:r>
            <a:r>
              <a:rPr lang="en-US" sz="1200" dirty="0" smtClean="0"/>
              <a:t>generated from TZM-</a:t>
            </a:r>
            <a:r>
              <a:rPr lang="en-US" sz="1200" dirty="0" err="1" smtClean="0"/>
              <a:t>bls</a:t>
            </a:r>
            <a:r>
              <a:rPr lang="en-US" sz="1200" dirty="0" smtClean="0"/>
              <a:t> infected with the virus stock. Level </a:t>
            </a:r>
            <a:r>
              <a:rPr lang="en-US" sz="1200" dirty="0"/>
              <a:t>of replication was statistically different among the cells from different donors (p &lt; 0.0001) (</a:t>
            </a:r>
            <a:r>
              <a:rPr lang="en-US" sz="1200" dirty="0" err="1"/>
              <a:t>Kruskal</a:t>
            </a:r>
            <a:r>
              <a:rPr lang="en-US" sz="1200" dirty="0"/>
              <a:t> Wallis Test).</a:t>
            </a:r>
          </a:p>
        </p:txBody>
      </p:sp>
      <p:grpSp>
        <p:nvGrpSpPr>
          <p:cNvPr id="6" name="Group 5"/>
          <p:cNvGrpSpPr/>
          <p:nvPr/>
        </p:nvGrpSpPr>
        <p:grpSpPr>
          <a:xfrm>
            <a:off x="4343400" y="104775"/>
            <a:ext cx="4857750" cy="5000625"/>
            <a:chOff x="0" y="0"/>
            <a:chExt cx="4857750" cy="5000625"/>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577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0"/>
              <a:ext cx="3886200" cy="266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023360" cy="25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7640" y="20812"/>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35393"/>
            <a:ext cx="4023360" cy="25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7640" y="2764012"/>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21312" y="-53268"/>
            <a:ext cx="351378" cy="369332"/>
          </a:xfrm>
          <a:prstGeom prst="rect">
            <a:avLst/>
          </a:prstGeom>
          <a:noFill/>
        </p:spPr>
        <p:txBody>
          <a:bodyPr wrap="none" rtlCol="0">
            <a:spAutoFit/>
          </a:bodyPr>
          <a:lstStyle/>
          <a:p>
            <a:r>
              <a:rPr lang="en-US" b="1" dirty="0" smtClean="0">
                <a:latin typeface="Arial" pitchFamily="34" charset="0"/>
                <a:cs typeface="Arial" pitchFamily="34" charset="0"/>
              </a:rPr>
              <a:t>A</a:t>
            </a:r>
            <a:endParaRPr lang="en-US" b="1" dirty="0">
              <a:latin typeface="Arial" pitchFamily="34" charset="0"/>
              <a:cs typeface="Arial" pitchFamily="34" charset="0"/>
            </a:endParaRPr>
          </a:p>
        </p:txBody>
      </p:sp>
      <p:sp>
        <p:nvSpPr>
          <p:cNvPr id="15" name="TextBox 14"/>
          <p:cNvSpPr txBox="1"/>
          <p:nvPr/>
        </p:nvSpPr>
        <p:spPr>
          <a:xfrm>
            <a:off x="4724400" y="-76200"/>
            <a:ext cx="351378" cy="369332"/>
          </a:xfrm>
          <a:prstGeom prst="rect">
            <a:avLst/>
          </a:prstGeom>
          <a:noFill/>
        </p:spPr>
        <p:txBody>
          <a:bodyPr wrap="none" rtlCol="0">
            <a:spAutoFit/>
          </a:bodyPr>
          <a:lstStyle/>
          <a:p>
            <a:r>
              <a:rPr lang="en-US" b="1" dirty="0" smtClean="0">
                <a:latin typeface="Arial" pitchFamily="34" charset="0"/>
                <a:cs typeface="Arial" pitchFamily="34" charset="0"/>
              </a:rPr>
              <a:t>B</a:t>
            </a:r>
            <a:endParaRPr lang="en-US" b="1" dirty="0">
              <a:latin typeface="Arial" pitchFamily="34" charset="0"/>
              <a:cs typeface="Arial" pitchFamily="34" charset="0"/>
            </a:endParaRPr>
          </a:p>
        </p:txBody>
      </p:sp>
      <p:sp>
        <p:nvSpPr>
          <p:cNvPr id="16" name="TextBox 15"/>
          <p:cNvSpPr txBox="1"/>
          <p:nvPr/>
        </p:nvSpPr>
        <p:spPr>
          <a:xfrm>
            <a:off x="722786" y="2613732"/>
            <a:ext cx="351378" cy="369332"/>
          </a:xfrm>
          <a:prstGeom prst="rect">
            <a:avLst/>
          </a:prstGeom>
          <a:noFill/>
        </p:spPr>
        <p:txBody>
          <a:bodyPr wrap="none" rtlCol="0">
            <a:spAutoFit/>
          </a:bodyPr>
          <a:lstStyle/>
          <a:p>
            <a:r>
              <a:rPr lang="en-US" b="1" dirty="0" smtClean="0">
                <a:latin typeface="Arial" pitchFamily="34" charset="0"/>
                <a:cs typeface="Arial" pitchFamily="34" charset="0"/>
              </a:rPr>
              <a:t>C</a:t>
            </a:r>
            <a:endParaRPr lang="en-US" b="1" dirty="0">
              <a:latin typeface="Arial" pitchFamily="34" charset="0"/>
              <a:cs typeface="Arial" pitchFamily="34" charset="0"/>
            </a:endParaRPr>
          </a:p>
        </p:txBody>
      </p:sp>
      <p:sp>
        <p:nvSpPr>
          <p:cNvPr id="17" name="TextBox 16"/>
          <p:cNvSpPr txBox="1"/>
          <p:nvPr/>
        </p:nvSpPr>
        <p:spPr>
          <a:xfrm>
            <a:off x="4724400" y="2625400"/>
            <a:ext cx="351378" cy="369332"/>
          </a:xfrm>
          <a:prstGeom prst="rect">
            <a:avLst/>
          </a:prstGeom>
          <a:noFill/>
        </p:spPr>
        <p:txBody>
          <a:bodyPr wrap="none" rtlCol="0">
            <a:spAutoFit/>
          </a:bodyPr>
          <a:lstStyle/>
          <a:p>
            <a:r>
              <a:rPr lang="en-US" b="1" dirty="0">
                <a:latin typeface="Arial" pitchFamily="34" charset="0"/>
                <a:cs typeface="Arial" pitchFamily="34" charset="0"/>
              </a:rPr>
              <a:t>D</a:t>
            </a:r>
          </a:p>
        </p:txBody>
      </p:sp>
    </p:spTree>
    <p:extLst>
      <p:ext uri="{BB962C8B-B14F-4D97-AF65-F5344CB8AC3E}">
        <p14:creationId xmlns:p14="http://schemas.microsoft.com/office/powerpoint/2010/main" val="1456246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52400" y="5562600"/>
            <a:ext cx="8763000"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F</a:t>
            </a:r>
            <a:r>
              <a:rPr lang="en-US" sz="1200" b="1" dirty="0" smtClean="0"/>
              <a:t>igure </a:t>
            </a:r>
            <a:r>
              <a:rPr lang="en-US" sz="1200" b="1" dirty="0"/>
              <a:t>5</a:t>
            </a:r>
            <a:r>
              <a:rPr lang="en-US" sz="1200" b="1" dirty="0" smtClean="0"/>
              <a:t>.</a:t>
            </a:r>
            <a:r>
              <a:rPr lang="en-US" sz="1200" dirty="0" smtClean="0"/>
              <a:t>  </a:t>
            </a:r>
            <a:r>
              <a:rPr lang="en-US" sz="1200" b="1" dirty="0" smtClean="0"/>
              <a:t>Virus replication varies in immature MDDC - CD4+ T co-cultures with cells from different donors.   </a:t>
            </a:r>
            <a:r>
              <a:rPr lang="en-US" sz="1200" dirty="0" smtClean="0"/>
              <a:t>Each graph shows replication observed in cells from different donors. Each HIV-1 RNA+/</a:t>
            </a:r>
            <a:r>
              <a:rPr lang="en-US" sz="1200" dirty="0" err="1" smtClean="0"/>
              <a:t>Ab</a:t>
            </a:r>
            <a:r>
              <a:rPr lang="en-US" sz="1200" dirty="0" smtClean="0"/>
              <a:t>- (blue), early (green) and chronic (red) virus stock have different symbols. </a:t>
            </a:r>
            <a:r>
              <a:rPr lang="en-US" sz="1200" dirty="0"/>
              <a:t>The x-axis displays the days post infection of </a:t>
            </a:r>
            <a:r>
              <a:rPr lang="en-US" sz="1200" dirty="0" smtClean="0"/>
              <a:t>immature </a:t>
            </a:r>
            <a:r>
              <a:rPr lang="en-US" sz="1200" dirty="0"/>
              <a:t>MDDC-CD4+ T cells, and the y-axis shows the RLU per </a:t>
            </a:r>
            <a:r>
              <a:rPr lang="en-US" sz="1200" dirty="0" err="1"/>
              <a:t>ul</a:t>
            </a:r>
            <a:r>
              <a:rPr lang="en-US" sz="1200" dirty="0"/>
              <a:t> generated from TZM-</a:t>
            </a:r>
            <a:r>
              <a:rPr lang="en-US" sz="1200" dirty="0" err="1"/>
              <a:t>bls</a:t>
            </a:r>
            <a:r>
              <a:rPr lang="en-US" sz="1200" dirty="0"/>
              <a:t> infected with the virus stock. </a:t>
            </a:r>
            <a:r>
              <a:rPr lang="en-US" sz="1200" dirty="0" smtClean="0"/>
              <a:t>Level </a:t>
            </a:r>
            <a:r>
              <a:rPr lang="en-US" sz="1200" dirty="0"/>
              <a:t>of replication was statistically different among the cells from different donors (p &lt; 0.0001) (</a:t>
            </a:r>
            <a:r>
              <a:rPr lang="en-US" sz="1200" dirty="0" err="1"/>
              <a:t>Kruskal</a:t>
            </a:r>
            <a:r>
              <a:rPr lang="en-US" sz="1200" dirty="0"/>
              <a:t> Wallis Test).</a:t>
            </a:r>
          </a:p>
        </p:txBody>
      </p:sp>
      <p:grpSp>
        <p:nvGrpSpPr>
          <p:cNvPr id="6" name="Group 5"/>
          <p:cNvGrpSpPr/>
          <p:nvPr/>
        </p:nvGrpSpPr>
        <p:grpSpPr>
          <a:xfrm>
            <a:off x="4343400" y="104775"/>
            <a:ext cx="4857750" cy="5000625"/>
            <a:chOff x="0" y="0"/>
            <a:chExt cx="4857750" cy="5000625"/>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577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0"/>
              <a:ext cx="3886200" cy="266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023360" cy="25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9196" y="0"/>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35393"/>
            <a:ext cx="4023360" cy="25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3006" y="2758188"/>
            <a:ext cx="4023360" cy="25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721312" y="-53268"/>
            <a:ext cx="351378" cy="369332"/>
          </a:xfrm>
          <a:prstGeom prst="rect">
            <a:avLst/>
          </a:prstGeom>
          <a:noFill/>
        </p:spPr>
        <p:txBody>
          <a:bodyPr wrap="none" rtlCol="0">
            <a:spAutoFit/>
          </a:bodyPr>
          <a:lstStyle/>
          <a:p>
            <a:r>
              <a:rPr lang="en-US" b="1" dirty="0" smtClean="0">
                <a:latin typeface="Arial" pitchFamily="34" charset="0"/>
                <a:cs typeface="Arial" pitchFamily="34" charset="0"/>
              </a:rPr>
              <a:t>A</a:t>
            </a:r>
            <a:endParaRPr lang="en-US" b="1" dirty="0">
              <a:latin typeface="Arial" pitchFamily="34" charset="0"/>
              <a:cs typeface="Arial" pitchFamily="34" charset="0"/>
            </a:endParaRPr>
          </a:p>
        </p:txBody>
      </p:sp>
      <p:sp>
        <p:nvSpPr>
          <p:cNvPr id="16" name="TextBox 15"/>
          <p:cNvSpPr txBox="1"/>
          <p:nvPr/>
        </p:nvSpPr>
        <p:spPr>
          <a:xfrm>
            <a:off x="4724400" y="-76200"/>
            <a:ext cx="351378" cy="369332"/>
          </a:xfrm>
          <a:prstGeom prst="rect">
            <a:avLst/>
          </a:prstGeom>
          <a:noFill/>
        </p:spPr>
        <p:txBody>
          <a:bodyPr wrap="none" rtlCol="0">
            <a:spAutoFit/>
          </a:bodyPr>
          <a:lstStyle/>
          <a:p>
            <a:r>
              <a:rPr lang="en-US" b="1" dirty="0" smtClean="0">
                <a:latin typeface="Arial" pitchFamily="34" charset="0"/>
                <a:cs typeface="Arial" pitchFamily="34" charset="0"/>
              </a:rPr>
              <a:t>B</a:t>
            </a:r>
            <a:endParaRPr lang="en-US" b="1" dirty="0">
              <a:latin typeface="Arial" pitchFamily="34" charset="0"/>
              <a:cs typeface="Arial" pitchFamily="34" charset="0"/>
            </a:endParaRPr>
          </a:p>
        </p:txBody>
      </p:sp>
      <p:sp>
        <p:nvSpPr>
          <p:cNvPr id="17" name="TextBox 16"/>
          <p:cNvSpPr txBox="1"/>
          <p:nvPr/>
        </p:nvSpPr>
        <p:spPr>
          <a:xfrm>
            <a:off x="722786" y="2613732"/>
            <a:ext cx="351378" cy="369332"/>
          </a:xfrm>
          <a:prstGeom prst="rect">
            <a:avLst/>
          </a:prstGeom>
          <a:noFill/>
        </p:spPr>
        <p:txBody>
          <a:bodyPr wrap="none" rtlCol="0">
            <a:spAutoFit/>
          </a:bodyPr>
          <a:lstStyle/>
          <a:p>
            <a:r>
              <a:rPr lang="en-US" b="1" dirty="0" smtClean="0">
                <a:latin typeface="Arial" pitchFamily="34" charset="0"/>
                <a:cs typeface="Arial" pitchFamily="34" charset="0"/>
              </a:rPr>
              <a:t>C</a:t>
            </a:r>
            <a:endParaRPr lang="en-US" b="1" dirty="0">
              <a:latin typeface="Arial" pitchFamily="34" charset="0"/>
              <a:cs typeface="Arial" pitchFamily="34" charset="0"/>
            </a:endParaRPr>
          </a:p>
        </p:txBody>
      </p:sp>
      <p:sp>
        <p:nvSpPr>
          <p:cNvPr id="18" name="TextBox 17"/>
          <p:cNvSpPr txBox="1"/>
          <p:nvPr/>
        </p:nvSpPr>
        <p:spPr>
          <a:xfrm>
            <a:off x="4724400" y="2625400"/>
            <a:ext cx="351378" cy="369332"/>
          </a:xfrm>
          <a:prstGeom prst="rect">
            <a:avLst/>
          </a:prstGeom>
          <a:noFill/>
        </p:spPr>
        <p:txBody>
          <a:bodyPr wrap="none" rtlCol="0">
            <a:spAutoFit/>
          </a:bodyPr>
          <a:lstStyle/>
          <a:p>
            <a:r>
              <a:rPr lang="en-US" b="1" dirty="0">
                <a:latin typeface="Arial" pitchFamily="34" charset="0"/>
                <a:cs typeface="Arial" pitchFamily="34" charset="0"/>
              </a:rPr>
              <a:t>D</a:t>
            </a:r>
          </a:p>
        </p:txBody>
      </p:sp>
    </p:spTree>
    <p:extLst>
      <p:ext uri="{BB962C8B-B14F-4D97-AF65-F5344CB8AC3E}">
        <p14:creationId xmlns:p14="http://schemas.microsoft.com/office/powerpoint/2010/main" val="2573238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52400" y="5410200"/>
            <a:ext cx="8763000" cy="12025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6.</a:t>
            </a:r>
            <a:r>
              <a:rPr lang="en-US" sz="1200" dirty="0" smtClean="0"/>
              <a:t>  </a:t>
            </a:r>
            <a:r>
              <a:rPr lang="en-US" sz="1200" b="1" dirty="0" smtClean="0"/>
              <a:t>Virus replication in the presence or absence of IFN-</a:t>
            </a:r>
            <a:r>
              <a:rPr lang="el-GR" sz="1200" b="1" dirty="0" smtClean="0"/>
              <a:t>α</a:t>
            </a:r>
            <a:r>
              <a:rPr lang="en-US" sz="1200" b="1" dirty="0" smtClean="0"/>
              <a:t> in CD4+ T cells from different donors. </a:t>
            </a:r>
            <a:r>
              <a:rPr lang="en-US" sz="1200" dirty="0" smtClean="0"/>
              <a:t>Graphs A and B are data obtained from CD4+ T cells from 1 donor.  Graph C and D are from another, E and F from another, and G and H from a fourth donor.</a:t>
            </a:r>
            <a:r>
              <a:rPr lang="en-US" sz="1200" b="1" dirty="0" smtClean="0"/>
              <a:t> </a:t>
            </a:r>
            <a:r>
              <a:rPr lang="en-US" sz="1200" dirty="0" smtClean="0"/>
              <a:t>Each graph shows RLU (y-axis) versus amount of culture supernatant (x-axis). Each HIV-1 RNA+/</a:t>
            </a:r>
            <a:r>
              <a:rPr lang="en-US" sz="1200" dirty="0" err="1" smtClean="0"/>
              <a:t>Ab</a:t>
            </a:r>
            <a:r>
              <a:rPr lang="en-US" sz="1200" dirty="0" smtClean="0"/>
              <a:t>- (blue), early (green) and chronic (red) virus stock have different colored symbols.  Graphs on the left (A, C, E, G) and right (B, D, F, H) are in the absence and presence of IFN-</a:t>
            </a:r>
            <a:r>
              <a:rPr lang="el-GR" sz="1200" dirty="0" smtClean="0"/>
              <a:t>α</a:t>
            </a:r>
            <a:r>
              <a:rPr lang="en-US" sz="1200" dirty="0" smtClean="0"/>
              <a:t> respectively.  In each case, the y-axis is 10 fold lower for the graphs showing RLU in the presence of IFN-</a:t>
            </a:r>
            <a:r>
              <a:rPr lang="el-GR" sz="1200" dirty="0" smtClean="0"/>
              <a:t> α</a:t>
            </a:r>
            <a:endParaRPr lang="en-US" sz="1200" dirty="0"/>
          </a:p>
        </p:txBody>
      </p:sp>
      <p:grpSp>
        <p:nvGrpSpPr>
          <p:cNvPr id="6" name="Group 5"/>
          <p:cNvGrpSpPr/>
          <p:nvPr/>
        </p:nvGrpSpPr>
        <p:grpSpPr>
          <a:xfrm>
            <a:off x="4343400" y="104775"/>
            <a:ext cx="4857750" cy="5000625"/>
            <a:chOff x="0" y="0"/>
            <a:chExt cx="4857750" cy="5000625"/>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577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0"/>
              <a:ext cx="3886200" cy="266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76200"/>
            <a:ext cx="3657600" cy="236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33176"/>
            <a:ext cx="3657600" cy="240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2895430"/>
            <a:ext cx="3657600" cy="236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2852576"/>
            <a:ext cx="3657600" cy="240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76400" y="2771775"/>
            <a:ext cx="1040670" cy="338554"/>
          </a:xfrm>
          <a:prstGeom prst="rect">
            <a:avLst/>
          </a:prstGeom>
          <a:noFill/>
        </p:spPr>
        <p:txBody>
          <a:bodyPr wrap="none" rtlCol="0">
            <a:spAutoFit/>
          </a:bodyPr>
          <a:lstStyle/>
          <a:p>
            <a:r>
              <a:rPr lang="en-US" sz="1600" b="1" dirty="0" smtClean="0">
                <a:latin typeface="Arial" pitchFamily="34" charset="0"/>
                <a:cs typeface="Arial" pitchFamily="34" charset="0"/>
              </a:rPr>
              <a:t>No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5" name="TextBox 14"/>
          <p:cNvSpPr txBox="1"/>
          <p:nvPr/>
        </p:nvSpPr>
        <p:spPr>
          <a:xfrm>
            <a:off x="1676400" y="118646"/>
            <a:ext cx="1040670" cy="338554"/>
          </a:xfrm>
          <a:prstGeom prst="rect">
            <a:avLst/>
          </a:prstGeom>
          <a:noFill/>
        </p:spPr>
        <p:txBody>
          <a:bodyPr wrap="none" rtlCol="0">
            <a:spAutoFit/>
          </a:bodyPr>
          <a:lstStyle/>
          <a:p>
            <a:r>
              <a:rPr lang="en-US" sz="1600" b="1" dirty="0" smtClean="0">
                <a:latin typeface="Arial" pitchFamily="34" charset="0"/>
                <a:cs typeface="Arial" pitchFamily="34" charset="0"/>
              </a:rPr>
              <a:t>No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6" name="TextBox 15"/>
          <p:cNvSpPr txBox="1"/>
          <p:nvPr/>
        </p:nvSpPr>
        <p:spPr>
          <a:xfrm>
            <a:off x="5762588" y="152400"/>
            <a:ext cx="888385" cy="338554"/>
          </a:xfrm>
          <a:prstGeom prst="rect">
            <a:avLst/>
          </a:prstGeom>
          <a:noFill/>
        </p:spPr>
        <p:txBody>
          <a:bodyPr wrap="none" rtlCol="0">
            <a:spAutoFit/>
          </a:bodyPr>
          <a:lstStyle/>
          <a:p>
            <a:r>
              <a:rPr lang="en-US" sz="1600" b="1" dirty="0" smtClean="0">
                <a:latin typeface="Arial" pitchFamily="34" charset="0"/>
                <a:cs typeface="Arial" pitchFamily="34" charset="0"/>
              </a:rPr>
              <a:t>+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7" name="TextBox 16"/>
          <p:cNvSpPr txBox="1"/>
          <p:nvPr/>
        </p:nvSpPr>
        <p:spPr>
          <a:xfrm>
            <a:off x="5759390" y="2819400"/>
            <a:ext cx="888385" cy="338554"/>
          </a:xfrm>
          <a:prstGeom prst="rect">
            <a:avLst/>
          </a:prstGeom>
          <a:noFill/>
        </p:spPr>
        <p:txBody>
          <a:bodyPr wrap="none" rtlCol="0">
            <a:spAutoFit/>
          </a:bodyPr>
          <a:lstStyle/>
          <a:p>
            <a:r>
              <a:rPr lang="en-US" sz="1600" b="1" dirty="0" smtClean="0">
                <a:latin typeface="Arial" pitchFamily="34" charset="0"/>
                <a:cs typeface="Arial" pitchFamily="34" charset="0"/>
              </a:rPr>
              <a:t>+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8" name="TextBox 17"/>
          <p:cNvSpPr txBox="1"/>
          <p:nvPr/>
        </p:nvSpPr>
        <p:spPr>
          <a:xfrm>
            <a:off x="721312" y="-53268"/>
            <a:ext cx="351378" cy="369332"/>
          </a:xfrm>
          <a:prstGeom prst="rect">
            <a:avLst/>
          </a:prstGeom>
          <a:noFill/>
        </p:spPr>
        <p:txBody>
          <a:bodyPr wrap="none" rtlCol="0">
            <a:spAutoFit/>
          </a:bodyPr>
          <a:lstStyle/>
          <a:p>
            <a:r>
              <a:rPr lang="en-US" b="1" dirty="0" smtClean="0">
                <a:latin typeface="Arial" pitchFamily="34" charset="0"/>
                <a:cs typeface="Arial" pitchFamily="34" charset="0"/>
              </a:rPr>
              <a:t>A</a:t>
            </a:r>
            <a:endParaRPr lang="en-US" b="1" dirty="0">
              <a:latin typeface="Arial" pitchFamily="34" charset="0"/>
              <a:cs typeface="Arial" pitchFamily="34" charset="0"/>
            </a:endParaRPr>
          </a:p>
        </p:txBody>
      </p:sp>
      <p:sp>
        <p:nvSpPr>
          <p:cNvPr id="19" name="TextBox 18"/>
          <p:cNvSpPr txBox="1"/>
          <p:nvPr/>
        </p:nvSpPr>
        <p:spPr>
          <a:xfrm>
            <a:off x="4724400" y="-76200"/>
            <a:ext cx="351378" cy="369332"/>
          </a:xfrm>
          <a:prstGeom prst="rect">
            <a:avLst/>
          </a:prstGeom>
          <a:noFill/>
        </p:spPr>
        <p:txBody>
          <a:bodyPr wrap="none" rtlCol="0">
            <a:spAutoFit/>
          </a:bodyPr>
          <a:lstStyle/>
          <a:p>
            <a:r>
              <a:rPr lang="en-US" b="1" dirty="0" smtClean="0">
                <a:latin typeface="Arial" pitchFamily="34" charset="0"/>
                <a:cs typeface="Arial" pitchFamily="34" charset="0"/>
              </a:rPr>
              <a:t>B</a:t>
            </a:r>
            <a:endParaRPr lang="en-US" b="1" dirty="0">
              <a:latin typeface="Arial" pitchFamily="34" charset="0"/>
              <a:cs typeface="Arial" pitchFamily="34" charset="0"/>
            </a:endParaRPr>
          </a:p>
        </p:txBody>
      </p:sp>
      <p:sp>
        <p:nvSpPr>
          <p:cNvPr id="20" name="TextBox 19"/>
          <p:cNvSpPr txBox="1"/>
          <p:nvPr/>
        </p:nvSpPr>
        <p:spPr>
          <a:xfrm>
            <a:off x="722786" y="2613732"/>
            <a:ext cx="351378" cy="369332"/>
          </a:xfrm>
          <a:prstGeom prst="rect">
            <a:avLst/>
          </a:prstGeom>
          <a:noFill/>
        </p:spPr>
        <p:txBody>
          <a:bodyPr wrap="none" rtlCol="0">
            <a:spAutoFit/>
          </a:bodyPr>
          <a:lstStyle/>
          <a:p>
            <a:r>
              <a:rPr lang="en-US" b="1" dirty="0" smtClean="0">
                <a:latin typeface="Arial" pitchFamily="34" charset="0"/>
                <a:cs typeface="Arial" pitchFamily="34" charset="0"/>
              </a:rPr>
              <a:t>C</a:t>
            </a:r>
            <a:endParaRPr lang="en-US" b="1" dirty="0">
              <a:latin typeface="Arial" pitchFamily="34" charset="0"/>
              <a:cs typeface="Arial" pitchFamily="34" charset="0"/>
            </a:endParaRPr>
          </a:p>
        </p:txBody>
      </p:sp>
      <p:sp>
        <p:nvSpPr>
          <p:cNvPr id="21" name="TextBox 20"/>
          <p:cNvSpPr txBox="1"/>
          <p:nvPr/>
        </p:nvSpPr>
        <p:spPr>
          <a:xfrm>
            <a:off x="4724400" y="2625400"/>
            <a:ext cx="351378" cy="369332"/>
          </a:xfrm>
          <a:prstGeom prst="rect">
            <a:avLst/>
          </a:prstGeom>
          <a:noFill/>
        </p:spPr>
        <p:txBody>
          <a:bodyPr wrap="none" rtlCol="0">
            <a:spAutoFit/>
          </a:bodyPr>
          <a:lstStyle/>
          <a:p>
            <a:r>
              <a:rPr lang="en-US" b="1" dirty="0">
                <a:latin typeface="Arial" pitchFamily="34" charset="0"/>
                <a:cs typeface="Arial" pitchFamily="34" charset="0"/>
              </a:rPr>
              <a:t>D</a:t>
            </a:r>
          </a:p>
        </p:txBody>
      </p:sp>
    </p:spTree>
    <p:extLst>
      <p:ext uri="{BB962C8B-B14F-4D97-AF65-F5344CB8AC3E}">
        <p14:creationId xmlns:p14="http://schemas.microsoft.com/office/powerpoint/2010/main" val="2640589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048000"/>
            <a:ext cx="3657600" cy="236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22" y="337976"/>
            <a:ext cx="3657600" cy="240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4343400" y="104775"/>
            <a:ext cx="4857750" cy="5000625"/>
            <a:chOff x="0" y="0"/>
            <a:chExt cx="4857750" cy="5000625"/>
          </a:xfrm>
        </p:grpSpPr>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8577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0"/>
              <a:ext cx="3886200" cy="266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1676400" y="3048000"/>
            <a:ext cx="1040670" cy="338554"/>
          </a:xfrm>
          <a:prstGeom prst="rect">
            <a:avLst/>
          </a:prstGeom>
          <a:noFill/>
        </p:spPr>
        <p:txBody>
          <a:bodyPr wrap="none" rtlCol="0">
            <a:spAutoFit/>
          </a:bodyPr>
          <a:lstStyle/>
          <a:p>
            <a:r>
              <a:rPr lang="en-US" sz="1600" b="1" dirty="0" smtClean="0">
                <a:latin typeface="Arial" pitchFamily="34" charset="0"/>
                <a:cs typeface="Arial" pitchFamily="34" charset="0"/>
              </a:rPr>
              <a:t>No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5" name="TextBox 14"/>
          <p:cNvSpPr txBox="1"/>
          <p:nvPr/>
        </p:nvSpPr>
        <p:spPr>
          <a:xfrm>
            <a:off x="1676400" y="118646"/>
            <a:ext cx="1040670" cy="338554"/>
          </a:xfrm>
          <a:prstGeom prst="rect">
            <a:avLst/>
          </a:prstGeom>
          <a:noFill/>
        </p:spPr>
        <p:txBody>
          <a:bodyPr wrap="none" rtlCol="0">
            <a:spAutoFit/>
          </a:bodyPr>
          <a:lstStyle/>
          <a:p>
            <a:r>
              <a:rPr lang="en-US" sz="1600" b="1" dirty="0" smtClean="0">
                <a:latin typeface="Arial" pitchFamily="34" charset="0"/>
                <a:cs typeface="Arial" pitchFamily="34" charset="0"/>
              </a:rPr>
              <a:t>No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304800"/>
            <a:ext cx="3657600" cy="244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5762588" y="152400"/>
            <a:ext cx="888385" cy="338554"/>
          </a:xfrm>
          <a:prstGeom prst="rect">
            <a:avLst/>
          </a:prstGeom>
          <a:noFill/>
        </p:spPr>
        <p:txBody>
          <a:bodyPr wrap="none" rtlCol="0">
            <a:spAutoFit/>
          </a:bodyPr>
          <a:lstStyle/>
          <a:p>
            <a:r>
              <a:rPr lang="en-US" sz="1600" b="1" dirty="0" smtClean="0">
                <a:latin typeface="Arial" pitchFamily="34" charset="0"/>
                <a:cs typeface="Arial" pitchFamily="34" charset="0"/>
              </a:rPr>
              <a:t>+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2980678"/>
            <a:ext cx="3657600" cy="240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759390" y="3014246"/>
            <a:ext cx="888385" cy="338554"/>
          </a:xfrm>
          <a:prstGeom prst="rect">
            <a:avLst/>
          </a:prstGeom>
          <a:noFill/>
        </p:spPr>
        <p:txBody>
          <a:bodyPr wrap="none" rtlCol="0">
            <a:spAutoFit/>
          </a:bodyPr>
          <a:lstStyle/>
          <a:p>
            <a:r>
              <a:rPr lang="en-US" sz="1600" b="1" dirty="0" smtClean="0">
                <a:latin typeface="Arial" pitchFamily="34" charset="0"/>
                <a:cs typeface="Arial" pitchFamily="34" charset="0"/>
              </a:rPr>
              <a:t>+ IFN-</a:t>
            </a:r>
            <a:r>
              <a:rPr lang="el-GR" sz="1600" b="1" dirty="0" smtClean="0">
                <a:latin typeface="Arial" pitchFamily="34" charset="0"/>
                <a:cs typeface="Arial" pitchFamily="34" charset="0"/>
              </a:rPr>
              <a:t>α</a:t>
            </a:r>
            <a:endParaRPr lang="en-US" sz="1600" b="1" dirty="0">
              <a:latin typeface="Arial" pitchFamily="34" charset="0"/>
              <a:cs typeface="Arial" pitchFamily="34" charset="0"/>
            </a:endParaRPr>
          </a:p>
        </p:txBody>
      </p:sp>
      <p:sp>
        <p:nvSpPr>
          <p:cNvPr id="18" name="TextBox 17"/>
          <p:cNvSpPr txBox="1"/>
          <p:nvPr/>
        </p:nvSpPr>
        <p:spPr>
          <a:xfrm>
            <a:off x="721312" y="152400"/>
            <a:ext cx="351378" cy="369332"/>
          </a:xfrm>
          <a:prstGeom prst="rect">
            <a:avLst/>
          </a:prstGeom>
          <a:noFill/>
        </p:spPr>
        <p:txBody>
          <a:bodyPr wrap="none" rtlCol="0">
            <a:spAutoFit/>
          </a:bodyPr>
          <a:lstStyle/>
          <a:p>
            <a:r>
              <a:rPr lang="en-US" b="1" dirty="0" smtClean="0">
                <a:latin typeface="Arial" pitchFamily="34" charset="0"/>
                <a:cs typeface="Arial" pitchFamily="34" charset="0"/>
              </a:rPr>
              <a:t>E</a:t>
            </a:r>
            <a:endParaRPr lang="en-US" b="1" dirty="0">
              <a:latin typeface="Arial" pitchFamily="34" charset="0"/>
              <a:cs typeface="Arial" pitchFamily="34" charset="0"/>
            </a:endParaRPr>
          </a:p>
        </p:txBody>
      </p:sp>
      <p:sp>
        <p:nvSpPr>
          <p:cNvPr id="19" name="TextBox 18"/>
          <p:cNvSpPr txBox="1"/>
          <p:nvPr/>
        </p:nvSpPr>
        <p:spPr>
          <a:xfrm>
            <a:off x="4724400" y="129468"/>
            <a:ext cx="325730" cy="369332"/>
          </a:xfrm>
          <a:prstGeom prst="rect">
            <a:avLst/>
          </a:prstGeom>
          <a:noFill/>
        </p:spPr>
        <p:txBody>
          <a:bodyPr wrap="none" rtlCol="0">
            <a:spAutoFit/>
          </a:bodyPr>
          <a:lstStyle/>
          <a:p>
            <a:r>
              <a:rPr lang="en-US" b="1" dirty="0">
                <a:latin typeface="Arial" pitchFamily="34" charset="0"/>
                <a:cs typeface="Arial" pitchFamily="34" charset="0"/>
              </a:rPr>
              <a:t>F</a:t>
            </a:r>
          </a:p>
        </p:txBody>
      </p:sp>
      <p:sp>
        <p:nvSpPr>
          <p:cNvPr id="20" name="TextBox 19"/>
          <p:cNvSpPr txBox="1"/>
          <p:nvPr/>
        </p:nvSpPr>
        <p:spPr>
          <a:xfrm>
            <a:off x="722786" y="2819400"/>
            <a:ext cx="364202" cy="369332"/>
          </a:xfrm>
          <a:prstGeom prst="rect">
            <a:avLst/>
          </a:prstGeom>
          <a:noFill/>
        </p:spPr>
        <p:txBody>
          <a:bodyPr wrap="none" rtlCol="0">
            <a:spAutoFit/>
          </a:bodyPr>
          <a:lstStyle/>
          <a:p>
            <a:r>
              <a:rPr lang="en-US" b="1" dirty="0" smtClean="0">
                <a:latin typeface="Arial" pitchFamily="34" charset="0"/>
                <a:cs typeface="Arial" pitchFamily="34" charset="0"/>
              </a:rPr>
              <a:t>G</a:t>
            </a:r>
            <a:endParaRPr lang="en-US" b="1" dirty="0">
              <a:latin typeface="Arial" pitchFamily="34" charset="0"/>
              <a:cs typeface="Arial" pitchFamily="34" charset="0"/>
            </a:endParaRPr>
          </a:p>
        </p:txBody>
      </p:sp>
      <p:sp>
        <p:nvSpPr>
          <p:cNvPr id="21" name="TextBox 20"/>
          <p:cNvSpPr txBox="1"/>
          <p:nvPr/>
        </p:nvSpPr>
        <p:spPr>
          <a:xfrm>
            <a:off x="4631537" y="2824116"/>
            <a:ext cx="351378" cy="369332"/>
          </a:xfrm>
          <a:prstGeom prst="rect">
            <a:avLst/>
          </a:prstGeom>
          <a:noFill/>
        </p:spPr>
        <p:txBody>
          <a:bodyPr wrap="none" rtlCol="0">
            <a:spAutoFit/>
          </a:bodyPr>
          <a:lstStyle/>
          <a:p>
            <a:r>
              <a:rPr lang="en-US" b="1" dirty="0" smtClean="0">
                <a:latin typeface="Arial" pitchFamily="34" charset="0"/>
                <a:cs typeface="Arial" pitchFamily="34" charset="0"/>
              </a:rPr>
              <a:t>H</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652315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52400" y="5410200"/>
            <a:ext cx="8763000"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Arial Unicode MS" pitchFamily="34" charset="-128"/>
                <a:cs typeface="Arial Unicode MS" pitchFamily="34" charset="-128"/>
              </a:defRPr>
            </a:lvl9pPr>
          </a:lstStyle>
          <a:p>
            <a:pPr>
              <a:spcBef>
                <a:spcPts val="750"/>
              </a:spcBef>
              <a:buClrTx/>
              <a:buFontTx/>
              <a:buNone/>
            </a:pPr>
            <a:r>
              <a:rPr lang="en-US" sz="1200" b="1" dirty="0"/>
              <a:t>Supplementary </a:t>
            </a:r>
            <a:r>
              <a:rPr lang="en-US" sz="1200" b="1" dirty="0" smtClean="0"/>
              <a:t>Figure </a:t>
            </a:r>
            <a:r>
              <a:rPr lang="en-US" sz="1200" b="1" dirty="0"/>
              <a:t>7</a:t>
            </a:r>
            <a:r>
              <a:rPr lang="en-US" sz="1200" b="1" dirty="0" smtClean="0"/>
              <a:t>.</a:t>
            </a:r>
            <a:r>
              <a:rPr lang="en-US" sz="1200" dirty="0" smtClean="0"/>
              <a:t>  </a:t>
            </a:r>
            <a:r>
              <a:rPr lang="en-US" sz="1200" b="1" dirty="0"/>
              <a:t>I</a:t>
            </a:r>
            <a:r>
              <a:rPr lang="en-US" sz="1200" b="1" dirty="0" smtClean="0"/>
              <a:t>nfection in TZM-</a:t>
            </a:r>
            <a:r>
              <a:rPr lang="en-US" sz="1200" b="1" dirty="0" err="1" smtClean="0"/>
              <a:t>bl</a:t>
            </a:r>
            <a:r>
              <a:rPr lang="en-US" sz="1200" b="1" dirty="0" smtClean="0"/>
              <a:t> is not affected by the presence of IFN-</a:t>
            </a:r>
            <a:r>
              <a:rPr lang="el-GR" sz="1200" b="1" dirty="0" smtClean="0"/>
              <a:t>α</a:t>
            </a:r>
            <a:r>
              <a:rPr lang="en-US" sz="1200" b="1" dirty="0" smtClean="0"/>
              <a:t>.  </a:t>
            </a:r>
            <a:r>
              <a:rPr lang="en-US" sz="1200" dirty="0" smtClean="0"/>
              <a:t>Graph shows RLU generated by TZM-</a:t>
            </a:r>
            <a:r>
              <a:rPr lang="en-US" sz="1200" dirty="0" err="1" smtClean="0"/>
              <a:t>bls</a:t>
            </a:r>
            <a:r>
              <a:rPr lang="en-US" sz="1200" dirty="0" smtClean="0"/>
              <a:t> in the presence and absence of IFN-</a:t>
            </a:r>
            <a:r>
              <a:rPr lang="el-GR" sz="1200" dirty="0" smtClean="0"/>
              <a:t>α</a:t>
            </a:r>
            <a:r>
              <a:rPr lang="en-US" sz="1200" dirty="0" smtClean="0"/>
              <a:t> by 2 different viruses.  The x-axis shows the input virus infectious particles (IP), and the y-axis shows the RLU.  Values are generated from 3 independent experiments.  In each experiment, infection at each virus IP was done in triplicate.   </a:t>
            </a:r>
            <a:endParaRPr lang="en-US" sz="1200"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3588" y="2047875"/>
            <a:ext cx="5076825"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787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13157</TotalTime>
  <Words>937</Words>
  <Application>Microsoft Office PowerPoint</Application>
  <PresentationFormat>On-screen Show (4:3)</PresentationFormat>
  <Paragraphs>78</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Prism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Boston Medical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Sagar, Manish</dc:creator>
  <cp:lastModifiedBy>Sagar, Manish</cp:lastModifiedBy>
  <cp:revision>42</cp:revision>
  <dcterms:created xsi:type="dcterms:W3CDTF">2014-05-13T20:29:19Z</dcterms:created>
  <dcterms:modified xsi:type="dcterms:W3CDTF">2014-09-17T19:40:25Z</dcterms:modified>
</cp:coreProperties>
</file>