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1C90A-4201-4E1C-AF53-10A240CD52B8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91338-AA09-4CD5-B33F-E6FC666F191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47B406-EA9F-406F-B0BF-C89DBA69FF8E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21F30-098C-47B2-8F0C-B7C2183DA9EB}" type="datetimeFigureOut">
              <a:rPr lang="fr-FR" smtClean="0"/>
              <a:t>02/07/2014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06948-7CAD-49C6-A13C-DCBB9E392B1F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Line 68"/>
          <p:cNvSpPr>
            <a:spLocks noChangeShapeType="1"/>
          </p:cNvSpPr>
          <p:nvPr/>
        </p:nvSpPr>
        <p:spPr bwMode="auto">
          <a:xfrm rot="5400000">
            <a:off x="2227753" y="345385"/>
            <a:ext cx="1588" cy="2582823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Line 69"/>
          <p:cNvSpPr>
            <a:spLocks noChangeShapeType="1"/>
          </p:cNvSpPr>
          <p:nvPr/>
        </p:nvSpPr>
        <p:spPr bwMode="auto">
          <a:xfrm rot="5400000" flipH="1" flipV="1">
            <a:off x="3477593" y="1592644"/>
            <a:ext cx="85725" cy="995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Line 70"/>
          <p:cNvSpPr>
            <a:spLocks noChangeShapeType="1"/>
          </p:cNvSpPr>
          <p:nvPr/>
        </p:nvSpPr>
        <p:spPr bwMode="auto">
          <a:xfrm rot="5400000" flipH="1" flipV="1">
            <a:off x="3071977" y="1592644"/>
            <a:ext cx="85725" cy="995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Line 71"/>
          <p:cNvSpPr>
            <a:spLocks noChangeShapeType="1"/>
          </p:cNvSpPr>
          <p:nvPr/>
        </p:nvSpPr>
        <p:spPr bwMode="auto">
          <a:xfrm rot="5400000" flipH="1" flipV="1">
            <a:off x="2672325" y="1592644"/>
            <a:ext cx="85725" cy="995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Line 72"/>
          <p:cNvSpPr>
            <a:spLocks noChangeShapeType="1"/>
          </p:cNvSpPr>
          <p:nvPr/>
        </p:nvSpPr>
        <p:spPr bwMode="auto">
          <a:xfrm rot="5400000" flipH="1" flipV="1">
            <a:off x="2272674" y="1592644"/>
            <a:ext cx="85725" cy="995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Line 73"/>
          <p:cNvSpPr>
            <a:spLocks noChangeShapeType="1"/>
          </p:cNvSpPr>
          <p:nvPr/>
        </p:nvSpPr>
        <p:spPr bwMode="auto">
          <a:xfrm rot="5400000" flipH="1" flipV="1">
            <a:off x="1867057" y="1592644"/>
            <a:ext cx="85725" cy="995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Line 74"/>
          <p:cNvSpPr>
            <a:spLocks noChangeShapeType="1"/>
          </p:cNvSpPr>
          <p:nvPr/>
        </p:nvSpPr>
        <p:spPr bwMode="auto">
          <a:xfrm rot="5400000" flipH="1" flipV="1">
            <a:off x="1467405" y="1592644"/>
            <a:ext cx="85725" cy="995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Line 75"/>
          <p:cNvSpPr>
            <a:spLocks noChangeShapeType="1"/>
          </p:cNvSpPr>
          <p:nvPr/>
        </p:nvSpPr>
        <p:spPr bwMode="auto">
          <a:xfrm rot="5400000" flipH="1" flipV="1">
            <a:off x="1067754" y="1592644"/>
            <a:ext cx="85725" cy="995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76"/>
          <p:cNvSpPr>
            <a:spLocks noChangeArrowheads="1"/>
          </p:cNvSpPr>
          <p:nvPr/>
        </p:nvSpPr>
        <p:spPr bwMode="auto">
          <a:xfrm rot="10800000" flipV="1">
            <a:off x="3444617" y="1441967"/>
            <a:ext cx="15068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0.00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77"/>
          <p:cNvSpPr>
            <a:spLocks noChangeArrowheads="1"/>
          </p:cNvSpPr>
          <p:nvPr/>
        </p:nvSpPr>
        <p:spPr bwMode="auto">
          <a:xfrm rot="10800000" flipV="1">
            <a:off x="3039001" y="1441967"/>
            <a:ext cx="15068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0.05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Rectangle 78"/>
          <p:cNvSpPr>
            <a:spLocks noChangeArrowheads="1"/>
          </p:cNvSpPr>
          <p:nvPr/>
        </p:nvSpPr>
        <p:spPr bwMode="auto">
          <a:xfrm rot="10800000" flipV="1">
            <a:off x="2639349" y="1441967"/>
            <a:ext cx="15068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0.10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Rectangle 79"/>
          <p:cNvSpPr>
            <a:spLocks noChangeArrowheads="1"/>
          </p:cNvSpPr>
          <p:nvPr/>
        </p:nvSpPr>
        <p:spPr bwMode="auto">
          <a:xfrm rot="10800000" flipV="1">
            <a:off x="2239697" y="1443554"/>
            <a:ext cx="15068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0.15</a:t>
            </a:r>
            <a:endParaRPr kumimoji="0" lang="fr-FR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80"/>
          <p:cNvSpPr>
            <a:spLocks noChangeArrowheads="1"/>
          </p:cNvSpPr>
          <p:nvPr/>
        </p:nvSpPr>
        <p:spPr bwMode="auto">
          <a:xfrm rot="10800000" flipV="1">
            <a:off x="1833086" y="1443554"/>
            <a:ext cx="15068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0.20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tangle 81"/>
          <p:cNvSpPr>
            <a:spLocks noChangeArrowheads="1"/>
          </p:cNvSpPr>
          <p:nvPr/>
        </p:nvSpPr>
        <p:spPr bwMode="auto">
          <a:xfrm rot="10800000" flipV="1">
            <a:off x="1433434" y="1443555"/>
            <a:ext cx="15068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0.25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Rectangle 82"/>
          <p:cNvSpPr>
            <a:spLocks noChangeArrowheads="1"/>
          </p:cNvSpPr>
          <p:nvPr/>
        </p:nvSpPr>
        <p:spPr bwMode="auto">
          <a:xfrm rot="10800000" flipV="1">
            <a:off x="1034778" y="1443555"/>
            <a:ext cx="15068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0.30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Rectangle 86"/>
          <p:cNvSpPr>
            <a:spLocks noChangeArrowheads="1"/>
          </p:cNvSpPr>
          <p:nvPr/>
        </p:nvSpPr>
        <p:spPr bwMode="auto">
          <a:xfrm rot="10800000" flipV="1">
            <a:off x="1866615" y="1196752"/>
            <a:ext cx="1099660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Full </a:t>
            </a:r>
            <a:r>
              <a:rPr kumimoji="0" lang="fr-FR" sz="8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Procrustes</a:t>
            </a:r>
            <a:r>
              <a:rPr kumimoji="0" lang="fr-FR" sz="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distance</a:t>
            </a:r>
            <a:endParaRPr kumimoji="0" lang="fr-FR" sz="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5400000" flipV="1">
            <a:off x="3196333" y="1763799"/>
            <a:ext cx="116145" cy="238598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0" y="0"/>
              </a:cxn>
              <a:cxn ang="0">
                <a:pos x="16" y="0"/>
              </a:cxn>
              <a:cxn ang="0">
                <a:pos x="16" y="40"/>
              </a:cxn>
            </a:cxnLst>
            <a:rect l="0" t="0" r="r" b="b"/>
            <a:pathLst>
              <a:path w="16" h="40">
                <a:moveTo>
                  <a:pt x="0" y="40"/>
                </a:moveTo>
                <a:lnTo>
                  <a:pt x="0" y="0"/>
                </a:lnTo>
                <a:lnTo>
                  <a:pt x="16" y="0"/>
                </a:lnTo>
                <a:lnTo>
                  <a:pt x="16" y="40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Freeform 60"/>
          <p:cNvSpPr>
            <a:spLocks/>
          </p:cNvSpPr>
          <p:nvPr/>
        </p:nvSpPr>
        <p:spPr bwMode="auto">
          <a:xfrm rot="16200000">
            <a:off x="3191942" y="2286139"/>
            <a:ext cx="123404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Freeform 61"/>
          <p:cNvSpPr>
            <a:spLocks/>
          </p:cNvSpPr>
          <p:nvPr/>
        </p:nvSpPr>
        <p:spPr bwMode="auto">
          <a:xfrm rot="16200000">
            <a:off x="2930273" y="2380507"/>
            <a:ext cx="181476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25" y="0"/>
              </a:cxn>
              <a:cxn ang="0">
                <a:pos x="25" y="39"/>
              </a:cxn>
            </a:cxnLst>
            <a:rect l="0" t="0" r="r" b="b"/>
            <a:pathLst>
              <a:path w="25" h="39">
                <a:moveTo>
                  <a:pt x="0" y="39"/>
                </a:moveTo>
                <a:lnTo>
                  <a:pt x="0" y="0"/>
                </a:lnTo>
                <a:lnTo>
                  <a:pt x="25" y="0"/>
                </a:lnTo>
                <a:lnTo>
                  <a:pt x="25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Freeform 63"/>
          <p:cNvSpPr>
            <a:spLocks/>
          </p:cNvSpPr>
          <p:nvPr/>
        </p:nvSpPr>
        <p:spPr bwMode="auto">
          <a:xfrm rot="16200000">
            <a:off x="2838999" y="2242585"/>
            <a:ext cx="268584" cy="232633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0" y="0"/>
              </a:cxn>
              <a:cxn ang="0">
                <a:pos x="37" y="0"/>
              </a:cxn>
              <a:cxn ang="0">
                <a:pos x="37" y="39"/>
              </a:cxn>
            </a:cxnLst>
            <a:rect l="0" t="0" r="r" b="b"/>
            <a:pathLst>
              <a:path w="37" h="39">
                <a:moveTo>
                  <a:pt x="0" y="8"/>
                </a:moveTo>
                <a:lnTo>
                  <a:pt x="0" y="0"/>
                </a:lnTo>
                <a:lnTo>
                  <a:pt x="37" y="0"/>
                </a:lnTo>
                <a:lnTo>
                  <a:pt x="3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5400000" flipV="1">
            <a:off x="2528372" y="2651245"/>
            <a:ext cx="116145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6" y="0"/>
              </a:cxn>
              <a:cxn ang="0">
                <a:pos x="16" y="39"/>
              </a:cxn>
            </a:cxnLst>
            <a:rect l="0" t="0" r="r" b="b"/>
            <a:pathLst>
              <a:path w="16" h="39">
                <a:moveTo>
                  <a:pt x="0" y="39"/>
                </a:moveTo>
                <a:lnTo>
                  <a:pt x="0" y="0"/>
                </a:lnTo>
                <a:lnTo>
                  <a:pt x="16" y="0"/>
                </a:lnTo>
                <a:lnTo>
                  <a:pt x="1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5400000" flipV="1">
            <a:off x="3238200" y="2890792"/>
            <a:ext cx="116145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6" y="0"/>
              </a:cxn>
              <a:cxn ang="0">
                <a:pos x="16" y="39"/>
              </a:cxn>
            </a:cxnLst>
            <a:rect l="0" t="0" r="r" b="b"/>
            <a:pathLst>
              <a:path w="16" h="39">
                <a:moveTo>
                  <a:pt x="0" y="39"/>
                </a:moveTo>
                <a:lnTo>
                  <a:pt x="0" y="0"/>
                </a:lnTo>
                <a:lnTo>
                  <a:pt x="16" y="0"/>
                </a:lnTo>
                <a:lnTo>
                  <a:pt x="1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 rot="5400000" flipV="1">
            <a:off x="3429079" y="3253743"/>
            <a:ext cx="116145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6" y="0"/>
              </a:cxn>
              <a:cxn ang="0">
                <a:pos x="16" y="39"/>
              </a:cxn>
            </a:cxnLst>
            <a:rect l="0" t="0" r="r" b="b"/>
            <a:pathLst>
              <a:path w="16" h="39">
                <a:moveTo>
                  <a:pt x="0" y="39"/>
                </a:moveTo>
                <a:lnTo>
                  <a:pt x="0" y="0"/>
                </a:lnTo>
                <a:lnTo>
                  <a:pt x="16" y="0"/>
                </a:lnTo>
                <a:lnTo>
                  <a:pt x="1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 rot="5400000" flipV="1">
            <a:off x="3363465" y="3493292"/>
            <a:ext cx="116145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6" y="0"/>
              </a:cxn>
              <a:cxn ang="0">
                <a:pos x="16" y="39"/>
              </a:cxn>
            </a:cxnLst>
            <a:rect l="0" t="0" r="r" b="b"/>
            <a:pathLst>
              <a:path w="16" h="39">
                <a:moveTo>
                  <a:pt x="0" y="39"/>
                </a:moveTo>
                <a:lnTo>
                  <a:pt x="0" y="0"/>
                </a:lnTo>
                <a:lnTo>
                  <a:pt x="16" y="0"/>
                </a:lnTo>
                <a:lnTo>
                  <a:pt x="1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 rot="5400000" flipV="1">
            <a:off x="3390307" y="3729857"/>
            <a:ext cx="116145" cy="238598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0" y="0"/>
              </a:cxn>
              <a:cxn ang="0">
                <a:pos x="16" y="0"/>
              </a:cxn>
              <a:cxn ang="0">
                <a:pos x="16" y="40"/>
              </a:cxn>
            </a:cxnLst>
            <a:rect l="0" t="0" r="r" b="b"/>
            <a:pathLst>
              <a:path w="16" h="40">
                <a:moveTo>
                  <a:pt x="0" y="40"/>
                </a:moveTo>
                <a:lnTo>
                  <a:pt x="0" y="0"/>
                </a:lnTo>
                <a:lnTo>
                  <a:pt x="16" y="0"/>
                </a:lnTo>
                <a:lnTo>
                  <a:pt x="16" y="40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 rot="5400000" flipV="1">
            <a:off x="3194394" y="3714470"/>
            <a:ext cx="239548" cy="29825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0" y="0"/>
              </a:cxn>
              <a:cxn ang="0">
                <a:pos x="33" y="0"/>
              </a:cxn>
              <a:cxn ang="0">
                <a:pos x="33" y="5"/>
              </a:cxn>
            </a:cxnLst>
            <a:rect l="0" t="0" r="r" b="b"/>
            <a:pathLst>
              <a:path w="33" h="5">
                <a:moveTo>
                  <a:pt x="0" y="1"/>
                </a:moveTo>
                <a:lnTo>
                  <a:pt x="0" y="0"/>
                </a:lnTo>
                <a:lnTo>
                  <a:pt x="33" y="0"/>
                </a:lnTo>
                <a:lnTo>
                  <a:pt x="33" y="5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 rot="5400000" flipV="1">
            <a:off x="3151233" y="3506151"/>
            <a:ext cx="355692" cy="83509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0"/>
              </a:cxn>
              <a:cxn ang="0">
                <a:pos x="49" y="0"/>
              </a:cxn>
              <a:cxn ang="0">
                <a:pos x="49" y="2"/>
              </a:cxn>
            </a:cxnLst>
            <a:rect l="0" t="0" r="r" b="b"/>
            <a:pathLst>
              <a:path w="49" h="14">
                <a:moveTo>
                  <a:pt x="0" y="14"/>
                </a:moveTo>
                <a:lnTo>
                  <a:pt x="0" y="0"/>
                </a:lnTo>
                <a:lnTo>
                  <a:pt x="49" y="0"/>
                </a:lnTo>
                <a:lnTo>
                  <a:pt x="49" y="2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Freeform 27"/>
          <p:cNvSpPr>
            <a:spLocks/>
          </p:cNvSpPr>
          <p:nvPr/>
        </p:nvSpPr>
        <p:spPr bwMode="auto">
          <a:xfrm rot="5400000" flipV="1">
            <a:off x="3134270" y="3674767"/>
            <a:ext cx="479096" cy="232633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0"/>
              </a:cxn>
              <a:cxn ang="0">
                <a:pos x="66" y="0"/>
              </a:cxn>
              <a:cxn ang="0">
                <a:pos x="66" y="39"/>
              </a:cxn>
            </a:cxnLst>
            <a:rect l="0" t="0" r="r" b="b"/>
            <a:pathLst>
              <a:path w="66" h="39">
                <a:moveTo>
                  <a:pt x="0" y="5"/>
                </a:moveTo>
                <a:lnTo>
                  <a:pt x="0" y="0"/>
                </a:lnTo>
                <a:lnTo>
                  <a:pt x="66" y="0"/>
                </a:lnTo>
                <a:lnTo>
                  <a:pt x="6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Freeform 29"/>
          <p:cNvSpPr>
            <a:spLocks/>
          </p:cNvSpPr>
          <p:nvPr/>
        </p:nvSpPr>
        <p:spPr bwMode="auto">
          <a:xfrm rot="5400000" flipV="1">
            <a:off x="3142286" y="3852613"/>
            <a:ext cx="355692" cy="232633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0" y="0"/>
              </a:cxn>
              <a:cxn ang="0">
                <a:pos x="49" y="0"/>
              </a:cxn>
              <a:cxn ang="0">
                <a:pos x="49" y="39"/>
              </a:cxn>
            </a:cxnLst>
            <a:rect l="0" t="0" r="r" b="b"/>
            <a:pathLst>
              <a:path w="49" h="39">
                <a:moveTo>
                  <a:pt x="0" y="9"/>
                </a:moveTo>
                <a:lnTo>
                  <a:pt x="0" y="0"/>
                </a:lnTo>
                <a:lnTo>
                  <a:pt x="49" y="0"/>
                </a:lnTo>
                <a:lnTo>
                  <a:pt x="49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Freeform 30"/>
          <p:cNvSpPr>
            <a:spLocks/>
          </p:cNvSpPr>
          <p:nvPr/>
        </p:nvSpPr>
        <p:spPr bwMode="auto">
          <a:xfrm rot="5400000" flipV="1">
            <a:off x="2904285" y="3464256"/>
            <a:ext cx="783975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08" y="0"/>
              </a:cxn>
              <a:cxn ang="0">
                <a:pos x="108" y="4"/>
              </a:cxn>
            </a:cxnLst>
            <a:rect l="0" t="0" r="r" b="b"/>
            <a:pathLst>
              <a:path w="108" h="39">
                <a:moveTo>
                  <a:pt x="0" y="39"/>
                </a:moveTo>
                <a:lnTo>
                  <a:pt x="0" y="0"/>
                </a:lnTo>
                <a:lnTo>
                  <a:pt x="108" y="0"/>
                </a:lnTo>
                <a:lnTo>
                  <a:pt x="108" y="4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reeform 31"/>
          <p:cNvSpPr>
            <a:spLocks/>
          </p:cNvSpPr>
          <p:nvPr/>
        </p:nvSpPr>
        <p:spPr bwMode="auto">
          <a:xfrm rot="5400000" flipV="1">
            <a:off x="2848488" y="3249104"/>
            <a:ext cx="573464" cy="89474"/>
          </a:xfrm>
          <a:custGeom>
            <a:avLst/>
            <a:gdLst/>
            <a:ahLst/>
            <a:cxnLst>
              <a:cxn ang="0">
                <a:pos x="0" y="15"/>
              </a:cxn>
              <a:cxn ang="0">
                <a:pos x="0" y="0"/>
              </a:cxn>
              <a:cxn ang="0">
                <a:pos x="79" y="0"/>
              </a:cxn>
              <a:cxn ang="0">
                <a:pos x="79" y="15"/>
              </a:cxn>
            </a:cxnLst>
            <a:rect l="0" t="0" r="r" b="b"/>
            <a:pathLst>
              <a:path w="79" h="15">
                <a:moveTo>
                  <a:pt x="0" y="15"/>
                </a:moveTo>
                <a:lnTo>
                  <a:pt x="0" y="0"/>
                </a:lnTo>
                <a:lnTo>
                  <a:pt x="79" y="0"/>
                </a:lnTo>
                <a:lnTo>
                  <a:pt x="79" y="15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 rot="5400000" flipV="1">
            <a:off x="3437379" y="4331709"/>
            <a:ext cx="123404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 rot="5400000" flipV="1">
            <a:off x="3354659" y="4244600"/>
            <a:ext cx="181476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25" y="0"/>
              </a:cxn>
              <a:cxn ang="0">
                <a:pos x="25" y="9"/>
              </a:cxn>
            </a:cxnLst>
            <a:rect l="0" t="0" r="r" b="b"/>
            <a:pathLst>
              <a:path w="25" h="39">
                <a:moveTo>
                  <a:pt x="0" y="39"/>
                </a:moveTo>
                <a:lnTo>
                  <a:pt x="0" y="0"/>
                </a:lnTo>
                <a:lnTo>
                  <a:pt x="25" y="0"/>
                </a:lnTo>
                <a:lnTo>
                  <a:pt x="25" y="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 rot="5400000" flipV="1">
            <a:off x="3206071" y="4378893"/>
            <a:ext cx="275843" cy="232633"/>
          </a:xfrm>
          <a:custGeom>
            <a:avLst/>
            <a:gdLst/>
            <a:ahLst/>
            <a:cxnLst>
              <a:cxn ang="0">
                <a:pos x="0" y="17"/>
              </a:cxn>
              <a:cxn ang="0">
                <a:pos x="0" y="0"/>
              </a:cxn>
              <a:cxn ang="0">
                <a:pos x="38" y="0"/>
              </a:cxn>
              <a:cxn ang="0">
                <a:pos x="38" y="39"/>
              </a:cxn>
            </a:cxnLst>
            <a:rect l="0" t="0" r="r" b="b"/>
            <a:pathLst>
              <a:path w="38" h="39">
                <a:moveTo>
                  <a:pt x="0" y="17"/>
                </a:moveTo>
                <a:lnTo>
                  <a:pt x="0" y="0"/>
                </a:lnTo>
                <a:lnTo>
                  <a:pt x="38" y="0"/>
                </a:lnTo>
                <a:lnTo>
                  <a:pt x="38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 rot="5400000" flipV="1">
            <a:off x="2529738" y="3797271"/>
            <a:ext cx="1204998" cy="190879"/>
          </a:xfrm>
          <a:custGeom>
            <a:avLst/>
            <a:gdLst/>
            <a:ahLst/>
            <a:cxnLst>
              <a:cxn ang="0">
                <a:pos x="0" y="9"/>
              </a:cxn>
              <a:cxn ang="0">
                <a:pos x="0" y="0"/>
              </a:cxn>
              <a:cxn ang="0">
                <a:pos x="166" y="0"/>
              </a:cxn>
              <a:cxn ang="0">
                <a:pos x="166" y="32"/>
              </a:cxn>
            </a:cxnLst>
            <a:rect l="0" t="0" r="r" b="b"/>
            <a:pathLst>
              <a:path w="166" h="32">
                <a:moveTo>
                  <a:pt x="0" y="9"/>
                </a:moveTo>
                <a:lnTo>
                  <a:pt x="0" y="0"/>
                </a:lnTo>
                <a:lnTo>
                  <a:pt x="166" y="0"/>
                </a:lnTo>
                <a:lnTo>
                  <a:pt x="166" y="32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 rot="5400000" flipV="1">
            <a:off x="2960183" y="4694660"/>
            <a:ext cx="123404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 rot="5400000" flipV="1">
            <a:off x="2487022" y="4257573"/>
            <a:ext cx="914638" cy="184914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0" y="0"/>
              </a:cxn>
              <a:cxn ang="0">
                <a:pos x="126" y="0"/>
              </a:cxn>
              <a:cxn ang="0">
                <a:pos x="126" y="9"/>
              </a:cxn>
            </a:cxnLst>
            <a:rect l="0" t="0" r="r" b="b"/>
            <a:pathLst>
              <a:path w="126" h="31">
                <a:moveTo>
                  <a:pt x="0" y="31"/>
                </a:moveTo>
                <a:lnTo>
                  <a:pt x="0" y="0"/>
                </a:lnTo>
                <a:lnTo>
                  <a:pt x="126" y="0"/>
                </a:lnTo>
                <a:lnTo>
                  <a:pt x="126" y="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 rot="5400000" flipV="1">
            <a:off x="3341940" y="4934209"/>
            <a:ext cx="123404" cy="232633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 rot="5400000" flipV="1">
            <a:off x="3133956" y="5021317"/>
            <a:ext cx="181476" cy="232633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0" y="0"/>
              </a:cxn>
              <a:cxn ang="0">
                <a:pos x="25" y="0"/>
              </a:cxn>
              <a:cxn ang="0">
                <a:pos x="25" y="39"/>
              </a:cxn>
            </a:cxnLst>
            <a:rect l="0" t="0" r="r" b="b"/>
            <a:pathLst>
              <a:path w="25" h="39">
                <a:moveTo>
                  <a:pt x="0" y="30"/>
                </a:moveTo>
                <a:lnTo>
                  <a:pt x="0" y="0"/>
                </a:lnTo>
                <a:lnTo>
                  <a:pt x="25" y="0"/>
                </a:lnTo>
                <a:lnTo>
                  <a:pt x="25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Freeform 50"/>
          <p:cNvSpPr>
            <a:spLocks/>
          </p:cNvSpPr>
          <p:nvPr/>
        </p:nvSpPr>
        <p:spPr bwMode="auto">
          <a:xfrm rot="5400000" flipV="1">
            <a:off x="2910665" y="5130202"/>
            <a:ext cx="210512" cy="232633"/>
          </a:xfrm>
          <a:custGeom>
            <a:avLst/>
            <a:gdLst/>
            <a:ahLst/>
            <a:cxnLst>
              <a:cxn ang="0">
                <a:pos x="0" y="35"/>
              </a:cxn>
              <a:cxn ang="0">
                <a:pos x="0" y="0"/>
              </a:cxn>
              <a:cxn ang="0">
                <a:pos x="29" y="0"/>
              </a:cxn>
              <a:cxn ang="0">
                <a:pos x="29" y="39"/>
              </a:cxn>
            </a:cxnLst>
            <a:rect l="0" t="0" r="r" b="b"/>
            <a:pathLst>
              <a:path w="29" h="39">
                <a:moveTo>
                  <a:pt x="0" y="35"/>
                </a:moveTo>
                <a:lnTo>
                  <a:pt x="0" y="0"/>
                </a:lnTo>
                <a:lnTo>
                  <a:pt x="29" y="0"/>
                </a:lnTo>
                <a:lnTo>
                  <a:pt x="29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Freeform 53"/>
          <p:cNvSpPr>
            <a:spLocks/>
          </p:cNvSpPr>
          <p:nvPr/>
        </p:nvSpPr>
        <p:spPr bwMode="auto">
          <a:xfrm rot="5400000" flipV="1">
            <a:off x="3291239" y="5410323"/>
            <a:ext cx="123404" cy="238598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0" y="0"/>
              </a:cxn>
              <a:cxn ang="0">
                <a:pos x="17" y="0"/>
              </a:cxn>
              <a:cxn ang="0">
                <a:pos x="17" y="40"/>
              </a:cxn>
            </a:cxnLst>
            <a:rect l="0" t="0" r="r" b="b"/>
            <a:pathLst>
              <a:path w="17" h="40">
                <a:moveTo>
                  <a:pt x="0" y="40"/>
                </a:moveTo>
                <a:lnTo>
                  <a:pt x="0" y="0"/>
                </a:lnTo>
                <a:lnTo>
                  <a:pt x="17" y="0"/>
                </a:lnTo>
                <a:lnTo>
                  <a:pt x="17" y="40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Freeform 54"/>
          <p:cNvSpPr>
            <a:spLocks/>
          </p:cNvSpPr>
          <p:nvPr/>
        </p:nvSpPr>
        <p:spPr bwMode="auto">
          <a:xfrm rot="5400000" flipV="1">
            <a:off x="2891617" y="5191227"/>
            <a:ext cx="290361" cy="393687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0" y="0"/>
              </a:cxn>
              <a:cxn ang="0">
                <a:pos x="40" y="0"/>
              </a:cxn>
              <a:cxn ang="0">
                <a:pos x="40" y="66"/>
              </a:cxn>
            </a:cxnLst>
            <a:rect l="0" t="0" r="r" b="b"/>
            <a:pathLst>
              <a:path w="40" h="66">
                <a:moveTo>
                  <a:pt x="0" y="10"/>
                </a:moveTo>
                <a:lnTo>
                  <a:pt x="0" y="0"/>
                </a:lnTo>
                <a:lnTo>
                  <a:pt x="40" y="0"/>
                </a:lnTo>
                <a:lnTo>
                  <a:pt x="40" y="66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Freeform 55"/>
          <p:cNvSpPr>
            <a:spLocks/>
          </p:cNvSpPr>
          <p:nvPr/>
        </p:nvSpPr>
        <p:spPr bwMode="auto">
          <a:xfrm rot="5400000" flipV="1">
            <a:off x="2243390" y="4779575"/>
            <a:ext cx="1038041" cy="178949"/>
          </a:xfrm>
          <a:custGeom>
            <a:avLst/>
            <a:gdLst/>
            <a:ahLst/>
            <a:cxnLst>
              <a:cxn ang="0">
                <a:pos x="0" y="30"/>
              </a:cxn>
              <a:cxn ang="0">
                <a:pos x="0" y="0"/>
              </a:cxn>
              <a:cxn ang="0">
                <a:pos x="143" y="0"/>
              </a:cxn>
              <a:cxn ang="0">
                <a:pos x="143" y="28"/>
              </a:cxn>
            </a:cxnLst>
            <a:rect l="0" t="0" r="r" b="b"/>
            <a:pathLst>
              <a:path w="143" h="30">
                <a:moveTo>
                  <a:pt x="0" y="30"/>
                </a:moveTo>
                <a:lnTo>
                  <a:pt x="0" y="0"/>
                </a:lnTo>
                <a:lnTo>
                  <a:pt x="143" y="0"/>
                </a:lnTo>
                <a:lnTo>
                  <a:pt x="143" y="28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Freeform 56"/>
          <p:cNvSpPr>
            <a:spLocks/>
          </p:cNvSpPr>
          <p:nvPr/>
        </p:nvSpPr>
        <p:spPr bwMode="auto">
          <a:xfrm rot="5400000" flipV="1">
            <a:off x="1447393" y="3647137"/>
            <a:ext cx="2105118" cy="34596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0" y="0"/>
              </a:cxn>
              <a:cxn ang="0">
                <a:pos x="290" y="0"/>
              </a:cxn>
              <a:cxn ang="0">
                <a:pos x="290" y="58"/>
              </a:cxn>
            </a:cxnLst>
            <a:rect l="0" t="0" r="r" b="b"/>
            <a:pathLst>
              <a:path w="290" h="58">
                <a:moveTo>
                  <a:pt x="0" y="24"/>
                </a:moveTo>
                <a:lnTo>
                  <a:pt x="0" y="0"/>
                </a:lnTo>
                <a:lnTo>
                  <a:pt x="290" y="0"/>
                </a:lnTo>
                <a:lnTo>
                  <a:pt x="290" y="58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e 166"/>
          <p:cNvGrpSpPr/>
          <p:nvPr/>
        </p:nvGrpSpPr>
        <p:grpSpPr>
          <a:xfrm>
            <a:off x="2717548" y="1791898"/>
            <a:ext cx="1870190" cy="3847065"/>
            <a:chOff x="2066311" y="877361"/>
            <a:chExt cx="2008095" cy="5047961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 rot="10800000" flipV="1">
              <a:off x="2797526" y="877361"/>
              <a:ext cx="912240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Eukrohnia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bathypelagica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 rot="10800000" flipV="1">
              <a:off x="2776182" y="1029760"/>
              <a:ext cx="674713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Eukrohnia </a:t>
              </a:r>
              <a:r>
                <a:rPr lang="fr-FR" sz="600" i="1" dirty="0" err="1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hamata</a:t>
              </a:r>
              <a:endParaRPr kumimoji="0" lang="fr-FR" sz="60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 rot="10800000" flipV="1">
              <a:off x="2066311" y="2037924"/>
              <a:ext cx="609307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cs typeface="Arial" pitchFamily="34" charset="0"/>
                </a:rPr>
                <a:t>Krohnitta</a:t>
              </a:r>
              <a:r>
                <a:rPr kumimoji="0" lang="fr-FR" sz="600" i="1" u="none" strike="noStrike" cap="none" normalizeH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cs typeface="Arial" pitchFamily="34" charset="0"/>
                </a:rPr>
                <a:t> subtilis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 rot="10800000" flipV="1">
              <a:off x="2074314" y="2182734"/>
              <a:ext cx="672992" cy="121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rPr>
                <a:t>Pterosagitta draco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 rot="10800000" flipV="1">
              <a:off x="2825764" y="2352249"/>
              <a:ext cx="738398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Mesosagitta minima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 rot="10800000" flipV="1">
              <a:off x="2832348" y="2504649"/>
              <a:ext cx="917403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Serratosagitta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tasmanica</a:t>
              </a:r>
              <a:endParaRPr kumimoji="0" lang="fr-FR" sz="6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 rot="10800000" flipV="1">
              <a:off x="2836296" y="2666573"/>
              <a:ext cx="664385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Sagitta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bipunctata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 rot="10800000" flipV="1">
              <a:off x="3044689" y="2818973"/>
              <a:ext cx="771100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Aidanosagitta crassa</a:t>
              </a: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 rot="10800000" flipV="1">
              <a:off x="3040222" y="2980899"/>
              <a:ext cx="710859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Parasagitta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friderici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 rot="10800000" flipV="1">
              <a:off x="2978558" y="3142825"/>
              <a:ext cx="621356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Ferosagitta</a:t>
              </a: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ferox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 rot="10800000" flipV="1">
              <a:off x="2985400" y="3295224"/>
              <a:ext cx="719464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Ferosagitta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tokiokai</a:t>
              </a:r>
              <a:endParaRPr kumimoji="0" lang="fr-FR" sz="6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 rot="10800000" flipV="1">
              <a:off x="3015864" y="3457150"/>
              <a:ext cx="1058542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Parasagitta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megalophthalma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 rot="10800000" flipV="1">
              <a:off x="3000351" y="3609550"/>
              <a:ext cx="821016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Serratosagitta</a:t>
              </a: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pacifica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 rot="10800000" flipV="1">
              <a:off x="2930683" y="3771474"/>
              <a:ext cx="822736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Mesosagitta decipiens</a:t>
              </a: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 rot="10800000" flipV="1">
              <a:off x="2840328" y="3923874"/>
              <a:ext cx="1074033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Serratosagitta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serratodentata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 rot="10800000" flipV="1">
              <a:off x="2988298" y="4085800"/>
              <a:ext cx="841670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Aidano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neglecta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 rot="10800000" flipV="1">
              <a:off x="3048175" y="4238200"/>
              <a:ext cx="819294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Aidanosagitta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oceania</a:t>
              </a:r>
              <a:endParaRPr kumimoji="0" lang="fr-FR" sz="6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34"/>
            <p:cNvSpPr>
              <a:spLocks noChangeArrowheads="1"/>
            </p:cNvSpPr>
            <p:nvPr/>
          </p:nvSpPr>
          <p:spPr bwMode="auto">
            <a:xfrm rot="10800000" flipV="1">
              <a:off x="3061373" y="4400124"/>
              <a:ext cx="798639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Aidanosagitta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septata</a:t>
              </a:r>
              <a:endParaRPr kumimoji="0" lang="fr-FR" sz="6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 rot="10800000" flipV="1">
              <a:off x="2878210" y="4552524"/>
              <a:ext cx="846833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Aidanosagitta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regularis</a:t>
              </a:r>
              <a:endParaRPr kumimoji="0" lang="fr-FR" sz="6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 rot="10800000" flipV="1">
              <a:off x="2546993" y="4714450"/>
              <a:ext cx="1031003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Caecosagitta</a:t>
              </a:r>
              <a:r>
                <a:rPr kumimoji="0" lang="fr-FR" sz="600" i="1" u="none" strike="noStrike" cap="none" normalizeH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fr-FR" sz="600" i="1" u="none" strike="noStrike" cap="none" normalizeH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macrocephala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 rot="10800000" flipV="1">
              <a:off x="2530744" y="4876375"/>
              <a:ext cx="688482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Solidosagitta</a:t>
              </a:r>
              <a:r>
                <a:rPr kumimoji="0" lang="fr-FR" sz="600" i="1" u="none" strike="noStrike" cap="none" normalizeH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marri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4"/>
            <p:cNvSpPr>
              <a:spLocks noChangeArrowheads="1"/>
            </p:cNvSpPr>
            <p:nvPr/>
          </p:nvSpPr>
          <p:spPr bwMode="auto">
            <a:xfrm rot="10800000" flipV="1">
              <a:off x="2946464" y="5028774"/>
              <a:ext cx="734956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Parasagitta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elegans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 rot="10800000" flipV="1">
              <a:off x="2946607" y="5190699"/>
              <a:ext cx="733233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Flaccisagitta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enflata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7"/>
            <p:cNvSpPr>
              <a:spLocks noChangeArrowheads="1"/>
            </p:cNvSpPr>
            <p:nvPr/>
          </p:nvSpPr>
          <p:spPr bwMode="auto">
            <a:xfrm rot="10800000" flipV="1">
              <a:off x="2753118" y="5343100"/>
              <a:ext cx="683320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Pseudosagitta</a:t>
              </a: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lyra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 rot="10800000" flipV="1">
              <a:off x="2513774" y="5505025"/>
              <a:ext cx="860602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Pseudosagitta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gazellae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51"/>
            <p:cNvSpPr>
              <a:spLocks noChangeArrowheads="1"/>
            </p:cNvSpPr>
            <p:nvPr/>
          </p:nvSpPr>
          <p:spPr bwMode="auto">
            <a:xfrm rot="10800000" flipV="1">
              <a:off x="2906154" y="5657424"/>
              <a:ext cx="853718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Flaccisagitta</a:t>
              </a:r>
              <a:r>
                <a:rPr kumimoji="0" lang="fr-FR" sz="600" i="1" u="none" strike="noStrike" cap="none" normalizeH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fr-FR" sz="600" i="1" u="none" strike="noStrike" cap="none" normalizeH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hexaptera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52"/>
            <p:cNvSpPr>
              <a:spLocks noChangeArrowheads="1"/>
            </p:cNvSpPr>
            <p:nvPr/>
          </p:nvSpPr>
          <p:spPr bwMode="auto">
            <a:xfrm rot="10800000" flipV="1">
              <a:off x="2908694" y="5819349"/>
              <a:ext cx="686762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Parasagitta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rPr>
                <a:t>setosa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57"/>
            <p:cNvSpPr>
              <a:spLocks noChangeArrowheads="1"/>
            </p:cNvSpPr>
            <p:nvPr/>
          </p:nvSpPr>
          <p:spPr bwMode="auto">
            <a:xfrm rot="10800000" flipV="1">
              <a:off x="2541731" y="1858884"/>
              <a:ext cx="690204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Paraspadella</a:t>
              </a:r>
              <a:r>
                <a:rPr lang="fr-FR" sz="600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gotoi</a:t>
              </a:r>
              <a:endParaRPr lang="fr-FR" sz="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58"/>
            <p:cNvSpPr>
              <a:spLocks noChangeArrowheads="1"/>
            </p:cNvSpPr>
            <p:nvPr/>
          </p:nvSpPr>
          <p:spPr bwMode="auto">
            <a:xfrm rot="10800000" flipV="1">
              <a:off x="2794570" y="1696959"/>
              <a:ext cx="640289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Spadella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ledoyeri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59"/>
            <p:cNvSpPr>
              <a:spLocks noChangeArrowheads="1"/>
            </p:cNvSpPr>
            <p:nvPr/>
          </p:nvSpPr>
          <p:spPr bwMode="auto">
            <a:xfrm rot="10800000" flipV="1">
              <a:off x="2781694" y="1544560"/>
              <a:ext cx="719464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Spadella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valsalinae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62"/>
            <p:cNvSpPr>
              <a:spLocks noChangeArrowheads="1"/>
            </p:cNvSpPr>
            <p:nvPr/>
          </p:nvSpPr>
          <p:spPr bwMode="auto">
            <a:xfrm rot="10800000" flipV="1">
              <a:off x="2488487" y="1400390"/>
              <a:ext cx="829621" cy="10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Spadella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cephaloptera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 rot="10800000" flipV="1">
              <a:off x="2137777" y="1230874"/>
              <a:ext cx="717744" cy="121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rgbClr val="CC00CC"/>
                  </a:solidFill>
                  <a:effectLst/>
                  <a:latin typeface="Arial" pitchFamily="34" charset="0"/>
                  <a:cs typeface="Arial" pitchFamily="34" charset="0"/>
                </a:rPr>
                <a:t>Xenokrohnia</a:t>
              </a:r>
              <a:r>
                <a:rPr kumimoji="0" lang="fr-FR" sz="600" i="1" u="none" strike="noStrike" cap="none" normalizeH="0" baseline="0" dirty="0" smtClean="0">
                  <a:ln>
                    <a:noFill/>
                  </a:ln>
                  <a:solidFill>
                    <a:srgbClr val="CC00CC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fr-FR" sz="600" i="1" u="none" strike="noStrike" cap="none" normalizeH="0" baseline="0" dirty="0" err="1" smtClean="0">
                  <a:ln>
                    <a:noFill/>
                  </a:ln>
                  <a:solidFill>
                    <a:srgbClr val="CC00CC"/>
                  </a:solidFill>
                  <a:effectLst/>
                  <a:latin typeface="Arial" pitchFamily="34" charset="0"/>
                  <a:cs typeface="Arial" pitchFamily="34" charset="0"/>
                </a:rPr>
                <a:t>sorbei</a:t>
              </a:r>
              <a:endParaRPr kumimoji="0" lang="fr-FR" sz="600" i="1" u="none" strike="noStrike" cap="none" normalizeH="0" baseline="0" dirty="0" smtClean="0">
                <a:ln>
                  <a:noFill/>
                </a:ln>
                <a:solidFill>
                  <a:srgbClr val="CC00CC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6" name="Freeform 65"/>
          <p:cNvSpPr>
            <a:spLocks/>
          </p:cNvSpPr>
          <p:nvPr/>
        </p:nvSpPr>
        <p:spPr bwMode="auto">
          <a:xfrm rot="16200000">
            <a:off x="2568888" y="2067185"/>
            <a:ext cx="254066" cy="322107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0" y="0"/>
              </a:cxn>
              <a:cxn ang="0">
                <a:pos x="35" y="0"/>
              </a:cxn>
              <a:cxn ang="0">
                <a:pos x="35" y="39"/>
              </a:cxn>
            </a:cxnLst>
            <a:rect l="0" t="0" r="r" b="b"/>
            <a:pathLst>
              <a:path w="35" h="54">
                <a:moveTo>
                  <a:pt x="0" y="54"/>
                </a:moveTo>
                <a:lnTo>
                  <a:pt x="0" y="0"/>
                </a:lnTo>
                <a:lnTo>
                  <a:pt x="35" y="0"/>
                </a:lnTo>
                <a:lnTo>
                  <a:pt x="35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 rot="16200000">
            <a:off x="1260017" y="2516537"/>
            <a:ext cx="1559520" cy="990182"/>
          </a:xfrm>
          <a:custGeom>
            <a:avLst/>
            <a:gdLst/>
            <a:ahLst/>
            <a:cxnLst>
              <a:cxn ang="0">
                <a:pos x="0" y="130"/>
              </a:cxn>
              <a:cxn ang="0">
                <a:pos x="0" y="0"/>
              </a:cxn>
              <a:cxn ang="0">
                <a:pos x="309" y="0"/>
              </a:cxn>
              <a:cxn ang="0">
                <a:pos x="309" y="166"/>
              </a:cxn>
            </a:cxnLst>
            <a:rect l="0" t="0" r="r" b="b"/>
            <a:pathLst>
              <a:path w="309" h="166">
                <a:moveTo>
                  <a:pt x="0" y="130"/>
                </a:moveTo>
                <a:lnTo>
                  <a:pt x="0" y="0"/>
                </a:lnTo>
                <a:lnTo>
                  <a:pt x="309" y="0"/>
                </a:lnTo>
                <a:lnTo>
                  <a:pt x="309" y="166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Freeform 67"/>
          <p:cNvSpPr>
            <a:spLocks/>
          </p:cNvSpPr>
          <p:nvPr/>
        </p:nvSpPr>
        <p:spPr bwMode="auto">
          <a:xfrm rot="5400000" flipV="1">
            <a:off x="1516685" y="1413740"/>
            <a:ext cx="1140004" cy="2078719"/>
          </a:xfrm>
          <a:custGeom>
            <a:avLst/>
            <a:gdLst/>
            <a:ahLst/>
            <a:cxnLst>
              <a:cxn ang="0">
                <a:pos x="0" y="351"/>
              </a:cxn>
              <a:cxn ang="0">
                <a:pos x="0" y="0"/>
              </a:cxn>
              <a:cxn ang="0">
                <a:pos x="332" y="0"/>
              </a:cxn>
              <a:cxn ang="0">
                <a:pos x="332" y="84"/>
              </a:cxn>
            </a:cxnLst>
            <a:rect l="0" t="0" r="r" b="b"/>
            <a:pathLst>
              <a:path w="332" h="351">
                <a:moveTo>
                  <a:pt x="0" y="351"/>
                </a:moveTo>
                <a:lnTo>
                  <a:pt x="0" y="0"/>
                </a:lnTo>
                <a:lnTo>
                  <a:pt x="332" y="0"/>
                </a:lnTo>
                <a:lnTo>
                  <a:pt x="332" y="84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Freeform 7"/>
          <p:cNvSpPr>
            <a:spLocks/>
          </p:cNvSpPr>
          <p:nvPr/>
        </p:nvSpPr>
        <p:spPr bwMode="auto">
          <a:xfrm rot="5400000" flipV="1">
            <a:off x="7177307" y="1764488"/>
            <a:ext cx="116145" cy="227341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0" y="0"/>
              </a:cxn>
              <a:cxn ang="0">
                <a:pos x="16" y="0"/>
              </a:cxn>
              <a:cxn ang="0">
                <a:pos x="16" y="40"/>
              </a:cxn>
            </a:cxnLst>
            <a:rect l="0" t="0" r="r" b="b"/>
            <a:pathLst>
              <a:path w="16" h="40">
                <a:moveTo>
                  <a:pt x="0" y="40"/>
                </a:moveTo>
                <a:lnTo>
                  <a:pt x="0" y="0"/>
                </a:lnTo>
                <a:lnTo>
                  <a:pt x="16" y="0"/>
                </a:lnTo>
                <a:lnTo>
                  <a:pt x="16" y="40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Freeform 10"/>
          <p:cNvSpPr>
            <a:spLocks/>
          </p:cNvSpPr>
          <p:nvPr/>
        </p:nvSpPr>
        <p:spPr bwMode="auto">
          <a:xfrm rot="5400000" flipV="1">
            <a:off x="6986909" y="2006879"/>
            <a:ext cx="116145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6" y="0"/>
              </a:cxn>
              <a:cxn ang="0">
                <a:pos x="16" y="39"/>
              </a:cxn>
            </a:cxnLst>
            <a:rect l="0" t="0" r="r" b="b"/>
            <a:pathLst>
              <a:path w="16" h="39">
                <a:moveTo>
                  <a:pt x="0" y="39"/>
                </a:moveTo>
                <a:lnTo>
                  <a:pt x="0" y="0"/>
                </a:lnTo>
                <a:lnTo>
                  <a:pt x="16" y="0"/>
                </a:lnTo>
                <a:lnTo>
                  <a:pt x="1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Freeform 12"/>
          <p:cNvSpPr>
            <a:spLocks/>
          </p:cNvSpPr>
          <p:nvPr/>
        </p:nvSpPr>
        <p:spPr bwMode="auto">
          <a:xfrm rot="5400000" flipV="1">
            <a:off x="6897408" y="2097616"/>
            <a:ext cx="181476" cy="221657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0" y="0"/>
              </a:cxn>
              <a:cxn ang="0">
                <a:pos x="25" y="0"/>
              </a:cxn>
              <a:cxn ang="0">
                <a:pos x="25" y="39"/>
              </a:cxn>
            </a:cxnLst>
            <a:rect l="0" t="0" r="r" b="b"/>
            <a:pathLst>
              <a:path w="25" h="39">
                <a:moveTo>
                  <a:pt x="0" y="10"/>
                </a:moveTo>
                <a:lnTo>
                  <a:pt x="0" y="0"/>
                </a:lnTo>
                <a:lnTo>
                  <a:pt x="25" y="0"/>
                </a:lnTo>
                <a:lnTo>
                  <a:pt x="25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Freeform 13"/>
          <p:cNvSpPr>
            <a:spLocks/>
          </p:cNvSpPr>
          <p:nvPr/>
        </p:nvSpPr>
        <p:spPr bwMode="auto">
          <a:xfrm rot="5400000" flipV="1">
            <a:off x="6673416" y="1763782"/>
            <a:ext cx="333915" cy="562668"/>
          </a:xfrm>
          <a:custGeom>
            <a:avLst/>
            <a:gdLst/>
            <a:ahLst/>
            <a:cxnLst>
              <a:cxn ang="0">
                <a:pos x="0" y="99"/>
              </a:cxn>
              <a:cxn ang="0">
                <a:pos x="0" y="0"/>
              </a:cxn>
              <a:cxn ang="0">
                <a:pos x="46" y="0"/>
              </a:cxn>
              <a:cxn ang="0">
                <a:pos x="46" y="56"/>
              </a:cxn>
            </a:cxnLst>
            <a:rect l="0" t="0" r="r" b="b"/>
            <a:pathLst>
              <a:path w="46" h="99">
                <a:moveTo>
                  <a:pt x="0" y="99"/>
                </a:moveTo>
                <a:lnTo>
                  <a:pt x="0" y="0"/>
                </a:lnTo>
                <a:lnTo>
                  <a:pt x="46" y="0"/>
                </a:lnTo>
                <a:lnTo>
                  <a:pt x="46" y="56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Freeform 15"/>
          <p:cNvSpPr>
            <a:spLocks/>
          </p:cNvSpPr>
          <p:nvPr/>
        </p:nvSpPr>
        <p:spPr bwMode="auto">
          <a:xfrm rot="5400000" flipV="1">
            <a:off x="6160802" y="2017090"/>
            <a:ext cx="370210" cy="426264"/>
          </a:xfrm>
          <a:custGeom>
            <a:avLst/>
            <a:gdLst/>
            <a:ahLst/>
            <a:cxnLst>
              <a:cxn ang="0">
                <a:pos x="0" y="75"/>
              </a:cxn>
              <a:cxn ang="0">
                <a:pos x="0" y="0"/>
              </a:cxn>
              <a:cxn ang="0">
                <a:pos x="51" y="0"/>
              </a:cxn>
              <a:cxn ang="0">
                <a:pos x="51" y="39"/>
              </a:cxn>
            </a:cxnLst>
            <a:rect l="0" t="0" r="r" b="b"/>
            <a:pathLst>
              <a:path w="51" h="75">
                <a:moveTo>
                  <a:pt x="0" y="75"/>
                </a:moveTo>
                <a:lnTo>
                  <a:pt x="0" y="0"/>
                </a:lnTo>
                <a:lnTo>
                  <a:pt x="51" y="0"/>
                </a:lnTo>
                <a:lnTo>
                  <a:pt x="51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Freeform 18"/>
          <p:cNvSpPr>
            <a:spLocks/>
          </p:cNvSpPr>
          <p:nvPr/>
        </p:nvSpPr>
        <p:spPr bwMode="auto">
          <a:xfrm rot="16200000">
            <a:off x="7179360" y="5383113"/>
            <a:ext cx="123404" cy="227341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0" y="0"/>
              </a:cxn>
              <a:cxn ang="0">
                <a:pos x="17" y="0"/>
              </a:cxn>
              <a:cxn ang="0">
                <a:pos x="17" y="40"/>
              </a:cxn>
            </a:cxnLst>
            <a:rect l="0" t="0" r="r" b="b"/>
            <a:pathLst>
              <a:path w="17" h="40">
                <a:moveTo>
                  <a:pt x="0" y="40"/>
                </a:moveTo>
                <a:lnTo>
                  <a:pt x="0" y="0"/>
                </a:lnTo>
                <a:lnTo>
                  <a:pt x="17" y="0"/>
                </a:lnTo>
                <a:lnTo>
                  <a:pt x="17" y="40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Freeform 21"/>
          <p:cNvSpPr>
            <a:spLocks/>
          </p:cNvSpPr>
          <p:nvPr/>
        </p:nvSpPr>
        <p:spPr bwMode="auto">
          <a:xfrm rot="16200000">
            <a:off x="7148101" y="5146408"/>
            <a:ext cx="123404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Freeform 22"/>
          <p:cNvSpPr>
            <a:spLocks/>
          </p:cNvSpPr>
          <p:nvPr/>
        </p:nvSpPr>
        <p:spPr bwMode="auto">
          <a:xfrm rot="16200000">
            <a:off x="6967833" y="5340855"/>
            <a:ext cx="239548" cy="79570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0"/>
              </a:cxn>
              <a:cxn ang="0">
                <a:pos x="33" y="0"/>
              </a:cxn>
              <a:cxn ang="0">
                <a:pos x="33" y="9"/>
              </a:cxn>
            </a:cxnLst>
            <a:rect l="0" t="0" r="r" b="b"/>
            <a:pathLst>
              <a:path w="33" h="14">
                <a:moveTo>
                  <a:pt x="0" y="14"/>
                </a:moveTo>
                <a:lnTo>
                  <a:pt x="0" y="0"/>
                </a:lnTo>
                <a:lnTo>
                  <a:pt x="33" y="0"/>
                </a:lnTo>
                <a:lnTo>
                  <a:pt x="33" y="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Freeform 25"/>
          <p:cNvSpPr>
            <a:spLocks/>
          </p:cNvSpPr>
          <p:nvPr/>
        </p:nvSpPr>
        <p:spPr bwMode="auto">
          <a:xfrm rot="16200000">
            <a:off x="7068532" y="4906860"/>
            <a:ext cx="123404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Freeform 26"/>
          <p:cNvSpPr>
            <a:spLocks/>
          </p:cNvSpPr>
          <p:nvPr/>
        </p:nvSpPr>
        <p:spPr bwMode="auto">
          <a:xfrm rot="16200000">
            <a:off x="6830192" y="5159379"/>
            <a:ext cx="355692" cy="79570"/>
          </a:xfrm>
          <a:custGeom>
            <a:avLst/>
            <a:gdLst/>
            <a:ahLst/>
            <a:cxnLst>
              <a:cxn ang="0">
                <a:pos x="0" y="14"/>
              </a:cxn>
              <a:cxn ang="0">
                <a:pos x="0" y="0"/>
              </a:cxn>
              <a:cxn ang="0">
                <a:pos x="49" y="0"/>
              </a:cxn>
              <a:cxn ang="0">
                <a:pos x="49" y="9"/>
              </a:cxn>
            </a:cxnLst>
            <a:rect l="0" t="0" r="r" b="b"/>
            <a:pathLst>
              <a:path w="49" h="14">
                <a:moveTo>
                  <a:pt x="0" y="14"/>
                </a:moveTo>
                <a:lnTo>
                  <a:pt x="0" y="0"/>
                </a:lnTo>
                <a:lnTo>
                  <a:pt x="49" y="0"/>
                </a:lnTo>
                <a:lnTo>
                  <a:pt x="49" y="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Freeform 29"/>
          <p:cNvSpPr>
            <a:spLocks/>
          </p:cNvSpPr>
          <p:nvPr/>
        </p:nvSpPr>
        <p:spPr bwMode="auto">
          <a:xfrm rot="16200000">
            <a:off x="7204936" y="4667312"/>
            <a:ext cx="123404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Freeform 31"/>
          <p:cNvSpPr>
            <a:spLocks/>
          </p:cNvSpPr>
          <p:nvPr/>
        </p:nvSpPr>
        <p:spPr bwMode="auto">
          <a:xfrm rot="16200000">
            <a:off x="7162479" y="4576574"/>
            <a:ext cx="174217" cy="221657"/>
          </a:xfrm>
          <a:custGeom>
            <a:avLst/>
            <a:gdLst/>
            <a:ahLst/>
            <a:cxnLst>
              <a:cxn ang="0">
                <a:pos x="0" y="3"/>
              </a:cxn>
              <a:cxn ang="0">
                <a:pos x="0" y="0"/>
              </a:cxn>
              <a:cxn ang="0">
                <a:pos x="24" y="0"/>
              </a:cxn>
              <a:cxn ang="0">
                <a:pos x="24" y="39"/>
              </a:cxn>
            </a:cxnLst>
            <a:rect l="0" t="0" r="r" b="b"/>
            <a:pathLst>
              <a:path w="24" h="39">
                <a:moveTo>
                  <a:pt x="0" y="3"/>
                </a:moveTo>
                <a:lnTo>
                  <a:pt x="0" y="0"/>
                </a:lnTo>
                <a:lnTo>
                  <a:pt x="24" y="0"/>
                </a:lnTo>
                <a:lnTo>
                  <a:pt x="24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Freeform 33"/>
          <p:cNvSpPr>
            <a:spLocks/>
          </p:cNvSpPr>
          <p:nvPr/>
        </p:nvSpPr>
        <p:spPr bwMode="auto">
          <a:xfrm rot="16200000">
            <a:off x="7115915" y="4471318"/>
            <a:ext cx="210512" cy="221657"/>
          </a:xfrm>
          <a:custGeom>
            <a:avLst/>
            <a:gdLst/>
            <a:ahLst/>
            <a:cxnLst>
              <a:cxn ang="0">
                <a:pos x="0" y="5"/>
              </a:cxn>
              <a:cxn ang="0">
                <a:pos x="0" y="0"/>
              </a:cxn>
              <a:cxn ang="0">
                <a:pos x="29" y="0"/>
              </a:cxn>
              <a:cxn ang="0">
                <a:pos x="29" y="39"/>
              </a:cxn>
            </a:cxnLst>
            <a:rect l="0" t="0" r="r" b="b"/>
            <a:pathLst>
              <a:path w="29" h="39">
                <a:moveTo>
                  <a:pt x="0" y="5"/>
                </a:moveTo>
                <a:lnTo>
                  <a:pt x="0" y="0"/>
                </a:lnTo>
                <a:lnTo>
                  <a:pt x="29" y="0"/>
                </a:lnTo>
                <a:lnTo>
                  <a:pt x="29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Freeform 36"/>
          <p:cNvSpPr>
            <a:spLocks/>
          </p:cNvSpPr>
          <p:nvPr/>
        </p:nvSpPr>
        <p:spPr bwMode="auto">
          <a:xfrm rot="16200000">
            <a:off x="7199253" y="4188216"/>
            <a:ext cx="123404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Freeform 37"/>
          <p:cNvSpPr>
            <a:spLocks/>
          </p:cNvSpPr>
          <p:nvPr/>
        </p:nvSpPr>
        <p:spPr bwMode="auto">
          <a:xfrm rot="16200000">
            <a:off x="6953794" y="4389445"/>
            <a:ext cx="290361" cy="102303"/>
          </a:xfrm>
          <a:custGeom>
            <a:avLst/>
            <a:gdLst/>
            <a:ahLst/>
            <a:cxnLst>
              <a:cxn ang="0">
                <a:pos x="0" y="11"/>
              </a:cxn>
              <a:cxn ang="0">
                <a:pos x="0" y="0"/>
              </a:cxn>
              <a:cxn ang="0">
                <a:pos x="40" y="0"/>
              </a:cxn>
              <a:cxn ang="0">
                <a:pos x="40" y="18"/>
              </a:cxn>
            </a:cxnLst>
            <a:rect l="0" t="0" r="r" b="b"/>
            <a:pathLst>
              <a:path w="40" h="18">
                <a:moveTo>
                  <a:pt x="0" y="11"/>
                </a:moveTo>
                <a:lnTo>
                  <a:pt x="0" y="0"/>
                </a:lnTo>
                <a:lnTo>
                  <a:pt x="40" y="0"/>
                </a:lnTo>
                <a:lnTo>
                  <a:pt x="40" y="18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Freeform 38"/>
          <p:cNvSpPr>
            <a:spLocks/>
          </p:cNvSpPr>
          <p:nvPr/>
        </p:nvSpPr>
        <p:spPr bwMode="auto">
          <a:xfrm rot="16200000">
            <a:off x="6613518" y="4761230"/>
            <a:ext cx="754939" cy="113670"/>
          </a:xfrm>
          <a:custGeom>
            <a:avLst/>
            <a:gdLst/>
            <a:ahLst/>
            <a:cxnLst>
              <a:cxn ang="0">
                <a:pos x="0" y="6"/>
              </a:cxn>
              <a:cxn ang="0">
                <a:pos x="0" y="0"/>
              </a:cxn>
              <a:cxn ang="0">
                <a:pos x="104" y="0"/>
              </a:cxn>
              <a:cxn ang="0">
                <a:pos x="104" y="20"/>
              </a:cxn>
            </a:cxnLst>
            <a:rect l="0" t="0" r="r" b="b"/>
            <a:pathLst>
              <a:path w="104" h="20">
                <a:moveTo>
                  <a:pt x="0" y="6"/>
                </a:moveTo>
                <a:lnTo>
                  <a:pt x="0" y="0"/>
                </a:lnTo>
                <a:lnTo>
                  <a:pt x="104" y="0"/>
                </a:lnTo>
                <a:lnTo>
                  <a:pt x="104" y="20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Freeform 41"/>
          <p:cNvSpPr>
            <a:spLocks/>
          </p:cNvSpPr>
          <p:nvPr/>
        </p:nvSpPr>
        <p:spPr bwMode="auto">
          <a:xfrm rot="16200000">
            <a:off x="6935758" y="3945038"/>
            <a:ext cx="116145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6" y="0"/>
              </a:cxn>
              <a:cxn ang="0">
                <a:pos x="16" y="39"/>
              </a:cxn>
            </a:cxnLst>
            <a:rect l="0" t="0" r="r" b="b"/>
            <a:pathLst>
              <a:path w="16" h="39">
                <a:moveTo>
                  <a:pt x="0" y="39"/>
                </a:moveTo>
                <a:lnTo>
                  <a:pt x="0" y="0"/>
                </a:lnTo>
                <a:lnTo>
                  <a:pt x="16" y="0"/>
                </a:lnTo>
                <a:lnTo>
                  <a:pt x="1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Freeform 42"/>
          <p:cNvSpPr>
            <a:spLocks/>
          </p:cNvSpPr>
          <p:nvPr/>
        </p:nvSpPr>
        <p:spPr bwMode="auto">
          <a:xfrm rot="16200000">
            <a:off x="6442224" y="4326138"/>
            <a:ext cx="762198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05" y="0"/>
              </a:cxn>
              <a:cxn ang="0">
                <a:pos x="105" y="30"/>
              </a:cxn>
            </a:cxnLst>
            <a:rect l="0" t="0" r="r" b="b"/>
            <a:pathLst>
              <a:path w="105" h="39">
                <a:moveTo>
                  <a:pt x="0" y="39"/>
                </a:moveTo>
                <a:lnTo>
                  <a:pt x="0" y="0"/>
                </a:lnTo>
                <a:lnTo>
                  <a:pt x="105" y="0"/>
                </a:lnTo>
                <a:lnTo>
                  <a:pt x="105" y="30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Freeform 45"/>
          <p:cNvSpPr>
            <a:spLocks/>
          </p:cNvSpPr>
          <p:nvPr/>
        </p:nvSpPr>
        <p:spPr bwMode="auto">
          <a:xfrm rot="16200000">
            <a:off x="7202882" y="3705490"/>
            <a:ext cx="116145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6" y="0"/>
              </a:cxn>
              <a:cxn ang="0">
                <a:pos x="16" y="39"/>
              </a:cxn>
            </a:cxnLst>
            <a:rect l="0" t="0" r="r" b="b"/>
            <a:pathLst>
              <a:path w="16" h="39">
                <a:moveTo>
                  <a:pt x="0" y="39"/>
                </a:moveTo>
                <a:lnTo>
                  <a:pt x="0" y="0"/>
                </a:lnTo>
                <a:lnTo>
                  <a:pt x="16" y="0"/>
                </a:lnTo>
                <a:lnTo>
                  <a:pt x="1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Freeform 47"/>
          <p:cNvSpPr>
            <a:spLocks/>
          </p:cNvSpPr>
          <p:nvPr/>
        </p:nvSpPr>
        <p:spPr bwMode="auto">
          <a:xfrm rot="16200000">
            <a:off x="7147483" y="3614753"/>
            <a:ext cx="181476" cy="221657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0"/>
              </a:cxn>
              <a:cxn ang="0">
                <a:pos x="25" y="0"/>
              </a:cxn>
              <a:cxn ang="0">
                <a:pos x="25" y="39"/>
              </a:cxn>
            </a:cxnLst>
            <a:rect l="0" t="0" r="r" b="b"/>
            <a:pathLst>
              <a:path w="25" h="39">
                <a:moveTo>
                  <a:pt x="0" y="4"/>
                </a:moveTo>
                <a:lnTo>
                  <a:pt x="0" y="0"/>
                </a:lnTo>
                <a:lnTo>
                  <a:pt x="25" y="0"/>
                </a:lnTo>
                <a:lnTo>
                  <a:pt x="25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Freeform 49"/>
          <p:cNvSpPr>
            <a:spLocks/>
          </p:cNvSpPr>
          <p:nvPr/>
        </p:nvSpPr>
        <p:spPr bwMode="auto">
          <a:xfrm rot="16200000">
            <a:off x="7064762" y="3513126"/>
            <a:ext cx="210512" cy="221657"/>
          </a:xfrm>
          <a:custGeom>
            <a:avLst/>
            <a:gdLst/>
            <a:ahLst/>
            <a:cxnLst>
              <a:cxn ang="0">
                <a:pos x="0" y="12"/>
              </a:cxn>
              <a:cxn ang="0">
                <a:pos x="0" y="0"/>
              </a:cxn>
              <a:cxn ang="0">
                <a:pos x="29" y="0"/>
              </a:cxn>
              <a:cxn ang="0">
                <a:pos x="29" y="39"/>
              </a:cxn>
            </a:cxnLst>
            <a:rect l="0" t="0" r="r" b="b"/>
            <a:pathLst>
              <a:path w="29" h="39">
                <a:moveTo>
                  <a:pt x="0" y="12"/>
                </a:moveTo>
                <a:lnTo>
                  <a:pt x="0" y="0"/>
                </a:lnTo>
                <a:lnTo>
                  <a:pt x="29" y="0"/>
                </a:lnTo>
                <a:lnTo>
                  <a:pt x="29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Freeform 52"/>
          <p:cNvSpPr>
            <a:spLocks/>
          </p:cNvSpPr>
          <p:nvPr/>
        </p:nvSpPr>
        <p:spPr bwMode="auto">
          <a:xfrm rot="16200000">
            <a:off x="7111946" y="3226394"/>
            <a:ext cx="116145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6" y="0"/>
              </a:cxn>
              <a:cxn ang="0">
                <a:pos x="16" y="39"/>
              </a:cxn>
            </a:cxnLst>
            <a:rect l="0" t="0" r="r" b="b"/>
            <a:pathLst>
              <a:path w="16" h="39">
                <a:moveTo>
                  <a:pt x="0" y="39"/>
                </a:moveTo>
                <a:lnTo>
                  <a:pt x="0" y="0"/>
                </a:lnTo>
                <a:lnTo>
                  <a:pt x="16" y="0"/>
                </a:lnTo>
                <a:lnTo>
                  <a:pt x="1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Freeform 53"/>
          <p:cNvSpPr>
            <a:spLocks/>
          </p:cNvSpPr>
          <p:nvPr/>
        </p:nvSpPr>
        <p:spPr bwMode="auto">
          <a:xfrm rot="16200000">
            <a:off x="6889221" y="3450357"/>
            <a:ext cx="283102" cy="56835"/>
          </a:xfrm>
          <a:custGeom>
            <a:avLst/>
            <a:gdLst/>
            <a:ahLst/>
            <a:cxnLst>
              <a:cxn ang="0">
                <a:pos x="0" y="10"/>
              </a:cxn>
              <a:cxn ang="0">
                <a:pos x="0" y="0"/>
              </a:cxn>
              <a:cxn ang="0">
                <a:pos x="39" y="0"/>
              </a:cxn>
              <a:cxn ang="0">
                <a:pos x="39" y="10"/>
              </a:cxn>
            </a:cxnLst>
            <a:rect l="0" t="0" r="r" b="b"/>
            <a:pathLst>
              <a:path w="39" h="10">
                <a:moveTo>
                  <a:pt x="0" y="10"/>
                </a:moveTo>
                <a:lnTo>
                  <a:pt x="0" y="0"/>
                </a:lnTo>
                <a:lnTo>
                  <a:pt x="39" y="0"/>
                </a:lnTo>
                <a:lnTo>
                  <a:pt x="39" y="10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Freeform 56"/>
          <p:cNvSpPr>
            <a:spLocks/>
          </p:cNvSpPr>
          <p:nvPr/>
        </p:nvSpPr>
        <p:spPr bwMode="auto">
          <a:xfrm rot="16200000">
            <a:off x="7094895" y="2986847"/>
            <a:ext cx="116145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6" y="0"/>
              </a:cxn>
              <a:cxn ang="0">
                <a:pos x="16" y="39"/>
              </a:cxn>
            </a:cxnLst>
            <a:rect l="0" t="0" r="r" b="b"/>
            <a:pathLst>
              <a:path w="16" h="39">
                <a:moveTo>
                  <a:pt x="0" y="39"/>
                </a:moveTo>
                <a:lnTo>
                  <a:pt x="0" y="0"/>
                </a:lnTo>
                <a:lnTo>
                  <a:pt x="16" y="0"/>
                </a:lnTo>
                <a:lnTo>
                  <a:pt x="16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Freeform 57"/>
          <p:cNvSpPr>
            <a:spLocks/>
          </p:cNvSpPr>
          <p:nvPr/>
        </p:nvSpPr>
        <p:spPr bwMode="auto">
          <a:xfrm rot="16200000">
            <a:off x="6750314" y="3190579"/>
            <a:ext cx="384728" cy="198923"/>
          </a:xfrm>
          <a:custGeom>
            <a:avLst/>
            <a:gdLst/>
            <a:ahLst/>
            <a:cxnLst>
              <a:cxn ang="0">
                <a:pos x="0" y="28"/>
              </a:cxn>
              <a:cxn ang="0">
                <a:pos x="0" y="0"/>
              </a:cxn>
              <a:cxn ang="0">
                <a:pos x="53" y="0"/>
              </a:cxn>
              <a:cxn ang="0">
                <a:pos x="53" y="35"/>
              </a:cxn>
            </a:cxnLst>
            <a:rect l="0" t="0" r="r" b="b"/>
            <a:pathLst>
              <a:path w="53" h="35">
                <a:moveTo>
                  <a:pt x="0" y="28"/>
                </a:moveTo>
                <a:lnTo>
                  <a:pt x="0" y="0"/>
                </a:lnTo>
                <a:lnTo>
                  <a:pt x="53" y="0"/>
                </a:lnTo>
                <a:lnTo>
                  <a:pt x="53" y="35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Freeform 58"/>
          <p:cNvSpPr>
            <a:spLocks/>
          </p:cNvSpPr>
          <p:nvPr/>
        </p:nvSpPr>
        <p:spPr bwMode="auto">
          <a:xfrm rot="16200000">
            <a:off x="6189396" y="3786776"/>
            <a:ext cx="1154185" cy="153455"/>
          </a:xfrm>
          <a:custGeom>
            <a:avLst/>
            <a:gdLst/>
            <a:ahLst/>
            <a:cxnLst>
              <a:cxn ang="0">
                <a:pos x="0" y="4"/>
              </a:cxn>
              <a:cxn ang="0">
                <a:pos x="0" y="0"/>
              </a:cxn>
              <a:cxn ang="0">
                <a:pos x="159" y="0"/>
              </a:cxn>
              <a:cxn ang="0">
                <a:pos x="159" y="27"/>
              </a:cxn>
            </a:cxnLst>
            <a:rect l="0" t="0" r="r" b="b"/>
            <a:pathLst>
              <a:path w="159" h="27">
                <a:moveTo>
                  <a:pt x="0" y="4"/>
                </a:moveTo>
                <a:lnTo>
                  <a:pt x="0" y="0"/>
                </a:lnTo>
                <a:lnTo>
                  <a:pt x="159" y="0"/>
                </a:lnTo>
                <a:lnTo>
                  <a:pt x="159" y="27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Freeform 61"/>
          <p:cNvSpPr>
            <a:spLocks/>
          </p:cNvSpPr>
          <p:nvPr/>
        </p:nvSpPr>
        <p:spPr bwMode="auto">
          <a:xfrm rot="16200000">
            <a:off x="6835508" y="2743669"/>
            <a:ext cx="123404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Freeform 62"/>
          <p:cNvSpPr>
            <a:spLocks/>
          </p:cNvSpPr>
          <p:nvPr/>
        </p:nvSpPr>
        <p:spPr bwMode="auto">
          <a:xfrm rot="16200000">
            <a:off x="6154788" y="3228280"/>
            <a:ext cx="1001746" cy="261442"/>
          </a:xfrm>
          <a:custGeom>
            <a:avLst/>
            <a:gdLst/>
            <a:ahLst/>
            <a:cxnLst>
              <a:cxn ang="0">
                <a:pos x="0" y="29"/>
              </a:cxn>
              <a:cxn ang="0">
                <a:pos x="0" y="0"/>
              </a:cxn>
              <a:cxn ang="0">
                <a:pos x="138" y="0"/>
              </a:cxn>
              <a:cxn ang="0">
                <a:pos x="138" y="46"/>
              </a:cxn>
            </a:cxnLst>
            <a:rect l="0" t="0" r="r" b="b"/>
            <a:pathLst>
              <a:path w="138" h="46">
                <a:moveTo>
                  <a:pt x="0" y="29"/>
                </a:moveTo>
                <a:lnTo>
                  <a:pt x="0" y="0"/>
                </a:lnTo>
                <a:lnTo>
                  <a:pt x="138" y="0"/>
                </a:lnTo>
                <a:lnTo>
                  <a:pt x="138" y="46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e 173"/>
          <p:cNvGrpSpPr/>
          <p:nvPr/>
        </p:nvGrpSpPr>
        <p:grpSpPr>
          <a:xfrm>
            <a:off x="6387878" y="1786963"/>
            <a:ext cx="2109050" cy="3818177"/>
            <a:chOff x="6313721" y="871763"/>
            <a:chExt cx="2109050" cy="4365215"/>
          </a:xfrm>
        </p:grpSpPr>
        <p:sp>
          <p:nvSpPr>
            <p:cNvPr id="86" name="Rectangle 5"/>
            <p:cNvSpPr>
              <a:spLocks noChangeArrowheads="1"/>
            </p:cNvSpPr>
            <p:nvPr/>
          </p:nvSpPr>
          <p:spPr bwMode="auto">
            <a:xfrm rot="10800000" flipV="1">
              <a:off x="7310772" y="871763"/>
              <a:ext cx="849592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Eukrohnia </a:t>
              </a:r>
              <a:r>
                <a:rPr lang="fr-FR" sz="600" i="1" dirty="0" err="1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bathypelagica</a:t>
              </a:r>
              <a:endParaRPr lang="fr-FR" sz="6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Rectangle 6"/>
            <p:cNvSpPr>
              <a:spLocks noChangeArrowheads="1"/>
            </p:cNvSpPr>
            <p:nvPr/>
          </p:nvSpPr>
          <p:spPr bwMode="auto">
            <a:xfrm rot="10800000" flipV="1">
              <a:off x="7307356" y="1004549"/>
              <a:ext cx="628377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Eukrohnia </a:t>
              </a:r>
              <a:r>
                <a:rPr lang="fr-FR" sz="600" i="1" dirty="0" err="1" smtClean="0">
                  <a:solidFill>
                    <a:schemeClr val="accent6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hamata</a:t>
              </a:r>
              <a:endParaRPr lang="fr-FR" sz="6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Rectangle 8"/>
            <p:cNvSpPr>
              <a:spLocks noChangeArrowheads="1"/>
            </p:cNvSpPr>
            <p:nvPr/>
          </p:nvSpPr>
          <p:spPr bwMode="auto">
            <a:xfrm rot="10800000" flipV="1">
              <a:off x="7121760" y="1145633"/>
              <a:ext cx="567463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Krohnitta</a:t>
              </a:r>
              <a:r>
                <a:rPr lang="fr-FR" sz="600" i="1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 subtilis</a:t>
              </a:r>
            </a:p>
          </p:txBody>
        </p:sp>
        <p:sp>
          <p:nvSpPr>
            <p:cNvPr id="90" name="Rectangle 9"/>
            <p:cNvSpPr>
              <a:spLocks noChangeArrowheads="1"/>
            </p:cNvSpPr>
            <p:nvPr/>
          </p:nvSpPr>
          <p:spPr bwMode="auto">
            <a:xfrm rot="10800000" flipV="1">
              <a:off x="7109098" y="1271804"/>
              <a:ext cx="626775" cy="10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latin typeface="Arial" pitchFamily="34" charset="0"/>
                  <a:cs typeface="Arial" pitchFamily="34" charset="0"/>
                </a:rPr>
                <a:t>Pterosagitta draco</a:t>
              </a:r>
              <a:endParaRPr kumimoji="0" lang="fr-FR" sz="60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11"/>
            <p:cNvSpPr>
              <a:spLocks noChangeArrowheads="1"/>
            </p:cNvSpPr>
            <p:nvPr/>
          </p:nvSpPr>
          <p:spPr bwMode="auto">
            <a:xfrm rot="10800000" flipV="1">
              <a:off x="7052171" y="1419502"/>
              <a:ext cx="642805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Paraspadella</a:t>
              </a:r>
              <a:r>
                <a:rPr lang="fr-FR" sz="600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gotoi</a:t>
              </a:r>
              <a:endParaRPr lang="fr-FR" sz="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14"/>
            <p:cNvSpPr>
              <a:spLocks noChangeArrowheads="1"/>
            </p:cNvSpPr>
            <p:nvPr/>
          </p:nvSpPr>
          <p:spPr bwMode="auto">
            <a:xfrm rot="10800000" flipV="1">
              <a:off x="6313721" y="1552286"/>
              <a:ext cx="687689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Mesosagitta minima</a:t>
              </a:r>
            </a:p>
          </p:txBody>
        </p:sp>
        <p:sp>
          <p:nvSpPr>
            <p:cNvPr id="97" name="Rectangle 16"/>
            <p:cNvSpPr>
              <a:spLocks noChangeArrowheads="1"/>
            </p:cNvSpPr>
            <p:nvPr/>
          </p:nvSpPr>
          <p:spPr bwMode="auto">
            <a:xfrm rot="10800000" flipV="1">
              <a:off x="7274153" y="5144645"/>
              <a:ext cx="618759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bipunctata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Rectangle 17"/>
            <p:cNvSpPr>
              <a:spLocks noChangeArrowheads="1"/>
            </p:cNvSpPr>
            <p:nvPr/>
          </p:nvSpPr>
          <p:spPr bwMode="auto">
            <a:xfrm rot="10800000" flipV="1">
              <a:off x="7362988" y="5011860"/>
              <a:ext cx="985847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Parasagitta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megalophthalma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Rectangle 19"/>
            <p:cNvSpPr>
              <a:spLocks noChangeArrowheads="1"/>
            </p:cNvSpPr>
            <p:nvPr/>
          </p:nvSpPr>
          <p:spPr bwMode="auto">
            <a:xfrm rot="10800000" flipV="1">
              <a:off x="7288600" y="4870777"/>
              <a:ext cx="766235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Mesosagitta decipiens</a:t>
              </a:r>
            </a:p>
          </p:txBody>
        </p:sp>
        <p:sp>
          <p:nvSpPr>
            <p:cNvPr id="101" name="Rectangle 20"/>
            <p:cNvSpPr>
              <a:spLocks noChangeArrowheads="1"/>
            </p:cNvSpPr>
            <p:nvPr/>
          </p:nvSpPr>
          <p:spPr bwMode="auto">
            <a:xfrm rot="10800000" flipV="1">
              <a:off x="7273607" y="4729692"/>
              <a:ext cx="662041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Parasagitta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friderici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Rectangle 23"/>
            <p:cNvSpPr>
              <a:spLocks noChangeArrowheads="1"/>
            </p:cNvSpPr>
            <p:nvPr/>
          </p:nvSpPr>
          <p:spPr bwMode="auto">
            <a:xfrm rot="10800000" flipV="1">
              <a:off x="7209016" y="4596908"/>
              <a:ext cx="684483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Parasagitta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elegans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Rectangle 24"/>
            <p:cNvSpPr>
              <a:spLocks noChangeArrowheads="1"/>
            </p:cNvSpPr>
            <p:nvPr/>
          </p:nvSpPr>
          <p:spPr bwMode="auto">
            <a:xfrm rot="10800000" flipV="1">
              <a:off x="7201145" y="4455824"/>
              <a:ext cx="639599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Parasagitta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setosa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Rectangle 27"/>
            <p:cNvSpPr>
              <a:spLocks noChangeArrowheads="1"/>
            </p:cNvSpPr>
            <p:nvPr/>
          </p:nvSpPr>
          <p:spPr bwMode="auto">
            <a:xfrm rot="10800000" flipV="1">
              <a:off x="7335576" y="4323039"/>
              <a:ext cx="783869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Aidanosagitta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neglecta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Rectangle 28"/>
            <p:cNvSpPr>
              <a:spLocks noChangeArrowheads="1"/>
            </p:cNvSpPr>
            <p:nvPr/>
          </p:nvSpPr>
          <p:spPr bwMode="auto">
            <a:xfrm rot="10800000" flipV="1">
              <a:off x="7324060" y="4181955"/>
              <a:ext cx="763029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Aidanosagitta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oceania</a:t>
              </a:r>
              <a:endParaRPr lang="fr-FR" sz="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Rectangle 30"/>
            <p:cNvSpPr>
              <a:spLocks noChangeArrowheads="1"/>
            </p:cNvSpPr>
            <p:nvPr/>
          </p:nvSpPr>
          <p:spPr bwMode="auto">
            <a:xfrm rot="10800000" flipV="1">
              <a:off x="7316359" y="4049171"/>
              <a:ext cx="743793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Aidanosagitta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septata</a:t>
              </a:r>
              <a:endParaRPr lang="fr-FR" sz="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Rectangle 32"/>
            <p:cNvSpPr>
              <a:spLocks noChangeArrowheads="1"/>
            </p:cNvSpPr>
            <p:nvPr/>
          </p:nvSpPr>
          <p:spPr bwMode="auto">
            <a:xfrm rot="10800000" flipV="1">
              <a:off x="7292536" y="3908087"/>
              <a:ext cx="788677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Aidanosagitta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regularis</a:t>
              </a:r>
              <a:endParaRPr lang="fr-FR" sz="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Rectangle 34"/>
            <p:cNvSpPr>
              <a:spLocks noChangeArrowheads="1"/>
            </p:cNvSpPr>
            <p:nvPr/>
          </p:nvSpPr>
          <p:spPr bwMode="auto">
            <a:xfrm rot="10800000" flipV="1">
              <a:off x="7319125" y="3775302"/>
              <a:ext cx="764633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Serratosagitta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pacifica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Rectangle 35"/>
            <p:cNvSpPr>
              <a:spLocks noChangeArrowheads="1"/>
            </p:cNvSpPr>
            <p:nvPr/>
          </p:nvSpPr>
          <p:spPr bwMode="auto">
            <a:xfrm rot="10800000" flipV="1">
              <a:off x="7333964" y="3634218"/>
              <a:ext cx="854401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Serratosagitta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tasmanica</a:t>
              </a:r>
              <a:endParaRPr kumimoji="0" lang="fr-FR" sz="60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Rectangle 39"/>
            <p:cNvSpPr>
              <a:spLocks noChangeArrowheads="1"/>
            </p:cNvSpPr>
            <p:nvPr/>
          </p:nvSpPr>
          <p:spPr bwMode="auto">
            <a:xfrm rot="10800000" flipV="1">
              <a:off x="7051900" y="3485963"/>
              <a:ext cx="670055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Spadella </a:t>
              </a:r>
              <a:r>
                <a:rPr lang="fr-FR" sz="600" i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valsalinae</a:t>
              </a:r>
              <a:endParaRPr lang="fr-FR" sz="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Rectangle 40"/>
            <p:cNvSpPr>
              <a:spLocks noChangeArrowheads="1"/>
            </p:cNvSpPr>
            <p:nvPr/>
          </p:nvSpPr>
          <p:spPr bwMode="auto">
            <a:xfrm rot="10800000" flipV="1">
              <a:off x="7052701" y="3338265"/>
              <a:ext cx="668453" cy="105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rgbClr val="CC00CC"/>
                  </a:solidFill>
                  <a:latin typeface="Arial" pitchFamily="34" charset="0"/>
                  <a:cs typeface="Arial" pitchFamily="34" charset="0"/>
                </a:rPr>
                <a:t>Xenokrohnia</a:t>
              </a:r>
              <a:r>
                <a:rPr lang="fr-FR" sz="600" i="1" dirty="0" smtClean="0">
                  <a:solidFill>
                    <a:srgbClr val="CC00CC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rgbClr val="CC00CC"/>
                  </a:solidFill>
                  <a:latin typeface="Arial" pitchFamily="34" charset="0"/>
                  <a:cs typeface="Arial" pitchFamily="34" charset="0"/>
                </a:rPr>
                <a:t>sorbei</a:t>
              </a:r>
              <a:endParaRPr lang="fr-FR" sz="600" i="1" dirty="0" smtClean="0">
                <a:solidFill>
                  <a:srgbClr val="CC00C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Rectangle 43"/>
            <p:cNvSpPr>
              <a:spLocks noChangeArrowheads="1"/>
            </p:cNvSpPr>
            <p:nvPr/>
          </p:nvSpPr>
          <p:spPr bwMode="auto">
            <a:xfrm rot="10800000" flipV="1">
              <a:off x="7330768" y="3211531"/>
              <a:ext cx="718145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Aidanosagitta crassa</a:t>
              </a:r>
            </a:p>
          </p:txBody>
        </p:sp>
        <p:sp>
          <p:nvSpPr>
            <p:cNvPr id="125" name="Rectangle 44"/>
            <p:cNvSpPr>
              <a:spLocks noChangeArrowheads="1"/>
            </p:cNvSpPr>
            <p:nvPr/>
          </p:nvSpPr>
          <p:spPr bwMode="auto">
            <a:xfrm rot="10800000" flipV="1">
              <a:off x="7422497" y="3078746"/>
              <a:ext cx="1000274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Serratosagitta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serratodentata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Rectangle 46"/>
            <p:cNvSpPr>
              <a:spLocks noChangeArrowheads="1"/>
            </p:cNvSpPr>
            <p:nvPr/>
          </p:nvSpPr>
          <p:spPr bwMode="auto">
            <a:xfrm rot="10800000" flipV="1">
              <a:off x="7311950" y="2937662"/>
              <a:ext cx="578685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Ferosagitta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ferox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Rectangle 48"/>
            <p:cNvSpPr>
              <a:spLocks noChangeArrowheads="1"/>
            </p:cNvSpPr>
            <p:nvPr/>
          </p:nvSpPr>
          <p:spPr bwMode="auto">
            <a:xfrm rot="10800000" flipV="1">
              <a:off x="7248931" y="2804878"/>
              <a:ext cx="670055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Ferosagitta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tokiokai</a:t>
              </a:r>
              <a:endParaRPr lang="fr-FR" sz="6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Rectangle 50"/>
            <p:cNvSpPr>
              <a:spLocks noChangeArrowheads="1"/>
            </p:cNvSpPr>
            <p:nvPr/>
          </p:nvSpPr>
          <p:spPr bwMode="auto">
            <a:xfrm rot="10800000" flipV="1">
              <a:off x="7259833" y="2663794"/>
              <a:ext cx="960199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Caecosagitta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macrocephala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Rectangle 51"/>
            <p:cNvSpPr>
              <a:spLocks noChangeArrowheads="1"/>
            </p:cNvSpPr>
            <p:nvPr/>
          </p:nvSpPr>
          <p:spPr bwMode="auto">
            <a:xfrm rot="10800000" flipV="1">
              <a:off x="7237286" y="2531009"/>
              <a:ext cx="641201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Solidosagitta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marri</a:t>
              </a:r>
            </a:p>
          </p:txBody>
        </p:sp>
        <p:sp>
          <p:nvSpPr>
            <p:cNvPr id="135" name="Rectangle 54"/>
            <p:cNvSpPr>
              <a:spLocks noChangeArrowheads="1"/>
            </p:cNvSpPr>
            <p:nvPr/>
          </p:nvSpPr>
          <p:spPr bwMode="auto">
            <a:xfrm rot="10800000" flipV="1">
              <a:off x="7227044" y="2389925"/>
              <a:ext cx="682879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Flaccisagitta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enflata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Rectangle 55"/>
            <p:cNvSpPr>
              <a:spLocks noChangeArrowheads="1"/>
            </p:cNvSpPr>
            <p:nvPr/>
          </p:nvSpPr>
          <p:spPr bwMode="auto">
            <a:xfrm rot="10800000" flipV="1">
              <a:off x="7231275" y="2257141"/>
              <a:ext cx="801501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Pseudosagitta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gazellae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Rectangle 59"/>
            <p:cNvSpPr>
              <a:spLocks noChangeArrowheads="1"/>
            </p:cNvSpPr>
            <p:nvPr/>
          </p:nvSpPr>
          <p:spPr bwMode="auto">
            <a:xfrm rot="10800000" flipV="1">
              <a:off x="6980712" y="2116057"/>
              <a:ext cx="795089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Flaccisagitta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hexaptera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Rectangle 60"/>
            <p:cNvSpPr>
              <a:spLocks noChangeArrowheads="1"/>
            </p:cNvSpPr>
            <p:nvPr/>
          </p:nvSpPr>
          <p:spPr bwMode="auto">
            <a:xfrm rot="10800000" flipV="1">
              <a:off x="6968939" y="1983272"/>
              <a:ext cx="636393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Pseudosagitta</a:t>
              </a:r>
              <a:r>
                <a:rPr lang="fr-FR" sz="600" i="1" dirty="0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fr-FR" sz="600" i="1" dirty="0" err="1" smtClean="0">
                  <a:solidFill>
                    <a:schemeClr val="accent1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lyra</a:t>
              </a:r>
              <a:endParaRPr lang="fr-FR" sz="6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Rectangle 63"/>
            <p:cNvSpPr>
              <a:spLocks noChangeArrowheads="1"/>
            </p:cNvSpPr>
            <p:nvPr/>
          </p:nvSpPr>
          <p:spPr bwMode="auto">
            <a:xfrm rot="10800000" flipV="1">
              <a:off x="6463483" y="1849924"/>
              <a:ext cx="596317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Spadella </a:t>
              </a:r>
              <a:r>
                <a:rPr lang="fr-FR" sz="600" i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ledoyeri</a:t>
              </a:r>
              <a:endParaRPr lang="fr-FR" sz="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Rectangle 64"/>
            <p:cNvSpPr>
              <a:spLocks noChangeArrowheads="1"/>
            </p:cNvSpPr>
            <p:nvPr/>
          </p:nvSpPr>
          <p:spPr bwMode="auto">
            <a:xfrm rot="10800000" flipV="1">
              <a:off x="6472699" y="1708840"/>
              <a:ext cx="772647" cy="92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fr-FR" sz="600" i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Spadella </a:t>
              </a:r>
              <a:r>
                <a:rPr lang="fr-FR" sz="600" i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cephaloptera</a:t>
              </a:r>
              <a:endParaRPr lang="fr-FR" sz="6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6" name="Freeform 65"/>
          <p:cNvSpPr>
            <a:spLocks/>
          </p:cNvSpPr>
          <p:nvPr/>
        </p:nvSpPr>
        <p:spPr bwMode="auto">
          <a:xfrm rot="16200000">
            <a:off x="6346725" y="2504122"/>
            <a:ext cx="123404" cy="221657"/>
          </a:xfrm>
          <a:custGeom>
            <a:avLst/>
            <a:gdLst/>
            <a:ahLst/>
            <a:cxnLst>
              <a:cxn ang="0">
                <a:pos x="0" y="39"/>
              </a:cxn>
              <a:cxn ang="0">
                <a:pos x="0" y="0"/>
              </a:cxn>
              <a:cxn ang="0">
                <a:pos x="17" y="0"/>
              </a:cxn>
              <a:cxn ang="0">
                <a:pos x="17" y="39"/>
              </a:cxn>
            </a:cxnLst>
            <a:rect l="0" t="0" r="r" b="b"/>
            <a:pathLst>
              <a:path w="17" h="39">
                <a:moveTo>
                  <a:pt x="0" y="39"/>
                </a:moveTo>
                <a:lnTo>
                  <a:pt x="0" y="0"/>
                </a:lnTo>
                <a:lnTo>
                  <a:pt x="17" y="0"/>
                </a:lnTo>
                <a:lnTo>
                  <a:pt x="17" y="39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Freeform 66"/>
          <p:cNvSpPr>
            <a:spLocks/>
          </p:cNvSpPr>
          <p:nvPr/>
        </p:nvSpPr>
        <p:spPr bwMode="auto">
          <a:xfrm rot="16200000">
            <a:off x="5765408" y="2599469"/>
            <a:ext cx="740421" cy="778642"/>
          </a:xfrm>
          <a:custGeom>
            <a:avLst/>
            <a:gdLst/>
            <a:ahLst/>
            <a:cxnLst>
              <a:cxn ang="0">
                <a:pos x="0" y="137"/>
              </a:cxn>
              <a:cxn ang="0">
                <a:pos x="0" y="0"/>
              </a:cxn>
              <a:cxn ang="0">
                <a:pos x="102" y="0"/>
              </a:cxn>
              <a:cxn ang="0">
                <a:pos x="102" y="97"/>
              </a:cxn>
            </a:cxnLst>
            <a:rect l="0" t="0" r="r" b="b"/>
            <a:pathLst>
              <a:path w="102" h="137">
                <a:moveTo>
                  <a:pt x="0" y="137"/>
                </a:moveTo>
                <a:lnTo>
                  <a:pt x="0" y="0"/>
                </a:lnTo>
                <a:lnTo>
                  <a:pt x="102" y="0"/>
                </a:lnTo>
                <a:lnTo>
                  <a:pt x="102" y="97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Freeform 67"/>
          <p:cNvSpPr>
            <a:spLocks/>
          </p:cNvSpPr>
          <p:nvPr/>
        </p:nvSpPr>
        <p:spPr bwMode="auto">
          <a:xfrm rot="5400000" flipV="1">
            <a:off x="5138542" y="2028866"/>
            <a:ext cx="789252" cy="1199222"/>
          </a:xfrm>
          <a:custGeom>
            <a:avLst/>
            <a:gdLst/>
            <a:ahLst/>
            <a:cxnLst>
              <a:cxn ang="0">
                <a:pos x="0" y="211"/>
              </a:cxn>
              <a:cxn ang="0">
                <a:pos x="0" y="0"/>
              </a:cxn>
              <a:cxn ang="0">
                <a:pos x="396" y="0"/>
              </a:cxn>
              <a:cxn ang="0">
                <a:pos x="396" y="143"/>
              </a:cxn>
            </a:cxnLst>
            <a:rect l="0" t="0" r="r" b="b"/>
            <a:pathLst>
              <a:path w="396" h="211">
                <a:moveTo>
                  <a:pt x="0" y="211"/>
                </a:moveTo>
                <a:lnTo>
                  <a:pt x="0" y="0"/>
                </a:lnTo>
                <a:lnTo>
                  <a:pt x="396" y="0"/>
                </a:lnTo>
                <a:lnTo>
                  <a:pt x="396" y="143"/>
                </a:lnTo>
              </a:path>
            </a:pathLst>
          </a:cu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6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Line 68"/>
          <p:cNvSpPr>
            <a:spLocks noChangeShapeType="1"/>
          </p:cNvSpPr>
          <p:nvPr/>
        </p:nvSpPr>
        <p:spPr bwMode="auto">
          <a:xfrm rot="5400000">
            <a:off x="6026838" y="428253"/>
            <a:ext cx="1588" cy="2404129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Line 69"/>
          <p:cNvSpPr>
            <a:spLocks noChangeShapeType="1"/>
          </p:cNvSpPr>
          <p:nvPr/>
        </p:nvSpPr>
        <p:spPr bwMode="auto">
          <a:xfrm rot="5400000" flipH="1" flipV="1">
            <a:off x="7187307" y="1586187"/>
            <a:ext cx="85725" cy="948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Line 70"/>
          <p:cNvSpPr>
            <a:spLocks noChangeShapeType="1"/>
          </p:cNvSpPr>
          <p:nvPr/>
        </p:nvSpPr>
        <p:spPr bwMode="auto">
          <a:xfrm rot="5400000" flipH="1" flipV="1">
            <a:off x="6732625" y="1586187"/>
            <a:ext cx="85725" cy="948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2" name="Line 71"/>
          <p:cNvSpPr>
            <a:spLocks noChangeShapeType="1"/>
          </p:cNvSpPr>
          <p:nvPr/>
        </p:nvSpPr>
        <p:spPr bwMode="auto">
          <a:xfrm rot="5400000" flipH="1" flipV="1">
            <a:off x="6272261" y="1586187"/>
            <a:ext cx="85725" cy="948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Line 72"/>
          <p:cNvSpPr>
            <a:spLocks noChangeShapeType="1"/>
          </p:cNvSpPr>
          <p:nvPr/>
        </p:nvSpPr>
        <p:spPr bwMode="auto">
          <a:xfrm rot="5400000" flipH="1" flipV="1">
            <a:off x="5817579" y="1586187"/>
            <a:ext cx="85725" cy="948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Line 73"/>
          <p:cNvSpPr>
            <a:spLocks noChangeShapeType="1"/>
          </p:cNvSpPr>
          <p:nvPr/>
        </p:nvSpPr>
        <p:spPr bwMode="auto">
          <a:xfrm rot="5400000" flipH="1" flipV="1">
            <a:off x="5362897" y="1586187"/>
            <a:ext cx="85725" cy="948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Line 74"/>
          <p:cNvSpPr>
            <a:spLocks noChangeShapeType="1"/>
          </p:cNvSpPr>
          <p:nvPr/>
        </p:nvSpPr>
        <p:spPr bwMode="auto">
          <a:xfrm rot="5400000" flipH="1" flipV="1">
            <a:off x="4908216" y="1586187"/>
            <a:ext cx="85725" cy="948"/>
          </a:xfrm>
          <a:prstGeom prst="line">
            <a:avLst/>
          </a:prstGeom>
          <a:noFill/>
          <a:ln w="3175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Rectangle 75"/>
          <p:cNvSpPr>
            <a:spLocks noChangeArrowheads="1"/>
          </p:cNvSpPr>
          <p:nvPr/>
        </p:nvSpPr>
        <p:spPr bwMode="auto">
          <a:xfrm rot="10800000" flipV="1">
            <a:off x="7175994" y="1435487"/>
            <a:ext cx="10740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0.0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Rectangle 76"/>
          <p:cNvSpPr>
            <a:spLocks noChangeArrowheads="1"/>
          </p:cNvSpPr>
          <p:nvPr/>
        </p:nvSpPr>
        <p:spPr bwMode="auto">
          <a:xfrm rot="10800000" flipV="1">
            <a:off x="6721313" y="1435487"/>
            <a:ext cx="10740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0.2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Rectangle 77"/>
          <p:cNvSpPr>
            <a:spLocks noChangeArrowheads="1"/>
          </p:cNvSpPr>
          <p:nvPr/>
        </p:nvSpPr>
        <p:spPr bwMode="auto">
          <a:xfrm rot="10800000" flipV="1">
            <a:off x="6260947" y="1435487"/>
            <a:ext cx="10740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0.4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Rectangle 78"/>
          <p:cNvSpPr>
            <a:spLocks noChangeArrowheads="1"/>
          </p:cNvSpPr>
          <p:nvPr/>
        </p:nvSpPr>
        <p:spPr bwMode="auto">
          <a:xfrm rot="10800000" flipV="1">
            <a:off x="5805319" y="1437075"/>
            <a:ext cx="10740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0.6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Rectangle 79"/>
          <p:cNvSpPr>
            <a:spLocks noChangeArrowheads="1"/>
          </p:cNvSpPr>
          <p:nvPr/>
        </p:nvSpPr>
        <p:spPr bwMode="auto">
          <a:xfrm rot="10800000" flipV="1">
            <a:off x="5350638" y="1437075"/>
            <a:ext cx="10740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0.8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Rectangle 80"/>
          <p:cNvSpPr>
            <a:spLocks noChangeArrowheads="1"/>
          </p:cNvSpPr>
          <p:nvPr/>
        </p:nvSpPr>
        <p:spPr bwMode="auto">
          <a:xfrm rot="10800000" flipV="1">
            <a:off x="4896903" y="1437075"/>
            <a:ext cx="107402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1.0</a:t>
            </a:r>
            <a:endParaRPr kumimoji="0" lang="fr-FR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2161271" y="5712352"/>
            <a:ext cx="172819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p = 0.0098 *** 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6679891" y="5712352"/>
            <a:ext cx="120588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00" dirty="0" smtClean="0">
                <a:latin typeface="Arial" pitchFamily="34" charset="0"/>
                <a:cs typeface="Arial" pitchFamily="34" charset="0"/>
              </a:rPr>
              <a:t>p = 0.4537</a:t>
            </a:r>
            <a:endParaRPr lang="fr-FR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Rectangle 84"/>
          <p:cNvSpPr>
            <a:spLocks noChangeArrowheads="1"/>
          </p:cNvSpPr>
          <p:nvPr/>
        </p:nvSpPr>
        <p:spPr bwMode="auto">
          <a:xfrm>
            <a:off x="1801231" y="5937668"/>
            <a:ext cx="184665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Agglomerative</a:t>
            </a:r>
            <a:r>
              <a:rPr kumimoji="0" lang="fr-FR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Coefficient = 0.84</a:t>
            </a:r>
            <a:endParaRPr kumimoji="0" lang="fr-FR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Rectangle 82"/>
          <p:cNvSpPr>
            <a:spLocks noChangeArrowheads="1"/>
          </p:cNvSpPr>
          <p:nvPr/>
        </p:nvSpPr>
        <p:spPr bwMode="auto">
          <a:xfrm>
            <a:off x="6075252" y="5937668"/>
            <a:ext cx="1846659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0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Agglomerative</a:t>
            </a:r>
            <a:r>
              <a:rPr kumimoji="0" lang="fr-FR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Coefficient = 0.89</a:t>
            </a:r>
            <a:endParaRPr kumimoji="0" lang="fr-FR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ZoneTexte 176"/>
          <p:cNvSpPr txBox="1"/>
          <p:nvPr/>
        </p:nvSpPr>
        <p:spPr>
          <a:xfrm>
            <a:off x="827584" y="90872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78" name="ZoneTexte 177"/>
          <p:cNvSpPr txBox="1"/>
          <p:nvPr/>
        </p:nvSpPr>
        <p:spPr>
          <a:xfrm>
            <a:off x="4694348" y="90872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Affichage à l'écran (4:3)</PresentationFormat>
  <Paragraphs>85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Telobios</dc:creator>
  <cp:lastModifiedBy>Telobios</cp:lastModifiedBy>
  <cp:revision>1</cp:revision>
  <dcterms:created xsi:type="dcterms:W3CDTF">2014-07-02T14:20:04Z</dcterms:created>
  <dcterms:modified xsi:type="dcterms:W3CDTF">2014-07-02T14:20:50Z</dcterms:modified>
</cp:coreProperties>
</file>