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33" autoAdjust="0"/>
    <p:restoredTop sz="99802" autoAdjust="0"/>
  </p:normalViewPr>
  <p:slideViewPr>
    <p:cSldViewPr snapToGrid="0" snapToObjects="1">
      <p:cViewPr>
        <p:scale>
          <a:sx n="75" d="100"/>
          <a:sy n="75" d="100"/>
        </p:scale>
        <p:origin x="-1936" y="-3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018E2-F49C-CC46-882C-5663387E6371}" type="datetimeFigureOut">
              <a:rPr kumimoji="1" lang="zh-CN" altLang="en-US" smtClean="0"/>
              <a:t>9/30/14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AFF0-A1B9-7740-9463-81A8E48F079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60370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018E2-F49C-CC46-882C-5663387E6371}" type="datetimeFigureOut">
              <a:rPr kumimoji="1" lang="zh-CN" altLang="en-US" smtClean="0"/>
              <a:t>9/30/14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AFF0-A1B9-7740-9463-81A8E48F079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59133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018E2-F49C-CC46-882C-5663387E6371}" type="datetimeFigureOut">
              <a:rPr kumimoji="1" lang="zh-CN" altLang="en-US" smtClean="0"/>
              <a:t>9/30/14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AFF0-A1B9-7740-9463-81A8E48F079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41440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018E2-F49C-CC46-882C-5663387E6371}" type="datetimeFigureOut">
              <a:rPr kumimoji="1" lang="zh-CN" altLang="en-US" smtClean="0"/>
              <a:t>9/30/14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AFF0-A1B9-7740-9463-81A8E48F079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2640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018E2-F49C-CC46-882C-5663387E6371}" type="datetimeFigureOut">
              <a:rPr kumimoji="1" lang="zh-CN" altLang="en-US" smtClean="0"/>
              <a:t>9/30/14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AFF0-A1B9-7740-9463-81A8E48F079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76423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018E2-F49C-CC46-882C-5663387E6371}" type="datetimeFigureOut">
              <a:rPr kumimoji="1" lang="zh-CN" altLang="en-US" smtClean="0"/>
              <a:t>9/30/14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AFF0-A1B9-7740-9463-81A8E48F079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54182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018E2-F49C-CC46-882C-5663387E6371}" type="datetimeFigureOut">
              <a:rPr kumimoji="1" lang="zh-CN" altLang="en-US" smtClean="0"/>
              <a:t>9/30/14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AFF0-A1B9-7740-9463-81A8E48F079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34348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018E2-F49C-CC46-882C-5663387E6371}" type="datetimeFigureOut">
              <a:rPr kumimoji="1" lang="zh-CN" altLang="en-US" smtClean="0"/>
              <a:t>9/30/14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AFF0-A1B9-7740-9463-81A8E48F079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9073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018E2-F49C-CC46-882C-5663387E6371}" type="datetimeFigureOut">
              <a:rPr kumimoji="1" lang="zh-CN" altLang="en-US" smtClean="0"/>
              <a:t>9/30/14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AFF0-A1B9-7740-9463-81A8E48F079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99218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018E2-F49C-CC46-882C-5663387E6371}" type="datetimeFigureOut">
              <a:rPr kumimoji="1" lang="zh-CN" altLang="en-US" smtClean="0"/>
              <a:t>9/30/14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AFF0-A1B9-7740-9463-81A8E48F079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28734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018E2-F49C-CC46-882C-5663387E6371}" type="datetimeFigureOut">
              <a:rPr kumimoji="1" lang="zh-CN" altLang="en-US" smtClean="0"/>
              <a:t>9/30/14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AFF0-A1B9-7740-9463-81A8E48F079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52735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018E2-F49C-CC46-882C-5663387E6371}" type="datetimeFigureOut">
              <a:rPr kumimoji="1" lang="zh-CN" altLang="en-US" smtClean="0"/>
              <a:t>9/30/14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2AFF0-A1B9-7740-9463-81A8E48F079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28586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4343400"/>
            <a:ext cx="8229600" cy="19473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zh-CN" sz="1800" b="1" dirty="0" smtClean="0">
                <a:latin typeface="Times New Roman"/>
                <a:cs typeface="Times New Roman"/>
              </a:rPr>
              <a:t>Additional File 21. Flow chart depicting the strategies used to select targets for differentially (Observed) and non-differentially (Baseline) expressed miRNAs. </a:t>
            </a:r>
            <a:r>
              <a:rPr lang="en-US" altLang="zh-CN" sz="1800" dirty="0">
                <a:latin typeface="Times New Roman"/>
                <a:cs typeface="Times New Roman"/>
              </a:rPr>
              <a:t>Approximately 5.8% (629/10,786) of the candidate target genes were differentially expressed in the expected direction in our </a:t>
            </a:r>
            <a:r>
              <a:rPr lang="en-US" altLang="zh-CN" sz="1800" dirty="0" smtClean="0">
                <a:latin typeface="Times New Roman"/>
                <a:cs typeface="Times New Roman"/>
              </a:rPr>
              <a:t>analysis. By comparison, </a:t>
            </a:r>
            <a:r>
              <a:rPr lang="en-US" altLang="zh-CN" sz="1800" dirty="0">
                <a:latin typeface="Times New Roman"/>
                <a:cs typeface="Times New Roman"/>
              </a:rPr>
              <a:t>a</a:t>
            </a:r>
            <a:r>
              <a:rPr lang="en-US" altLang="zh-CN" sz="1800" dirty="0" smtClean="0">
                <a:latin typeface="Times New Roman"/>
                <a:cs typeface="Times New Roman"/>
              </a:rPr>
              <a:t>pproximately </a:t>
            </a:r>
            <a:r>
              <a:rPr lang="en-US" altLang="zh-CN" sz="1800" dirty="0">
                <a:latin typeface="Times New Roman"/>
                <a:cs typeface="Times New Roman"/>
              </a:rPr>
              <a:t>8.1% of </a:t>
            </a:r>
            <a:r>
              <a:rPr lang="en-US" altLang="zh-CN" sz="1800" dirty="0" smtClean="0">
                <a:latin typeface="Times New Roman"/>
                <a:cs typeface="Times New Roman"/>
              </a:rPr>
              <a:t>candidate target</a:t>
            </a:r>
            <a:r>
              <a:rPr lang="en-US" altLang="zh-CN" sz="1800" dirty="0" smtClean="0">
                <a:latin typeface="Times New Roman"/>
                <a:cs typeface="Times New Roman"/>
              </a:rPr>
              <a:t> </a:t>
            </a:r>
            <a:r>
              <a:rPr lang="en-US" altLang="zh-CN" sz="1800" dirty="0">
                <a:latin typeface="Times New Roman"/>
                <a:cs typeface="Times New Roman"/>
              </a:rPr>
              <a:t>mRNAs (1341 total: 828 up-regulated and 513 down-regulated) were identified to be the potential targets for the stably expressed </a:t>
            </a:r>
            <a:r>
              <a:rPr lang="en-US" altLang="zh-CN" sz="1800" dirty="0" smtClean="0">
                <a:latin typeface="Times New Roman"/>
                <a:cs typeface="Times New Roman"/>
              </a:rPr>
              <a:t>miRNAs</a:t>
            </a:r>
            <a:r>
              <a:rPr lang="zh-CN" altLang="en-US" sz="1800" dirty="0" smtClean="0">
                <a:latin typeface="Times New Roman"/>
                <a:cs typeface="Times New Roman"/>
              </a:rPr>
              <a:t>。</a:t>
            </a:r>
            <a:r>
              <a:rPr lang="en-US" altLang="zh-CN" sz="1800" dirty="0" smtClean="0">
                <a:latin typeface="Times New Roman"/>
                <a:cs typeface="Times New Roman"/>
              </a:rPr>
              <a:t> </a:t>
            </a:r>
            <a:endParaRPr lang="zh-CN" altLang="en-US" sz="1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8063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403441" y="5665893"/>
            <a:ext cx="1606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Observed</a:t>
            </a:r>
            <a:endParaRPr kumimoji="1"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69403" y="5665893"/>
            <a:ext cx="1473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  <a:endParaRPr kumimoji="1"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68966" y="810844"/>
            <a:ext cx="3467943" cy="646331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</a:p>
          <a:p>
            <a:pPr algn="ctr"/>
            <a:r>
              <a:rPr kumimoji="1"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differentially expressed </a:t>
            </a:r>
            <a:r>
              <a:rPr kumimoji="1" lang="en-US" altLang="zh-CN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miRNAs</a:t>
            </a:r>
            <a:endParaRPr kumimoji="1" lang="en-US" altLang="zh-CN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10289" y="810844"/>
            <a:ext cx="2807546" cy="646331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kumimoj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b="1" dirty="0">
                <a:solidFill>
                  <a:schemeClr val="tx1"/>
                </a:solidFill>
              </a:rPr>
              <a:t>516</a:t>
            </a:r>
          </a:p>
          <a:p>
            <a:r>
              <a:rPr lang="en-US" altLang="zh-CN" dirty="0"/>
              <a:t>stably expressed </a:t>
            </a:r>
            <a:r>
              <a:rPr lang="en-US" altLang="zh-CN" dirty="0" err="1"/>
              <a:t>miRNAs</a:t>
            </a:r>
            <a:endParaRPr lang="en-US" altLang="zh-CN" dirty="0"/>
          </a:p>
        </p:txBody>
      </p:sp>
      <p:sp>
        <p:nvSpPr>
          <p:cNvPr id="10" name="文本框 9"/>
          <p:cNvSpPr txBox="1"/>
          <p:nvPr/>
        </p:nvSpPr>
        <p:spPr>
          <a:xfrm>
            <a:off x="1012618" y="1972475"/>
            <a:ext cx="2580639" cy="646331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kumimoj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b="1" dirty="0" smtClean="0">
                <a:solidFill>
                  <a:schemeClr val="tx1"/>
                </a:solidFill>
              </a:rPr>
              <a:t>10,768</a:t>
            </a:r>
            <a:endParaRPr lang="en-US" altLang="zh-CN" b="1" dirty="0">
              <a:solidFill>
                <a:schemeClr val="tx1"/>
              </a:solidFill>
            </a:endParaRPr>
          </a:p>
          <a:p>
            <a:r>
              <a:rPr lang="en-US" altLang="zh-CN" dirty="0"/>
              <a:t>candidate gene targets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58806" y="3168440"/>
            <a:ext cx="3488263" cy="646331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kumimoj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b="1" dirty="0">
                <a:solidFill>
                  <a:schemeClr val="tx1"/>
                </a:solidFill>
              </a:rPr>
              <a:t>629 </a:t>
            </a:r>
            <a:r>
              <a:rPr lang="en-US" altLang="zh-CN" b="1" dirty="0" smtClean="0">
                <a:solidFill>
                  <a:schemeClr val="tx1"/>
                </a:solidFill>
              </a:rPr>
              <a:t>(5.8%)</a:t>
            </a:r>
            <a:endParaRPr lang="en-US" altLang="zh-CN" b="1" dirty="0">
              <a:solidFill>
                <a:schemeClr val="tx1"/>
              </a:solidFill>
            </a:endParaRPr>
          </a:p>
          <a:p>
            <a:r>
              <a:rPr lang="en-US" altLang="zh-CN" dirty="0"/>
              <a:t>candidate gene targets respond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1285" y="4507666"/>
            <a:ext cx="2125641" cy="646331"/>
          </a:xfrm>
          <a:prstGeom prst="rect">
            <a:avLst/>
          </a:prstGeom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kumimoj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  </a:t>
            </a:r>
            <a:r>
              <a:rPr lang="en-US" altLang="zh-CN" b="1" dirty="0"/>
              <a:t>39</a:t>
            </a:r>
            <a:r>
              <a:rPr lang="en-US" altLang="zh-CN" dirty="0"/>
              <a:t> </a:t>
            </a:r>
            <a:r>
              <a:rPr lang="en-US" altLang="zh-CN" dirty="0">
                <a:sym typeface="Wingdings"/>
              </a:rPr>
              <a:t>up</a:t>
            </a:r>
            <a:r>
              <a:rPr lang="en-US" altLang="zh-CN" dirty="0"/>
              <a:t> </a:t>
            </a:r>
            <a:r>
              <a:rPr lang="en-US" altLang="zh-CN" dirty="0" err="1" smtClean="0"/>
              <a:t>miRNA</a:t>
            </a:r>
            <a:endParaRPr lang="en-US" altLang="zh-CN" dirty="0"/>
          </a:p>
          <a:p>
            <a:r>
              <a:rPr lang="en-US" altLang="zh-CN" b="1" dirty="0"/>
              <a:t>299</a:t>
            </a:r>
            <a:r>
              <a:rPr lang="en-US" altLang="zh-CN" dirty="0"/>
              <a:t> </a:t>
            </a:r>
            <a:r>
              <a:rPr lang="en-US" altLang="zh-CN" dirty="0">
                <a:sym typeface="Wingdings"/>
              </a:rPr>
              <a:t>down</a:t>
            </a:r>
            <a:r>
              <a:rPr lang="en-US" altLang="zh-CN" dirty="0"/>
              <a:t> </a:t>
            </a:r>
            <a:r>
              <a:rPr lang="en-US" altLang="zh-CN" dirty="0" smtClean="0"/>
              <a:t>mRNA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2475653" y="4507666"/>
            <a:ext cx="2099730" cy="646331"/>
          </a:xfrm>
          <a:prstGeom prst="rect">
            <a:avLst/>
          </a:prstGeom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kumimoj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b="1" dirty="0" smtClean="0"/>
              <a:t>20</a:t>
            </a:r>
            <a:r>
              <a:rPr lang="en-US" altLang="zh-CN" dirty="0" smtClean="0"/>
              <a:t> </a:t>
            </a:r>
            <a:r>
              <a:rPr lang="en-US" altLang="zh-CN" dirty="0">
                <a:sym typeface="Wingdings"/>
              </a:rPr>
              <a:t>down</a:t>
            </a:r>
            <a:r>
              <a:rPr lang="en-US" altLang="zh-CN" dirty="0"/>
              <a:t> </a:t>
            </a:r>
            <a:r>
              <a:rPr lang="en-US" altLang="zh-CN" dirty="0" err="1" smtClean="0"/>
              <a:t>miRNA</a:t>
            </a:r>
            <a:endParaRPr lang="en-US" altLang="zh-CN" dirty="0"/>
          </a:p>
          <a:p>
            <a:r>
              <a:rPr lang="en-US" altLang="zh-CN" b="1" dirty="0"/>
              <a:t>330</a:t>
            </a:r>
            <a:r>
              <a:rPr lang="en-US" altLang="zh-CN" dirty="0"/>
              <a:t> </a:t>
            </a:r>
            <a:r>
              <a:rPr lang="en-US" altLang="zh-CN" dirty="0">
                <a:sym typeface="Wingdings"/>
              </a:rPr>
              <a:t>up </a:t>
            </a:r>
            <a:r>
              <a:rPr lang="en-US" altLang="zh-CN" dirty="0" smtClean="0">
                <a:sym typeface="Wingdings"/>
              </a:rPr>
              <a:t>mRNA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5432719" y="1972475"/>
            <a:ext cx="2562687" cy="646331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kumimoj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b="1" dirty="0">
                <a:solidFill>
                  <a:schemeClr val="tx1"/>
                </a:solidFill>
              </a:rPr>
              <a:t>16,492</a:t>
            </a:r>
          </a:p>
          <a:p>
            <a:r>
              <a:rPr lang="en-US" altLang="zh-CN" dirty="0"/>
              <a:t>candidate gene targets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975010" y="3168440"/>
            <a:ext cx="3478105" cy="646331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kumimoj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b="1" dirty="0">
                <a:solidFill>
                  <a:schemeClr val="tx1"/>
                </a:solidFill>
              </a:rPr>
              <a:t>1341 (</a:t>
            </a:r>
            <a:r>
              <a:rPr lang="en-US" altLang="zh-CN" b="1" dirty="0" smtClean="0">
                <a:solidFill>
                  <a:schemeClr val="tx1"/>
                </a:solidFill>
              </a:rPr>
              <a:t>8.1%) </a:t>
            </a:r>
            <a:endParaRPr lang="en-US" altLang="zh-CN" b="1" dirty="0">
              <a:solidFill>
                <a:schemeClr val="tx1"/>
              </a:solidFill>
            </a:endParaRPr>
          </a:p>
          <a:p>
            <a:r>
              <a:rPr lang="en-US" altLang="zh-CN" dirty="0"/>
              <a:t>candidate gene targets respond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246023" y="4646165"/>
            <a:ext cx="1776057" cy="369332"/>
          </a:xfrm>
          <a:prstGeom prst="rect">
            <a:avLst/>
          </a:prstGeom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kumimoj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b="1" dirty="0"/>
              <a:t>828</a:t>
            </a:r>
            <a:r>
              <a:rPr lang="en-US" altLang="zh-CN" dirty="0"/>
              <a:t> </a:t>
            </a:r>
            <a:r>
              <a:rPr lang="en-US" altLang="zh-CN" dirty="0">
                <a:sym typeface="Wingdings"/>
              </a:rPr>
              <a:t>up</a:t>
            </a:r>
            <a:r>
              <a:rPr lang="en-US" altLang="zh-CN" dirty="0"/>
              <a:t> </a:t>
            </a:r>
            <a:r>
              <a:rPr lang="en-US" altLang="zh-CN" dirty="0" smtClean="0"/>
              <a:t>mRNA</a:t>
            </a:r>
            <a:endParaRPr lang="en-US" altLang="zh-CN" dirty="0"/>
          </a:p>
        </p:txBody>
      </p:sp>
      <p:sp>
        <p:nvSpPr>
          <p:cNvPr id="19" name="文本框 18"/>
          <p:cNvSpPr txBox="1"/>
          <p:nvPr/>
        </p:nvSpPr>
        <p:spPr>
          <a:xfrm>
            <a:off x="4870704" y="4646165"/>
            <a:ext cx="2035382" cy="369332"/>
          </a:xfrm>
          <a:prstGeom prst="rect">
            <a:avLst/>
          </a:prstGeom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kumimoj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b="1" dirty="0"/>
              <a:t>513</a:t>
            </a:r>
            <a:r>
              <a:rPr lang="en-US" altLang="zh-CN" dirty="0"/>
              <a:t> </a:t>
            </a:r>
            <a:r>
              <a:rPr lang="en-US" altLang="zh-CN" dirty="0">
                <a:sym typeface="Wingdings"/>
              </a:rPr>
              <a:t>down </a:t>
            </a:r>
            <a:r>
              <a:rPr lang="en-US" altLang="zh-CN" dirty="0" smtClean="0"/>
              <a:t>mRNA</a:t>
            </a:r>
            <a:endParaRPr lang="en-US" altLang="zh-CN" dirty="0"/>
          </a:p>
        </p:txBody>
      </p:sp>
      <p:sp>
        <p:nvSpPr>
          <p:cNvPr id="23" name="下箭头 22"/>
          <p:cNvSpPr/>
          <p:nvPr/>
        </p:nvSpPr>
        <p:spPr>
          <a:xfrm>
            <a:off x="2206926" y="2725405"/>
            <a:ext cx="192022" cy="358918"/>
          </a:xfrm>
          <a:prstGeom prst="downArrow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下箭头 23"/>
          <p:cNvSpPr/>
          <p:nvPr/>
        </p:nvSpPr>
        <p:spPr>
          <a:xfrm rot="2700000">
            <a:off x="1180763" y="3973690"/>
            <a:ext cx="192022" cy="358918"/>
          </a:xfrm>
          <a:prstGeom prst="downArrow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下箭头 24"/>
          <p:cNvSpPr/>
          <p:nvPr/>
        </p:nvSpPr>
        <p:spPr>
          <a:xfrm rot="-2700000">
            <a:off x="3415963" y="3973690"/>
            <a:ext cx="192022" cy="358918"/>
          </a:xfrm>
          <a:prstGeom prst="downArrow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下箭头 25"/>
          <p:cNvSpPr/>
          <p:nvPr/>
        </p:nvSpPr>
        <p:spPr>
          <a:xfrm>
            <a:off x="6618051" y="1530322"/>
            <a:ext cx="192022" cy="358918"/>
          </a:xfrm>
          <a:prstGeom prst="downArrow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下箭头 26"/>
          <p:cNvSpPr/>
          <p:nvPr/>
        </p:nvSpPr>
        <p:spPr>
          <a:xfrm>
            <a:off x="6618051" y="2725405"/>
            <a:ext cx="192022" cy="358918"/>
          </a:xfrm>
          <a:prstGeom prst="downArrow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下箭头 27"/>
          <p:cNvSpPr/>
          <p:nvPr/>
        </p:nvSpPr>
        <p:spPr>
          <a:xfrm rot="2700000">
            <a:off x="5696373" y="3973690"/>
            <a:ext cx="192022" cy="358918"/>
          </a:xfrm>
          <a:prstGeom prst="downArrow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下箭头 28"/>
          <p:cNvSpPr/>
          <p:nvPr/>
        </p:nvSpPr>
        <p:spPr>
          <a:xfrm rot="-2700000">
            <a:off x="8067038" y="3973690"/>
            <a:ext cx="192022" cy="358918"/>
          </a:xfrm>
          <a:prstGeom prst="downArrow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4724400" y="0"/>
            <a:ext cx="0" cy="685800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下箭头 22"/>
          <p:cNvSpPr/>
          <p:nvPr/>
        </p:nvSpPr>
        <p:spPr>
          <a:xfrm>
            <a:off x="2217086" y="1526525"/>
            <a:ext cx="192022" cy="358918"/>
          </a:xfrm>
          <a:prstGeom prst="downArrow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50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144</Words>
  <Application>Microsoft Macintosh PowerPoint</Application>
  <PresentationFormat>全屏显示(4:3)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PowerPoint 演示文稿</vt:lpstr>
      <vt:lpstr>PowerPoint 演示文稿</vt:lpstr>
    </vt:vector>
  </TitlesOfParts>
  <Company>USC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Kaifeng Yin</dc:creator>
  <cp:lastModifiedBy>Kaifeng Yin</cp:lastModifiedBy>
  <cp:revision>14</cp:revision>
  <dcterms:created xsi:type="dcterms:W3CDTF">2014-09-18T05:15:22Z</dcterms:created>
  <dcterms:modified xsi:type="dcterms:W3CDTF">2014-09-30T19:06:14Z</dcterms:modified>
</cp:coreProperties>
</file>